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9" r:id="rId2"/>
    <p:sldId id="274" r:id="rId3"/>
    <p:sldId id="275" r:id="rId4"/>
    <p:sldId id="276" r:id="rId5"/>
    <p:sldId id="277" r:id="rId6"/>
    <p:sldId id="278" r:id="rId7"/>
    <p:sldId id="279" r:id="rId8"/>
    <p:sldId id="299" r:id="rId9"/>
    <p:sldId id="300" r:id="rId10"/>
    <p:sldId id="280" r:id="rId11"/>
    <p:sldId id="301"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76"/>
    <a:srgbClr val="104F75"/>
    <a:srgbClr val="FFE8CB"/>
    <a:srgbClr val="FFF4E7"/>
    <a:srgbClr val="D1DFEF"/>
    <a:srgbClr val="EBEFF7"/>
    <a:srgbClr val="E3EAFD"/>
    <a:srgbClr val="DAA520"/>
    <a:srgbClr val="FBF0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35" autoAdjust="0"/>
    <p:restoredTop sz="81569" autoAdjust="0"/>
  </p:normalViewPr>
  <p:slideViewPr>
    <p:cSldViewPr snapToGrid="0">
      <p:cViewPr varScale="1">
        <p:scale>
          <a:sx n="89" d="100"/>
          <a:sy n="89" d="100"/>
        </p:scale>
        <p:origin x="762"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9BAE9C-ACF2-4362-814B-1AB50972AD2E}" type="datetimeFigureOut">
              <a:rPr lang="en-GB" smtClean="0"/>
              <a:t>30/07/2020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1212F4-EB5A-464B-92EC-DACFCB1CC2CD}" type="slidenum">
              <a:rPr lang="en-GB" smtClean="0"/>
              <a:t>‹#›</a:t>
            </a:fld>
            <a:endParaRPr lang="en-GB"/>
          </a:p>
        </p:txBody>
      </p:sp>
    </p:spTree>
    <p:extLst>
      <p:ext uri="{BB962C8B-B14F-4D97-AF65-F5344CB8AC3E}">
        <p14:creationId xmlns:p14="http://schemas.microsoft.com/office/powerpoint/2010/main" val="2351856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Notes:</a:t>
            </a:r>
          </a:p>
          <a:p>
            <a:pPr marL="228600" indent="-228600">
              <a:buFont typeface="+mj-lt"/>
              <a:buAutoNum type="arabicPeriod"/>
            </a:pPr>
            <a:r>
              <a:rPr lang="en-GB"/>
              <a:t>These practice assessment questions mirror the format of the various sections in the Term 3 Assessments.</a:t>
            </a:r>
            <a:r>
              <a:rPr lang="en-GB" baseline="0"/>
              <a:t> However, there are only two items per section in this practice sequence.</a:t>
            </a:r>
          </a:p>
          <a:p>
            <a:pPr marL="228600" indent="-228600">
              <a:buFont typeface="+mj-lt"/>
              <a:buAutoNum type="arabicPeriod"/>
            </a:pPr>
            <a:r>
              <a:rPr lang="en-GB" baseline="0"/>
              <a:t>The rubrics are almost exactly as they would appear in the real test, with the exception of references to a precise number of items, which have been amended to ‘a few’, etc., to avoid any confusion owing to the fact that there are just two here.</a:t>
            </a:r>
          </a:p>
          <a:p>
            <a:pPr marL="228600" indent="-228600">
              <a:buFont typeface="+mj-lt"/>
              <a:buAutoNum type="arabicPeriod"/>
            </a:pPr>
            <a:r>
              <a:rPr lang="en-GB" baseline="0"/>
              <a:t>The timings for each section have been left as for the real thing, however, in order for students to gain an appreciation of how long they would be working on each type of question. Please point out to them that working through the two example questions here may not take as long (though with any explanation and discussion as may be useful with the class factored in, it may be that longer is actually spent on each section than would be the case for the real test).</a:t>
            </a:r>
          </a:p>
          <a:p>
            <a:pPr marL="228600" indent="-228600">
              <a:buFont typeface="+mj-lt"/>
              <a:buAutoNum type="arabicPeriod"/>
            </a:pPr>
            <a:r>
              <a:rPr lang="en-GB" baseline="0"/>
              <a:t>For the listening section, the audio for each item is accessible via the ‘player’ button adjacent to the question. Each item is recorded only once; where it is specified that students will hear an item twice, please click the play button again when ready.</a:t>
            </a:r>
          </a:p>
          <a:p>
            <a:pPr marL="228600" indent="-228600">
              <a:buFont typeface="+mj-lt"/>
              <a:buAutoNum type="arabicPeriod"/>
            </a:pPr>
            <a:r>
              <a:rPr lang="en-GB" baseline="0"/>
              <a:t>All of the vocabulary, with the exception of the unknown words in the phonics section, are taken from the NCELP scheme of work leading up to the assessment week; these are not therefore frequency-referenced here. The unknown words in the phonics section are frequency-referenced in the slide notes.</a:t>
            </a:r>
            <a:endParaRPr lang="en-GB"/>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rPr>
              <a:pPr/>
              <a:t>1</a:t>
            </a:fld>
            <a:endParaRPr lang="en-GB">
              <a:solidFill>
                <a:prstClr val="black"/>
              </a:solidFill>
            </a:endParaRPr>
          </a:p>
        </p:txBody>
      </p:sp>
    </p:spTree>
    <p:extLst>
      <p:ext uri="{BB962C8B-B14F-4D97-AF65-F5344CB8AC3E}">
        <p14:creationId xmlns:p14="http://schemas.microsoft.com/office/powerpoint/2010/main" val="42824412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2132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547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057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33680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901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7807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355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54501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916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41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Transcript</a:t>
            </a:r>
          </a:p>
          <a:p>
            <a:r>
              <a:rPr lang="en-GB" dirty="0"/>
              <a:t>1. </a:t>
            </a:r>
            <a:r>
              <a:rPr lang="en-GB" dirty="0" err="1"/>
              <a:t>Gefühl</a:t>
            </a:r>
            <a:endParaRPr lang="en-GB" dirty="0"/>
          </a:p>
          <a:p>
            <a:r>
              <a:rPr lang="en-GB" dirty="0"/>
              <a:t>2. </a:t>
            </a:r>
            <a:r>
              <a:rPr lang="en-GB" dirty="0" err="1"/>
              <a:t>erläutern</a:t>
            </a:r>
            <a:endParaRPr lang="en-GB" dirty="0"/>
          </a:p>
          <a:p>
            <a:endParaRPr lang="en-GB" dirty="0"/>
          </a:p>
          <a:p>
            <a:r>
              <a:rPr lang="en-GB" dirty="0" err="1"/>
              <a:t>Gefühl</a:t>
            </a:r>
            <a:r>
              <a:rPr lang="en-GB" dirty="0"/>
              <a:t> [502] </a:t>
            </a:r>
            <a:r>
              <a:rPr lang="en-GB" dirty="0" err="1"/>
              <a:t>erläutern</a:t>
            </a:r>
            <a:r>
              <a:rPr lang="en-GB" dirty="0"/>
              <a:t> [1790]</a:t>
            </a:r>
          </a:p>
          <a:p>
            <a:endParaRPr lang="en-GB" dirty="0"/>
          </a:p>
          <a:p>
            <a:r>
              <a:rPr lang="en-GB" sz="1200" b="1" dirty="0">
                <a:solidFill>
                  <a:sysClr val="windowText" lastClr="000000"/>
                </a:solidFill>
              </a:rPr>
              <a:t>Source</a:t>
            </a:r>
            <a:r>
              <a:rPr lang="en-GB" sz="1200" b="1" baseline="0" dirty="0">
                <a:solidFill>
                  <a:sysClr val="windowText" lastClr="000000"/>
                </a:solidFill>
              </a:rPr>
              <a:t> of frequency information:</a:t>
            </a:r>
          </a:p>
          <a:p>
            <a:r>
              <a:rPr lang="en-GB" sz="1200" dirty="0">
                <a:solidFill>
                  <a:sysClr val="windowText" lastClr="000000"/>
                </a:solidFill>
                <a:effectLst/>
                <a:latin typeface="+mn-lt"/>
                <a:ea typeface="+mn-ea"/>
                <a:cs typeface="+mn-cs"/>
              </a:rPr>
              <a:t>Jones, R.L &amp; </a:t>
            </a:r>
            <a:r>
              <a:rPr lang="en-GB" sz="1200" dirty="0" err="1">
                <a:solidFill>
                  <a:sysClr val="windowText" lastClr="000000"/>
                </a:solidFill>
                <a:effectLst/>
                <a:latin typeface="+mn-lt"/>
                <a:ea typeface="+mn-ea"/>
                <a:cs typeface="+mn-cs"/>
              </a:rPr>
              <a:t>Tschirner</a:t>
            </a:r>
            <a:r>
              <a:rPr lang="en-GB" sz="1200" dirty="0">
                <a:solidFill>
                  <a:sysClr val="windowText" lastClr="000000"/>
                </a:solidFill>
                <a:effectLst/>
                <a:latin typeface="+mn-lt"/>
                <a:ea typeface="+mn-ea"/>
                <a:cs typeface="+mn-cs"/>
              </a:rPr>
              <a:t>, E. (2011). A frequency dictionary of German: Core vocabulary for learners. London: Routledge.</a:t>
            </a:r>
            <a:endParaRPr lang="en-GB" sz="1200" baseline="0" dirty="0">
              <a:solidFill>
                <a:sysClr val="windowText" lastClr="000000"/>
              </a:solidFill>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319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13615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66052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9417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you do this part of the test, you will probably want to record it to send to your teacher.</a:t>
            </a:r>
            <a:br>
              <a:rPr lang="en-GB" dirty="0"/>
            </a:br>
            <a:r>
              <a:rPr lang="en-GB" dirty="0"/>
              <a:t>There are many ways to record and send audio.  Make sure you use the one your teacher recommends.</a:t>
            </a:r>
            <a:br>
              <a:rPr lang="en-GB" dirty="0"/>
            </a:br>
            <a:r>
              <a:rPr lang="en-GB" dirty="0"/>
              <a:t>If she or he doesn’t have a preference, there is a suggested platform to use given in the instructions on the test that you are now ready to download.</a:t>
            </a:r>
            <a:br>
              <a:rPr lang="en-GB" dirty="0"/>
            </a:br>
            <a:br>
              <a:rPr lang="en-GB" dirty="0"/>
            </a:br>
            <a:r>
              <a:rPr lang="en-GB" dirty="0"/>
              <a:t>Good luck for your test.  Now, close the video and click next on the page to download and complete your assessment.</a:t>
            </a:r>
          </a:p>
          <a:p>
            <a:endParaRPr lang="en-GB" dirty="0"/>
          </a:p>
          <a:p>
            <a:endParaRPr lang="en-GB" dirty="0"/>
          </a:p>
          <a:p>
            <a:endParaRPr lang="en-GB" dirty="0"/>
          </a:p>
          <a:p>
            <a:endParaRPr lang="en-GB" dirty="0"/>
          </a:p>
          <a:p>
            <a:endParaRPr lang="en-GB" dirty="0"/>
          </a:p>
          <a:p>
            <a:endParaRPr lang="en-GB" dirty="0"/>
          </a:p>
          <a:p>
            <a:r>
              <a:rPr lang="en-GB" dirty="0"/>
              <a:t>die </a:t>
            </a:r>
            <a:r>
              <a:rPr lang="en-GB" dirty="0" err="1"/>
              <a:t>Ehe</a:t>
            </a:r>
            <a:r>
              <a:rPr lang="en-GB" dirty="0"/>
              <a:t> [1276] die </a:t>
            </a:r>
            <a:r>
              <a:rPr lang="en-GB" dirty="0" err="1"/>
              <a:t>Vorschrift</a:t>
            </a:r>
            <a:r>
              <a:rPr lang="en-GB" dirty="0"/>
              <a:t> [1588]</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6601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5805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9420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2221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3977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 hope it was useful to see and practise questions for all of the parts of the assessment.</a:t>
            </a:r>
            <a:br>
              <a:rPr lang="en-GB" dirty="0"/>
            </a:br>
            <a:r>
              <a:rPr lang="en-GB" dirty="0"/>
              <a:t>Now, close the video and click next on the page to download and complete your assessment.</a:t>
            </a:r>
            <a:br>
              <a:rPr lang="en-GB" dirty="0"/>
            </a:br>
            <a:r>
              <a:rPr lang="en-GB" dirty="0"/>
              <a:t>Make sure you record the speaking part and send it to your teacher.</a:t>
            </a:r>
            <a:br>
              <a:rPr lang="en-GB" dirty="0"/>
            </a:br>
            <a:r>
              <a:rPr lang="en-GB" dirty="0" err="1"/>
              <a:t>Viel</a:t>
            </a:r>
            <a:r>
              <a:rPr lang="en-GB" dirty="0"/>
              <a:t> </a:t>
            </a:r>
            <a:r>
              <a:rPr lang="en-GB" dirty="0" err="1"/>
              <a:t>Glück</a:t>
            </a:r>
            <a:r>
              <a:rPr lang="en-GB" dirty="0"/>
              <a:t>!</a:t>
            </a:r>
          </a:p>
          <a:p>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2594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Transcript</a:t>
            </a:r>
          </a:p>
          <a:p>
            <a:r>
              <a:rPr lang="en-GB" dirty="0"/>
              <a:t>1. das </a:t>
            </a:r>
            <a:r>
              <a:rPr lang="en-GB" dirty="0" err="1"/>
              <a:t>Obst</a:t>
            </a:r>
            <a:endParaRPr lang="en-GB" dirty="0"/>
          </a:p>
          <a:p>
            <a:r>
              <a:rPr lang="en-GB" dirty="0"/>
              <a:t>2. </a:t>
            </a:r>
            <a:r>
              <a:rPr lang="en-GB" dirty="0" err="1"/>
              <a:t>danach</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6960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de-DE" sz="1200" kern="1200">
                <a:solidFill>
                  <a:schemeClr val="tx1"/>
                </a:solidFill>
                <a:effectLst/>
                <a:latin typeface="+mn-lt"/>
                <a:ea typeface="+mn-ea"/>
                <a:cs typeface="+mn-cs"/>
              </a:rPr>
              <a:t>1. A – der Keks 	B – die Hose	   	C – das Geld		D – die </a:t>
            </a:r>
            <a:r>
              <a:rPr lang="en-GB" sz="1200" kern="1200">
                <a:solidFill>
                  <a:schemeClr val="tx1"/>
                </a:solidFill>
                <a:effectLst/>
                <a:latin typeface="+mn-lt"/>
                <a:ea typeface="+mn-ea"/>
                <a:cs typeface="+mn-cs"/>
              </a:rPr>
              <a:t>Zeitung</a:t>
            </a:r>
          </a:p>
          <a:p>
            <a:r>
              <a:rPr lang="de-DE" sz="1200" kern="1200">
                <a:solidFill>
                  <a:schemeClr val="tx1"/>
                </a:solidFill>
                <a:effectLst/>
                <a:latin typeface="+mn-lt"/>
                <a:ea typeface="+mn-ea"/>
                <a:cs typeface="+mn-cs"/>
              </a:rPr>
              <a:t>2. A – der Markt	B – die Straße		C – die Bibliothek	D – </a:t>
            </a:r>
            <a:r>
              <a:rPr lang="en-GB" sz="1200" b="0" i="0" u="none" strike="noStrike" kern="1200">
                <a:solidFill>
                  <a:schemeClr val="tx1"/>
                </a:solidFill>
                <a:effectLst/>
                <a:latin typeface="+mn-lt"/>
                <a:ea typeface="+mn-ea"/>
                <a:cs typeface="+mn-cs"/>
              </a:rPr>
              <a:t>die Stadt</a:t>
            </a:r>
            <a:r>
              <a:rPr lang="en-GB"/>
              <a:t> </a:t>
            </a:r>
            <a:endParaRPr lang="en-GB"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4485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t>Transcript</a:t>
            </a:r>
          </a:p>
          <a:p>
            <a:r>
              <a:rPr lang="en-GB"/>
              <a:t>1. Wir essen heute in der Stadt.</a:t>
            </a:r>
          </a:p>
          <a:p>
            <a:r>
              <a:rPr lang="en-GB"/>
              <a:t>2. Sucht er das Museum?</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0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a:solidFill>
                  <a:schemeClr val="tx1"/>
                </a:solidFill>
                <a:effectLst/>
                <a:latin typeface="+mn-lt"/>
                <a:ea typeface="+mn-ea"/>
                <a:cs typeface="+mn-cs"/>
              </a:rPr>
              <a:t>Transcript:</a:t>
            </a:r>
          </a:p>
          <a:p>
            <a:r>
              <a:rPr lang="de-DE" sz="1200" kern="1200" dirty="0">
                <a:solidFill>
                  <a:schemeClr val="tx1"/>
                </a:solidFill>
                <a:effectLst/>
                <a:latin typeface="+mn-lt"/>
                <a:ea typeface="+mn-ea"/>
                <a:cs typeface="+mn-cs"/>
              </a:rPr>
              <a:t>1.</a:t>
            </a:r>
            <a:r>
              <a:rPr lang="de-DE" sz="1200" kern="1200" baseline="0" dirty="0">
                <a:solidFill>
                  <a:schemeClr val="tx1"/>
                </a:solidFill>
                <a:effectLst/>
                <a:latin typeface="+mn-lt"/>
                <a:ea typeface="+mn-ea"/>
                <a:cs typeface="+mn-cs"/>
              </a:rPr>
              <a:t> [Wir]</a:t>
            </a:r>
            <a:r>
              <a:rPr lang="de-DE" sz="1200" kern="1200" dirty="0">
                <a:solidFill>
                  <a:schemeClr val="tx1"/>
                </a:solidFill>
                <a:effectLst/>
                <a:latin typeface="+mn-lt"/>
                <a:ea typeface="+mn-ea"/>
                <a:cs typeface="+mn-cs"/>
              </a:rPr>
              <a:t> nehemen den Zug.		</a:t>
            </a:r>
            <a:endParaRPr lang="en-GB" sz="1200" kern="1200" dirty="0">
              <a:solidFill>
                <a:schemeClr val="tx1"/>
              </a:solidFill>
              <a:effectLst/>
              <a:latin typeface="+mn-lt"/>
              <a:ea typeface="+mn-ea"/>
              <a:cs typeface="+mn-cs"/>
            </a:endParaRPr>
          </a:p>
          <a:p>
            <a:r>
              <a:rPr lang="de-DE" sz="1200" kern="1200" dirty="0">
                <a:solidFill>
                  <a:schemeClr val="tx1"/>
                </a:solidFill>
                <a:effectLst/>
                <a:latin typeface="+mn-lt"/>
                <a:ea typeface="+mn-ea"/>
                <a:cs typeface="+mn-cs"/>
              </a:rPr>
              <a:t>2.</a:t>
            </a:r>
            <a:r>
              <a:rPr lang="de-DE" sz="1200" kern="1200" baseline="0" dirty="0">
                <a:solidFill>
                  <a:schemeClr val="tx1"/>
                </a:solidFill>
                <a:effectLst/>
                <a:latin typeface="+mn-lt"/>
                <a:ea typeface="+mn-ea"/>
                <a:cs typeface="+mn-cs"/>
              </a:rPr>
              <a:t> [</a:t>
            </a:r>
            <a:r>
              <a:rPr lang="de-DE" sz="1200" kern="1200" dirty="0">
                <a:solidFill>
                  <a:schemeClr val="tx1"/>
                </a:solidFill>
                <a:effectLst/>
                <a:latin typeface="+mn-lt"/>
                <a:ea typeface="+mn-ea"/>
                <a:cs typeface="+mn-cs"/>
              </a:rPr>
              <a:t>Sie] trinkt Wasser.</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023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53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371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332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extBox 3"/>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2083859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581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00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4471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790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37081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798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13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31769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9418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687476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p:cNvSpPr txBox="1"/>
          <p:nvPr userDrawn="1"/>
        </p:nvSpPr>
        <p:spPr>
          <a:xfrm>
            <a:off x="8240891" y="6494075"/>
            <a:ext cx="1986844" cy="276999"/>
          </a:xfrm>
          <a:prstGeom prst="rect">
            <a:avLst/>
          </a:prstGeom>
          <a:noFill/>
        </p:spPr>
        <p:txBody>
          <a:bodyPr wrap="square" rtlCol="0">
            <a:spAutoFit/>
          </a:bodyPr>
          <a:lstStyle/>
          <a:p>
            <a:r>
              <a:rPr lang="en-GB" sz="1200" dirty="0">
                <a:solidFill>
                  <a:schemeClr val="bg1"/>
                </a:solidFill>
                <a:latin typeface="Century Gothic" panose="020B0502020202020204" pitchFamily="34" charset="0"/>
              </a:rPr>
              <a:t>Rachel Hawkes</a:t>
            </a:r>
          </a:p>
        </p:txBody>
      </p:sp>
    </p:spTree>
    <p:extLst>
      <p:ext uri="{BB962C8B-B14F-4D97-AF65-F5344CB8AC3E}">
        <p14:creationId xmlns:p14="http://schemas.microsoft.com/office/powerpoint/2010/main" val="137674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626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audio" Target="../media/audio1.wav"/><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jp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audio" Target="../media/audio4.wav"/><Relationship Id="rId4" Type="http://schemas.openxmlformats.org/officeDocument/2006/relationships/image" Target="../media/image3.png"/><Relationship Id="rId9"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audio" Target="../media/audio6.wav"/><Relationship Id="rId5" Type="http://schemas.openxmlformats.org/officeDocument/2006/relationships/audio" Target="../media/audio5.wav"/><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audio" Target="../media/audio8.wav"/><Relationship Id="rId5" Type="http://schemas.openxmlformats.org/officeDocument/2006/relationships/audio" Target="../media/audio7.wav"/><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audio" Target="../media/audio10.wav"/><Relationship Id="rId5" Type="http://schemas.openxmlformats.org/officeDocument/2006/relationships/audio" Target="../media/audio9.wav"/><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3" name="Group 2"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BF0D5"/>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prstClr val="white"/>
                </a:solidFill>
              </a:endParaRPr>
            </a:p>
          </p:txBody>
        </p:sp>
        <p:sp>
          <p:nvSpPr>
            <p:cNvPr id="5" name="Rectangle 4">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DAA5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prstClr val="white"/>
                </a:solidFill>
              </a:endParaRPr>
            </a:p>
          </p:txBody>
        </p:sp>
      </p:grpSp>
      <p:sp>
        <p:nvSpPr>
          <p:cNvPr id="6" name="Title 5">
            <a:extLst>
              <a:ext uri="{FF2B5EF4-FFF2-40B4-BE49-F238E27FC236}">
                <a16:creationId xmlns:a16="http://schemas.microsoft.com/office/drawing/2014/main" id="{558E7B9B-A11A-154E-80B4-563231C87435}"/>
              </a:ext>
            </a:extLst>
          </p:cNvPr>
          <p:cNvSpPr>
            <a:spLocks noGrp="1"/>
          </p:cNvSpPr>
          <p:nvPr>
            <p:ph type="ctrTitle"/>
          </p:nvPr>
        </p:nvSpPr>
        <p:spPr>
          <a:xfrm>
            <a:off x="112745" y="1500929"/>
            <a:ext cx="6657324" cy="1485422"/>
          </a:xfrm>
        </p:spPr>
        <p:txBody>
          <a:bodyPr>
            <a:normAutofit/>
          </a:bodyPr>
          <a:lstStyle/>
          <a:p>
            <a:pPr algn="l"/>
            <a:r>
              <a:rPr lang="en-GB" sz="4000" b="1">
                <a:solidFill>
                  <a:prstClr val="white"/>
                </a:solidFill>
              </a:rPr>
              <a:t>Practice assessment</a:t>
            </a:r>
            <a:endParaRPr lang="en-US" dirty="0"/>
          </a:p>
        </p:txBody>
      </p:sp>
      <p:sp>
        <p:nvSpPr>
          <p:cNvPr id="7" name="Subtitle 6">
            <a:extLst>
              <a:ext uri="{FF2B5EF4-FFF2-40B4-BE49-F238E27FC236}">
                <a16:creationId xmlns:a16="http://schemas.microsoft.com/office/drawing/2014/main" id="{7F2214FE-0DF5-6741-9332-4A2CB0FF908A}"/>
              </a:ext>
            </a:extLst>
          </p:cNvPr>
          <p:cNvSpPr>
            <a:spLocks noGrp="1"/>
          </p:cNvSpPr>
          <p:nvPr>
            <p:ph type="subTitle" idx="1"/>
          </p:nvPr>
        </p:nvSpPr>
        <p:spPr>
          <a:xfrm>
            <a:off x="112745" y="2951812"/>
            <a:ext cx="7382608" cy="571756"/>
          </a:xfrm>
        </p:spPr>
        <p:txBody>
          <a:bodyPr/>
          <a:lstStyle/>
          <a:p>
            <a:pPr algn="l"/>
            <a:r>
              <a:rPr lang="en-GB" sz="3000">
                <a:solidFill>
                  <a:prstClr val="white"/>
                </a:solidFill>
              </a:rPr>
              <a:t>Year 7 German</a:t>
            </a:r>
            <a:endParaRPr lang="en-US" dirty="0"/>
          </a:p>
        </p:txBody>
      </p:sp>
      <p:sp>
        <p:nvSpPr>
          <p:cNvPr id="13" name="Subtitle 6">
            <a:extLst>
              <a:ext uri="{FF2B5EF4-FFF2-40B4-BE49-F238E27FC236}">
                <a16:creationId xmlns:a16="http://schemas.microsoft.com/office/drawing/2014/main" id="{2D438FA5-2CAB-4E24-9AEE-607776023B37}"/>
              </a:ext>
            </a:extLst>
          </p:cNvPr>
          <p:cNvSpPr txBox="1">
            <a:spLocks/>
          </p:cNvSpPr>
          <p:nvPr/>
        </p:nvSpPr>
        <p:spPr>
          <a:xfrm>
            <a:off x="165632" y="3820023"/>
            <a:ext cx="6604437" cy="57175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accent5">
                    <a:lumMod val="50000"/>
                  </a:schemeClr>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accent5">
                    <a:lumMod val="50000"/>
                  </a:schemeClr>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accent5">
                    <a:lumMod val="50000"/>
                  </a:schemeClr>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accent5">
                    <a:lumMod val="50000"/>
                  </a:schemeClr>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a:solidFill>
                  <a:prstClr val="white"/>
                </a:solidFill>
              </a:rPr>
              <a:t>Term 3 achievement test</a:t>
            </a:r>
            <a:endParaRPr lang="en-GB" sz="3000" dirty="0">
              <a:solidFill>
                <a:prstClr val="white"/>
              </a:solidFill>
            </a:endParaRPr>
          </a:p>
          <a:p>
            <a:endParaRPr lang="en-US" dirty="0"/>
          </a:p>
        </p:txBody>
      </p:sp>
      <p:sp>
        <p:nvSpPr>
          <p:cNvPr id="12" name="Title 3">
            <a:extLst>
              <a:ext uri="{FF2B5EF4-FFF2-40B4-BE49-F238E27FC236}">
                <a16:creationId xmlns:a16="http://schemas.microsoft.com/office/drawing/2014/main" id="{7B424077-B2D5-46AA-BDA8-6FF15DA500E8}"/>
              </a:ext>
            </a:extLst>
          </p:cNvPr>
          <p:cNvSpPr txBox="1">
            <a:spLocks/>
          </p:cNvSpPr>
          <p:nvPr/>
        </p:nvSpPr>
        <p:spPr>
          <a:xfrm>
            <a:off x="161930" y="4982504"/>
            <a:ext cx="5784972" cy="998893"/>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14" name="Title 3">
            <a:extLst>
              <a:ext uri="{FF2B5EF4-FFF2-40B4-BE49-F238E27FC236}">
                <a16:creationId xmlns:a16="http://schemas.microsoft.com/office/drawing/2014/main" id="{638AEC8F-C9FD-A549-80E9-260E66E632C7}"/>
              </a:ext>
            </a:extLst>
          </p:cNvPr>
          <p:cNvSpPr txBox="1">
            <a:spLocks/>
          </p:cNvSpPr>
          <p:nvPr/>
        </p:nvSpPr>
        <p:spPr>
          <a:xfrm>
            <a:off x="161930" y="5779725"/>
            <a:ext cx="4132609" cy="1078275"/>
          </a:xfrm>
          <a:prstGeom prst="rect">
            <a:avLst/>
          </a:prstGeom>
        </p:spPr>
        <p:txBody>
          <a:bodyPr anchor="ct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GB" sz="1400" dirty="0">
                <a:solidFill>
                  <a:prstClr val="white"/>
                </a:solidFill>
                <a:latin typeface="Century Gothic" panose="020B0502020202020204" pitchFamily="34" charset="0"/>
              </a:rPr>
              <a:t>Date updated</a:t>
            </a:r>
            <a:r>
              <a:rPr lang="en-GB" sz="1400">
                <a:solidFill>
                  <a:prstClr val="white"/>
                </a:solidFill>
                <a:latin typeface="Century Gothic" panose="020B0502020202020204" pitchFamily="34" charset="0"/>
              </a:rPr>
              <a:t>: 29/07/20</a:t>
            </a:r>
            <a:endParaRPr kumimoji="0" lang="en-GB" sz="1400" b="0"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12569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531665" cy="721474"/>
          </a:xfrm>
        </p:spPr>
        <p:txBody>
          <a:bodyPr>
            <a:normAutofit/>
          </a:bodyPr>
          <a:lstStyle/>
          <a:p>
            <a:r>
              <a:rPr lang="en-GB" sz="2800" b="1">
                <a:solidFill>
                  <a:schemeClr val="bg1"/>
                </a:solidFill>
              </a:rPr>
              <a:t>Section B: Reading - Grammar</a:t>
            </a:r>
            <a:endParaRPr lang="en-GB" sz="2800" b="1" dirty="0">
              <a:solidFill>
                <a:schemeClr val="bg1"/>
              </a:solidFill>
            </a:endParaRPr>
          </a:p>
        </p:txBody>
      </p:sp>
      <p:sp>
        <p:nvSpPr>
          <p:cNvPr id="2" name="Rectangle 2"/>
          <p:cNvSpPr>
            <a:spLocks noChangeArrowheads="1"/>
          </p:cNvSpPr>
          <p:nvPr/>
        </p:nvSpPr>
        <p:spPr bwMode="auto">
          <a:xfrm>
            <a:off x="351322" y="1595120"/>
            <a:ext cx="9512970" cy="175432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a:solidFill>
                  <a:srgbClr val="104F75"/>
                </a:solidFill>
              </a:rPr>
              <a:t>This part of the test will take around </a:t>
            </a:r>
            <a:r>
              <a:rPr lang="en-GB" b="1">
                <a:solidFill>
                  <a:srgbClr val="104F75"/>
                </a:solidFill>
              </a:rPr>
              <a:t>10 minutes.</a:t>
            </a:r>
            <a:endParaRPr lang="en-GB">
              <a:solidFill>
                <a:srgbClr val="104F75"/>
              </a:solidFill>
            </a:endParaRPr>
          </a:p>
          <a:p>
            <a:r>
              <a:rPr lang="en-GB">
                <a:solidFill>
                  <a:srgbClr val="104F75"/>
                </a:solidFill>
              </a:rPr>
              <a:t> </a:t>
            </a:r>
          </a:p>
          <a:p>
            <a:r>
              <a:rPr lang="en-GB" b="1">
                <a:solidFill>
                  <a:srgbClr val="104F75"/>
                </a:solidFill>
              </a:rPr>
              <a:t>PART A</a:t>
            </a:r>
            <a:endParaRPr lang="en-GB">
              <a:solidFill>
                <a:srgbClr val="104F75"/>
              </a:solidFill>
            </a:endParaRPr>
          </a:p>
          <a:p>
            <a:endParaRPr lang="en-GB" b="1">
              <a:solidFill>
                <a:srgbClr val="104F75"/>
              </a:solidFill>
            </a:endParaRPr>
          </a:p>
          <a:p>
            <a:r>
              <a:rPr lang="en-GB" b="1">
                <a:solidFill>
                  <a:srgbClr val="104F75"/>
                </a:solidFill>
              </a:rPr>
              <a:t>Read </a:t>
            </a:r>
            <a:r>
              <a:rPr lang="en-GB">
                <a:solidFill>
                  <a:srgbClr val="104F75"/>
                </a:solidFill>
              </a:rPr>
              <a:t>the sentences. The subject is missing. </a:t>
            </a:r>
          </a:p>
          <a:p>
            <a:r>
              <a:rPr lang="en-GB">
                <a:solidFill>
                  <a:srgbClr val="104F75"/>
                </a:solidFill>
              </a:rPr>
              <a:t>Put a </a:t>
            </a:r>
            <a:r>
              <a:rPr lang="en-GB" b="1">
                <a:solidFill>
                  <a:srgbClr val="104F75"/>
                </a:solidFill>
              </a:rPr>
              <a:t>cross (x)</a:t>
            </a:r>
            <a:r>
              <a:rPr lang="en-GB">
                <a:solidFill>
                  <a:srgbClr val="104F75"/>
                </a:solidFill>
              </a:rPr>
              <a:t> next to the person or people the sentence is about. </a:t>
            </a:r>
          </a:p>
        </p:txBody>
      </p:sp>
      <p:graphicFrame>
        <p:nvGraphicFramePr>
          <p:cNvPr id="28" name="Table 27"/>
          <p:cNvGraphicFramePr>
            <a:graphicFrameLocks noGrp="1"/>
          </p:cNvGraphicFramePr>
          <p:nvPr>
            <p:extLst>
              <p:ext uri="{D42A27DB-BD31-4B8C-83A1-F6EECF244321}">
                <p14:modId xmlns:p14="http://schemas.microsoft.com/office/powerpoint/2010/main" val="463615131"/>
              </p:ext>
            </p:extLst>
          </p:nvPr>
        </p:nvGraphicFramePr>
        <p:xfrm>
          <a:off x="701038" y="3942675"/>
          <a:ext cx="10454641" cy="2062671"/>
        </p:xfrm>
        <a:graphic>
          <a:graphicData uri="http://schemas.openxmlformats.org/drawingml/2006/table">
            <a:tbl>
              <a:tblPr firstRow="1" firstCol="1" bandRow="1">
                <a:tableStyleId>{5C22544A-7EE6-4342-B048-85BDC9FD1C3A}</a:tableStyleId>
              </a:tblPr>
              <a:tblGrid>
                <a:gridCol w="387977">
                  <a:extLst>
                    <a:ext uri="{9D8B030D-6E8A-4147-A177-3AD203B41FA5}">
                      <a16:colId xmlns:a16="http://schemas.microsoft.com/office/drawing/2014/main" val="1801964773"/>
                    </a:ext>
                  </a:extLst>
                </a:gridCol>
                <a:gridCol w="1576904">
                  <a:extLst>
                    <a:ext uri="{9D8B030D-6E8A-4147-A177-3AD203B41FA5}">
                      <a16:colId xmlns:a16="http://schemas.microsoft.com/office/drawing/2014/main" val="546424307"/>
                    </a:ext>
                  </a:extLst>
                </a:gridCol>
                <a:gridCol w="3018619">
                  <a:extLst>
                    <a:ext uri="{9D8B030D-6E8A-4147-A177-3AD203B41FA5}">
                      <a16:colId xmlns:a16="http://schemas.microsoft.com/office/drawing/2014/main" val="1404531500"/>
                    </a:ext>
                  </a:extLst>
                </a:gridCol>
                <a:gridCol w="351525">
                  <a:extLst>
                    <a:ext uri="{9D8B030D-6E8A-4147-A177-3AD203B41FA5}">
                      <a16:colId xmlns:a16="http://schemas.microsoft.com/office/drawing/2014/main" val="1596037134"/>
                    </a:ext>
                  </a:extLst>
                </a:gridCol>
                <a:gridCol w="394459">
                  <a:extLst>
                    <a:ext uri="{9D8B030D-6E8A-4147-A177-3AD203B41FA5}">
                      <a16:colId xmlns:a16="http://schemas.microsoft.com/office/drawing/2014/main" val="3399165808"/>
                    </a:ext>
                  </a:extLst>
                </a:gridCol>
                <a:gridCol w="1705613">
                  <a:extLst>
                    <a:ext uri="{9D8B030D-6E8A-4147-A177-3AD203B41FA5}">
                      <a16:colId xmlns:a16="http://schemas.microsoft.com/office/drawing/2014/main" val="3183563533"/>
                    </a:ext>
                  </a:extLst>
                </a:gridCol>
                <a:gridCol w="3019544">
                  <a:extLst>
                    <a:ext uri="{9D8B030D-6E8A-4147-A177-3AD203B41FA5}">
                      <a16:colId xmlns:a16="http://schemas.microsoft.com/office/drawing/2014/main" val="3855569732"/>
                    </a:ext>
                  </a:extLst>
                </a:gridCol>
              </a:tblGrid>
              <a:tr h="1087834">
                <a:tc>
                  <a:txBody>
                    <a:bodyPr/>
                    <a:lstStyle/>
                    <a:p>
                      <a:pPr algn="ctr">
                        <a:lnSpc>
                          <a:spcPct val="150000"/>
                        </a:lnSpc>
                        <a:spcAft>
                          <a:spcPts val="0"/>
                        </a:spcAft>
                      </a:pPr>
                      <a:r>
                        <a:rPr lang="en-GB" sz="2000" b="1">
                          <a:solidFill>
                            <a:srgbClr val="104F75"/>
                          </a:solidFill>
                          <a:effectLst/>
                          <a:latin typeface="+mn-lt"/>
                        </a:rPr>
                        <a:t>1</a:t>
                      </a:r>
                      <a:r>
                        <a:rPr lang="en-GB" sz="2000" b="0">
                          <a:solidFill>
                            <a:srgbClr val="104F75"/>
                          </a:solidFill>
                          <a:effectLst/>
                          <a:latin typeface="+mn-lt"/>
                        </a:rPr>
                        <a:t>.</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I </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you </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he/she</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we OR they</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latin typeface="+mn-lt"/>
                        </a:rPr>
                        <a:t>   esse Gemüse.</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latin typeface="+mn-lt"/>
                        </a:rPr>
                        <a:t> </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latin typeface="+mn-lt"/>
                        </a:rPr>
                        <a:t>2.</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I </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you </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he/she</a:t>
                      </a:r>
                    </a:p>
                    <a:p>
                      <a:pPr algn="ctr">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we OR they</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04F75"/>
                          </a:solidFill>
                          <a:effectLst/>
                          <a:latin typeface="+mn-lt"/>
                        </a:rPr>
                        <a:t>   </a:t>
                      </a:r>
                      <a:r>
                        <a:rPr lang="fr-FR" sz="2000">
                          <a:solidFill>
                            <a:srgbClr val="104F75"/>
                          </a:solidFill>
                          <a:effectLst/>
                          <a:latin typeface="+mn-lt"/>
                        </a:rPr>
                        <a:t>sind praktisch.	</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5321" marR="6532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73639921"/>
                  </a:ext>
                </a:extLst>
              </a:tr>
            </a:tbl>
          </a:graphicData>
        </a:graphic>
      </p:graphicFrame>
      <p:sp>
        <p:nvSpPr>
          <p:cNvPr id="37" name="TextBox 36"/>
          <p:cNvSpPr txBox="1"/>
          <p:nvPr/>
        </p:nvSpPr>
        <p:spPr>
          <a:xfrm>
            <a:off x="6689066" y="5309375"/>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38" name="TextBox 37"/>
          <p:cNvSpPr txBox="1"/>
          <p:nvPr/>
        </p:nvSpPr>
        <p:spPr>
          <a:xfrm>
            <a:off x="1629386" y="3863033"/>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
        <p:nvSpPr>
          <p:cNvPr id="40" name="Rounded Rectangular Callout 39"/>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Tree>
    <p:extLst>
      <p:ext uri="{BB962C8B-B14F-4D97-AF65-F5344CB8AC3E}">
        <p14:creationId xmlns:p14="http://schemas.microsoft.com/office/powerpoint/2010/main" val="338913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531665" cy="721474"/>
          </a:xfrm>
        </p:spPr>
        <p:txBody>
          <a:bodyPr>
            <a:normAutofit/>
          </a:bodyPr>
          <a:lstStyle/>
          <a:p>
            <a:r>
              <a:rPr lang="en-GB" sz="2800" b="1">
                <a:solidFill>
                  <a:schemeClr val="bg1"/>
                </a:solidFill>
              </a:rPr>
              <a:t>Section B: Reading - Grammar</a:t>
            </a:r>
            <a:endParaRPr lang="en-GB" sz="2800" b="1" dirty="0">
              <a:solidFill>
                <a:schemeClr val="bg1"/>
              </a:solidFill>
            </a:endParaRPr>
          </a:p>
        </p:txBody>
      </p:sp>
      <p:sp>
        <p:nvSpPr>
          <p:cNvPr id="2" name="Rectangle 2"/>
          <p:cNvSpPr>
            <a:spLocks noChangeArrowheads="1"/>
          </p:cNvSpPr>
          <p:nvPr/>
        </p:nvSpPr>
        <p:spPr bwMode="auto">
          <a:xfrm>
            <a:off x="452922" y="1718230"/>
            <a:ext cx="11292038" cy="341632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a:solidFill>
                  <a:srgbClr val="104F75"/>
                </a:solidFill>
              </a:rPr>
              <a:t>PART B</a:t>
            </a:r>
          </a:p>
          <a:p>
            <a:endParaRPr lang="en-GB">
              <a:solidFill>
                <a:srgbClr val="104F75"/>
              </a:solidFill>
            </a:endParaRPr>
          </a:p>
          <a:p>
            <a:r>
              <a:rPr lang="en-GB">
                <a:solidFill>
                  <a:srgbClr val="104F75"/>
                </a:solidFill>
              </a:rPr>
              <a:t>A word is missing in each of the next four sentences. </a:t>
            </a:r>
          </a:p>
          <a:p>
            <a:r>
              <a:rPr lang="en-GB" b="1">
                <a:solidFill>
                  <a:srgbClr val="104F75"/>
                </a:solidFill>
              </a:rPr>
              <a:t>Click on a box</a:t>
            </a:r>
            <a:r>
              <a:rPr lang="en-GB">
                <a:solidFill>
                  <a:srgbClr val="104F75"/>
                </a:solidFill>
              </a:rPr>
              <a:t> to put a </a:t>
            </a:r>
            <a:r>
              <a:rPr lang="en-GB" b="1">
                <a:solidFill>
                  <a:srgbClr val="104F75"/>
                </a:solidFill>
              </a:rPr>
              <a:t>cross (x)</a:t>
            </a:r>
            <a:r>
              <a:rPr lang="en-GB">
                <a:solidFill>
                  <a:srgbClr val="104F75"/>
                </a:solidFill>
              </a:rPr>
              <a:t> by the </a:t>
            </a:r>
            <a:r>
              <a:rPr lang="en-GB" b="1">
                <a:solidFill>
                  <a:srgbClr val="104F75"/>
                </a:solidFill>
              </a:rPr>
              <a:t>article</a:t>
            </a:r>
            <a:r>
              <a:rPr lang="en-GB">
                <a:solidFill>
                  <a:srgbClr val="104F75"/>
                </a:solidFill>
              </a:rPr>
              <a:t> that completes the sentence. </a:t>
            </a:r>
          </a:p>
          <a:p>
            <a:r>
              <a:rPr lang="en-GB">
                <a:solidFill>
                  <a:srgbClr val="104F75"/>
                </a:solidFill>
              </a:rPr>
              <a:t> </a:t>
            </a:r>
          </a:p>
          <a:p>
            <a:endParaRPr lang="de-DE">
              <a:solidFill>
                <a:srgbClr val="104F75"/>
              </a:solidFill>
            </a:endParaRPr>
          </a:p>
          <a:p>
            <a:endParaRPr lang="de-DE">
              <a:solidFill>
                <a:srgbClr val="104F75"/>
              </a:solidFill>
            </a:endParaRPr>
          </a:p>
          <a:p>
            <a:endParaRPr lang="de-DE">
              <a:solidFill>
                <a:srgbClr val="104F75"/>
              </a:solidFill>
            </a:endParaRPr>
          </a:p>
          <a:p>
            <a:r>
              <a:rPr lang="de-DE">
                <a:solidFill>
                  <a:srgbClr val="104F75"/>
                </a:solidFill>
              </a:rPr>
              <a:t>1. Ich brauche ___ Antwort (feminine).	</a:t>
            </a:r>
            <a:r>
              <a:rPr lang="en-GB">
                <a:solidFill>
                  <a:srgbClr val="104F75"/>
                </a:solidFill>
              </a:rPr>
              <a:t>☐</a:t>
            </a:r>
            <a:r>
              <a:rPr lang="de-DE">
                <a:solidFill>
                  <a:srgbClr val="104F75"/>
                </a:solidFill>
              </a:rPr>
              <a:t> der		</a:t>
            </a:r>
            <a:r>
              <a:rPr lang="en-GB">
                <a:solidFill>
                  <a:srgbClr val="104F75"/>
                </a:solidFill>
              </a:rPr>
              <a:t>☐</a:t>
            </a:r>
            <a:r>
              <a:rPr lang="de-DE">
                <a:solidFill>
                  <a:srgbClr val="104F75"/>
                </a:solidFill>
              </a:rPr>
              <a:t> die		</a:t>
            </a:r>
            <a:r>
              <a:rPr lang="en-GB">
                <a:solidFill>
                  <a:srgbClr val="104F75"/>
                </a:solidFill>
              </a:rPr>
              <a:t>☐</a:t>
            </a:r>
            <a:r>
              <a:rPr lang="de-DE">
                <a:solidFill>
                  <a:srgbClr val="104F75"/>
                </a:solidFill>
              </a:rPr>
              <a:t> das		</a:t>
            </a:r>
            <a:r>
              <a:rPr lang="en-GB">
                <a:solidFill>
                  <a:srgbClr val="104F75"/>
                </a:solidFill>
              </a:rPr>
              <a:t>☐</a:t>
            </a:r>
            <a:r>
              <a:rPr lang="de-DE">
                <a:solidFill>
                  <a:srgbClr val="104F75"/>
                </a:solidFill>
              </a:rPr>
              <a:t> den</a:t>
            </a:r>
            <a:endParaRPr lang="en-GB">
              <a:solidFill>
                <a:srgbClr val="104F75"/>
              </a:solidFill>
            </a:endParaRPr>
          </a:p>
          <a:p>
            <a:endParaRPr lang="de-DE">
              <a:solidFill>
                <a:srgbClr val="104F75"/>
              </a:solidFill>
            </a:endParaRPr>
          </a:p>
          <a:p>
            <a:endParaRPr lang="de-DE">
              <a:solidFill>
                <a:srgbClr val="104F75"/>
              </a:solidFill>
            </a:endParaRPr>
          </a:p>
          <a:p>
            <a:r>
              <a:rPr lang="de-DE">
                <a:solidFill>
                  <a:srgbClr val="104F75"/>
                </a:solidFill>
              </a:rPr>
              <a:t>2. ___ Lehrer (masculine) ist nett.		</a:t>
            </a:r>
            <a:r>
              <a:rPr lang="zh-CN" altLang="en-US">
                <a:solidFill>
                  <a:srgbClr val="104F75"/>
                </a:solidFill>
              </a:rPr>
              <a:t>☐</a:t>
            </a:r>
            <a:r>
              <a:rPr lang="de-DE">
                <a:solidFill>
                  <a:srgbClr val="104F75"/>
                </a:solidFill>
              </a:rPr>
              <a:t> der		</a:t>
            </a:r>
            <a:r>
              <a:rPr lang="zh-CN" altLang="en-US">
                <a:solidFill>
                  <a:srgbClr val="104F75"/>
                </a:solidFill>
              </a:rPr>
              <a:t>☐</a:t>
            </a:r>
            <a:r>
              <a:rPr lang="de-DE">
                <a:solidFill>
                  <a:srgbClr val="104F75"/>
                </a:solidFill>
              </a:rPr>
              <a:t> die		</a:t>
            </a:r>
            <a:r>
              <a:rPr lang="zh-CN" altLang="en-US">
                <a:solidFill>
                  <a:srgbClr val="104F75"/>
                </a:solidFill>
              </a:rPr>
              <a:t>☐</a:t>
            </a:r>
            <a:r>
              <a:rPr lang="de-DE">
                <a:solidFill>
                  <a:srgbClr val="104F75"/>
                </a:solidFill>
              </a:rPr>
              <a:t> das		</a:t>
            </a:r>
            <a:r>
              <a:rPr lang="zh-CN" altLang="en-US">
                <a:solidFill>
                  <a:srgbClr val="104F75"/>
                </a:solidFill>
              </a:rPr>
              <a:t>☐</a:t>
            </a:r>
            <a:r>
              <a:rPr lang="de-DE">
                <a:solidFill>
                  <a:srgbClr val="104F75"/>
                </a:solidFill>
              </a:rPr>
              <a:t> den</a:t>
            </a:r>
            <a:endParaRPr lang="en-GB">
              <a:solidFill>
                <a:srgbClr val="104F75"/>
              </a:solidFill>
            </a:endParaRPr>
          </a:p>
        </p:txBody>
      </p:sp>
      <p:sp>
        <p:nvSpPr>
          <p:cNvPr id="37" name="TextBox 36"/>
          <p:cNvSpPr txBox="1"/>
          <p:nvPr/>
        </p:nvSpPr>
        <p:spPr>
          <a:xfrm>
            <a:off x="5063466" y="4724280"/>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38" name="TextBox 37"/>
          <p:cNvSpPr txBox="1"/>
          <p:nvPr/>
        </p:nvSpPr>
        <p:spPr>
          <a:xfrm>
            <a:off x="6902426" y="3897135"/>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
        <p:nvSpPr>
          <p:cNvPr id="40" name="Rounded Rectangular Callout 39"/>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Tree>
    <p:extLst>
      <p:ext uri="{BB962C8B-B14F-4D97-AF65-F5344CB8AC3E}">
        <p14:creationId xmlns:p14="http://schemas.microsoft.com/office/powerpoint/2010/main" val="164158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1405160388"/>
              </p:ext>
            </p:extLst>
          </p:nvPr>
        </p:nvGraphicFramePr>
        <p:xfrm>
          <a:off x="575302" y="3558540"/>
          <a:ext cx="10610858" cy="2070100"/>
        </p:xfrm>
        <a:graphic>
          <a:graphicData uri="http://schemas.openxmlformats.org/drawingml/2006/table">
            <a:tbl>
              <a:tblPr firstRow="1" firstCol="1" bandRow="1">
                <a:tableStyleId>{5C22544A-7EE6-4342-B048-85BDC9FD1C3A}</a:tableStyleId>
              </a:tblPr>
              <a:tblGrid>
                <a:gridCol w="554056">
                  <a:extLst>
                    <a:ext uri="{9D8B030D-6E8A-4147-A177-3AD203B41FA5}">
                      <a16:colId xmlns:a16="http://schemas.microsoft.com/office/drawing/2014/main" val="2736406"/>
                    </a:ext>
                  </a:extLst>
                </a:gridCol>
                <a:gridCol w="3351939">
                  <a:extLst>
                    <a:ext uri="{9D8B030D-6E8A-4147-A177-3AD203B41FA5}">
                      <a16:colId xmlns:a16="http://schemas.microsoft.com/office/drawing/2014/main" val="1076881400"/>
                    </a:ext>
                  </a:extLst>
                </a:gridCol>
                <a:gridCol w="3351939">
                  <a:extLst>
                    <a:ext uri="{9D8B030D-6E8A-4147-A177-3AD203B41FA5}">
                      <a16:colId xmlns:a16="http://schemas.microsoft.com/office/drawing/2014/main" val="3915461763"/>
                    </a:ext>
                  </a:extLst>
                </a:gridCol>
                <a:gridCol w="3352924">
                  <a:extLst>
                    <a:ext uri="{9D8B030D-6E8A-4147-A177-3AD203B41FA5}">
                      <a16:colId xmlns:a16="http://schemas.microsoft.com/office/drawing/2014/main" val="3924935218"/>
                    </a:ext>
                  </a:extLst>
                </a:gridCol>
              </a:tblGrid>
              <a:tr h="1228285">
                <a:tc>
                  <a:txBody>
                    <a:bodyPr/>
                    <a:lstStyle/>
                    <a:p>
                      <a:pPr algn="ctr">
                        <a:lnSpc>
                          <a:spcPct val="107000"/>
                        </a:lnSpc>
                        <a:spcBef>
                          <a:spcPts val="1200"/>
                        </a:spcBef>
                        <a:spcAft>
                          <a:spcPts val="0"/>
                        </a:spcAft>
                      </a:pPr>
                      <a:r>
                        <a:rPr lang="de-DE" sz="2000" b="0">
                          <a:solidFill>
                            <a:srgbClr val="104F75"/>
                          </a:solidFill>
                          <a:effectLst/>
                          <a:latin typeface="+mn-lt"/>
                        </a:rPr>
                        <a:t>1.</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1200"/>
                        </a:spcBef>
                        <a:spcAft>
                          <a:spcPts val="0"/>
                        </a:spcAft>
                      </a:pPr>
                      <a:r>
                        <a:rPr lang="de-DE" sz="2000" b="0">
                          <a:solidFill>
                            <a:srgbClr val="104F75"/>
                          </a:solidFill>
                          <a:effectLst/>
                          <a:latin typeface="+mn-lt"/>
                        </a:rPr>
                        <a:t>Ich habe keine</a:t>
                      </a:r>
                      <a:r>
                        <a:rPr lang="de-DE" sz="2000" b="0" baseline="0">
                          <a:solidFill>
                            <a:srgbClr val="104F75"/>
                          </a:solidFill>
                          <a:effectLst/>
                          <a:latin typeface="+mn-lt"/>
                        </a:rPr>
                        <a:t> Zeitung</a:t>
                      </a:r>
                      <a:r>
                        <a:rPr lang="de-DE" sz="2000" b="0">
                          <a:solidFill>
                            <a:srgbClr val="104F75"/>
                          </a:solidFill>
                          <a:effectLst/>
                          <a:latin typeface="+mn-lt"/>
                        </a:rPr>
                        <a:t>.</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1200"/>
                        </a:spcBef>
                        <a:spcAft>
                          <a:spcPts val="0"/>
                        </a:spcAft>
                      </a:pPr>
                      <a:r>
                        <a:rPr lang="zh-CN" sz="2000" b="0">
                          <a:solidFill>
                            <a:srgbClr val="104F75"/>
                          </a:solidFill>
                          <a:effectLst/>
                          <a:latin typeface="+mn-lt"/>
                        </a:rPr>
                        <a:t>☐</a:t>
                      </a:r>
                      <a:r>
                        <a:rPr lang="en-GB" sz="2000" b="0">
                          <a:solidFill>
                            <a:srgbClr val="104F75"/>
                          </a:solidFill>
                          <a:effectLst/>
                          <a:latin typeface="+mn-lt"/>
                        </a:rPr>
                        <a:t> I have a newspaper.</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1200"/>
                        </a:spcBef>
                        <a:spcAft>
                          <a:spcPts val="0"/>
                        </a:spcAft>
                      </a:pPr>
                      <a:r>
                        <a:rPr lang="zh-CN" sz="2000" b="0">
                          <a:solidFill>
                            <a:srgbClr val="104F75"/>
                          </a:solidFill>
                          <a:effectLst/>
                          <a:latin typeface="+mn-lt"/>
                        </a:rPr>
                        <a:t>☐</a:t>
                      </a:r>
                      <a:r>
                        <a:rPr lang="en-GB" sz="2000" b="0">
                          <a:solidFill>
                            <a:srgbClr val="104F75"/>
                          </a:solidFill>
                          <a:effectLst/>
                          <a:latin typeface="+mn-lt"/>
                        </a:rPr>
                        <a:t> I do not have a newspaper.</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6398062"/>
                  </a:ext>
                </a:extLst>
              </a:tr>
              <a:tr h="841815">
                <a:tc>
                  <a:txBody>
                    <a:bodyPr/>
                    <a:lstStyle/>
                    <a:p>
                      <a:pPr algn="ctr">
                        <a:lnSpc>
                          <a:spcPct val="107000"/>
                        </a:lnSpc>
                        <a:spcBef>
                          <a:spcPts val="1200"/>
                        </a:spcBef>
                        <a:spcAft>
                          <a:spcPts val="0"/>
                        </a:spcAft>
                      </a:pPr>
                      <a:r>
                        <a:rPr lang="de-DE" sz="2000" b="0">
                          <a:solidFill>
                            <a:srgbClr val="104F75"/>
                          </a:solidFill>
                          <a:effectLst/>
                          <a:latin typeface="+mn-lt"/>
                        </a:rPr>
                        <a:t>2.</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1200"/>
                        </a:spcBef>
                        <a:spcAft>
                          <a:spcPts val="0"/>
                        </a:spcAft>
                      </a:pPr>
                      <a:r>
                        <a:rPr lang="de-DE" sz="2000" b="0">
                          <a:solidFill>
                            <a:srgbClr val="104F75"/>
                          </a:solidFill>
                          <a:effectLst/>
                          <a:latin typeface="+mn-lt"/>
                        </a:rPr>
                        <a:t>Du bist toll.</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1200"/>
                        </a:spcBef>
                        <a:spcAft>
                          <a:spcPts val="0"/>
                        </a:spcAft>
                      </a:pPr>
                      <a:r>
                        <a:rPr lang="zh-CN" sz="2000" b="0">
                          <a:solidFill>
                            <a:srgbClr val="104F75"/>
                          </a:solidFill>
                          <a:effectLst/>
                          <a:latin typeface="+mn-lt"/>
                        </a:rPr>
                        <a:t>☐</a:t>
                      </a:r>
                      <a:r>
                        <a:rPr lang="en-GB" sz="2000" b="0">
                          <a:solidFill>
                            <a:srgbClr val="104F75"/>
                          </a:solidFill>
                          <a:effectLst/>
                          <a:latin typeface="+mn-lt"/>
                        </a:rPr>
                        <a:t> You are great.	</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Bef>
                          <a:spcPts val="1200"/>
                        </a:spcBef>
                        <a:spcAft>
                          <a:spcPts val="0"/>
                        </a:spcAft>
                      </a:pPr>
                      <a:r>
                        <a:rPr lang="zh-CN" sz="2000" b="0">
                          <a:solidFill>
                            <a:srgbClr val="104F75"/>
                          </a:solidFill>
                          <a:effectLst/>
                          <a:latin typeface="+mn-lt"/>
                        </a:rPr>
                        <a:t>☐</a:t>
                      </a:r>
                      <a:r>
                        <a:rPr lang="de-DE" sz="2000" b="0">
                          <a:solidFill>
                            <a:srgbClr val="104F75"/>
                          </a:solidFill>
                          <a:effectLst/>
                          <a:latin typeface="+mn-lt"/>
                        </a:rPr>
                        <a:t> You are not great.</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7189124"/>
                  </a:ext>
                </a:extLst>
              </a:tr>
            </a:tbl>
          </a:graphicData>
        </a:graphic>
      </p:graphicFrame>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884591" cy="721474"/>
          </a:xfrm>
        </p:spPr>
        <p:txBody>
          <a:bodyPr>
            <a:normAutofit/>
          </a:bodyPr>
          <a:lstStyle/>
          <a:p>
            <a:r>
              <a:rPr lang="en-GB" sz="2800" b="1">
                <a:solidFill>
                  <a:schemeClr val="bg1"/>
                </a:solidFill>
              </a:rPr>
              <a:t>Section B: Reading - Grammar</a:t>
            </a:r>
            <a:endParaRPr lang="en-GB" sz="2800" b="1" dirty="0">
              <a:solidFill>
                <a:schemeClr val="bg1"/>
              </a:solidFill>
            </a:endParaRPr>
          </a:p>
        </p:txBody>
      </p:sp>
      <p:sp>
        <p:nvSpPr>
          <p:cNvPr id="5" name="Rectangle 1"/>
          <p:cNvSpPr>
            <a:spLocks noChangeArrowheads="1"/>
          </p:cNvSpPr>
          <p:nvPr/>
        </p:nvSpPr>
        <p:spPr bwMode="auto">
          <a:xfrm>
            <a:off x="575302" y="1559460"/>
            <a:ext cx="10814594" cy="132343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de-DE" sz="2000" b="1">
                <a:solidFill>
                  <a:srgbClr val="104F75"/>
                </a:solidFill>
              </a:rPr>
              <a:t>PART C</a:t>
            </a:r>
          </a:p>
          <a:p>
            <a:endParaRPr lang="en-GB" sz="2000">
              <a:solidFill>
                <a:srgbClr val="104F75"/>
              </a:solidFill>
            </a:endParaRPr>
          </a:p>
          <a:p>
            <a:r>
              <a:rPr lang="en-GB" sz="2000">
                <a:solidFill>
                  <a:srgbClr val="104F75"/>
                </a:solidFill>
              </a:rPr>
              <a:t>Decide what these German sentences mean in English. </a:t>
            </a:r>
          </a:p>
          <a:p>
            <a:r>
              <a:rPr lang="en-GB" sz="2000" b="1">
                <a:solidFill>
                  <a:srgbClr val="104F75"/>
                </a:solidFill>
              </a:rPr>
              <a:t>Click on a box</a:t>
            </a:r>
            <a:r>
              <a:rPr lang="en-GB" sz="2000">
                <a:solidFill>
                  <a:srgbClr val="104F75"/>
                </a:solidFill>
              </a:rPr>
              <a:t> to put a </a:t>
            </a:r>
            <a:r>
              <a:rPr lang="en-GB" sz="2000" b="1">
                <a:solidFill>
                  <a:srgbClr val="104F75"/>
                </a:solidFill>
              </a:rPr>
              <a:t>cross (x)</a:t>
            </a:r>
            <a:r>
              <a:rPr lang="en-GB" sz="2000">
                <a:solidFill>
                  <a:srgbClr val="104F75"/>
                </a:solidFill>
              </a:rPr>
              <a:t> next to your answer.</a:t>
            </a:r>
          </a:p>
        </p:txBody>
      </p:sp>
      <p:sp>
        <p:nvSpPr>
          <p:cNvPr id="12" name="TextBox 11"/>
          <p:cNvSpPr txBox="1"/>
          <p:nvPr/>
        </p:nvSpPr>
        <p:spPr>
          <a:xfrm>
            <a:off x="4748506" y="4988440"/>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3" name="TextBox 12"/>
          <p:cNvSpPr txBox="1"/>
          <p:nvPr/>
        </p:nvSpPr>
        <p:spPr>
          <a:xfrm>
            <a:off x="8375626" y="3785375"/>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
        <p:nvSpPr>
          <p:cNvPr id="14" name="Rounded Rectangular Callout 13"/>
          <p:cNvSpPr/>
          <p:nvPr/>
        </p:nvSpPr>
        <p:spPr>
          <a:xfrm>
            <a:off x="9329404" y="89262"/>
            <a:ext cx="2540000" cy="107472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Tree>
    <p:extLst>
      <p:ext uri="{BB962C8B-B14F-4D97-AF65-F5344CB8AC3E}">
        <p14:creationId xmlns:p14="http://schemas.microsoft.com/office/powerpoint/2010/main" val="3329436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531665" cy="721474"/>
          </a:xfrm>
        </p:spPr>
        <p:txBody>
          <a:bodyPr>
            <a:normAutofit/>
          </a:bodyPr>
          <a:lstStyle/>
          <a:p>
            <a:r>
              <a:rPr lang="en-GB" sz="2800" b="1">
                <a:solidFill>
                  <a:schemeClr val="bg1"/>
                </a:solidFill>
              </a:rPr>
              <a:t>Section B: Reading - Grammar</a:t>
            </a:r>
            <a:endParaRPr lang="en-GB" sz="2800" b="1" dirty="0">
              <a:solidFill>
                <a:schemeClr val="bg1"/>
              </a:solidFill>
            </a:endParaRPr>
          </a:p>
        </p:txBody>
      </p:sp>
      <p:sp>
        <p:nvSpPr>
          <p:cNvPr id="2" name="Rectangle 2"/>
          <p:cNvSpPr>
            <a:spLocks noChangeArrowheads="1"/>
          </p:cNvSpPr>
          <p:nvPr/>
        </p:nvSpPr>
        <p:spPr bwMode="auto">
          <a:xfrm>
            <a:off x="240631" y="1532689"/>
            <a:ext cx="9592691" cy="266348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616450" algn="l"/>
              </a:tabLst>
              <a:defRPr>
                <a:solidFill>
                  <a:schemeClr val="tx1"/>
                </a:solidFill>
                <a:latin typeface="Arial" panose="020B0604020202020204" pitchFamily="34" charset="0"/>
              </a:defRPr>
            </a:lvl1pPr>
            <a:lvl2pPr eaLnBrk="0" fontAlgn="base" hangingPunct="0">
              <a:spcBef>
                <a:spcPct val="0"/>
              </a:spcBef>
              <a:spcAft>
                <a:spcPct val="0"/>
              </a:spcAft>
              <a:tabLst>
                <a:tab pos="4616450" algn="l"/>
              </a:tabLst>
              <a:defRPr>
                <a:solidFill>
                  <a:schemeClr val="tx1"/>
                </a:solidFill>
                <a:latin typeface="Arial" panose="020B0604020202020204" pitchFamily="34" charset="0"/>
              </a:defRPr>
            </a:lvl2pPr>
            <a:lvl3pPr eaLnBrk="0" fontAlgn="base" hangingPunct="0">
              <a:spcBef>
                <a:spcPct val="0"/>
              </a:spcBef>
              <a:spcAft>
                <a:spcPct val="0"/>
              </a:spcAft>
              <a:tabLst>
                <a:tab pos="4616450" algn="l"/>
              </a:tabLst>
              <a:defRPr>
                <a:solidFill>
                  <a:schemeClr val="tx1"/>
                </a:solidFill>
                <a:latin typeface="Arial" panose="020B0604020202020204" pitchFamily="34" charset="0"/>
              </a:defRPr>
            </a:lvl3pPr>
            <a:lvl4pPr eaLnBrk="0" fontAlgn="base" hangingPunct="0">
              <a:spcBef>
                <a:spcPct val="0"/>
              </a:spcBef>
              <a:spcAft>
                <a:spcPct val="0"/>
              </a:spcAft>
              <a:tabLst>
                <a:tab pos="4616450" algn="l"/>
              </a:tabLst>
              <a:defRPr>
                <a:solidFill>
                  <a:schemeClr val="tx1"/>
                </a:solidFill>
                <a:latin typeface="Arial" panose="020B0604020202020204" pitchFamily="34" charset="0"/>
              </a:defRPr>
            </a:lvl4pPr>
            <a:lvl5pPr eaLnBrk="0" fontAlgn="base" hangingPunct="0">
              <a:spcBef>
                <a:spcPct val="0"/>
              </a:spcBef>
              <a:spcAft>
                <a:spcPct val="0"/>
              </a:spcAft>
              <a:tabLst>
                <a:tab pos="4616450" algn="l"/>
              </a:tabLst>
              <a:defRPr>
                <a:solidFill>
                  <a:schemeClr val="tx1"/>
                </a:solidFill>
                <a:latin typeface="Arial" panose="020B0604020202020204" pitchFamily="34" charset="0"/>
              </a:defRPr>
            </a:lvl5pPr>
            <a:lvl6pPr eaLnBrk="0" fontAlgn="base" hangingPunct="0">
              <a:spcBef>
                <a:spcPct val="0"/>
              </a:spcBef>
              <a:spcAft>
                <a:spcPct val="0"/>
              </a:spcAft>
              <a:tabLst>
                <a:tab pos="4616450" algn="l"/>
              </a:tabLst>
              <a:defRPr>
                <a:solidFill>
                  <a:schemeClr val="tx1"/>
                </a:solidFill>
                <a:latin typeface="Arial" panose="020B0604020202020204" pitchFamily="34" charset="0"/>
              </a:defRPr>
            </a:lvl6pPr>
            <a:lvl7pPr eaLnBrk="0" fontAlgn="base" hangingPunct="0">
              <a:spcBef>
                <a:spcPct val="0"/>
              </a:spcBef>
              <a:spcAft>
                <a:spcPct val="0"/>
              </a:spcAft>
              <a:tabLst>
                <a:tab pos="4616450" algn="l"/>
              </a:tabLst>
              <a:defRPr>
                <a:solidFill>
                  <a:schemeClr val="tx1"/>
                </a:solidFill>
                <a:latin typeface="Arial" panose="020B0604020202020204" pitchFamily="34" charset="0"/>
              </a:defRPr>
            </a:lvl7pPr>
            <a:lvl8pPr eaLnBrk="0" fontAlgn="base" hangingPunct="0">
              <a:spcBef>
                <a:spcPct val="0"/>
              </a:spcBef>
              <a:spcAft>
                <a:spcPct val="0"/>
              </a:spcAft>
              <a:tabLst>
                <a:tab pos="4616450" algn="l"/>
              </a:tabLst>
              <a:defRPr>
                <a:solidFill>
                  <a:schemeClr val="tx1"/>
                </a:solidFill>
                <a:latin typeface="Arial" panose="020B0604020202020204" pitchFamily="34" charset="0"/>
              </a:defRPr>
            </a:lvl8pPr>
            <a:lvl9pPr eaLnBrk="0" fontAlgn="base" hangingPunct="0">
              <a:spcBef>
                <a:spcPct val="0"/>
              </a:spcBef>
              <a:spcAft>
                <a:spcPct val="0"/>
              </a:spcAft>
              <a:tabLst>
                <a:tab pos="4616450" algn="l"/>
              </a:tabLst>
              <a:defRPr>
                <a:solidFill>
                  <a:schemeClr val="tx1"/>
                </a:solidFill>
                <a:latin typeface="Arial" panose="020B0604020202020204" pitchFamily="34" charset="0"/>
              </a:defRPr>
            </a:lvl9pPr>
          </a:lstStyle>
          <a:p>
            <a:r>
              <a:rPr lang="en-GB" sz="2000" b="1" dirty="0">
                <a:solidFill>
                  <a:srgbClr val="104F75"/>
                </a:solidFill>
                <a:latin typeface="+mn-lt"/>
              </a:rPr>
              <a:t>PART D</a:t>
            </a:r>
          </a:p>
          <a:p>
            <a:endParaRPr lang="en-GB" sz="2000" dirty="0">
              <a:solidFill>
                <a:srgbClr val="104F75"/>
              </a:solidFill>
              <a:latin typeface="+mn-lt"/>
            </a:endParaRPr>
          </a:p>
          <a:p>
            <a:r>
              <a:rPr lang="en-GB" sz="2000" b="1" dirty="0">
                <a:solidFill>
                  <a:srgbClr val="104F75"/>
                </a:solidFill>
                <a:latin typeface="+mn-lt"/>
              </a:rPr>
              <a:t>Read </a:t>
            </a:r>
            <a:r>
              <a:rPr lang="en-GB" sz="2000" dirty="0">
                <a:solidFill>
                  <a:srgbClr val="104F75"/>
                </a:solidFill>
                <a:latin typeface="+mn-lt"/>
              </a:rPr>
              <a:t>the sentences. The start of the sentence is missing. </a:t>
            </a:r>
          </a:p>
          <a:p>
            <a:r>
              <a:rPr lang="en-GB" sz="2000" b="1" dirty="0">
                <a:solidFill>
                  <a:srgbClr val="104F75"/>
                </a:solidFill>
                <a:latin typeface="+mn-lt"/>
              </a:rPr>
              <a:t>Click on a box</a:t>
            </a:r>
            <a:r>
              <a:rPr lang="en-GB" sz="2000" dirty="0">
                <a:solidFill>
                  <a:srgbClr val="104F75"/>
                </a:solidFill>
                <a:latin typeface="+mn-lt"/>
              </a:rPr>
              <a:t> to put a </a:t>
            </a:r>
            <a:r>
              <a:rPr lang="en-GB" sz="2000" b="1" dirty="0">
                <a:solidFill>
                  <a:srgbClr val="104F75"/>
                </a:solidFill>
                <a:latin typeface="+mn-lt"/>
              </a:rPr>
              <a:t>cross (x)</a:t>
            </a:r>
            <a:r>
              <a:rPr lang="en-GB" sz="2000" dirty="0">
                <a:solidFill>
                  <a:srgbClr val="104F75"/>
                </a:solidFill>
                <a:latin typeface="+mn-lt"/>
              </a:rPr>
              <a:t> next to the correct start of each sentence. </a:t>
            </a:r>
          </a:p>
          <a:p>
            <a:r>
              <a:rPr lang="en-GB" sz="2000" dirty="0">
                <a:solidFill>
                  <a:srgbClr val="104F75"/>
                </a:solidFill>
                <a:latin typeface="+mn-lt"/>
              </a:rPr>
              <a:t> </a:t>
            </a:r>
          </a:p>
          <a:p>
            <a:pPr>
              <a:lnSpc>
                <a:spcPct val="107000"/>
              </a:lnSpc>
              <a:spcAft>
                <a:spcPts val="0"/>
              </a:spcAft>
            </a:pPr>
            <a:r>
              <a:rPr lang="en-GB" sz="2000" dirty="0">
                <a:solidFill>
                  <a:srgbClr val="104F75"/>
                </a:solidFill>
                <a:latin typeface="+mn-lt"/>
                <a:ea typeface="Times New Roman" panose="02020603050405020304" pitchFamily="18" charset="0"/>
                <a:cs typeface="Arial" panose="020B0604020202020204" pitchFamily="34" charset="0"/>
              </a:rPr>
              <a:t> </a:t>
            </a:r>
            <a:endParaRPr lang="en-GB" sz="2000" dirty="0">
              <a:solidFill>
                <a:srgbClr val="104F75"/>
              </a:solidFill>
              <a:latin typeface="+mn-lt"/>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616450" algn="l"/>
              </a:tabLst>
            </a:pPr>
            <a:endParaRPr kumimoji="0" lang="en-GB" altLang="en-US" sz="2000" b="0" i="0" u="none" strike="noStrike" cap="none" normalizeH="0" baseline="0" dirty="0">
              <a:ln>
                <a:noFill/>
              </a:ln>
              <a:solidFill>
                <a:schemeClr val="tx1"/>
              </a:solidFill>
              <a:effectLst/>
              <a:latin typeface="+mn-lt"/>
            </a:endParaRPr>
          </a:p>
        </p:txBody>
      </p:sp>
      <p:graphicFrame>
        <p:nvGraphicFramePr>
          <p:cNvPr id="10" name="Table 9"/>
          <p:cNvGraphicFramePr>
            <a:graphicFrameLocks noGrp="1"/>
          </p:cNvGraphicFramePr>
          <p:nvPr>
            <p:extLst>
              <p:ext uri="{D42A27DB-BD31-4B8C-83A1-F6EECF244321}">
                <p14:modId xmlns:p14="http://schemas.microsoft.com/office/powerpoint/2010/main" val="429616882"/>
              </p:ext>
            </p:extLst>
          </p:nvPr>
        </p:nvGraphicFramePr>
        <p:xfrm>
          <a:off x="457200" y="3412647"/>
          <a:ext cx="9987279" cy="2876392"/>
        </p:xfrm>
        <a:graphic>
          <a:graphicData uri="http://schemas.openxmlformats.org/drawingml/2006/table">
            <a:tbl>
              <a:tblPr firstRow="1" firstCol="1" bandRow="1">
                <a:tableStyleId>{5C22544A-7EE6-4342-B048-85BDC9FD1C3A}</a:tableStyleId>
              </a:tblPr>
              <a:tblGrid>
                <a:gridCol w="749181">
                  <a:extLst>
                    <a:ext uri="{9D8B030D-6E8A-4147-A177-3AD203B41FA5}">
                      <a16:colId xmlns:a16="http://schemas.microsoft.com/office/drawing/2014/main" val="2721308685"/>
                    </a:ext>
                  </a:extLst>
                </a:gridCol>
                <a:gridCol w="3852933">
                  <a:extLst>
                    <a:ext uri="{9D8B030D-6E8A-4147-A177-3AD203B41FA5}">
                      <a16:colId xmlns:a16="http://schemas.microsoft.com/office/drawing/2014/main" val="1464345150"/>
                    </a:ext>
                  </a:extLst>
                </a:gridCol>
                <a:gridCol w="5385165">
                  <a:extLst>
                    <a:ext uri="{9D8B030D-6E8A-4147-A177-3AD203B41FA5}">
                      <a16:colId xmlns:a16="http://schemas.microsoft.com/office/drawing/2014/main" val="4215672583"/>
                    </a:ext>
                  </a:extLst>
                </a:gridCol>
              </a:tblGrid>
              <a:tr h="1438196">
                <a:tc>
                  <a:txBody>
                    <a:bodyPr/>
                    <a:lstStyle/>
                    <a:p>
                      <a:pPr algn="ctr">
                        <a:lnSpc>
                          <a:spcPct val="150000"/>
                        </a:lnSpc>
                        <a:spcAft>
                          <a:spcPts val="0"/>
                        </a:spcAft>
                      </a:pPr>
                      <a:r>
                        <a:rPr lang="en-GB" sz="2000" b="0">
                          <a:solidFill>
                            <a:srgbClr val="104F75"/>
                          </a:solidFill>
                          <a:effectLst/>
                          <a:latin typeface="+mn-lt"/>
                        </a:rPr>
                        <a:t>1.</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Du</a:t>
                      </a:r>
                    </a:p>
                    <a:p>
                      <a:pPr algn="l">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Du kannst</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000" b="0">
                          <a:solidFill>
                            <a:srgbClr val="104F75"/>
                          </a:solidFill>
                          <a:effectLst/>
                          <a:latin typeface="+mn-lt"/>
                        </a:rPr>
                        <a:t>mit Freunden reden.</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4389541"/>
                  </a:ext>
                </a:extLst>
              </a:tr>
              <a:tr h="1438196">
                <a:tc>
                  <a:txBody>
                    <a:bodyPr/>
                    <a:lstStyle/>
                    <a:p>
                      <a:pPr algn="ctr">
                        <a:lnSpc>
                          <a:spcPct val="107000"/>
                        </a:lnSpc>
                        <a:spcAft>
                          <a:spcPts val="0"/>
                        </a:spcAft>
                      </a:pPr>
                      <a:r>
                        <a:rPr lang="en-GB" sz="2000" b="0">
                          <a:solidFill>
                            <a:srgbClr val="104F75"/>
                          </a:solidFill>
                          <a:effectLst/>
                          <a:latin typeface="+mn-lt"/>
                        </a:rPr>
                        <a:t>2.</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Sie</a:t>
                      </a:r>
                    </a:p>
                    <a:p>
                      <a:pPr algn="l">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Sie kann</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de-DE" sz="2000" b="0">
                          <a:solidFill>
                            <a:srgbClr val="104F75"/>
                          </a:solidFill>
                          <a:effectLst/>
                          <a:latin typeface="+mn-lt"/>
                        </a:rPr>
                        <a:t>bekommt</a:t>
                      </a:r>
                      <a:r>
                        <a:rPr lang="de-DE" sz="2000" b="0" baseline="0">
                          <a:solidFill>
                            <a:srgbClr val="104F75"/>
                          </a:solidFill>
                          <a:effectLst/>
                          <a:latin typeface="+mn-lt"/>
                        </a:rPr>
                        <a:t> ein Geschenk</a:t>
                      </a:r>
                      <a:r>
                        <a:rPr lang="de-DE" sz="2000" b="0">
                          <a:solidFill>
                            <a:srgbClr val="104F75"/>
                          </a:solidFill>
                          <a:effectLst/>
                          <a:latin typeface="+mn-lt"/>
                        </a:rPr>
                        <a:t>.</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6813532"/>
                  </a:ext>
                </a:extLst>
              </a:tr>
            </a:tbl>
          </a:graphicData>
        </a:graphic>
      </p:graphicFrame>
      <p:sp>
        <p:nvSpPr>
          <p:cNvPr id="11" name="Right Brace 10" descr="right brace to connect possible answers with the question"/>
          <p:cNvSpPr/>
          <p:nvPr/>
        </p:nvSpPr>
        <p:spPr>
          <a:xfrm>
            <a:off x="6021388" y="11444288"/>
            <a:ext cx="192087" cy="485775"/>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 name="Right Brace 11" descr="right brace to connect possible answers with the question"/>
          <p:cNvSpPr/>
          <p:nvPr/>
        </p:nvSpPr>
        <p:spPr>
          <a:xfrm>
            <a:off x="6021388" y="12026900"/>
            <a:ext cx="192087" cy="485775"/>
          </a:xfrm>
          <a:prstGeom prst="rightBrace">
            <a:avLst/>
          </a:prstGeom>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 name="Rounded Rectangular Callout 12"/>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4" name="TextBox 13"/>
          <p:cNvSpPr txBox="1"/>
          <p:nvPr/>
        </p:nvSpPr>
        <p:spPr>
          <a:xfrm>
            <a:off x="1233146" y="5101570"/>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5" name="TextBox 14"/>
          <p:cNvSpPr txBox="1"/>
          <p:nvPr/>
        </p:nvSpPr>
        <p:spPr>
          <a:xfrm>
            <a:off x="1233146" y="4131237"/>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Tree>
    <p:extLst>
      <p:ext uri="{BB962C8B-B14F-4D97-AF65-F5344CB8AC3E}">
        <p14:creationId xmlns:p14="http://schemas.microsoft.com/office/powerpoint/2010/main" val="58735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8317728" cy="721474"/>
          </a:xfrm>
        </p:spPr>
        <p:txBody>
          <a:bodyPr>
            <a:normAutofit/>
          </a:bodyPr>
          <a:lstStyle/>
          <a:p>
            <a:r>
              <a:rPr lang="en-GB" sz="2800" b="1">
                <a:solidFill>
                  <a:schemeClr val="bg1"/>
                </a:solidFill>
              </a:rPr>
              <a:t>Section B: Reading - Grammar</a:t>
            </a:r>
            <a:r>
              <a:rPr lang="en-GB"/>
              <a:t> </a:t>
            </a:r>
          </a:p>
        </p:txBody>
      </p:sp>
      <p:sp>
        <p:nvSpPr>
          <p:cNvPr id="2" name="Rectangle 1"/>
          <p:cNvSpPr/>
          <p:nvPr/>
        </p:nvSpPr>
        <p:spPr>
          <a:xfrm>
            <a:off x="768267" y="2211502"/>
            <a:ext cx="11101137" cy="2585323"/>
          </a:xfrm>
          <a:prstGeom prst="rect">
            <a:avLst/>
          </a:prstGeom>
        </p:spPr>
        <p:txBody>
          <a:bodyPr wrap="square">
            <a:spAutoFit/>
          </a:bodyPr>
          <a:lstStyle/>
          <a:p>
            <a:r>
              <a:rPr lang="en-GB" b="1">
                <a:solidFill>
                  <a:srgbClr val="104F75"/>
                </a:solidFill>
              </a:rPr>
              <a:t>PART E</a:t>
            </a:r>
            <a:endParaRPr lang="en-GB">
              <a:solidFill>
                <a:srgbClr val="104F75"/>
              </a:solidFill>
            </a:endParaRPr>
          </a:p>
          <a:p>
            <a:endParaRPr lang="en-GB" b="1">
              <a:solidFill>
                <a:srgbClr val="104F75"/>
              </a:solidFill>
            </a:endParaRPr>
          </a:p>
          <a:p>
            <a:r>
              <a:rPr lang="en-GB" b="1">
                <a:solidFill>
                  <a:srgbClr val="104F75"/>
                </a:solidFill>
              </a:rPr>
              <a:t>Read </a:t>
            </a:r>
            <a:r>
              <a:rPr lang="en-GB">
                <a:solidFill>
                  <a:srgbClr val="104F75"/>
                </a:solidFill>
              </a:rPr>
              <a:t>the sentences. The last word is missing. </a:t>
            </a:r>
          </a:p>
          <a:p>
            <a:r>
              <a:rPr lang="en-GB">
                <a:solidFill>
                  <a:srgbClr val="104F75"/>
                </a:solidFill>
              </a:rPr>
              <a:t>Put a </a:t>
            </a:r>
            <a:r>
              <a:rPr lang="en-GB" b="1">
                <a:solidFill>
                  <a:srgbClr val="104F75"/>
                </a:solidFill>
              </a:rPr>
              <a:t>cross (x)</a:t>
            </a:r>
            <a:r>
              <a:rPr lang="en-GB">
                <a:solidFill>
                  <a:srgbClr val="104F75"/>
                </a:solidFill>
              </a:rPr>
              <a:t> next to the noun that completes the sentence.</a:t>
            </a:r>
          </a:p>
          <a:p>
            <a:r>
              <a:rPr lang="en-GB">
                <a:solidFill>
                  <a:srgbClr val="104F75"/>
                </a:solidFill>
              </a:rPr>
              <a:t> </a:t>
            </a:r>
          </a:p>
          <a:p>
            <a:endParaRPr lang="de-DE">
              <a:solidFill>
                <a:srgbClr val="104F75"/>
              </a:solidFill>
            </a:endParaRPr>
          </a:p>
          <a:p>
            <a:r>
              <a:rPr lang="de-DE">
                <a:solidFill>
                  <a:srgbClr val="104F75"/>
                </a:solidFill>
              </a:rPr>
              <a:t>1. Er hat meinen ... 		</a:t>
            </a:r>
            <a:r>
              <a:rPr lang="zh-CN" altLang="en-US">
                <a:solidFill>
                  <a:srgbClr val="104F75"/>
                </a:solidFill>
              </a:rPr>
              <a:t>☐</a:t>
            </a:r>
            <a:r>
              <a:rPr lang="de-DE">
                <a:solidFill>
                  <a:srgbClr val="104F75"/>
                </a:solidFill>
              </a:rPr>
              <a:t> Hut (masculine)		</a:t>
            </a:r>
            <a:r>
              <a:rPr lang="zh-CN" altLang="en-US">
                <a:solidFill>
                  <a:srgbClr val="104F75"/>
                </a:solidFill>
              </a:rPr>
              <a:t>☐</a:t>
            </a:r>
            <a:r>
              <a:rPr lang="de-DE">
                <a:solidFill>
                  <a:srgbClr val="104F75"/>
                </a:solidFill>
              </a:rPr>
              <a:t> Uniform (feminine)	</a:t>
            </a:r>
            <a:endParaRPr lang="en-GB">
              <a:solidFill>
                <a:srgbClr val="104F75"/>
              </a:solidFill>
            </a:endParaRPr>
          </a:p>
          <a:p>
            <a:endParaRPr lang="de-DE">
              <a:solidFill>
                <a:srgbClr val="104F75"/>
              </a:solidFill>
            </a:endParaRPr>
          </a:p>
          <a:p>
            <a:r>
              <a:rPr lang="de-DE">
                <a:solidFill>
                  <a:srgbClr val="104F75"/>
                </a:solidFill>
              </a:rPr>
              <a:t>2. Ich bekomme kein …		</a:t>
            </a:r>
            <a:r>
              <a:rPr lang="zh-CN" altLang="en-US">
                <a:solidFill>
                  <a:srgbClr val="104F75"/>
                </a:solidFill>
              </a:rPr>
              <a:t>☐</a:t>
            </a:r>
            <a:r>
              <a:rPr lang="fr-FR">
                <a:solidFill>
                  <a:srgbClr val="104F75"/>
                </a:solidFill>
              </a:rPr>
              <a:t> Gutschein (masculine)	</a:t>
            </a:r>
            <a:r>
              <a:rPr lang="zh-CN" altLang="en-US">
                <a:solidFill>
                  <a:srgbClr val="104F75"/>
                </a:solidFill>
              </a:rPr>
              <a:t>☐</a:t>
            </a:r>
            <a:r>
              <a:rPr lang="fr-FR">
                <a:solidFill>
                  <a:srgbClr val="104F75"/>
                </a:solidFill>
              </a:rPr>
              <a:t> Geschenk (neuter)</a:t>
            </a:r>
            <a:endParaRPr lang="en-GB">
              <a:solidFill>
                <a:srgbClr val="104F75"/>
              </a:solidFill>
            </a:endParaRPr>
          </a:p>
        </p:txBody>
      </p:sp>
      <p:sp>
        <p:nvSpPr>
          <p:cNvPr id="5" name="Rounded Rectangular Callout 4"/>
          <p:cNvSpPr/>
          <p:nvPr/>
        </p:nvSpPr>
        <p:spPr>
          <a:xfrm>
            <a:off x="9329404" y="89261"/>
            <a:ext cx="2540000" cy="1074729"/>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9" name="TextBox 8"/>
          <p:cNvSpPr txBox="1"/>
          <p:nvPr/>
        </p:nvSpPr>
        <p:spPr>
          <a:xfrm>
            <a:off x="8121626" y="4370050"/>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0" name="TextBox 9"/>
          <p:cNvSpPr txBox="1"/>
          <p:nvPr/>
        </p:nvSpPr>
        <p:spPr>
          <a:xfrm>
            <a:off x="4464026" y="3826437"/>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Tree>
    <p:extLst>
      <p:ext uri="{BB962C8B-B14F-4D97-AF65-F5344CB8AC3E}">
        <p14:creationId xmlns:p14="http://schemas.microsoft.com/office/powerpoint/2010/main" val="152890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7082486" cy="721474"/>
          </a:xfrm>
        </p:spPr>
        <p:txBody>
          <a:bodyPr>
            <a:noAutofit/>
          </a:bodyPr>
          <a:lstStyle/>
          <a:p>
            <a:r>
              <a:rPr lang="en-GB" sz="2800" b="1">
                <a:solidFill>
                  <a:schemeClr val="bg1"/>
                </a:solidFill>
              </a:rPr>
              <a:t>Section B: Reading - Grammar</a:t>
            </a:r>
            <a:endParaRPr lang="en-GB" sz="2800" b="1" dirty="0">
              <a:solidFill>
                <a:schemeClr val="bg1"/>
              </a:solidFill>
            </a:endParaRPr>
          </a:p>
        </p:txBody>
      </p:sp>
      <p:sp>
        <p:nvSpPr>
          <p:cNvPr id="2" name="Rectangle 1"/>
          <p:cNvSpPr/>
          <p:nvPr/>
        </p:nvSpPr>
        <p:spPr>
          <a:xfrm>
            <a:off x="513348" y="1649242"/>
            <a:ext cx="11502189" cy="1652760"/>
          </a:xfrm>
          <a:prstGeom prst="rect">
            <a:avLst/>
          </a:prstGeom>
        </p:spPr>
        <p:txBody>
          <a:bodyPr wrap="square">
            <a:spAutoFit/>
          </a:bodyPr>
          <a:lstStyle/>
          <a:p>
            <a:r>
              <a:rPr lang="en-GB" sz="2000" b="1">
                <a:solidFill>
                  <a:srgbClr val="104F75"/>
                </a:solidFill>
              </a:rPr>
              <a:t>PART F</a:t>
            </a:r>
          </a:p>
          <a:p>
            <a:endParaRPr lang="en-GB" sz="2000">
              <a:solidFill>
                <a:srgbClr val="104F75"/>
              </a:solidFill>
            </a:endParaRPr>
          </a:p>
          <a:p>
            <a:r>
              <a:rPr lang="en-GB" sz="2000" b="1">
                <a:solidFill>
                  <a:srgbClr val="104F75"/>
                </a:solidFill>
              </a:rPr>
              <a:t>Read </a:t>
            </a:r>
            <a:r>
              <a:rPr lang="en-GB" sz="2000">
                <a:solidFill>
                  <a:srgbClr val="104F75"/>
                </a:solidFill>
              </a:rPr>
              <a:t>the sentences. </a:t>
            </a:r>
            <a:r>
              <a:rPr lang="en-GB" sz="2000" b="1">
                <a:solidFill>
                  <a:srgbClr val="104F75"/>
                </a:solidFill>
              </a:rPr>
              <a:t>Decide what is missing</a:t>
            </a:r>
            <a:r>
              <a:rPr lang="en-GB" sz="2000">
                <a:solidFill>
                  <a:srgbClr val="104F75"/>
                </a:solidFill>
              </a:rPr>
              <a:t> from the start.</a:t>
            </a:r>
          </a:p>
          <a:p>
            <a:r>
              <a:rPr lang="en-GB" sz="2000" b="1">
                <a:solidFill>
                  <a:srgbClr val="104F75"/>
                </a:solidFill>
              </a:rPr>
              <a:t>Click on a box</a:t>
            </a:r>
            <a:r>
              <a:rPr lang="en-GB" sz="2000">
                <a:solidFill>
                  <a:srgbClr val="104F75"/>
                </a:solidFill>
              </a:rPr>
              <a:t> to put a </a:t>
            </a:r>
            <a:r>
              <a:rPr lang="en-GB" sz="2000" b="1">
                <a:solidFill>
                  <a:srgbClr val="104F75"/>
                </a:solidFill>
              </a:rPr>
              <a:t>cross (x)</a:t>
            </a:r>
            <a:r>
              <a:rPr lang="en-GB" sz="2000">
                <a:solidFill>
                  <a:srgbClr val="104F75"/>
                </a:solidFill>
              </a:rPr>
              <a:t> next to the correct start of each sentence. </a:t>
            </a:r>
          </a:p>
          <a:p>
            <a:pPr>
              <a:lnSpc>
                <a:spcPct val="107000"/>
              </a:lnSpc>
              <a:spcAft>
                <a:spcPts val="800"/>
              </a:spcAft>
            </a:pPr>
            <a:endPar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graphicFrame>
        <p:nvGraphicFramePr>
          <p:cNvPr id="12" name="Table 11"/>
          <p:cNvGraphicFramePr>
            <a:graphicFrameLocks noGrp="1"/>
          </p:cNvGraphicFramePr>
          <p:nvPr>
            <p:extLst>
              <p:ext uri="{D42A27DB-BD31-4B8C-83A1-F6EECF244321}">
                <p14:modId xmlns:p14="http://schemas.microsoft.com/office/powerpoint/2010/main" val="4105979835"/>
              </p:ext>
            </p:extLst>
          </p:nvPr>
        </p:nvGraphicFramePr>
        <p:xfrm>
          <a:off x="1581936" y="3434081"/>
          <a:ext cx="8832063" cy="2844798"/>
        </p:xfrm>
        <a:graphic>
          <a:graphicData uri="http://schemas.openxmlformats.org/drawingml/2006/table">
            <a:tbl>
              <a:tblPr firstRow="1" firstCol="1" bandRow="1">
                <a:tableStyleId>{5C22544A-7EE6-4342-B048-85BDC9FD1C3A}</a:tableStyleId>
              </a:tblPr>
              <a:tblGrid>
                <a:gridCol w="745441">
                  <a:extLst>
                    <a:ext uri="{9D8B030D-6E8A-4147-A177-3AD203B41FA5}">
                      <a16:colId xmlns:a16="http://schemas.microsoft.com/office/drawing/2014/main" val="328751735"/>
                    </a:ext>
                  </a:extLst>
                </a:gridCol>
                <a:gridCol w="3833698">
                  <a:extLst>
                    <a:ext uri="{9D8B030D-6E8A-4147-A177-3AD203B41FA5}">
                      <a16:colId xmlns:a16="http://schemas.microsoft.com/office/drawing/2014/main" val="3137517747"/>
                    </a:ext>
                  </a:extLst>
                </a:gridCol>
                <a:gridCol w="4252924">
                  <a:extLst>
                    <a:ext uri="{9D8B030D-6E8A-4147-A177-3AD203B41FA5}">
                      <a16:colId xmlns:a16="http://schemas.microsoft.com/office/drawing/2014/main" val="1091682275"/>
                    </a:ext>
                  </a:extLst>
                </a:gridCol>
              </a:tblGrid>
              <a:tr h="948266">
                <a:tc>
                  <a:txBody>
                    <a:bodyPr/>
                    <a:lstStyle/>
                    <a:p>
                      <a:pPr algn="ctr">
                        <a:lnSpc>
                          <a:spcPct val="150000"/>
                        </a:lnSpc>
                        <a:spcAft>
                          <a:spcPts val="0"/>
                        </a:spcAft>
                      </a:pPr>
                      <a:r>
                        <a:rPr lang="en-GB" sz="2000" b="0">
                          <a:solidFill>
                            <a:srgbClr val="104F75"/>
                          </a:solidFill>
                          <a:effectLst/>
                          <a:latin typeface="+mn-lt"/>
                        </a:rPr>
                        <a:t>1.</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D</a:t>
                      </a:r>
                      <a:r>
                        <a:rPr lang="en-GB" sz="2000" b="0" baseline="0">
                          <a:solidFill>
                            <a:srgbClr val="104F75"/>
                          </a:solidFill>
                          <a:effectLst/>
                          <a:latin typeface="+mn-lt"/>
                        </a:rPr>
                        <a:t>u bist</a:t>
                      </a:r>
                      <a:endParaRPr lang="en-GB" sz="2000" b="0">
                        <a:solidFill>
                          <a:srgbClr val="104F75"/>
                        </a:solidFill>
                        <a:effectLst/>
                        <a:latin typeface="+mn-lt"/>
                      </a:endParaRPr>
                    </a:p>
                    <a:p>
                      <a:pPr algn="l">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Du gehst</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000" b="0">
                          <a:solidFill>
                            <a:srgbClr val="104F75"/>
                          </a:solidFill>
                          <a:effectLst/>
                          <a:latin typeface="+mn-lt"/>
                        </a:rPr>
                        <a:t>in</a:t>
                      </a:r>
                      <a:r>
                        <a:rPr lang="fr-FR" sz="2000" b="0" baseline="0">
                          <a:solidFill>
                            <a:srgbClr val="104F75"/>
                          </a:solidFill>
                          <a:effectLst/>
                          <a:latin typeface="+mn-lt"/>
                        </a:rPr>
                        <a:t> der Schule</a:t>
                      </a:r>
                      <a:r>
                        <a:rPr lang="fr-FR" sz="2000" b="0">
                          <a:solidFill>
                            <a:srgbClr val="104F75"/>
                          </a:solidFill>
                          <a:effectLst/>
                          <a:latin typeface="+mn-lt"/>
                        </a:rPr>
                        <a:t>.</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5755803"/>
                  </a:ext>
                </a:extLst>
              </a:tr>
              <a:tr h="948266">
                <a:tc>
                  <a:txBody>
                    <a:bodyPr/>
                    <a:lstStyle/>
                    <a:p>
                      <a:pPr algn="ctr">
                        <a:lnSpc>
                          <a:spcPct val="107000"/>
                        </a:lnSpc>
                        <a:spcAft>
                          <a:spcPts val="0"/>
                        </a:spcAft>
                      </a:pPr>
                      <a:r>
                        <a:rPr lang="en-GB" sz="2000" b="0">
                          <a:solidFill>
                            <a:srgbClr val="104F75"/>
                          </a:solidFill>
                          <a:effectLst/>
                          <a:latin typeface="+mn-lt"/>
                        </a:rPr>
                        <a:t>2.</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Ich bin</a:t>
                      </a:r>
                    </a:p>
                    <a:p>
                      <a:pPr algn="l">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Ich gehe</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000" b="0">
                          <a:solidFill>
                            <a:srgbClr val="104F75"/>
                          </a:solidFill>
                          <a:effectLst/>
                          <a:latin typeface="+mn-lt"/>
                        </a:rPr>
                        <a:t>ins Theater.</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951313"/>
                  </a:ext>
                </a:extLst>
              </a:tr>
              <a:tr h="948266">
                <a:tc>
                  <a:txBody>
                    <a:bodyPr/>
                    <a:lstStyle/>
                    <a:p>
                      <a:pPr algn="ctr">
                        <a:lnSpc>
                          <a:spcPct val="107000"/>
                        </a:lnSpc>
                        <a:spcAft>
                          <a:spcPts val="0"/>
                        </a:spcAft>
                      </a:pPr>
                      <a:r>
                        <a:rPr lang="en-GB" sz="2000" b="0">
                          <a:solidFill>
                            <a:srgbClr val="104F75"/>
                          </a:solidFill>
                          <a:effectLst/>
                          <a:latin typeface="+mn-lt"/>
                        </a:rPr>
                        <a:t>3.</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Sie ist</a:t>
                      </a:r>
                    </a:p>
                    <a:p>
                      <a:pPr algn="l">
                        <a:lnSpc>
                          <a:spcPct val="107000"/>
                        </a:lnSpc>
                        <a:spcBef>
                          <a:spcPts val="600"/>
                        </a:spcBef>
                        <a:spcAft>
                          <a:spcPts val="600"/>
                        </a:spcAft>
                      </a:pPr>
                      <a:r>
                        <a:rPr lang="zh-CN" sz="2000" b="0">
                          <a:solidFill>
                            <a:srgbClr val="104F75"/>
                          </a:solidFill>
                          <a:effectLst/>
                          <a:latin typeface="+mn-lt"/>
                        </a:rPr>
                        <a:t>☐</a:t>
                      </a:r>
                      <a:r>
                        <a:rPr lang="en-GB" sz="2000" b="0">
                          <a:solidFill>
                            <a:srgbClr val="104F75"/>
                          </a:solidFill>
                          <a:effectLst/>
                          <a:latin typeface="+mn-lt"/>
                        </a:rPr>
                        <a:t> Sie geht</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000" b="0">
                          <a:solidFill>
                            <a:srgbClr val="104F75"/>
                          </a:solidFill>
                          <a:effectLst/>
                          <a:latin typeface="+mn-lt"/>
                        </a:rPr>
                        <a:t>im</a:t>
                      </a:r>
                      <a:r>
                        <a:rPr lang="fr-FR" sz="2000" b="0" baseline="0">
                          <a:solidFill>
                            <a:srgbClr val="104F75"/>
                          </a:solidFill>
                          <a:effectLst/>
                          <a:latin typeface="+mn-lt"/>
                        </a:rPr>
                        <a:t> Klassenzimmer</a:t>
                      </a:r>
                      <a:r>
                        <a:rPr lang="fr-FR" sz="2000" b="0">
                          <a:solidFill>
                            <a:srgbClr val="104F75"/>
                          </a:solidFill>
                          <a:effectLst/>
                          <a:latin typeface="+mn-lt"/>
                        </a:rPr>
                        <a:t>.</a:t>
                      </a:r>
                      <a:endParaRPr lang="en-GB" sz="2000" b="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4961676"/>
                  </a:ext>
                </a:extLst>
              </a:tr>
            </a:tbl>
          </a:graphicData>
        </a:graphic>
      </p:graphicFrame>
      <p:sp>
        <p:nvSpPr>
          <p:cNvPr id="16" name="TextBox 15"/>
          <p:cNvSpPr txBox="1"/>
          <p:nvPr/>
        </p:nvSpPr>
        <p:spPr>
          <a:xfrm>
            <a:off x="2350746" y="4856480"/>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17" name="TextBox 16"/>
          <p:cNvSpPr txBox="1"/>
          <p:nvPr/>
        </p:nvSpPr>
        <p:spPr>
          <a:xfrm>
            <a:off x="2350746" y="3440615"/>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
        <p:nvSpPr>
          <p:cNvPr id="20" name="TextBox 19"/>
          <p:cNvSpPr txBox="1"/>
          <p:nvPr/>
        </p:nvSpPr>
        <p:spPr>
          <a:xfrm>
            <a:off x="2350746" y="5342224"/>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Tree>
    <p:extLst>
      <p:ext uri="{BB962C8B-B14F-4D97-AF65-F5344CB8AC3E}">
        <p14:creationId xmlns:p14="http://schemas.microsoft.com/office/powerpoint/2010/main" val="112184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p:bldP spid="17"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7403328" cy="721474"/>
          </a:xfrm>
        </p:spPr>
        <p:txBody>
          <a:bodyPr>
            <a:normAutofit/>
          </a:bodyPr>
          <a:lstStyle/>
          <a:p>
            <a:r>
              <a:rPr lang="en-GB" sz="2800" b="1">
                <a:solidFill>
                  <a:schemeClr val="bg1"/>
                </a:solidFill>
              </a:rPr>
              <a:t>SECTION C: Writing - Vocabulary</a:t>
            </a:r>
            <a:endParaRPr lang="en-GB" sz="1600" b="1" dirty="0">
              <a:solidFill>
                <a:schemeClr val="bg1"/>
              </a:solidFill>
            </a:endParaRPr>
          </a:p>
        </p:txBody>
      </p:sp>
      <p:sp>
        <p:nvSpPr>
          <p:cNvPr id="2" name="Rectangle 1"/>
          <p:cNvSpPr/>
          <p:nvPr/>
        </p:nvSpPr>
        <p:spPr>
          <a:xfrm>
            <a:off x="800501" y="2122057"/>
            <a:ext cx="11502190" cy="2862322"/>
          </a:xfrm>
          <a:prstGeom prst="rect">
            <a:avLst/>
          </a:prstGeom>
        </p:spPr>
        <p:txBody>
          <a:bodyPr wrap="square">
            <a:spAutoFit/>
          </a:bodyPr>
          <a:lstStyle/>
          <a:p>
            <a:r>
              <a:rPr lang="en-GB" sz="2000">
                <a:solidFill>
                  <a:srgbClr val="104F75"/>
                </a:solidFill>
              </a:rPr>
              <a:t>This part of the test will take around </a:t>
            </a:r>
            <a:r>
              <a:rPr lang="en-GB" sz="2000" b="1">
                <a:solidFill>
                  <a:srgbClr val="104F75"/>
                </a:solidFill>
              </a:rPr>
              <a:t>5 minutes.</a:t>
            </a:r>
            <a:endParaRPr lang="en-GB" sz="2000">
              <a:solidFill>
                <a:srgbClr val="104F75"/>
              </a:solidFill>
            </a:endParaRPr>
          </a:p>
          <a:p>
            <a:r>
              <a:rPr lang="en-GB" sz="2000">
                <a:solidFill>
                  <a:srgbClr val="104F75"/>
                </a:solidFill>
              </a:rPr>
              <a:t> </a:t>
            </a:r>
          </a:p>
          <a:p>
            <a:r>
              <a:rPr lang="en-GB" sz="2000" b="1">
                <a:solidFill>
                  <a:srgbClr val="104F75"/>
                </a:solidFill>
              </a:rPr>
              <a:t>Translate</a:t>
            </a:r>
            <a:r>
              <a:rPr lang="en-GB" sz="2000">
                <a:solidFill>
                  <a:srgbClr val="104F75"/>
                </a:solidFill>
              </a:rPr>
              <a:t> the </a:t>
            </a:r>
            <a:r>
              <a:rPr lang="en-GB" sz="2000" b="1">
                <a:solidFill>
                  <a:srgbClr val="104F75"/>
                </a:solidFill>
              </a:rPr>
              <a:t>English words in brackets</a:t>
            </a:r>
            <a:r>
              <a:rPr lang="en-GB" sz="2000">
                <a:solidFill>
                  <a:srgbClr val="104F75"/>
                </a:solidFill>
              </a:rPr>
              <a:t> to complete the German sentence.</a:t>
            </a:r>
          </a:p>
          <a:p>
            <a:r>
              <a:rPr lang="en-GB" sz="2000">
                <a:solidFill>
                  <a:srgbClr val="104F75"/>
                </a:solidFill>
              </a:rPr>
              <a:t> </a:t>
            </a:r>
          </a:p>
          <a:p>
            <a:r>
              <a:rPr lang="en-GB" sz="2000">
                <a:solidFill>
                  <a:srgbClr val="104F75"/>
                </a:solidFill>
              </a:rPr>
              <a:t> </a:t>
            </a:r>
          </a:p>
          <a:p>
            <a:r>
              <a:rPr lang="en-GB" sz="2000">
                <a:solidFill>
                  <a:srgbClr val="104F75"/>
                </a:solidFill>
              </a:rPr>
              <a:t>1) ____ __________ ist groß. (</a:t>
            </a:r>
            <a:r>
              <a:rPr lang="en-GB" sz="2000" b="1">
                <a:solidFill>
                  <a:srgbClr val="104F75"/>
                </a:solidFill>
              </a:rPr>
              <a:t>the library</a:t>
            </a:r>
            <a:r>
              <a:rPr lang="en-GB" sz="2000">
                <a:solidFill>
                  <a:srgbClr val="104F75"/>
                </a:solidFill>
              </a:rPr>
              <a:t>)            			 	 (write </a:t>
            </a:r>
            <a:r>
              <a:rPr lang="en-GB" sz="2000" b="1">
                <a:solidFill>
                  <a:srgbClr val="104F75"/>
                </a:solidFill>
              </a:rPr>
              <a:t>two</a:t>
            </a:r>
            <a:r>
              <a:rPr lang="en-GB" sz="2000">
                <a:solidFill>
                  <a:srgbClr val="104F75"/>
                </a:solidFill>
              </a:rPr>
              <a:t> words)</a:t>
            </a:r>
          </a:p>
          <a:p>
            <a:endParaRPr lang="en-GB" sz="2000">
              <a:solidFill>
                <a:srgbClr val="104F75"/>
              </a:solidFill>
            </a:endParaRPr>
          </a:p>
          <a:p>
            <a:endParaRPr lang="en-GB" sz="2000">
              <a:solidFill>
                <a:srgbClr val="104F75"/>
              </a:solidFill>
            </a:endParaRPr>
          </a:p>
          <a:p>
            <a:r>
              <a:rPr lang="en-GB" sz="2000">
                <a:solidFill>
                  <a:srgbClr val="104F75"/>
                </a:solidFill>
              </a:rPr>
              <a:t>2) Die Hausaufgaben sind nicht ______. (</a:t>
            </a:r>
            <a:r>
              <a:rPr lang="en-GB" sz="2000" b="1">
                <a:solidFill>
                  <a:srgbClr val="104F75"/>
                </a:solidFill>
              </a:rPr>
              <a:t>easy</a:t>
            </a:r>
            <a:r>
              <a:rPr lang="en-GB" sz="2000">
                <a:solidFill>
                  <a:srgbClr val="104F75"/>
                </a:solidFill>
              </a:rPr>
              <a:t>)                      	              (write </a:t>
            </a:r>
            <a:r>
              <a:rPr lang="en-GB" sz="2000" b="1">
                <a:solidFill>
                  <a:srgbClr val="104F75"/>
                </a:solidFill>
              </a:rPr>
              <a:t>one</a:t>
            </a:r>
            <a:r>
              <a:rPr lang="en-GB" sz="2000">
                <a:solidFill>
                  <a:srgbClr val="104F75"/>
                </a:solidFill>
              </a:rPr>
              <a:t> word)</a:t>
            </a:r>
          </a:p>
        </p:txBody>
      </p:sp>
      <p:sp>
        <p:nvSpPr>
          <p:cNvPr id="5" name="Rounded Rectangular Callout 4"/>
          <p:cNvSpPr/>
          <p:nvPr/>
        </p:nvSpPr>
        <p:spPr>
          <a:xfrm>
            <a:off x="6879286" y="89262"/>
            <a:ext cx="4990118" cy="2501538"/>
          </a:xfrm>
          <a:prstGeom prst="wedgeRoundRectCallout">
            <a:avLst>
              <a:gd name="adj1" fmla="val -31217"/>
              <a:gd name="adj2" fmla="val 56865"/>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r>
              <a:rPr lang="en-GB"/>
              <a:t>There is one mark for each item.</a:t>
            </a:r>
          </a:p>
          <a:p>
            <a:endParaRPr lang="en-GB" b="1"/>
          </a:p>
          <a:p>
            <a:r>
              <a:rPr lang="en-GB" b="1"/>
              <a:t>0.5</a:t>
            </a:r>
            <a:r>
              <a:rPr lang="en-GB"/>
              <a:t> mark awarded for a correct noun with a missing or incorrect article.</a:t>
            </a:r>
          </a:p>
          <a:p>
            <a:r>
              <a:rPr lang="en-GB"/>
              <a:t> </a:t>
            </a:r>
          </a:p>
          <a:p>
            <a:r>
              <a:rPr lang="en-GB" b="1"/>
              <a:t>1 </a:t>
            </a:r>
            <a:r>
              <a:rPr lang="en-GB"/>
              <a:t>mark awarded for an otherwise correctly-spelled word with a missing or incorrect type of accent.</a:t>
            </a:r>
          </a:p>
          <a:p>
            <a:pPr algn="ctr"/>
            <a:endParaRPr lang="en-GB"/>
          </a:p>
        </p:txBody>
      </p:sp>
      <p:sp>
        <p:nvSpPr>
          <p:cNvPr id="8" name="TextBox 7"/>
          <p:cNvSpPr txBox="1"/>
          <p:nvPr/>
        </p:nvSpPr>
        <p:spPr>
          <a:xfrm>
            <a:off x="1158240" y="3624338"/>
            <a:ext cx="2245360" cy="400110"/>
          </a:xfrm>
          <a:prstGeom prst="rect">
            <a:avLst/>
          </a:prstGeom>
          <a:noFill/>
        </p:spPr>
        <p:txBody>
          <a:bodyPr wrap="square" rtlCol="0">
            <a:spAutoFit/>
          </a:bodyPr>
          <a:lstStyle/>
          <a:p>
            <a:pPr algn="l"/>
            <a:r>
              <a:rPr lang="en-GB" sz="2000">
                <a:solidFill>
                  <a:schemeClr val="accent5">
                    <a:lumMod val="50000"/>
                  </a:schemeClr>
                </a:solidFill>
              </a:rPr>
              <a:t>Die   Bibliothek</a:t>
            </a:r>
            <a:endParaRPr lang="en-GB" sz="2000" dirty="0">
              <a:solidFill>
                <a:schemeClr val="accent5">
                  <a:lumMod val="50000"/>
                </a:schemeClr>
              </a:solidFill>
            </a:endParaRPr>
          </a:p>
        </p:txBody>
      </p:sp>
      <p:sp>
        <p:nvSpPr>
          <p:cNvPr id="9" name="TextBox 8"/>
          <p:cNvSpPr txBox="1"/>
          <p:nvPr/>
        </p:nvSpPr>
        <p:spPr>
          <a:xfrm>
            <a:off x="4785360" y="4538445"/>
            <a:ext cx="873760" cy="400110"/>
          </a:xfrm>
          <a:prstGeom prst="rect">
            <a:avLst/>
          </a:prstGeom>
          <a:noFill/>
        </p:spPr>
        <p:txBody>
          <a:bodyPr wrap="square" rtlCol="0">
            <a:spAutoFit/>
          </a:bodyPr>
          <a:lstStyle/>
          <a:p>
            <a:pPr algn="l"/>
            <a:r>
              <a:rPr lang="en-GB" sz="2000">
                <a:solidFill>
                  <a:schemeClr val="accent5">
                    <a:lumMod val="50000"/>
                  </a:schemeClr>
                </a:solidFill>
              </a:rPr>
              <a:t>leicht</a:t>
            </a:r>
            <a:endParaRPr lang="en-GB" sz="2000" dirty="0">
              <a:solidFill>
                <a:schemeClr val="accent5">
                  <a:lumMod val="50000"/>
                </a:schemeClr>
              </a:solidFill>
            </a:endParaRPr>
          </a:p>
        </p:txBody>
      </p:sp>
    </p:spTree>
    <p:extLst>
      <p:ext uri="{BB962C8B-B14F-4D97-AF65-F5344CB8AC3E}">
        <p14:creationId xmlns:p14="http://schemas.microsoft.com/office/powerpoint/2010/main" val="236587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879286" cy="721474"/>
          </a:xfrm>
        </p:spPr>
        <p:txBody>
          <a:bodyPr>
            <a:normAutofit/>
          </a:bodyPr>
          <a:lstStyle/>
          <a:p>
            <a:r>
              <a:rPr lang="en-GB" sz="2800" b="1">
                <a:solidFill>
                  <a:schemeClr val="bg1"/>
                </a:solidFill>
              </a:rPr>
              <a:t>SECTION C: Writing - Grammar</a:t>
            </a:r>
            <a:endParaRPr lang="en-GB" sz="2800" b="1" dirty="0">
              <a:solidFill>
                <a:schemeClr val="bg1"/>
              </a:solidFill>
            </a:endParaRPr>
          </a:p>
        </p:txBody>
      </p:sp>
      <p:sp>
        <p:nvSpPr>
          <p:cNvPr id="5" name="Rounded Rectangular Callout 4"/>
          <p:cNvSpPr/>
          <p:nvPr/>
        </p:nvSpPr>
        <p:spPr>
          <a:xfrm>
            <a:off x="8849360" y="89262"/>
            <a:ext cx="3020044"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 </a:t>
            </a:r>
          </a:p>
          <a:p>
            <a:pPr algn="ctr"/>
            <a:r>
              <a:rPr lang="en-GB"/>
              <a:t>(for correct word order)</a:t>
            </a:r>
          </a:p>
        </p:txBody>
      </p:sp>
      <p:graphicFrame>
        <p:nvGraphicFramePr>
          <p:cNvPr id="8" name="Table 7"/>
          <p:cNvGraphicFramePr>
            <a:graphicFrameLocks noGrp="1"/>
          </p:cNvGraphicFramePr>
          <p:nvPr>
            <p:extLst>
              <p:ext uri="{D42A27DB-BD31-4B8C-83A1-F6EECF244321}">
                <p14:modId xmlns:p14="http://schemas.microsoft.com/office/powerpoint/2010/main" val="1752536289"/>
              </p:ext>
            </p:extLst>
          </p:nvPr>
        </p:nvGraphicFramePr>
        <p:xfrm>
          <a:off x="609601" y="3276299"/>
          <a:ext cx="11003279" cy="1783380"/>
        </p:xfrm>
        <a:graphic>
          <a:graphicData uri="http://schemas.openxmlformats.org/drawingml/2006/table">
            <a:tbl>
              <a:tblPr firstRow="1" firstCol="1" bandRow="1">
                <a:tableStyleId>{5C22544A-7EE6-4342-B048-85BDC9FD1C3A}</a:tableStyleId>
              </a:tblPr>
              <a:tblGrid>
                <a:gridCol w="605031">
                  <a:extLst>
                    <a:ext uri="{9D8B030D-6E8A-4147-A177-3AD203B41FA5}">
                      <a16:colId xmlns:a16="http://schemas.microsoft.com/office/drawing/2014/main" val="4049014176"/>
                    </a:ext>
                  </a:extLst>
                </a:gridCol>
                <a:gridCol w="3364358">
                  <a:extLst>
                    <a:ext uri="{9D8B030D-6E8A-4147-A177-3AD203B41FA5}">
                      <a16:colId xmlns:a16="http://schemas.microsoft.com/office/drawing/2014/main" val="3979445620"/>
                    </a:ext>
                  </a:extLst>
                </a:gridCol>
                <a:gridCol w="7033890">
                  <a:extLst>
                    <a:ext uri="{9D8B030D-6E8A-4147-A177-3AD203B41FA5}">
                      <a16:colId xmlns:a16="http://schemas.microsoft.com/office/drawing/2014/main" val="3668520475"/>
                    </a:ext>
                  </a:extLst>
                </a:gridCol>
              </a:tblGrid>
              <a:tr h="891690">
                <a:tc>
                  <a:txBody>
                    <a:bodyPr/>
                    <a:lstStyle/>
                    <a:p>
                      <a:pPr algn="ctr">
                        <a:lnSpc>
                          <a:spcPct val="107000"/>
                        </a:lnSpc>
                        <a:spcAft>
                          <a:spcPts val="0"/>
                        </a:spcAft>
                      </a:pPr>
                      <a:r>
                        <a:rPr lang="fr-FR" sz="2000" b="0">
                          <a:solidFill>
                            <a:srgbClr val="104F75"/>
                          </a:solidFill>
                          <a:effectLst/>
                        </a:rPr>
                        <a:t>1.</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2000" b="0">
                          <a:solidFill>
                            <a:srgbClr val="104F75"/>
                          </a:solidFill>
                          <a:effectLst/>
                        </a:rPr>
                        <a:t>Er geht </a:t>
                      </a:r>
                      <a:r>
                        <a:rPr lang="de-DE" sz="2000" b="0" baseline="0">
                          <a:solidFill>
                            <a:srgbClr val="104F75"/>
                          </a:solidFill>
                          <a:effectLst/>
                        </a:rPr>
                        <a:t>in die Stadt</a:t>
                      </a:r>
                      <a:r>
                        <a:rPr lang="de-DE"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000" b="0">
                          <a:solidFill>
                            <a:srgbClr val="104F75"/>
                          </a:solidFill>
                          <a:effectLst/>
                        </a:rPr>
                        <a:t>Question: _________________________________________ ?</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56382967"/>
                  </a:ext>
                </a:extLst>
              </a:tr>
              <a:tr h="891690">
                <a:tc>
                  <a:txBody>
                    <a:bodyPr/>
                    <a:lstStyle/>
                    <a:p>
                      <a:pPr algn="ctr">
                        <a:lnSpc>
                          <a:spcPct val="107000"/>
                        </a:lnSpc>
                        <a:spcAft>
                          <a:spcPts val="0"/>
                        </a:spcAft>
                      </a:pPr>
                      <a:r>
                        <a:rPr lang="fr-FR" sz="2000" b="0">
                          <a:solidFill>
                            <a:srgbClr val="104F75"/>
                          </a:solidFill>
                          <a:effectLst/>
                        </a:rPr>
                        <a:t>2.</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07000"/>
                        </a:lnSpc>
                        <a:spcAft>
                          <a:spcPts val="0"/>
                        </a:spcAft>
                      </a:pPr>
                      <a:r>
                        <a:rPr lang="de-DE" sz="2000" b="0">
                          <a:solidFill>
                            <a:srgbClr val="104F75"/>
                          </a:solidFill>
                          <a:effectLst/>
                        </a:rPr>
                        <a:t>Du magst</a:t>
                      </a:r>
                      <a:r>
                        <a:rPr lang="de-DE" sz="2000" b="0" baseline="0">
                          <a:solidFill>
                            <a:srgbClr val="104F75"/>
                          </a:solidFill>
                          <a:effectLst/>
                        </a:rPr>
                        <a:t> den Unterricht.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fr-FR" sz="2000">
                          <a:solidFill>
                            <a:srgbClr val="104F75"/>
                          </a:solidFill>
                          <a:effectLst/>
                        </a:rPr>
                        <a:t>Question: _________________________________________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93251871"/>
                  </a:ext>
                </a:extLst>
              </a:tr>
            </a:tbl>
          </a:graphicData>
        </a:graphic>
      </p:graphicFrame>
      <p:sp>
        <p:nvSpPr>
          <p:cNvPr id="9" name="Rectangle 1"/>
          <p:cNvSpPr>
            <a:spLocks noChangeArrowheads="1"/>
          </p:cNvSpPr>
          <p:nvPr/>
        </p:nvSpPr>
        <p:spPr bwMode="auto">
          <a:xfrm>
            <a:off x="609601" y="1631264"/>
            <a:ext cx="886973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PART 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104F75"/>
                </a:solidFill>
                <a:effectLst/>
                <a:ea typeface="SimSun" panose="02010600030101010101" pitchFamily="2" charset="-122"/>
                <a:cs typeface="Helvetica" panose="020B0604020202020204" pitchFamily="34" charset="0"/>
              </a:rPr>
              <a:t>Change the order of the words</a:t>
            </a:r>
            <a:r>
              <a:rPr kumimoji="0" lang="en-GB" altLang="zh-CN" sz="2000" b="0" i="0" u="none" strike="noStrike" cap="none" normalizeH="0" baseline="0">
                <a:ln>
                  <a:noFill/>
                </a:ln>
                <a:solidFill>
                  <a:srgbClr val="104F75"/>
                </a:solidFill>
                <a:effectLst/>
                <a:ea typeface="SimSun" panose="02010600030101010101" pitchFamily="2" charset="-122"/>
                <a:cs typeface="Helvetica" panose="020B0604020202020204" pitchFamily="34" charset="0"/>
              </a:rPr>
              <a:t> to turn each statement into a question</a:t>
            </a:r>
            <a:r>
              <a:rPr kumimoji="0" lang="en-GB" altLang="zh-CN" sz="1200" b="0" i="0" u="none" strike="noStrike" cap="none" normalizeH="0" baseline="0">
                <a:ln>
                  <a:noFill/>
                </a:ln>
                <a:solidFill>
                  <a:srgbClr val="2F5496"/>
                </a:solidFill>
                <a:effectLst/>
                <a:latin typeface="Century Gothic" panose="020B0502020202020204" pitchFamily="34" charset="0"/>
                <a:ea typeface="SimSun" panose="02010600030101010101" pitchFamily="2" charset="-122"/>
                <a:cs typeface="Helvetica" panose="020B0604020202020204" pitchFamily="34" charset="0"/>
              </a:rPr>
              <a:t>.</a:t>
            </a:r>
            <a:endParaRPr kumimoji="0" lang="en-GB" altLang="zh-CN" sz="1800" b="0" i="0" u="none" strike="noStrike" cap="none" normalizeH="0" baseline="0">
              <a:ln>
                <a:noFill/>
              </a:ln>
              <a:solidFill>
                <a:schemeClr val="tx1"/>
              </a:solidFill>
              <a:effectLst/>
              <a:latin typeface="Arial" panose="020B0604020202020204" pitchFamily="34" charset="0"/>
            </a:endParaRPr>
          </a:p>
        </p:txBody>
      </p:sp>
      <p:sp>
        <p:nvSpPr>
          <p:cNvPr id="10" name="TextBox 9"/>
          <p:cNvSpPr txBox="1"/>
          <p:nvPr/>
        </p:nvSpPr>
        <p:spPr>
          <a:xfrm>
            <a:off x="7157720" y="3474720"/>
            <a:ext cx="3383280" cy="400110"/>
          </a:xfrm>
          <a:prstGeom prst="rect">
            <a:avLst/>
          </a:prstGeom>
          <a:noFill/>
        </p:spPr>
        <p:txBody>
          <a:bodyPr wrap="square" rtlCol="0">
            <a:spAutoFit/>
          </a:bodyPr>
          <a:lstStyle/>
          <a:p>
            <a:pPr algn="l"/>
            <a:r>
              <a:rPr lang="en-GB" sz="2000">
                <a:solidFill>
                  <a:schemeClr val="accent5">
                    <a:lumMod val="50000"/>
                  </a:schemeClr>
                </a:solidFill>
              </a:rPr>
              <a:t>Geht er in die Stadt</a:t>
            </a:r>
            <a:endParaRPr lang="en-GB" sz="2000" dirty="0">
              <a:solidFill>
                <a:schemeClr val="accent5">
                  <a:lumMod val="50000"/>
                </a:schemeClr>
              </a:solidFill>
            </a:endParaRPr>
          </a:p>
        </p:txBody>
      </p:sp>
      <p:sp>
        <p:nvSpPr>
          <p:cNvPr id="11" name="TextBox 10"/>
          <p:cNvSpPr txBox="1"/>
          <p:nvPr/>
        </p:nvSpPr>
        <p:spPr>
          <a:xfrm>
            <a:off x="7157720" y="4306930"/>
            <a:ext cx="3383280" cy="400110"/>
          </a:xfrm>
          <a:prstGeom prst="rect">
            <a:avLst/>
          </a:prstGeom>
          <a:noFill/>
        </p:spPr>
        <p:txBody>
          <a:bodyPr wrap="square" rtlCol="0">
            <a:spAutoFit/>
          </a:bodyPr>
          <a:lstStyle/>
          <a:p>
            <a:pPr algn="l"/>
            <a:r>
              <a:rPr lang="en-GB" sz="2000">
                <a:solidFill>
                  <a:schemeClr val="accent5">
                    <a:lumMod val="50000"/>
                  </a:schemeClr>
                </a:solidFill>
              </a:rPr>
              <a:t>Magst du den Unterricht</a:t>
            </a:r>
            <a:endParaRPr lang="en-GB" sz="2000" dirty="0">
              <a:solidFill>
                <a:schemeClr val="accent5">
                  <a:lumMod val="50000"/>
                </a:schemeClr>
              </a:solidFill>
            </a:endParaRPr>
          </a:p>
        </p:txBody>
      </p:sp>
    </p:spTree>
    <p:extLst>
      <p:ext uri="{BB962C8B-B14F-4D97-AF65-F5344CB8AC3E}">
        <p14:creationId xmlns:p14="http://schemas.microsoft.com/office/powerpoint/2010/main" val="3288454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7560006" cy="721474"/>
          </a:xfrm>
        </p:spPr>
        <p:txBody>
          <a:bodyPr>
            <a:normAutofit/>
          </a:bodyPr>
          <a:lstStyle/>
          <a:p>
            <a:r>
              <a:rPr lang="en-GB" sz="2800" b="1">
                <a:solidFill>
                  <a:schemeClr val="bg1"/>
                </a:solidFill>
              </a:rPr>
              <a:t>SECTION C: Writing - Grammar</a:t>
            </a:r>
            <a:endParaRPr lang="en-GB" sz="2800" b="1" dirty="0">
              <a:solidFill>
                <a:schemeClr val="bg1"/>
              </a:solidFill>
            </a:endParaRPr>
          </a:p>
        </p:txBody>
      </p:sp>
      <p:sp>
        <p:nvSpPr>
          <p:cNvPr id="2" name="Rectangle 1"/>
          <p:cNvSpPr/>
          <p:nvPr/>
        </p:nvSpPr>
        <p:spPr>
          <a:xfrm>
            <a:off x="690880" y="1992197"/>
            <a:ext cx="10810240" cy="2862322"/>
          </a:xfrm>
          <a:prstGeom prst="rect">
            <a:avLst/>
          </a:prstGeom>
        </p:spPr>
        <p:txBody>
          <a:bodyPr wrap="square">
            <a:spAutoFit/>
          </a:bodyPr>
          <a:lstStyle/>
          <a:p>
            <a:r>
              <a:rPr lang="en-GB" sz="2000" b="1">
                <a:solidFill>
                  <a:srgbClr val="104F75"/>
                </a:solidFill>
              </a:rPr>
              <a:t>PART B</a:t>
            </a:r>
            <a:endParaRPr lang="en-GB" sz="2000">
              <a:solidFill>
                <a:srgbClr val="104F75"/>
              </a:solidFill>
            </a:endParaRPr>
          </a:p>
          <a:p>
            <a:endParaRPr lang="en-GB" sz="2000">
              <a:solidFill>
                <a:srgbClr val="104F75"/>
              </a:solidFill>
            </a:endParaRPr>
          </a:p>
          <a:p>
            <a:r>
              <a:rPr lang="en-GB" sz="2000">
                <a:solidFill>
                  <a:srgbClr val="104F75"/>
                </a:solidFill>
              </a:rPr>
              <a:t>Write the German for the English given in brackets. Use the clues to help you. </a:t>
            </a:r>
          </a:p>
          <a:p>
            <a:r>
              <a:rPr lang="en-GB" sz="2000">
                <a:solidFill>
                  <a:srgbClr val="104F75"/>
                </a:solidFill>
              </a:rPr>
              <a:t> </a:t>
            </a:r>
          </a:p>
          <a:p>
            <a:r>
              <a:rPr lang="en-GB" sz="2000">
                <a:solidFill>
                  <a:srgbClr val="104F75"/>
                </a:solidFill>
              </a:rPr>
              <a:t>								</a:t>
            </a:r>
            <a:r>
              <a:rPr lang="de-DE" sz="2000" b="1">
                <a:solidFill>
                  <a:srgbClr val="104F75"/>
                </a:solidFill>
              </a:rPr>
              <a:t>Clues </a:t>
            </a:r>
            <a:endParaRPr lang="en-GB" sz="2000">
              <a:solidFill>
                <a:srgbClr val="104F75"/>
              </a:solidFill>
            </a:endParaRPr>
          </a:p>
          <a:p>
            <a:endParaRPr lang="de-DE" sz="2000">
              <a:solidFill>
                <a:srgbClr val="104F75"/>
              </a:solidFill>
            </a:endParaRPr>
          </a:p>
          <a:p>
            <a:r>
              <a:rPr lang="de-DE" sz="2000">
                <a:solidFill>
                  <a:srgbClr val="104F75"/>
                </a:solidFill>
              </a:rPr>
              <a:t>1. Wir  __________ eine Liste. (write)		</a:t>
            </a:r>
            <a:r>
              <a:rPr lang="de-DE" sz="2000" i="1">
                <a:solidFill>
                  <a:srgbClr val="104F75"/>
                </a:solidFill>
              </a:rPr>
              <a:t>		</a:t>
            </a:r>
            <a:r>
              <a:rPr lang="de-DE" sz="2000" b="1">
                <a:solidFill>
                  <a:srgbClr val="104F75"/>
                </a:solidFill>
              </a:rPr>
              <a:t>to write</a:t>
            </a:r>
            <a:r>
              <a:rPr lang="de-DE" sz="2000" i="1">
                <a:solidFill>
                  <a:srgbClr val="104F75"/>
                </a:solidFill>
              </a:rPr>
              <a:t> = </a:t>
            </a:r>
            <a:r>
              <a:rPr lang="en-GB" sz="2000" i="1">
                <a:solidFill>
                  <a:srgbClr val="104F75"/>
                </a:solidFill>
              </a:rPr>
              <a:t>schreiben</a:t>
            </a:r>
            <a:endParaRPr lang="en-GB" sz="2000">
              <a:solidFill>
                <a:srgbClr val="104F75"/>
              </a:solidFill>
            </a:endParaRPr>
          </a:p>
          <a:p>
            <a:endParaRPr lang="de-DE" sz="2000">
              <a:solidFill>
                <a:srgbClr val="104F75"/>
              </a:solidFill>
            </a:endParaRPr>
          </a:p>
          <a:p>
            <a:r>
              <a:rPr lang="de-DE" sz="2000">
                <a:solidFill>
                  <a:srgbClr val="104F75"/>
                </a:solidFill>
              </a:rPr>
              <a:t>2. Du __________ in der Schule. (learn)			</a:t>
            </a:r>
            <a:r>
              <a:rPr lang="de-DE" sz="2000" i="1">
                <a:solidFill>
                  <a:srgbClr val="104F75"/>
                </a:solidFill>
              </a:rPr>
              <a:t>	</a:t>
            </a:r>
            <a:r>
              <a:rPr lang="de-DE" sz="2000" b="1">
                <a:solidFill>
                  <a:srgbClr val="104F75"/>
                </a:solidFill>
              </a:rPr>
              <a:t>to learn</a:t>
            </a:r>
            <a:r>
              <a:rPr lang="de-DE" sz="2000" i="1">
                <a:solidFill>
                  <a:srgbClr val="104F75"/>
                </a:solidFill>
              </a:rPr>
              <a:t> = lernen</a:t>
            </a:r>
            <a:endParaRPr lang="en-GB" sz="2000">
              <a:solidFill>
                <a:srgbClr val="104F75"/>
              </a:solidFill>
            </a:endParaRPr>
          </a:p>
        </p:txBody>
      </p:sp>
      <p:sp>
        <p:nvSpPr>
          <p:cNvPr id="9" name="Rounded Rectangular Callout 8"/>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5" name="TextBox 4"/>
          <p:cNvSpPr txBox="1"/>
          <p:nvPr/>
        </p:nvSpPr>
        <p:spPr>
          <a:xfrm>
            <a:off x="1524000" y="3799840"/>
            <a:ext cx="2326640" cy="400110"/>
          </a:xfrm>
          <a:prstGeom prst="rect">
            <a:avLst/>
          </a:prstGeom>
          <a:noFill/>
        </p:spPr>
        <p:txBody>
          <a:bodyPr wrap="square" rtlCol="0">
            <a:spAutoFit/>
          </a:bodyPr>
          <a:lstStyle/>
          <a:p>
            <a:pPr algn="l"/>
            <a:r>
              <a:rPr lang="en-GB" sz="2000">
                <a:solidFill>
                  <a:schemeClr val="accent5">
                    <a:lumMod val="50000"/>
                  </a:schemeClr>
                </a:solidFill>
              </a:rPr>
              <a:t>schreiben</a:t>
            </a:r>
            <a:endParaRPr lang="en-GB" sz="2000" dirty="0">
              <a:solidFill>
                <a:schemeClr val="accent5">
                  <a:lumMod val="50000"/>
                </a:schemeClr>
              </a:solidFill>
            </a:endParaRPr>
          </a:p>
        </p:txBody>
      </p:sp>
      <p:sp>
        <p:nvSpPr>
          <p:cNvPr id="12" name="TextBox 11"/>
          <p:cNvSpPr txBox="1"/>
          <p:nvPr/>
        </p:nvSpPr>
        <p:spPr>
          <a:xfrm>
            <a:off x="1711960" y="4423929"/>
            <a:ext cx="2326640" cy="400110"/>
          </a:xfrm>
          <a:prstGeom prst="rect">
            <a:avLst/>
          </a:prstGeom>
          <a:noFill/>
        </p:spPr>
        <p:txBody>
          <a:bodyPr wrap="square" rtlCol="0">
            <a:spAutoFit/>
          </a:bodyPr>
          <a:lstStyle/>
          <a:p>
            <a:pPr algn="l"/>
            <a:r>
              <a:rPr lang="en-GB" sz="2000">
                <a:solidFill>
                  <a:schemeClr val="accent5">
                    <a:lumMod val="50000"/>
                  </a:schemeClr>
                </a:solidFill>
              </a:rPr>
              <a:t>lernst</a:t>
            </a:r>
            <a:endParaRPr lang="en-GB" sz="2000" dirty="0">
              <a:solidFill>
                <a:schemeClr val="accent5">
                  <a:lumMod val="50000"/>
                </a:schemeClr>
              </a:solidFill>
            </a:endParaRPr>
          </a:p>
        </p:txBody>
      </p:sp>
    </p:spTree>
    <p:extLst>
      <p:ext uri="{BB962C8B-B14F-4D97-AF65-F5344CB8AC3E}">
        <p14:creationId xmlns:p14="http://schemas.microsoft.com/office/powerpoint/2010/main" val="121459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7387286" cy="721474"/>
          </a:xfrm>
        </p:spPr>
        <p:txBody>
          <a:bodyPr>
            <a:normAutofit/>
          </a:bodyPr>
          <a:lstStyle/>
          <a:p>
            <a:r>
              <a:rPr lang="en-GB" sz="2800" b="1">
                <a:solidFill>
                  <a:schemeClr val="bg1"/>
                </a:solidFill>
              </a:rPr>
              <a:t>SECTION C: Writing - Grammar</a:t>
            </a:r>
            <a:endParaRPr lang="en-GB" sz="2800" b="1" dirty="0">
              <a:solidFill>
                <a:schemeClr val="bg1"/>
              </a:solidFill>
            </a:endParaRPr>
          </a:p>
        </p:txBody>
      </p:sp>
      <p:sp>
        <p:nvSpPr>
          <p:cNvPr id="2" name="Rectangle 1"/>
          <p:cNvSpPr/>
          <p:nvPr/>
        </p:nvSpPr>
        <p:spPr>
          <a:xfrm>
            <a:off x="579120" y="1924268"/>
            <a:ext cx="11277600" cy="3477875"/>
          </a:xfrm>
          <a:prstGeom prst="rect">
            <a:avLst/>
          </a:prstGeom>
        </p:spPr>
        <p:txBody>
          <a:bodyPr wrap="square">
            <a:spAutoFit/>
          </a:bodyPr>
          <a:lstStyle/>
          <a:p>
            <a:r>
              <a:rPr lang="en-GB" sz="2000" b="1">
                <a:solidFill>
                  <a:srgbClr val="104F75"/>
                </a:solidFill>
              </a:rPr>
              <a:t>PART C</a:t>
            </a:r>
            <a:endParaRPr lang="en-GB" sz="2000">
              <a:solidFill>
                <a:srgbClr val="104F75"/>
              </a:solidFill>
            </a:endParaRPr>
          </a:p>
          <a:p>
            <a:endParaRPr lang="en-GB" sz="2000">
              <a:solidFill>
                <a:srgbClr val="104F75"/>
              </a:solidFill>
            </a:endParaRPr>
          </a:p>
          <a:p>
            <a:r>
              <a:rPr lang="en-GB" sz="2000">
                <a:solidFill>
                  <a:srgbClr val="104F75"/>
                </a:solidFill>
              </a:rPr>
              <a:t>Complete the sentences by writing the </a:t>
            </a:r>
            <a:r>
              <a:rPr lang="en-GB" sz="2000" b="1">
                <a:solidFill>
                  <a:srgbClr val="104F75"/>
                </a:solidFill>
              </a:rPr>
              <a:t>German</a:t>
            </a:r>
            <a:r>
              <a:rPr lang="en-GB" sz="2000">
                <a:solidFill>
                  <a:srgbClr val="104F75"/>
                </a:solidFill>
              </a:rPr>
              <a:t> for the English phrases in brackets.</a:t>
            </a:r>
          </a:p>
          <a:p>
            <a:r>
              <a:rPr lang="en-GB" sz="2000">
                <a:solidFill>
                  <a:srgbClr val="104F75"/>
                </a:solidFill>
              </a:rPr>
              <a:t> </a:t>
            </a:r>
          </a:p>
          <a:p>
            <a:endParaRPr lang="de-DE" sz="2000">
              <a:solidFill>
                <a:srgbClr val="104F75"/>
              </a:solidFill>
            </a:endParaRPr>
          </a:p>
          <a:p>
            <a:endParaRPr lang="de-DE" sz="2000">
              <a:solidFill>
                <a:srgbClr val="104F75"/>
              </a:solidFill>
            </a:endParaRPr>
          </a:p>
          <a:p>
            <a:endParaRPr lang="de-DE" sz="2000">
              <a:solidFill>
                <a:srgbClr val="104F75"/>
              </a:solidFill>
            </a:endParaRPr>
          </a:p>
          <a:p>
            <a:r>
              <a:rPr lang="de-DE" sz="2000">
                <a:solidFill>
                  <a:srgbClr val="104F75"/>
                </a:solidFill>
              </a:rPr>
              <a:t>1. Manchmal __________ __________  in die Stadt. (we go)		</a:t>
            </a:r>
            <a:r>
              <a:rPr lang="en-GB" sz="2000">
                <a:solidFill>
                  <a:srgbClr val="104F75"/>
                </a:solidFill>
              </a:rPr>
              <a:t>to go = </a:t>
            </a:r>
            <a:r>
              <a:rPr lang="en-GB" sz="2000" i="1">
                <a:solidFill>
                  <a:srgbClr val="104F75"/>
                </a:solidFill>
              </a:rPr>
              <a:t>gehen</a:t>
            </a:r>
            <a:endParaRPr lang="en-GB" sz="2000">
              <a:solidFill>
                <a:srgbClr val="104F75"/>
              </a:solidFill>
            </a:endParaRPr>
          </a:p>
          <a:p>
            <a:endParaRPr lang="de-DE" sz="2000">
              <a:solidFill>
                <a:srgbClr val="104F75"/>
              </a:solidFill>
            </a:endParaRPr>
          </a:p>
          <a:p>
            <a:endParaRPr lang="de-DE" sz="2000">
              <a:solidFill>
                <a:srgbClr val="104F75"/>
              </a:solidFill>
            </a:endParaRPr>
          </a:p>
          <a:p>
            <a:r>
              <a:rPr lang="de-DE" sz="2000">
                <a:solidFill>
                  <a:srgbClr val="104F75"/>
                </a:solidFill>
              </a:rPr>
              <a:t>2.  __________ __________ kaum Probleme. </a:t>
            </a:r>
            <a:r>
              <a:rPr lang="en-GB" sz="2000">
                <a:solidFill>
                  <a:srgbClr val="104F75"/>
                </a:solidFill>
              </a:rPr>
              <a:t>(he has)			</a:t>
            </a:r>
            <a:r>
              <a:rPr lang="de-DE" sz="2000">
                <a:solidFill>
                  <a:srgbClr val="104F75"/>
                </a:solidFill>
              </a:rPr>
              <a:t>to have = </a:t>
            </a:r>
            <a:r>
              <a:rPr lang="de-DE" sz="2000" i="1">
                <a:solidFill>
                  <a:srgbClr val="104F75"/>
                </a:solidFill>
              </a:rPr>
              <a:t>haben</a:t>
            </a:r>
            <a:endParaRPr lang="en-GB" sz="2000">
              <a:solidFill>
                <a:srgbClr val="104F75"/>
              </a:solidFill>
            </a:endParaRPr>
          </a:p>
        </p:txBody>
      </p:sp>
      <p:sp>
        <p:nvSpPr>
          <p:cNvPr id="5" name="Rounded Rectangular Callout 4"/>
          <p:cNvSpPr/>
          <p:nvPr/>
        </p:nvSpPr>
        <p:spPr>
          <a:xfrm>
            <a:off x="6663556" y="199460"/>
            <a:ext cx="5413178" cy="1842700"/>
          </a:xfrm>
          <a:prstGeom prst="wedgeRoundRectCallout">
            <a:avLst>
              <a:gd name="adj1" fmla="val -28341"/>
              <a:gd name="adj2" fmla="val 56986"/>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a:p>
          <a:p>
            <a:pPr algn="ctr"/>
            <a:r>
              <a:rPr lang="en-GB"/>
              <a:t>There are two marks per item.</a:t>
            </a:r>
          </a:p>
          <a:p>
            <a:pPr algn="ctr"/>
            <a:endParaRPr lang="en-GB"/>
          </a:p>
          <a:p>
            <a:r>
              <a:rPr lang="en-GB" b="1"/>
              <a:t>1 mark</a:t>
            </a:r>
            <a:r>
              <a:rPr lang="en-GB"/>
              <a:t> for correct word order </a:t>
            </a:r>
          </a:p>
          <a:p>
            <a:endParaRPr lang="en-GB" b="1"/>
          </a:p>
          <a:p>
            <a:r>
              <a:rPr lang="en-GB" b="1"/>
              <a:t>0.5 mark</a:t>
            </a:r>
            <a:r>
              <a:rPr lang="en-GB"/>
              <a:t> for correct pronoun</a:t>
            </a:r>
          </a:p>
          <a:p>
            <a:r>
              <a:rPr lang="en-GB" b="1"/>
              <a:t>0.5 mark</a:t>
            </a:r>
            <a:r>
              <a:rPr lang="en-GB"/>
              <a:t> for correct weak verb ending</a:t>
            </a:r>
          </a:p>
          <a:p>
            <a:pPr algn="ctr"/>
            <a:endParaRPr lang="en-GB"/>
          </a:p>
        </p:txBody>
      </p:sp>
      <p:sp>
        <p:nvSpPr>
          <p:cNvPr id="6" name="TextBox 5"/>
          <p:cNvSpPr txBox="1"/>
          <p:nvPr/>
        </p:nvSpPr>
        <p:spPr>
          <a:xfrm>
            <a:off x="2256908" y="4010526"/>
            <a:ext cx="2729298" cy="400110"/>
          </a:xfrm>
          <a:prstGeom prst="rect">
            <a:avLst/>
          </a:prstGeom>
          <a:noFill/>
        </p:spPr>
        <p:txBody>
          <a:bodyPr wrap="square" rtlCol="0">
            <a:spAutoFit/>
          </a:bodyPr>
          <a:lstStyle/>
          <a:p>
            <a:pPr algn="l"/>
            <a:r>
              <a:rPr lang="en-GB" sz="2000">
                <a:solidFill>
                  <a:srgbClr val="104F75"/>
                </a:solidFill>
              </a:rPr>
              <a:t>    gehen          wir</a:t>
            </a:r>
            <a:endParaRPr lang="en-GB" sz="2000" dirty="0">
              <a:solidFill>
                <a:srgbClr val="104F75"/>
              </a:solidFill>
            </a:endParaRPr>
          </a:p>
        </p:txBody>
      </p:sp>
      <p:sp>
        <p:nvSpPr>
          <p:cNvPr id="8" name="TextBox 7"/>
          <p:cNvSpPr txBox="1"/>
          <p:nvPr/>
        </p:nvSpPr>
        <p:spPr>
          <a:xfrm>
            <a:off x="1267861" y="4953754"/>
            <a:ext cx="2729298" cy="400110"/>
          </a:xfrm>
          <a:prstGeom prst="rect">
            <a:avLst/>
          </a:prstGeom>
          <a:noFill/>
        </p:spPr>
        <p:txBody>
          <a:bodyPr wrap="square" rtlCol="0">
            <a:spAutoFit/>
          </a:bodyPr>
          <a:lstStyle/>
          <a:p>
            <a:pPr algn="l"/>
            <a:r>
              <a:rPr lang="en-GB" sz="2000">
                <a:solidFill>
                  <a:schemeClr val="accent5">
                    <a:lumMod val="50000"/>
                  </a:schemeClr>
                </a:solidFill>
              </a:rPr>
              <a:t>   </a:t>
            </a:r>
            <a:r>
              <a:rPr lang="en-GB" sz="2000">
                <a:solidFill>
                  <a:srgbClr val="104F75"/>
                </a:solidFill>
              </a:rPr>
              <a:t>Er               hat</a:t>
            </a:r>
            <a:endParaRPr lang="en-GB" sz="2000" dirty="0">
              <a:solidFill>
                <a:srgbClr val="104F75"/>
              </a:solidFill>
            </a:endParaRPr>
          </a:p>
        </p:txBody>
      </p:sp>
    </p:spTree>
    <p:extLst>
      <p:ext uri="{BB962C8B-B14F-4D97-AF65-F5344CB8AC3E}">
        <p14:creationId xmlns:p14="http://schemas.microsoft.com/office/powerpoint/2010/main" val="29697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631382" cy="721474"/>
          </a:xfrm>
        </p:spPr>
        <p:txBody>
          <a:bodyPr>
            <a:normAutofit/>
          </a:bodyPr>
          <a:lstStyle/>
          <a:p>
            <a:r>
              <a:rPr lang="en-GB" sz="2800" b="1">
                <a:solidFill>
                  <a:schemeClr val="bg1"/>
                </a:solidFill>
              </a:rPr>
              <a:t>Section A: Listening - Phonics</a:t>
            </a:r>
            <a:endParaRPr lang="en-GB" sz="2800" b="1" dirty="0">
              <a:solidFill>
                <a:schemeClr val="bg1"/>
              </a:solidFill>
            </a:endParaRPr>
          </a:p>
        </p:txBody>
      </p:sp>
      <p:sp>
        <p:nvSpPr>
          <p:cNvPr id="2" name="Rectangle 1"/>
          <p:cNvSpPr/>
          <p:nvPr/>
        </p:nvSpPr>
        <p:spPr>
          <a:xfrm>
            <a:off x="487680" y="1193657"/>
            <a:ext cx="11362944" cy="5016758"/>
          </a:xfrm>
          <a:prstGeom prst="rect">
            <a:avLst/>
          </a:prstGeom>
        </p:spPr>
        <p:txBody>
          <a:bodyPr wrap="square">
            <a:spAutoFit/>
          </a:bodyPr>
          <a:lstStyle/>
          <a:p>
            <a:r>
              <a:rPr lang="en-GB" sz="2000" dirty="0">
                <a:solidFill>
                  <a:srgbClr val="115076"/>
                </a:solidFill>
              </a:rPr>
              <a:t>This part of the test will take around </a:t>
            </a:r>
            <a:r>
              <a:rPr lang="en-GB" sz="2000" b="1" dirty="0">
                <a:solidFill>
                  <a:srgbClr val="115076"/>
                </a:solidFill>
              </a:rPr>
              <a:t>4 minutes</a:t>
            </a:r>
            <a:r>
              <a:rPr lang="en-GB" sz="2000" dirty="0">
                <a:solidFill>
                  <a:srgbClr val="115076"/>
                </a:solidFill>
              </a:rPr>
              <a:t>. You will hear the German words listed below. </a:t>
            </a:r>
          </a:p>
          <a:p>
            <a:r>
              <a:rPr lang="en-GB" sz="2000" dirty="0">
                <a:solidFill>
                  <a:srgbClr val="115076"/>
                </a:solidFill>
              </a:rPr>
              <a:t> </a:t>
            </a:r>
          </a:p>
          <a:p>
            <a:r>
              <a:rPr lang="en-GB" sz="2000" dirty="0">
                <a:solidFill>
                  <a:srgbClr val="115076"/>
                </a:solidFill>
              </a:rPr>
              <a:t>Complete the spelling of each word by filling in the missing letters. </a:t>
            </a:r>
            <a:r>
              <a:rPr lang="en-GB" sz="2000" b="1" dirty="0">
                <a:solidFill>
                  <a:srgbClr val="115076"/>
                </a:solidFill>
              </a:rPr>
              <a:t>Each dash (_) represents one missing letter. </a:t>
            </a:r>
            <a:endParaRPr lang="en-GB" sz="2000" dirty="0">
              <a:solidFill>
                <a:srgbClr val="115076"/>
              </a:solidFill>
            </a:endParaRPr>
          </a:p>
          <a:p>
            <a:r>
              <a:rPr lang="en-GB" sz="2000" dirty="0">
                <a:solidFill>
                  <a:srgbClr val="115076"/>
                </a:solidFill>
              </a:rPr>
              <a:t> </a:t>
            </a:r>
          </a:p>
          <a:p>
            <a:r>
              <a:rPr lang="en-GB" sz="2000" dirty="0">
                <a:solidFill>
                  <a:srgbClr val="115076"/>
                </a:solidFill>
              </a:rPr>
              <a:t>For some of the words you hear, there may be more than one way of spelling them.  </a:t>
            </a:r>
          </a:p>
          <a:p>
            <a:r>
              <a:rPr lang="en-GB" sz="2000" dirty="0">
                <a:solidFill>
                  <a:srgbClr val="115076"/>
                </a:solidFill>
              </a:rPr>
              <a:t>Just type in any one possible spelling for each word. </a:t>
            </a:r>
          </a:p>
          <a:p>
            <a:r>
              <a:rPr lang="en-GB" sz="2000" dirty="0">
                <a:solidFill>
                  <a:srgbClr val="115076"/>
                </a:solidFill>
              </a:rPr>
              <a:t> </a:t>
            </a:r>
          </a:p>
          <a:p>
            <a:r>
              <a:rPr lang="en-GB" sz="2000" dirty="0">
                <a:solidFill>
                  <a:srgbClr val="115076"/>
                </a:solidFill>
              </a:rPr>
              <a:t>The aim is to see how you write the sounds that you hear. You won’t know these words. Don’t worry – just do your best! </a:t>
            </a:r>
          </a:p>
          <a:p>
            <a:r>
              <a:rPr lang="en-GB" sz="2000" dirty="0">
                <a:solidFill>
                  <a:srgbClr val="115076"/>
                </a:solidFill>
              </a:rPr>
              <a:t> </a:t>
            </a:r>
          </a:p>
          <a:p>
            <a:r>
              <a:rPr lang="en-GB" sz="2000" dirty="0">
                <a:solidFill>
                  <a:srgbClr val="115076"/>
                </a:solidFill>
              </a:rPr>
              <a:t>You will hear each word</a:t>
            </a:r>
            <a:r>
              <a:rPr lang="en-GB" sz="2000" b="1" dirty="0">
                <a:solidFill>
                  <a:srgbClr val="115076"/>
                </a:solidFill>
              </a:rPr>
              <a:t> twice</a:t>
            </a:r>
            <a:r>
              <a:rPr lang="en-GB" sz="2000" dirty="0">
                <a:solidFill>
                  <a:srgbClr val="115076"/>
                </a:solidFill>
              </a:rPr>
              <a:t>.  </a:t>
            </a:r>
          </a:p>
          <a:p>
            <a:endParaRPr lang="en-GB" sz="2000" dirty="0">
              <a:solidFill>
                <a:srgbClr val="115076"/>
              </a:solidFill>
            </a:endParaRPr>
          </a:p>
          <a:p>
            <a:r>
              <a:rPr lang="en-GB" sz="2000" dirty="0">
                <a:solidFill>
                  <a:srgbClr val="115076"/>
                </a:solidFill>
              </a:rPr>
              <a:t>1. </a:t>
            </a:r>
            <a:r>
              <a:rPr lang="es-CO" sz="2000" dirty="0" err="1">
                <a:solidFill>
                  <a:srgbClr val="115076"/>
                </a:solidFill>
              </a:rPr>
              <a:t>Gef</a:t>
            </a:r>
            <a:r>
              <a:rPr lang="es-CO" sz="2000" dirty="0">
                <a:solidFill>
                  <a:srgbClr val="115076"/>
                </a:solidFill>
              </a:rPr>
              <a:t> _ hl</a:t>
            </a:r>
          </a:p>
          <a:p>
            <a:r>
              <a:rPr lang="es-CO" sz="2000" dirty="0">
                <a:solidFill>
                  <a:srgbClr val="115076"/>
                </a:solidFill>
              </a:rPr>
              <a:t>2. </a:t>
            </a:r>
            <a:r>
              <a:rPr lang="en-GB" sz="2000" dirty="0" err="1">
                <a:solidFill>
                  <a:srgbClr val="115076"/>
                </a:solidFill>
              </a:rPr>
              <a:t>erl</a:t>
            </a:r>
            <a:r>
              <a:rPr lang="en-GB" sz="2000" dirty="0">
                <a:solidFill>
                  <a:srgbClr val="115076"/>
                </a:solidFill>
              </a:rPr>
              <a:t> </a:t>
            </a:r>
            <a:r>
              <a:rPr lang="en-GB" sz="2000" b="1" dirty="0">
                <a:solidFill>
                  <a:srgbClr val="115076"/>
                </a:solidFill>
              </a:rPr>
              <a:t>_ _ </a:t>
            </a:r>
            <a:r>
              <a:rPr lang="en-GB" sz="2000" dirty="0">
                <a:solidFill>
                  <a:srgbClr val="115076"/>
                </a:solidFill>
              </a:rPr>
              <a:t>tern</a:t>
            </a:r>
          </a:p>
        </p:txBody>
      </p:sp>
      <p:sp>
        <p:nvSpPr>
          <p:cNvPr id="8" name="Rounded Rectangular Callout 7"/>
          <p:cNvSpPr/>
          <p:nvPr/>
        </p:nvSpPr>
        <p:spPr>
          <a:xfrm>
            <a:off x="9379476" y="4731504"/>
            <a:ext cx="2540000" cy="1219200"/>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9" name="TextBox 8"/>
          <p:cNvSpPr txBox="1"/>
          <p:nvPr/>
        </p:nvSpPr>
        <p:spPr>
          <a:xfrm>
            <a:off x="2151459" y="5450568"/>
            <a:ext cx="2255520" cy="400110"/>
          </a:xfrm>
          <a:prstGeom prst="rect">
            <a:avLst/>
          </a:prstGeom>
          <a:noFill/>
        </p:spPr>
        <p:txBody>
          <a:bodyPr wrap="square" rtlCol="0">
            <a:spAutoFit/>
          </a:bodyPr>
          <a:lstStyle/>
          <a:p>
            <a:r>
              <a:rPr lang="en-GB" sz="2000">
                <a:solidFill>
                  <a:schemeClr val="accent5">
                    <a:lumMod val="50000"/>
                  </a:schemeClr>
                </a:solidFill>
              </a:rPr>
              <a:t>Answer: Gef</a:t>
            </a:r>
            <a:r>
              <a:rPr lang="en-GB" sz="2000" b="1">
                <a:solidFill>
                  <a:schemeClr val="accent5">
                    <a:lumMod val="50000"/>
                  </a:schemeClr>
                </a:solidFill>
              </a:rPr>
              <a:t>ü</a:t>
            </a:r>
            <a:r>
              <a:rPr lang="en-GB" sz="2000">
                <a:solidFill>
                  <a:schemeClr val="accent5">
                    <a:lumMod val="50000"/>
                  </a:schemeClr>
                </a:solidFill>
              </a:rPr>
              <a:t>hl</a:t>
            </a:r>
            <a:endParaRPr lang="en-GB" sz="2000" dirty="0">
              <a:solidFill>
                <a:schemeClr val="accent5">
                  <a:lumMod val="50000"/>
                </a:schemeClr>
              </a:solidFill>
            </a:endParaRPr>
          </a:p>
        </p:txBody>
      </p:sp>
      <p:sp>
        <p:nvSpPr>
          <p:cNvPr id="10" name="TextBox 9"/>
          <p:cNvSpPr txBox="1"/>
          <p:nvPr/>
        </p:nvSpPr>
        <p:spPr>
          <a:xfrm>
            <a:off x="2151459" y="5762179"/>
            <a:ext cx="2504281" cy="400110"/>
          </a:xfrm>
          <a:prstGeom prst="rect">
            <a:avLst/>
          </a:prstGeom>
          <a:noFill/>
        </p:spPr>
        <p:txBody>
          <a:bodyPr wrap="square" rtlCol="0">
            <a:spAutoFit/>
          </a:bodyPr>
          <a:lstStyle/>
          <a:p>
            <a:r>
              <a:rPr lang="en-GB" sz="2000">
                <a:solidFill>
                  <a:schemeClr val="accent5">
                    <a:lumMod val="50000"/>
                  </a:schemeClr>
                </a:solidFill>
              </a:rPr>
              <a:t>Answer</a:t>
            </a:r>
            <a:r>
              <a:rPr lang="en-GB" sz="2000">
                <a:solidFill>
                  <a:srgbClr val="115076"/>
                </a:solidFill>
              </a:rPr>
              <a:t>: erl</a:t>
            </a:r>
            <a:r>
              <a:rPr lang="en-GB" sz="2000" b="1">
                <a:solidFill>
                  <a:srgbClr val="115076"/>
                </a:solidFill>
              </a:rPr>
              <a:t>äu</a:t>
            </a:r>
            <a:r>
              <a:rPr lang="en-GB" sz="2000">
                <a:solidFill>
                  <a:srgbClr val="115076"/>
                </a:solidFill>
              </a:rPr>
              <a:t>tern</a:t>
            </a:r>
            <a:endParaRPr lang="en-GB" sz="2000" dirty="0">
              <a:solidFill>
                <a:srgbClr val="115076"/>
              </a:solidFill>
            </a:endParaRPr>
          </a:p>
        </p:txBody>
      </p:sp>
      <p:sp>
        <p:nvSpPr>
          <p:cNvPr id="11" name="Action Button: Custom 16">
            <a:hlinkClick r:id="" action="ppaction://noaction" highlightClick="1">
              <a:snd r:embed="rId5" name="2. Gefühl.wav"/>
            </a:hlinkClick>
            <a:extLst>
              <a:ext uri="{FF2B5EF4-FFF2-40B4-BE49-F238E27FC236}">
                <a16:creationId xmlns:a16="http://schemas.microsoft.com/office/drawing/2014/main" id="{3B418770-1E72-B240-9307-3BBF955557C6}"/>
              </a:ext>
            </a:extLst>
          </p:cNvPr>
          <p:cNvSpPr/>
          <p:nvPr/>
        </p:nvSpPr>
        <p:spPr>
          <a:xfrm>
            <a:off x="471609" y="5450568"/>
            <a:ext cx="335839" cy="327853"/>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b="1" dirty="0">
                <a:solidFill>
                  <a:prstClr val="white"/>
                </a:solidFill>
              </a:rPr>
              <a:t>1</a:t>
            </a:r>
          </a:p>
        </p:txBody>
      </p:sp>
      <p:sp>
        <p:nvSpPr>
          <p:cNvPr id="12" name="Action Button: Custom 16">
            <a:hlinkClick r:id="" action="ppaction://noaction" highlightClick="1">
              <a:snd r:embed="rId6" name="2. erläutern.wav"/>
            </a:hlinkClick>
            <a:extLst>
              <a:ext uri="{FF2B5EF4-FFF2-40B4-BE49-F238E27FC236}">
                <a16:creationId xmlns:a16="http://schemas.microsoft.com/office/drawing/2014/main" id="{F18D09F0-0D24-5B4F-A26E-132DCCD8073A}"/>
              </a:ext>
            </a:extLst>
          </p:cNvPr>
          <p:cNvSpPr/>
          <p:nvPr/>
        </p:nvSpPr>
        <p:spPr>
          <a:xfrm>
            <a:off x="471609" y="5829077"/>
            <a:ext cx="337611" cy="362715"/>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b="1" dirty="0">
                <a:solidFill>
                  <a:prstClr val="white"/>
                </a:solidFill>
              </a:rPr>
              <a:t>2</a:t>
            </a:r>
          </a:p>
        </p:txBody>
      </p:sp>
    </p:spTree>
    <p:extLst>
      <p:ext uri="{BB962C8B-B14F-4D97-AF65-F5344CB8AC3E}">
        <p14:creationId xmlns:p14="http://schemas.microsoft.com/office/powerpoint/2010/main" val="277232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2591947375"/>
              </p:ext>
            </p:extLst>
          </p:nvPr>
        </p:nvGraphicFramePr>
        <p:xfrm>
          <a:off x="980113" y="3902150"/>
          <a:ext cx="10571746" cy="2306145"/>
        </p:xfrm>
        <a:graphic>
          <a:graphicData uri="http://schemas.openxmlformats.org/drawingml/2006/table">
            <a:tbl>
              <a:tblPr firstRow="1" firstCol="1" bandRow="1">
                <a:tableStyleId>{5C22544A-7EE6-4342-B048-85BDC9FD1C3A}</a:tableStyleId>
              </a:tblPr>
              <a:tblGrid>
                <a:gridCol w="574429">
                  <a:extLst>
                    <a:ext uri="{9D8B030D-6E8A-4147-A177-3AD203B41FA5}">
                      <a16:colId xmlns:a16="http://schemas.microsoft.com/office/drawing/2014/main" val="2950903673"/>
                    </a:ext>
                  </a:extLst>
                </a:gridCol>
                <a:gridCol w="4926599">
                  <a:extLst>
                    <a:ext uri="{9D8B030D-6E8A-4147-A177-3AD203B41FA5}">
                      <a16:colId xmlns:a16="http://schemas.microsoft.com/office/drawing/2014/main" val="2998454245"/>
                    </a:ext>
                  </a:extLst>
                </a:gridCol>
                <a:gridCol w="5070718">
                  <a:extLst>
                    <a:ext uri="{9D8B030D-6E8A-4147-A177-3AD203B41FA5}">
                      <a16:colId xmlns:a16="http://schemas.microsoft.com/office/drawing/2014/main" val="2446119672"/>
                    </a:ext>
                  </a:extLst>
                </a:gridCol>
              </a:tblGrid>
              <a:tr h="324283">
                <a:tc>
                  <a:txBody>
                    <a:bodyPr/>
                    <a:lstStyle/>
                    <a:p>
                      <a:pP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a:solidFill>
                            <a:srgbClr val="104F75"/>
                          </a:solidFill>
                          <a:effectLst/>
                        </a:rPr>
                        <a:t>Sentence 1</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a:solidFill>
                            <a:srgbClr val="104F75"/>
                          </a:solidFill>
                          <a:effectLst/>
                        </a:rPr>
                        <a:t>Sentence 2</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3593905"/>
                  </a:ext>
                </a:extLst>
              </a:tr>
              <a:tr h="677876">
                <a:tc>
                  <a:txBody>
                    <a:bodyPr/>
                    <a:lstStyle/>
                    <a:p>
                      <a:pPr>
                        <a:lnSpc>
                          <a:spcPct val="107000"/>
                        </a:lnSpc>
                        <a:spcAft>
                          <a:spcPts val="0"/>
                        </a:spcAft>
                      </a:pPr>
                      <a:endParaRPr lang="de-DE" sz="2000">
                        <a:solidFill>
                          <a:srgbClr val="104F75"/>
                        </a:solidFill>
                        <a:effectLst/>
                      </a:endParaRPr>
                    </a:p>
                    <a:p>
                      <a:pPr>
                        <a:lnSpc>
                          <a:spcPct val="107000"/>
                        </a:lnSpc>
                        <a:spcAft>
                          <a:spcPts val="0"/>
                        </a:spcAft>
                      </a:pPr>
                      <a:r>
                        <a:rPr lang="de-DE" sz="2000">
                          <a:solidFill>
                            <a:srgbClr val="104F75"/>
                          </a:solidFill>
                          <a:effectLst/>
                        </a:rPr>
                        <a:t>1.</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b="1" u="sng">
                          <a:solidFill>
                            <a:srgbClr val="104F75"/>
                          </a:solidFill>
                          <a:effectLst/>
                          <a:latin typeface="+mn-lt"/>
                          <a:ea typeface="SimSun" panose="02010600030101010101" pitchFamily="2" charset="-122"/>
                          <a:cs typeface="Helvetica" panose="020B0604020202020204" pitchFamily="34" charset="0"/>
                        </a:rPr>
                        <a:t>Der Garten</a:t>
                      </a:r>
                      <a:r>
                        <a:rPr lang="de-DE" sz="2000">
                          <a:solidFill>
                            <a:srgbClr val="104F75"/>
                          </a:solidFill>
                          <a:effectLst/>
                          <a:latin typeface="+mn-lt"/>
                          <a:ea typeface="SimSun" panose="02010600030101010101" pitchFamily="2" charset="-122"/>
                          <a:cs typeface="Helvetica" panose="020B0604020202020204" pitchFamily="34" charset="0"/>
                        </a:rPr>
                        <a:t> ist groß.</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a:solidFill>
                            <a:srgbClr val="104F75"/>
                          </a:solidFill>
                          <a:effectLst/>
                          <a:latin typeface="+mn-lt"/>
                          <a:ea typeface="SimSun" panose="02010600030101010101" pitchFamily="2" charset="-122"/>
                          <a:cs typeface="Helvetica" panose="020B0604020202020204" pitchFamily="34" charset="0"/>
                        </a:rPr>
                        <a:t>__________ ist groß. (</a:t>
                      </a:r>
                      <a:r>
                        <a:rPr lang="de-DE" sz="2000" b="1">
                          <a:solidFill>
                            <a:srgbClr val="104F75"/>
                          </a:solidFill>
                          <a:effectLst/>
                          <a:latin typeface="+mn-lt"/>
                          <a:ea typeface="SimSun" panose="02010600030101010101" pitchFamily="2" charset="-122"/>
                          <a:cs typeface="Helvetica" panose="020B0604020202020204" pitchFamily="34" charset="0"/>
                        </a:rPr>
                        <a:t>it</a:t>
                      </a:r>
                      <a:r>
                        <a:rPr lang="de-DE" sz="2000">
                          <a:solidFill>
                            <a:srgbClr val="104F75"/>
                          </a:solidFill>
                          <a:effectLst/>
                          <a:latin typeface="+mn-lt"/>
                          <a:ea typeface="SimSun" panose="02010600030101010101" pitchFamily="2" charset="-122"/>
                          <a:cs typeface="Helvetica" panose="020B0604020202020204" pitchFamily="34" charset="0"/>
                        </a:rPr>
                        <a:t>)</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4741833"/>
                  </a:ext>
                </a:extLst>
              </a:tr>
              <a:tr h="677876">
                <a:tc>
                  <a:txBody>
                    <a:bodyPr/>
                    <a:lstStyle/>
                    <a:p>
                      <a:pPr>
                        <a:lnSpc>
                          <a:spcPct val="107000"/>
                        </a:lnSpc>
                        <a:spcAft>
                          <a:spcPts val="0"/>
                        </a:spcAft>
                      </a:pPr>
                      <a:endParaRPr lang="de-DE" sz="2000">
                        <a:solidFill>
                          <a:srgbClr val="104F75"/>
                        </a:solidFill>
                        <a:effectLst/>
                      </a:endParaRPr>
                    </a:p>
                    <a:p>
                      <a:pPr>
                        <a:lnSpc>
                          <a:spcPct val="107000"/>
                        </a:lnSpc>
                        <a:spcAft>
                          <a:spcPts val="0"/>
                        </a:spcAft>
                      </a:pPr>
                      <a:r>
                        <a:rPr lang="de-DE" sz="2000">
                          <a:solidFill>
                            <a:srgbClr val="104F75"/>
                          </a:solidFill>
                          <a:effectLst/>
                        </a:rPr>
                        <a:t>2.</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kern="1200">
                          <a:solidFill>
                            <a:srgbClr val="104F75"/>
                          </a:solidFill>
                          <a:effectLst/>
                          <a:latin typeface="+mn-lt"/>
                          <a:ea typeface="+mn-ea"/>
                          <a:cs typeface="+mn-cs"/>
                        </a:rPr>
                        <a:t>Wir mögen </a:t>
                      </a:r>
                      <a:r>
                        <a:rPr lang="de-DE" sz="2000" b="1" u="sng" kern="1200">
                          <a:solidFill>
                            <a:srgbClr val="104F75"/>
                          </a:solidFill>
                          <a:effectLst/>
                          <a:latin typeface="+mn-lt"/>
                          <a:ea typeface="+mn-ea"/>
                          <a:cs typeface="+mn-cs"/>
                        </a:rPr>
                        <a:t>das Haus</a:t>
                      </a:r>
                      <a:r>
                        <a:rPr lang="de-DE" sz="2000" b="0" u="none" kern="1200">
                          <a:solidFill>
                            <a:srgbClr val="104F75"/>
                          </a:solidFill>
                          <a:effectLst/>
                          <a:latin typeface="+mn-lt"/>
                          <a:ea typeface="+mn-ea"/>
                          <a:cs typeface="+mn-cs"/>
                        </a:rPr>
                        <a:t>.</a:t>
                      </a:r>
                      <a:endParaRPr lang="en-GB" sz="2000" b="0" u="none">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kern="1200">
                          <a:solidFill>
                            <a:srgbClr val="104F75"/>
                          </a:solidFill>
                          <a:effectLst/>
                          <a:latin typeface="+mn-lt"/>
                          <a:ea typeface="+mn-ea"/>
                          <a:cs typeface="+mn-cs"/>
                        </a:rPr>
                        <a:t>Wir mögen </a:t>
                      </a:r>
                      <a:r>
                        <a:rPr lang="de-DE" sz="2000">
                          <a:solidFill>
                            <a:srgbClr val="104F75"/>
                          </a:solidFill>
                          <a:effectLst/>
                          <a:latin typeface="+mn-lt"/>
                        </a:rPr>
                        <a:t>__________. (</a:t>
                      </a:r>
                      <a:r>
                        <a:rPr lang="de-DE" sz="2000" b="1">
                          <a:solidFill>
                            <a:srgbClr val="104F75"/>
                          </a:solidFill>
                          <a:effectLst/>
                          <a:latin typeface="+mn-lt"/>
                        </a:rPr>
                        <a:t>it</a:t>
                      </a:r>
                      <a:r>
                        <a:rPr lang="de-DE" sz="2000">
                          <a:solidFill>
                            <a:srgbClr val="104F75"/>
                          </a:solidFill>
                          <a:effectLst/>
                          <a:latin typeface="+mn-lt"/>
                        </a:rPr>
                        <a:t>)</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0759497"/>
                  </a:ext>
                </a:extLst>
              </a:tr>
              <a:tr h="501692">
                <a:tc>
                  <a:txBody>
                    <a:bodyPr/>
                    <a:lstStyle/>
                    <a:p>
                      <a:pPr>
                        <a:lnSpc>
                          <a:spcPct val="107000"/>
                        </a:lnSpc>
                        <a:spcAft>
                          <a:spcPts val="0"/>
                        </a:spcAft>
                      </a:pPr>
                      <a:endParaRPr lang="de-DE" sz="2000">
                        <a:solidFill>
                          <a:srgbClr val="104F75"/>
                        </a:solidFill>
                        <a:effectLst/>
                      </a:endParaRPr>
                    </a:p>
                    <a:p>
                      <a:pPr>
                        <a:lnSpc>
                          <a:spcPct val="107000"/>
                        </a:lnSpc>
                        <a:spcAft>
                          <a:spcPts val="0"/>
                        </a:spcAft>
                      </a:pPr>
                      <a:r>
                        <a:rPr lang="de-DE" sz="2000">
                          <a:solidFill>
                            <a:srgbClr val="104F75"/>
                          </a:solidFill>
                          <a:effectLst/>
                        </a:rPr>
                        <a:t>3.</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a:solidFill>
                            <a:srgbClr val="104F75"/>
                          </a:solidFill>
                          <a:effectLst/>
                          <a:latin typeface="+mn-lt"/>
                        </a:rPr>
                        <a:t>Du hast </a:t>
                      </a:r>
                      <a:r>
                        <a:rPr lang="de-DE" sz="2000" b="1" u="sng">
                          <a:solidFill>
                            <a:srgbClr val="104F75"/>
                          </a:solidFill>
                          <a:effectLst/>
                          <a:latin typeface="+mn-lt"/>
                        </a:rPr>
                        <a:t>eine Liste</a:t>
                      </a:r>
                      <a:r>
                        <a:rPr lang="de-DE" sz="2000">
                          <a:solidFill>
                            <a:srgbClr val="104F75"/>
                          </a:solidFill>
                          <a:effectLst/>
                          <a:latin typeface="+mn-lt"/>
                        </a:rPr>
                        <a:t>.</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a:solidFill>
                            <a:srgbClr val="104F75"/>
                          </a:solidFill>
                          <a:effectLst/>
                          <a:latin typeface="+mn-lt"/>
                        </a:rPr>
                        <a:t>Du hast __________. (</a:t>
                      </a:r>
                      <a:r>
                        <a:rPr lang="de-DE" sz="2000" b="1">
                          <a:solidFill>
                            <a:srgbClr val="104F75"/>
                          </a:solidFill>
                          <a:effectLst/>
                          <a:latin typeface="+mn-lt"/>
                        </a:rPr>
                        <a:t>it</a:t>
                      </a:r>
                      <a:r>
                        <a:rPr lang="de-DE" sz="2000">
                          <a:solidFill>
                            <a:srgbClr val="104F75"/>
                          </a:solidFill>
                          <a:effectLst/>
                          <a:latin typeface="+mn-lt"/>
                        </a:rPr>
                        <a:t>)</a:t>
                      </a:r>
                      <a:endParaRPr lang="en-GB" sz="2000">
                        <a:solidFill>
                          <a:srgbClr val="104F75"/>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8272584"/>
                  </a:ext>
                </a:extLst>
              </a:tr>
            </a:tbl>
          </a:graphicData>
        </a:graphic>
      </p:graphicFrame>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7062166" cy="721474"/>
          </a:xfrm>
        </p:spPr>
        <p:txBody>
          <a:bodyPr>
            <a:normAutofit/>
          </a:bodyPr>
          <a:lstStyle/>
          <a:p>
            <a:r>
              <a:rPr lang="en-GB" sz="2800" b="1">
                <a:solidFill>
                  <a:schemeClr val="bg1"/>
                </a:solidFill>
              </a:rPr>
              <a:t>SECTION C: Writing - Grammar</a:t>
            </a:r>
            <a:endParaRPr lang="en-GB" sz="2800" b="1" dirty="0">
              <a:solidFill>
                <a:schemeClr val="bg1"/>
              </a:solidFill>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TextBox 5"/>
          <p:cNvSpPr txBox="1"/>
          <p:nvPr/>
        </p:nvSpPr>
        <p:spPr>
          <a:xfrm>
            <a:off x="6990080" y="4339266"/>
            <a:ext cx="1215458" cy="400110"/>
          </a:xfrm>
          <a:prstGeom prst="rect">
            <a:avLst/>
          </a:prstGeom>
          <a:noFill/>
        </p:spPr>
        <p:txBody>
          <a:bodyPr wrap="square" rtlCol="0">
            <a:spAutoFit/>
          </a:bodyPr>
          <a:lstStyle/>
          <a:p>
            <a:pPr algn="l"/>
            <a:r>
              <a:rPr lang="en-GB" sz="2000">
                <a:solidFill>
                  <a:srgbClr val="115076"/>
                </a:solidFill>
              </a:rPr>
              <a:t>Er</a:t>
            </a:r>
            <a:endParaRPr lang="en-GB" sz="2000" dirty="0">
              <a:solidFill>
                <a:srgbClr val="115076"/>
              </a:solidFill>
            </a:endParaRPr>
          </a:p>
        </p:txBody>
      </p:sp>
      <p:sp>
        <p:nvSpPr>
          <p:cNvPr id="7" name="TextBox 6"/>
          <p:cNvSpPr txBox="1"/>
          <p:nvPr/>
        </p:nvSpPr>
        <p:spPr>
          <a:xfrm>
            <a:off x="8332474" y="5018430"/>
            <a:ext cx="1215458" cy="400110"/>
          </a:xfrm>
          <a:prstGeom prst="rect">
            <a:avLst/>
          </a:prstGeom>
          <a:noFill/>
        </p:spPr>
        <p:txBody>
          <a:bodyPr wrap="square" rtlCol="0">
            <a:spAutoFit/>
          </a:bodyPr>
          <a:lstStyle/>
          <a:p>
            <a:pPr algn="l"/>
            <a:r>
              <a:rPr lang="en-GB" sz="2000">
                <a:solidFill>
                  <a:srgbClr val="115076"/>
                </a:solidFill>
              </a:rPr>
              <a:t>es</a:t>
            </a:r>
            <a:endParaRPr lang="en-GB" sz="2000" dirty="0">
              <a:solidFill>
                <a:srgbClr val="115076"/>
              </a:solidFill>
            </a:endParaRPr>
          </a:p>
        </p:txBody>
      </p:sp>
      <p:sp>
        <p:nvSpPr>
          <p:cNvPr id="9" name="Rectangle 1"/>
          <p:cNvSpPr>
            <a:spLocks noChangeArrowheads="1"/>
          </p:cNvSpPr>
          <p:nvPr/>
        </p:nvSpPr>
        <p:spPr bwMode="auto">
          <a:xfrm>
            <a:off x="353915" y="1289893"/>
            <a:ext cx="10013059"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PART D</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Read</a:t>
            </a:r>
            <a:r>
              <a:rPr kumimoji="0" lang="en-GB" altLang="en-US" sz="2000" b="0"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 the German sentences. </a:t>
            </a: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2000" b="0" i="0" u="none" strike="noStrike" cap="none" normalizeH="0" baseline="0">
              <a:ln>
                <a:noFill/>
              </a:ln>
              <a:solidFill>
                <a:srgbClr val="104F75"/>
              </a:solidFill>
              <a:effectLst/>
              <a:ea typeface="Times New Roman" panose="02020603050405020304" pitchFamily="18" charset="0"/>
              <a:cs typeface="Helvetica"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In sentence 1, the noun is underlined.</a:t>
            </a:r>
            <a:r>
              <a:rPr kumimoji="0" lang="en-GB" altLang="en-US" sz="2000" b="0" i="0" u="none" strike="noStrike" cap="none" normalizeH="0" baseline="0">
                <a:ln>
                  <a:noFill/>
                </a:ln>
                <a:solidFill>
                  <a:srgbClr val="104F75"/>
                </a:solidFill>
                <a:effectLst/>
                <a:ea typeface="Times New Roman" panose="02020603050405020304" pitchFamily="18" charset="0"/>
                <a:cs typeface="Times New Roman" panose="02020603050405020304" pitchFamily="18" charset="0"/>
              </a:rPr>
              <a:t> </a:t>
            </a:r>
            <a:r>
              <a:rPr kumimoji="0" lang="en-GB" altLang="en-US" sz="2000" b="0"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There is a gap in sentence 2.  </a:t>
            </a:r>
            <a:endParaRPr kumimoji="0" lang="en-GB" altLang="en-US" sz="2000" b="0" i="0" u="none" strike="noStrike" cap="none" normalizeH="0" baseline="0">
              <a:ln>
                <a:noFill/>
              </a:ln>
              <a:solidFill>
                <a:srgbClr val="104F75"/>
              </a:solidFill>
              <a:effectLst/>
            </a:endParaRPr>
          </a:p>
          <a:p>
            <a:pPr marL="0" marR="0" lvl="0" indent="0" defTabSz="914400" rtl="0" eaLnBrk="0" fontAlgn="base" latinLnBrk="0" hangingPunct="0">
              <a:lnSpc>
                <a:spcPct val="100000"/>
              </a:lnSpc>
              <a:spcBef>
                <a:spcPct val="0"/>
              </a:spcBef>
              <a:spcAft>
                <a:spcPct val="0"/>
              </a:spcAft>
              <a:buClrTx/>
              <a:buSzTx/>
              <a:buFontTx/>
              <a:buNone/>
              <a:tabLst/>
            </a:pPr>
            <a:endParaRPr kumimoji="0" lang="en-GB" altLang="en-US" sz="2000" b="1" i="0" u="none" strike="noStrike" cap="none" normalizeH="0" baseline="0">
              <a:ln>
                <a:noFill/>
              </a:ln>
              <a:solidFill>
                <a:srgbClr val="104F75"/>
              </a:solidFill>
              <a:effectLst/>
              <a:ea typeface="Times New Roman" panose="02020603050405020304" pitchFamily="18" charset="0"/>
              <a:cs typeface="Helvetica" panose="020B0604020202020204"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Complete</a:t>
            </a:r>
            <a:r>
              <a:rPr kumimoji="0" lang="en-GB" altLang="en-US" sz="2000" b="0"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 </a:t>
            </a:r>
            <a:r>
              <a:rPr kumimoji="0" lang="en-GB" altLang="en-US" sz="2000" b="1"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sentence 2</a:t>
            </a:r>
            <a:r>
              <a:rPr kumimoji="0" lang="en-GB" altLang="en-US" sz="2000" b="0"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 with the </a:t>
            </a:r>
            <a:r>
              <a:rPr kumimoji="0" lang="en-GB" altLang="en-US" sz="2000" b="1"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German</a:t>
            </a:r>
            <a:r>
              <a:rPr kumimoji="0" lang="en-GB" altLang="en-US" sz="2000" b="0"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 word for the word in brackets.</a:t>
            </a:r>
            <a:r>
              <a:rPr kumimoji="0" lang="en-GB" altLang="zh-CN" sz="2000" b="0" i="0" u="none" strike="noStrike" cap="none" normalizeH="0" baseline="0">
                <a:ln>
                  <a:noFill/>
                </a:ln>
                <a:solidFill>
                  <a:srgbClr val="104F75"/>
                </a:solidFill>
                <a:effectLst/>
                <a:ea typeface="SimSun" panose="02010600030101010101" pitchFamily="2" charset="-122"/>
                <a:cs typeface="Times New Roman" panose="02020603050405020304" pitchFamily="18" charset="0"/>
              </a:rPr>
              <a:t>								</a:t>
            </a:r>
            <a:endParaRPr kumimoji="0" lang="en-GB" altLang="zh-CN" sz="2000" b="0" i="0" u="none" strike="noStrike" cap="none" normalizeH="0" baseline="0">
              <a:ln>
                <a:noFill/>
              </a:ln>
              <a:solidFill>
                <a:srgbClr val="104F75"/>
              </a:solidFill>
              <a:effectLst/>
            </a:endParaRPr>
          </a:p>
        </p:txBody>
      </p:sp>
      <p:sp>
        <p:nvSpPr>
          <p:cNvPr id="10" name="TextBox 9"/>
          <p:cNvSpPr txBox="1"/>
          <p:nvPr/>
        </p:nvSpPr>
        <p:spPr>
          <a:xfrm>
            <a:off x="7902609" y="5686081"/>
            <a:ext cx="2326640" cy="400110"/>
          </a:xfrm>
          <a:prstGeom prst="rect">
            <a:avLst/>
          </a:prstGeom>
          <a:noFill/>
        </p:spPr>
        <p:txBody>
          <a:bodyPr wrap="square" rtlCol="0">
            <a:spAutoFit/>
          </a:bodyPr>
          <a:lstStyle/>
          <a:p>
            <a:pPr algn="l"/>
            <a:r>
              <a:rPr lang="en-GB" sz="2000">
                <a:solidFill>
                  <a:schemeClr val="accent5">
                    <a:lumMod val="50000"/>
                  </a:schemeClr>
                </a:solidFill>
              </a:rPr>
              <a:t>sie</a:t>
            </a:r>
            <a:endParaRPr lang="en-GB" sz="2000" dirty="0">
              <a:solidFill>
                <a:schemeClr val="accent5">
                  <a:lumMod val="50000"/>
                </a:schemeClr>
              </a:solidFill>
            </a:endParaRPr>
          </a:p>
        </p:txBody>
      </p:sp>
    </p:spTree>
    <p:extLst>
      <p:ext uri="{BB962C8B-B14F-4D97-AF65-F5344CB8AC3E}">
        <p14:creationId xmlns:p14="http://schemas.microsoft.com/office/powerpoint/2010/main" val="883731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0" name="Table 9"/>
          <p:cNvGraphicFramePr>
            <a:graphicFrameLocks noGrp="1"/>
          </p:cNvGraphicFramePr>
          <p:nvPr>
            <p:extLst>
              <p:ext uri="{D42A27DB-BD31-4B8C-83A1-F6EECF244321}">
                <p14:modId xmlns:p14="http://schemas.microsoft.com/office/powerpoint/2010/main" val="2749355138"/>
              </p:ext>
            </p:extLst>
          </p:nvPr>
        </p:nvGraphicFramePr>
        <p:xfrm>
          <a:off x="1433377" y="3279979"/>
          <a:ext cx="9563839" cy="2375754"/>
        </p:xfrm>
        <a:graphic>
          <a:graphicData uri="http://schemas.openxmlformats.org/drawingml/2006/table">
            <a:tbl>
              <a:tblPr firstRow="1" firstCol="1" bandRow="1">
                <a:tableStyleId>{5C22544A-7EE6-4342-B048-85BDC9FD1C3A}</a:tableStyleId>
              </a:tblPr>
              <a:tblGrid>
                <a:gridCol w="519663">
                  <a:extLst>
                    <a:ext uri="{9D8B030D-6E8A-4147-A177-3AD203B41FA5}">
                      <a16:colId xmlns:a16="http://schemas.microsoft.com/office/drawing/2014/main" val="2210714484"/>
                    </a:ext>
                  </a:extLst>
                </a:gridCol>
                <a:gridCol w="4456899">
                  <a:extLst>
                    <a:ext uri="{9D8B030D-6E8A-4147-A177-3AD203B41FA5}">
                      <a16:colId xmlns:a16="http://schemas.microsoft.com/office/drawing/2014/main" val="3805374103"/>
                    </a:ext>
                  </a:extLst>
                </a:gridCol>
                <a:gridCol w="4587277">
                  <a:extLst>
                    <a:ext uri="{9D8B030D-6E8A-4147-A177-3AD203B41FA5}">
                      <a16:colId xmlns:a16="http://schemas.microsoft.com/office/drawing/2014/main" val="1576868503"/>
                    </a:ext>
                  </a:extLst>
                </a:gridCol>
              </a:tblGrid>
              <a:tr h="592527">
                <a:tc>
                  <a:txBody>
                    <a:bodyPr/>
                    <a:lstStyle/>
                    <a:p>
                      <a:pPr algn="ctr">
                        <a:lnSpc>
                          <a:spcPct val="107000"/>
                        </a:lnSpc>
                        <a:spcAft>
                          <a:spcPts val="0"/>
                        </a:spcAft>
                      </a:pPr>
                      <a:r>
                        <a:rPr lang="en-GB" sz="2000">
                          <a:solidFill>
                            <a:srgbClr val="104F75"/>
                          </a:solidFill>
                          <a:effectLst/>
                        </a:rPr>
                        <a:t>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a:solidFill>
                            <a:srgbClr val="104F75"/>
                          </a:solidFill>
                          <a:effectLst/>
                        </a:rPr>
                        <a:t>Sentence 1</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de-DE" sz="2000">
                          <a:solidFill>
                            <a:srgbClr val="104F75"/>
                          </a:solidFill>
                          <a:effectLst/>
                        </a:rPr>
                        <a:t>Sentence 2</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9622222"/>
                  </a:ext>
                </a:extLst>
              </a:tr>
              <a:tr h="594409">
                <a:tc>
                  <a:txBody>
                    <a:bodyPr/>
                    <a:lstStyle/>
                    <a:p>
                      <a:pPr algn="ctr">
                        <a:lnSpc>
                          <a:spcPct val="107000"/>
                        </a:lnSpc>
                        <a:spcAft>
                          <a:spcPts val="0"/>
                        </a:spcAft>
                      </a:pPr>
                      <a:r>
                        <a:rPr lang="de-DE" sz="2000">
                          <a:solidFill>
                            <a:srgbClr val="104F75"/>
                          </a:solidFill>
                          <a:effectLst/>
                        </a:rPr>
                        <a:t>1.</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a:solidFill>
                            <a:srgbClr val="104F75"/>
                          </a:solidFill>
                          <a:effectLst/>
                        </a:rPr>
                        <a:t>Hier ist der </a:t>
                      </a:r>
                      <a:r>
                        <a:rPr lang="de-DE" sz="2000" u="sng">
                          <a:solidFill>
                            <a:srgbClr val="104F75"/>
                          </a:solidFill>
                          <a:effectLst/>
                        </a:rPr>
                        <a:t>Platz</a:t>
                      </a:r>
                      <a:r>
                        <a:rPr lang="de-DE"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a:solidFill>
                            <a:srgbClr val="104F75"/>
                          </a:solidFill>
                          <a:effectLst/>
                        </a:rPr>
                        <a:t>Hier sind die __________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7975523"/>
                  </a:ext>
                </a:extLst>
              </a:tr>
              <a:tr h="594409">
                <a:tc>
                  <a:txBody>
                    <a:bodyPr/>
                    <a:lstStyle/>
                    <a:p>
                      <a:pPr algn="ctr">
                        <a:lnSpc>
                          <a:spcPct val="107000"/>
                        </a:lnSpc>
                        <a:spcAft>
                          <a:spcPts val="0"/>
                        </a:spcAft>
                      </a:pPr>
                      <a:r>
                        <a:rPr lang="de-DE" sz="2000">
                          <a:solidFill>
                            <a:srgbClr val="104F75"/>
                          </a:solidFill>
                          <a:effectLst/>
                        </a:rPr>
                        <a:t>2.</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a:solidFill>
                            <a:srgbClr val="104F75"/>
                          </a:solidFill>
                          <a:effectLst/>
                        </a:rPr>
                        <a:t>Hier ist das</a:t>
                      </a:r>
                      <a:r>
                        <a:rPr lang="de-DE" sz="2000" baseline="0">
                          <a:solidFill>
                            <a:srgbClr val="104F75"/>
                          </a:solidFill>
                          <a:effectLst/>
                        </a:rPr>
                        <a:t> </a:t>
                      </a:r>
                      <a:r>
                        <a:rPr lang="de-DE" sz="2000" u="sng">
                          <a:solidFill>
                            <a:srgbClr val="104F75"/>
                          </a:solidFill>
                          <a:effectLst/>
                        </a:rPr>
                        <a:t>Fenster</a:t>
                      </a:r>
                      <a:r>
                        <a:rPr lang="de-DE" sz="2000">
                          <a:solidFill>
                            <a:srgbClr val="104F75"/>
                          </a:solidFill>
                          <a:effectLst/>
                        </a:rPr>
                        <a:t>.</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a:solidFill>
                            <a:srgbClr val="104F75"/>
                          </a:solidFill>
                          <a:effectLst/>
                        </a:rPr>
                        <a:t>Hier sind die __________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2950361"/>
                  </a:ext>
                </a:extLst>
              </a:tr>
              <a:tr h="594409">
                <a:tc>
                  <a:txBody>
                    <a:bodyPr/>
                    <a:lstStyle/>
                    <a:p>
                      <a:pPr algn="ctr">
                        <a:lnSpc>
                          <a:spcPct val="107000"/>
                        </a:lnSpc>
                        <a:spcAft>
                          <a:spcPts val="0"/>
                        </a:spcAft>
                      </a:pPr>
                      <a:r>
                        <a:rPr lang="de-DE" sz="2000">
                          <a:solidFill>
                            <a:srgbClr val="104F75"/>
                          </a:solidFill>
                          <a:effectLst/>
                        </a:rPr>
                        <a:t>3.</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a:solidFill>
                            <a:srgbClr val="104F75"/>
                          </a:solidFill>
                          <a:effectLst/>
                        </a:rPr>
                        <a:t>Hier ist die </a:t>
                      </a:r>
                      <a:r>
                        <a:rPr lang="de-DE" sz="2000" u="sng">
                          <a:solidFill>
                            <a:srgbClr val="104F75"/>
                          </a:solidFill>
                          <a:effectLst/>
                        </a:rPr>
                        <a:t>Familie.</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Bef>
                          <a:spcPts val="1200"/>
                        </a:spcBef>
                        <a:spcAft>
                          <a:spcPts val="1200"/>
                        </a:spcAft>
                      </a:pPr>
                      <a:r>
                        <a:rPr lang="de-DE" sz="2000">
                          <a:solidFill>
                            <a:srgbClr val="104F75"/>
                          </a:solidFill>
                          <a:effectLst/>
                        </a:rPr>
                        <a:t>Hier sind die __________ .</a:t>
                      </a:r>
                      <a:endParaRPr lang="en-GB" sz="200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02674912"/>
                  </a:ext>
                </a:extLst>
              </a:tr>
            </a:tbl>
          </a:graphicData>
        </a:graphic>
      </p:graphicFrame>
      <p:sp>
        <p:nvSpPr>
          <p:cNvPr id="11" name="Rectangle 2"/>
          <p:cNvSpPr>
            <a:spLocks noChangeArrowheads="1"/>
          </p:cNvSpPr>
          <p:nvPr/>
        </p:nvSpPr>
        <p:spPr bwMode="auto">
          <a:xfrm>
            <a:off x="711200" y="1540949"/>
            <a:ext cx="9233618"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b="1" i="0" u="none" strike="noStrike" cap="none" normalizeH="0" baseline="0">
                <a:ln>
                  <a:noFill/>
                </a:ln>
                <a:solidFill>
                  <a:srgbClr val="104F75"/>
                </a:solidFill>
                <a:effectLst/>
                <a:ea typeface="SimSun" panose="02010600030101010101" pitchFamily="2" charset="-122"/>
                <a:cs typeface="Times New Roman" panose="02020603050405020304" pitchFamily="18" charset="0"/>
              </a:rPr>
              <a:t>PART E</a:t>
            </a:r>
            <a:endParaRPr kumimoji="0" lang="en-GB" altLang="zh-CN"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b="1" i="0" u="none" strike="noStrike" cap="none" normalizeH="0" baseline="0">
              <a:ln>
                <a:noFill/>
              </a:ln>
              <a:solidFill>
                <a:srgbClr val="104F75"/>
              </a:solidFill>
              <a:effectLst/>
              <a:ea typeface="Times New Roman" panose="02020603050405020304" pitchFamily="18" charset="0"/>
              <a:cs typeface="Helvetica"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b="1"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Read</a:t>
            </a:r>
            <a:r>
              <a:rPr kumimoji="0" lang="en-GB" altLang="zh-CN" b="0"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 the sentences. </a:t>
            </a:r>
            <a:endParaRPr kumimoji="0" lang="en-GB" altLang="zh-CN"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b="1"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Complete</a:t>
            </a:r>
            <a:r>
              <a:rPr kumimoji="0" lang="en-GB" altLang="zh-CN" b="0"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 </a:t>
            </a:r>
            <a:r>
              <a:rPr kumimoji="0" lang="en-GB" altLang="zh-CN" b="1"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sentence 2</a:t>
            </a:r>
            <a:r>
              <a:rPr kumimoji="0" lang="en-GB" altLang="zh-CN" b="0"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 with the PLURAL form of the </a:t>
            </a:r>
            <a:r>
              <a:rPr kumimoji="0" lang="en-GB" altLang="zh-CN" b="1" i="0" u="sng" strike="noStrike" cap="none" normalizeH="0" baseline="0">
                <a:ln>
                  <a:noFill/>
                </a:ln>
                <a:solidFill>
                  <a:srgbClr val="104F75"/>
                </a:solidFill>
                <a:effectLst/>
                <a:ea typeface="Times New Roman" panose="02020603050405020304" pitchFamily="18" charset="0"/>
                <a:cs typeface="Helvetica" panose="020B0604020202020204" pitchFamily="34" charset="0"/>
              </a:rPr>
              <a:t>underlined noun </a:t>
            </a:r>
            <a:r>
              <a:rPr kumimoji="0" lang="en-GB" altLang="zh-CN" b="0" i="0" u="none" strike="noStrike" cap="none" normalizeH="0" baseline="0">
                <a:ln>
                  <a:noFill/>
                </a:ln>
                <a:solidFill>
                  <a:srgbClr val="104F75"/>
                </a:solidFill>
                <a:effectLst/>
                <a:ea typeface="Times New Roman" panose="02020603050405020304" pitchFamily="18" charset="0"/>
                <a:cs typeface="Helvetica" panose="020B0604020202020204" pitchFamily="34" charset="0"/>
              </a:rPr>
              <a:t>in sentence 1.</a:t>
            </a:r>
            <a:endParaRPr kumimoji="0" lang="en-GB" altLang="zh-CN" b="0" i="0" u="none" strike="noStrike" cap="none" normalizeH="0" baseline="0">
              <a:ln>
                <a:noFill/>
              </a:ln>
              <a:solidFill>
                <a:srgbClr val="104F75"/>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b="0" i="0" u="none" strike="noStrike" cap="none" normalizeH="0" baseline="0">
              <a:ln>
                <a:noFill/>
              </a:ln>
              <a:solidFill>
                <a:srgbClr val="104F75"/>
              </a:solidFill>
              <a:effectLst/>
            </a:endParaRP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80417"/>
            <a:ext cx="6807200" cy="869950"/>
          </a:xfrm>
          <a:prstGeom prst="rect">
            <a:avLst/>
          </a:prstGeom>
        </p:spPr>
      </p:pic>
      <p:sp>
        <p:nvSpPr>
          <p:cNvPr id="4" name="Title 3"/>
          <p:cNvSpPr>
            <a:spLocks noGrp="1"/>
          </p:cNvSpPr>
          <p:nvPr>
            <p:ph type="title"/>
          </p:nvPr>
        </p:nvSpPr>
        <p:spPr>
          <a:xfrm>
            <a:off x="-72086" y="280417"/>
            <a:ext cx="6676086" cy="721474"/>
          </a:xfrm>
        </p:spPr>
        <p:txBody>
          <a:bodyPr>
            <a:normAutofit/>
          </a:bodyPr>
          <a:lstStyle/>
          <a:p>
            <a:r>
              <a:rPr lang="en-GB" sz="2800" b="1">
                <a:solidFill>
                  <a:schemeClr val="bg1"/>
                </a:solidFill>
              </a:rPr>
              <a:t>SECTION C: Writing - Grammar</a:t>
            </a:r>
            <a:endParaRPr lang="en-GB" sz="2800" b="1" dirty="0">
              <a:solidFill>
                <a:schemeClr val="bg1"/>
              </a:solidFill>
            </a:endParaRPr>
          </a:p>
        </p:txBody>
      </p:sp>
      <p:sp>
        <p:nvSpPr>
          <p:cNvPr id="6" name="TextBox 5"/>
          <p:cNvSpPr txBox="1"/>
          <p:nvPr/>
        </p:nvSpPr>
        <p:spPr>
          <a:xfrm>
            <a:off x="8203217" y="3941082"/>
            <a:ext cx="1215458" cy="400110"/>
          </a:xfrm>
          <a:prstGeom prst="rect">
            <a:avLst/>
          </a:prstGeom>
          <a:noFill/>
        </p:spPr>
        <p:txBody>
          <a:bodyPr wrap="square" rtlCol="0">
            <a:spAutoFit/>
          </a:bodyPr>
          <a:lstStyle/>
          <a:p>
            <a:pPr algn="l"/>
            <a:r>
              <a:rPr lang="en-GB" sz="2000">
                <a:solidFill>
                  <a:srgbClr val="115076"/>
                </a:solidFill>
              </a:rPr>
              <a:t>Plätze</a:t>
            </a:r>
            <a:endParaRPr lang="en-GB" sz="2000" dirty="0">
              <a:solidFill>
                <a:srgbClr val="115076"/>
              </a:solidFill>
            </a:endParaRPr>
          </a:p>
        </p:txBody>
      </p:sp>
      <p:sp>
        <p:nvSpPr>
          <p:cNvPr id="7" name="TextBox 6"/>
          <p:cNvSpPr txBox="1"/>
          <p:nvPr/>
        </p:nvSpPr>
        <p:spPr>
          <a:xfrm>
            <a:off x="8134266" y="4537978"/>
            <a:ext cx="1215458" cy="400110"/>
          </a:xfrm>
          <a:prstGeom prst="rect">
            <a:avLst/>
          </a:prstGeom>
          <a:noFill/>
        </p:spPr>
        <p:txBody>
          <a:bodyPr wrap="square" rtlCol="0">
            <a:spAutoFit/>
          </a:bodyPr>
          <a:lstStyle/>
          <a:p>
            <a:pPr algn="l"/>
            <a:r>
              <a:rPr lang="en-GB" sz="2000">
                <a:solidFill>
                  <a:srgbClr val="115076"/>
                </a:solidFill>
              </a:rPr>
              <a:t>Fenster</a:t>
            </a:r>
            <a:endParaRPr lang="en-GB" sz="2000" dirty="0">
              <a:solidFill>
                <a:srgbClr val="115076"/>
              </a:solidFill>
            </a:endParaRPr>
          </a:p>
        </p:txBody>
      </p:sp>
      <p:sp>
        <p:nvSpPr>
          <p:cNvPr id="12" name="Rounded Rectangular Callout 11"/>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13" name="TextBox 12"/>
          <p:cNvSpPr txBox="1"/>
          <p:nvPr/>
        </p:nvSpPr>
        <p:spPr>
          <a:xfrm>
            <a:off x="8071137" y="5124386"/>
            <a:ext cx="1215458" cy="400110"/>
          </a:xfrm>
          <a:prstGeom prst="rect">
            <a:avLst/>
          </a:prstGeom>
          <a:noFill/>
        </p:spPr>
        <p:txBody>
          <a:bodyPr wrap="square" rtlCol="0">
            <a:spAutoFit/>
          </a:bodyPr>
          <a:lstStyle/>
          <a:p>
            <a:pPr algn="l"/>
            <a:r>
              <a:rPr lang="en-GB" sz="2000">
                <a:solidFill>
                  <a:srgbClr val="115076"/>
                </a:solidFill>
              </a:rPr>
              <a:t>Familien</a:t>
            </a:r>
            <a:endParaRPr lang="en-GB" sz="2000" dirty="0">
              <a:solidFill>
                <a:srgbClr val="115076"/>
              </a:solidFill>
            </a:endParaRPr>
          </a:p>
        </p:txBody>
      </p:sp>
    </p:spTree>
    <p:extLst>
      <p:ext uri="{BB962C8B-B14F-4D97-AF65-F5344CB8AC3E}">
        <p14:creationId xmlns:p14="http://schemas.microsoft.com/office/powerpoint/2010/main" val="1751865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animBg="1"/>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968140398"/>
              </p:ext>
            </p:extLst>
          </p:nvPr>
        </p:nvGraphicFramePr>
        <p:xfrm>
          <a:off x="487680" y="3038436"/>
          <a:ext cx="11381724" cy="2543144"/>
        </p:xfrm>
        <a:graphic>
          <a:graphicData uri="http://schemas.openxmlformats.org/drawingml/2006/table">
            <a:tbl>
              <a:tblPr firstRow="1" firstCol="1" bandRow="1">
                <a:tableStyleId>{5C22544A-7EE6-4342-B048-85BDC9FD1C3A}</a:tableStyleId>
              </a:tblPr>
              <a:tblGrid>
                <a:gridCol w="443983">
                  <a:extLst>
                    <a:ext uri="{9D8B030D-6E8A-4147-A177-3AD203B41FA5}">
                      <a16:colId xmlns:a16="http://schemas.microsoft.com/office/drawing/2014/main" val="1410473381"/>
                    </a:ext>
                  </a:extLst>
                </a:gridCol>
                <a:gridCol w="4260097">
                  <a:extLst>
                    <a:ext uri="{9D8B030D-6E8A-4147-A177-3AD203B41FA5}">
                      <a16:colId xmlns:a16="http://schemas.microsoft.com/office/drawing/2014/main" val="3317997112"/>
                    </a:ext>
                  </a:extLst>
                </a:gridCol>
                <a:gridCol w="6677644">
                  <a:extLst>
                    <a:ext uri="{9D8B030D-6E8A-4147-A177-3AD203B41FA5}">
                      <a16:colId xmlns:a16="http://schemas.microsoft.com/office/drawing/2014/main" val="3102636678"/>
                    </a:ext>
                  </a:extLst>
                </a:gridCol>
              </a:tblGrid>
              <a:tr h="1271572">
                <a:tc>
                  <a:txBody>
                    <a:bodyPr/>
                    <a:lstStyle/>
                    <a:p>
                      <a:pPr algn="ctr">
                        <a:lnSpc>
                          <a:spcPct val="107000"/>
                        </a:lnSpc>
                        <a:spcAft>
                          <a:spcPts val="0"/>
                        </a:spcAft>
                      </a:pPr>
                      <a:r>
                        <a:rPr lang="en-GB" sz="2000" b="0">
                          <a:solidFill>
                            <a:srgbClr val="104F75"/>
                          </a:solidFill>
                          <a:effectLst/>
                        </a:rPr>
                        <a:t>1.</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Das ist ein Baum. (That is a tree)</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_______</a:t>
                      </a:r>
                      <a:r>
                        <a:rPr lang="en-GB" sz="2000" b="0" u="none">
                          <a:solidFill>
                            <a:srgbClr val="104F75"/>
                          </a:solidFill>
                          <a:effectLst/>
                        </a:rPr>
                        <a:t>___________</a:t>
                      </a:r>
                      <a:r>
                        <a:rPr lang="en-GB" sz="2000" b="0">
                          <a:solidFill>
                            <a:srgbClr val="104F75"/>
                          </a:solidFill>
                          <a:effectLst/>
                        </a:rPr>
                        <a:t>_______ (That </a:t>
                      </a:r>
                      <a:r>
                        <a:rPr lang="en-GB" sz="2000" b="0" u="none">
                          <a:solidFill>
                            <a:srgbClr val="104F75"/>
                          </a:solidFill>
                          <a:effectLst/>
                        </a:rPr>
                        <a:t>is </a:t>
                      </a:r>
                      <a:r>
                        <a:rPr lang="en-GB" sz="2000" b="0" u="sng">
                          <a:solidFill>
                            <a:srgbClr val="104F75"/>
                          </a:solidFill>
                          <a:effectLst/>
                        </a:rPr>
                        <a:t>not</a:t>
                      </a:r>
                      <a:r>
                        <a:rPr lang="en-GB" sz="2000" b="0" u="none">
                          <a:solidFill>
                            <a:srgbClr val="104F75"/>
                          </a:solidFill>
                          <a:effectLst/>
                        </a:rPr>
                        <a:t> </a:t>
                      </a:r>
                      <a:r>
                        <a:rPr lang="en-GB" sz="2000" b="0">
                          <a:solidFill>
                            <a:srgbClr val="104F75"/>
                          </a:solidFill>
                          <a:effectLst/>
                        </a:rPr>
                        <a:t>a tree)</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7944371"/>
                  </a:ext>
                </a:extLst>
              </a:tr>
              <a:tr h="1271572">
                <a:tc>
                  <a:txBody>
                    <a:bodyPr/>
                    <a:lstStyle/>
                    <a:p>
                      <a:pPr algn="ctr">
                        <a:lnSpc>
                          <a:spcPct val="107000"/>
                        </a:lnSpc>
                        <a:spcAft>
                          <a:spcPts val="0"/>
                        </a:spcAft>
                      </a:pPr>
                      <a:r>
                        <a:rPr lang="en-GB" sz="2000" b="0">
                          <a:solidFill>
                            <a:srgbClr val="104F75"/>
                          </a:solidFill>
                          <a:effectLst/>
                        </a:rPr>
                        <a:t>2.</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Es</a:t>
                      </a:r>
                      <a:r>
                        <a:rPr lang="en-GB" sz="2000" b="0" baseline="0">
                          <a:solidFill>
                            <a:srgbClr val="104F75"/>
                          </a:solidFill>
                          <a:effectLst/>
                        </a:rPr>
                        <a:t> </a:t>
                      </a:r>
                      <a:r>
                        <a:rPr lang="en-GB" sz="2000" b="0">
                          <a:solidFill>
                            <a:srgbClr val="104F75"/>
                          </a:solidFill>
                          <a:effectLst/>
                        </a:rPr>
                        <a:t>ist praktisch. (It is practical)</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b="0">
                          <a:solidFill>
                            <a:srgbClr val="104F75"/>
                          </a:solidFill>
                          <a:effectLst/>
                        </a:rPr>
                        <a:t> _________________________ (It </a:t>
                      </a:r>
                      <a:r>
                        <a:rPr lang="en-GB" sz="2000" b="0" u="none">
                          <a:solidFill>
                            <a:srgbClr val="104F75"/>
                          </a:solidFill>
                          <a:effectLst/>
                        </a:rPr>
                        <a:t>is </a:t>
                      </a:r>
                      <a:r>
                        <a:rPr lang="en-GB" sz="2000" b="0" u="sng">
                          <a:solidFill>
                            <a:srgbClr val="104F75"/>
                          </a:solidFill>
                          <a:effectLst/>
                        </a:rPr>
                        <a:t>not</a:t>
                      </a:r>
                      <a:r>
                        <a:rPr lang="en-GB" sz="2000" b="0">
                          <a:solidFill>
                            <a:srgbClr val="104F75"/>
                          </a:solidFill>
                          <a:effectLst/>
                        </a:rPr>
                        <a:t> practical)</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88485088"/>
                  </a:ext>
                </a:extLst>
              </a:tr>
            </a:tbl>
          </a:graphicData>
        </a:graphic>
      </p:graphicFrame>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588500" cy="721474"/>
          </a:xfrm>
        </p:spPr>
        <p:txBody>
          <a:bodyPr>
            <a:normAutofit/>
          </a:bodyPr>
          <a:lstStyle/>
          <a:p>
            <a:r>
              <a:rPr lang="en-GB" sz="2800" b="1">
                <a:solidFill>
                  <a:schemeClr val="bg1"/>
                </a:solidFill>
              </a:rPr>
              <a:t>SECTION C: Writing - Grammar</a:t>
            </a:r>
            <a:endParaRPr lang="en-GB" sz="2800" b="1" dirty="0">
              <a:solidFill>
                <a:schemeClr val="bg1"/>
              </a:solidFill>
            </a:endParaRPr>
          </a:p>
        </p:txBody>
      </p:sp>
      <p:sp>
        <p:nvSpPr>
          <p:cNvPr id="6" name="Rounded Rectangular Callout 5"/>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7" name="TextBox 6"/>
          <p:cNvSpPr txBox="1"/>
          <p:nvPr/>
        </p:nvSpPr>
        <p:spPr>
          <a:xfrm>
            <a:off x="6178542" y="3412324"/>
            <a:ext cx="3108960" cy="400110"/>
          </a:xfrm>
          <a:prstGeom prst="rect">
            <a:avLst/>
          </a:prstGeom>
          <a:noFill/>
        </p:spPr>
        <p:txBody>
          <a:bodyPr wrap="square" rtlCol="0">
            <a:spAutoFit/>
          </a:bodyPr>
          <a:lstStyle/>
          <a:p>
            <a:pPr algn="l"/>
            <a:r>
              <a:rPr lang="en-GB" sz="2000">
                <a:solidFill>
                  <a:srgbClr val="104F75"/>
                </a:solidFill>
              </a:rPr>
              <a:t>Das ist </a:t>
            </a:r>
            <a:r>
              <a:rPr lang="en-GB" sz="2000" b="1" u="sng">
                <a:solidFill>
                  <a:srgbClr val="104F75"/>
                </a:solidFill>
              </a:rPr>
              <a:t>kein</a:t>
            </a:r>
            <a:r>
              <a:rPr lang="en-GB" sz="2000">
                <a:solidFill>
                  <a:srgbClr val="104F75"/>
                </a:solidFill>
              </a:rPr>
              <a:t> Baum.</a:t>
            </a:r>
            <a:endParaRPr lang="en-GB" sz="2000" dirty="0">
              <a:solidFill>
                <a:srgbClr val="104F75"/>
              </a:solidFill>
            </a:endParaRPr>
          </a:p>
        </p:txBody>
      </p:sp>
      <p:sp>
        <p:nvSpPr>
          <p:cNvPr id="8" name="TextBox 7"/>
          <p:cNvSpPr txBox="1"/>
          <p:nvPr/>
        </p:nvSpPr>
        <p:spPr>
          <a:xfrm>
            <a:off x="6096000" y="4693517"/>
            <a:ext cx="3168702" cy="400110"/>
          </a:xfrm>
          <a:prstGeom prst="rect">
            <a:avLst/>
          </a:prstGeom>
          <a:noFill/>
        </p:spPr>
        <p:txBody>
          <a:bodyPr wrap="square" rtlCol="0">
            <a:spAutoFit/>
          </a:bodyPr>
          <a:lstStyle/>
          <a:p>
            <a:pPr algn="l"/>
            <a:r>
              <a:rPr lang="en-GB" sz="2000">
                <a:solidFill>
                  <a:srgbClr val="104F75"/>
                </a:solidFill>
              </a:rPr>
              <a:t>Es ist </a:t>
            </a:r>
            <a:r>
              <a:rPr lang="en-GB" sz="2000" b="1" u="sng">
                <a:solidFill>
                  <a:srgbClr val="104F75"/>
                </a:solidFill>
              </a:rPr>
              <a:t>nicht</a:t>
            </a:r>
            <a:r>
              <a:rPr lang="en-GB" sz="2000">
                <a:solidFill>
                  <a:srgbClr val="104F75"/>
                </a:solidFill>
              </a:rPr>
              <a:t> praktisch.</a:t>
            </a:r>
            <a:endParaRPr lang="en-GB" sz="2000" dirty="0">
              <a:solidFill>
                <a:srgbClr val="104F75"/>
              </a:solidFill>
            </a:endParaRPr>
          </a:p>
        </p:txBody>
      </p:sp>
      <p:sp>
        <p:nvSpPr>
          <p:cNvPr id="10" name="Rectangle 1"/>
          <p:cNvSpPr>
            <a:spLocks noChangeArrowheads="1"/>
          </p:cNvSpPr>
          <p:nvPr/>
        </p:nvSpPr>
        <p:spPr bwMode="auto">
          <a:xfrm>
            <a:off x="984535" y="1495633"/>
            <a:ext cx="688041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1" i="0" u="none" strike="noStrike" cap="none" normalizeH="0" baseline="0">
                <a:ln>
                  <a:noFill/>
                </a:ln>
                <a:solidFill>
                  <a:srgbClr val="2F5496"/>
                </a:solidFill>
                <a:effectLst/>
                <a:ea typeface="SimSun" panose="02010600030101010101" pitchFamily="2" charset="-122"/>
                <a:cs typeface="Times New Roman" panose="02020603050405020304" pitchFamily="18" charset="0"/>
              </a:rPr>
              <a:t>PART F</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zh-CN" sz="2000" b="0" i="0" u="none" strike="noStrike" cap="none" normalizeH="0" baseline="0">
                <a:ln>
                  <a:noFill/>
                </a:ln>
                <a:solidFill>
                  <a:srgbClr val="2F5496"/>
                </a:solidFill>
                <a:effectLst/>
                <a:ea typeface="SimSun" panose="02010600030101010101" pitchFamily="2" charset="-122"/>
                <a:cs typeface="Times New Roman" panose="02020603050405020304" pitchFamily="18" charset="0"/>
              </a:rPr>
              <a:t>Change each German sentence to make it negative.</a:t>
            </a:r>
            <a:endParaRPr kumimoji="0" lang="en-GB" altLang="zh-CN" sz="2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zh-CN" sz="2000" b="0" i="0" u="none" strike="noStrike" cap="none" normalizeH="0" baseline="0">
              <a:ln>
                <a:noFill/>
              </a:ln>
              <a:solidFill>
                <a:schemeClr val="tx1"/>
              </a:solidFill>
              <a:effectLst/>
            </a:endParaRPr>
          </a:p>
        </p:txBody>
      </p:sp>
    </p:spTree>
    <p:extLst>
      <p:ext uri="{BB962C8B-B14F-4D97-AF65-F5344CB8AC3E}">
        <p14:creationId xmlns:p14="http://schemas.microsoft.com/office/powerpoint/2010/main" val="74597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503366" cy="721474"/>
          </a:xfrm>
        </p:spPr>
        <p:txBody>
          <a:bodyPr>
            <a:normAutofit/>
          </a:bodyPr>
          <a:lstStyle/>
          <a:p>
            <a:r>
              <a:rPr lang="en-GB" sz="2800" b="1">
                <a:solidFill>
                  <a:schemeClr val="bg1"/>
                </a:solidFill>
              </a:rPr>
              <a:t>SECTION D: Speaking - Phonics</a:t>
            </a:r>
            <a:endParaRPr lang="en-GB" sz="1600" b="1" dirty="0">
              <a:solidFill>
                <a:schemeClr val="bg1"/>
              </a:solidFill>
            </a:endParaRPr>
          </a:p>
        </p:txBody>
      </p:sp>
      <p:sp>
        <p:nvSpPr>
          <p:cNvPr id="8" name="Rectangle 7"/>
          <p:cNvSpPr/>
          <p:nvPr/>
        </p:nvSpPr>
        <p:spPr>
          <a:xfrm>
            <a:off x="494022" y="2352578"/>
            <a:ext cx="11013440" cy="3299365"/>
          </a:xfrm>
          <a:prstGeom prst="rect">
            <a:avLst/>
          </a:prstGeom>
        </p:spPr>
        <p:txBody>
          <a:bodyPr wrap="square">
            <a:spAutoFit/>
          </a:bodyPr>
          <a:lstStyle/>
          <a:p>
            <a:pPr>
              <a:lnSpc>
                <a:spcPct val="107000"/>
              </a:lnSpc>
              <a:spcAft>
                <a:spcPts val="0"/>
              </a:spcAft>
            </a:pP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The phonics part of the test will take around </a:t>
            </a:r>
            <a:r>
              <a:rPr lang="en-GB" sz="2000" b="1">
                <a:solidFill>
                  <a:srgbClr val="2F5496"/>
                </a:solidFill>
                <a:latin typeface="Century Gothic" panose="020B0502020202020204" pitchFamily="34" charset="0"/>
                <a:ea typeface="Times New Roman" panose="02020603050405020304" pitchFamily="18" charset="0"/>
                <a:cs typeface="Arial" panose="020B0604020202020204" pitchFamily="34" charset="0"/>
              </a:rPr>
              <a:t>2 minutes.</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 </a:t>
            </a:r>
            <a:r>
              <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rPr>
              <a:t>T</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hat’s 6 seconds per word – you have time to think about each one carefully.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endParaRPr>
          </a:p>
          <a:p>
            <a:pPr>
              <a:lnSpc>
                <a:spcPct val="107000"/>
              </a:lnSpc>
              <a:spcAft>
                <a:spcPts val="800"/>
              </a:spcAft>
            </a:pPr>
            <a:r>
              <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rPr>
              <a:t>Read this list of German words aloud. You won't know the words. Just say them as you think they should sound. You will get marks for pronouncing the </a:t>
            </a:r>
            <a:r>
              <a:rPr lang="en-GB" sz="2000" b="1" u="sng">
                <a:solidFill>
                  <a:srgbClr val="2F5496"/>
                </a:solidFill>
                <a:latin typeface="Century Gothic" panose="020B0502020202020204" pitchFamily="34" charset="0"/>
                <a:ea typeface="SimSun" panose="02010600030101010101" pitchFamily="2" charset="-122"/>
                <a:cs typeface="Arial" panose="020B0604020202020204" pitchFamily="34" charset="0"/>
              </a:rPr>
              <a:t>bold</a:t>
            </a:r>
            <a:r>
              <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rPr>
              <a:t>, </a:t>
            </a:r>
            <a:r>
              <a:rPr lang="en-GB" sz="2000" b="1" u="sng">
                <a:solidFill>
                  <a:srgbClr val="2F5496"/>
                </a:solidFill>
                <a:latin typeface="Century Gothic" panose="020B0502020202020204" pitchFamily="34" charset="0"/>
                <a:ea typeface="SimSun" panose="02010600030101010101" pitchFamily="2" charset="-122"/>
                <a:cs typeface="Arial" panose="020B0604020202020204" pitchFamily="34" charset="0"/>
              </a:rPr>
              <a:t>underlined</a:t>
            </a:r>
            <a:r>
              <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rPr>
              <a:t> parts of each word correctly. If you’re not sure, don’t worry – just have a go and do your best.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marL="342900" lvl="0" indent="-342900">
              <a:lnSpc>
                <a:spcPct val="150000"/>
              </a:lnSpc>
              <a:spcAft>
                <a:spcPts val="800"/>
              </a:spcAft>
              <a:buFont typeface="+mj-lt"/>
              <a:buAutoNum type="arabicPeriod"/>
            </a:pPr>
            <a:r>
              <a:rPr lang="en-GB" sz="2000" b="1" u="sng">
                <a:solidFill>
                  <a:srgbClr val="2F5496"/>
                </a:solidFill>
                <a:latin typeface="Century Gothic" panose="020B0502020202020204" pitchFamily="34" charset="0"/>
                <a:ea typeface="SimSun" panose="02010600030101010101" pitchFamily="2" charset="-122"/>
                <a:cs typeface="Arial" panose="020B0604020202020204" pitchFamily="34" charset="0"/>
              </a:rPr>
              <a:t>E</a:t>
            </a:r>
            <a:r>
              <a:rPr lang="en-GB" sz="2000">
                <a:solidFill>
                  <a:srgbClr val="2F5496"/>
                </a:solidFill>
                <a:latin typeface="Century Gothic" panose="020B0502020202020204" pitchFamily="34" charset="0"/>
                <a:ea typeface="SimSun" panose="02010600030101010101" pitchFamily="2" charset="-122"/>
                <a:cs typeface="Arial" panose="020B0604020202020204" pitchFamily="34" charset="0"/>
              </a:rPr>
              <a:t>he</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lvl="0">
              <a:lnSpc>
                <a:spcPct val="150000"/>
              </a:lnSpc>
              <a:spcAft>
                <a:spcPts val="800"/>
              </a:spcAft>
            </a:pPr>
            <a:r>
              <a:rPr lang="de-DE" sz="2000">
                <a:solidFill>
                  <a:srgbClr val="2F5496"/>
                </a:solidFill>
                <a:latin typeface="Century Gothic" panose="020B0502020202020204" pitchFamily="34" charset="0"/>
                <a:ea typeface="SimSun" panose="02010600030101010101" pitchFamily="2" charset="-122"/>
                <a:cs typeface="Arial" panose="020B0604020202020204" pitchFamily="34" charset="0"/>
              </a:rPr>
              <a:t>2. </a:t>
            </a:r>
            <a:r>
              <a:rPr lang="de-DE" sz="2000" b="1" u="sng">
                <a:solidFill>
                  <a:srgbClr val="2F5496"/>
                </a:solidFill>
                <a:latin typeface="Century Gothic" panose="020B0502020202020204" pitchFamily="34" charset="0"/>
                <a:ea typeface="SimSun" panose="02010600030101010101" pitchFamily="2" charset="-122"/>
                <a:cs typeface="Arial" panose="020B0604020202020204" pitchFamily="34" charset="0"/>
              </a:rPr>
              <a:t>V</a:t>
            </a:r>
            <a:r>
              <a:rPr lang="de-DE" sz="2000">
                <a:solidFill>
                  <a:srgbClr val="2F5496"/>
                </a:solidFill>
                <a:latin typeface="Century Gothic" panose="020B0502020202020204" pitchFamily="34" charset="0"/>
                <a:ea typeface="SimSun" panose="02010600030101010101" pitchFamily="2" charset="-122"/>
                <a:cs typeface="Arial" panose="020B0604020202020204" pitchFamily="34" charset="0"/>
              </a:rPr>
              <a:t>orschrift</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13" name="Rounded Rectangular Callout 12"/>
          <p:cNvSpPr/>
          <p:nvPr/>
        </p:nvSpPr>
        <p:spPr>
          <a:xfrm>
            <a:off x="5151120" y="4533642"/>
            <a:ext cx="6776720" cy="1616857"/>
          </a:xfrm>
          <a:prstGeom prst="wedgeRoundRectCallout">
            <a:avLst>
              <a:gd name="adj1" fmla="val -25631"/>
              <a:gd name="adj2" fmla="val 58101"/>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a:t>0 marks: Incorrect pronunciation based on English SSC.</a:t>
            </a:r>
          </a:p>
          <a:p>
            <a:pPr>
              <a:lnSpc>
                <a:spcPct val="107000"/>
              </a:lnSpc>
              <a:spcAft>
                <a:spcPts val="800"/>
              </a:spcAft>
            </a:pPr>
            <a:r>
              <a:rPr lang="en-GB"/>
              <a:t>1 mark: Correct knowledge of target SSC, but pronunciation with an English accent.</a:t>
            </a:r>
          </a:p>
          <a:p>
            <a:pPr>
              <a:lnSpc>
                <a:spcPct val="107000"/>
              </a:lnSpc>
              <a:spcAft>
                <a:spcPts val="800"/>
              </a:spcAft>
            </a:pPr>
            <a:r>
              <a:rPr lang="en-GB"/>
              <a:t>1 mark: Correct pronunciation of target SSC</a:t>
            </a:r>
            <a:endParaRPr lang="en-GB">
              <a:latin typeface="Century Gothic" panose="020B0502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224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6472887" cy="721474"/>
          </a:xfrm>
        </p:spPr>
        <p:txBody>
          <a:bodyPr>
            <a:normAutofit/>
          </a:bodyPr>
          <a:lstStyle/>
          <a:p>
            <a:r>
              <a:rPr lang="en-GB" sz="2800" b="1">
                <a:solidFill>
                  <a:schemeClr val="bg1"/>
                </a:solidFill>
              </a:rPr>
              <a:t>SECTION D: Speaking - Vocabulary</a:t>
            </a:r>
            <a:endParaRPr lang="en-GB" sz="1600" b="1" dirty="0">
              <a:solidFill>
                <a:schemeClr val="bg1"/>
              </a:solidFill>
            </a:endParaRPr>
          </a:p>
        </p:txBody>
      </p:sp>
      <p:sp>
        <p:nvSpPr>
          <p:cNvPr id="6" name="Rectangle 5"/>
          <p:cNvSpPr/>
          <p:nvPr/>
        </p:nvSpPr>
        <p:spPr>
          <a:xfrm>
            <a:off x="1061720" y="3068550"/>
            <a:ext cx="10678160" cy="3094180"/>
          </a:xfrm>
          <a:prstGeom prst="rect">
            <a:avLst/>
          </a:prstGeom>
        </p:spPr>
        <p:txBody>
          <a:bodyPr wrap="square">
            <a:spAutoFit/>
          </a:bodyPr>
          <a:lstStyle/>
          <a:p>
            <a:pPr>
              <a:lnSpc>
                <a:spcPct val="107000"/>
              </a:lnSpc>
              <a:spcAft>
                <a:spcPts val="0"/>
              </a:spcAft>
            </a:pP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The vocabulary part of the test will take around </a:t>
            </a:r>
            <a:r>
              <a:rPr lang="en-GB" sz="2000" b="1">
                <a:solidFill>
                  <a:srgbClr val="2F5496"/>
                </a:solidFill>
                <a:latin typeface="Century Gothic" panose="020B0502020202020204" pitchFamily="34" charset="0"/>
                <a:ea typeface="Times New Roman" panose="02020603050405020304" pitchFamily="18" charset="0"/>
                <a:cs typeface="Arial" panose="020B0604020202020204" pitchFamily="34" charset="0"/>
              </a:rPr>
              <a:t>2 minutes.</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b="1">
                <a:solidFill>
                  <a:srgbClr val="2F5496"/>
                </a:solidFill>
                <a:latin typeface="Century Gothic" panose="020B0502020202020204" pitchFamily="34" charset="0"/>
                <a:ea typeface="Times New Roman" panose="02020603050405020304" pitchFamily="18" charset="0"/>
                <a:cs typeface="Arial" panose="020B0604020202020204" pitchFamily="34" charset="0"/>
              </a:rPr>
              <a:t>Say </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the </a:t>
            </a:r>
            <a:r>
              <a:rPr lang="en-GB" sz="2000" b="1">
                <a:solidFill>
                  <a:srgbClr val="2F5496"/>
                </a:solidFill>
                <a:latin typeface="Century Gothic" panose="020B0502020202020204" pitchFamily="34" charset="0"/>
                <a:ea typeface="Times New Roman" panose="02020603050405020304" pitchFamily="18" charset="0"/>
                <a:cs typeface="Arial" panose="020B0604020202020204" pitchFamily="34" charset="0"/>
              </a:rPr>
              <a:t>German </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for the words below. </a:t>
            </a:r>
            <a:r>
              <a:rPr lang="en-GB" sz="2000" b="1">
                <a:solidFill>
                  <a:srgbClr val="2F5496"/>
                </a:solidFill>
                <a:latin typeface="Century Gothic" panose="020B0502020202020204" pitchFamily="34" charset="0"/>
                <a:ea typeface="Times New Roman" panose="02020603050405020304" pitchFamily="18" charset="0"/>
                <a:cs typeface="Arial" panose="020B0604020202020204" pitchFamily="34" charset="0"/>
              </a:rPr>
              <a:t>Remember</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 to say the word for ‘</a:t>
            </a:r>
            <a:r>
              <a:rPr lang="en-GB" sz="2000" b="1">
                <a:solidFill>
                  <a:srgbClr val="2F5496"/>
                </a:solidFill>
                <a:latin typeface="Century Gothic" panose="020B0502020202020204" pitchFamily="34" charset="0"/>
                <a:ea typeface="Times New Roman" panose="02020603050405020304" pitchFamily="18" charset="0"/>
                <a:cs typeface="Arial" panose="020B0604020202020204" pitchFamily="34" charset="0"/>
              </a:rPr>
              <a:t>the’</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 if needed!</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50000"/>
              </a:lnSpc>
              <a:spcAft>
                <a:spcPts val="800"/>
              </a:spcAft>
            </a:pP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1. </a:t>
            </a:r>
            <a:r>
              <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money</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				(</a:t>
            </a:r>
            <a:r>
              <a:rPr lang="en-GB" sz="2000" b="1">
                <a:solidFill>
                  <a:srgbClr val="2F5496"/>
                </a:solidFill>
                <a:latin typeface="Century Gothic" panose="020B0502020202020204" pitchFamily="34" charset="0"/>
                <a:ea typeface="Times New Roman" panose="02020603050405020304" pitchFamily="18" charset="0"/>
                <a:cs typeface="Arial" panose="020B0604020202020204" pitchFamily="34" charset="0"/>
              </a:rPr>
              <a:t>two </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German words, include the word for ‘the’)</a:t>
            </a:r>
          </a:p>
          <a:p>
            <a:pPr>
              <a:lnSpc>
                <a:spcPct val="150000"/>
              </a:lnSpc>
              <a:spcAft>
                <a:spcPts val="800"/>
              </a:spcAft>
            </a:pP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2. </a:t>
            </a:r>
            <a:r>
              <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both			</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		(</a:t>
            </a:r>
            <a:r>
              <a:rPr lang="en-GB" sz="2000" b="1">
                <a:solidFill>
                  <a:srgbClr val="2F5496"/>
                </a:solidFill>
                <a:latin typeface="Century Gothic" panose="020B0502020202020204" pitchFamily="34" charset="0"/>
                <a:ea typeface="Times New Roman" panose="02020603050405020304" pitchFamily="18" charset="0"/>
                <a:cs typeface="Arial" panose="020B0604020202020204" pitchFamily="34" charset="0"/>
              </a:rPr>
              <a:t>one </a:t>
            </a: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German word)</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7" name="Rounded Rectangular Callout 6"/>
          <p:cNvSpPr/>
          <p:nvPr/>
        </p:nvSpPr>
        <p:spPr>
          <a:xfrm>
            <a:off x="6685280" y="162075"/>
            <a:ext cx="5364480" cy="3621023"/>
          </a:xfrm>
          <a:prstGeom prst="wedgeRoundRectCallout">
            <a:avLst>
              <a:gd name="adj1" fmla="val -33327"/>
              <a:gd name="adj2" fmla="val 54407"/>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a:t>There is one mark per item.</a:t>
            </a:r>
          </a:p>
          <a:p>
            <a:pPr>
              <a:lnSpc>
                <a:spcPct val="107000"/>
              </a:lnSpc>
              <a:spcAft>
                <a:spcPts val="800"/>
              </a:spcAft>
            </a:pPr>
            <a:r>
              <a:rPr lang="en-GB"/>
              <a:t>0 errors = 1 mark</a:t>
            </a:r>
            <a:endParaRPr lang="en-GB" sz="2000"/>
          </a:p>
          <a:p>
            <a:pPr>
              <a:lnSpc>
                <a:spcPct val="107000"/>
              </a:lnSpc>
              <a:spcAft>
                <a:spcPts val="800"/>
              </a:spcAft>
            </a:pPr>
            <a:r>
              <a:rPr lang="en-GB"/>
              <a:t>1 or 2 errors = 0.5 marks</a:t>
            </a:r>
            <a:endParaRPr lang="en-GB" sz="2000"/>
          </a:p>
          <a:p>
            <a:pPr>
              <a:lnSpc>
                <a:spcPct val="107000"/>
              </a:lnSpc>
              <a:spcAft>
                <a:spcPts val="800"/>
              </a:spcAft>
            </a:pPr>
            <a:r>
              <a:rPr lang="en-GB"/>
              <a:t>3 or more errors = 0 marks</a:t>
            </a:r>
            <a:endParaRPr lang="en-GB" sz="2000"/>
          </a:p>
          <a:p>
            <a:pPr>
              <a:lnSpc>
                <a:spcPct val="107000"/>
              </a:lnSpc>
              <a:spcAft>
                <a:spcPts val="800"/>
              </a:spcAft>
            </a:pPr>
            <a:r>
              <a:rPr lang="en-GB"/>
              <a:t>Errors are defined as: </a:t>
            </a:r>
            <a:endParaRPr lang="en-GB" sz="2000"/>
          </a:p>
          <a:p>
            <a:pPr marL="285750" indent="-285750">
              <a:lnSpc>
                <a:spcPct val="107000"/>
              </a:lnSpc>
              <a:spcAft>
                <a:spcPts val="800"/>
              </a:spcAft>
              <a:buFont typeface="Arial" panose="020B0604020202020204" pitchFamily="34" charset="0"/>
              <a:buChar char="•"/>
            </a:pPr>
            <a:r>
              <a:rPr lang="en-GB"/>
              <a:t>no gender, indiscernible / wrong gender</a:t>
            </a:r>
          </a:p>
          <a:p>
            <a:pPr marL="285750" indent="-285750">
              <a:lnSpc>
                <a:spcPct val="107000"/>
              </a:lnSpc>
              <a:spcAft>
                <a:spcPts val="800"/>
              </a:spcAft>
              <a:buFont typeface="Arial" panose="020B0604020202020204" pitchFamily="34" charset="0"/>
              <a:buChar char="•"/>
            </a:pPr>
            <a:r>
              <a:rPr lang="en-GB"/>
              <a:t>one incorrect or omitted SSC</a:t>
            </a:r>
          </a:p>
          <a:p>
            <a:pPr marL="285750" indent="-285750">
              <a:lnSpc>
                <a:spcPct val="107000"/>
              </a:lnSpc>
              <a:spcAft>
                <a:spcPts val="800"/>
              </a:spcAft>
              <a:buFont typeface="Arial" panose="020B0604020202020204" pitchFamily="34" charset="0"/>
              <a:buChar char="•"/>
            </a:pPr>
            <a:r>
              <a:rPr lang="en-GB"/>
              <a:t>one omitted or unnecessary stress</a:t>
            </a:r>
            <a:endParaRPr lang="en-GB">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8" name="TextBox 7"/>
          <p:cNvSpPr txBox="1"/>
          <p:nvPr/>
        </p:nvSpPr>
        <p:spPr>
          <a:xfrm>
            <a:off x="2661920" y="5110480"/>
            <a:ext cx="3200400" cy="400110"/>
          </a:xfrm>
          <a:prstGeom prst="rect">
            <a:avLst/>
          </a:prstGeom>
          <a:noFill/>
        </p:spPr>
        <p:txBody>
          <a:bodyPr wrap="square" rtlCol="0">
            <a:spAutoFit/>
          </a:bodyPr>
          <a:lstStyle/>
          <a:p>
            <a:pPr algn="l"/>
            <a:r>
              <a:rPr lang="en-GB" sz="2000">
                <a:solidFill>
                  <a:srgbClr val="115076"/>
                </a:solidFill>
              </a:rPr>
              <a:t>Answer: das Geld</a:t>
            </a:r>
            <a:endParaRPr lang="en-GB" sz="2000" dirty="0">
              <a:solidFill>
                <a:srgbClr val="115076"/>
              </a:solidFill>
            </a:endParaRPr>
          </a:p>
        </p:txBody>
      </p:sp>
      <p:sp>
        <p:nvSpPr>
          <p:cNvPr id="9" name="TextBox 8"/>
          <p:cNvSpPr txBox="1"/>
          <p:nvPr/>
        </p:nvSpPr>
        <p:spPr>
          <a:xfrm>
            <a:off x="2661920" y="5687405"/>
            <a:ext cx="3200400" cy="400110"/>
          </a:xfrm>
          <a:prstGeom prst="rect">
            <a:avLst/>
          </a:prstGeom>
          <a:noFill/>
        </p:spPr>
        <p:txBody>
          <a:bodyPr wrap="square" rtlCol="0">
            <a:spAutoFit/>
          </a:bodyPr>
          <a:lstStyle/>
          <a:p>
            <a:pPr algn="l"/>
            <a:r>
              <a:rPr lang="en-GB" sz="2000">
                <a:solidFill>
                  <a:srgbClr val="115076"/>
                </a:solidFill>
              </a:rPr>
              <a:t>Answer: beide</a:t>
            </a:r>
            <a:endParaRPr lang="en-GB" sz="2000" dirty="0">
              <a:solidFill>
                <a:srgbClr val="115076"/>
              </a:solidFill>
            </a:endParaRPr>
          </a:p>
        </p:txBody>
      </p:sp>
    </p:spTree>
    <p:extLst>
      <p:ext uri="{BB962C8B-B14F-4D97-AF65-F5344CB8AC3E}">
        <p14:creationId xmlns:p14="http://schemas.microsoft.com/office/powerpoint/2010/main" val="1101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711200" y="1420368"/>
            <a:ext cx="11003280" cy="4535601"/>
          </a:xfrm>
          <a:prstGeom prst="rect">
            <a:avLst/>
          </a:prstGeom>
        </p:spPr>
        <p:txBody>
          <a:bodyPr wrap="square">
            <a:spAutoFit/>
          </a:bodyPr>
          <a:lstStyle/>
          <a:p>
            <a:pPr>
              <a:lnSpc>
                <a:spcPct val="107000"/>
              </a:lnSpc>
              <a:spcAft>
                <a:spcPts val="0"/>
              </a:spcAft>
            </a:pPr>
            <a:r>
              <a:rPr lang="en-GB" sz="2000">
                <a:solidFill>
                  <a:srgbClr val="2F5496"/>
                </a:solidFill>
                <a:latin typeface="Century Gothic" panose="020B0502020202020204" pitchFamily="34" charset="0"/>
                <a:ea typeface="Times New Roman" panose="02020603050405020304" pitchFamily="18" charset="0"/>
                <a:cs typeface="Arial" panose="020B0604020202020204" pitchFamily="34" charset="0"/>
              </a:rPr>
              <a:t>This part of the test will take around </a:t>
            </a:r>
            <a:r>
              <a:rPr lang="en-GB" sz="2000" b="1">
                <a:solidFill>
                  <a:srgbClr val="2F5496"/>
                </a:solidFill>
                <a:latin typeface="Century Gothic" panose="020B0502020202020204" pitchFamily="34" charset="0"/>
                <a:ea typeface="Times New Roman" panose="02020603050405020304" pitchFamily="18" charset="0"/>
                <a:cs typeface="Arial" panose="020B0604020202020204" pitchFamily="34" charset="0"/>
              </a:rPr>
              <a:t>6 minutes.</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b="1">
                <a:solidFill>
                  <a:srgbClr val="2F5496"/>
                </a:solidFill>
                <a:latin typeface="Century Gothic" panose="020B0502020202020204" pitchFamily="34" charset="0"/>
                <a:ea typeface="SimSun" panose="02010600030101010101" pitchFamily="2" charset="-122"/>
                <a:cs typeface="Times New Roman" panose="02020603050405020304" pitchFamily="18" charset="0"/>
              </a:rPr>
              <a:t>PART A</a:t>
            </a:r>
            <a:endPar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Say the German for the English in brackets.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The </a:t>
            </a:r>
            <a:r>
              <a:rPr lang="en-GB" sz="2000" b="1">
                <a:solidFill>
                  <a:srgbClr val="2F5496"/>
                </a:solidFill>
                <a:latin typeface="Century Gothic" panose="020B0502020202020204" pitchFamily="34" charset="0"/>
                <a:ea typeface="SimSun" panose="02010600030101010101" pitchFamily="2" charset="-122"/>
                <a:cs typeface="Times New Roman" panose="02020603050405020304" pitchFamily="18" charset="0"/>
              </a:rPr>
              <a:t>gaps</a:t>
            </a:r>
            <a:r>
              <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 tell you how many German words you need. The clue tells you which </a:t>
            </a:r>
            <a:r>
              <a:rPr lang="en-GB" sz="2000" b="1">
                <a:solidFill>
                  <a:srgbClr val="2F5496"/>
                </a:solidFill>
                <a:latin typeface="Century Gothic" panose="020B0502020202020204" pitchFamily="34" charset="0"/>
                <a:ea typeface="SimSun" panose="02010600030101010101" pitchFamily="2" charset="-122"/>
                <a:cs typeface="Times New Roman" panose="02020603050405020304" pitchFamily="18" charset="0"/>
              </a:rPr>
              <a:t>verb</a:t>
            </a:r>
            <a:r>
              <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 to use.</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 								</a:t>
            </a:r>
            <a:r>
              <a:rPr lang="de-DE" sz="2000" b="1">
                <a:solidFill>
                  <a:srgbClr val="2F5496"/>
                </a:solidFill>
                <a:latin typeface="Century Gothic" panose="020B0502020202020204" pitchFamily="34" charset="0"/>
                <a:ea typeface="SimSun" panose="02010600030101010101" pitchFamily="2" charset="-122"/>
                <a:cs typeface="Times New Roman" panose="02020603050405020304" pitchFamily="18" charset="0"/>
              </a:rPr>
              <a:t>Clue</a:t>
            </a:r>
            <a:r>
              <a:rPr lang="de-DE"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de-DE"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1. </a:t>
            </a:r>
            <a:r>
              <a:rPr lang="de-DE" sz="2000">
                <a:solidFill>
                  <a:srgbClr val="2F5496"/>
                </a:solidFill>
                <a:latin typeface="Century Gothic" panose="020B0502020202020204" pitchFamily="34" charset="0"/>
                <a:ea typeface="SimSun" panose="02010600030101010101" pitchFamily="2" charset="-122"/>
                <a:cs typeface="Helvetica" panose="020B0604020202020204" pitchFamily="34" charset="0"/>
              </a:rPr>
              <a:t>(we use)</a:t>
            </a:r>
            <a:r>
              <a:rPr lang="de-DE"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 </a:t>
            </a:r>
            <a:r>
              <a:rPr lang="de-DE" sz="2000">
                <a:solidFill>
                  <a:srgbClr val="2F5496"/>
                </a:solidFill>
                <a:latin typeface="Century Gothic" panose="020B0502020202020204" pitchFamily="34" charset="0"/>
                <a:ea typeface="SimSun" panose="02010600030101010101" pitchFamily="2" charset="-122"/>
                <a:cs typeface="Helvetica" panose="020B0604020202020204" pitchFamily="34" charset="0"/>
              </a:rPr>
              <a:t>__________ __________ das Handy.</a:t>
            </a:r>
            <a:r>
              <a:rPr lang="de-DE"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       	 	</a:t>
            </a:r>
            <a:r>
              <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to use</a:t>
            </a:r>
            <a:r>
              <a:rPr lang="en-GB" sz="2000" i="1">
                <a:solidFill>
                  <a:srgbClr val="2F5496"/>
                </a:solidFill>
                <a:latin typeface="Century Gothic" panose="020B0502020202020204" pitchFamily="34" charset="0"/>
                <a:ea typeface="SimSun" panose="02010600030101010101" pitchFamily="2" charset="-122"/>
                <a:cs typeface="Times New Roman" panose="02020603050405020304" pitchFamily="18" charset="0"/>
              </a:rPr>
              <a:t> = benutzen</a:t>
            </a:r>
          </a:p>
          <a:p>
            <a:pPr>
              <a:lnSpc>
                <a:spcPct val="107000"/>
              </a:lnSpc>
              <a:spcAft>
                <a:spcPts val="800"/>
              </a:spcAft>
            </a:pP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sz="2000">
                <a:solidFill>
                  <a:srgbClr val="2F5496"/>
                </a:solidFill>
                <a:latin typeface="Century Gothic" panose="020B0502020202020204" pitchFamily="34" charset="0"/>
                <a:ea typeface="SimSun" panose="02010600030101010101" pitchFamily="2" charset="-122"/>
                <a:cs typeface="Times New Roman" panose="02020603050405020304" pitchFamily="18" charset="0"/>
              </a:rPr>
              <a:t>2. </a:t>
            </a:r>
            <a:r>
              <a:rPr lang="en-GB" sz="2000">
                <a:solidFill>
                  <a:srgbClr val="2F5496"/>
                </a:solidFill>
                <a:latin typeface="Century Gothic" panose="020B0502020202020204" pitchFamily="34" charset="0"/>
                <a:ea typeface="SimSun" panose="02010600030101010101" pitchFamily="2" charset="-122"/>
                <a:cs typeface="Helvetica" panose="020B0604020202020204" pitchFamily="34" charset="0"/>
              </a:rPr>
              <a:t>(are you staying) __________ __________ zu Hause?	           	to stay = </a:t>
            </a:r>
            <a:r>
              <a:rPr lang="en-GB" sz="2000" i="1">
                <a:solidFill>
                  <a:srgbClr val="2F5496"/>
                </a:solidFill>
                <a:latin typeface="Century Gothic" panose="020B0502020202020204" pitchFamily="34" charset="0"/>
                <a:ea typeface="SimSun" panose="02010600030101010101" pitchFamily="2" charset="-122"/>
                <a:cs typeface="Helvetica" panose="020B0604020202020204" pitchFamily="34" charset="0"/>
              </a:rPr>
              <a:t>bleiben</a:t>
            </a:r>
            <a:r>
              <a:rPr lang="en-GB" sz="2000">
                <a:solidFill>
                  <a:srgbClr val="2F5496"/>
                </a:solidFill>
                <a:latin typeface="Century Gothic" panose="020B0502020202020204" pitchFamily="34" charset="0"/>
                <a:ea typeface="SimSun" panose="02010600030101010101" pitchFamily="2" charset="-122"/>
                <a:cs typeface="Helvetica" panose="020B0604020202020204" pitchFamily="34" charset="0"/>
              </a:rPr>
              <a:t> </a:t>
            </a:r>
            <a:endParaRPr lang="en-GB" sz="2000">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7406640" y="107697"/>
            <a:ext cx="4673600" cy="2625343"/>
          </a:xfrm>
          <a:prstGeom prst="wedgeRoundRectCallout">
            <a:avLst>
              <a:gd name="adj1" fmla="val -31268"/>
              <a:gd name="adj2" fmla="val 57469"/>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a:t>There are two marks per item.</a:t>
            </a:r>
          </a:p>
          <a:p>
            <a:pPr>
              <a:lnSpc>
                <a:spcPct val="107000"/>
              </a:lnSpc>
              <a:spcAft>
                <a:spcPts val="800"/>
              </a:spcAft>
            </a:pPr>
            <a:r>
              <a:rPr lang="en-GB"/>
              <a:t>1 mark: Correct word order (statement: subject pronoun - verb / question: verb - subject pronoun)</a:t>
            </a:r>
          </a:p>
          <a:p>
            <a:pPr>
              <a:lnSpc>
                <a:spcPct val="107000"/>
              </a:lnSpc>
              <a:spcAft>
                <a:spcPts val="800"/>
              </a:spcAft>
            </a:pPr>
            <a:endParaRPr lang="en-GB"/>
          </a:p>
          <a:p>
            <a:pPr>
              <a:lnSpc>
                <a:spcPct val="107000"/>
              </a:lnSpc>
              <a:spcAft>
                <a:spcPts val="800"/>
              </a:spcAft>
            </a:pPr>
            <a:r>
              <a:rPr lang="en-GB"/>
              <a:t>0.5 mark: Correct pronoun</a:t>
            </a:r>
          </a:p>
          <a:p>
            <a:pPr>
              <a:lnSpc>
                <a:spcPct val="107000"/>
              </a:lnSpc>
              <a:spcAft>
                <a:spcPts val="800"/>
              </a:spcAft>
            </a:pPr>
            <a:r>
              <a:rPr lang="en-GB"/>
              <a:t>0.5 mark: Correct weak verb form </a:t>
            </a:r>
            <a:endParaRPr lang="en-GB">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5964887" cy="721474"/>
          </a:xfrm>
        </p:spPr>
        <p:txBody>
          <a:bodyPr>
            <a:normAutofit/>
          </a:bodyPr>
          <a:lstStyle/>
          <a:p>
            <a:r>
              <a:rPr lang="en-GB" sz="2800" b="1">
                <a:solidFill>
                  <a:schemeClr val="bg1"/>
                </a:solidFill>
              </a:rPr>
              <a:t>SECTION D: Speaking - Grammar</a:t>
            </a:r>
            <a:endParaRPr lang="en-GB" sz="1600" b="1" dirty="0">
              <a:solidFill>
                <a:schemeClr val="bg1"/>
              </a:solidFill>
            </a:endParaRPr>
          </a:p>
        </p:txBody>
      </p:sp>
      <p:sp>
        <p:nvSpPr>
          <p:cNvPr id="9" name="TextBox 8"/>
          <p:cNvSpPr txBox="1"/>
          <p:nvPr/>
        </p:nvSpPr>
        <p:spPr>
          <a:xfrm>
            <a:off x="2570480" y="4630960"/>
            <a:ext cx="3169920" cy="400110"/>
          </a:xfrm>
          <a:prstGeom prst="rect">
            <a:avLst/>
          </a:prstGeom>
          <a:noFill/>
        </p:spPr>
        <p:txBody>
          <a:bodyPr wrap="square" rtlCol="0">
            <a:spAutoFit/>
          </a:bodyPr>
          <a:lstStyle/>
          <a:p>
            <a:pPr algn="l"/>
            <a:r>
              <a:rPr lang="en-GB" sz="2000">
                <a:solidFill>
                  <a:srgbClr val="115076"/>
                </a:solidFill>
              </a:rPr>
              <a:t>Wir        benutzen</a:t>
            </a:r>
            <a:endParaRPr lang="en-GB" sz="2000" dirty="0">
              <a:solidFill>
                <a:srgbClr val="115076"/>
              </a:solidFill>
            </a:endParaRPr>
          </a:p>
        </p:txBody>
      </p:sp>
      <p:sp>
        <p:nvSpPr>
          <p:cNvPr id="10" name="TextBox 9"/>
          <p:cNvSpPr txBox="1"/>
          <p:nvPr/>
        </p:nvSpPr>
        <p:spPr>
          <a:xfrm>
            <a:off x="3403600" y="5463885"/>
            <a:ext cx="3200400" cy="400110"/>
          </a:xfrm>
          <a:prstGeom prst="rect">
            <a:avLst/>
          </a:prstGeom>
          <a:noFill/>
        </p:spPr>
        <p:txBody>
          <a:bodyPr wrap="square" rtlCol="0">
            <a:spAutoFit/>
          </a:bodyPr>
          <a:lstStyle/>
          <a:p>
            <a:pPr algn="l"/>
            <a:r>
              <a:rPr lang="en-GB" sz="2000">
                <a:solidFill>
                  <a:srgbClr val="115076"/>
                </a:solidFill>
              </a:rPr>
              <a:t>Bleibst           du</a:t>
            </a:r>
            <a:endParaRPr lang="en-GB" sz="2000" dirty="0">
              <a:solidFill>
                <a:srgbClr val="115076"/>
              </a:solidFill>
            </a:endParaRPr>
          </a:p>
        </p:txBody>
      </p:sp>
    </p:spTree>
    <p:extLst>
      <p:ext uri="{BB962C8B-B14F-4D97-AF65-F5344CB8AC3E}">
        <p14:creationId xmlns:p14="http://schemas.microsoft.com/office/powerpoint/2010/main" val="7321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828040" y="2403593"/>
            <a:ext cx="10678160" cy="3580339"/>
          </a:xfrm>
          <a:prstGeom prst="rect">
            <a:avLst/>
          </a:prstGeom>
        </p:spPr>
        <p:txBody>
          <a:bodyPr wrap="square">
            <a:spAutoFit/>
          </a:bodyPr>
          <a:lstStyle/>
          <a:p>
            <a:pPr>
              <a:lnSpc>
                <a:spcPct val="107000"/>
              </a:lnSpc>
              <a:spcAft>
                <a:spcPts val="800"/>
              </a:spcAft>
            </a:pPr>
            <a:r>
              <a:rPr lang="en-GB" b="1">
                <a:solidFill>
                  <a:srgbClr val="115076"/>
                </a:solidFill>
                <a:latin typeface="Century Gothic" panose="020B0502020202020204" pitchFamily="34" charset="0"/>
                <a:ea typeface="SimSun" panose="02010600030101010101" pitchFamily="2" charset="-122"/>
                <a:cs typeface="Times New Roman" panose="02020603050405020304" pitchFamily="18" charset="0"/>
              </a:rPr>
              <a:t>PART B</a:t>
            </a:r>
            <a:r>
              <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endPar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rPr>
              <a:t>Say the German for the English in brackets. </a:t>
            </a:r>
          </a:p>
          <a:p>
            <a:pPr>
              <a:lnSpc>
                <a:spcPct val="107000"/>
              </a:lnSpc>
              <a:spcAft>
                <a:spcPts val="800"/>
              </a:spcAft>
            </a:pPr>
            <a:r>
              <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rPr>
              <a:t>The </a:t>
            </a:r>
            <a:r>
              <a:rPr lang="en-GB" b="1">
                <a:solidFill>
                  <a:srgbClr val="115076"/>
                </a:solidFill>
                <a:latin typeface="Century Gothic" panose="020B0502020202020204" pitchFamily="34" charset="0"/>
                <a:ea typeface="SimSun" panose="02010600030101010101" pitchFamily="2" charset="-122"/>
                <a:cs typeface="Times New Roman" panose="02020603050405020304" pitchFamily="18" charset="0"/>
              </a:rPr>
              <a:t>gaps</a:t>
            </a:r>
            <a:r>
              <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rPr>
              <a:t> tell you how many German words you need. The clue tells you which </a:t>
            </a:r>
            <a:r>
              <a:rPr lang="en-GB" b="1">
                <a:solidFill>
                  <a:srgbClr val="115076"/>
                </a:solidFill>
                <a:latin typeface="Century Gothic" panose="020B0502020202020204" pitchFamily="34" charset="0"/>
                <a:ea typeface="SimSun" panose="02010600030101010101" pitchFamily="2" charset="-122"/>
                <a:cs typeface="Times New Roman" panose="02020603050405020304" pitchFamily="18" charset="0"/>
              </a:rPr>
              <a:t>verb</a:t>
            </a:r>
            <a:r>
              <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rPr>
              <a:t> to use.</a:t>
            </a:r>
          </a:p>
          <a:p>
            <a:pPr>
              <a:lnSpc>
                <a:spcPct val="107000"/>
              </a:lnSpc>
              <a:spcAft>
                <a:spcPts val="800"/>
              </a:spcAft>
            </a:pPr>
            <a:r>
              <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800"/>
              </a:spcAft>
            </a:pPr>
            <a:r>
              <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rPr>
              <a:t>								</a:t>
            </a:r>
            <a:r>
              <a:rPr lang="en-GB" b="1">
                <a:solidFill>
                  <a:srgbClr val="115076"/>
                </a:solidFill>
                <a:latin typeface="Century Gothic" panose="020B0502020202020204" pitchFamily="34" charset="0"/>
                <a:ea typeface="SimSun" panose="02010600030101010101" pitchFamily="2" charset="-122"/>
                <a:cs typeface="Times New Roman" panose="02020603050405020304" pitchFamily="18" charset="0"/>
              </a:rPr>
              <a:t>Clue</a:t>
            </a:r>
            <a:endPar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rPr>
              <a:t>1.</a:t>
            </a:r>
            <a:r>
              <a:rPr lang="en-GB">
                <a:solidFill>
                  <a:srgbClr val="115076"/>
                </a:solidFill>
                <a:latin typeface="Century Gothic" panose="020B0502020202020204" pitchFamily="34" charset="0"/>
                <a:ea typeface="SimSun" panose="02010600030101010101" pitchFamily="2" charset="-122"/>
                <a:cs typeface="Helvetica" panose="020B0604020202020204" pitchFamily="34" charset="0"/>
              </a:rPr>
              <a:t> (he drives) __________ __________ nach Berlin.			to drive = </a:t>
            </a:r>
            <a:r>
              <a:rPr lang="en-GB" i="1">
                <a:solidFill>
                  <a:srgbClr val="115076"/>
                </a:solidFill>
                <a:latin typeface="Century Gothic" panose="020B0502020202020204" pitchFamily="34" charset="0"/>
                <a:ea typeface="SimSun" panose="02010600030101010101" pitchFamily="2" charset="-122"/>
                <a:cs typeface="Helvetica" panose="020B0604020202020204" pitchFamily="34" charset="0"/>
              </a:rPr>
              <a:t>fahren</a:t>
            </a:r>
          </a:p>
          <a:p>
            <a:pPr>
              <a:lnSpc>
                <a:spcPct val="107000"/>
              </a:lnSpc>
              <a:spcAft>
                <a:spcPts val="800"/>
              </a:spcAft>
            </a:pPr>
            <a:endPar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800"/>
              </a:spcAft>
            </a:pPr>
            <a:r>
              <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rPr>
              <a:t>2. </a:t>
            </a:r>
            <a:r>
              <a:rPr lang="en-GB">
                <a:solidFill>
                  <a:srgbClr val="115076"/>
                </a:solidFill>
                <a:latin typeface="Century Gothic" panose="020B0502020202020204" pitchFamily="34" charset="0"/>
                <a:ea typeface="SimSun" panose="02010600030101010101" pitchFamily="2" charset="-122"/>
                <a:cs typeface="Helvetica" panose="020B0604020202020204" pitchFamily="34" charset="0"/>
              </a:rPr>
              <a:t>(you see) __________ __________ den Film.			to see = </a:t>
            </a:r>
            <a:r>
              <a:rPr lang="en-GB" i="1">
                <a:solidFill>
                  <a:srgbClr val="115076"/>
                </a:solidFill>
                <a:latin typeface="Century Gothic" panose="020B0502020202020204" pitchFamily="34" charset="0"/>
                <a:ea typeface="SimSun" panose="02010600030101010101" pitchFamily="2" charset="-122"/>
                <a:cs typeface="Helvetica" panose="020B0604020202020204" pitchFamily="34" charset="0"/>
              </a:rPr>
              <a:t>sehen</a:t>
            </a:r>
            <a:endParaRPr lang="en-GB">
              <a:solidFill>
                <a:srgbClr val="115076"/>
              </a:solidFill>
              <a:latin typeface="Century Gothic" panose="020B0502020202020204" pitchFamily="34" charset="0"/>
              <a:ea typeface="SimSun" panose="02010600030101010101" pitchFamily="2" charset="-122"/>
              <a:cs typeface="Times New Roman" panose="02020603050405020304" pitchFamily="18" charset="0"/>
            </a:endParaRP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6239207" cy="721474"/>
          </a:xfrm>
        </p:spPr>
        <p:txBody>
          <a:bodyPr>
            <a:normAutofit/>
          </a:bodyPr>
          <a:lstStyle/>
          <a:p>
            <a:r>
              <a:rPr lang="en-GB" sz="2800" b="1">
                <a:solidFill>
                  <a:schemeClr val="bg1"/>
                </a:solidFill>
              </a:rPr>
              <a:t>SECTION D: Speaking - Grammar</a:t>
            </a:r>
            <a:endParaRPr lang="en-GB" sz="1600" b="1" dirty="0">
              <a:solidFill>
                <a:schemeClr val="bg1"/>
              </a:solidFill>
            </a:endParaRPr>
          </a:p>
        </p:txBody>
      </p:sp>
      <p:sp>
        <p:nvSpPr>
          <p:cNvPr id="2" name="Rounded Rectangular Callout 1"/>
          <p:cNvSpPr/>
          <p:nvPr/>
        </p:nvSpPr>
        <p:spPr>
          <a:xfrm>
            <a:off x="7870846" y="188977"/>
            <a:ext cx="4194154" cy="1477263"/>
          </a:xfrm>
          <a:prstGeom prst="wedgeRoundRectCallout">
            <a:avLst>
              <a:gd name="adj1" fmla="val -28827"/>
              <a:gd name="adj2" fmla="val 59061"/>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endParaRPr lang="en-GB"/>
          </a:p>
          <a:p>
            <a:pPr algn="ctr">
              <a:lnSpc>
                <a:spcPct val="107000"/>
              </a:lnSpc>
              <a:spcAft>
                <a:spcPts val="800"/>
              </a:spcAft>
            </a:pPr>
            <a:r>
              <a:rPr lang="en-GB"/>
              <a:t>There is one mark per item.</a:t>
            </a:r>
            <a:endParaRPr lang="en-GB" sz="2000"/>
          </a:p>
          <a:p>
            <a:pPr>
              <a:lnSpc>
                <a:spcPct val="107000"/>
              </a:lnSpc>
              <a:spcAft>
                <a:spcPts val="800"/>
              </a:spcAft>
            </a:pPr>
            <a:r>
              <a:rPr lang="en-GB"/>
              <a:t>0.5 mark: Correct pronoun</a:t>
            </a:r>
            <a:endParaRPr lang="en-GB" sz="2000"/>
          </a:p>
          <a:p>
            <a:pPr>
              <a:lnSpc>
                <a:spcPct val="107000"/>
              </a:lnSpc>
              <a:spcAft>
                <a:spcPts val="800"/>
              </a:spcAft>
            </a:pPr>
            <a:r>
              <a:rPr lang="en-GB"/>
              <a:t>0.5 mark: Correct strong verb form </a:t>
            </a:r>
            <a:endParaRPr lang="en-GB" sz="2000"/>
          </a:p>
          <a:p>
            <a:pPr>
              <a:lnSpc>
                <a:spcPct val="107000"/>
              </a:lnSpc>
              <a:spcAft>
                <a:spcPts val="800"/>
              </a:spcAft>
            </a:pPr>
            <a:endParaRPr lang="en-GB"/>
          </a:p>
        </p:txBody>
      </p:sp>
      <p:sp>
        <p:nvSpPr>
          <p:cNvPr id="7" name="TextBox 6"/>
          <p:cNvSpPr txBox="1"/>
          <p:nvPr/>
        </p:nvSpPr>
        <p:spPr>
          <a:xfrm>
            <a:off x="2782770" y="4724973"/>
            <a:ext cx="4114800" cy="400110"/>
          </a:xfrm>
          <a:prstGeom prst="rect">
            <a:avLst/>
          </a:prstGeom>
          <a:noFill/>
        </p:spPr>
        <p:txBody>
          <a:bodyPr wrap="square" rtlCol="0">
            <a:spAutoFit/>
          </a:bodyPr>
          <a:lstStyle/>
          <a:p>
            <a:pPr algn="l"/>
            <a:r>
              <a:rPr lang="en-GB" sz="2000">
                <a:solidFill>
                  <a:schemeClr val="accent5">
                    <a:lumMod val="50000"/>
                  </a:schemeClr>
                </a:solidFill>
              </a:rPr>
              <a:t>Er            fährt</a:t>
            </a:r>
            <a:endParaRPr lang="en-GB" sz="2000" dirty="0">
              <a:solidFill>
                <a:schemeClr val="accent5">
                  <a:lumMod val="50000"/>
                </a:schemeClr>
              </a:solidFill>
            </a:endParaRPr>
          </a:p>
        </p:txBody>
      </p:sp>
      <p:sp>
        <p:nvSpPr>
          <p:cNvPr id="8" name="TextBox 7"/>
          <p:cNvSpPr txBox="1"/>
          <p:nvPr/>
        </p:nvSpPr>
        <p:spPr>
          <a:xfrm>
            <a:off x="2610050" y="5511019"/>
            <a:ext cx="4612640" cy="400110"/>
          </a:xfrm>
          <a:prstGeom prst="rect">
            <a:avLst/>
          </a:prstGeom>
          <a:noFill/>
        </p:spPr>
        <p:txBody>
          <a:bodyPr wrap="square" rtlCol="0">
            <a:spAutoFit/>
          </a:bodyPr>
          <a:lstStyle/>
          <a:p>
            <a:pPr algn="l"/>
            <a:r>
              <a:rPr lang="en-GB" sz="2000">
                <a:solidFill>
                  <a:schemeClr val="accent5">
                    <a:lumMod val="50000"/>
                  </a:schemeClr>
                </a:solidFill>
              </a:rPr>
              <a:t>Du          siehst</a:t>
            </a:r>
            <a:endParaRPr lang="en-GB" sz="2000" dirty="0">
              <a:solidFill>
                <a:schemeClr val="accent5">
                  <a:lumMod val="50000"/>
                </a:schemeClr>
              </a:solidFill>
            </a:endParaRPr>
          </a:p>
        </p:txBody>
      </p:sp>
    </p:spTree>
    <p:extLst>
      <p:ext uri="{BB962C8B-B14F-4D97-AF65-F5344CB8AC3E}">
        <p14:creationId xmlns:p14="http://schemas.microsoft.com/office/powerpoint/2010/main" val="37553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6442407" cy="721474"/>
          </a:xfrm>
        </p:spPr>
        <p:txBody>
          <a:bodyPr>
            <a:normAutofit/>
          </a:bodyPr>
          <a:lstStyle/>
          <a:p>
            <a:r>
              <a:rPr lang="en-GB" sz="2800" b="1">
                <a:solidFill>
                  <a:schemeClr val="bg1"/>
                </a:solidFill>
              </a:rPr>
              <a:t>SECTION D: Speaking - Grammar</a:t>
            </a:r>
            <a:endParaRPr lang="en-GB" sz="1600" b="1" dirty="0">
              <a:solidFill>
                <a:schemeClr val="bg1"/>
              </a:solidFill>
            </a:endParaRPr>
          </a:p>
        </p:txBody>
      </p:sp>
      <p:sp>
        <p:nvSpPr>
          <p:cNvPr id="2" name="Rectangle 1"/>
          <p:cNvSpPr/>
          <p:nvPr/>
        </p:nvSpPr>
        <p:spPr>
          <a:xfrm>
            <a:off x="585536" y="2200518"/>
            <a:ext cx="11400110" cy="3508653"/>
          </a:xfrm>
          <a:prstGeom prst="rect">
            <a:avLst/>
          </a:prstGeom>
        </p:spPr>
        <p:txBody>
          <a:bodyPr wrap="square">
            <a:spAutoFit/>
          </a:bodyPr>
          <a:lstStyle/>
          <a:p>
            <a:r>
              <a:rPr lang="en-GB" sz="2000" b="1">
                <a:solidFill>
                  <a:srgbClr val="115076"/>
                </a:solidFill>
              </a:rPr>
              <a:t>PART C</a:t>
            </a:r>
            <a:r>
              <a:rPr lang="en-GB" sz="2000">
                <a:solidFill>
                  <a:srgbClr val="115076"/>
                </a:solidFill>
              </a:rPr>
              <a:t> </a:t>
            </a:r>
          </a:p>
          <a:p>
            <a:endParaRPr lang="en-GB" sz="2000">
              <a:solidFill>
                <a:srgbClr val="115076"/>
              </a:solidFill>
            </a:endParaRPr>
          </a:p>
          <a:p>
            <a:r>
              <a:rPr lang="en-GB" sz="2000">
                <a:solidFill>
                  <a:srgbClr val="115076"/>
                </a:solidFill>
              </a:rPr>
              <a:t>Say the German for the English in brackets. </a:t>
            </a:r>
          </a:p>
          <a:p>
            <a:r>
              <a:rPr lang="en-GB" sz="2000">
                <a:solidFill>
                  <a:srgbClr val="115076"/>
                </a:solidFill>
              </a:rPr>
              <a:t>The </a:t>
            </a:r>
            <a:r>
              <a:rPr lang="en-GB" sz="2000" b="1">
                <a:solidFill>
                  <a:srgbClr val="115076"/>
                </a:solidFill>
              </a:rPr>
              <a:t>gaps</a:t>
            </a:r>
            <a:r>
              <a:rPr lang="en-GB" sz="2000">
                <a:solidFill>
                  <a:srgbClr val="115076"/>
                </a:solidFill>
              </a:rPr>
              <a:t> tell you how many German words you need. The clue tells you which </a:t>
            </a:r>
            <a:r>
              <a:rPr lang="en-GB" sz="2000" b="1">
                <a:solidFill>
                  <a:srgbClr val="115076"/>
                </a:solidFill>
              </a:rPr>
              <a:t>noun</a:t>
            </a:r>
            <a:r>
              <a:rPr lang="en-GB" sz="2000">
                <a:solidFill>
                  <a:srgbClr val="115076"/>
                </a:solidFill>
              </a:rPr>
              <a:t> to use.</a:t>
            </a:r>
          </a:p>
          <a:p>
            <a:r>
              <a:rPr lang="en-GB"/>
              <a:t> </a:t>
            </a:r>
          </a:p>
          <a:p>
            <a:r>
              <a:rPr lang="en-GB" sz="2000">
                <a:solidFill>
                  <a:srgbClr val="115076"/>
                </a:solidFill>
              </a:rPr>
              <a:t>								</a:t>
            </a:r>
            <a:r>
              <a:rPr lang="en-GB" sz="2000" b="1">
                <a:solidFill>
                  <a:srgbClr val="115076"/>
                </a:solidFill>
              </a:rPr>
              <a:t>Clue</a:t>
            </a:r>
          </a:p>
          <a:p>
            <a:endParaRPr lang="en-GB" sz="2000">
              <a:solidFill>
                <a:srgbClr val="115076"/>
              </a:solidFill>
            </a:endParaRPr>
          </a:p>
          <a:p>
            <a:r>
              <a:rPr lang="en-GB" sz="2000">
                <a:solidFill>
                  <a:srgbClr val="115076"/>
                </a:solidFill>
              </a:rPr>
              <a:t>1. Wir haben __________ __________. (an answer)		answer </a:t>
            </a:r>
            <a:r>
              <a:rPr lang="en-GB" sz="2000" i="1">
                <a:solidFill>
                  <a:srgbClr val="115076"/>
                </a:solidFill>
              </a:rPr>
              <a:t>= Antwort (feminine)</a:t>
            </a:r>
          </a:p>
          <a:p>
            <a:endParaRPr lang="en-GB" sz="2000">
              <a:solidFill>
                <a:srgbClr val="115076"/>
              </a:solidFill>
            </a:endParaRPr>
          </a:p>
          <a:p>
            <a:r>
              <a:rPr lang="en-GB" sz="2000" i="1">
                <a:solidFill>
                  <a:srgbClr val="115076"/>
                </a:solidFill>
              </a:rPr>
              <a:t>2. </a:t>
            </a:r>
            <a:r>
              <a:rPr lang="en-GB" sz="2000">
                <a:solidFill>
                  <a:srgbClr val="115076"/>
                </a:solidFill>
              </a:rPr>
              <a:t>Sie mag __________ __________. (the place)		place</a:t>
            </a:r>
            <a:r>
              <a:rPr lang="en-GB" sz="2000" i="1">
                <a:solidFill>
                  <a:srgbClr val="115076"/>
                </a:solidFill>
              </a:rPr>
              <a:t> = Ort (masculine)</a:t>
            </a:r>
            <a:endParaRPr lang="en-GB" sz="2000">
              <a:solidFill>
                <a:srgbClr val="115076"/>
              </a:solidFill>
            </a:endParaRPr>
          </a:p>
          <a:p>
            <a:endParaRPr lang="en-GB" sz="2400">
              <a:solidFill>
                <a:srgbClr val="115076"/>
              </a:solidFill>
            </a:endParaRPr>
          </a:p>
        </p:txBody>
      </p:sp>
      <p:sp>
        <p:nvSpPr>
          <p:cNvPr id="5" name="Rounded Rectangular Callout 4"/>
          <p:cNvSpPr/>
          <p:nvPr/>
        </p:nvSpPr>
        <p:spPr>
          <a:xfrm>
            <a:off x="6831372" y="280417"/>
            <a:ext cx="5269188" cy="1503467"/>
          </a:xfrm>
          <a:prstGeom prst="wedgeRoundRectCallout">
            <a:avLst>
              <a:gd name="adj1" fmla="val -29261"/>
              <a:gd name="adj2" fmla="val 61148"/>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a:p>
            <a:pPr algn="ctr"/>
            <a:r>
              <a:rPr lang="en-GB"/>
              <a:t>There is one mark per item.</a:t>
            </a:r>
          </a:p>
          <a:p>
            <a:endParaRPr lang="en-GB"/>
          </a:p>
          <a:p>
            <a:r>
              <a:rPr lang="en-GB"/>
              <a:t>1 mark: Correct article form </a:t>
            </a:r>
          </a:p>
          <a:p>
            <a:r>
              <a:rPr lang="en-GB"/>
              <a:t>(e.g. accusative, masculine, definite article)</a:t>
            </a:r>
          </a:p>
          <a:p>
            <a:r>
              <a:rPr lang="en-GB"/>
              <a:t> </a:t>
            </a:r>
          </a:p>
        </p:txBody>
      </p:sp>
      <p:sp>
        <p:nvSpPr>
          <p:cNvPr id="7" name="TextBox 6"/>
          <p:cNvSpPr txBox="1"/>
          <p:nvPr/>
        </p:nvSpPr>
        <p:spPr>
          <a:xfrm>
            <a:off x="2549090" y="4296058"/>
            <a:ext cx="4644190" cy="400110"/>
          </a:xfrm>
          <a:prstGeom prst="rect">
            <a:avLst/>
          </a:prstGeom>
          <a:noFill/>
        </p:spPr>
        <p:txBody>
          <a:bodyPr wrap="square" rtlCol="0">
            <a:spAutoFit/>
          </a:bodyPr>
          <a:lstStyle/>
          <a:p>
            <a:pPr algn="l"/>
            <a:r>
              <a:rPr lang="en-GB" sz="2000">
                <a:solidFill>
                  <a:schemeClr val="accent5">
                    <a:lumMod val="50000"/>
                  </a:schemeClr>
                </a:solidFill>
              </a:rPr>
              <a:t>eine         Antwort</a:t>
            </a:r>
            <a:endParaRPr lang="en-GB" sz="2000" dirty="0">
              <a:solidFill>
                <a:schemeClr val="accent5">
                  <a:lumMod val="50000"/>
                </a:schemeClr>
              </a:solidFill>
            </a:endParaRPr>
          </a:p>
        </p:txBody>
      </p:sp>
      <p:sp>
        <p:nvSpPr>
          <p:cNvPr id="8" name="TextBox 7"/>
          <p:cNvSpPr txBox="1"/>
          <p:nvPr/>
        </p:nvSpPr>
        <p:spPr>
          <a:xfrm>
            <a:off x="2305250" y="4892427"/>
            <a:ext cx="4114800" cy="400110"/>
          </a:xfrm>
          <a:prstGeom prst="rect">
            <a:avLst/>
          </a:prstGeom>
          <a:noFill/>
        </p:spPr>
        <p:txBody>
          <a:bodyPr wrap="square" rtlCol="0">
            <a:spAutoFit/>
          </a:bodyPr>
          <a:lstStyle/>
          <a:p>
            <a:pPr algn="l"/>
            <a:r>
              <a:rPr lang="en-GB" sz="2000">
                <a:solidFill>
                  <a:schemeClr val="accent5">
                    <a:lumMod val="50000"/>
                  </a:schemeClr>
                </a:solidFill>
              </a:rPr>
              <a:t>den             Ort</a:t>
            </a:r>
            <a:endParaRPr lang="en-GB" sz="2000" dirty="0">
              <a:solidFill>
                <a:schemeClr val="accent5">
                  <a:lumMod val="50000"/>
                </a:schemeClr>
              </a:solidFill>
            </a:endParaRPr>
          </a:p>
        </p:txBody>
      </p:sp>
    </p:spTree>
    <p:extLst>
      <p:ext uri="{BB962C8B-B14F-4D97-AF65-F5344CB8AC3E}">
        <p14:creationId xmlns:p14="http://schemas.microsoft.com/office/powerpoint/2010/main" val="127853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6879287" cy="721474"/>
          </a:xfrm>
        </p:spPr>
        <p:txBody>
          <a:bodyPr>
            <a:normAutofit/>
          </a:bodyPr>
          <a:lstStyle/>
          <a:p>
            <a:r>
              <a:rPr lang="en-GB" sz="2800" b="1">
                <a:solidFill>
                  <a:schemeClr val="bg1"/>
                </a:solidFill>
              </a:rPr>
              <a:t>SECTION D: Speaking - Grammar</a:t>
            </a:r>
            <a:endParaRPr lang="en-GB" sz="1600" b="1" dirty="0">
              <a:solidFill>
                <a:schemeClr val="bg1"/>
              </a:solidFill>
            </a:endParaRPr>
          </a:p>
        </p:txBody>
      </p:sp>
      <p:sp>
        <p:nvSpPr>
          <p:cNvPr id="5" name="Rectangle 1"/>
          <p:cNvSpPr>
            <a:spLocks noChangeArrowheads="1"/>
          </p:cNvSpPr>
          <p:nvPr/>
        </p:nvSpPr>
        <p:spPr bwMode="auto">
          <a:xfrm>
            <a:off x="447040" y="1494594"/>
            <a:ext cx="1151128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sz="2000" b="1">
                <a:solidFill>
                  <a:srgbClr val="115076"/>
                </a:solidFill>
              </a:rPr>
              <a:t>PART D</a:t>
            </a:r>
          </a:p>
          <a:p>
            <a:endParaRPr lang="en-GB" sz="2000">
              <a:solidFill>
                <a:srgbClr val="115076"/>
              </a:solidFill>
            </a:endParaRPr>
          </a:p>
          <a:p>
            <a:r>
              <a:rPr lang="en-GB" sz="2000">
                <a:solidFill>
                  <a:srgbClr val="115076"/>
                </a:solidFill>
              </a:rPr>
              <a:t>Say the German for the English in brackets. </a:t>
            </a:r>
          </a:p>
          <a:p>
            <a:r>
              <a:rPr lang="en-GB" sz="2000">
                <a:solidFill>
                  <a:srgbClr val="115076"/>
                </a:solidFill>
              </a:rPr>
              <a:t>The </a:t>
            </a:r>
            <a:r>
              <a:rPr lang="en-GB" sz="2000" b="1">
                <a:solidFill>
                  <a:srgbClr val="115076"/>
                </a:solidFill>
              </a:rPr>
              <a:t>gaps</a:t>
            </a:r>
            <a:r>
              <a:rPr lang="en-GB" sz="2000">
                <a:solidFill>
                  <a:srgbClr val="115076"/>
                </a:solidFill>
              </a:rPr>
              <a:t> tell you how many German words you need. The clue tells you which </a:t>
            </a:r>
            <a:r>
              <a:rPr lang="en-GB" sz="2000" b="1">
                <a:solidFill>
                  <a:srgbClr val="115076"/>
                </a:solidFill>
              </a:rPr>
              <a:t>verb</a:t>
            </a:r>
            <a:r>
              <a:rPr lang="en-GB" sz="2000">
                <a:solidFill>
                  <a:srgbClr val="115076"/>
                </a:solidFill>
              </a:rPr>
              <a:t> to use.</a:t>
            </a:r>
          </a:p>
          <a:p>
            <a:r>
              <a:rPr lang="en-GB" sz="2000">
                <a:solidFill>
                  <a:srgbClr val="115076"/>
                </a:solidFill>
              </a:rPr>
              <a:t>											</a:t>
            </a:r>
          </a:p>
          <a:p>
            <a:r>
              <a:rPr lang="en-GB" sz="2000" b="1">
                <a:solidFill>
                  <a:srgbClr val="115076"/>
                </a:solidFill>
              </a:rPr>
              <a:t>									    Clue</a:t>
            </a:r>
            <a:endParaRPr lang="en-GB" sz="2000">
              <a:solidFill>
                <a:srgbClr val="115076"/>
              </a:solidFill>
            </a:endParaRPr>
          </a:p>
          <a:p>
            <a:r>
              <a:rPr lang="en-GB" sz="2000">
                <a:solidFill>
                  <a:srgbClr val="115076"/>
                </a:solidFill>
              </a:rPr>
              <a:t>1. Am Nachmittag  __________ __________. (</a:t>
            </a:r>
            <a:r>
              <a:rPr lang="en-GB" sz="2000" b="1">
                <a:solidFill>
                  <a:srgbClr val="115076"/>
                </a:solidFill>
              </a:rPr>
              <a:t>he is working</a:t>
            </a:r>
            <a:r>
              <a:rPr lang="en-GB" sz="2000">
                <a:solidFill>
                  <a:srgbClr val="115076"/>
                </a:solidFill>
              </a:rPr>
              <a:t>)                  	    to work = </a:t>
            </a:r>
            <a:r>
              <a:rPr lang="en-GB" sz="2000" i="1">
                <a:solidFill>
                  <a:srgbClr val="115076"/>
                </a:solidFill>
              </a:rPr>
              <a:t>arbeiten</a:t>
            </a:r>
          </a:p>
          <a:p>
            <a:endParaRPr lang="en-GB" sz="2000">
              <a:solidFill>
                <a:srgbClr val="115076"/>
              </a:solidFill>
            </a:endParaRPr>
          </a:p>
          <a:p>
            <a:r>
              <a:rPr lang="en-GB" sz="2000">
                <a:solidFill>
                  <a:srgbClr val="115076"/>
                </a:solidFill>
              </a:rPr>
              <a:t>2. Manchmal __________ __________ mit Freunden. (</a:t>
            </a:r>
            <a:r>
              <a:rPr lang="en-GB" sz="2000" b="1">
                <a:solidFill>
                  <a:srgbClr val="115076"/>
                </a:solidFill>
              </a:rPr>
              <a:t>we talk</a:t>
            </a:r>
            <a:r>
              <a:rPr lang="en-GB" sz="2000">
                <a:solidFill>
                  <a:srgbClr val="115076"/>
                </a:solidFill>
              </a:rPr>
              <a:t>)    	    to talk = </a:t>
            </a:r>
            <a:r>
              <a:rPr lang="en-GB" sz="2000" i="1">
                <a:solidFill>
                  <a:srgbClr val="115076"/>
                </a:solidFill>
              </a:rPr>
              <a:t>reden</a:t>
            </a:r>
            <a:endParaRPr lang="en-GB" sz="2000">
              <a:solidFill>
                <a:srgbClr val="115076"/>
              </a:solidFill>
            </a:endParaRPr>
          </a:p>
          <a:p>
            <a:r>
              <a:rPr lang="en-GB" sz="2000">
                <a:solidFill>
                  <a:srgbClr val="115076"/>
                </a:solidFill>
              </a:rPr>
              <a:t> </a:t>
            </a:r>
          </a:p>
        </p:txBody>
      </p:sp>
      <p:sp>
        <p:nvSpPr>
          <p:cNvPr id="7" name="TextBox 6"/>
          <p:cNvSpPr txBox="1"/>
          <p:nvPr/>
        </p:nvSpPr>
        <p:spPr>
          <a:xfrm>
            <a:off x="3045395" y="3316468"/>
            <a:ext cx="2834641" cy="400110"/>
          </a:xfrm>
          <a:prstGeom prst="rect">
            <a:avLst/>
          </a:prstGeom>
          <a:noFill/>
        </p:spPr>
        <p:txBody>
          <a:bodyPr wrap="square" rtlCol="0">
            <a:spAutoFit/>
          </a:bodyPr>
          <a:lstStyle/>
          <a:p>
            <a:pPr algn="l"/>
            <a:r>
              <a:rPr lang="en-GB" sz="2000">
                <a:solidFill>
                  <a:schemeClr val="accent5">
                    <a:lumMod val="50000"/>
                  </a:schemeClr>
                </a:solidFill>
              </a:rPr>
              <a:t>arbeitet          er</a:t>
            </a:r>
            <a:endParaRPr lang="en-GB" sz="2000" dirty="0">
              <a:solidFill>
                <a:schemeClr val="accent5">
                  <a:lumMod val="50000"/>
                </a:schemeClr>
              </a:solidFill>
            </a:endParaRPr>
          </a:p>
        </p:txBody>
      </p:sp>
      <p:sp>
        <p:nvSpPr>
          <p:cNvPr id="8" name="TextBox 7"/>
          <p:cNvSpPr txBox="1"/>
          <p:nvPr/>
        </p:nvSpPr>
        <p:spPr>
          <a:xfrm>
            <a:off x="2425634" y="3934903"/>
            <a:ext cx="2207326" cy="400110"/>
          </a:xfrm>
          <a:prstGeom prst="rect">
            <a:avLst/>
          </a:prstGeom>
          <a:noFill/>
        </p:spPr>
        <p:txBody>
          <a:bodyPr wrap="square" rtlCol="0">
            <a:spAutoFit/>
          </a:bodyPr>
          <a:lstStyle/>
          <a:p>
            <a:pPr algn="l"/>
            <a:r>
              <a:rPr lang="en-GB" sz="2000">
                <a:solidFill>
                  <a:schemeClr val="accent5">
                    <a:lumMod val="50000"/>
                  </a:schemeClr>
                </a:solidFill>
              </a:rPr>
              <a:t>reden           wir</a:t>
            </a:r>
            <a:endParaRPr lang="en-GB" sz="2000" dirty="0">
              <a:solidFill>
                <a:schemeClr val="accent5">
                  <a:lumMod val="50000"/>
                </a:schemeClr>
              </a:solidFill>
            </a:endParaRPr>
          </a:p>
        </p:txBody>
      </p:sp>
      <p:sp>
        <p:nvSpPr>
          <p:cNvPr id="11" name="Rectangle 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ounded Rectangular Callout 11"/>
          <p:cNvSpPr/>
          <p:nvPr/>
        </p:nvSpPr>
        <p:spPr>
          <a:xfrm>
            <a:off x="7406640" y="107697"/>
            <a:ext cx="4673600" cy="2625343"/>
          </a:xfrm>
          <a:prstGeom prst="wedgeRoundRectCallout">
            <a:avLst>
              <a:gd name="adj1" fmla="val -31268"/>
              <a:gd name="adj2" fmla="val 57469"/>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a:t>There are two marks per item.</a:t>
            </a:r>
          </a:p>
          <a:p>
            <a:pPr>
              <a:lnSpc>
                <a:spcPct val="107000"/>
              </a:lnSpc>
              <a:spcAft>
                <a:spcPts val="800"/>
              </a:spcAft>
            </a:pPr>
            <a:r>
              <a:rPr lang="en-GB"/>
              <a:t>1 mark: Correct word order </a:t>
            </a:r>
          </a:p>
          <a:p>
            <a:pPr>
              <a:lnSpc>
                <a:spcPct val="107000"/>
              </a:lnSpc>
              <a:spcAft>
                <a:spcPts val="800"/>
              </a:spcAft>
            </a:pPr>
            <a:r>
              <a:rPr lang="en-GB"/>
              <a:t>(verb – subject pronoun)</a:t>
            </a:r>
          </a:p>
          <a:p>
            <a:pPr>
              <a:lnSpc>
                <a:spcPct val="107000"/>
              </a:lnSpc>
              <a:spcAft>
                <a:spcPts val="800"/>
              </a:spcAft>
            </a:pPr>
            <a:endParaRPr lang="en-GB"/>
          </a:p>
          <a:p>
            <a:pPr>
              <a:lnSpc>
                <a:spcPct val="107000"/>
              </a:lnSpc>
              <a:spcAft>
                <a:spcPts val="800"/>
              </a:spcAft>
            </a:pPr>
            <a:r>
              <a:rPr lang="en-GB"/>
              <a:t>0.5 mark: Correct pronoun</a:t>
            </a:r>
          </a:p>
          <a:p>
            <a:pPr>
              <a:lnSpc>
                <a:spcPct val="107000"/>
              </a:lnSpc>
              <a:spcAft>
                <a:spcPts val="800"/>
              </a:spcAft>
            </a:pPr>
            <a:r>
              <a:rPr lang="en-GB"/>
              <a:t>0.5 mark: Correct weak verb form </a:t>
            </a:r>
            <a:endParaRPr lang="en-GB">
              <a:solidFill>
                <a:srgbClr val="1F3864"/>
              </a:solidFill>
              <a:latin typeface="Century Gothic" panose="020B0502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34174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20" name="Table 19"/>
          <p:cNvGraphicFramePr>
            <a:graphicFrameLocks noGrp="1"/>
          </p:cNvGraphicFramePr>
          <p:nvPr>
            <p:extLst>
              <p:ext uri="{D42A27DB-BD31-4B8C-83A1-F6EECF244321}">
                <p14:modId xmlns:p14="http://schemas.microsoft.com/office/powerpoint/2010/main" val="886669326"/>
              </p:ext>
            </p:extLst>
          </p:nvPr>
        </p:nvGraphicFramePr>
        <p:xfrm>
          <a:off x="627016" y="2201818"/>
          <a:ext cx="10920550" cy="2103120"/>
        </p:xfrm>
        <a:graphic>
          <a:graphicData uri="http://schemas.openxmlformats.org/drawingml/2006/table">
            <a:tbl>
              <a:tblPr firstRow="1" bandRow="1">
                <a:tableStyleId>{5C22544A-7EE6-4342-B048-85BDC9FD1C3A}</a:tableStyleId>
              </a:tblPr>
              <a:tblGrid>
                <a:gridCol w="574767">
                  <a:extLst>
                    <a:ext uri="{9D8B030D-6E8A-4147-A177-3AD203B41FA5}">
                      <a16:colId xmlns:a16="http://schemas.microsoft.com/office/drawing/2014/main" val="1132730928"/>
                    </a:ext>
                  </a:extLst>
                </a:gridCol>
                <a:gridCol w="2416628">
                  <a:extLst>
                    <a:ext uri="{9D8B030D-6E8A-4147-A177-3AD203B41FA5}">
                      <a16:colId xmlns:a16="http://schemas.microsoft.com/office/drawing/2014/main" val="1682723028"/>
                    </a:ext>
                  </a:extLst>
                </a:gridCol>
                <a:gridCol w="2651760">
                  <a:extLst>
                    <a:ext uri="{9D8B030D-6E8A-4147-A177-3AD203B41FA5}">
                      <a16:colId xmlns:a16="http://schemas.microsoft.com/office/drawing/2014/main" val="455830765"/>
                    </a:ext>
                  </a:extLst>
                </a:gridCol>
                <a:gridCol w="2690949">
                  <a:extLst>
                    <a:ext uri="{9D8B030D-6E8A-4147-A177-3AD203B41FA5}">
                      <a16:colId xmlns:a16="http://schemas.microsoft.com/office/drawing/2014/main" val="3740180447"/>
                    </a:ext>
                  </a:extLst>
                </a:gridCol>
                <a:gridCol w="2586446">
                  <a:extLst>
                    <a:ext uri="{9D8B030D-6E8A-4147-A177-3AD203B41FA5}">
                      <a16:colId xmlns:a16="http://schemas.microsoft.com/office/drawing/2014/main" val="969596953"/>
                    </a:ext>
                  </a:extLst>
                </a:gridCol>
              </a:tblGrid>
              <a:tr h="370840">
                <a:tc rowSpan="2">
                  <a:txBody>
                    <a:bodyPr/>
                    <a:lstStyle/>
                    <a:p>
                      <a:pPr algn="ctr"/>
                      <a:r>
                        <a:rPr lang="en-GB">
                          <a:solidFill>
                            <a:srgbClr val="104F75"/>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a:solidFill>
                          <a:srgbClr val="104F7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75244"/>
                  </a:ext>
                </a:extLst>
              </a:tr>
              <a:tr h="273111">
                <a:tc vMerge="1">
                  <a:txBody>
                    <a:bodyPr/>
                    <a:lstStyle/>
                    <a:p>
                      <a:endParaRPr lang="en-GB">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a:solidFill>
                            <a:srgbClr val="104F75"/>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744757"/>
                  </a:ext>
                </a:extLst>
              </a:tr>
            </a:tbl>
          </a:graphicData>
        </a:graphic>
      </p:graphicFrame>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381446" cy="721474"/>
          </a:xfrm>
        </p:spPr>
        <p:txBody>
          <a:bodyPr>
            <a:normAutofit/>
          </a:bodyPr>
          <a:lstStyle/>
          <a:p>
            <a:r>
              <a:rPr lang="en-GB" sz="2800" b="1">
                <a:solidFill>
                  <a:schemeClr val="bg1"/>
                </a:solidFill>
              </a:rPr>
              <a:t>Section A: Listening - Vocabulary</a:t>
            </a:r>
            <a:endParaRPr lang="en-GB" sz="2800" b="1" dirty="0">
              <a:solidFill>
                <a:schemeClr val="bg1"/>
              </a:solidFill>
            </a:endParaRPr>
          </a:p>
        </p:txBody>
      </p:sp>
      <p:sp>
        <p:nvSpPr>
          <p:cNvPr id="17" name="Rectangle 16"/>
          <p:cNvSpPr/>
          <p:nvPr/>
        </p:nvSpPr>
        <p:spPr>
          <a:xfrm>
            <a:off x="487300" y="1172979"/>
            <a:ext cx="11382104" cy="1015663"/>
          </a:xfrm>
          <a:prstGeom prst="rect">
            <a:avLst/>
          </a:prstGeom>
        </p:spPr>
        <p:txBody>
          <a:bodyPr wrap="square">
            <a:spAutoFit/>
          </a:bodyPr>
          <a:lstStyle/>
          <a:p>
            <a:r>
              <a:rPr lang="en-GB" sz="2000">
                <a:solidFill>
                  <a:srgbClr val="115076"/>
                </a:solidFill>
              </a:rPr>
              <a:t>This part of the test will take around </a:t>
            </a:r>
            <a:r>
              <a:rPr lang="en-GB" sz="2000" b="1">
                <a:solidFill>
                  <a:srgbClr val="115076"/>
                </a:solidFill>
              </a:rPr>
              <a:t>9 minutes.</a:t>
            </a:r>
            <a:endParaRPr lang="en-GB" sz="2000">
              <a:solidFill>
                <a:srgbClr val="115076"/>
              </a:solidFill>
            </a:endParaRPr>
          </a:p>
          <a:p>
            <a:r>
              <a:rPr lang="en-GB" sz="2000" b="1">
                <a:solidFill>
                  <a:srgbClr val="115076"/>
                </a:solidFill>
              </a:rPr>
              <a:t>PART A – MEANING.</a:t>
            </a:r>
            <a:r>
              <a:rPr lang="en-GB" sz="2000">
                <a:solidFill>
                  <a:srgbClr val="115076"/>
                </a:solidFill>
              </a:rPr>
              <a:t>You will hear some</a:t>
            </a:r>
            <a:r>
              <a:rPr lang="en-GB" sz="2000" b="1">
                <a:solidFill>
                  <a:srgbClr val="115076"/>
                </a:solidFill>
              </a:rPr>
              <a:t> </a:t>
            </a:r>
            <a:r>
              <a:rPr lang="en-GB" sz="2000">
                <a:solidFill>
                  <a:srgbClr val="115076"/>
                </a:solidFill>
              </a:rPr>
              <a:t>German words. Put a </a:t>
            </a:r>
            <a:r>
              <a:rPr lang="en-GB" sz="2000" b="1">
                <a:solidFill>
                  <a:srgbClr val="115076"/>
                </a:solidFill>
              </a:rPr>
              <a:t>cross (x)</a:t>
            </a:r>
            <a:r>
              <a:rPr lang="en-GB" sz="2000">
                <a:solidFill>
                  <a:srgbClr val="115076"/>
                </a:solidFill>
              </a:rPr>
              <a:t> </a:t>
            </a:r>
            <a:r>
              <a:rPr lang="en-GB" sz="2000" b="1">
                <a:solidFill>
                  <a:srgbClr val="115076"/>
                </a:solidFill>
              </a:rPr>
              <a:t>under the picture or English word</a:t>
            </a:r>
            <a:r>
              <a:rPr lang="en-GB" sz="2000">
                <a:solidFill>
                  <a:srgbClr val="115076"/>
                </a:solidFill>
              </a:rPr>
              <a:t> that best matches what you hear.You will hear each German word </a:t>
            </a:r>
            <a:r>
              <a:rPr lang="en-GB" sz="2000" b="1">
                <a:solidFill>
                  <a:srgbClr val="115076"/>
                </a:solidFill>
              </a:rPr>
              <a:t>twice.</a:t>
            </a:r>
            <a:endParaRPr lang="en-GB" sz="2000">
              <a:solidFill>
                <a:srgbClr val="115076"/>
              </a:solidFill>
            </a:endParaRPr>
          </a:p>
        </p:txBody>
      </p:sp>
      <p:graphicFrame>
        <p:nvGraphicFramePr>
          <p:cNvPr id="40" name="Table 39"/>
          <p:cNvGraphicFramePr>
            <a:graphicFrameLocks noGrp="1"/>
          </p:cNvGraphicFramePr>
          <p:nvPr>
            <p:extLst>
              <p:ext uri="{D42A27DB-BD31-4B8C-83A1-F6EECF244321}">
                <p14:modId xmlns:p14="http://schemas.microsoft.com/office/powerpoint/2010/main" val="3304545478"/>
              </p:ext>
            </p:extLst>
          </p:nvPr>
        </p:nvGraphicFramePr>
        <p:xfrm>
          <a:off x="627016" y="4363720"/>
          <a:ext cx="10920550" cy="1986280"/>
        </p:xfrm>
        <a:graphic>
          <a:graphicData uri="http://schemas.openxmlformats.org/drawingml/2006/table">
            <a:tbl>
              <a:tblPr firstRow="1" bandRow="1">
                <a:tableStyleId>{5C22544A-7EE6-4342-B048-85BDC9FD1C3A}</a:tableStyleId>
              </a:tblPr>
              <a:tblGrid>
                <a:gridCol w="574767">
                  <a:extLst>
                    <a:ext uri="{9D8B030D-6E8A-4147-A177-3AD203B41FA5}">
                      <a16:colId xmlns:a16="http://schemas.microsoft.com/office/drawing/2014/main" val="1132730928"/>
                    </a:ext>
                  </a:extLst>
                </a:gridCol>
                <a:gridCol w="2416628">
                  <a:extLst>
                    <a:ext uri="{9D8B030D-6E8A-4147-A177-3AD203B41FA5}">
                      <a16:colId xmlns:a16="http://schemas.microsoft.com/office/drawing/2014/main" val="1682723028"/>
                    </a:ext>
                  </a:extLst>
                </a:gridCol>
                <a:gridCol w="2651760">
                  <a:extLst>
                    <a:ext uri="{9D8B030D-6E8A-4147-A177-3AD203B41FA5}">
                      <a16:colId xmlns:a16="http://schemas.microsoft.com/office/drawing/2014/main" val="455830765"/>
                    </a:ext>
                  </a:extLst>
                </a:gridCol>
                <a:gridCol w="2690949">
                  <a:extLst>
                    <a:ext uri="{9D8B030D-6E8A-4147-A177-3AD203B41FA5}">
                      <a16:colId xmlns:a16="http://schemas.microsoft.com/office/drawing/2014/main" val="3740180447"/>
                    </a:ext>
                  </a:extLst>
                </a:gridCol>
                <a:gridCol w="2586446">
                  <a:extLst>
                    <a:ext uri="{9D8B030D-6E8A-4147-A177-3AD203B41FA5}">
                      <a16:colId xmlns:a16="http://schemas.microsoft.com/office/drawing/2014/main" val="969596953"/>
                    </a:ext>
                  </a:extLst>
                </a:gridCol>
              </a:tblGrid>
              <a:tr h="370840">
                <a:tc rowSpan="2">
                  <a:txBody>
                    <a:bodyPr/>
                    <a:lstStyle/>
                    <a:p>
                      <a:pPr algn="ctr"/>
                      <a:r>
                        <a:rPr lang="en-GB">
                          <a:solidFill>
                            <a:srgbClr val="104F75"/>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sz="2000" b="0">
                        <a:solidFill>
                          <a:srgbClr val="104F75"/>
                        </a:solidFill>
                      </a:endParaRPr>
                    </a:p>
                    <a:p>
                      <a:pPr algn="ctr"/>
                      <a:endParaRPr lang="en-GB" sz="2000" b="0">
                        <a:solidFill>
                          <a:srgbClr val="104F75"/>
                        </a:solidFill>
                      </a:endParaRPr>
                    </a:p>
                    <a:p>
                      <a:pPr algn="ctr"/>
                      <a:r>
                        <a:rPr lang="en-GB" sz="2000" b="0">
                          <a:solidFill>
                            <a:srgbClr val="104F75"/>
                          </a:solidFill>
                        </a:rPr>
                        <a:t>first</a:t>
                      </a:r>
                    </a:p>
                    <a:p>
                      <a:pPr algn="ctr"/>
                      <a:endParaRPr lang="en-GB" sz="2000" b="0">
                        <a:solidFill>
                          <a:srgbClr val="104F75"/>
                        </a:solidFill>
                      </a:endParaRPr>
                    </a:p>
                    <a:p>
                      <a:pPr algn="ctr"/>
                      <a:endParaRPr lang="en-GB" sz="2000" b="0">
                        <a:solidFill>
                          <a:srgbClr val="104F75"/>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afterwards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normally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2000" b="0">
                          <a:solidFill>
                            <a:srgbClr val="104F75"/>
                          </a:solidFill>
                        </a:rPr>
                        <a:t>finally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1775244"/>
                  </a:ext>
                </a:extLst>
              </a:tr>
              <a:tr h="370840">
                <a:tc vMerge="1">
                  <a:txBody>
                    <a:bodyPr/>
                    <a:lstStyle/>
                    <a:p>
                      <a:endParaRPr lang="en-GB">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104F75"/>
                          </a:solidFill>
                          <a:effectLst/>
                          <a:uLnTx/>
                          <a:uFillTx/>
                          <a:latin typeface="Century Gothic" panose="020F0302020204030204"/>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744757"/>
                  </a:ext>
                </a:extLst>
              </a:tr>
            </a:tbl>
          </a:graphicData>
        </a:graphic>
      </p:graphicFrame>
      <p:sp>
        <p:nvSpPr>
          <p:cNvPr id="14" name="Rounded Rectangular Callout 13"/>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9759" y="2357600"/>
            <a:ext cx="1345515" cy="1411610"/>
          </a:xfrm>
          <a:prstGeom prst="rect">
            <a:avLst/>
          </a:prstGeom>
        </p:spPr>
      </p:pic>
      <p:pic>
        <p:nvPicPr>
          <p:cNvPr id="24" name="Picture 23" descr="red book"/>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97467" y="2554226"/>
            <a:ext cx="768965" cy="1018358"/>
          </a:xfrm>
          <a:prstGeom prst="rect">
            <a:avLst/>
          </a:prstGeom>
          <a:noFill/>
        </p:spPr>
      </p:pic>
      <p:pic>
        <p:nvPicPr>
          <p:cNvPr id="26" name="Picture 25" descr="water droplet"/>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54662" y="2626966"/>
            <a:ext cx="592310" cy="872878"/>
          </a:xfrm>
          <a:prstGeom prst="rect">
            <a:avLst/>
          </a:prstGeom>
          <a:noFill/>
        </p:spPr>
      </p:pic>
      <p:pic>
        <p:nvPicPr>
          <p:cNvPr id="27" name="Picture 26" descr="green hat"/>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547172" y="2652090"/>
            <a:ext cx="1309318" cy="893663"/>
          </a:xfrm>
          <a:prstGeom prst="rect">
            <a:avLst/>
          </a:prstGeom>
          <a:noFill/>
        </p:spPr>
      </p:pic>
      <p:sp>
        <p:nvSpPr>
          <p:cNvPr id="10" name="TextBox 9"/>
          <p:cNvSpPr txBox="1"/>
          <p:nvPr/>
        </p:nvSpPr>
        <p:spPr>
          <a:xfrm>
            <a:off x="4776146" y="5938213"/>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28" name="TextBox 27"/>
          <p:cNvSpPr txBox="1"/>
          <p:nvPr/>
        </p:nvSpPr>
        <p:spPr>
          <a:xfrm>
            <a:off x="2249803" y="3875703"/>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15" name="Action Button: Custom 16">
            <a:hlinkClick r:id="" action="ppaction://noaction" highlightClick="1">
              <a:snd r:embed="rId9" name="3. 1. das Obst.wav"/>
            </a:hlinkClick>
            <a:extLst>
              <a:ext uri="{FF2B5EF4-FFF2-40B4-BE49-F238E27FC236}">
                <a16:creationId xmlns:a16="http://schemas.microsoft.com/office/drawing/2014/main" id="{3B418770-1E72-B240-9307-3BBF955557C6}"/>
              </a:ext>
            </a:extLst>
          </p:cNvPr>
          <p:cNvSpPr/>
          <p:nvPr/>
        </p:nvSpPr>
        <p:spPr>
          <a:xfrm>
            <a:off x="744915" y="3098921"/>
            <a:ext cx="335839" cy="327853"/>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b="1" dirty="0">
                <a:solidFill>
                  <a:prstClr val="white"/>
                </a:solidFill>
              </a:rPr>
              <a:t>1</a:t>
            </a:r>
          </a:p>
        </p:txBody>
      </p:sp>
      <p:sp>
        <p:nvSpPr>
          <p:cNvPr id="16" name="Action Button: Custom 16">
            <a:hlinkClick r:id="" action="ppaction://noaction" highlightClick="1">
              <a:snd r:embed="rId10" name="3. 2. danach.wav"/>
            </a:hlinkClick>
            <a:extLst>
              <a:ext uri="{FF2B5EF4-FFF2-40B4-BE49-F238E27FC236}">
                <a16:creationId xmlns:a16="http://schemas.microsoft.com/office/drawing/2014/main" id="{F18D09F0-0D24-5B4F-A26E-132DCCD8073A}"/>
              </a:ext>
            </a:extLst>
          </p:cNvPr>
          <p:cNvSpPr/>
          <p:nvPr/>
        </p:nvSpPr>
        <p:spPr>
          <a:xfrm>
            <a:off x="743143" y="5202041"/>
            <a:ext cx="337611" cy="362715"/>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b="1" dirty="0">
                <a:solidFill>
                  <a:prstClr val="white"/>
                </a:solidFill>
              </a:rPr>
              <a:t>2</a:t>
            </a:r>
          </a:p>
        </p:txBody>
      </p:sp>
    </p:spTree>
    <p:extLst>
      <p:ext uri="{BB962C8B-B14F-4D97-AF65-F5344CB8AC3E}">
        <p14:creationId xmlns:p14="http://schemas.microsoft.com/office/powerpoint/2010/main" val="2066151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0" grpId="0"/>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6" y="280417"/>
            <a:ext cx="6604966" cy="721474"/>
          </a:xfrm>
        </p:spPr>
        <p:txBody>
          <a:bodyPr>
            <a:normAutofit/>
          </a:bodyPr>
          <a:lstStyle/>
          <a:p>
            <a:r>
              <a:rPr lang="en-GB" sz="2800" b="1">
                <a:solidFill>
                  <a:schemeClr val="bg1"/>
                </a:solidFill>
              </a:rPr>
              <a:t>Section A: Listening - Vocabulary</a:t>
            </a:r>
            <a:endParaRPr lang="en-GB" sz="2800" b="1" dirty="0">
              <a:solidFill>
                <a:schemeClr val="bg1"/>
              </a:solidFill>
            </a:endParaRPr>
          </a:p>
        </p:txBody>
      </p:sp>
      <p:sp>
        <p:nvSpPr>
          <p:cNvPr id="2" name="Rectangle 1"/>
          <p:cNvSpPr/>
          <p:nvPr/>
        </p:nvSpPr>
        <p:spPr>
          <a:xfrm>
            <a:off x="367218" y="1289965"/>
            <a:ext cx="11357810" cy="3385542"/>
          </a:xfrm>
          <a:prstGeom prst="rect">
            <a:avLst/>
          </a:prstGeom>
        </p:spPr>
        <p:txBody>
          <a:bodyPr wrap="square">
            <a:spAutoFit/>
          </a:bodyPr>
          <a:lstStyle/>
          <a:p>
            <a:r>
              <a:rPr lang="en-GB" sz="2000" b="1">
                <a:solidFill>
                  <a:srgbClr val="115076"/>
                </a:solidFill>
                <a:ea typeface="Times New Roman" panose="02020603050405020304" pitchFamily="18" charset="0"/>
                <a:cs typeface="Arial" panose="020B0604020202020204" pitchFamily="34" charset="0"/>
              </a:rPr>
              <a:t>PART B – CATEGORIES</a:t>
            </a:r>
          </a:p>
          <a:p>
            <a:endParaRPr lang="en-GB" sz="2000" b="1">
              <a:solidFill>
                <a:srgbClr val="115076"/>
              </a:solidFill>
              <a:cs typeface="Arial" panose="020B0604020202020204" pitchFamily="34" charset="0"/>
            </a:endParaRPr>
          </a:p>
          <a:p>
            <a:r>
              <a:rPr lang="en-GB" sz="2000">
                <a:solidFill>
                  <a:srgbClr val="115076"/>
                </a:solidFill>
              </a:rPr>
              <a:t>Here are some English categories. You will hear the categories read out to you. Then, you will </a:t>
            </a:r>
            <a:r>
              <a:rPr lang="en-GB" sz="2000" b="1">
                <a:solidFill>
                  <a:srgbClr val="115076"/>
                </a:solidFill>
              </a:rPr>
              <a:t>hear </a:t>
            </a:r>
            <a:r>
              <a:rPr lang="en-GB" sz="2000">
                <a:solidFill>
                  <a:srgbClr val="115076"/>
                </a:solidFill>
              </a:rPr>
              <a:t>four words in German. Put a </a:t>
            </a:r>
            <a:r>
              <a:rPr lang="en-GB" sz="2000" b="1">
                <a:solidFill>
                  <a:srgbClr val="115076"/>
                </a:solidFill>
              </a:rPr>
              <a:t>cross (x)</a:t>
            </a:r>
            <a:r>
              <a:rPr lang="en-GB" sz="2000">
                <a:solidFill>
                  <a:srgbClr val="115076"/>
                </a:solidFill>
              </a:rPr>
              <a:t> under the word (A, B, C or D) which is a good example of the category. You will hear each set of German words </a:t>
            </a:r>
            <a:r>
              <a:rPr lang="en-GB" sz="2000" b="1">
                <a:solidFill>
                  <a:srgbClr val="115076"/>
                </a:solidFill>
              </a:rPr>
              <a:t>twice.</a:t>
            </a:r>
          </a:p>
          <a:p>
            <a:endParaRPr lang="en-GB" sz="2000" b="1">
              <a:solidFill>
                <a:srgbClr val="115076"/>
              </a:solidFill>
            </a:endParaRPr>
          </a:p>
          <a:p>
            <a:r>
              <a:rPr lang="en-GB" sz="2000" b="1">
                <a:solidFill>
                  <a:srgbClr val="115076"/>
                </a:solidFill>
              </a:rPr>
              <a:t>Which German word is a good example of …?</a:t>
            </a:r>
            <a:endParaRPr lang="en-GB" sz="2000">
              <a:solidFill>
                <a:srgbClr val="115076"/>
              </a:solidFill>
            </a:endParaRPr>
          </a:p>
          <a:p>
            <a:r>
              <a:rPr lang="en-GB" sz="2000">
                <a:solidFill>
                  <a:srgbClr val="115076"/>
                </a:solidFill>
              </a:rPr>
              <a:t> </a:t>
            </a:r>
          </a:p>
          <a:p>
            <a:br>
              <a:rPr lang="en-GB" b="1"/>
            </a:br>
            <a:br>
              <a:rPr lang="en-GB" b="1"/>
            </a:br>
            <a:endParaRPr lang="en-GB"/>
          </a:p>
        </p:txBody>
      </p:sp>
      <p:sp>
        <p:nvSpPr>
          <p:cNvPr id="9" name="Rounded Rectangular Callout 8"/>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graphicFrame>
        <p:nvGraphicFramePr>
          <p:cNvPr id="14" name="Table 13"/>
          <p:cNvGraphicFramePr>
            <a:graphicFrameLocks noGrp="1"/>
          </p:cNvGraphicFramePr>
          <p:nvPr>
            <p:extLst>
              <p:ext uri="{D42A27DB-BD31-4B8C-83A1-F6EECF244321}">
                <p14:modId xmlns:p14="http://schemas.microsoft.com/office/powerpoint/2010/main" val="3780718822"/>
              </p:ext>
            </p:extLst>
          </p:nvPr>
        </p:nvGraphicFramePr>
        <p:xfrm>
          <a:off x="2364828" y="3509240"/>
          <a:ext cx="6964575" cy="1398993"/>
        </p:xfrm>
        <a:graphic>
          <a:graphicData uri="http://schemas.openxmlformats.org/drawingml/2006/table">
            <a:tbl>
              <a:tblPr firstRow="1" firstCol="1" bandRow="1">
                <a:tableStyleId>{5C22544A-7EE6-4342-B048-85BDC9FD1C3A}</a:tableStyleId>
              </a:tblPr>
              <a:tblGrid>
                <a:gridCol w="464715">
                  <a:extLst>
                    <a:ext uri="{9D8B030D-6E8A-4147-A177-3AD203B41FA5}">
                      <a16:colId xmlns:a16="http://schemas.microsoft.com/office/drawing/2014/main" val="1023294234"/>
                    </a:ext>
                  </a:extLst>
                </a:gridCol>
                <a:gridCol w="2077085">
                  <a:extLst>
                    <a:ext uri="{9D8B030D-6E8A-4147-A177-3AD203B41FA5}">
                      <a16:colId xmlns:a16="http://schemas.microsoft.com/office/drawing/2014/main" val="3258000693"/>
                    </a:ext>
                  </a:extLst>
                </a:gridCol>
                <a:gridCol w="1106805">
                  <a:extLst>
                    <a:ext uri="{9D8B030D-6E8A-4147-A177-3AD203B41FA5}">
                      <a16:colId xmlns:a16="http://schemas.microsoft.com/office/drawing/2014/main" val="2772409017"/>
                    </a:ext>
                  </a:extLst>
                </a:gridCol>
                <a:gridCol w="1101725">
                  <a:extLst>
                    <a:ext uri="{9D8B030D-6E8A-4147-A177-3AD203B41FA5}">
                      <a16:colId xmlns:a16="http://schemas.microsoft.com/office/drawing/2014/main" val="2198589131"/>
                    </a:ext>
                  </a:extLst>
                </a:gridCol>
                <a:gridCol w="1108710">
                  <a:extLst>
                    <a:ext uri="{9D8B030D-6E8A-4147-A177-3AD203B41FA5}">
                      <a16:colId xmlns:a16="http://schemas.microsoft.com/office/drawing/2014/main" val="1661682231"/>
                    </a:ext>
                  </a:extLst>
                </a:gridCol>
                <a:gridCol w="1105535">
                  <a:extLst>
                    <a:ext uri="{9D8B030D-6E8A-4147-A177-3AD203B41FA5}">
                      <a16:colId xmlns:a16="http://schemas.microsoft.com/office/drawing/2014/main" val="1353110989"/>
                    </a:ext>
                  </a:extLst>
                </a:gridCol>
              </a:tblGrid>
              <a:tr h="447510">
                <a:tc>
                  <a:txBody>
                    <a:bodyPr/>
                    <a:lstStyle/>
                    <a:p>
                      <a:pPr algn="ctr">
                        <a:lnSpc>
                          <a:spcPct val="107000"/>
                        </a:lnSpc>
                        <a:spcAft>
                          <a:spcPts val="0"/>
                        </a:spcAft>
                      </a:pPr>
                      <a:r>
                        <a:rPr lang="en-GB" sz="2000">
                          <a:solidFill>
                            <a:srgbClr val="115076"/>
                          </a:solidFill>
                          <a:effectLst/>
                          <a:latin typeface="+mn-lt"/>
                        </a:rPr>
                        <a:t> </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GB" sz="2000">
                          <a:solidFill>
                            <a:srgbClr val="115076"/>
                          </a:solidFill>
                          <a:effectLst/>
                          <a:latin typeface="+mn-lt"/>
                        </a:rPr>
                        <a:t> </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A</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B</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C</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D</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3858222"/>
                  </a:ext>
                </a:extLst>
              </a:tr>
              <a:tr h="951483">
                <a:tc>
                  <a:txBody>
                    <a:bodyPr/>
                    <a:lstStyle/>
                    <a:p>
                      <a:pPr algn="ctr">
                        <a:lnSpc>
                          <a:spcPct val="150000"/>
                        </a:lnSpc>
                        <a:spcAft>
                          <a:spcPts val="0"/>
                        </a:spcAft>
                      </a:pPr>
                      <a:r>
                        <a:rPr lang="en-GB" sz="2000">
                          <a:solidFill>
                            <a:srgbClr val="115076"/>
                          </a:solidFill>
                          <a:effectLst/>
                          <a:latin typeface="+mn-lt"/>
                        </a:rPr>
                        <a:t>1</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GB" sz="2000">
                          <a:solidFill>
                            <a:srgbClr val="115076"/>
                          </a:solidFill>
                          <a:effectLst/>
                          <a:latin typeface="+mn-lt"/>
                        </a:rPr>
                        <a:t>an item of clothing</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dirty="0">
                          <a:solidFill>
                            <a:srgbClr val="115076"/>
                          </a:solidFill>
                          <a:effectLst/>
                          <a:latin typeface="+mn-lt"/>
                        </a:rPr>
                        <a:t>☐</a:t>
                      </a:r>
                      <a:endParaRPr lang="en-GB" sz="2000" dirty="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185414"/>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709970676"/>
              </p:ext>
            </p:extLst>
          </p:nvPr>
        </p:nvGraphicFramePr>
        <p:xfrm>
          <a:off x="2349063" y="5001194"/>
          <a:ext cx="6980341" cy="1338646"/>
        </p:xfrm>
        <a:graphic>
          <a:graphicData uri="http://schemas.openxmlformats.org/drawingml/2006/table">
            <a:tbl>
              <a:tblPr firstRow="1" firstCol="1" bandRow="1">
                <a:tableStyleId>{5C22544A-7EE6-4342-B048-85BDC9FD1C3A}</a:tableStyleId>
              </a:tblPr>
              <a:tblGrid>
                <a:gridCol w="480481">
                  <a:extLst>
                    <a:ext uri="{9D8B030D-6E8A-4147-A177-3AD203B41FA5}">
                      <a16:colId xmlns:a16="http://schemas.microsoft.com/office/drawing/2014/main" val="772810036"/>
                    </a:ext>
                  </a:extLst>
                </a:gridCol>
                <a:gridCol w="2077085">
                  <a:extLst>
                    <a:ext uri="{9D8B030D-6E8A-4147-A177-3AD203B41FA5}">
                      <a16:colId xmlns:a16="http://schemas.microsoft.com/office/drawing/2014/main" val="2445187714"/>
                    </a:ext>
                  </a:extLst>
                </a:gridCol>
                <a:gridCol w="1106805">
                  <a:extLst>
                    <a:ext uri="{9D8B030D-6E8A-4147-A177-3AD203B41FA5}">
                      <a16:colId xmlns:a16="http://schemas.microsoft.com/office/drawing/2014/main" val="3714384313"/>
                    </a:ext>
                  </a:extLst>
                </a:gridCol>
                <a:gridCol w="1101725">
                  <a:extLst>
                    <a:ext uri="{9D8B030D-6E8A-4147-A177-3AD203B41FA5}">
                      <a16:colId xmlns:a16="http://schemas.microsoft.com/office/drawing/2014/main" val="2267352237"/>
                    </a:ext>
                  </a:extLst>
                </a:gridCol>
                <a:gridCol w="1108710">
                  <a:extLst>
                    <a:ext uri="{9D8B030D-6E8A-4147-A177-3AD203B41FA5}">
                      <a16:colId xmlns:a16="http://schemas.microsoft.com/office/drawing/2014/main" val="3188580129"/>
                    </a:ext>
                  </a:extLst>
                </a:gridCol>
                <a:gridCol w="1105535">
                  <a:extLst>
                    <a:ext uri="{9D8B030D-6E8A-4147-A177-3AD203B41FA5}">
                      <a16:colId xmlns:a16="http://schemas.microsoft.com/office/drawing/2014/main" val="4197908510"/>
                    </a:ext>
                  </a:extLst>
                </a:gridCol>
              </a:tblGrid>
              <a:tr h="573532">
                <a:tc>
                  <a:txBody>
                    <a:bodyPr/>
                    <a:lstStyle/>
                    <a:p>
                      <a:pPr algn="ctr">
                        <a:lnSpc>
                          <a:spcPct val="107000"/>
                        </a:lnSpc>
                        <a:spcAft>
                          <a:spcPts val="0"/>
                        </a:spcAft>
                      </a:pPr>
                      <a:r>
                        <a:rPr lang="en-GB" sz="2000">
                          <a:solidFill>
                            <a:srgbClr val="115076"/>
                          </a:solidFill>
                          <a:effectLst/>
                          <a:latin typeface="+mn-lt"/>
                        </a:rPr>
                        <a:t> </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 </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A</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B</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C</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2000">
                          <a:solidFill>
                            <a:srgbClr val="115076"/>
                          </a:solidFill>
                          <a:effectLst/>
                          <a:latin typeface="+mn-lt"/>
                        </a:rPr>
                        <a:t>D</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73276973"/>
                  </a:ext>
                </a:extLst>
              </a:tr>
              <a:tr h="765114">
                <a:tc>
                  <a:txBody>
                    <a:bodyPr/>
                    <a:lstStyle/>
                    <a:p>
                      <a:pPr algn="ctr">
                        <a:lnSpc>
                          <a:spcPct val="150000"/>
                        </a:lnSpc>
                        <a:spcAft>
                          <a:spcPts val="0"/>
                        </a:spcAft>
                      </a:pPr>
                      <a:r>
                        <a:rPr lang="en-GB" sz="2000">
                          <a:solidFill>
                            <a:srgbClr val="115076"/>
                          </a:solidFill>
                          <a:effectLst/>
                          <a:latin typeface="+mn-lt"/>
                          <a:ea typeface="+mn-ea"/>
                          <a:cs typeface="+mn-cs"/>
                        </a:rPr>
                        <a:t>2</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en-GB" sz="2000">
                          <a:solidFill>
                            <a:srgbClr val="115076"/>
                          </a:solidFill>
                          <a:effectLst/>
                          <a:latin typeface="+mn-lt"/>
                        </a:rPr>
                        <a:t>a building</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a:solidFill>
                            <a:srgbClr val="115076"/>
                          </a:solidFill>
                          <a:effectLst/>
                          <a:latin typeface="+mn-lt"/>
                        </a:rPr>
                        <a:t>☐</a:t>
                      </a:r>
                      <a:endParaRPr lang="en-GB" sz="200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50000"/>
                        </a:lnSpc>
                        <a:spcAft>
                          <a:spcPts val="0"/>
                        </a:spcAft>
                      </a:pPr>
                      <a:r>
                        <a:rPr lang="zh-CN" sz="2000" dirty="0">
                          <a:solidFill>
                            <a:srgbClr val="115076"/>
                          </a:solidFill>
                          <a:effectLst/>
                          <a:latin typeface="+mn-lt"/>
                        </a:rPr>
                        <a:t>☐</a:t>
                      </a:r>
                      <a:endParaRPr lang="en-GB" sz="2000" dirty="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6923407"/>
                  </a:ext>
                </a:extLst>
              </a:tr>
            </a:tbl>
          </a:graphicData>
        </a:graphic>
      </p:graphicFrame>
      <p:sp>
        <p:nvSpPr>
          <p:cNvPr id="16" name="TextBox 15"/>
          <p:cNvSpPr txBox="1"/>
          <p:nvPr/>
        </p:nvSpPr>
        <p:spPr>
          <a:xfrm>
            <a:off x="7509186" y="5724853"/>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17" name="TextBox 16"/>
          <p:cNvSpPr txBox="1"/>
          <p:nvPr/>
        </p:nvSpPr>
        <p:spPr>
          <a:xfrm>
            <a:off x="6395083" y="4213381"/>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10" name="Action Button: Custom 16">
            <a:hlinkClick r:id="" action="ppaction://noaction" highlightClick="1">
              <a:snd r:embed="rId5" name="4. 1.wav"/>
            </a:hlinkClick>
            <a:extLst>
              <a:ext uri="{FF2B5EF4-FFF2-40B4-BE49-F238E27FC236}">
                <a16:creationId xmlns:a16="http://schemas.microsoft.com/office/drawing/2014/main" id="{3B418770-1E72-B240-9307-3BBF955557C6}"/>
              </a:ext>
            </a:extLst>
          </p:cNvPr>
          <p:cNvSpPr/>
          <p:nvPr/>
        </p:nvSpPr>
        <p:spPr>
          <a:xfrm>
            <a:off x="2431315" y="4252078"/>
            <a:ext cx="335839" cy="327853"/>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b="1" dirty="0">
                <a:solidFill>
                  <a:prstClr val="white"/>
                </a:solidFill>
              </a:rPr>
              <a:t>1</a:t>
            </a:r>
          </a:p>
        </p:txBody>
      </p:sp>
      <p:sp>
        <p:nvSpPr>
          <p:cNvPr id="11" name="Action Button: Custom 16">
            <a:hlinkClick r:id="" action="ppaction://noaction" highlightClick="1">
              <a:snd r:embed="rId6" name="4. 2.wav"/>
            </a:hlinkClick>
            <a:extLst>
              <a:ext uri="{FF2B5EF4-FFF2-40B4-BE49-F238E27FC236}">
                <a16:creationId xmlns:a16="http://schemas.microsoft.com/office/drawing/2014/main" id="{F18D09F0-0D24-5B4F-A26E-132DCCD8073A}"/>
              </a:ext>
            </a:extLst>
          </p:cNvPr>
          <p:cNvSpPr/>
          <p:nvPr/>
        </p:nvSpPr>
        <p:spPr>
          <a:xfrm>
            <a:off x="2405068" y="5774327"/>
            <a:ext cx="337611" cy="362715"/>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b="1" dirty="0">
                <a:solidFill>
                  <a:prstClr val="white"/>
                </a:solidFill>
              </a:rPr>
              <a:t>2</a:t>
            </a:r>
          </a:p>
        </p:txBody>
      </p:sp>
    </p:spTree>
    <p:extLst>
      <p:ext uri="{BB962C8B-B14F-4D97-AF65-F5344CB8AC3E}">
        <p14:creationId xmlns:p14="http://schemas.microsoft.com/office/powerpoint/2010/main" val="1214724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6249367" cy="721474"/>
          </a:xfrm>
        </p:spPr>
        <p:txBody>
          <a:bodyPr>
            <a:normAutofit/>
          </a:bodyPr>
          <a:lstStyle/>
          <a:p>
            <a:r>
              <a:rPr lang="en-GB" sz="2800" b="1">
                <a:solidFill>
                  <a:schemeClr val="bg1"/>
                </a:solidFill>
              </a:rPr>
              <a:t>Section A: Listening - Grammar</a:t>
            </a:r>
            <a:endParaRPr lang="en-GB" sz="2800" b="1" dirty="0">
              <a:solidFill>
                <a:schemeClr val="bg1"/>
              </a:solidFill>
            </a:endParaRPr>
          </a:p>
        </p:txBody>
      </p:sp>
      <p:sp>
        <p:nvSpPr>
          <p:cNvPr id="2" name="Rectangle 1"/>
          <p:cNvSpPr/>
          <p:nvPr/>
        </p:nvSpPr>
        <p:spPr>
          <a:xfrm>
            <a:off x="1876925" y="1353011"/>
            <a:ext cx="8811395" cy="4702826"/>
          </a:xfrm>
          <a:prstGeom prst="rect">
            <a:avLst/>
          </a:prstGeom>
        </p:spPr>
        <p:txBody>
          <a:bodyPr wrap="square">
            <a:spAutoFit/>
          </a:bodyPr>
          <a:lstStyle/>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t>
            </a:r>
            <a:r>
              <a:rPr lang="en-GB" sz="2000" b="1"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3 ½ minutes</a:t>
            </a: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to complete.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dirty="0">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A</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You will hear some sentences. You will hear each sentence </a:t>
            </a: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twice</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Decide whether each sentence is a STATEMENT or a QUESTION.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b="1"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Circle</a:t>
            </a: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your answer.</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1	STATEMENT		QUESTION</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dirty="0">
                <a:solidFill>
                  <a:srgbClr val="104F75"/>
                </a:solidFill>
                <a:latin typeface="Century Gothic" panose="020B0502020202020204" pitchFamily="34" charset="0"/>
                <a:ea typeface="SimSun" panose="02010600030101010101" pitchFamily="2" charset="-122"/>
                <a:cs typeface="Times New Roman" panose="02020603050405020304" pitchFamily="18" charset="0"/>
              </a:rPr>
              <a:t>		2	STATEMENT		QUESTION</a:t>
            </a:r>
            <a:endParaRPr lang="en-GB" sz="200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5" name="Rounded Rectangular Callout 4"/>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Oval 5">
            <a:extLst>
              <a:ext uri="{FF2B5EF4-FFF2-40B4-BE49-F238E27FC236}">
                <a16:creationId xmlns:a16="http://schemas.microsoft.com/office/drawing/2014/main" id="{01997A1D-8D7E-B947-8190-C0310DB95F93}"/>
              </a:ext>
            </a:extLst>
          </p:cNvPr>
          <p:cNvSpPr/>
          <p:nvPr/>
        </p:nvSpPr>
        <p:spPr>
          <a:xfrm>
            <a:off x="4572000" y="4842691"/>
            <a:ext cx="1605280" cy="58064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1997A1D-8D7E-B947-8190-C0310DB95F93}"/>
              </a:ext>
            </a:extLst>
          </p:cNvPr>
          <p:cNvSpPr/>
          <p:nvPr/>
        </p:nvSpPr>
        <p:spPr>
          <a:xfrm>
            <a:off x="7330129" y="5547360"/>
            <a:ext cx="1551114" cy="508477"/>
          </a:xfrm>
          <a:prstGeom prst="ellipse">
            <a:avLst/>
          </a:prstGeom>
          <a:noFill/>
          <a:ln w="57150">
            <a:solidFill>
              <a:srgbClr val="DAA5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ction Button: Custom 16">
            <a:hlinkClick r:id="" action="ppaction://noaction" highlightClick="1">
              <a:snd r:embed="rId5" name="5. 1.wav"/>
            </a:hlinkClick>
            <a:extLst>
              <a:ext uri="{FF2B5EF4-FFF2-40B4-BE49-F238E27FC236}">
                <a16:creationId xmlns:a16="http://schemas.microsoft.com/office/drawing/2014/main" id="{3B418770-1E72-B240-9307-3BBF955557C6}"/>
              </a:ext>
            </a:extLst>
          </p:cNvPr>
          <p:cNvSpPr/>
          <p:nvPr/>
        </p:nvSpPr>
        <p:spPr>
          <a:xfrm>
            <a:off x="3668082" y="4969087"/>
            <a:ext cx="335839" cy="327853"/>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b="1" dirty="0">
                <a:solidFill>
                  <a:prstClr val="white"/>
                </a:solidFill>
              </a:rPr>
              <a:t>1</a:t>
            </a:r>
          </a:p>
        </p:txBody>
      </p:sp>
      <p:sp>
        <p:nvSpPr>
          <p:cNvPr id="9" name="Action Button: Custom 16">
            <a:hlinkClick r:id="" action="ppaction://noaction" highlightClick="1">
              <a:snd r:embed="rId6" name="5. 2.wav"/>
            </a:hlinkClick>
            <a:extLst>
              <a:ext uri="{FF2B5EF4-FFF2-40B4-BE49-F238E27FC236}">
                <a16:creationId xmlns:a16="http://schemas.microsoft.com/office/drawing/2014/main" id="{F18D09F0-0D24-5B4F-A26E-132DCCD8073A}"/>
              </a:ext>
            </a:extLst>
          </p:cNvPr>
          <p:cNvSpPr/>
          <p:nvPr/>
        </p:nvSpPr>
        <p:spPr>
          <a:xfrm>
            <a:off x="3666310" y="5620240"/>
            <a:ext cx="337611" cy="362715"/>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b="1" dirty="0">
                <a:solidFill>
                  <a:prstClr val="white"/>
                </a:solidFill>
              </a:rPr>
              <a:t>2</a:t>
            </a:r>
          </a:p>
        </p:txBody>
      </p:sp>
    </p:spTree>
    <p:extLst>
      <p:ext uri="{BB962C8B-B14F-4D97-AF65-F5344CB8AC3E}">
        <p14:creationId xmlns:p14="http://schemas.microsoft.com/office/powerpoint/2010/main" val="334379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5638697" cy="721474"/>
          </a:xfrm>
        </p:spPr>
        <p:txBody>
          <a:bodyPr>
            <a:normAutofit/>
          </a:bodyPr>
          <a:lstStyle/>
          <a:p>
            <a:r>
              <a:rPr lang="en-GB" sz="2800" b="1">
                <a:solidFill>
                  <a:schemeClr val="bg1"/>
                </a:solidFill>
              </a:rPr>
              <a:t>Section A: Listening - Grammar</a:t>
            </a:r>
            <a:endParaRPr lang="en-GB" sz="2800" b="1" dirty="0">
              <a:solidFill>
                <a:schemeClr val="bg1"/>
              </a:solidFill>
            </a:endParaRPr>
          </a:p>
        </p:txBody>
      </p:sp>
      <p:sp>
        <p:nvSpPr>
          <p:cNvPr id="2" name="Rectangle 1"/>
          <p:cNvSpPr/>
          <p:nvPr/>
        </p:nvSpPr>
        <p:spPr>
          <a:xfrm>
            <a:off x="1243365" y="1562625"/>
            <a:ext cx="10572715" cy="2345257"/>
          </a:xfrm>
          <a:prstGeom prst="rect">
            <a:avLst/>
          </a:prstGeom>
        </p:spPr>
        <p:txBody>
          <a:bodyPr wrap="square">
            <a:spAutoFit/>
          </a:bodyPr>
          <a:lstStyle/>
          <a:p>
            <a:pPr>
              <a:lnSpc>
                <a:spcPct val="107000"/>
              </a:lnSpc>
              <a:spcAft>
                <a:spcPts val="0"/>
              </a:spcAft>
            </a:pPr>
            <a:r>
              <a:rPr lang="en-GB" sz="2000"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PART B</a:t>
            </a: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a:solidFill>
                  <a:srgbClr val="115076"/>
                </a:solidFill>
                <a:ea typeface="SimSun" panose="02010600030101010101" pitchFamily="2" charset="-122"/>
                <a:cs typeface="Times New Roman" panose="02020603050405020304" pitchFamily="18" charset="0"/>
              </a:rPr>
              <a:t>Y</a:t>
            </a:r>
            <a:r>
              <a:rPr lang="en-GB" sz="2000">
                <a:solidFill>
                  <a:srgbClr val="115076"/>
                </a:solidFill>
              </a:rPr>
              <a:t>ou will </a:t>
            </a:r>
            <a:r>
              <a:rPr lang="en-GB" sz="2000" b="1">
                <a:solidFill>
                  <a:srgbClr val="115076"/>
                </a:solidFill>
              </a:rPr>
              <a:t>hear </a:t>
            </a:r>
            <a:r>
              <a:rPr lang="en-GB" sz="2000">
                <a:solidFill>
                  <a:srgbClr val="115076"/>
                </a:solidFill>
              </a:rPr>
              <a:t>some sentences. The </a:t>
            </a:r>
            <a:r>
              <a:rPr lang="en-GB" sz="2000" b="1">
                <a:solidFill>
                  <a:srgbClr val="115076"/>
                </a:solidFill>
              </a:rPr>
              <a:t>subject</a:t>
            </a:r>
            <a:r>
              <a:rPr lang="en-GB" sz="2000">
                <a:solidFill>
                  <a:srgbClr val="115076"/>
                </a:solidFill>
              </a:rPr>
              <a:t> is missing. Put a </a:t>
            </a:r>
            <a:r>
              <a:rPr lang="en-GB" sz="2000" b="1">
                <a:solidFill>
                  <a:srgbClr val="115076"/>
                </a:solidFill>
              </a:rPr>
              <a:t>cross (x)</a:t>
            </a:r>
            <a:r>
              <a:rPr lang="en-GB" sz="2000">
                <a:solidFill>
                  <a:srgbClr val="115076"/>
                </a:solidFill>
              </a:rPr>
              <a:t> next to the person or people</a:t>
            </a:r>
            <a:r>
              <a:rPr lang="en-GB" sz="2000" b="1">
                <a:solidFill>
                  <a:srgbClr val="115076"/>
                </a:solidFill>
              </a:rPr>
              <a:t> the sentence is about.</a:t>
            </a:r>
            <a:r>
              <a:rPr lang="en-GB" sz="2000">
                <a:solidFill>
                  <a:srgbClr val="115076"/>
                </a:solidFill>
              </a:rPr>
              <a:t> You will hear each sentence </a:t>
            </a:r>
            <a:r>
              <a:rPr lang="en-GB" sz="2000" b="1">
                <a:solidFill>
                  <a:srgbClr val="115076"/>
                </a:solidFill>
              </a:rPr>
              <a:t>twice.</a:t>
            </a:r>
            <a:endParaRPr lang="en-GB" sz="2000">
              <a:solidFill>
                <a:srgbClr val="115076"/>
              </a:solidFill>
            </a:endParaRPr>
          </a:p>
          <a:p>
            <a:r>
              <a:rPr lang="en-GB"/>
              <a:t> </a:t>
            </a:r>
          </a:p>
          <a:p>
            <a:pPr>
              <a:lnSpc>
                <a:spcPct val="107000"/>
              </a:lnSpc>
              <a:spcAft>
                <a:spcPts val="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p>
          <a:p>
            <a:pPr>
              <a:lnSpc>
                <a:spcPct val="107000"/>
              </a:lnSpc>
              <a:spcAft>
                <a:spcPts val="0"/>
              </a:spcAft>
            </a:pPr>
            <a:r>
              <a:rPr lang="en-GB" sz="2000">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sz="2000">
              <a:effectLst/>
              <a:latin typeface="Century Gothic" panose="020B0502020202020204" pitchFamily="34" charset="0"/>
              <a:ea typeface="SimSun" panose="02010600030101010101" pitchFamily="2" charset="-122"/>
              <a:cs typeface="Times New Roman" panose="02020603050405020304" pitchFamily="18" charset="0"/>
            </a:endParaRPr>
          </a:p>
        </p:txBody>
      </p:sp>
      <p:sp>
        <p:nvSpPr>
          <p:cNvPr id="7" name="Rounded Rectangular Callout 6"/>
          <p:cNvSpPr/>
          <p:nvPr/>
        </p:nvSpPr>
        <p:spPr>
          <a:xfrm>
            <a:off x="9329404" y="89262"/>
            <a:ext cx="2540000" cy="875016"/>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graphicFrame>
        <p:nvGraphicFramePr>
          <p:cNvPr id="8" name="Table 7"/>
          <p:cNvGraphicFramePr>
            <a:graphicFrameLocks noGrp="1"/>
          </p:cNvGraphicFramePr>
          <p:nvPr>
            <p:extLst>
              <p:ext uri="{D42A27DB-BD31-4B8C-83A1-F6EECF244321}">
                <p14:modId xmlns:p14="http://schemas.microsoft.com/office/powerpoint/2010/main" val="4049051437"/>
              </p:ext>
            </p:extLst>
          </p:nvPr>
        </p:nvGraphicFramePr>
        <p:xfrm>
          <a:off x="4632960" y="2907205"/>
          <a:ext cx="2885440" cy="3322574"/>
        </p:xfrm>
        <a:graphic>
          <a:graphicData uri="http://schemas.openxmlformats.org/drawingml/2006/table">
            <a:tbl>
              <a:tblPr firstRow="1" firstCol="1" bandRow="1">
                <a:tableStyleId>{5C22544A-7EE6-4342-B048-85BDC9FD1C3A}</a:tableStyleId>
              </a:tblPr>
              <a:tblGrid>
                <a:gridCol w="603057">
                  <a:extLst>
                    <a:ext uri="{9D8B030D-6E8A-4147-A177-3AD203B41FA5}">
                      <a16:colId xmlns:a16="http://schemas.microsoft.com/office/drawing/2014/main" val="128727370"/>
                    </a:ext>
                  </a:extLst>
                </a:gridCol>
                <a:gridCol w="2282383">
                  <a:extLst>
                    <a:ext uri="{9D8B030D-6E8A-4147-A177-3AD203B41FA5}">
                      <a16:colId xmlns:a16="http://schemas.microsoft.com/office/drawing/2014/main" val="2840493070"/>
                    </a:ext>
                  </a:extLst>
                </a:gridCol>
              </a:tblGrid>
              <a:tr h="0">
                <a:tc>
                  <a:txBody>
                    <a:bodyPr/>
                    <a:lstStyle/>
                    <a:p>
                      <a:pPr algn="ctr">
                        <a:lnSpc>
                          <a:spcPct val="107000"/>
                        </a:lnSpc>
                        <a:spcAft>
                          <a:spcPts val="0"/>
                        </a:spcAft>
                      </a:pPr>
                      <a:r>
                        <a:rPr lang="en-GB" sz="2000" b="0">
                          <a:solidFill>
                            <a:srgbClr val="115076"/>
                          </a:solidFill>
                          <a:effectLst/>
                          <a:latin typeface="+mn-lt"/>
                        </a:rPr>
                        <a:t>1 </a:t>
                      </a:r>
                      <a:endParaRPr lang="en-GB" sz="2000" b="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Bef>
                          <a:spcPts val="600"/>
                        </a:spcBef>
                        <a:spcAft>
                          <a:spcPts val="600"/>
                        </a:spcAft>
                      </a:pPr>
                      <a:r>
                        <a:rPr lang="zh-CN" sz="2000" b="0">
                          <a:solidFill>
                            <a:srgbClr val="115076"/>
                          </a:solidFill>
                          <a:effectLst/>
                          <a:latin typeface="+mn-lt"/>
                        </a:rPr>
                        <a:t>☐</a:t>
                      </a:r>
                      <a:r>
                        <a:rPr lang="en-GB" sz="2000" b="0">
                          <a:solidFill>
                            <a:srgbClr val="115076"/>
                          </a:solidFill>
                          <a:effectLst/>
                          <a:latin typeface="+mn-lt"/>
                        </a:rPr>
                        <a:t> I </a:t>
                      </a:r>
                    </a:p>
                    <a:p>
                      <a:pPr algn="l">
                        <a:lnSpc>
                          <a:spcPct val="107000"/>
                        </a:lnSpc>
                        <a:spcBef>
                          <a:spcPts val="600"/>
                        </a:spcBef>
                        <a:spcAft>
                          <a:spcPts val="600"/>
                        </a:spcAft>
                      </a:pPr>
                      <a:r>
                        <a:rPr lang="zh-CN" sz="2000" b="0">
                          <a:solidFill>
                            <a:srgbClr val="115076"/>
                          </a:solidFill>
                          <a:effectLst/>
                          <a:latin typeface="+mn-lt"/>
                        </a:rPr>
                        <a:t>☐</a:t>
                      </a:r>
                      <a:r>
                        <a:rPr lang="en-GB" sz="2000" b="0">
                          <a:solidFill>
                            <a:srgbClr val="115076"/>
                          </a:solidFill>
                          <a:effectLst/>
                          <a:latin typeface="+mn-lt"/>
                        </a:rPr>
                        <a:t> you </a:t>
                      </a:r>
                    </a:p>
                    <a:p>
                      <a:pPr algn="l">
                        <a:lnSpc>
                          <a:spcPct val="107000"/>
                        </a:lnSpc>
                        <a:spcBef>
                          <a:spcPts val="600"/>
                        </a:spcBef>
                        <a:spcAft>
                          <a:spcPts val="600"/>
                        </a:spcAft>
                      </a:pPr>
                      <a:r>
                        <a:rPr lang="zh-CN" sz="2000" b="0">
                          <a:solidFill>
                            <a:srgbClr val="115076"/>
                          </a:solidFill>
                          <a:effectLst/>
                          <a:latin typeface="+mn-lt"/>
                        </a:rPr>
                        <a:t>☐</a:t>
                      </a:r>
                      <a:r>
                        <a:rPr lang="en-GB" sz="2000" b="0">
                          <a:solidFill>
                            <a:srgbClr val="115076"/>
                          </a:solidFill>
                          <a:effectLst/>
                          <a:latin typeface="+mn-lt"/>
                        </a:rPr>
                        <a:t> he/she</a:t>
                      </a:r>
                    </a:p>
                    <a:p>
                      <a:pPr algn="l">
                        <a:lnSpc>
                          <a:spcPct val="107000"/>
                        </a:lnSpc>
                        <a:spcAft>
                          <a:spcPts val="0"/>
                        </a:spcAft>
                      </a:pPr>
                      <a:r>
                        <a:rPr lang="zh-CN" sz="2000" b="0">
                          <a:solidFill>
                            <a:srgbClr val="115076"/>
                          </a:solidFill>
                          <a:effectLst/>
                          <a:latin typeface="+mn-lt"/>
                        </a:rPr>
                        <a:t>☐</a:t>
                      </a:r>
                      <a:r>
                        <a:rPr lang="en-GB" sz="2000" b="0">
                          <a:solidFill>
                            <a:srgbClr val="115076"/>
                          </a:solidFill>
                          <a:effectLst/>
                          <a:latin typeface="+mn-lt"/>
                        </a:rPr>
                        <a:t> we OR they</a:t>
                      </a:r>
                      <a:endParaRPr lang="en-GB" sz="2000" b="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4350178"/>
                  </a:ext>
                </a:extLst>
              </a:tr>
              <a:tr h="0">
                <a:tc>
                  <a:txBody>
                    <a:bodyPr/>
                    <a:lstStyle/>
                    <a:p>
                      <a:pPr algn="ctr">
                        <a:lnSpc>
                          <a:spcPct val="107000"/>
                        </a:lnSpc>
                        <a:spcAft>
                          <a:spcPts val="0"/>
                        </a:spcAft>
                      </a:pPr>
                      <a:r>
                        <a:rPr lang="en-GB" sz="2000" b="0">
                          <a:solidFill>
                            <a:srgbClr val="115076"/>
                          </a:solidFill>
                          <a:effectLst/>
                          <a:latin typeface="+mn-lt"/>
                        </a:rPr>
                        <a:t>2 </a:t>
                      </a:r>
                      <a:endParaRPr lang="en-GB" sz="2000" b="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Bef>
                          <a:spcPts val="600"/>
                        </a:spcBef>
                        <a:spcAft>
                          <a:spcPts val="600"/>
                        </a:spcAft>
                      </a:pPr>
                      <a:r>
                        <a:rPr lang="zh-CN" sz="2000" b="0">
                          <a:solidFill>
                            <a:srgbClr val="115076"/>
                          </a:solidFill>
                          <a:effectLst/>
                          <a:latin typeface="+mn-lt"/>
                        </a:rPr>
                        <a:t>☐</a:t>
                      </a:r>
                      <a:r>
                        <a:rPr lang="en-GB" sz="2000" b="0">
                          <a:solidFill>
                            <a:srgbClr val="115076"/>
                          </a:solidFill>
                          <a:effectLst/>
                          <a:latin typeface="+mn-lt"/>
                        </a:rPr>
                        <a:t> I </a:t>
                      </a:r>
                    </a:p>
                    <a:p>
                      <a:pPr algn="l">
                        <a:lnSpc>
                          <a:spcPct val="107000"/>
                        </a:lnSpc>
                        <a:spcBef>
                          <a:spcPts val="600"/>
                        </a:spcBef>
                        <a:spcAft>
                          <a:spcPts val="600"/>
                        </a:spcAft>
                      </a:pPr>
                      <a:r>
                        <a:rPr lang="zh-CN" sz="2000" b="0">
                          <a:solidFill>
                            <a:srgbClr val="115076"/>
                          </a:solidFill>
                          <a:effectLst/>
                          <a:latin typeface="+mn-lt"/>
                        </a:rPr>
                        <a:t>☐</a:t>
                      </a:r>
                      <a:r>
                        <a:rPr lang="en-GB" sz="2000" b="0">
                          <a:solidFill>
                            <a:srgbClr val="115076"/>
                          </a:solidFill>
                          <a:effectLst/>
                          <a:latin typeface="+mn-lt"/>
                        </a:rPr>
                        <a:t> you </a:t>
                      </a:r>
                    </a:p>
                    <a:p>
                      <a:pPr algn="l">
                        <a:lnSpc>
                          <a:spcPct val="107000"/>
                        </a:lnSpc>
                        <a:spcBef>
                          <a:spcPts val="600"/>
                        </a:spcBef>
                        <a:spcAft>
                          <a:spcPts val="600"/>
                        </a:spcAft>
                      </a:pPr>
                      <a:r>
                        <a:rPr lang="zh-CN" sz="2000" b="0">
                          <a:solidFill>
                            <a:srgbClr val="115076"/>
                          </a:solidFill>
                          <a:effectLst/>
                          <a:latin typeface="+mn-lt"/>
                        </a:rPr>
                        <a:t>☐</a:t>
                      </a:r>
                      <a:r>
                        <a:rPr lang="en-GB" sz="2000" b="0">
                          <a:solidFill>
                            <a:srgbClr val="115076"/>
                          </a:solidFill>
                          <a:effectLst/>
                          <a:latin typeface="+mn-lt"/>
                        </a:rPr>
                        <a:t> he/she</a:t>
                      </a:r>
                    </a:p>
                    <a:p>
                      <a:pPr algn="l">
                        <a:lnSpc>
                          <a:spcPct val="107000"/>
                        </a:lnSpc>
                        <a:spcAft>
                          <a:spcPts val="0"/>
                        </a:spcAft>
                      </a:pPr>
                      <a:r>
                        <a:rPr lang="zh-CN" sz="2000" b="0">
                          <a:solidFill>
                            <a:srgbClr val="115076"/>
                          </a:solidFill>
                          <a:effectLst/>
                          <a:latin typeface="+mn-lt"/>
                        </a:rPr>
                        <a:t>☐</a:t>
                      </a:r>
                      <a:r>
                        <a:rPr lang="en-GB" sz="2000" b="0">
                          <a:solidFill>
                            <a:srgbClr val="115076"/>
                          </a:solidFill>
                          <a:effectLst/>
                          <a:latin typeface="+mn-lt"/>
                        </a:rPr>
                        <a:t> we OR they</a:t>
                      </a:r>
                      <a:endParaRPr lang="en-GB" sz="2000" b="0">
                        <a:solidFill>
                          <a:srgbClr val="115076"/>
                        </a:solidFill>
                        <a:effectLst/>
                        <a:latin typeface="+mn-lt"/>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1127186"/>
                  </a:ext>
                </a:extLst>
              </a:tr>
            </a:tbl>
          </a:graphicData>
        </a:graphic>
      </p:graphicFrame>
      <p:sp>
        <p:nvSpPr>
          <p:cNvPr id="12" name="TextBox 11"/>
          <p:cNvSpPr txBox="1"/>
          <p:nvPr/>
        </p:nvSpPr>
        <p:spPr>
          <a:xfrm>
            <a:off x="5252131" y="5440939"/>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13" name="TextBox 12"/>
          <p:cNvSpPr txBox="1"/>
          <p:nvPr/>
        </p:nvSpPr>
        <p:spPr>
          <a:xfrm>
            <a:off x="5252131" y="4157319"/>
            <a:ext cx="547678" cy="461665"/>
          </a:xfrm>
          <a:prstGeom prst="rect">
            <a:avLst/>
          </a:prstGeom>
          <a:noFill/>
        </p:spPr>
        <p:txBody>
          <a:bodyPr wrap="square" rtlCol="0">
            <a:spAutoFit/>
          </a:bodyPr>
          <a:lstStyle/>
          <a:p>
            <a:pPr algn="l"/>
            <a:r>
              <a:rPr lang="en-GB" sz="2400">
                <a:solidFill>
                  <a:schemeClr val="accent5">
                    <a:lumMod val="50000"/>
                  </a:schemeClr>
                </a:solidFill>
              </a:rPr>
              <a:t>x</a:t>
            </a:r>
            <a:endParaRPr lang="en-GB" sz="2400" dirty="0">
              <a:solidFill>
                <a:schemeClr val="accent5">
                  <a:lumMod val="50000"/>
                </a:schemeClr>
              </a:solidFill>
            </a:endParaRPr>
          </a:p>
        </p:txBody>
      </p:sp>
      <p:sp>
        <p:nvSpPr>
          <p:cNvPr id="9" name="Action Button: Custom 16">
            <a:hlinkClick r:id="" action="ppaction://noaction" highlightClick="1">
              <a:snd r:embed="rId5" name="6. 1. beep.wav"/>
            </a:hlinkClick>
            <a:extLst>
              <a:ext uri="{FF2B5EF4-FFF2-40B4-BE49-F238E27FC236}">
                <a16:creationId xmlns:a16="http://schemas.microsoft.com/office/drawing/2014/main" id="{3B418770-1E72-B240-9307-3BBF955557C6}"/>
              </a:ext>
            </a:extLst>
          </p:cNvPr>
          <p:cNvSpPr/>
          <p:nvPr/>
        </p:nvSpPr>
        <p:spPr>
          <a:xfrm>
            <a:off x="4755902" y="3580029"/>
            <a:ext cx="335839" cy="327853"/>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b="1" dirty="0">
                <a:solidFill>
                  <a:prstClr val="white"/>
                </a:solidFill>
              </a:rPr>
              <a:t>1</a:t>
            </a:r>
          </a:p>
        </p:txBody>
      </p:sp>
      <p:sp>
        <p:nvSpPr>
          <p:cNvPr id="10" name="Action Button: Custom 16">
            <a:hlinkClick r:id="" action="ppaction://noaction" highlightClick="1">
              <a:snd r:embed="rId6" name="6. 2. beep.wav"/>
            </a:hlinkClick>
            <a:extLst>
              <a:ext uri="{FF2B5EF4-FFF2-40B4-BE49-F238E27FC236}">
                <a16:creationId xmlns:a16="http://schemas.microsoft.com/office/drawing/2014/main" id="{F18D09F0-0D24-5B4F-A26E-132DCCD8073A}"/>
              </a:ext>
            </a:extLst>
          </p:cNvPr>
          <p:cNvSpPr/>
          <p:nvPr/>
        </p:nvSpPr>
        <p:spPr>
          <a:xfrm>
            <a:off x="4753610" y="5252462"/>
            <a:ext cx="337611" cy="362715"/>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lang="en-GB" b="1" dirty="0">
                <a:solidFill>
                  <a:prstClr val="white"/>
                </a:solidFill>
              </a:rPr>
              <a:t>2</a:t>
            </a:r>
          </a:p>
        </p:txBody>
      </p:sp>
    </p:spTree>
    <p:extLst>
      <p:ext uri="{BB962C8B-B14F-4D97-AF65-F5344CB8AC3E}">
        <p14:creationId xmlns:p14="http://schemas.microsoft.com/office/powerpoint/2010/main" val="265760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61184398"/>
              </p:ext>
            </p:extLst>
          </p:nvPr>
        </p:nvGraphicFramePr>
        <p:xfrm>
          <a:off x="1169795" y="4825978"/>
          <a:ext cx="9736773" cy="1203708"/>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a:solidFill>
                            <a:srgbClr val="104F75"/>
                          </a:solidFill>
                          <a:effectLst/>
                        </a:rPr>
                        <a:t>2) </a:t>
                      </a:r>
                      <a:r>
                        <a:rPr lang="de-DE" sz="2000" b="1">
                          <a:solidFill>
                            <a:srgbClr val="104F75"/>
                          </a:solidFill>
                          <a:effectLst/>
                        </a:rPr>
                        <a:t>Die Katze </a:t>
                      </a:r>
                      <a:r>
                        <a:rPr lang="de-DE" sz="2000" b="0">
                          <a:solidFill>
                            <a:srgbClr val="104F75"/>
                          </a:solidFill>
                          <a:effectLst/>
                        </a:rPr>
                        <a:t>schläft.</a:t>
                      </a:r>
                      <a:endParaRPr lang="en-GB" sz="2000" b="0">
                        <a:solidFill>
                          <a:srgbClr val="104F75"/>
                        </a:solidFill>
                        <a:effectLst/>
                      </a:endParaRPr>
                    </a:p>
                    <a:p>
                      <a:pPr>
                        <a:lnSpc>
                          <a:spcPct val="107000"/>
                        </a:lnSpc>
                        <a:spcAft>
                          <a:spcPts val="0"/>
                        </a:spcAft>
                      </a:pPr>
                      <a:r>
                        <a:rPr lang="de-DE" sz="2000" b="0">
                          <a:solidFill>
                            <a:srgbClr val="104F75"/>
                          </a:solidFill>
                          <a:effectLst/>
                        </a:rPr>
                        <a:t>    __________ schläft.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die Tafel</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das Tier</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das Beispiel</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 der Arzt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882179890"/>
              </p:ext>
            </p:extLst>
          </p:nvPr>
        </p:nvGraphicFramePr>
        <p:xfrm>
          <a:off x="1160604" y="3313435"/>
          <a:ext cx="9736773" cy="1203708"/>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a:solidFill>
                            <a:srgbClr val="104F75"/>
                          </a:solidFill>
                          <a:effectLst/>
                        </a:rPr>
                        <a:t>1) </a:t>
                      </a:r>
                      <a:r>
                        <a:rPr lang="en-GB" sz="2000" b="0">
                          <a:solidFill>
                            <a:srgbClr val="104F75"/>
                          </a:solidFill>
                          <a:effectLst/>
                        </a:rPr>
                        <a:t>Ich lese </a:t>
                      </a:r>
                      <a:r>
                        <a:rPr lang="en-GB" sz="2000" b="1">
                          <a:solidFill>
                            <a:srgbClr val="104F75"/>
                          </a:solidFill>
                          <a:effectLst/>
                        </a:rPr>
                        <a:t>ein bisschen.</a:t>
                      </a:r>
                      <a:endParaRPr lang="en-GB" sz="2000" b="0">
                        <a:solidFill>
                          <a:srgbClr val="104F75"/>
                        </a:solidFill>
                        <a:effectLst/>
                      </a:endParaRPr>
                    </a:p>
                    <a:p>
                      <a:pPr>
                        <a:lnSpc>
                          <a:spcPct val="107000"/>
                        </a:lnSpc>
                        <a:spcAft>
                          <a:spcPts val="0"/>
                        </a:spcAft>
                      </a:pPr>
                      <a:r>
                        <a:rPr lang="de-DE" sz="2000" b="0">
                          <a:solidFill>
                            <a:srgbClr val="104F75"/>
                          </a:solidFill>
                          <a:effectLst/>
                        </a:rPr>
                        <a:t>   Ich lese __________.</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oft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sehr</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nie</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dirty="0">
                          <a:solidFill>
                            <a:srgbClr val="104F75"/>
                          </a:solidFill>
                          <a:effectLst/>
                        </a:rPr>
                        <a:t>d) </a:t>
                      </a:r>
                      <a:r>
                        <a:rPr lang="en-GB" sz="2000" b="0" dirty="0" err="1">
                          <a:solidFill>
                            <a:srgbClr val="104F75"/>
                          </a:solidFill>
                          <a:effectLst/>
                        </a:rPr>
                        <a:t>manchmal</a:t>
                      </a:r>
                      <a:endParaRPr lang="en-GB" sz="2000" b="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dirty="0">
                          <a:solidFill>
                            <a:srgbClr val="104F75"/>
                          </a:solidFill>
                          <a:effectLst/>
                        </a:rPr>
                        <a:t>☐</a:t>
                      </a:r>
                      <a:endParaRPr lang="en-GB" sz="1200" b="0" dirty="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sp>
        <p:nvSpPr>
          <p:cNvPr id="10" name="Rectangle 9"/>
          <p:cNvSpPr/>
          <p:nvPr/>
        </p:nvSpPr>
        <p:spPr>
          <a:xfrm>
            <a:off x="1004870" y="1370588"/>
            <a:ext cx="10048240" cy="1574149"/>
          </a:xfrm>
          <a:prstGeom prst="rect">
            <a:avLst/>
          </a:prstGeom>
        </p:spPr>
        <p:txBody>
          <a:bodyPr wrap="square">
            <a:spAutoFit/>
          </a:bodyPr>
          <a:lstStyle/>
          <a:p>
            <a:pPr>
              <a:lnSpc>
                <a:spcPct val="107000"/>
              </a:lnSpc>
              <a:spcAft>
                <a:spcPts val="0"/>
              </a:spcAft>
              <a:tabLst>
                <a:tab pos="4616450" algn="l"/>
              </a:tabLst>
            </a:pPr>
            <a:r>
              <a:rPr lang="en-GB">
                <a:solidFill>
                  <a:srgbClr val="104F75"/>
                </a:solidFill>
                <a:latin typeface="Century Gothic" panose="020B0502020202020204" pitchFamily="34" charset="0"/>
                <a:ea typeface="Times New Roman" panose="02020603050405020304" pitchFamily="18" charset="0"/>
                <a:cs typeface="Arial" panose="020B0604020202020204" pitchFamily="34" charset="0"/>
              </a:rPr>
              <a:t>This part of the test will take around </a:t>
            </a:r>
            <a:r>
              <a:rPr lang="en-GB" b="1">
                <a:solidFill>
                  <a:srgbClr val="104F75"/>
                </a:solidFill>
                <a:latin typeface="Century Gothic" panose="020B0502020202020204" pitchFamily="34" charset="0"/>
                <a:ea typeface="Times New Roman" panose="02020603050405020304" pitchFamily="18" charset="0"/>
                <a:cs typeface="Arial" panose="020B0604020202020204" pitchFamily="34" charset="0"/>
              </a:rPr>
              <a:t>5 minutes</a:t>
            </a:r>
            <a:r>
              <a:rPr lang="en-GB">
                <a:solidFill>
                  <a:srgbClr val="104F75"/>
                </a:solidFill>
                <a:latin typeface="Century Gothic" panose="020B0502020202020204" pitchFamily="34" charset="0"/>
                <a:ea typeface="Times New Roman" panose="02020603050405020304" pitchFamily="18" charset="0"/>
                <a:cs typeface="Arial" panose="020B0604020202020204" pitchFamily="34" charset="0"/>
              </a:rPr>
              <a:t>.</a:t>
            </a:r>
            <a:endPar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b="1">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endPar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b="1">
                <a:solidFill>
                  <a:srgbClr val="104F75"/>
                </a:solidFill>
                <a:latin typeface="Century Gothic" panose="020B0502020202020204" pitchFamily="34" charset="0"/>
                <a:ea typeface="Times New Roman" panose="02020603050405020304" pitchFamily="18" charset="0"/>
                <a:cs typeface="Arial" panose="020B0604020202020204" pitchFamily="34" charset="0"/>
              </a:rPr>
              <a:t>PART A – SYNONYMS</a:t>
            </a:r>
            <a:endPar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endPar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a:p>
            <a:pPr>
              <a:lnSpc>
                <a:spcPct val="107000"/>
              </a:lnSpc>
              <a:spcAft>
                <a:spcPts val="0"/>
              </a:spcAft>
            </a:pPr>
            <a:r>
              <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rPr>
              <a:t>Put</a:t>
            </a:r>
            <a:r>
              <a:rPr lang="en-GB"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rPr>
              <a:t>a </a:t>
            </a:r>
            <a:r>
              <a:rPr lang="en-GB" b="1">
                <a:solidFill>
                  <a:srgbClr val="104F75"/>
                </a:solidFill>
                <a:latin typeface="Century Gothic" panose="020B0502020202020204" pitchFamily="34" charset="0"/>
                <a:ea typeface="SimSun" panose="02010600030101010101" pitchFamily="2" charset="-122"/>
                <a:cs typeface="Times New Roman" panose="02020603050405020304" pitchFamily="18" charset="0"/>
              </a:rPr>
              <a:t>cross (x)</a:t>
            </a:r>
            <a:r>
              <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rPr>
              <a:t> </a:t>
            </a:r>
            <a:r>
              <a:rPr lang="en-GB">
                <a:solidFill>
                  <a:srgbClr val="104F75"/>
                </a:solidFill>
                <a:latin typeface="Century Gothic" panose="020B0502020202020204" pitchFamily="34" charset="0"/>
                <a:ea typeface="Times New Roman" panose="02020603050405020304" pitchFamily="18" charset="0"/>
                <a:cs typeface="Arial" panose="020B0604020202020204" pitchFamily="34" charset="0"/>
              </a:rPr>
              <a:t>next to the word with </a:t>
            </a:r>
            <a:r>
              <a:rPr lang="en-GB" b="1">
                <a:solidFill>
                  <a:srgbClr val="104F75"/>
                </a:solidFill>
                <a:latin typeface="Century Gothic" panose="020B0502020202020204" pitchFamily="34" charset="0"/>
                <a:ea typeface="Times New Roman" panose="02020603050405020304" pitchFamily="18" charset="0"/>
                <a:cs typeface="Arial" panose="020B0604020202020204" pitchFamily="34" charset="0"/>
              </a:rPr>
              <a:t>the most</a:t>
            </a:r>
            <a:r>
              <a:rPr lang="en-GB">
                <a:solidFill>
                  <a:srgbClr val="104F75"/>
                </a:solidFill>
                <a:latin typeface="Century Gothic" panose="020B0502020202020204" pitchFamily="34" charset="0"/>
                <a:ea typeface="Times New Roman" panose="02020603050405020304" pitchFamily="18" charset="0"/>
                <a:cs typeface="Arial" panose="020B0604020202020204" pitchFamily="34" charset="0"/>
              </a:rPr>
              <a:t> </a:t>
            </a:r>
            <a:r>
              <a:rPr lang="en-GB" b="1">
                <a:solidFill>
                  <a:srgbClr val="104F75"/>
                </a:solidFill>
                <a:latin typeface="Century Gothic" panose="020B0502020202020204" pitchFamily="34" charset="0"/>
                <a:ea typeface="Times New Roman" panose="02020603050405020304" pitchFamily="18" charset="0"/>
                <a:cs typeface="Arial" panose="020B0604020202020204" pitchFamily="34" charset="0"/>
              </a:rPr>
              <a:t>similar </a:t>
            </a:r>
            <a:r>
              <a:rPr lang="en-GB">
                <a:solidFill>
                  <a:srgbClr val="104F75"/>
                </a:solidFill>
                <a:latin typeface="Century Gothic" panose="020B0502020202020204" pitchFamily="34" charset="0"/>
                <a:ea typeface="Times New Roman" panose="02020603050405020304" pitchFamily="18" charset="0"/>
                <a:cs typeface="Arial" panose="020B0604020202020204" pitchFamily="34" charset="0"/>
              </a:rPr>
              <a:t>meaning to the word in bold.</a:t>
            </a:r>
            <a:endParaRPr lang="en-GB">
              <a:solidFill>
                <a:srgbClr val="104F75"/>
              </a:solidFill>
              <a:latin typeface="Century Gothic" panose="020B0502020202020204" pitchFamily="34" charset="0"/>
              <a:ea typeface="SimSun" panose="02010600030101010101" pitchFamily="2" charset="-122"/>
              <a:cs typeface="Times New Roman" panose="02020603050405020304" pitchFamily="18" charset="0"/>
            </a:endParaRP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194781" cy="721474"/>
          </a:xfrm>
        </p:spPr>
        <p:txBody>
          <a:bodyPr>
            <a:noAutofit/>
          </a:bodyPr>
          <a:lstStyle/>
          <a:p>
            <a:r>
              <a:rPr lang="en-GB" sz="2800" b="1">
                <a:solidFill>
                  <a:schemeClr val="bg1"/>
                </a:solidFill>
              </a:rPr>
              <a:t>Section B: Reading - Vocabulary</a:t>
            </a:r>
            <a:endParaRPr lang="en-GB" sz="2000" b="1" dirty="0">
              <a:solidFill>
                <a:schemeClr val="bg1"/>
              </a:solidFill>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TextBox 5"/>
          <p:cNvSpPr txBox="1"/>
          <p:nvPr/>
        </p:nvSpPr>
        <p:spPr>
          <a:xfrm>
            <a:off x="10438106" y="5085855"/>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7" name="TextBox 6"/>
          <p:cNvSpPr txBox="1"/>
          <p:nvPr/>
        </p:nvSpPr>
        <p:spPr>
          <a:xfrm>
            <a:off x="10438106" y="4154085"/>
            <a:ext cx="363236" cy="400110"/>
          </a:xfrm>
          <a:prstGeom prst="rect">
            <a:avLst/>
          </a:prstGeom>
          <a:noFill/>
        </p:spPr>
        <p:txBody>
          <a:bodyPr wrap="square" rtlCol="0">
            <a:spAutoFit/>
          </a:bodyPr>
          <a:lstStyle/>
          <a:p>
            <a:pPr algn="l"/>
            <a:r>
              <a:rPr lang="en-GB" sz="2000" dirty="0">
                <a:solidFill>
                  <a:srgbClr val="104F75"/>
                </a:solidFill>
              </a:rPr>
              <a:t>x</a:t>
            </a:r>
          </a:p>
        </p:txBody>
      </p:sp>
    </p:spTree>
    <p:extLst>
      <p:ext uri="{BB962C8B-B14F-4D97-AF65-F5344CB8AC3E}">
        <p14:creationId xmlns:p14="http://schemas.microsoft.com/office/powerpoint/2010/main" val="93510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2124806739"/>
              </p:ext>
            </p:extLst>
          </p:nvPr>
        </p:nvGraphicFramePr>
        <p:xfrm>
          <a:off x="1169795" y="4825978"/>
          <a:ext cx="9736773" cy="1203708"/>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a:solidFill>
                            <a:srgbClr val="104F75"/>
                          </a:solidFill>
                          <a:effectLst/>
                        </a:rPr>
                        <a:t>2) Die Stadt ist </a:t>
                      </a:r>
                      <a:r>
                        <a:rPr lang="de-DE" sz="2000" b="1">
                          <a:solidFill>
                            <a:srgbClr val="104F75"/>
                          </a:solidFill>
                          <a:effectLst/>
                        </a:rPr>
                        <a:t>hässlich</a:t>
                      </a:r>
                      <a:r>
                        <a:rPr lang="de-DE" sz="2000" b="0">
                          <a:solidFill>
                            <a:srgbClr val="104F75"/>
                          </a:solidFill>
                          <a:effectLst/>
                        </a:rPr>
                        <a:t>.</a:t>
                      </a:r>
                      <a:endParaRPr lang="en-GB" sz="2000" b="0">
                        <a:solidFill>
                          <a:srgbClr val="104F75"/>
                        </a:solidFill>
                        <a:effectLst/>
                      </a:endParaRPr>
                    </a:p>
                    <a:p>
                      <a:pPr>
                        <a:lnSpc>
                          <a:spcPct val="107000"/>
                        </a:lnSpc>
                        <a:spcAft>
                          <a:spcPts val="0"/>
                        </a:spcAft>
                      </a:pPr>
                      <a:r>
                        <a:rPr lang="de-DE" sz="2000" b="0">
                          <a:solidFill>
                            <a:srgbClr val="104F75"/>
                          </a:solidFill>
                          <a:effectLst/>
                        </a:rPr>
                        <a:t>    Die Stadt ist __________.</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schön</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groß</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klein</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 interessant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32259255"/>
              </p:ext>
            </p:extLst>
          </p:nvPr>
        </p:nvGraphicFramePr>
        <p:xfrm>
          <a:off x="1160604" y="3313435"/>
          <a:ext cx="9736773" cy="1203708"/>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a:solidFill>
                            <a:srgbClr val="104F75"/>
                          </a:solidFill>
                          <a:effectLst/>
                        </a:rPr>
                        <a:t>1) </a:t>
                      </a:r>
                      <a:r>
                        <a:rPr lang="en-GB" sz="2000" b="0">
                          <a:solidFill>
                            <a:srgbClr val="104F75"/>
                          </a:solidFill>
                          <a:effectLst/>
                        </a:rPr>
                        <a:t>Ich spiele </a:t>
                      </a:r>
                      <a:r>
                        <a:rPr lang="en-GB" sz="2000" b="1">
                          <a:solidFill>
                            <a:srgbClr val="104F75"/>
                          </a:solidFill>
                          <a:effectLst/>
                        </a:rPr>
                        <a:t>oft </a:t>
                      </a:r>
                      <a:r>
                        <a:rPr lang="en-GB" sz="2000" b="0">
                          <a:solidFill>
                            <a:srgbClr val="104F75"/>
                          </a:solidFill>
                          <a:effectLst/>
                        </a:rPr>
                        <a:t>Fußball.</a:t>
                      </a:r>
                    </a:p>
                    <a:p>
                      <a:pPr>
                        <a:lnSpc>
                          <a:spcPct val="107000"/>
                        </a:lnSpc>
                        <a:spcAft>
                          <a:spcPts val="0"/>
                        </a:spcAft>
                      </a:pPr>
                      <a:r>
                        <a:rPr lang="de-DE" sz="2000" b="0">
                          <a:solidFill>
                            <a:srgbClr val="104F75"/>
                          </a:solidFill>
                          <a:effectLst/>
                        </a:rPr>
                        <a:t>   </a:t>
                      </a:r>
                      <a:r>
                        <a:rPr lang="en-GB" sz="2000" b="0">
                          <a:solidFill>
                            <a:srgbClr val="104F75"/>
                          </a:solidFill>
                          <a:effectLst/>
                        </a:rPr>
                        <a:t>Ich spiele </a:t>
                      </a:r>
                      <a:r>
                        <a:rPr lang="de-DE" sz="2000" b="0">
                          <a:solidFill>
                            <a:srgbClr val="104F75"/>
                          </a:solidFill>
                          <a:effectLst/>
                        </a:rPr>
                        <a:t>__________ </a:t>
                      </a:r>
                      <a:r>
                        <a:rPr lang="en-GB" sz="2000" b="0">
                          <a:solidFill>
                            <a:srgbClr val="104F75"/>
                          </a:solidFill>
                          <a:effectLst/>
                        </a:rPr>
                        <a:t>Fußball</a:t>
                      </a:r>
                      <a:r>
                        <a:rPr lang="de-DE" sz="2000" b="0">
                          <a:solidFill>
                            <a:srgbClr val="104F75"/>
                          </a:solidFill>
                          <a:effectLst/>
                        </a:rPr>
                        <a: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jeden Tag</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kaum</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schlecht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 schließlich</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sp>
        <p:nvSpPr>
          <p:cNvPr id="10" name="Rectangle 9"/>
          <p:cNvSpPr/>
          <p:nvPr/>
        </p:nvSpPr>
        <p:spPr>
          <a:xfrm>
            <a:off x="1004870" y="1370588"/>
            <a:ext cx="10048240" cy="1600438"/>
          </a:xfrm>
          <a:prstGeom prst="rect">
            <a:avLst/>
          </a:prstGeom>
        </p:spPr>
        <p:txBody>
          <a:bodyPr wrap="square">
            <a:spAutoFit/>
          </a:bodyPr>
          <a:lstStyle/>
          <a:p>
            <a:r>
              <a:rPr lang="en-GB" sz="2000" b="1">
                <a:solidFill>
                  <a:srgbClr val="104F75"/>
                </a:solidFill>
              </a:rPr>
              <a:t>PART B – OPPOSITES</a:t>
            </a:r>
            <a:endParaRPr lang="en-GB" sz="2000">
              <a:solidFill>
                <a:srgbClr val="104F75"/>
              </a:solidFill>
            </a:endParaRPr>
          </a:p>
          <a:p>
            <a:r>
              <a:rPr lang="en-GB" sz="2000" b="1">
                <a:solidFill>
                  <a:srgbClr val="104F75"/>
                </a:solidFill>
              </a:rPr>
              <a:t> </a:t>
            </a:r>
            <a:endParaRPr lang="en-GB" sz="2000">
              <a:solidFill>
                <a:srgbClr val="104F75"/>
              </a:solidFill>
            </a:endParaRPr>
          </a:p>
          <a:p>
            <a:r>
              <a:rPr lang="en-GB" sz="2000">
                <a:solidFill>
                  <a:srgbClr val="104F75"/>
                </a:solidFill>
              </a:rPr>
              <a:t>Put a </a:t>
            </a:r>
            <a:r>
              <a:rPr lang="en-GB" sz="2000" b="1">
                <a:solidFill>
                  <a:srgbClr val="104F75"/>
                </a:solidFill>
              </a:rPr>
              <a:t>cross (x)</a:t>
            </a:r>
            <a:r>
              <a:rPr lang="en-GB" sz="2000">
                <a:solidFill>
                  <a:srgbClr val="104F75"/>
                </a:solidFill>
              </a:rPr>
              <a:t> next to the word which has the </a:t>
            </a:r>
            <a:r>
              <a:rPr lang="en-GB" sz="2000" b="1">
                <a:solidFill>
                  <a:srgbClr val="104F75"/>
                </a:solidFill>
              </a:rPr>
              <a:t>opposite </a:t>
            </a:r>
            <a:r>
              <a:rPr lang="en-GB" sz="2000">
                <a:solidFill>
                  <a:srgbClr val="104F75"/>
                </a:solidFill>
              </a:rPr>
              <a:t>meaning to the word in bold.</a:t>
            </a:r>
          </a:p>
          <a:p>
            <a:r>
              <a:rPr lang="en-GB"/>
              <a:t> </a:t>
            </a: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194781" cy="721474"/>
          </a:xfrm>
        </p:spPr>
        <p:txBody>
          <a:bodyPr>
            <a:noAutofit/>
          </a:bodyPr>
          <a:lstStyle/>
          <a:p>
            <a:r>
              <a:rPr lang="en-GB" sz="2800" b="1">
                <a:solidFill>
                  <a:schemeClr val="bg1"/>
                </a:solidFill>
              </a:rPr>
              <a:t>Section B: Reading - Vocabulary</a:t>
            </a:r>
            <a:endParaRPr lang="en-GB" sz="2000" b="1" dirty="0">
              <a:solidFill>
                <a:schemeClr val="bg1"/>
              </a:solidFill>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TextBox 5"/>
          <p:cNvSpPr txBox="1"/>
          <p:nvPr/>
        </p:nvSpPr>
        <p:spPr>
          <a:xfrm>
            <a:off x="10438106" y="4764352"/>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7" name="TextBox 6"/>
          <p:cNvSpPr txBox="1"/>
          <p:nvPr/>
        </p:nvSpPr>
        <p:spPr>
          <a:xfrm>
            <a:off x="10434320" y="3568423"/>
            <a:ext cx="336542"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Tree>
    <p:extLst>
      <p:ext uri="{BB962C8B-B14F-4D97-AF65-F5344CB8AC3E}">
        <p14:creationId xmlns:p14="http://schemas.microsoft.com/office/powerpoint/2010/main" val="360427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11" name="Table 10"/>
          <p:cNvGraphicFramePr>
            <a:graphicFrameLocks noGrp="1"/>
          </p:cNvGraphicFramePr>
          <p:nvPr>
            <p:extLst>
              <p:ext uri="{D42A27DB-BD31-4B8C-83A1-F6EECF244321}">
                <p14:modId xmlns:p14="http://schemas.microsoft.com/office/powerpoint/2010/main" val="3314320798"/>
              </p:ext>
            </p:extLst>
          </p:nvPr>
        </p:nvGraphicFramePr>
        <p:xfrm>
          <a:off x="1169795" y="4825978"/>
          <a:ext cx="9736773" cy="1203708"/>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a:solidFill>
                            <a:srgbClr val="104F75"/>
                          </a:solidFill>
                          <a:effectLst/>
                        </a:rPr>
                        <a:t>2) </a:t>
                      </a:r>
                      <a:r>
                        <a:rPr lang="en-GB" sz="2000" b="0">
                          <a:solidFill>
                            <a:srgbClr val="104F75"/>
                          </a:solidFill>
                          <a:effectLst/>
                        </a:rPr>
                        <a:t>arbeiten</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der Urlaub</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das Geschenk</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das Lied</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 die Schule</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55334101"/>
              </p:ext>
            </p:extLst>
          </p:nvPr>
        </p:nvGraphicFramePr>
        <p:xfrm>
          <a:off x="1160604" y="3313435"/>
          <a:ext cx="9736773" cy="1203708"/>
        </p:xfrm>
        <a:graphic>
          <a:graphicData uri="http://schemas.openxmlformats.org/drawingml/2006/table">
            <a:tbl>
              <a:tblPr firstRow="1" firstCol="1" bandRow="1">
                <a:tableStyleId>{5C22544A-7EE6-4342-B048-85BDC9FD1C3A}</a:tableStyleId>
              </a:tblPr>
              <a:tblGrid>
                <a:gridCol w="6189659">
                  <a:extLst>
                    <a:ext uri="{9D8B030D-6E8A-4147-A177-3AD203B41FA5}">
                      <a16:colId xmlns:a16="http://schemas.microsoft.com/office/drawing/2014/main" val="833318671"/>
                    </a:ext>
                  </a:extLst>
                </a:gridCol>
                <a:gridCol w="2921716">
                  <a:extLst>
                    <a:ext uri="{9D8B030D-6E8A-4147-A177-3AD203B41FA5}">
                      <a16:colId xmlns:a16="http://schemas.microsoft.com/office/drawing/2014/main" val="2494574201"/>
                    </a:ext>
                  </a:extLst>
                </a:gridCol>
                <a:gridCol w="625398">
                  <a:extLst>
                    <a:ext uri="{9D8B030D-6E8A-4147-A177-3AD203B41FA5}">
                      <a16:colId xmlns:a16="http://schemas.microsoft.com/office/drawing/2014/main" val="2003025632"/>
                    </a:ext>
                  </a:extLst>
                </a:gridCol>
              </a:tblGrid>
              <a:tr h="0">
                <a:tc rowSpan="4">
                  <a:txBody>
                    <a:bodyPr/>
                    <a:lstStyle/>
                    <a:p>
                      <a:pPr>
                        <a:lnSpc>
                          <a:spcPct val="107000"/>
                        </a:lnSpc>
                        <a:spcAft>
                          <a:spcPts val="0"/>
                        </a:spcAft>
                      </a:pPr>
                      <a:r>
                        <a:rPr lang="de-DE" sz="2000" b="0">
                          <a:solidFill>
                            <a:srgbClr val="104F75"/>
                          </a:solidFill>
                          <a:effectLst/>
                        </a:rPr>
                        <a:t>1) </a:t>
                      </a:r>
                      <a:r>
                        <a:rPr lang="en-GB" sz="2000" b="0">
                          <a:solidFill>
                            <a:srgbClr val="104F75"/>
                          </a:solidFill>
                          <a:effectLst/>
                        </a:rPr>
                        <a:t>die Tür</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2000" b="0">
                          <a:solidFill>
                            <a:srgbClr val="104F75"/>
                          </a:solidFill>
                          <a:effectLst/>
                        </a:rPr>
                        <a:t>a) das</a:t>
                      </a:r>
                      <a:r>
                        <a:rPr lang="en-GB" sz="2000" b="0" baseline="0">
                          <a:solidFill>
                            <a:srgbClr val="104F75"/>
                          </a:solidFill>
                          <a:effectLst/>
                        </a:rPr>
                        <a:t> Obst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5201727"/>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b) der</a:t>
                      </a:r>
                      <a:r>
                        <a:rPr lang="en-GB" sz="2000" b="0" baseline="0">
                          <a:solidFill>
                            <a:srgbClr val="104F75"/>
                          </a:solidFill>
                          <a:effectLst/>
                        </a:rPr>
                        <a:t> Markt</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1567874"/>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c) das Haus</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989739"/>
                  </a:ext>
                </a:extLst>
              </a:tr>
              <a:tr h="0">
                <a:tc vMerge="1">
                  <a:txBody>
                    <a:bodyPr/>
                    <a:lstStyle/>
                    <a:p>
                      <a:endParaRPr lang="en-GB"/>
                    </a:p>
                  </a:txBody>
                  <a:tcPr/>
                </a:tc>
                <a:tc>
                  <a:txBody>
                    <a:bodyPr/>
                    <a:lstStyle/>
                    <a:p>
                      <a:pPr>
                        <a:lnSpc>
                          <a:spcPct val="107000"/>
                        </a:lnSpc>
                        <a:spcAft>
                          <a:spcPts val="0"/>
                        </a:spcAft>
                      </a:pPr>
                      <a:r>
                        <a:rPr lang="en-GB" sz="2000" b="0">
                          <a:solidFill>
                            <a:srgbClr val="104F75"/>
                          </a:solidFill>
                          <a:effectLst/>
                        </a:rPr>
                        <a:t>d) die Leute</a:t>
                      </a:r>
                      <a:endParaRPr lang="en-GB" sz="20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07000"/>
                        </a:lnSpc>
                        <a:spcAft>
                          <a:spcPts val="0"/>
                        </a:spcAft>
                      </a:pPr>
                      <a:r>
                        <a:rPr lang="en-GB" sz="1200" b="0">
                          <a:solidFill>
                            <a:srgbClr val="104F75"/>
                          </a:solidFill>
                          <a:effectLst/>
                        </a:rPr>
                        <a:t>☐</a:t>
                      </a:r>
                      <a:endParaRPr lang="en-GB" sz="1200" b="0">
                        <a:solidFill>
                          <a:srgbClr val="104F75"/>
                        </a:solidFill>
                        <a:effectLst/>
                        <a:latin typeface="Century Gothic" panose="020B0502020202020204" pitchFamily="34" charset="0"/>
                        <a:ea typeface="SimSun" panose="02010600030101010101" pitchFamily="2" charset="-122"/>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808254"/>
                  </a:ext>
                </a:extLst>
              </a:tr>
            </a:tbl>
          </a:graphicData>
        </a:graphic>
      </p:graphicFrame>
      <p:sp>
        <p:nvSpPr>
          <p:cNvPr id="10" name="Rectangle 9"/>
          <p:cNvSpPr/>
          <p:nvPr/>
        </p:nvSpPr>
        <p:spPr>
          <a:xfrm>
            <a:off x="1004870" y="1370588"/>
            <a:ext cx="10048240" cy="1477328"/>
          </a:xfrm>
          <a:prstGeom prst="rect">
            <a:avLst/>
          </a:prstGeom>
        </p:spPr>
        <p:txBody>
          <a:bodyPr wrap="square">
            <a:spAutoFit/>
          </a:bodyPr>
          <a:lstStyle/>
          <a:p>
            <a:r>
              <a:rPr lang="en-GB" b="1">
                <a:solidFill>
                  <a:srgbClr val="104F75"/>
                </a:solidFill>
              </a:rPr>
              <a:t>PART C – ASSOCIATIONS</a:t>
            </a:r>
            <a:endParaRPr lang="en-GB">
              <a:solidFill>
                <a:srgbClr val="104F75"/>
              </a:solidFill>
            </a:endParaRPr>
          </a:p>
          <a:p>
            <a:r>
              <a:rPr lang="en-GB" b="1">
                <a:solidFill>
                  <a:srgbClr val="104F75"/>
                </a:solidFill>
              </a:rPr>
              <a:t> </a:t>
            </a:r>
            <a:endParaRPr lang="en-GB">
              <a:solidFill>
                <a:srgbClr val="104F75"/>
              </a:solidFill>
            </a:endParaRPr>
          </a:p>
          <a:p>
            <a:r>
              <a:rPr lang="en-GB" b="1">
                <a:solidFill>
                  <a:srgbClr val="104F75"/>
                </a:solidFill>
              </a:rPr>
              <a:t>Click on a box</a:t>
            </a:r>
            <a:r>
              <a:rPr lang="en-GB">
                <a:solidFill>
                  <a:srgbClr val="104F75"/>
                </a:solidFill>
              </a:rPr>
              <a:t> to put a </a:t>
            </a:r>
            <a:r>
              <a:rPr lang="en-GB" b="1">
                <a:solidFill>
                  <a:srgbClr val="104F75"/>
                </a:solidFill>
              </a:rPr>
              <a:t>cross (x)</a:t>
            </a:r>
            <a:r>
              <a:rPr lang="en-GB">
                <a:solidFill>
                  <a:srgbClr val="104F75"/>
                </a:solidFill>
              </a:rPr>
              <a:t> next to the word which </a:t>
            </a:r>
            <a:r>
              <a:rPr lang="en-GB" b="1">
                <a:solidFill>
                  <a:srgbClr val="104F75"/>
                </a:solidFill>
              </a:rPr>
              <a:t>best goes together</a:t>
            </a:r>
            <a:r>
              <a:rPr lang="en-GB">
                <a:solidFill>
                  <a:srgbClr val="104F75"/>
                </a:solidFill>
              </a:rPr>
              <a:t> with the word in bold.</a:t>
            </a:r>
          </a:p>
          <a:p>
            <a:r>
              <a:rPr lang="en-GB">
                <a:solidFill>
                  <a:srgbClr val="104F75"/>
                </a:solidFill>
              </a:rPr>
              <a:t> </a:t>
            </a:r>
          </a:p>
        </p:txBody>
      </p:sp>
      <p:pic>
        <p:nvPicPr>
          <p:cNvPr id="3" name="Picture 2" descr="background rectangle">
            <a:extLs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94041"/>
            <a:ext cx="6807200" cy="869950"/>
          </a:xfrm>
          <a:prstGeom prst="rect">
            <a:avLst/>
          </a:prstGeom>
        </p:spPr>
      </p:pic>
      <p:sp>
        <p:nvSpPr>
          <p:cNvPr id="4" name="Title 3"/>
          <p:cNvSpPr>
            <a:spLocks noGrp="1"/>
          </p:cNvSpPr>
          <p:nvPr>
            <p:ph type="title"/>
          </p:nvPr>
        </p:nvSpPr>
        <p:spPr>
          <a:xfrm>
            <a:off x="-72087" y="280417"/>
            <a:ext cx="7194781" cy="721474"/>
          </a:xfrm>
        </p:spPr>
        <p:txBody>
          <a:bodyPr>
            <a:noAutofit/>
          </a:bodyPr>
          <a:lstStyle/>
          <a:p>
            <a:r>
              <a:rPr lang="en-GB" sz="2800" b="1">
                <a:solidFill>
                  <a:schemeClr val="bg1"/>
                </a:solidFill>
              </a:rPr>
              <a:t>Section B: Reading - Vocabulary</a:t>
            </a:r>
            <a:endParaRPr lang="en-GB" sz="2000" b="1" dirty="0">
              <a:solidFill>
                <a:schemeClr val="bg1"/>
              </a:solidFill>
            </a:endParaRPr>
          </a:p>
        </p:txBody>
      </p:sp>
      <p:sp>
        <p:nvSpPr>
          <p:cNvPr id="5" name="Rounded Rectangular Callout 4"/>
          <p:cNvSpPr/>
          <p:nvPr/>
        </p:nvSpPr>
        <p:spPr>
          <a:xfrm>
            <a:off x="9329404" y="89262"/>
            <a:ext cx="2540000" cy="1187007"/>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There is one mark for each item</a:t>
            </a:r>
          </a:p>
        </p:txBody>
      </p:sp>
      <p:sp>
        <p:nvSpPr>
          <p:cNvPr id="6" name="TextBox 5"/>
          <p:cNvSpPr txBox="1"/>
          <p:nvPr/>
        </p:nvSpPr>
        <p:spPr>
          <a:xfrm>
            <a:off x="10438106" y="5671547"/>
            <a:ext cx="363236" cy="400110"/>
          </a:xfrm>
          <a:prstGeom prst="rect">
            <a:avLst/>
          </a:prstGeom>
          <a:noFill/>
        </p:spPr>
        <p:txBody>
          <a:bodyPr wrap="square" rtlCol="0">
            <a:spAutoFit/>
          </a:bodyPr>
          <a:lstStyle/>
          <a:p>
            <a:pPr algn="l"/>
            <a:r>
              <a:rPr lang="en-GB" sz="2000">
                <a:solidFill>
                  <a:schemeClr val="accent5">
                    <a:lumMod val="50000"/>
                  </a:schemeClr>
                </a:solidFill>
              </a:rPr>
              <a:t>x</a:t>
            </a:r>
            <a:endParaRPr lang="en-GB" sz="2000" dirty="0">
              <a:solidFill>
                <a:schemeClr val="accent5">
                  <a:lumMod val="50000"/>
                </a:schemeClr>
              </a:solidFill>
            </a:endParaRPr>
          </a:p>
        </p:txBody>
      </p:sp>
      <p:sp>
        <p:nvSpPr>
          <p:cNvPr id="7" name="TextBox 6"/>
          <p:cNvSpPr txBox="1"/>
          <p:nvPr/>
        </p:nvSpPr>
        <p:spPr>
          <a:xfrm>
            <a:off x="10427348" y="3861239"/>
            <a:ext cx="363236" cy="400110"/>
          </a:xfrm>
          <a:prstGeom prst="rect">
            <a:avLst/>
          </a:prstGeom>
          <a:noFill/>
        </p:spPr>
        <p:txBody>
          <a:bodyPr wrap="square" rtlCol="0">
            <a:spAutoFit/>
          </a:bodyPr>
          <a:lstStyle/>
          <a:p>
            <a:pPr algn="l"/>
            <a:r>
              <a:rPr lang="en-GB" sz="2000">
                <a:solidFill>
                  <a:srgbClr val="104F75"/>
                </a:solidFill>
              </a:rPr>
              <a:t>x</a:t>
            </a:r>
            <a:endParaRPr lang="en-GB" sz="2000" dirty="0">
              <a:solidFill>
                <a:srgbClr val="104F75"/>
              </a:solidFill>
            </a:endParaRPr>
          </a:p>
        </p:txBody>
      </p:sp>
    </p:spTree>
    <p:extLst>
      <p:ext uri="{BB962C8B-B14F-4D97-AF65-F5344CB8AC3E}">
        <p14:creationId xmlns:p14="http://schemas.microsoft.com/office/powerpoint/2010/main" val="274492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3" id="{ED67C606-AF9C-7242-AF89-7E0EA20FADA6}" vid="{57BDA786-453C-1140-BFAB-14CE2D2BC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German_template (1)</Template>
  <TotalTime>2404</TotalTime>
  <Words>3331</Words>
  <Application>Microsoft Office PowerPoint</Application>
  <PresentationFormat>Widescreen</PresentationFormat>
  <Paragraphs>610</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Century Gothic</vt:lpstr>
      <vt:lpstr>1_Office Theme</vt:lpstr>
      <vt:lpstr>Practice assessment</vt:lpstr>
      <vt:lpstr>Section A: Listening - Phonics</vt:lpstr>
      <vt:lpstr>Section A: Listening - Vocabulary</vt:lpstr>
      <vt:lpstr>Section A: Listening - Vocabulary</vt:lpstr>
      <vt:lpstr>Section A: Listening - Grammar</vt:lpstr>
      <vt:lpstr>Section A: Listening - Grammar</vt:lpstr>
      <vt:lpstr>Section B: Reading - Vocabulary</vt:lpstr>
      <vt:lpstr>Section B: Reading - Vocabulary</vt:lpstr>
      <vt:lpstr>Section B: Reading - Vocabulary</vt:lpstr>
      <vt:lpstr>Section B: Reading - Grammar</vt:lpstr>
      <vt:lpstr>Section B: Reading - Grammar</vt:lpstr>
      <vt:lpstr>Section B: Reading - Grammar</vt:lpstr>
      <vt:lpstr>Section B: Reading - Grammar</vt:lpstr>
      <vt:lpstr>Section B: Reading - Grammar </vt:lpstr>
      <vt:lpstr>Section B: Reading - Grammar</vt:lpstr>
      <vt:lpstr>SECTION C: Writing - Vocabulary</vt:lpstr>
      <vt:lpstr>SECTION C: Writing - Grammar</vt:lpstr>
      <vt:lpstr>SECTION C: Writing - Grammar</vt:lpstr>
      <vt:lpstr>SECTION C: Writing - Grammar</vt:lpstr>
      <vt:lpstr>SECTION C: Writing - Grammar</vt:lpstr>
      <vt:lpstr>SECTION C: Writing - Grammar</vt:lpstr>
      <vt:lpstr>SECTION C: Writing - Grammar</vt:lpstr>
      <vt:lpstr>SECTION D: Speaking - Phonics</vt:lpstr>
      <vt:lpstr>SECTION D: Speaking - Vocabulary</vt:lpstr>
      <vt:lpstr>SECTION D: Speaking - Grammar</vt:lpstr>
      <vt:lpstr>SECTION D: Speaking - Grammar</vt:lpstr>
      <vt:lpstr>SECTION D: Speaking - Grammar</vt:lpstr>
      <vt:lpstr>SECTION D: Speaking - Grammar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 title</dc:title>
  <dc:creator>Rachel Hawkes</dc:creator>
  <cp:lastModifiedBy>Rachel Hawkes</cp:lastModifiedBy>
  <cp:revision>608</cp:revision>
  <dcterms:created xsi:type="dcterms:W3CDTF">2020-06-03T16:44:05Z</dcterms:created>
  <dcterms:modified xsi:type="dcterms:W3CDTF">2020-07-30T10:38:38Z</dcterms:modified>
</cp:coreProperties>
</file>