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2180-0646-4086-8004-227CDDCDAA0A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7B182-5D02-48D6-9C05-DB82324BF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8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2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Since this is merely a test</a:t>
            </a:r>
            <a:r>
              <a:rPr lang="en-GB" baseline="0" dirty="0" smtClean="0"/>
              <a:t> (and demonstration) of the rote learning involved, rather than a referential activity, only this reading task is provided. Remind students that they must take the trouble to check and learn gender, rather than guessing.</a:t>
            </a:r>
          </a:p>
          <a:p>
            <a:pPr marL="0" indent="0">
              <a:buNone/>
            </a:pPr>
            <a:endParaRPr lang="en-GB" baseline="0" dirty="0" smtClean="0"/>
          </a:p>
          <a:p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animal [1002], chien [1744], livre [358], portable [4002], chambre [633], chose [125], idée [239], règle [488]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12F4-EB5A-464B-92EC-DACFCB1CC2C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N.B. The previous slide refers to what Michel and his </a:t>
            </a:r>
            <a:r>
              <a:rPr lang="en-GB" i="1" baseline="0" dirty="0" smtClean="0"/>
              <a:t>sister </a:t>
            </a:r>
            <a:r>
              <a:rPr lang="en-GB" i="0" baseline="0" dirty="0" smtClean="0"/>
              <a:t>have</a:t>
            </a:r>
            <a:r>
              <a:rPr lang="en-GB" i="1" baseline="0" dirty="0" smtClean="0"/>
              <a:t>. </a:t>
            </a:r>
            <a:r>
              <a:rPr lang="en-GB" i="0" baseline="0" dirty="0" smtClean="0"/>
              <a:t>If it is being</a:t>
            </a:r>
            <a:r>
              <a:rPr lang="en-GB" baseline="0" dirty="0" smtClean="0"/>
              <a:t> displayed to the class during this activity, however, the students doing the task on this slide should be told not to look at it!</a:t>
            </a:r>
          </a:p>
          <a:p>
            <a:pPr marL="0" indent="0">
              <a:buNone/>
            </a:pPr>
            <a:endParaRPr lang="en-GB" baseline="0" dirty="0" smtClean="0"/>
          </a:p>
          <a:p>
            <a:r>
              <a:rPr lang="fr-FR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r>
              <a:rPr lang="fr-F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animal [1002], chien [1744], livre [358], portable [4002], chambre [633], chose [125], idée [239], règle [488]</a:t>
            </a:r>
            <a:r>
              <a:rPr lang="fr-FR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Londsale, D., &amp; Le Bras, Y.  (2009). </a:t>
            </a:r>
            <a:r>
              <a:rPr lang="en-GB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12F4-EB5A-464B-92EC-DACFCB1CC2C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Transcript</a:t>
            </a:r>
            <a:endParaRPr lang="en-GB" sz="1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R"/>
            </a:pP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J’ai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un cheval.</a:t>
            </a:r>
          </a:p>
          <a:p>
            <a:pPr marL="228600" indent="-228600">
              <a:buAutoNum type="arabicParenR"/>
            </a:pP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Elle a un </a:t>
            </a: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chien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28600" indent="-228600">
              <a:buAutoNum type="arabicParenR"/>
            </a:pP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J’ai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un portable.</a:t>
            </a:r>
          </a:p>
          <a:p>
            <a:pPr marL="228600" indent="-228600">
              <a:buAutoNum type="arabicParenR"/>
            </a:pP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J’ai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chambre</a:t>
            </a: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28600" indent="-228600">
              <a:buAutoNum type="arabicParenR"/>
            </a:pPr>
            <a:r>
              <a:rPr lang="en-GB" sz="12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Elle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 </a:t>
            </a:r>
            <a:r>
              <a:rPr lang="en-GB" sz="1200" b="0" baseline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photo.</a:t>
            </a:r>
          </a:p>
          <a:p>
            <a:pPr marL="228600" indent="-228600">
              <a:buAutoNum type="arabicParenR"/>
            </a:pP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Elle a un livre.</a:t>
            </a:r>
          </a:p>
          <a:p>
            <a:pPr marL="228600" indent="-228600">
              <a:buAutoNum type="arabicParenR"/>
            </a:pPr>
            <a:r>
              <a:rPr lang="en-GB" sz="1200" b="0" baseline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J’ai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règle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28600" indent="-228600">
              <a:buAutoNum type="arabicParenR"/>
            </a:pP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Elle a </a:t>
            </a:r>
            <a:r>
              <a:rPr lang="en-GB" sz="1200" b="0" baseline="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1200" b="0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idée.</a:t>
            </a:r>
            <a:endParaRPr lang="en-GB" sz="1200" b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dirty="0" smtClean="0"/>
          </a:p>
          <a:p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inclusions in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chien [1744],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cheval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[2220], livre [358], portable [4002], chambre [633],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[1412], idée [239], règle [488]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0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Speaking task. Partner A has to decide whether to use ‘</a:t>
            </a:r>
            <a:r>
              <a:rPr lang="en-GB" baseline="0" dirty="0" err="1" smtClean="0"/>
              <a:t>j’ai</a:t>
            </a:r>
            <a:r>
              <a:rPr lang="en-GB" baseline="0" dirty="0" smtClean="0"/>
              <a:t>’ or ‘</a:t>
            </a:r>
            <a:r>
              <a:rPr lang="en-GB" baseline="0" dirty="0" err="1" smtClean="0"/>
              <a:t>elle</a:t>
            </a:r>
            <a:r>
              <a:rPr lang="en-GB" baseline="0" dirty="0" smtClean="0"/>
              <a:t> a’, in order to say who has what. S/he is also challenged to remember the Week 3 vocabulary (plus the phonics cluster words ‘photo’ and ‘cheval’), together with the correct form of the indefinite article in each case. The name ‘Alex’ has been chosen as it is a possible short form name for both sexes. </a:t>
            </a:r>
          </a:p>
          <a:p>
            <a:endParaRPr lang="en-GB" dirty="0" smtClean="0"/>
          </a:p>
          <a:p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inclusions in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chien [1744],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cheval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[2220], livre [358], portable [4002], chambre [633],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[1412], idée [239], règle [488]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Partner B is challenged to spot the correct vocabulary item, as well as to listen out for whether it belongs</a:t>
            </a:r>
            <a:r>
              <a:rPr lang="en-GB" baseline="0" dirty="0" smtClean="0"/>
              <a:t> to Alex or to his/her sister, as revealed by Partner A’s use of either ‘</a:t>
            </a:r>
            <a:r>
              <a:rPr lang="en-GB" baseline="0" dirty="0" err="1" smtClean="0"/>
              <a:t>j’ai</a:t>
            </a:r>
            <a:r>
              <a:rPr lang="en-GB" baseline="0" dirty="0" smtClean="0"/>
              <a:t>’ or ‘</a:t>
            </a:r>
            <a:r>
              <a:rPr lang="en-GB" baseline="0" dirty="0" err="1" smtClean="0"/>
              <a:t>elle</a:t>
            </a:r>
            <a:r>
              <a:rPr lang="en-GB" baseline="0" dirty="0" smtClean="0"/>
              <a:t> a’.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inclusions in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chien [1744],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cheval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[2220], livre [358], portable [4002], chambre [633],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[1412], idée [239], règle [488]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inclusions in </a:t>
            </a:r>
            <a:r>
              <a:rPr lang="fr-F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chien [1744],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cheval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[2220], livre [358], portable [4002], chambre [633], 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[1412], idée [239], règle [488]</a:t>
            </a:r>
            <a:r>
              <a:rPr lang="fr-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4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972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3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71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5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0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7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Gender in French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38" y="1227990"/>
            <a:ext cx="113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Things, as well as people, have a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gender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French!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This means that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nouns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are either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masculine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or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feminine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0432" y="8726548"/>
            <a:ext cx="31350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9801" y="2161049"/>
            <a:ext cx="2095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entury Gothic" panose="020B0502020202020204" pitchFamily="34" charset="0"/>
              </a:rPr>
              <a:t>Masculine</a:t>
            </a:r>
            <a:endParaRPr lang="en-US" sz="3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2920" y="271504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animal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2920" y="331248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chien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920" y="395865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livre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2920" y="4535793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portable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8032" y="277655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chambre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125" y="3393965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chose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7356" y="2145973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entury Gothic" panose="020B0502020202020204" pitchFamily="34" charset="0"/>
              </a:rPr>
              <a:t>Feminine</a:t>
            </a:r>
            <a:endParaRPr lang="en-US" sz="3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7356" y="397022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idée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125" y="453492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règle</a:t>
            </a:r>
            <a:endParaRPr lang="en-GB" sz="3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8" y="5314128"/>
            <a:ext cx="116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You cannot usually guess the gender from the meaning of the word, nor from the way it looks: you have to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the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gender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with the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noun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next slide shows you one way to do this.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338225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indefinite article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38" y="1456722"/>
            <a:ext cx="113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or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French before a noun, you use 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or </a:t>
            </a:r>
            <a:r>
              <a:rPr lang="en-GB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according to whether the noun is masculine or feminine: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695640" y="2091064"/>
            <a:ext cx="3384065" cy="2003653"/>
          </a:xfrm>
          <a:prstGeom prst="wedgeEllipseCallout">
            <a:avLst>
              <a:gd name="adj1" fmla="val -66361"/>
              <a:gd name="adj2" fmla="val -58533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0432" y="8726548"/>
            <a:ext cx="31350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7401" y="2789422"/>
            <a:ext cx="2095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entury Gothic" panose="020B0502020202020204" pitchFamily="34" charset="0"/>
              </a:rPr>
              <a:t>Masculine</a:t>
            </a:r>
            <a:endParaRPr lang="en-US" sz="3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520" y="334342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un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animal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0520" y="3940861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un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chien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0520" y="4587031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un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livre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0520" y="516416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un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portable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1142" y="3337396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chambre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1142" y="3966698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chose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4192" y="2842467"/>
            <a:ext cx="18726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entury Gothic" panose="020B0502020202020204" pitchFamily="34" charset="0"/>
              </a:rPr>
              <a:t>Feminine</a:t>
            </a:r>
            <a:endParaRPr lang="en-US" sz="3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6797" y="459259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idée</a:t>
            </a:r>
            <a:endParaRPr lang="en-GB" sz="3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797" y="5131807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règle</a:t>
            </a:r>
            <a:endParaRPr lang="en-GB" sz="3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9575" y="2306999"/>
            <a:ext cx="2808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un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 and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une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 can also mean ‘one’, so we can translate ‘un animal’ either as ‘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an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 animal’, or as ‘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one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 animal’.</a:t>
            </a: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8774" y="3720202"/>
            <a:ext cx="2767401" cy="1804297"/>
          </a:xfrm>
          <a:prstGeom prst="wedgeEllipseCallout">
            <a:avLst>
              <a:gd name="adj1" fmla="val 47086"/>
              <a:gd name="adj2" fmla="val -50183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8" y="3852573"/>
            <a:ext cx="261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When 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w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e learn nouns, we can learn them with the 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article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, to ensure that we know their gender.</a:t>
            </a: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7" grpId="3"/>
      <p:bldP spid="18" grpId="0"/>
      <p:bldP spid="19" grpId="0"/>
      <p:bldP spid="19" grpId="1"/>
      <p:bldP spid="19" grpId="2"/>
      <p:bldP spid="20" grpId="0"/>
      <p:bldP spid="20" grpId="1"/>
      <p:bldP spid="20" grpId="2"/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11986" y="876838"/>
          <a:ext cx="11087218" cy="458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92">
                  <a:extLst>
                    <a:ext uri="{9D8B030D-6E8A-4147-A177-3AD203B41FA5}">
                      <a16:colId xmlns:a16="http://schemas.microsoft.com/office/drawing/2014/main" xmlns="" val="2548973513"/>
                    </a:ext>
                  </a:extLst>
                </a:gridCol>
                <a:gridCol w="3610957">
                  <a:extLst>
                    <a:ext uri="{9D8B030D-6E8A-4147-A177-3AD203B41FA5}">
                      <a16:colId xmlns:a16="http://schemas.microsoft.com/office/drawing/2014/main" xmlns="" val="2775102314"/>
                    </a:ext>
                  </a:extLst>
                </a:gridCol>
                <a:gridCol w="481742">
                  <a:extLst>
                    <a:ext uri="{9D8B030D-6E8A-4147-A177-3AD203B41FA5}">
                      <a16:colId xmlns:a16="http://schemas.microsoft.com/office/drawing/2014/main" xmlns="" val="2063340645"/>
                    </a:ext>
                  </a:extLst>
                </a:gridCol>
                <a:gridCol w="723204">
                  <a:extLst>
                    <a:ext uri="{9D8B030D-6E8A-4147-A177-3AD203B41FA5}">
                      <a16:colId xmlns:a16="http://schemas.microsoft.com/office/drawing/2014/main" xmlns="" val="1149418214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xmlns="" val="3028703937"/>
                    </a:ext>
                  </a:extLst>
                </a:gridCol>
                <a:gridCol w="3632458">
                  <a:extLst>
                    <a:ext uri="{9D8B030D-6E8A-4147-A177-3AD203B41FA5}">
                      <a16:colId xmlns:a16="http://schemas.microsoft.com/office/drawing/2014/main" xmlns="" val="1859025906"/>
                    </a:ext>
                  </a:extLst>
                </a:gridCol>
                <a:gridCol w="477036">
                  <a:extLst>
                    <a:ext uri="{9D8B030D-6E8A-4147-A177-3AD203B41FA5}">
                      <a16:colId xmlns:a16="http://schemas.microsoft.com/office/drawing/2014/main" xmlns="" val="3979149899"/>
                    </a:ext>
                  </a:extLst>
                </a:gridCol>
                <a:gridCol w="751873">
                  <a:extLst>
                    <a:ext uri="{9D8B030D-6E8A-4147-A177-3AD203B41FA5}">
                      <a16:colId xmlns:a16="http://schemas.microsoft.com/office/drawing/2014/main" xmlns="" val="4000977675"/>
                    </a:ext>
                  </a:extLst>
                </a:gridCol>
              </a:tblGrid>
              <a:tr h="1234005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 message your friend Michel to check you understood his phone call. Now your app has a bug!  It’s eaten the indefinite articles. Use the correct word for ‘a’, ‘</a:t>
                      </a: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’ or ‘</a:t>
                      </a:r>
                      <a:r>
                        <a:rPr kumimoji="0" lang="en-GB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’. </a:t>
                      </a:r>
                      <a:b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you have finished, check the wordlist.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482725"/>
                  </a:ext>
                </a:extLst>
              </a:tr>
              <a:tr h="669889">
                <a:tc gridSpan="2"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764126"/>
                  </a:ext>
                </a:extLst>
              </a:tr>
              <a:tr h="669889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animal.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idée.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1245337"/>
                  </a:ext>
                </a:extLst>
              </a:tr>
              <a:tr h="669889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Elle a </a:t>
                      </a: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livre.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Elle a          chose.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3114728"/>
                  </a:ext>
                </a:extLst>
              </a:tr>
              <a:tr h="669889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Elle a</a:t>
                      </a:r>
                      <a:r>
                        <a:rPr lang="en-GB" sz="2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en-GB" sz="2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chambre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en-GB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chien</a:t>
                      </a:r>
                      <a:r>
                        <a:rPr lang="en-GB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7591263"/>
                  </a:ext>
                </a:extLst>
              </a:tr>
              <a:tr h="669889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en-GB" sz="24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règle</a:t>
                      </a:r>
                      <a:r>
                        <a:rPr lang="en-GB" sz="2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Elle </a:t>
                      </a:r>
                      <a:r>
                        <a:rPr lang="en-GB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         portable.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48096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Lire</a:t>
            </a:r>
            <a:endParaRPr lang="en-GB" sz="32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6452" y="6487183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xplosion 2 4"/>
          <p:cNvSpPr>
            <a:spLocks noChangeAspect="1"/>
          </p:cNvSpPr>
          <p:nvPr/>
        </p:nvSpPr>
        <p:spPr>
          <a:xfrm rot="1587298">
            <a:off x="2093932" y="2879714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15" y="2824277"/>
            <a:ext cx="498794" cy="519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15" y="3497255"/>
            <a:ext cx="498794" cy="5195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75" y="4151878"/>
            <a:ext cx="498794" cy="5195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75" y="4781246"/>
            <a:ext cx="498794" cy="5195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38" y="2836459"/>
            <a:ext cx="498794" cy="5195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38" y="3479799"/>
            <a:ext cx="498794" cy="519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130" y="4112498"/>
            <a:ext cx="498794" cy="519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01" y="4792715"/>
            <a:ext cx="498794" cy="51957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490396" y="2136240"/>
            <a:ext cx="873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entury Gothic" panose="020B0502020202020204" pitchFamily="34" charset="0"/>
              </a:rPr>
              <a:t>une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8404" y="2122975"/>
            <a:ext cx="614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44546A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entury Gothic" panose="020B0502020202020204" pitchFamily="34" charset="0"/>
              </a:rPr>
              <a:t>un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44546A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Explosion 2 30"/>
          <p:cNvSpPr>
            <a:spLocks noChangeAspect="1"/>
          </p:cNvSpPr>
          <p:nvPr/>
        </p:nvSpPr>
        <p:spPr>
          <a:xfrm rot="1587298">
            <a:off x="2320050" y="3549680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  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Explosion 2 31"/>
          <p:cNvSpPr>
            <a:spLocks noChangeAspect="1"/>
          </p:cNvSpPr>
          <p:nvPr/>
        </p:nvSpPr>
        <p:spPr>
          <a:xfrm rot="1587298">
            <a:off x="2338718" y="4217737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Explosion 2 32"/>
          <p:cNvSpPr>
            <a:spLocks noChangeAspect="1"/>
          </p:cNvSpPr>
          <p:nvPr/>
        </p:nvSpPr>
        <p:spPr>
          <a:xfrm rot="1587298">
            <a:off x="2115652" y="4889611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Explosion 2 34"/>
          <p:cNvSpPr>
            <a:spLocks noChangeAspect="1"/>
          </p:cNvSpPr>
          <p:nvPr/>
        </p:nvSpPr>
        <p:spPr>
          <a:xfrm rot="1587298">
            <a:off x="7638362" y="2868353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Explosion 2 39"/>
          <p:cNvSpPr>
            <a:spLocks noChangeAspect="1"/>
          </p:cNvSpPr>
          <p:nvPr/>
        </p:nvSpPr>
        <p:spPr>
          <a:xfrm rot="1587298">
            <a:off x="7883148" y="3572730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Explosion 2 40"/>
          <p:cNvSpPr>
            <a:spLocks noChangeAspect="1"/>
          </p:cNvSpPr>
          <p:nvPr/>
        </p:nvSpPr>
        <p:spPr>
          <a:xfrm rot="1587298">
            <a:off x="7663577" y="4230756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Explosion 2 41"/>
          <p:cNvSpPr>
            <a:spLocks noChangeAspect="1"/>
          </p:cNvSpPr>
          <p:nvPr/>
        </p:nvSpPr>
        <p:spPr>
          <a:xfrm rot="1587298">
            <a:off x="7841637" y="4889611"/>
            <a:ext cx="719578" cy="4330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06037" y="2122701"/>
            <a:ext cx="6217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44546A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entury Gothic" panose="020B0502020202020204" pitchFamily="34" charset="0"/>
              </a:rPr>
              <a:t>un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44546A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009471" y="2136240"/>
            <a:ext cx="873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entury Gothic" panose="020B0502020202020204" pitchFamily="34" charset="0"/>
              </a:rPr>
              <a:t>une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11986" y="1939130"/>
          <a:ext cx="1108721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218">
                  <a:extLst>
                    <a:ext uri="{9D8B030D-6E8A-4147-A177-3AD203B41FA5}">
                      <a16:colId xmlns:a16="http://schemas.microsoft.com/office/drawing/2014/main" xmlns="" val="2548973513"/>
                    </a:ext>
                  </a:extLst>
                </a:gridCol>
              </a:tblGrid>
              <a:tr h="2388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 message your friend Michel to check you understood his phone call earlier about what he and his brother have.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Translate your list into French.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 the correct word for ‘a’.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507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When you have finished, check the wordlist.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14827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9300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Écrire</a:t>
            </a:r>
            <a:endParaRPr lang="en-GB" sz="32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6452" y="6487183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1986" y="995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Challenge</a:t>
            </a:r>
            <a:endParaRPr lang="en-GB" sz="3200" b="1" i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65513" y="1586944"/>
          <a:ext cx="11348380" cy="442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00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2407534">
                  <a:extLst>
                    <a:ext uri="{9D8B030D-6E8A-4147-A177-3AD203B41FA5}">
                      <a16:colId xmlns:a16="http://schemas.microsoft.com/office/drawing/2014/main" xmlns="" val="1524867187"/>
                    </a:ext>
                  </a:extLst>
                </a:gridCol>
                <a:gridCol w="2521358">
                  <a:extLst>
                    <a:ext uri="{9D8B030D-6E8A-4147-A177-3AD203B41FA5}">
                      <a16:colId xmlns:a16="http://schemas.microsoft.com/office/drawing/2014/main" xmlns="" val="2034264143"/>
                    </a:ext>
                  </a:extLst>
                </a:gridCol>
                <a:gridCol w="707979">
                  <a:extLst>
                    <a:ext uri="{9D8B030D-6E8A-4147-A177-3AD203B41FA5}">
                      <a16:colId xmlns:a16="http://schemas.microsoft.com/office/drawing/2014/main" xmlns="" val="713444903"/>
                    </a:ext>
                  </a:extLst>
                </a:gridCol>
                <a:gridCol w="2361235">
                  <a:extLst>
                    <a:ext uri="{9D8B030D-6E8A-4147-A177-3AD203B41FA5}">
                      <a16:colId xmlns:a16="http://schemas.microsoft.com/office/drawing/2014/main" xmlns="" val="3946385034"/>
                    </a:ext>
                  </a:extLst>
                </a:gridCol>
                <a:gridCol w="2449974">
                  <a:extLst>
                    <a:ext uri="{9D8B030D-6E8A-4147-A177-3AD203B41FA5}">
                      <a16:colId xmlns:a16="http://schemas.microsoft.com/office/drawing/2014/main" xmlns="" val="1117808651"/>
                    </a:ext>
                  </a:extLst>
                </a:gridCol>
              </a:tblGrid>
              <a:tr h="1105958"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9350070"/>
                  </a:ext>
                </a:extLst>
              </a:tr>
              <a:tr h="1110019"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867994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81234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031465" y="1032946"/>
            <a:ext cx="10999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Jean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67634" y="618361"/>
            <a:ext cx="43011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Nathalie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228" y="239129"/>
            <a:ext cx="10282836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Listen to Jean talking about what he has, and what his friend Nathalie (</a:t>
            </a:r>
            <a:r>
              <a:rPr lang="en-GB" sz="20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has.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Write the things he mentions in the appropriate column, in English.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27735" y="38955"/>
            <a:ext cx="235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Écouter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79818" y="1072496"/>
            <a:ext cx="10999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Jean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8473" y="611636"/>
            <a:ext cx="43011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Nathalie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19" y="1933915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horse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8106" y="4113456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ruler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7391" y="3040889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book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7391" y="5178523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idea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0323" y="3040889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dog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3108" y="4115660"/>
            <a:ext cx="241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mobile phone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6516" y="5226926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bedroom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7391" y="1957081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photograph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ction Button: Custom 17">
            <a:hlinkClick r:id="" action="ppaction://noaction" highlightClick="1">
              <a:snd r:embed="rId3" name="week 3_slide 21_item 1.wav"/>
            </a:hlinkClick>
          </p:cNvPr>
          <p:cNvSpPr/>
          <p:nvPr/>
        </p:nvSpPr>
        <p:spPr>
          <a:xfrm>
            <a:off x="620120" y="1777318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ction Button: Custom 18">
            <a:hlinkClick r:id="" action="ppaction://noaction" highlightClick="1">
              <a:snd r:embed="rId4" name="week 3_slide 21_item 2.wav"/>
            </a:hlinkClick>
          </p:cNvPr>
          <p:cNvSpPr/>
          <p:nvPr/>
        </p:nvSpPr>
        <p:spPr>
          <a:xfrm>
            <a:off x="628000" y="2862944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Action Button: Custom 22">
            <a:hlinkClick r:id="" action="ppaction://noaction" highlightClick="1">
              <a:snd r:embed="rId5" name="week 3_slide 21_item 3.wav"/>
            </a:hlinkClick>
          </p:cNvPr>
          <p:cNvSpPr/>
          <p:nvPr/>
        </p:nvSpPr>
        <p:spPr>
          <a:xfrm>
            <a:off x="628001" y="3948571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Action Button: Custom 23">
            <a:hlinkClick r:id="" action="ppaction://noaction" highlightClick="1">
              <a:snd r:embed="rId6" name="week 3_slide 21_item 4.wav"/>
            </a:hlinkClick>
          </p:cNvPr>
          <p:cNvSpPr/>
          <p:nvPr/>
        </p:nvSpPr>
        <p:spPr>
          <a:xfrm>
            <a:off x="628001" y="5069678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Action Button: Custom 24">
            <a:hlinkClick r:id="" action="ppaction://noaction" highlightClick="1">
              <a:snd r:embed="rId7" name="week 3_slide 21_item 5.wav"/>
            </a:hlinkClick>
          </p:cNvPr>
          <p:cNvSpPr/>
          <p:nvPr/>
        </p:nvSpPr>
        <p:spPr>
          <a:xfrm>
            <a:off x="6371789" y="1765498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Action Button: Custom 25">
            <a:hlinkClick r:id="" action="ppaction://noaction" highlightClick="1">
              <a:snd r:embed="rId8" name="week 3_slide 21_item 6.wav"/>
            </a:hlinkClick>
          </p:cNvPr>
          <p:cNvSpPr/>
          <p:nvPr/>
        </p:nvSpPr>
        <p:spPr>
          <a:xfrm>
            <a:off x="6356825" y="2895607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ction Button: Custom 26">
            <a:hlinkClick r:id="" action="ppaction://noaction" highlightClick="1">
              <a:snd r:embed="rId9" name="week 3_slide 21_item 7.wav"/>
            </a:hlinkClick>
          </p:cNvPr>
          <p:cNvSpPr/>
          <p:nvPr/>
        </p:nvSpPr>
        <p:spPr>
          <a:xfrm>
            <a:off x="6365629" y="3979221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ction Button: Custom 27">
            <a:hlinkClick r:id="" action="ppaction://noaction" highlightClick="1">
              <a:snd r:embed="rId10" name="week 3_slide 21_item 8.wav"/>
            </a:hlinkClick>
          </p:cNvPr>
          <p:cNvSpPr/>
          <p:nvPr/>
        </p:nvSpPr>
        <p:spPr>
          <a:xfrm>
            <a:off x="6374433" y="5058894"/>
            <a:ext cx="551543" cy="730136"/>
          </a:xfrm>
          <a:prstGeom prst="actionButtonBlank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en-GB" sz="5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78747" y="1805650"/>
          <a:ext cx="11038376" cy="442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188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5519188">
                  <a:extLst>
                    <a:ext uri="{9D8B030D-6E8A-4147-A177-3AD203B41FA5}">
                      <a16:colId xmlns:a16="http://schemas.microsoft.com/office/drawing/2014/main" xmlns="" val="713444903"/>
                    </a:ext>
                  </a:extLst>
                </a:gridCol>
              </a:tblGrid>
              <a:tr h="1105958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9350070"/>
                  </a:ext>
                </a:extLst>
              </a:tr>
              <a:tr h="1110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867994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81234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472847" y="1224996"/>
            <a:ext cx="212430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 (you)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959" y="1232779"/>
            <a:ext cx="379649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Alex’s (your) sister</a:t>
            </a:r>
            <a:endParaRPr lang="en-US" sz="3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551" y="42289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11" y="188461"/>
            <a:ext cx="10282836" cy="101566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Alex phones his/her friend. You play Alex; your partner is the friend.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Tell your partner what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you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have, and what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your sister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has.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Use the pronoun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(she) to talk about your sister.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83" y="3161654"/>
            <a:ext cx="897383" cy="66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03" y="4212637"/>
            <a:ext cx="1331142" cy="63451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7" y="5178730"/>
            <a:ext cx="438803" cy="1020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8" y="1865314"/>
            <a:ext cx="1052339" cy="989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8" y="4122171"/>
            <a:ext cx="1265200" cy="888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8" y="5098559"/>
            <a:ext cx="708578" cy="10575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36045" y="-265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Parler</a:t>
            </a:r>
            <a:endParaRPr lang="en-GB" sz="32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3" y="1812277"/>
            <a:ext cx="823847" cy="1013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95" y="2947869"/>
            <a:ext cx="505585" cy="9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75671" y="1763644"/>
          <a:ext cx="11038376" cy="442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729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xmlns="" val="3701299042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1867376396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2159251388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xmlns="" val="3842576086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3914824675"/>
                    </a:ext>
                  </a:extLst>
                </a:gridCol>
              </a:tblGrid>
              <a:tr h="110697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10697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2739"/>
                  </a:ext>
                </a:extLst>
              </a:tr>
              <a:tr h="110697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6394000"/>
                  </a:ext>
                </a:extLst>
              </a:tr>
              <a:tr h="110697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453515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3826" y="451756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154" y="125209"/>
            <a:ext cx="8500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Your friend Alex phones you. 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S/he tells you what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s/he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has, and what 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his/her sister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has.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Tick who has each item. N.B. The pictures are not in order.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0" y="4199356"/>
            <a:ext cx="897383" cy="66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9" y="1970926"/>
            <a:ext cx="1331142" cy="63451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70" y="1777946"/>
            <a:ext cx="438803" cy="1020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0" y="2971801"/>
            <a:ext cx="1052339" cy="989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7" y="5150546"/>
            <a:ext cx="1421424" cy="998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5" y="3977591"/>
            <a:ext cx="708578" cy="10575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157375" y="-3411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Parler</a:t>
            </a:r>
            <a:endParaRPr lang="en-GB" sz="32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50767" y="1120565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 </a:t>
            </a:r>
          </a:p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(‘I’)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51951" y="1116289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 </a:t>
            </a:r>
          </a:p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(‘I’)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5720" y="1152181"/>
            <a:ext cx="1652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Sister </a:t>
            </a:r>
            <a:b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</a:br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(‘she’)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93951" y="1152180"/>
            <a:ext cx="1652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Sister </a:t>
            </a:r>
            <a:b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</a:br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(‘she’)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6" y="2868965"/>
            <a:ext cx="807015" cy="993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96" y="5110021"/>
            <a:ext cx="532410" cy="1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24018" y="1763644"/>
          <a:ext cx="11038376" cy="442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729">
                  <a:extLst>
                    <a:ext uri="{9D8B030D-6E8A-4147-A177-3AD203B41FA5}">
                      <a16:colId xmlns:a16="http://schemas.microsoft.com/office/drawing/2014/main" xmlns="" val="615763476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xmlns="" val="3701299042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1867376396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2159251388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xmlns="" val="3842576086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xmlns="" val="3914824675"/>
                    </a:ext>
                  </a:extLst>
                </a:gridCol>
              </a:tblGrid>
              <a:tr h="110697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8679953"/>
                  </a:ext>
                </a:extLst>
              </a:tr>
              <a:tr h="110697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12739"/>
                  </a:ext>
                </a:extLst>
              </a:tr>
              <a:tr h="110697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6394000"/>
                  </a:ext>
                </a:extLst>
              </a:tr>
              <a:tr h="110697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45351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0" y="4199356"/>
            <a:ext cx="897383" cy="66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9" y="1970926"/>
            <a:ext cx="1331142" cy="63451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70" y="1777946"/>
            <a:ext cx="438803" cy="1020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0" y="2971801"/>
            <a:ext cx="1052339" cy="989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9" y="5150547"/>
            <a:ext cx="1331142" cy="934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5" y="3977591"/>
            <a:ext cx="708578" cy="1057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00" y="4199356"/>
            <a:ext cx="498794" cy="519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43" y="3235267"/>
            <a:ext cx="498794" cy="5195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61" y="5389790"/>
            <a:ext cx="498794" cy="5195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83637" y="51642"/>
            <a:ext cx="1284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Écrire</a:t>
            </a:r>
            <a:endParaRPr lang="en-GB" sz="32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320" y="118150"/>
            <a:ext cx="1192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Alex. You write to another friend (your phone’s battery died!)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Write a sentence for each thing, as per the information below.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E.g., </a:t>
            </a:r>
            <a:r>
              <a:rPr lang="en-GB" sz="20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règle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. Elle a un cheval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10" y="2003751"/>
            <a:ext cx="498794" cy="5195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7" y="3235267"/>
            <a:ext cx="498794" cy="519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92" y="2090729"/>
            <a:ext cx="498794" cy="5195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09" y="4270104"/>
            <a:ext cx="498794" cy="519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09" y="5459780"/>
            <a:ext cx="498794" cy="51957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50767" y="1120565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 </a:t>
            </a:r>
          </a:p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(‘I’)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1951" y="1116289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Alex </a:t>
            </a:r>
          </a:p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(‘I’)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5720" y="1152181"/>
            <a:ext cx="1652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Sister </a:t>
            </a:r>
            <a:b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</a:br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(‘she’)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93951" y="1152180"/>
            <a:ext cx="1652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Sister </a:t>
            </a:r>
            <a:b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</a:br>
            <a:r>
              <a:rPr lang="en-US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entury Gothic" panose="020B0502020202020204" pitchFamily="34" charset="0"/>
              </a:rPr>
              <a:t>(‘she’)</a:t>
            </a:r>
            <a:endParaRPr 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7" y="2895734"/>
            <a:ext cx="840805" cy="10348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00" y="5086870"/>
            <a:ext cx="554804" cy="10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1199</Words>
  <Application>Microsoft Office PowerPoint</Application>
  <PresentationFormat>Widescreen</PresentationFormat>
  <Paragraphs>166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Tw Cen MT</vt:lpstr>
      <vt:lpstr>1_Office Theme</vt:lpstr>
      <vt:lpstr>Gender in French</vt:lpstr>
      <vt:lpstr>The indefinite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in French</dc:title>
  <dc:creator>Rachel Hawkes</dc:creator>
  <cp:lastModifiedBy>Rachel Hawkes</cp:lastModifiedBy>
  <cp:revision>2</cp:revision>
  <dcterms:created xsi:type="dcterms:W3CDTF">2019-09-04T18:19:32Z</dcterms:created>
  <dcterms:modified xsi:type="dcterms:W3CDTF">2019-09-04T18:21:27Z</dcterms:modified>
</cp:coreProperties>
</file>