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60" r:id="rId2"/>
    <p:sldId id="257" r:id="rId3"/>
    <p:sldId id="258" r:id="rId4"/>
    <p:sldId id="259" r:id="rId5"/>
    <p:sldId id="261"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73837" autoAdjust="0"/>
  </p:normalViewPr>
  <p:slideViewPr>
    <p:cSldViewPr snapToGrid="0">
      <p:cViewPr varScale="1">
        <p:scale>
          <a:sx n="85" d="100"/>
          <a:sy n="85" d="100"/>
        </p:scale>
        <p:origin x="1536" y="84"/>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79B54A0-B01E-42E2-B91B-DECD1D918CBA}" type="datetimeFigureOut">
              <a:rPr lang="en-GB" smtClean="0"/>
              <a:t>19/04/2020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31151D7-DA62-42A5-A091-8742393E561B}" type="slidenum">
              <a:rPr lang="en-GB" smtClean="0"/>
              <a:t>‹#›</a:t>
            </a:fld>
            <a:endParaRPr lang="en-GB"/>
          </a:p>
        </p:txBody>
      </p:sp>
    </p:spTree>
    <p:extLst>
      <p:ext uri="{BB962C8B-B14F-4D97-AF65-F5344CB8AC3E}">
        <p14:creationId xmlns:p14="http://schemas.microsoft.com/office/powerpoint/2010/main" val="22087258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unsplash.com/" TargetMode="External"/><Relationship Id="rId2" Type="http://schemas.openxmlformats.org/officeDocument/2006/relationships/slide" Target="../slides/slide2.xml"/><Relationship Id="rId1" Type="http://schemas.openxmlformats.org/officeDocument/2006/relationships/notesMaster" Target="../notesMasters/notesMaster1.xml"/><Relationship Id="rId4" Type="http://schemas.openxmlformats.org/officeDocument/2006/relationships/hyperlink" Target="http://clipart-library.com/"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GB" sz="1200" b="1" i="0" u="none" strike="noStrike" kern="1200" cap="none" dirty="0" smtClean="0">
                <a:solidFill>
                  <a:schemeClr val="tx1"/>
                </a:solidFill>
                <a:effectLst/>
                <a:latin typeface="+mn-lt"/>
                <a:ea typeface="Calibri"/>
                <a:cs typeface="Calibri"/>
                <a:sym typeface="Calibri"/>
              </a:rPr>
              <a:t>Frequency </a:t>
            </a:r>
            <a:r>
              <a:rPr lang="en-GB" sz="1200" b="1" i="0" u="none" strike="noStrike" kern="1200" cap="none" dirty="0" smtClean="0">
                <a:solidFill>
                  <a:schemeClr val="tx1"/>
                </a:solidFill>
                <a:effectLst/>
                <a:latin typeface="+mn-lt"/>
                <a:ea typeface="Calibri"/>
                <a:cs typeface="Calibri"/>
                <a:sym typeface="Calibri"/>
              </a:rPr>
              <a:t>rankings of vocabulary </a:t>
            </a:r>
            <a:r>
              <a:rPr lang="en-GB" sz="1200" b="1" i="0" u="sng" strike="noStrike" kern="1200" cap="none" dirty="0" smtClean="0">
                <a:solidFill>
                  <a:schemeClr val="tx1"/>
                </a:solidFill>
                <a:effectLst/>
                <a:latin typeface="+mn-lt"/>
                <a:ea typeface="Calibri"/>
                <a:cs typeface="Calibri"/>
                <a:sym typeface="Calibri"/>
              </a:rPr>
              <a:t>introduced</a:t>
            </a:r>
            <a:r>
              <a:rPr lang="en-GB" sz="1200" b="1" i="0" u="none" strike="noStrike" kern="1200" cap="none" dirty="0" smtClean="0">
                <a:solidFill>
                  <a:schemeClr val="tx1"/>
                </a:solidFill>
                <a:effectLst/>
                <a:latin typeface="+mn-lt"/>
                <a:ea typeface="Calibri"/>
                <a:cs typeface="Calibri"/>
                <a:sym typeface="Calibri"/>
              </a:rPr>
              <a:t> this week (1 is the most common word in Spanish): </a:t>
            </a:r>
            <a:endParaRPr lang="en-GB" sz="1200" b="0" i="0" u="none" strike="noStrike" kern="1200" cap="none" dirty="0" smtClean="0">
              <a:solidFill>
                <a:schemeClr val="tx1"/>
              </a:solidFill>
              <a:effectLst/>
              <a:latin typeface="+mn-lt"/>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s-ES" sz="1200" kern="1200" dirty="0" smtClean="0">
                <a:solidFill>
                  <a:schemeClr val="tx1"/>
                </a:solidFill>
                <a:effectLst/>
                <a:latin typeface="+mn-lt"/>
                <a:ea typeface="+mn-ea"/>
                <a:cs typeface="+mn-cs"/>
              </a:rPr>
              <a:t>trabajar [174]; buscar [179]; descansar [1749]; preparar [570]; comida [906]; animal [322]; pasar [68]; tiempo [80]; campo [342]; junto[s] [149]; solo [181]</a:t>
            </a:r>
            <a:endParaRPr lang="en-CA" sz="1200" kern="1200" dirty="0" smtClean="0">
              <a:solidFill>
                <a:schemeClr val="tx1"/>
              </a:solidFill>
              <a:effectLst/>
              <a:latin typeface="+mn-lt"/>
              <a:ea typeface="+mn-ea"/>
              <a:cs typeface="+mn-cs"/>
            </a:endParaRPr>
          </a:p>
          <a:p>
            <a:endParaRPr lang="en-GB" b="1"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i="0" u="none" strike="noStrike" kern="1200" cap="none" dirty="0" smtClean="0">
                <a:solidFill>
                  <a:schemeClr val="tx1"/>
                </a:solidFill>
                <a:effectLst/>
                <a:latin typeface="+mn-lt"/>
                <a:ea typeface="Calibri"/>
                <a:cs typeface="Calibri"/>
                <a:sym typeface="Calibri"/>
              </a:rPr>
              <a:t>Frequency rankings of vocabulary </a:t>
            </a:r>
            <a:r>
              <a:rPr lang="en-GB" sz="1200" b="1" i="0" u="sng" strike="noStrike" kern="1200" cap="none" dirty="0" smtClean="0">
                <a:solidFill>
                  <a:schemeClr val="tx1"/>
                </a:solidFill>
                <a:effectLst/>
                <a:latin typeface="+mn-lt"/>
                <a:ea typeface="Calibri"/>
                <a:cs typeface="Calibri"/>
                <a:sym typeface="Calibri"/>
              </a:rPr>
              <a:t>revisited</a:t>
            </a:r>
            <a:r>
              <a:rPr lang="en-GB" sz="1200" b="1" i="0" u="none" strike="noStrike" kern="1200" cap="none" dirty="0" smtClean="0">
                <a:solidFill>
                  <a:schemeClr val="tx1"/>
                </a:solidFill>
                <a:effectLst/>
                <a:latin typeface="+mn-lt"/>
                <a:ea typeface="Calibri"/>
                <a:cs typeface="Calibri"/>
                <a:sym typeface="Calibri"/>
              </a:rPr>
              <a:t> this week (1 is the most common word in Spanish): </a:t>
            </a:r>
          </a:p>
          <a:p>
            <a:pPr rtl="0" latinLnBrk="0"/>
            <a:endParaRPr lang="es-ES" b="1"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s-ES" b="1" dirty="0" smtClean="0"/>
              <a:t>2.1.3 </a:t>
            </a:r>
            <a:r>
              <a:rPr lang="es-ES" b="0" dirty="0" smtClean="0"/>
              <a:t>naturaleza [712]; árbol [748]; pájaro [1607]; río [496]; rojo [534]; amarillo [1381]; verde [812]; azul [811]; lugar [144]; sólo [95]</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ES" b="1" dirty="0" smtClean="0"/>
          </a:p>
          <a:p>
            <a:pPr rtl="0" latinLnBrk="0"/>
            <a:r>
              <a:rPr lang="es-ES" b="1" dirty="0" smtClean="0"/>
              <a:t>1.2.5 </a:t>
            </a:r>
            <a:r>
              <a:rPr lang="es-ES" b="0" dirty="0" smtClean="0"/>
              <a:t>museo [1114]; banco [728]; teatro [605]; centro [316]; mercado [487]; tienda [1515]; plaza [806]; iglesia [437]; escuela [424]; ciudad [178]; entre [63]; el, la [1]; lejos [833]; cerca [1042]; respuesta [488]</a:t>
            </a:r>
            <a:endParaRPr lang="en-GB" sz="1200" b="0" i="0" dirty="0" smtClean="0">
              <a:solidFill>
                <a:schemeClr val="dk1"/>
              </a:solidFill>
              <a:latin typeface="+mn-lt"/>
              <a:ea typeface="Calibri"/>
              <a:cs typeface="Calibri"/>
              <a:sym typeface="Calibri"/>
            </a:endParaRPr>
          </a:p>
          <a:p>
            <a:pPr rtl="0" latinLnBrk="0"/>
            <a:endParaRPr lang="en-GB" sz="1200" b="0" i="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smtClean="0"/>
              <a:t>Source of frequency rankings: </a:t>
            </a:r>
            <a:r>
              <a:rPr lang="en-GB" sz="1200" baseline="0" dirty="0" smtClean="0"/>
              <a:t>Davies, M. &amp; Davies, K. (2018). </a:t>
            </a:r>
            <a:r>
              <a:rPr lang="en-GB" sz="1200" i="1" baseline="0" dirty="0" smtClean="0"/>
              <a:t>A frequency dictionary of Spanish: Core vocabulary for learners </a:t>
            </a:r>
            <a:r>
              <a:rPr lang="en-GB" sz="1200" i="0" baseline="0" dirty="0" smtClean="0"/>
              <a:t>(2</a:t>
            </a:r>
            <a:r>
              <a:rPr lang="en-GB" sz="1200" i="0" baseline="30000" dirty="0" smtClean="0"/>
              <a:t>nd</a:t>
            </a:r>
            <a:r>
              <a:rPr lang="en-GB" sz="1200" i="0" baseline="0" dirty="0" smtClean="0"/>
              <a:t> ed.)</a:t>
            </a:r>
            <a:r>
              <a:rPr lang="en-GB" sz="1200" baseline="0" dirty="0" smtClean="0"/>
              <a:t>. London: Routledge. </a:t>
            </a:r>
            <a:endParaRPr lang="en-GB" sz="1200" b="0" i="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2843D9-4757-4631-B0CD-BAA271821DF5}"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937077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smtClean="0"/>
              <a:t>Revision of vocabulary from Term 2.1 Week 3, which is revisited in scheme of work this week.</a:t>
            </a:r>
          </a:p>
          <a:p>
            <a:endParaRPr lang="en-GB" i="0" baseline="0" dirty="0" smtClean="0"/>
          </a:p>
          <a:p>
            <a:r>
              <a:rPr lang="es-ES" i="0" baseline="0" dirty="0" smtClean="0"/>
              <a:t>naturaleza [712]; árbol [748]; pájaro [1607]; río [496]; rojo [534]; amarillo [1381]; verde [812]; azul [811]; lugar [144]; sólo [95]. To </a:t>
            </a:r>
            <a:r>
              <a:rPr lang="es-ES" i="0" baseline="0" dirty="0" err="1" smtClean="0"/>
              <a:t>make</a:t>
            </a:r>
            <a:r>
              <a:rPr lang="es-ES" i="0" baseline="0" dirty="0" smtClean="0"/>
              <a:t> a set of 12 </a:t>
            </a:r>
            <a:r>
              <a:rPr lang="es-ES" i="0" baseline="0" dirty="0" err="1" smtClean="0"/>
              <a:t>words</a:t>
            </a:r>
            <a:r>
              <a:rPr lang="es-ES" i="0" baseline="0" dirty="0" smtClean="0"/>
              <a:t>, </a:t>
            </a:r>
            <a:r>
              <a:rPr lang="es-ES" i="0" baseline="0" dirty="0" err="1" smtClean="0"/>
              <a:t>we</a:t>
            </a:r>
            <a:r>
              <a:rPr lang="es-ES" i="0" baseline="0" dirty="0" smtClean="0"/>
              <a:t> </a:t>
            </a:r>
            <a:r>
              <a:rPr lang="es-ES" i="0" baseline="0" dirty="0" err="1" smtClean="0"/>
              <a:t>have</a:t>
            </a:r>
            <a:r>
              <a:rPr lang="es-ES" i="0" baseline="0" dirty="0" smtClean="0"/>
              <a:t> </a:t>
            </a:r>
            <a:r>
              <a:rPr lang="es-ES" i="0" baseline="0" dirty="0" err="1" smtClean="0"/>
              <a:t>added</a:t>
            </a:r>
            <a:r>
              <a:rPr lang="es-ES" i="0" baseline="0" dirty="0" smtClean="0"/>
              <a:t> </a:t>
            </a:r>
            <a:r>
              <a:rPr lang="es-ES" i="0" baseline="0" dirty="0" err="1" smtClean="0"/>
              <a:t>two</a:t>
            </a:r>
            <a:r>
              <a:rPr lang="es-ES" i="0" baseline="0" dirty="0" smtClean="0"/>
              <a:t> </a:t>
            </a:r>
            <a:r>
              <a:rPr lang="es-ES" i="0" baseline="0" dirty="0" err="1" smtClean="0"/>
              <a:t>words</a:t>
            </a:r>
            <a:r>
              <a:rPr lang="es-ES" i="0" baseline="0" dirty="0" smtClean="0"/>
              <a:t> </a:t>
            </a:r>
            <a:r>
              <a:rPr lang="es-ES" i="0" baseline="0" dirty="0" err="1" smtClean="0"/>
              <a:t>that</a:t>
            </a:r>
            <a:r>
              <a:rPr lang="es-ES" i="0" baseline="0" dirty="0" smtClean="0"/>
              <a:t> </a:t>
            </a:r>
            <a:r>
              <a:rPr lang="es-ES" i="0" baseline="0" dirty="0" err="1" smtClean="0"/>
              <a:t>were</a:t>
            </a:r>
            <a:r>
              <a:rPr lang="es-ES" i="0" baseline="0" dirty="0" smtClean="0"/>
              <a:t> </a:t>
            </a:r>
            <a:r>
              <a:rPr lang="es-ES" i="0" baseline="0" dirty="0" err="1" smtClean="0"/>
              <a:t>taught</a:t>
            </a:r>
            <a:r>
              <a:rPr lang="es-ES" i="0" baseline="0" dirty="0" smtClean="0"/>
              <a:t> </a:t>
            </a:r>
            <a:r>
              <a:rPr lang="es-ES" i="0" baseline="0" dirty="0" err="1" smtClean="0"/>
              <a:t>earlier</a:t>
            </a:r>
            <a:r>
              <a:rPr lang="es-ES" i="0" baseline="0" dirty="0" smtClean="0"/>
              <a:t> in </a:t>
            </a:r>
            <a:r>
              <a:rPr lang="es-ES" i="0" baseline="0" dirty="0" err="1" smtClean="0"/>
              <a:t>the</a:t>
            </a:r>
            <a:r>
              <a:rPr lang="es-ES" i="0" baseline="0" dirty="0" smtClean="0"/>
              <a:t> </a:t>
            </a:r>
            <a:r>
              <a:rPr lang="es-ES" i="0" baseline="0" dirty="0" err="1" smtClean="0"/>
              <a:t>SoW</a:t>
            </a:r>
            <a:r>
              <a:rPr lang="es-ES" i="0" baseline="0" dirty="0" smtClean="0"/>
              <a:t>: tranquilo [1073] (</a:t>
            </a:r>
            <a:r>
              <a:rPr lang="es-ES" i="0" baseline="0" dirty="0" err="1" smtClean="0"/>
              <a:t>week</a:t>
            </a:r>
            <a:r>
              <a:rPr lang="es-ES" i="0" baseline="0" dirty="0" smtClean="0"/>
              <a:t> 1.1.2) and hermoso [980] (</a:t>
            </a:r>
            <a:r>
              <a:rPr lang="es-ES" i="0" baseline="0" dirty="0" err="1" smtClean="0"/>
              <a:t>week</a:t>
            </a:r>
            <a:r>
              <a:rPr lang="es-ES" i="0" baseline="0" dirty="0" smtClean="0"/>
              <a:t> 2.1.2). </a:t>
            </a:r>
            <a:r>
              <a:rPr lang="es-ES" i="0" baseline="0" dirty="0" err="1" smtClean="0"/>
              <a:t>These</a:t>
            </a:r>
            <a:r>
              <a:rPr lang="es-ES" i="0" baseline="0" dirty="0" smtClean="0"/>
              <a:t> </a:t>
            </a:r>
            <a:r>
              <a:rPr lang="es-ES" i="0" baseline="0" dirty="0" err="1" smtClean="0"/>
              <a:t>words</a:t>
            </a:r>
            <a:r>
              <a:rPr lang="es-ES" i="0" baseline="0" dirty="0" smtClean="0"/>
              <a:t> are </a:t>
            </a:r>
            <a:r>
              <a:rPr lang="es-ES" i="0" baseline="0" dirty="0" err="1" smtClean="0"/>
              <a:t>often</a:t>
            </a:r>
            <a:r>
              <a:rPr lang="es-ES" i="0" baseline="0" dirty="0" smtClean="0"/>
              <a:t> </a:t>
            </a:r>
            <a:r>
              <a:rPr lang="es-ES" i="0" baseline="0" dirty="0" err="1" smtClean="0"/>
              <a:t>used</a:t>
            </a:r>
            <a:r>
              <a:rPr lang="es-ES" i="0" baseline="0" dirty="0" smtClean="0"/>
              <a:t> to describe </a:t>
            </a:r>
            <a:r>
              <a:rPr lang="es-ES" i="0" baseline="0" dirty="0" err="1" smtClean="0"/>
              <a:t>the</a:t>
            </a:r>
            <a:r>
              <a:rPr lang="es-ES" i="0" baseline="0" dirty="0" smtClean="0"/>
              <a:t> natural </a:t>
            </a:r>
            <a:r>
              <a:rPr lang="es-ES" i="0" baseline="0" dirty="0" err="1" smtClean="0"/>
              <a:t>world</a:t>
            </a:r>
            <a:r>
              <a:rPr lang="es-ES" i="0" baseline="0" dirty="0" smtClean="0"/>
              <a:t>.</a:t>
            </a:r>
            <a:endParaRPr lang="en-GB" i="0" baseline="0" dirty="0" smtClean="0"/>
          </a:p>
          <a:p>
            <a:endParaRPr lang="en-GB" baseline="0" dirty="0" smtClean="0"/>
          </a:p>
          <a:p>
            <a:r>
              <a:rPr lang="en-GB" baseline="0" dirty="0" smtClean="0"/>
              <a:t>1</a:t>
            </a:r>
            <a:r>
              <a:rPr lang="en-GB" baseline="0" dirty="0"/>
              <a:t>. Students write 1-12 in books.</a:t>
            </a:r>
          </a:p>
          <a:p>
            <a:r>
              <a:rPr lang="en-GB" baseline="0" dirty="0"/>
              <a:t>2. Click / press enter to flash a picture. They will disappear after 3 seconds. Note that they do not appear in alphabetical order to keep the students on their toes.</a:t>
            </a:r>
          </a:p>
          <a:p>
            <a:r>
              <a:rPr lang="en-GB" baseline="0" dirty="0"/>
              <a:t>3. Ask students to write down the </a:t>
            </a:r>
            <a:r>
              <a:rPr lang="en-GB" baseline="0" dirty="0" smtClean="0"/>
              <a:t>Spanish </a:t>
            </a:r>
            <a:r>
              <a:rPr lang="en-GB" baseline="0" dirty="0"/>
              <a:t>word before the picture has faded away.</a:t>
            </a:r>
            <a:br>
              <a:rPr lang="en-GB" baseline="0" dirty="0"/>
            </a:br>
            <a:r>
              <a:rPr lang="en-GB" baseline="0" dirty="0"/>
              <a:t>4. Check answers by eliciting the </a:t>
            </a:r>
            <a:r>
              <a:rPr lang="en-GB" baseline="0" dirty="0" smtClean="0"/>
              <a:t>Spanish </a:t>
            </a:r>
            <a:r>
              <a:rPr lang="en-GB" baseline="0" dirty="0"/>
              <a:t>from students, with definite article</a:t>
            </a:r>
            <a:r>
              <a:rPr lang="en-GB" baseline="0" dirty="0" smtClean="0"/>
              <a:t>.</a:t>
            </a:r>
          </a:p>
          <a:p>
            <a:endParaRPr lang="en-GB" baseline="0" dirty="0" smtClean="0"/>
          </a:p>
          <a:p>
            <a:r>
              <a:rPr lang="en-GB" baseline="0" dirty="0" smtClean="0"/>
              <a:t>Pictures free to use and available on </a:t>
            </a:r>
            <a:r>
              <a:rPr lang="en-GB" dirty="0" smtClean="0">
                <a:hlinkClick r:id="rId3"/>
              </a:rPr>
              <a:t>https://unsplash.com/</a:t>
            </a:r>
            <a:r>
              <a:rPr lang="en-GB" baseline="0" dirty="0" smtClean="0"/>
              <a:t> and </a:t>
            </a:r>
            <a:r>
              <a:rPr lang="en-GB" dirty="0" smtClean="0">
                <a:hlinkClick r:id="rId4"/>
              </a:rPr>
              <a:t>http://clipart-library.com/</a:t>
            </a:r>
            <a:r>
              <a:rPr lang="en-GB" baseline="0" dirty="0"/>
              <a:t/>
            </a:r>
            <a:br>
              <a:rPr lang="en-GB" baseline="0" dirty="0"/>
            </a:br>
            <a:endParaRPr lang="en-GB" baseline="0" dirty="0"/>
          </a:p>
          <a:p>
            <a:r>
              <a:rPr lang="en-GB" b="1" baseline="0" dirty="0"/>
              <a:t>ANSWERS</a:t>
            </a:r>
          </a:p>
          <a:p>
            <a:r>
              <a:rPr lang="en-GB" baseline="0" dirty="0"/>
              <a:t>A. </a:t>
            </a:r>
            <a:r>
              <a:rPr lang="en-GB" baseline="0" dirty="0" smtClean="0"/>
              <a:t>el </a:t>
            </a:r>
            <a:r>
              <a:rPr lang="en-GB" baseline="0" dirty="0" err="1" smtClean="0"/>
              <a:t>árbol</a:t>
            </a:r>
            <a:endParaRPr lang="en-GB" baseline="0" dirty="0"/>
          </a:p>
          <a:p>
            <a:r>
              <a:rPr lang="en-GB" baseline="0" dirty="0"/>
              <a:t>B. </a:t>
            </a:r>
            <a:r>
              <a:rPr lang="en-GB" baseline="0" dirty="0" err="1" smtClean="0"/>
              <a:t>tranquilo</a:t>
            </a:r>
            <a:r>
              <a:rPr lang="en-GB" baseline="0" dirty="0" smtClean="0"/>
              <a:t>/a</a:t>
            </a:r>
            <a:endParaRPr lang="en-GB" baseline="0" dirty="0"/>
          </a:p>
          <a:p>
            <a:r>
              <a:rPr lang="en-GB" baseline="0" dirty="0"/>
              <a:t>C. </a:t>
            </a:r>
            <a:r>
              <a:rPr lang="en-GB" baseline="0" dirty="0" err="1" smtClean="0"/>
              <a:t>sólo</a:t>
            </a:r>
            <a:endParaRPr lang="en-GB" baseline="0" dirty="0"/>
          </a:p>
          <a:p>
            <a:r>
              <a:rPr lang="en-GB" baseline="0" dirty="0"/>
              <a:t>D. </a:t>
            </a:r>
            <a:r>
              <a:rPr lang="en-GB" baseline="0" dirty="0" smtClean="0"/>
              <a:t>el </a:t>
            </a:r>
            <a:r>
              <a:rPr lang="en-GB" baseline="0" dirty="0" err="1" smtClean="0"/>
              <a:t>lugar</a:t>
            </a:r>
            <a:endParaRPr lang="en-GB" baseline="0" dirty="0"/>
          </a:p>
          <a:p>
            <a:r>
              <a:rPr lang="en-GB" baseline="0" dirty="0"/>
              <a:t>E. </a:t>
            </a:r>
            <a:r>
              <a:rPr lang="en-GB" baseline="0" dirty="0" err="1" smtClean="0"/>
              <a:t>rojo</a:t>
            </a:r>
            <a:r>
              <a:rPr lang="en-GB" baseline="0" dirty="0" smtClean="0"/>
              <a:t>/a</a:t>
            </a:r>
            <a:endParaRPr lang="en-GB" baseline="0" dirty="0"/>
          </a:p>
          <a:p>
            <a:r>
              <a:rPr lang="en-GB" baseline="0" dirty="0"/>
              <a:t>F. </a:t>
            </a:r>
            <a:r>
              <a:rPr lang="en-GB" baseline="0" dirty="0" smtClean="0"/>
              <a:t>el </a:t>
            </a:r>
            <a:r>
              <a:rPr lang="en-GB" baseline="0" dirty="0" err="1" smtClean="0"/>
              <a:t>río</a:t>
            </a:r>
            <a:endParaRPr lang="en-GB" baseline="0" dirty="0"/>
          </a:p>
          <a:p>
            <a:r>
              <a:rPr lang="en-GB" baseline="0" dirty="0"/>
              <a:t>G. </a:t>
            </a:r>
            <a:r>
              <a:rPr lang="en-GB" baseline="0" dirty="0" smtClean="0"/>
              <a:t>el </a:t>
            </a:r>
            <a:r>
              <a:rPr lang="en-GB" baseline="0" dirty="0" err="1" smtClean="0"/>
              <a:t>pájaro</a:t>
            </a:r>
            <a:endParaRPr lang="en-GB" baseline="0" dirty="0"/>
          </a:p>
          <a:p>
            <a:r>
              <a:rPr lang="en-GB" baseline="0" dirty="0"/>
              <a:t>H. </a:t>
            </a:r>
            <a:r>
              <a:rPr lang="en-GB" baseline="0" dirty="0" err="1" smtClean="0"/>
              <a:t>verde</a:t>
            </a:r>
            <a:endParaRPr lang="en-GB" baseline="0" dirty="0"/>
          </a:p>
          <a:p>
            <a:r>
              <a:rPr lang="en-GB" baseline="0" dirty="0"/>
              <a:t>I. </a:t>
            </a:r>
            <a:r>
              <a:rPr lang="en-GB" baseline="0" dirty="0" err="1" smtClean="0"/>
              <a:t>hermoso</a:t>
            </a:r>
            <a:r>
              <a:rPr lang="en-GB" baseline="0" dirty="0" smtClean="0"/>
              <a:t>/a</a:t>
            </a:r>
            <a:endParaRPr lang="en-GB" baseline="0" dirty="0"/>
          </a:p>
          <a:p>
            <a:r>
              <a:rPr lang="en-GB" baseline="0" dirty="0"/>
              <a:t>J. </a:t>
            </a:r>
            <a:r>
              <a:rPr lang="en-GB" baseline="0" dirty="0" err="1" smtClean="0"/>
              <a:t>azul</a:t>
            </a:r>
            <a:endParaRPr lang="en-GB" baseline="0" dirty="0"/>
          </a:p>
          <a:p>
            <a:r>
              <a:rPr lang="en-GB" baseline="0" dirty="0"/>
              <a:t>K. </a:t>
            </a:r>
            <a:r>
              <a:rPr lang="en-GB" baseline="0" dirty="0" smtClean="0"/>
              <a:t>la </a:t>
            </a:r>
            <a:r>
              <a:rPr lang="en-GB" baseline="0" dirty="0" err="1" smtClean="0"/>
              <a:t>naturaleza</a:t>
            </a:r>
            <a:endParaRPr lang="en-GB" baseline="0" dirty="0"/>
          </a:p>
          <a:p>
            <a:r>
              <a:rPr lang="en-GB" baseline="0" dirty="0"/>
              <a:t>L. </a:t>
            </a:r>
            <a:r>
              <a:rPr lang="en-GB" baseline="0" dirty="0" err="1" smtClean="0"/>
              <a:t>amarillo</a:t>
            </a:r>
            <a:endParaRPr lang="en-GB" baseline="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51212F4-EB5A-464B-92EC-DACFCB1CC2C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859719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GB" b="1" dirty="0"/>
              <a:t>Vocabulary practice slide</a:t>
            </a:r>
            <a:r>
              <a:rPr lang="en-GB" dirty="0"/>
              <a:t/>
            </a:r>
            <a:br>
              <a:rPr lang="en-GB" dirty="0"/>
            </a:br>
            <a:r>
              <a:rPr lang="en-GB" dirty="0"/>
              <a:t>Pupils</a:t>
            </a:r>
            <a:r>
              <a:rPr lang="en-GB" baseline="0" dirty="0"/>
              <a:t> either work by themselves or in pairs, reading out the words and studying their English meaning (1 minute).</a:t>
            </a:r>
            <a:br>
              <a:rPr lang="en-GB" baseline="0" dirty="0"/>
            </a:br>
            <a:r>
              <a:rPr lang="en-GB" baseline="0" dirty="0"/>
              <a:t>Then the English meanings are removed and they try to recall them, looking at the Spanish (1 minute).</a:t>
            </a:r>
            <a:br>
              <a:rPr lang="en-GB" baseline="0" dirty="0"/>
            </a:br>
            <a:r>
              <a:rPr lang="en-GB" baseline="0" dirty="0"/>
              <a:t>Then the Spanish meaning are removed and they to recall them, looking at the English (1 minute)</a:t>
            </a:r>
            <a:br>
              <a:rPr lang="en-GB" baseline="0" dirty="0"/>
            </a:br>
            <a:r>
              <a:rPr lang="en-GB" baseline="0" dirty="0"/>
              <a:t>Further rounds of learning can be facilitated by one pupil turning away from the board, and his/her partner asking him/her the meanings.  This activity can work from L2 </a:t>
            </a:r>
            <a:r>
              <a:rPr lang="en-GB" baseline="0" dirty="0">
                <a:sym typeface="Wingdings" panose="05000000000000000000" pitchFamily="2" charset="2"/>
              </a:rPr>
              <a:t></a:t>
            </a:r>
            <a:r>
              <a:rPr lang="en-GB" baseline="0" dirty="0"/>
              <a:t> L1 or L1 </a:t>
            </a:r>
            <a:r>
              <a:rPr lang="en-GB" baseline="0" dirty="0">
                <a:sym typeface="Wingdings" panose="05000000000000000000" pitchFamily="2" charset="2"/>
              </a:rPr>
              <a:t> L2.</a:t>
            </a:r>
          </a:p>
          <a:p>
            <a:endParaRPr lang="en-GB" baseline="0" dirty="0">
              <a:sym typeface="Wingdings" panose="05000000000000000000" pitchFamily="2" charset="2"/>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a:sym typeface="Wingdings" panose="05000000000000000000" pitchFamily="2" charset="2"/>
              </a:rPr>
              <a:t>Clicking once </a:t>
            </a:r>
            <a:r>
              <a:rPr lang="en-GB" baseline="0" dirty="0" smtClean="0">
                <a:sym typeface="Wingdings" panose="05000000000000000000" pitchFamily="2" charset="2"/>
              </a:rPr>
              <a:t>activates </a:t>
            </a:r>
            <a:r>
              <a:rPr lang="en-GB" baseline="0" dirty="0">
                <a:sym typeface="Wingdings" panose="05000000000000000000" pitchFamily="2" charset="2"/>
              </a:rPr>
              <a:t>a short </a:t>
            </a:r>
            <a:r>
              <a:rPr lang="en-GB" baseline="0" dirty="0" smtClean="0">
                <a:sym typeface="Wingdings" panose="05000000000000000000" pitchFamily="2" charset="2"/>
              </a:rPr>
              <a:t>additional </a:t>
            </a:r>
            <a:r>
              <a:rPr lang="en-GB" baseline="0" dirty="0">
                <a:sym typeface="Wingdings" panose="05000000000000000000" pitchFamily="2" charset="2"/>
              </a:rPr>
              <a:t>explanation to remind </a:t>
            </a:r>
            <a:r>
              <a:rPr lang="en-GB" baseline="0" dirty="0" smtClean="0">
                <a:sym typeface="Wingdings" panose="05000000000000000000" pitchFamily="2" charset="2"/>
              </a:rPr>
              <a:t>about the adjective ‘junto’ (and its agreement in number &amp; gender with subject). </a:t>
            </a:r>
            <a:endParaRPr lang="en-GB" baseline="0" dirty="0">
              <a:sym typeface="Wingdings" panose="05000000000000000000" pitchFamily="2" charset="2"/>
            </a:endParaRPr>
          </a:p>
          <a:p>
            <a:endParaRPr lang="en-GB" baseline="0" dirty="0">
              <a:sym typeface="Wingdings" panose="05000000000000000000" pitchFamily="2" charset="2"/>
            </a:endParaRPr>
          </a:p>
          <a:p>
            <a:r>
              <a:rPr lang="en-GB" b="1" dirty="0"/>
              <a:t>Vocabulary introduced this week:</a:t>
            </a:r>
          </a:p>
          <a:p>
            <a:pPr marL="0" marR="0" lvl="0" indent="0" algn="l" defTabSz="914400" rtl="0" eaLnBrk="1" fontAlgn="auto" latinLnBrk="0" hangingPunct="1">
              <a:lnSpc>
                <a:spcPct val="100000"/>
              </a:lnSpc>
              <a:spcBef>
                <a:spcPts val="0"/>
              </a:spcBef>
              <a:spcAft>
                <a:spcPts val="0"/>
              </a:spcAft>
              <a:buClrTx/>
              <a:buSzTx/>
              <a:buFontTx/>
              <a:buNone/>
              <a:tabLst/>
              <a:defRPr/>
            </a:pPr>
            <a:r>
              <a:rPr lang="es-ES" sz="1200" kern="1200" dirty="0">
                <a:solidFill>
                  <a:schemeClr val="tx1"/>
                </a:solidFill>
                <a:effectLst/>
                <a:latin typeface="+mn-lt"/>
                <a:ea typeface="+mn-ea"/>
                <a:cs typeface="+mn-cs"/>
              </a:rPr>
              <a:t>trabajar [174]; buscar [179]; descansar [1749]; preparar [570]; comida [906]; animal [322]; pasar [68]; tiempo [80]; campo [342]; junto[s] [149]; solo [181]</a:t>
            </a:r>
            <a:endParaRPr lang="en-CA" sz="1200" kern="1200" dirty="0">
              <a:solidFill>
                <a:schemeClr val="tx1"/>
              </a:solidFill>
              <a:effectLst/>
              <a:latin typeface="+mn-lt"/>
              <a:ea typeface="+mn-ea"/>
              <a:cs typeface="+mn-cs"/>
            </a:endParaRPr>
          </a:p>
          <a:p>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Source of frequency rankings: </a:t>
            </a:r>
            <a:r>
              <a:rPr lang="en-GB" sz="1200" baseline="0" dirty="0"/>
              <a:t>Davies, M. &amp; Davies, K. (2018). </a:t>
            </a:r>
            <a:r>
              <a:rPr lang="en-GB" sz="1200" i="1" baseline="0" dirty="0"/>
              <a:t>A frequency dictionary of Spanish: Core vocabulary for learners </a:t>
            </a:r>
            <a:r>
              <a:rPr lang="en-GB" sz="1200" i="0" baseline="0" dirty="0"/>
              <a:t>(2</a:t>
            </a:r>
            <a:r>
              <a:rPr lang="en-GB" sz="1200" i="0" baseline="30000" dirty="0"/>
              <a:t>nd</a:t>
            </a:r>
            <a:r>
              <a:rPr lang="en-GB" sz="1200" i="0" baseline="0" dirty="0"/>
              <a:t> ed.)</a:t>
            </a:r>
            <a:r>
              <a:rPr lang="en-GB" sz="1200" baseline="0" dirty="0"/>
              <a:t>. London: Routledge. </a:t>
            </a:r>
          </a:p>
          <a:p>
            <a:endParaRPr lang="en-GB" b="1" dirty="0"/>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2843D9-4757-4631-B0CD-BAA271821DF5}"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499698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u="none" dirty="0" smtClean="0">
                <a:solidFill>
                  <a:schemeClr val="tx1"/>
                </a:solidFill>
              </a:rPr>
              <a:t>OPTIONAL</a:t>
            </a:r>
          </a:p>
          <a:p>
            <a:r>
              <a:rPr lang="en-CA" u="none" dirty="0" smtClean="0">
                <a:solidFill>
                  <a:schemeClr val="tx1"/>
                </a:solidFill>
              </a:rPr>
              <a:t>Word class recognition activity.</a:t>
            </a:r>
            <a:r>
              <a:rPr lang="en-CA" u="none" baseline="0" dirty="0" smtClean="0">
                <a:solidFill>
                  <a:schemeClr val="tx1"/>
                </a:solidFill>
              </a:rPr>
              <a:t> This could be done as a whole class or in pairs.</a:t>
            </a:r>
          </a:p>
          <a:p>
            <a:endParaRPr lang="en-CA" u="none" baseline="0" dirty="0" smtClean="0">
              <a:solidFill>
                <a:schemeClr val="tx1"/>
              </a:solidFill>
            </a:endParaRPr>
          </a:p>
          <a:p>
            <a:r>
              <a:rPr lang="en-CA" u="none" dirty="0" smtClean="0">
                <a:solidFill>
                  <a:schemeClr val="tx1"/>
                </a:solidFill>
              </a:rPr>
              <a:t>The teacher says a word and asks </a:t>
            </a:r>
            <a:r>
              <a:rPr lang="en-CA" u="none" dirty="0">
                <a:solidFill>
                  <a:schemeClr val="tx1"/>
                </a:solidFill>
              </a:rPr>
              <a:t>the pupils to repeat it. </a:t>
            </a:r>
            <a:r>
              <a:rPr lang="en-CA" u="none" dirty="0" smtClean="0">
                <a:solidFill>
                  <a:schemeClr val="tx1"/>
                </a:solidFill>
              </a:rPr>
              <a:t>Ask if </a:t>
            </a:r>
            <a:r>
              <a:rPr lang="en-CA" u="none" dirty="0">
                <a:solidFill>
                  <a:schemeClr val="tx1"/>
                </a:solidFill>
              </a:rPr>
              <a:t>it’s a verb, an adjective or a </a:t>
            </a:r>
            <a:r>
              <a:rPr lang="en-CA" u="none" dirty="0" smtClean="0">
                <a:solidFill>
                  <a:schemeClr val="tx1"/>
                </a:solidFill>
              </a:rPr>
              <a:t>noun. </a:t>
            </a:r>
            <a:r>
              <a:rPr lang="en-CA" u="none" baseline="0" dirty="0" smtClean="0">
                <a:solidFill>
                  <a:schemeClr val="tx1"/>
                </a:solidFill>
              </a:rPr>
              <a:t>Click on the words (in any order) to make them move to the correct goal. (NCELP will be soon producing resources to support the use of the meta-language in Spanish resources, but for now the key terms are in English.)</a:t>
            </a:r>
          </a:p>
          <a:p>
            <a:endParaRPr lang="en-CA" u="none"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CA" u="none" baseline="0" dirty="0" smtClean="0">
                <a:solidFill>
                  <a:schemeClr val="tx1"/>
                </a:solidFill>
              </a:rPr>
              <a:t>Note that the previously taught word ‘</a:t>
            </a:r>
            <a:r>
              <a:rPr lang="en-CA" u="none" baseline="0" dirty="0" err="1" smtClean="0">
                <a:solidFill>
                  <a:schemeClr val="tx1"/>
                </a:solidFill>
              </a:rPr>
              <a:t>marca</a:t>
            </a:r>
            <a:r>
              <a:rPr lang="en-CA" u="none" baseline="0" dirty="0" smtClean="0">
                <a:solidFill>
                  <a:schemeClr val="tx1"/>
                </a:solidFill>
              </a:rPr>
              <a:t>’ is used in the instructions with the meaning ‘score’. Draw students’ attention to this.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u="none" baseline="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u="none" dirty="0" smtClean="0">
                <a:solidFill>
                  <a:schemeClr val="tx1"/>
                </a:solidFill>
              </a:rPr>
              <a:t>Image by Abdullah </a:t>
            </a:r>
            <a:r>
              <a:rPr lang="en-GB" u="none" dirty="0" err="1" smtClean="0">
                <a:solidFill>
                  <a:schemeClr val="tx1"/>
                </a:solidFill>
              </a:rPr>
              <a:t>Munzer</a:t>
            </a:r>
            <a:r>
              <a:rPr lang="en-GB" u="none" dirty="0" smtClean="0">
                <a:solidFill>
                  <a:schemeClr val="tx1"/>
                </a:solidFill>
              </a:rPr>
              <a:t> from </a:t>
            </a:r>
            <a:r>
              <a:rPr lang="en-GB" u="none" dirty="0" err="1" smtClean="0">
                <a:solidFill>
                  <a:schemeClr val="tx1"/>
                </a:solidFill>
              </a:rPr>
              <a:t>PixaBay</a:t>
            </a:r>
            <a:r>
              <a:rPr lang="en-GB" u="none" dirty="0" smtClean="0">
                <a:solidFill>
                  <a:schemeClr val="tx1"/>
                </a:solidFill>
              </a:rPr>
              <a:t>.</a:t>
            </a:r>
            <a:r>
              <a:rPr lang="en-GB" sz="1200" b="0" i="0" kern="1200" dirty="0" smtClean="0">
                <a:solidFill>
                  <a:schemeClr val="tx1"/>
                </a:solidFill>
                <a:effectLst/>
                <a:latin typeface="+mn-lt"/>
                <a:ea typeface="+mn-ea"/>
                <a:cs typeface="+mn-cs"/>
              </a:rPr>
              <a:t> Free to</a:t>
            </a:r>
            <a:r>
              <a:rPr lang="en-GB" sz="1200" b="0" i="0" kern="1200" baseline="0" dirty="0" smtClean="0">
                <a:solidFill>
                  <a:schemeClr val="tx1"/>
                </a:solidFill>
                <a:effectLst/>
                <a:latin typeface="+mn-lt"/>
                <a:ea typeface="+mn-ea"/>
                <a:cs typeface="+mn-cs"/>
              </a:rPr>
              <a:t> use. </a:t>
            </a:r>
            <a:r>
              <a:rPr lang="en-GB" sz="1200" b="0" i="0" kern="1200" dirty="0" smtClean="0">
                <a:solidFill>
                  <a:schemeClr val="tx1"/>
                </a:solidFill>
                <a:effectLst/>
                <a:latin typeface="+mn-lt"/>
                <a:ea typeface="+mn-ea"/>
                <a:cs typeface="+mn-cs"/>
              </a:rPr>
              <a:t>No attribution required </a:t>
            </a:r>
            <a:endParaRPr lang="en-CA" u="none" dirty="0" smtClean="0">
              <a:solidFill>
                <a:schemeClr val="tx1"/>
              </a:solidFill>
            </a:endParaRPr>
          </a:p>
          <a:p>
            <a:endParaRPr lang="en-CA" u="none" dirty="0">
              <a:solidFill>
                <a:schemeClr val="tx1"/>
              </a:solidFill>
            </a:endParaRPr>
          </a:p>
          <a:p>
            <a:endParaRPr lang="en-CA" u="none" dirty="0">
              <a:solidFill>
                <a:schemeClr val="tx1"/>
              </a:solidFill>
            </a:endParaRPr>
          </a:p>
          <a:p>
            <a:r>
              <a:rPr lang="en-CA" u="none" dirty="0">
                <a:solidFill>
                  <a:schemeClr val="tx1"/>
                </a:solidFill>
              </a:rPr>
              <a:t> </a:t>
            </a:r>
          </a:p>
          <a:p>
            <a:endParaRPr lang="en-CA" u="none" dirty="0">
              <a:solidFill>
                <a:schemeClr val="tx1"/>
              </a:solidFill>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51212F4-EB5A-464B-92EC-DACFCB1CC2C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434233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000" baseline="0" dirty="0" smtClean="0"/>
              <a:t>This is a vocabulary revision activity. It could either be done as a whole class, pair or individual activity. The first letter of the Spanish word corresponding to the picture / English translation is provided. </a:t>
            </a:r>
          </a:p>
          <a:p>
            <a:endParaRPr lang="en-GB" sz="1000" baseline="0" dirty="0" smtClean="0"/>
          </a:p>
          <a:p>
            <a:r>
              <a:rPr lang="en-GB" sz="1000" b="0" kern="1200" baseline="0" dirty="0" smtClean="0">
                <a:solidFill>
                  <a:schemeClr val="tx1"/>
                </a:solidFill>
                <a:effectLst/>
                <a:latin typeface="+mn-lt"/>
                <a:ea typeface="+mn-ea"/>
                <a:cs typeface="+mn-cs"/>
              </a:rPr>
              <a:t>Click anywhere on the screen to reveal the answer. Answers appear horizontally.</a:t>
            </a:r>
            <a:endParaRPr lang="en-US" sz="1000" b="0" kern="1200" dirty="0">
              <a:solidFill>
                <a:schemeClr val="tx1"/>
              </a:solidFill>
              <a:effectLst/>
              <a:latin typeface="+mn-lt"/>
              <a:ea typeface="+mn-ea"/>
              <a:cs typeface="+mn-cs"/>
            </a:endParaRPr>
          </a:p>
          <a:p>
            <a:pPr hangingPunct="0"/>
            <a:endParaRPr lang="en-US" sz="1000" b="0" kern="1200" dirty="0" smtClean="0">
              <a:solidFill>
                <a:schemeClr val="tx1"/>
              </a:solidFill>
              <a:effectLst/>
              <a:latin typeface="+mn-lt"/>
              <a:ea typeface="+mn-ea"/>
              <a:cs typeface="+mn-cs"/>
            </a:endParaRPr>
          </a:p>
          <a:p>
            <a:pPr hangingPunct="0"/>
            <a:r>
              <a:rPr lang="en-US" sz="1000" b="0" kern="1200" dirty="0" smtClean="0">
                <a:solidFill>
                  <a:schemeClr val="tx1"/>
                </a:solidFill>
                <a:effectLst/>
                <a:latin typeface="+mn-lt"/>
                <a:ea typeface="+mn-ea"/>
                <a:cs typeface="+mn-cs"/>
              </a:rPr>
              <a:t>Words </a:t>
            </a:r>
            <a:r>
              <a:rPr lang="en-US" sz="1000" b="0" kern="1200" dirty="0">
                <a:solidFill>
                  <a:schemeClr val="tx1"/>
                </a:solidFill>
                <a:effectLst/>
                <a:latin typeface="+mn-lt"/>
                <a:ea typeface="+mn-ea"/>
                <a:cs typeface="+mn-cs"/>
              </a:rPr>
              <a:t>revisited in this </a:t>
            </a:r>
            <a:r>
              <a:rPr lang="en-US" sz="1000" b="0" kern="1200" dirty="0" smtClean="0">
                <a:solidFill>
                  <a:schemeClr val="tx1"/>
                </a:solidFill>
                <a:effectLst/>
                <a:latin typeface="+mn-lt"/>
                <a:ea typeface="+mn-ea"/>
                <a:cs typeface="+mn-cs"/>
              </a:rPr>
              <a:t>activity:</a:t>
            </a:r>
            <a:endParaRPr lang="en-US" sz="1000" b="0" kern="1200" dirty="0">
              <a:solidFill>
                <a:schemeClr val="tx1"/>
              </a:solidFill>
              <a:effectLst/>
              <a:latin typeface="+mn-lt"/>
              <a:ea typeface="+mn-ea"/>
              <a:cs typeface="+mn-cs"/>
            </a:endParaRPr>
          </a:p>
          <a:p>
            <a:pPr hangingPunct="0"/>
            <a:r>
              <a:rPr lang="es-ES" sz="1000" b="0" kern="1200" dirty="0" smtClean="0">
                <a:solidFill>
                  <a:schemeClr val="tx1"/>
                </a:solidFill>
                <a:effectLst/>
                <a:latin typeface="+mn-lt"/>
                <a:ea typeface="+mn-ea"/>
                <a:cs typeface="+mn-cs"/>
              </a:rPr>
              <a:t>Term 1.2, Week 5:</a:t>
            </a:r>
            <a:r>
              <a:rPr lang="es-ES" sz="1000" b="0" kern="1200" baseline="0" dirty="0" smtClean="0">
                <a:solidFill>
                  <a:schemeClr val="tx1"/>
                </a:solidFill>
                <a:effectLst/>
                <a:latin typeface="+mn-lt"/>
                <a:ea typeface="+mn-ea"/>
                <a:cs typeface="+mn-cs"/>
              </a:rPr>
              <a:t> </a:t>
            </a:r>
            <a:r>
              <a:rPr lang="es-ES" sz="1000" b="0" kern="1200" dirty="0" smtClean="0">
                <a:solidFill>
                  <a:schemeClr val="tx1"/>
                </a:solidFill>
                <a:effectLst/>
                <a:latin typeface="+mn-lt"/>
                <a:ea typeface="+mn-ea"/>
                <a:cs typeface="+mn-cs"/>
              </a:rPr>
              <a:t>museo [1114]; banco [728]; teatro [605]; centro [316]; mercado [487]; tienda [1515]; plaza [806]; iglesia [437]; escuela [424]; ciudad [178]; entre [63]; el, la [1]; lejos [833]; cerca [1042]; respuesta [488]</a:t>
            </a:r>
          </a:p>
          <a:p>
            <a:pPr hangingPunct="0"/>
            <a:endParaRPr lang="en-US" sz="1000" kern="1200" dirty="0">
              <a:solidFill>
                <a:schemeClr val="tx1"/>
              </a:solidFill>
              <a:effectLst/>
              <a:latin typeface="+mn-lt"/>
              <a:ea typeface="+mn-ea"/>
              <a:cs typeface="+mn-cs"/>
            </a:endParaRPr>
          </a:p>
          <a:p>
            <a:pPr marL="0" marR="0" lvl="0" indent="0" algn="l" defTabSz="914400" rtl="0" eaLnBrk="1" fontAlgn="auto" latinLnBrk="0" hangingPunct="0">
              <a:lnSpc>
                <a:spcPct val="100000"/>
              </a:lnSpc>
              <a:spcBef>
                <a:spcPts val="0"/>
              </a:spcBef>
              <a:spcAft>
                <a:spcPts val="0"/>
              </a:spcAft>
              <a:buClrTx/>
              <a:buSzTx/>
              <a:buFontTx/>
              <a:buNone/>
              <a:tabLst/>
              <a:defRPr/>
            </a:pPr>
            <a:r>
              <a:rPr lang="en-GB" sz="1000" dirty="0"/>
              <a:t>Source of frequency rankings: </a:t>
            </a:r>
            <a:r>
              <a:rPr lang="en-GB" sz="1000" baseline="0" dirty="0"/>
              <a:t>Davies, M. &amp; Davies, K. (2018). </a:t>
            </a:r>
            <a:r>
              <a:rPr lang="en-GB" sz="1000" i="1" baseline="0" dirty="0"/>
              <a:t>A frequency dictionary of Spanish: Core vocabulary for learners </a:t>
            </a:r>
            <a:r>
              <a:rPr lang="en-GB" sz="1000" i="0" baseline="0" dirty="0"/>
              <a:t>(2</a:t>
            </a:r>
            <a:r>
              <a:rPr lang="en-GB" sz="1000" i="0" baseline="30000" dirty="0"/>
              <a:t>nd</a:t>
            </a:r>
            <a:r>
              <a:rPr lang="en-GB" sz="1000" i="0" baseline="0" dirty="0"/>
              <a:t> ed.)</a:t>
            </a:r>
            <a:r>
              <a:rPr lang="en-GB" sz="1000" baseline="0" dirty="0"/>
              <a:t>. London: Routledge. </a:t>
            </a:r>
          </a:p>
          <a:p>
            <a:pPr hangingPunct="0"/>
            <a:endParaRPr lang="en-US" sz="1200" kern="1200" dirty="0">
              <a:solidFill>
                <a:schemeClr val="tx1"/>
              </a:solidFill>
              <a:effectLst/>
              <a:latin typeface="+mn-lt"/>
              <a:ea typeface="+mn-ea"/>
              <a:cs typeface="+mn-cs"/>
            </a:endParaRPr>
          </a:p>
          <a:p>
            <a:pPr hangingPunct="0"/>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2843D9-4757-4631-B0CD-BAA271821DF5}"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427299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000" b="1" baseline="0" dirty="0" smtClean="0"/>
              <a:t>OPTIONAL</a:t>
            </a:r>
          </a:p>
          <a:p>
            <a:r>
              <a:rPr lang="en-GB" sz="1000" baseline="0" dirty="0" smtClean="0"/>
              <a:t>This is a word class awareness activity, with opportunity for vocabulary revision. It could either be done as a whole class, pair or individual activity. </a:t>
            </a:r>
          </a:p>
          <a:p>
            <a:endParaRPr lang="en-GB" sz="1000" baseline="0" dirty="0" smtClean="0"/>
          </a:p>
          <a:p>
            <a:r>
              <a:rPr lang="en-GB" sz="1000" baseline="0" dirty="0" smtClean="0"/>
              <a:t>Students say (or write) the word class for each of the three words in the row and decide which is the odd one out. They may find that it helps to write the English translation first (this can be encouraged to support vocabulary revision). The class of word appears in English so the pupils can use the English words for noun, adjective and verb. </a:t>
            </a:r>
            <a:endParaRPr lang="en-US" sz="1000" kern="1200" dirty="0" smtClean="0">
              <a:solidFill>
                <a:schemeClr val="tx1"/>
              </a:solidFill>
              <a:effectLst/>
              <a:latin typeface="+mn-lt"/>
              <a:ea typeface="+mn-ea"/>
              <a:cs typeface="+mn-cs"/>
            </a:endParaRPr>
          </a:p>
          <a:p>
            <a:pPr hangingPunct="0"/>
            <a:endParaRPr lang="en-US" sz="1000" b="1" kern="1200" dirty="0">
              <a:solidFill>
                <a:schemeClr val="tx1"/>
              </a:solidFill>
              <a:effectLst/>
              <a:latin typeface="+mn-lt"/>
              <a:ea typeface="+mn-ea"/>
              <a:cs typeface="+mn-cs"/>
            </a:endParaRPr>
          </a:p>
          <a:p>
            <a:pPr hangingPunct="0"/>
            <a:r>
              <a:rPr lang="en-US" sz="1000" b="0" kern="1200" dirty="0">
                <a:solidFill>
                  <a:schemeClr val="tx1"/>
                </a:solidFill>
                <a:effectLst/>
                <a:latin typeface="+mn-lt"/>
                <a:ea typeface="+mn-ea"/>
                <a:cs typeface="+mn-cs"/>
              </a:rPr>
              <a:t>Words revisited in this </a:t>
            </a:r>
            <a:r>
              <a:rPr lang="en-US" sz="1000" b="0" kern="1200" dirty="0" smtClean="0">
                <a:solidFill>
                  <a:schemeClr val="tx1"/>
                </a:solidFill>
                <a:effectLst/>
                <a:latin typeface="+mn-lt"/>
                <a:ea typeface="+mn-ea"/>
                <a:cs typeface="+mn-cs"/>
              </a:rPr>
              <a:t>activity:</a:t>
            </a:r>
            <a:endParaRPr lang="en-US" sz="1000" b="0" kern="1200" dirty="0">
              <a:solidFill>
                <a:schemeClr val="tx1"/>
              </a:solidFill>
              <a:effectLst/>
              <a:latin typeface="+mn-lt"/>
              <a:ea typeface="+mn-ea"/>
              <a:cs typeface="+mn-cs"/>
            </a:endParaRPr>
          </a:p>
          <a:p>
            <a:pPr hangingPunct="0"/>
            <a:r>
              <a:rPr lang="en-US" sz="1000" b="0" kern="1200" dirty="0" smtClean="0">
                <a:solidFill>
                  <a:schemeClr val="tx1"/>
                </a:solidFill>
                <a:effectLst/>
                <a:latin typeface="+mn-lt"/>
                <a:ea typeface="+mn-ea"/>
                <a:cs typeface="+mn-cs"/>
              </a:rPr>
              <a:t>Term </a:t>
            </a:r>
            <a:r>
              <a:rPr lang="en-US" sz="1000" b="0" kern="1200" dirty="0">
                <a:solidFill>
                  <a:schemeClr val="tx1"/>
                </a:solidFill>
                <a:effectLst/>
                <a:latin typeface="+mn-lt"/>
                <a:ea typeface="+mn-ea"/>
                <a:cs typeface="+mn-cs"/>
              </a:rPr>
              <a:t>1.2, week </a:t>
            </a:r>
            <a:r>
              <a:rPr lang="en-US" sz="1000" b="0" kern="1200" dirty="0" smtClean="0">
                <a:solidFill>
                  <a:schemeClr val="tx1"/>
                </a:solidFill>
                <a:effectLst/>
                <a:latin typeface="+mn-lt"/>
                <a:ea typeface="+mn-ea"/>
                <a:cs typeface="+mn-cs"/>
              </a:rPr>
              <a:t>4: </a:t>
            </a:r>
            <a:r>
              <a:rPr lang="es-ES" sz="1000" b="0" kern="1200" dirty="0">
                <a:solidFill>
                  <a:schemeClr val="tx1"/>
                </a:solidFill>
                <a:effectLst/>
                <a:latin typeface="+mn-lt"/>
                <a:ea typeface="+mn-ea"/>
                <a:cs typeface="+mn-cs"/>
              </a:rPr>
              <a:t>pequeño [202]; malo [368]; famoso [997]; </a:t>
            </a:r>
            <a:r>
              <a:rPr lang="es-ES" sz="1000" b="0" kern="1200" dirty="0" smtClean="0">
                <a:solidFill>
                  <a:schemeClr val="tx1"/>
                </a:solidFill>
                <a:effectLst/>
                <a:latin typeface="+mn-lt"/>
                <a:ea typeface="+mn-ea"/>
                <a:cs typeface="+mn-cs"/>
              </a:rPr>
              <a:t>bueno [98]; </a:t>
            </a:r>
            <a:r>
              <a:rPr lang="es-ES" sz="1000" b="0" kern="1200" dirty="0">
                <a:solidFill>
                  <a:schemeClr val="tx1"/>
                </a:solidFill>
                <a:effectLst/>
                <a:latin typeface="+mn-lt"/>
                <a:ea typeface="+mn-ea"/>
                <a:cs typeface="+mn-cs"/>
              </a:rPr>
              <a:t>caro [2179]; barato [2164]; antiguo [446]</a:t>
            </a:r>
          </a:p>
          <a:p>
            <a:pPr hangingPunct="0"/>
            <a:r>
              <a:rPr lang="en-US" sz="1000" b="0" kern="1200" dirty="0" smtClean="0">
                <a:solidFill>
                  <a:schemeClr val="tx1"/>
                </a:solidFill>
                <a:effectLst/>
                <a:latin typeface="+mn-lt"/>
                <a:ea typeface="+mn-ea"/>
                <a:cs typeface="+mn-cs"/>
              </a:rPr>
              <a:t>Term </a:t>
            </a:r>
            <a:r>
              <a:rPr lang="en-US" sz="1000" b="0" kern="1200" dirty="0">
                <a:solidFill>
                  <a:schemeClr val="tx1"/>
                </a:solidFill>
                <a:effectLst/>
                <a:latin typeface="+mn-lt"/>
                <a:ea typeface="+mn-ea"/>
                <a:cs typeface="+mn-cs"/>
              </a:rPr>
              <a:t>2.1, week 2 </a:t>
            </a:r>
            <a:r>
              <a:rPr lang="en-US" sz="1000" b="0" kern="1200" dirty="0" smtClean="0">
                <a:solidFill>
                  <a:schemeClr val="tx1"/>
                </a:solidFill>
                <a:effectLst/>
                <a:latin typeface="+mn-lt"/>
                <a:ea typeface="+mn-ea"/>
                <a:cs typeface="+mn-cs"/>
              </a:rPr>
              <a:t>: </a:t>
            </a:r>
            <a:r>
              <a:rPr lang="en-US" sz="1000" b="0" kern="1200" dirty="0">
                <a:solidFill>
                  <a:schemeClr val="tx1"/>
                </a:solidFill>
                <a:effectLst/>
                <a:latin typeface="+mn-lt"/>
                <a:ea typeface="+mn-ea"/>
                <a:cs typeface="+mn-cs"/>
              </a:rPr>
              <a:t>perro [888]; </a:t>
            </a:r>
            <a:r>
              <a:rPr lang="en-US" sz="1000" b="0" kern="1200" dirty="0" err="1">
                <a:solidFill>
                  <a:schemeClr val="tx1"/>
                </a:solidFill>
                <a:effectLst/>
                <a:latin typeface="+mn-lt"/>
                <a:ea typeface="+mn-ea"/>
                <a:cs typeface="+mn-cs"/>
              </a:rPr>
              <a:t>abuelo</a:t>
            </a:r>
            <a:r>
              <a:rPr lang="en-US" sz="1000" b="0" kern="1200" dirty="0">
                <a:solidFill>
                  <a:schemeClr val="tx1"/>
                </a:solidFill>
                <a:effectLst/>
                <a:latin typeface="+mn-lt"/>
                <a:ea typeface="+mn-ea"/>
                <a:cs typeface="+mn-cs"/>
              </a:rPr>
              <a:t> [4796]; </a:t>
            </a:r>
            <a:r>
              <a:rPr lang="en-US" sz="1000" b="0" kern="1200" dirty="0" smtClean="0">
                <a:solidFill>
                  <a:schemeClr val="tx1"/>
                </a:solidFill>
                <a:effectLst/>
                <a:latin typeface="+mn-lt"/>
                <a:ea typeface="+mn-ea"/>
                <a:cs typeface="+mn-cs"/>
              </a:rPr>
              <a:t>primo </a:t>
            </a:r>
            <a:r>
              <a:rPr lang="en-US" sz="1000" b="0" kern="1200" dirty="0">
                <a:solidFill>
                  <a:schemeClr val="tx1"/>
                </a:solidFill>
                <a:effectLst/>
                <a:latin typeface="+mn-lt"/>
                <a:ea typeface="+mn-ea"/>
                <a:cs typeface="+mn-cs"/>
              </a:rPr>
              <a:t>[1451]; hermoso [980]</a:t>
            </a:r>
          </a:p>
          <a:p>
            <a:pPr hangingPunct="0"/>
            <a:endParaRPr lang="en-US" sz="1000" kern="1200" dirty="0">
              <a:solidFill>
                <a:schemeClr val="tx1"/>
              </a:solidFill>
              <a:effectLst/>
              <a:latin typeface="+mn-lt"/>
              <a:ea typeface="+mn-ea"/>
              <a:cs typeface="+mn-cs"/>
            </a:endParaRPr>
          </a:p>
          <a:p>
            <a:pPr marL="0" marR="0" lvl="0" indent="0" algn="l" defTabSz="914400" rtl="0" eaLnBrk="1" fontAlgn="auto" latinLnBrk="0" hangingPunct="0">
              <a:lnSpc>
                <a:spcPct val="100000"/>
              </a:lnSpc>
              <a:spcBef>
                <a:spcPts val="0"/>
              </a:spcBef>
              <a:spcAft>
                <a:spcPts val="0"/>
              </a:spcAft>
              <a:buClrTx/>
              <a:buSzTx/>
              <a:buFontTx/>
              <a:buNone/>
              <a:tabLst/>
              <a:defRPr/>
            </a:pPr>
            <a:r>
              <a:rPr lang="en-GB" sz="1000" dirty="0"/>
              <a:t>Source of frequency rankings: </a:t>
            </a:r>
            <a:r>
              <a:rPr lang="en-GB" sz="1000" baseline="0" dirty="0"/>
              <a:t>Davies, M. &amp; Davies, K. (2018). </a:t>
            </a:r>
            <a:r>
              <a:rPr lang="en-GB" sz="1000" i="1" baseline="0" dirty="0"/>
              <a:t>A frequency dictionary of Spanish: Core vocabulary for learners </a:t>
            </a:r>
            <a:r>
              <a:rPr lang="en-GB" sz="1000" i="0" baseline="0" dirty="0"/>
              <a:t>(2</a:t>
            </a:r>
            <a:r>
              <a:rPr lang="en-GB" sz="1000" i="0" baseline="30000" dirty="0"/>
              <a:t>nd</a:t>
            </a:r>
            <a:r>
              <a:rPr lang="en-GB" sz="1000" i="0" baseline="0" dirty="0"/>
              <a:t> ed.)</a:t>
            </a:r>
            <a:r>
              <a:rPr lang="en-GB" sz="1000" baseline="0" dirty="0"/>
              <a:t>. London: Routledge. </a:t>
            </a:r>
          </a:p>
          <a:p>
            <a:pPr hangingPunct="0"/>
            <a:endParaRPr lang="en-US" sz="1200" kern="1200" dirty="0">
              <a:solidFill>
                <a:schemeClr val="tx1"/>
              </a:solidFill>
              <a:effectLst/>
              <a:latin typeface="+mn-lt"/>
              <a:ea typeface="+mn-ea"/>
              <a:cs typeface="+mn-cs"/>
            </a:endParaRPr>
          </a:p>
          <a:p>
            <a:pPr hangingPunct="0"/>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2843D9-4757-4631-B0CD-BAA271821DF5}"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616802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solidFill>
                  <a:schemeClr val="accent5">
                    <a:lumMod val="50000"/>
                  </a:schemeClr>
                </a:solidFill>
                <a:latin typeface="Century Gothic" panose="020B0502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5">
                    <a:lumMod val="50000"/>
                  </a:schemeClr>
                </a:solidFill>
                <a:latin typeface="Century Gothic" panose="020B0502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5466480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9888546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6003264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2pPr>
              <a:defRPr sz="2000"/>
            </a:lvl2pPr>
            <a:lvl3pPr>
              <a:defRPr sz="1800"/>
            </a:lvl3pPr>
            <a:lvl4pPr>
              <a:defRPr sz="1600"/>
            </a:lvl4pPr>
            <a:lvl5pPr>
              <a:defRPr sz="16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6909637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accent5">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3772938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063443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5609267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8925144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6660990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37135216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20163785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443073"/>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5349687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accent5">
              <a:lumMod val="50000"/>
            </a:schemeClr>
          </a:solidFill>
          <a:latin typeface="Century Gothic" panose="020B0502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5">
              <a:lumMod val="50000"/>
            </a:schemeClr>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5">
              <a:lumMod val="50000"/>
            </a:schemeClr>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5">
              <a:lumMod val="50000"/>
            </a:schemeClr>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50000"/>
            </a:schemeClr>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50000"/>
            </a:schemeClr>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9.jpeg"/></Relationships>
</file>

<file path=ppt/slides/_rels/slide5.xml.rels><?xml version="1.0" encoding="UTF-8" standalone="yes"?>
<Relationships xmlns="http://schemas.openxmlformats.org/package/2006/relationships"><Relationship Id="rId8" Type="http://schemas.openxmlformats.org/officeDocument/2006/relationships/image" Target="../media/image14.jpeg"/><Relationship Id="rId3" Type="http://schemas.openxmlformats.org/officeDocument/2006/relationships/image" Target="../media/image7.png"/><Relationship Id="rId7" Type="http://schemas.openxmlformats.org/officeDocument/2006/relationships/image" Target="../media/image13.jpe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10.jpe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grpSp>
        <p:nvGrpSpPr>
          <p:cNvPr id="17" name="Group 16" descr="background rectangle">
            <a:extLst>
              <a:ext uri="{C183D7F6-B498-43B3-948B-1728B52AA6E4}">
                <adec:decorative xmlns:adec="http://schemas.microsoft.com/office/drawing/2017/decorative" xmlns="" val="1"/>
              </a:ext>
            </a:extLst>
          </p:cNvPr>
          <p:cNvGrpSpPr/>
          <p:nvPr/>
        </p:nvGrpSpPr>
        <p:grpSpPr>
          <a:xfrm>
            <a:off x="-56445" y="0"/>
            <a:ext cx="12192000" cy="6858000"/>
            <a:chOff x="-56445" y="0"/>
            <a:chExt cx="12192000" cy="6858000"/>
          </a:xfrm>
        </p:grpSpPr>
        <p:grpSp>
          <p:nvGrpSpPr>
            <p:cNvPr id="8" name="Group 7"/>
            <p:cNvGrpSpPr/>
            <p:nvPr/>
          </p:nvGrpSpPr>
          <p:grpSpPr>
            <a:xfrm>
              <a:off x="-56445" y="0"/>
              <a:ext cx="12192000" cy="6858000"/>
              <a:chOff x="0" y="0"/>
              <a:chExt cx="12192000" cy="6858000"/>
            </a:xfrm>
            <a:solidFill>
              <a:srgbClr val="FDEFE3"/>
            </a:solidFill>
          </p:grpSpPr>
          <p:sp>
            <p:nvSpPr>
              <p:cNvPr id="9" name="Isosceles Triangle 8">
                <a:extLst>
                  <a:ext uri="{C183D7F6-B498-43B3-948B-1728B52AA6E4}">
                    <adec:decorative xmlns:adec="http://schemas.microsoft.com/office/drawing/2017/decorative" xmlns="" val="1"/>
                  </a:ext>
                </a:extLst>
              </p:cNvPr>
              <p:cNvSpPr/>
              <p:nvPr/>
            </p:nvSpPr>
            <p:spPr>
              <a:xfrm rot="5400000">
                <a:off x="4992512" y="-341488"/>
                <a:ext cx="6857998" cy="7540978"/>
              </a:xfrm>
              <a:prstGeom prst="triangle">
                <a:avLst>
                  <a:gd name="adj"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panose="020F0302020204030204"/>
                  <a:ea typeface="+mn-ea"/>
                  <a:cs typeface="+mn-cs"/>
                </a:endParaRPr>
              </a:p>
            </p:txBody>
          </p:sp>
          <p:sp>
            <p:nvSpPr>
              <p:cNvPr id="10" name="Rectangle 9">
                <a:extLst>
                  <a:ext uri="{C183D7F6-B498-43B3-948B-1728B52AA6E4}">
                    <adec:decorative xmlns:adec="http://schemas.microsoft.com/office/drawing/2017/decorative" xmlns="" val="1"/>
                  </a:ext>
                </a:extLst>
              </p:cNvPr>
              <p:cNvSpPr/>
              <p:nvPr/>
            </p:nvSpPr>
            <p:spPr>
              <a:xfrm>
                <a:off x="0" y="0"/>
                <a:ext cx="4651022"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panose="020F0302020204030204"/>
                  <a:ea typeface="+mn-ea"/>
                  <a:cs typeface="+mn-cs"/>
                </a:endParaRPr>
              </a:p>
            </p:txBody>
          </p:sp>
        </p:grpSp>
        <p:sp>
          <p:nvSpPr>
            <p:cNvPr id="4" name="Isosceles Triangle 3">
              <a:extLst>
                <a:ext uri="{C183D7F6-B498-43B3-948B-1728B52AA6E4}">
                  <adec:decorative xmlns:adec="http://schemas.microsoft.com/office/drawing/2017/decorative" xmlns="" val="1"/>
                </a:ext>
              </a:extLst>
            </p:cNvPr>
            <p:cNvSpPr/>
            <p:nvPr/>
          </p:nvSpPr>
          <p:spPr>
            <a:xfrm rot="5400000">
              <a:off x="4636029" y="-341488"/>
              <a:ext cx="6857998" cy="7540978"/>
            </a:xfrm>
            <a:prstGeom prst="triangle">
              <a:avLst>
                <a:gd name="adj" fmla="val 0"/>
              </a:avLst>
            </a:prstGeom>
            <a:solidFill>
              <a:srgbClr val="E56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F0302020204030204"/>
                <a:ea typeface="+mn-ea"/>
                <a:cs typeface="+mn-cs"/>
              </a:endParaRPr>
            </a:p>
          </p:txBody>
        </p:sp>
      </p:grpSp>
      <p:sp>
        <p:nvSpPr>
          <p:cNvPr id="5" name="Rectangle 4" descr="background rectangle">
            <a:extLst>
              <a:ext uri="{C183D7F6-B498-43B3-948B-1728B52AA6E4}">
                <adec:decorative xmlns:adec="http://schemas.microsoft.com/office/drawing/2017/decorative" xmlns="" val="1"/>
              </a:ext>
            </a:extLst>
          </p:cNvPr>
          <p:cNvSpPr/>
          <p:nvPr/>
        </p:nvSpPr>
        <p:spPr>
          <a:xfrm>
            <a:off x="-56445" y="0"/>
            <a:ext cx="4350984" cy="6858000"/>
          </a:xfrm>
          <a:prstGeom prst="rect">
            <a:avLst/>
          </a:prstGeom>
          <a:solidFill>
            <a:srgbClr val="E56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F0302020204030204"/>
              <a:ea typeface="+mn-ea"/>
              <a:cs typeface="+mn-cs"/>
            </a:endParaRPr>
          </a:p>
        </p:txBody>
      </p:sp>
      <p:sp>
        <p:nvSpPr>
          <p:cNvPr id="2" name="Title 1">
            <a:extLst>
              <a:ext uri="{FF2B5EF4-FFF2-40B4-BE49-F238E27FC236}">
                <a16:creationId xmlns:a16="http://schemas.microsoft.com/office/drawing/2014/main" id="{BED81D6C-D649-1548-983B-DB3A797C762C}"/>
              </a:ext>
            </a:extLst>
          </p:cNvPr>
          <p:cNvSpPr>
            <a:spLocks noGrp="1"/>
          </p:cNvSpPr>
          <p:nvPr>
            <p:ph type="ctrTitle"/>
          </p:nvPr>
        </p:nvSpPr>
        <p:spPr>
          <a:xfrm>
            <a:off x="155947" y="1914145"/>
            <a:ext cx="7927349" cy="1138888"/>
          </a:xfrm>
        </p:spPr>
        <p:txBody>
          <a:bodyPr>
            <a:normAutofit/>
          </a:bodyPr>
          <a:lstStyle/>
          <a:p>
            <a:pPr algn="l"/>
            <a:r>
              <a:rPr lang="en-CA" sz="4000" b="1" dirty="0" smtClean="0">
                <a:solidFill>
                  <a:prstClr val="white"/>
                </a:solidFill>
              </a:rPr>
              <a:t>Vocabulary</a:t>
            </a:r>
            <a:endParaRPr lang="en-US" sz="4000" dirty="0"/>
          </a:p>
        </p:txBody>
      </p:sp>
      <p:sp>
        <p:nvSpPr>
          <p:cNvPr id="12" name="Title 3">
            <a:extLst>
              <a:ext uri="{FF2B5EF4-FFF2-40B4-BE49-F238E27FC236}">
                <a16:creationId xmlns:a16="http://schemas.microsoft.com/office/drawing/2014/main" id="{7B424077-B2D5-46AA-BDA8-6FF15DA500E8}"/>
              </a:ext>
            </a:extLst>
          </p:cNvPr>
          <p:cNvSpPr txBox="1">
            <a:spLocks/>
          </p:cNvSpPr>
          <p:nvPr/>
        </p:nvSpPr>
        <p:spPr>
          <a:xfrm>
            <a:off x="155947" y="5231866"/>
            <a:ext cx="5784972" cy="998893"/>
          </a:xfrm>
          <a:prstGeom prst="rect">
            <a:avLst/>
          </a:prstGeom>
        </p:spPr>
        <p:txBody>
          <a:bodyPr anchor="ctr"/>
          <a:lstStyle>
            <a:lvl1pPr algn="l" defTabSz="914400" rtl="0" eaLnBrk="1" latinLnBrk="0" hangingPunct="1">
              <a:lnSpc>
                <a:spcPct val="90000"/>
              </a:lnSpc>
              <a:spcBef>
                <a:spcPct val="0"/>
              </a:spcBef>
              <a:buNone/>
              <a:defRPr sz="4400" kern="1200">
                <a:solidFill>
                  <a:schemeClr val="accent5">
                    <a:lumMod val="50000"/>
                  </a:schemeClr>
                </a:solidFill>
                <a:latin typeface="Tw Cen MT" panose="020B0602020104020603"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2200" b="1"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rPr>
              <a:t>Y7 Spanish</a:t>
            </a:r>
          </a:p>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2200" b="0"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rPr>
              <a:t>Term </a:t>
            </a:r>
            <a:r>
              <a:rPr kumimoji="0" lang="en-GB" sz="2200" b="0" i="0" u="none" strike="noStrike" kern="1200" cap="none" spc="0" normalizeH="0" baseline="0" noProof="0" dirty="0" smtClean="0">
                <a:ln>
                  <a:noFill/>
                </a:ln>
                <a:solidFill>
                  <a:prstClr val="white"/>
                </a:solidFill>
                <a:effectLst/>
                <a:uLnTx/>
                <a:uFillTx/>
                <a:latin typeface="Century Gothic" panose="020B0502020202020204" pitchFamily="34" charset="0"/>
                <a:ea typeface="+mj-ea"/>
                <a:cs typeface="+mj-cs"/>
              </a:rPr>
              <a:t>2.2 </a:t>
            </a:r>
            <a:r>
              <a:rPr kumimoji="0" lang="en-GB" sz="2200" b="0"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rPr>
              <a:t>- Week </a:t>
            </a:r>
            <a:r>
              <a:rPr kumimoji="0" lang="en-GB" sz="2200" b="0" i="0" u="none" strike="noStrike" kern="1200" cap="none" spc="0" normalizeH="0" baseline="0" noProof="0" dirty="0" smtClean="0">
                <a:ln>
                  <a:noFill/>
                </a:ln>
                <a:solidFill>
                  <a:prstClr val="white"/>
                </a:solidFill>
                <a:effectLst/>
                <a:uLnTx/>
                <a:uFillTx/>
                <a:latin typeface="Century Gothic" panose="020B0502020202020204" pitchFamily="34" charset="0"/>
                <a:ea typeface="+mj-ea"/>
                <a:cs typeface="+mj-cs"/>
              </a:rPr>
              <a:t>1</a:t>
            </a:r>
            <a:endParaRPr kumimoji="0" lang="en-GB" sz="2200" b="0"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endParaRPr>
          </a:p>
        </p:txBody>
      </p:sp>
      <p:sp>
        <p:nvSpPr>
          <p:cNvPr id="13" name="Title 3">
            <a:extLst>
              <a:ext uri="{FF2B5EF4-FFF2-40B4-BE49-F238E27FC236}">
                <a16:creationId xmlns:a16="http://schemas.microsoft.com/office/drawing/2014/main" id="{AB3692F8-CE33-C34E-B376-364FE77401E4}"/>
              </a:ext>
            </a:extLst>
          </p:cNvPr>
          <p:cNvSpPr txBox="1">
            <a:spLocks/>
          </p:cNvSpPr>
          <p:nvPr/>
        </p:nvSpPr>
        <p:spPr>
          <a:xfrm>
            <a:off x="199624" y="6152332"/>
            <a:ext cx="5784972" cy="594189"/>
          </a:xfrm>
          <a:prstGeom prst="rect">
            <a:avLst/>
          </a:prstGeom>
        </p:spPr>
        <p:txBody>
          <a:bodyPr anchor="ctr"/>
          <a:lstStyle>
            <a:lvl1pPr algn="l" defTabSz="914400" rtl="0" eaLnBrk="1" latinLnBrk="0" hangingPunct="1">
              <a:lnSpc>
                <a:spcPct val="90000"/>
              </a:lnSpc>
              <a:spcBef>
                <a:spcPct val="0"/>
              </a:spcBef>
              <a:buNone/>
              <a:defRPr sz="4400" kern="1200">
                <a:solidFill>
                  <a:schemeClr val="accent5">
                    <a:lumMod val="50000"/>
                  </a:schemeClr>
                </a:solidFill>
                <a:latin typeface="Tw Cen MT" panose="020B0602020104020603"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1500" b="0"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rPr>
              <a:t>Author name(s): </a:t>
            </a:r>
            <a:r>
              <a:rPr kumimoji="0" lang="en-GB" sz="1500" b="0" i="0" u="none" strike="noStrike" kern="1200" cap="none" spc="0" normalizeH="0" baseline="0" noProof="0" dirty="0" smtClean="0">
                <a:ln>
                  <a:noFill/>
                </a:ln>
                <a:solidFill>
                  <a:prstClr val="white"/>
                </a:solidFill>
                <a:effectLst/>
                <a:uLnTx/>
                <a:uFillTx/>
                <a:latin typeface="Century Gothic" panose="020B0502020202020204" pitchFamily="34" charset="0"/>
                <a:ea typeface="+mj-ea"/>
                <a:cs typeface="+mj-cs"/>
              </a:rPr>
              <a:t>Ivan Luciano Avaca / Nick Avery</a:t>
            </a:r>
            <a:endParaRPr kumimoji="0" lang="en-GB" sz="1500" b="0"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GB" sz="1500" b="0"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1500" b="0"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rPr>
              <a:t>Date updated: </a:t>
            </a:r>
            <a:r>
              <a:rPr kumimoji="0" lang="en-GB" sz="1500" b="0" i="0" u="none" strike="noStrike" kern="1200" cap="none" spc="0" normalizeH="0" baseline="0" noProof="0" dirty="0" smtClean="0">
                <a:ln>
                  <a:noFill/>
                </a:ln>
                <a:solidFill>
                  <a:prstClr val="white"/>
                </a:solidFill>
                <a:effectLst/>
                <a:uLnTx/>
                <a:uFillTx/>
                <a:latin typeface="Century Gothic" panose="020B0502020202020204" pitchFamily="34" charset="0"/>
                <a:ea typeface="+mj-ea"/>
                <a:cs typeface="+mj-cs"/>
              </a:rPr>
              <a:t>29/03/2020</a:t>
            </a:r>
            <a:endParaRPr kumimoji="0" lang="en-GB" sz="1500" b="0"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endParaRPr>
          </a:p>
        </p:txBody>
      </p:sp>
      <p:pic>
        <p:nvPicPr>
          <p:cNvPr id="15" name="Picture 14" descr="NCELP logo">
            <a:extLst>
              <a:ext uri="{C183D7F6-B498-43B3-948B-1728B52AA6E4}">
                <adec:decorative xmlns:adec="http://schemas.microsoft.com/office/drawing/2017/decorative" xmlns="" val="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45561" y="6458444"/>
            <a:ext cx="3077513" cy="288077"/>
          </a:xfrm>
          <a:prstGeom prst="rect">
            <a:avLst/>
          </a:prstGeom>
        </p:spPr>
      </p:pic>
    </p:spTree>
    <p:extLst>
      <p:ext uri="{BB962C8B-B14F-4D97-AF65-F5344CB8AC3E}">
        <p14:creationId xmlns:p14="http://schemas.microsoft.com/office/powerpoint/2010/main" val="39647219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a:extLst>
              <a:ext uri="{FF2B5EF4-FFF2-40B4-BE49-F238E27FC236}">
                <a16:creationId xmlns:a16="http://schemas.microsoft.com/office/drawing/2014/main" id="{923E499E-20E4-5B40-8548-E558C0B60A37}"/>
              </a:ext>
            </a:extLst>
          </p:cNvPr>
          <p:cNvSpPr/>
          <p:nvPr/>
        </p:nvSpPr>
        <p:spPr>
          <a:xfrm>
            <a:off x="1867753" y="364440"/>
            <a:ext cx="1725502" cy="1594277"/>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F0302020204030204"/>
              <a:ea typeface="+mn-ea"/>
              <a:cs typeface="+mn-cs"/>
            </a:endParaRPr>
          </a:p>
        </p:txBody>
      </p:sp>
      <p:sp>
        <p:nvSpPr>
          <p:cNvPr id="35" name="Rounded Rectangle 34">
            <a:extLst>
              <a:ext uri="{FF2B5EF4-FFF2-40B4-BE49-F238E27FC236}">
                <a16:creationId xmlns:a16="http://schemas.microsoft.com/office/drawing/2014/main" id="{BEC1F8B4-6755-CB43-BE84-615F3FC904F4}"/>
              </a:ext>
            </a:extLst>
          </p:cNvPr>
          <p:cNvSpPr/>
          <p:nvPr/>
        </p:nvSpPr>
        <p:spPr>
          <a:xfrm>
            <a:off x="4092500" y="372604"/>
            <a:ext cx="1725503" cy="1594277"/>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F0302020204030204"/>
              <a:ea typeface="+mn-ea"/>
              <a:cs typeface="+mn-cs"/>
            </a:endParaRPr>
          </a:p>
        </p:txBody>
      </p:sp>
      <p:sp>
        <p:nvSpPr>
          <p:cNvPr id="36" name="Rounded Rectangle 35">
            <a:extLst>
              <a:ext uri="{FF2B5EF4-FFF2-40B4-BE49-F238E27FC236}">
                <a16:creationId xmlns:a16="http://schemas.microsoft.com/office/drawing/2014/main" id="{3A6F8417-5454-3941-BC19-54C930B70CCA}"/>
              </a:ext>
            </a:extLst>
          </p:cNvPr>
          <p:cNvSpPr/>
          <p:nvPr/>
        </p:nvSpPr>
        <p:spPr>
          <a:xfrm>
            <a:off x="1867752" y="2318074"/>
            <a:ext cx="1725503" cy="1594277"/>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F0302020204030204"/>
              <a:ea typeface="+mn-ea"/>
              <a:cs typeface="+mn-cs"/>
            </a:endParaRPr>
          </a:p>
        </p:txBody>
      </p:sp>
      <p:sp>
        <p:nvSpPr>
          <p:cNvPr id="44" name="Rounded Rectangle 43">
            <a:extLst>
              <a:ext uri="{FF2B5EF4-FFF2-40B4-BE49-F238E27FC236}">
                <a16:creationId xmlns:a16="http://schemas.microsoft.com/office/drawing/2014/main" id="{EDB77240-D5BB-3F4D-A8CB-3A1ACD5233F9}"/>
              </a:ext>
            </a:extLst>
          </p:cNvPr>
          <p:cNvSpPr/>
          <p:nvPr/>
        </p:nvSpPr>
        <p:spPr>
          <a:xfrm>
            <a:off x="1867752" y="4239847"/>
            <a:ext cx="1725503" cy="1594277"/>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F0302020204030204"/>
              <a:ea typeface="+mn-ea"/>
              <a:cs typeface="+mn-cs"/>
            </a:endParaRPr>
          </a:p>
        </p:txBody>
      </p:sp>
      <p:sp>
        <p:nvSpPr>
          <p:cNvPr id="45" name="Rounded Rectangle 44">
            <a:extLst>
              <a:ext uri="{FF2B5EF4-FFF2-40B4-BE49-F238E27FC236}">
                <a16:creationId xmlns:a16="http://schemas.microsoft.com/office/drawing/2014/main" id="{EE7A561A-9D16-444B-B078-13205908D781}"/>
              </a:ext>
            </a:extLst>
          </p:cNvPr>
          <p:cNvSpPr/>
          <p:nvPr/>
        </p:nvSpPr>
        <p:spPr>
          <a:xfrm>
            <a:off x="4092498" y="2306226"/>
            <a:ext cx="1725503" cy="1594277"/>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F0302020204030204"/>
              <a:ea typeface="+mn-ea"/>
              <a:cs typeface="+mn-cs"/>
            </a:endParaRPr>
          </a:p>
        </p:txBody>
      </p:sp>
      <p:sp>
        <p:nvSpPr>
          <p:cNvPr id="56" name="Rounded Rectangle 55">
            <a:extLst>
              <a:ext uri="{FF2B5EF4-FFF2-40B4-BE49-F238E27FC236}">
                <a16:creationId xmlns:a16="http://schemas.microsoft.com/office/drawing/2014/main" id="{5CCC377C-E53F-864D-AD44-4AE045581591}"/>
              </a:ext>
            </a:extLst>
          </p:cNvPr>
          <p:cNvSpPr/>
          <p:nvPr/>
        </p:nvSpPr>
        <p:spPr>
          <a:xfrm>
            <a:off x="6317243" y="364438"/>
            <a:ext cx="1725503" cy="1594277"/>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F0302020204030204"/>
              <a:ea typeface="+mn-ea"/>
              <a:cs typeface="+mn-cs"/>
            </a:endParaRPr>
          </a:p>
        </p:txBody>
      </p:sp>
      <p:sp>
        <p:nvSpPr>
          <p:cNvPr id="57" name="Rounded Rectangle 56">
            <a:extLst>
              <a:ext uri="{FF2B5EF4-FFF2-40B4-BE49-F238E27FC236}">
                <a16:creationId xmlns:a16="http://schemas.microsoft.com/office/drawing/2014/main" id="{9F6E1080-FFE1-6D45-8861-E45E2B9D4F6B}"/>
              </a:ext>
            </a:extLst>
          </p:cNvPr>
          <p:cNvSpPr/>
          <p:nvPr/>
        </p:nvSpPr>
        <p:spPr>
          <a:xfrm>
            <a:off x="8541986" y="372604"/>
            <a:ext cx="1725503" cy="1594277"/>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F0302020204030204"/>
              <a:ea typeface="+mn-ea"/>
              <a:cs typeface="+mn-cs"/>
            </a:endParaRPr>
          </a:p>
        </p:txBody>
      </p:sp>
      <p:sp>
        <p:nvSpPr>
          <p:cNvPr id="58" name="Rounded Rectangle 57">
            <a:extLst>
              <a:ext uri="{FF2B5EF4-FFF2-40B4-BE49-F238E27FC236}">
                <a16:creationId xmlns:a16="http://schemas.microsoft.com/office/drawing/2014/main" id="{D0029263-89FE-704F-892A-6959D1EE8942}"/>
              </a:ext>
            </a:extLst>
          </p:cNvPr>
          <p:cNvSpPr/>
          <p:nvPr/>
        </p:nvSpPr>
        <p:spPr>
          <a:xfrm>
            <a:off x="6317244" y="2306225"/>
            <a:ext cx="1725503" cy="1594277"/>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F0302020204030204"/>
              <a:ea typeface="+mn-ea"/>
              <a:cs typeface="+mn-cs"/>
            </a:endParaRPr>
          </a:p>
        </p:txBody>
      </p:sp>
      <p:sp>
        <p:nvSpPr>
          <p:cNvPr id="59" name="Rounded Rectangle 58">
            <a:extLst>
              <a:ext uri="{FF2B5EF4-FFF2-40B4-BE49-F238E27FC236}">
                <a16:creationId xmlns:a16="http://schemas.microsoft.com/office/drawing/2014/main" id="{F23F8464-FE92-E748-AE14-2CBEC2134B60}"/>
              </a:ext>
            </a:extLst>
          </p:cNvPr>
          <p:cNvSpPr/>
          <p:nvPr/>
        </p:nvSpPr>
        <p:spPr>
          <a:xfrm>
            <a:off x="8693023" y="2377266"/>
            <a:ext cx="1725503" cy="1594277"/>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F0302020204030204"/>
              <a:ea typeface="+mn-ea"/>
              <a:cs typeface="+mn-cs"/>
            </a:endParaRPr>
          </a:p>
        </p:txBody>
      </p:sp>
      <p:sp>
        <p:nvSpPr>
          <p:cNvPr id="60" name="Rounded Rectangle 59">
            <a:extLst>
              <a:ext uri="{FF2B5EF4-FFF2-40B4-BE49-F238E27FC236}">
                <a16:creationId xmlns:a16="http://schemas.microsoft.com/office/drawing/2014/main" id="{BF693C99-49B3-AB40-B842-C1CD09ABEEE5}"/>
              </a:ext>
            </a:extLst>
          </p:cNvPr>
          <p:cNvSpPr/>
          <p:nvPr/>
        </p:nvSpPr>
        <p:spPr>
          <a:xfrm>
            <a:off x="4092498" y="4239848"/>
            <a:ext cx="1725503" cy="1594277"/>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F0302020204030204"/>
              <a:ea typeface="+mn-ea"/>
              <a:cs typeface="+mn-cs"/>
            </a:endParaRPr>
          </a:p>
        </p:txBody>
      </p:sp>
      <p:sp>
        <p:nvSpPr>
          <p:cNvPr id="61" name="Rounded Rectangle 60">
            <a:extLst>
              <a:ext uri="{FF2B5EF4-FFF2-40B4-BE49-F238E27FC236}">
                <a16:creationId xmlns:a16="http://schemas.microsoft.com/office/drawing/2014/main" id="{3FC95477-1E44-9E46-A67C-50B7FD770712}"/>
              </a:ext>
            </a:extLst>
          </p:cNvPr>
          <p:cNvSpPr/>
          <p:nvPr/>
        </p:nvSpPr>
        <p:spPr>
          <a:xfrm>
            <a:off x="6317243" y="4239846"/>
            <a:ext cx="1725503" cy="1594277"/>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F0302020204030204"/>
              <a:ea typeface="+mn-ea"/>
              <a:cs typeface="+mn-cs"/>
            </a:endParaRPr>
          </a:p>
        </p:txBody>
      </p:sp>
      <p:sp>
        <p:nvSpPr>
          <p:cNvPr id="62" name="Rounded Rectangle 61">
            <a:extLst>
              <a:ext uri="{FF2B5EF4-FFF2-40B4-BE49-F238E27FC236}">
                <a16:creationId xmlns:a16="http://schemas.microsoft.com/office/drawing/2014/main" id="{206B44FA-740A-9047-9617-0C7B6E264DC5}"/>
              </a:ext>
            </a:extLst>
          </p:cNvPr>
          <p:cNvSpPr/>
          <p:nvPr/>
        </p:nvSpPr>
        <p:spPr>
          <a:xfrm>
            <a:off x="8541984" y="4239845"/>
            <a:ext cx="1725503" cy="1594277"/>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F0302020204030204"/>
              <a:ea typeface="+mn-ea"/>
              <a:cs typeface="+mn-cs"/>
            </a:endParaRPr>
          </a:p>
        </p:txBody>
      </p:sp>
      <p:pic>
        <p:nvPicPr>
          <p:cNvPr id="50" name="Picture 2" descr="green leaf tree under blue sky"/>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98099" y="714151"/>
            <a:ext cx="1480622" cy="987575"/>
          </a:xfrm>
          <a:prstGeom prst="rect">
            <a:avLst/>
          </a:prstGeom>
          <a:noFill/>
          <a:extLst>
            <a:ext uri="{909E8E84-426E-40DD-AFC4-6F175D3DCCD1}">
              <a14:hiddenFill xmlns:a14="http://schemas.microsoft.com/office/drawing/2010/main">
                <a:solidFill>
                  <a:srgbClr val="FFFFFF"/>
                </a:solidFill>
              </a14:hiddenFill>
            </a:ext>
          </a:extLst>
        </p:spPr>
      </p:pic>
      <p:pic>
        <p:nvPicPr>
          <p:cNvPr id="51" name="Picture 2" descr="brown bird in shallow focus photography"/>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7884" t="-2790" r="33798" b="2790"/>
          <a:stretch/>
        </p:blipFill>
        <p:spPr bwMode="auto">
          <a:xfrm>
            <a:off x="6559375" y="2389453"/>
            <a:ext cx="1241237" cy="1419655"/>
          </a:xfrm>
          <a:prstGeom prst="rect">
            <a:avLst/>
          </a:prstGeom>
          <a:noFill/>
          <a:extLst>
            <a:ext uri="{909E8E84-426E-40DD-AFC4-6F175D3DCCD1}">
              <a14:hiddenFill xmlns:a14="http://schemas.microsoft.com/office/drawing/2010/main">
                <a:solidFill>
                  <a:srgbClr val="FFFFFF"/>
                </a:solidFill>
              </a14:hiddenFill>
            </a:ext>
          </a:extLst>
        </p:spPr>
      </p:pic>
      <p:sp>
        <p:nvSpPr>
          <p:cNvPr id="53" name="TextBox 52"/>
          <p:cNvSpPr txBox="1"/>
          <p:nvPr/>
        </p:nvSpPr>
        <p:spPr>
          <a:xfrm>
            <a:off x="8780598" y="807599"/>
            <a:ext cx="2238705"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600" b="0" i="0" u="none" strike="noStrike" kern="1200" cap="none" spc="0" normalizeH="0" baseline="0" noProof="0" dirty="0" smtClean="0">
                <a:ln>
                  <a:noFill/>
                </a:ln>
                <a:solidFill>
                  <a:srgbClr val="4472C4">
                    <a:lumMod val="50000"/>
                  </a:srgbClr>
                </a:solidFill>
                <a:effectLst/>
                <a:uLnTx/>
                <a:uFillTx/>
                <a:latin typeface="Century Gothic" panose="020F0302020204030204"/>
                <a:ea typeface="+mn-ea"/>
                <a:cs typeface="+mn-cs"/>
              </a:rPr>
              <a:t>[place]</a:t>
            </a:r>
            <a:endParaRPr kumimoji="0" lang="en-GB" sz="3600" b="0"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endParaRPr>
          </a:p>
        </p:txBody>
      </p:sp>
      <p:pic>
        <p:nvPicPr>
          <p:cNvPr id="1026" name="Picture 2" descr="River image clip art"/>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185200" y="2475304"/>
            <a:ext cx="1575200" cy="1209079"/>
          </a:xfrm>
          <a:prstGeom prst="rect">
            <a:avLst/>
          </a:prstGeom>
          <a:noFill/>
          <a:extLst>
            <a:ext uri="{909E8E84-426E-40DD-AFC4-6F175D3DCCD1}">
              <a14:hiddenFill xmlns:a14="http://schemas.microsoft.com/office/drawing/2010/main">
                <a:solidFill>
                  <a:srgbClr val="FFFFFF"/>
                </a:solidFill>
              </a14:hiddenFill>
            </a:ext>
          </a:extLst>
        </p:spPr>
      </p:pic>
      <p:pic>
        <p:nvPicPr>
          <p:cNvPr id="55" name="Picture 2" descr="http://www.clker.com/cliparts/7/b/0/c/11971495461712252788valessiobrito_Coloured_Pencils.svg.med.png"/>
          <p:cNvPicPr>
            <a:picLocks noChangeAspect="1" noChangeArrowheads="1"/>
          </p:cNvPicPr>
          <p:nvPr/>
        </p:nvPicPr>
        <p:blipFill rotWithShape="1">
          <a:blip r:embed="rId6">
            <a:extLst>
              <a:ext uri="{28A0092B-C50C-407E-A947-70E740481C1C}">
                <a14:useLocalDpi xmlns:a14="http://schemas.microsoft.com/office/drawing/2010/main" val="0"/>
              </a:ext>
            </a:extLst>
          </a:blip>
          <a:srcRect l="66529" r="24644"/>
          <a:stretch/>
        </p:blipFill>
        <p:spPr bwMode="auto">
          <a:xfrm>
            <a:off x="2186467" y="2414592"/>
            <a:ext cx="189169" cy="1421477"/>
          </a:xfrm>
          <a:prstGeom prst="rect">
            <a:avLst/>
          </a:prstGeom>
          <a:noFill/>
          <a:extLst>
            <a:ext uri="{909E8E84-426E-40DD-AFC4-6F175D3DCCD1}">
              <a14:hiddenFill xmlns:a14="http://schemas.microsoft.com/office/drawing/2010/main">
                <a:solidFill>
                  <a:srgbClr val="FFFFFF"/>
                </a:solidFill>
              </a14:hiddenFill>
            </a:ext>
          </a:extLst>
        </p:spPr>
      </p:pic>
      <p:sp>
        <p:nvSpPr>
          <p:cNvPr id="72" name="TextBox 71"/>
          <p:cNvSpPr txBox="1"/>
          <p:nvPr/>
        </p:nvSpPr>
        <p:spPr>
          <a:xfrm>
            <a:off x="2373895" y="2792046"/>
            <a:ext cx="1304386"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600" b="0" i="0" u="none" strike="noStrike" kern="1200" cap="none" spc="0" normalizeH="0" baseline="0" noProof="0" dirty="0" smtClean="0">
                <a:ln>
                  <a:noFill/>
                </a:ln>
                <a:solidFill>
                  <a:srgbClr val="4472C4">
                    <a:lumMod val="50000"/>
                  </a:srgbClr>
                </a:solidFill>
                <a:effectLst/>
                <a:uLnTx/>
                <a:uFillTx/>
                <a:latin typeface="Century Gothic" panose="020F0302020204030204"/>
                <a:ea typeface="+mn-ea"/>
                <a:cs typeface="+mn-cs"/>
              </a:rPr>
              <a:t>[red]</a:t>
            </a:r>
            <a:endParaRPr kumimoji="0" lang="en-GB" sz="3600" b="0"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endParaRPr>
          </a:p>
        </p:txBody>
      </p:sp>
      <p:pic>
        <p:nvPicPr>
          <p:cNvPr id="74" name="Picture 6" descr="http://www.clker.com/cliparts/7/b/0/c/11971495461712252788valessiobrito_Coloured_Pencils.svg.med.png"/>
          <p:cNvPicPr>
            <a:picLocks noChangeAspect="1" noChangeArrowheads="1"/>
          </p:cNvPicPr>
          <p:nvPr/>
        </p:nvPicPr>
        <p:blipFill rotWithShape="1">
          <a:blip r:embed="rId6">
            <a:extLst>
              <a:ext uri="{28A0092B-C50C-407E-A947-70E740481C1C}">
                <a14:useLocalDpi xmlns:a14="http://schemas.microsoft.com/office/drawing/2010/main" val="0"/>
              </a:ext>
            </a:extLst>
          </a:blip>
          <a:srcRect l="25452" r="66456"/>
          <a:stretch/>
        </p:blipFill>
        <p:spPr bwMode="auto">
          <a:xfrm>
            <a:off x="4303402" y="4396464"/>
            <a:ext cx="168007" cy="1377236"/>
          </a:xfrm>
          <a:prstGeom prst="rect">
            <a:avLst/>
          </a:prstGeom>
          <a:noFill/>
          <a:extLst>
            <a:ext uri="{909E8E84-426E-40DD-AFC4-6F175D3DCCD1}">
              <a14:hiddenFill xmlns:a14="http://schemas.microsoft.com/office/drawing/2010/main">
                <a:solidFill>
                  <a:srgbClr val="FFFFFF"/>
                </a:solidFill>
              </a14:hiddenFill>
            </a:ext>
          </a:extLst>
        </p:spPr>
      </p:pic>
      <p:sp>
        <p:nvSpPr>
          <p:cNvPr id="75" name="TextBox 74"/>
          <p:cNvSpPr txBox="1"/>
          <p:nvPr/>
        </p:nvSpPr>
        <p:spPr>
          <a:xfrm>
            <a:off x="4407897" y="4761916"/>
            <a:ext cx="1532152"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600" b="0" i="0" u="none" strike="noStrike" kern="1200" cap="none" spc="0" normalizeH="0" baseline="0" noProof="0" dirty="0" smtClean="0">
                <a:ln>
                  <a:noFill/>
                </a:ln>
                <a:solidFill>
                  <a:srgbClr val="4472C4">
                    <a:lumMod val="50000"/>
                  </a:srgbClr>
                </a:solidFill>
                <a:effectLst/>
                <a:uLnTx/>
                <a:uFillTx/>
                <a:latin typeface="Century Gothic" panose="020F0302020204030204"/>
                <a:ea typeface="+mn-ea"/>
                <a:cs typeface="+mn-cs"/>
              </a:rPr>
              <a:t>[blue]</a:t>
            </a:r>
            <a:endParaRPr kumimoji="0" lang="en-GB" sz="3600" b="0"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endParaRPr>
          </a:p>
        </p:txBody>
      </p:sp>
      <p:pic>
        <p:nvPicPr>
          <p:cNvPr id="76" name="Picture 4" descr="http://www.clker.com/cliparts/7/b/0/c/11971495461712252788valessiobrito_Coloured_Pencils.svg.med.png"/>
          <p:cNvPicPr>
            <a:picLocks noChangeAspect="1" noChangeArrowheads="1"/>
          </p:cNvPicPr>
          <p:nvPr/>
        </p:nvPicPr>
        <p:blipFill rotWithShape="1">
          <a:blip r:embed="rId6">
            <a:extLst>
              <a:ext uri="{28A0092B-C50C-407E-A947-70E740481C1C}">
                <a14:useLocalDpi xmlns:a14="http://schemas.microsoft.com/office/drawing/2010/main" val="0"/>
              </a:ext>
            </a:extLst>
          </a:blip>
          <a:srcRect l="50152" r="42123"/>
          <a:stretch/>
        </p:blipFill>
        <p:spPr bwMode="auto">
          <a:xfrm>
            <a:off x="8696439" y="4396464"/>
            <a:ext cx="163008" cy="1399879"/>
          </a:xfrm>
          <a:prstGeom prst="rect">
            <a:avLst/>
          </a:prstGeom>
          <a:noFill/>
          <a:extLst>
            <a:ext uri="{909E8E84-426E-40DD-AFC4-6F175D3DCCD1}">
              <a14:hiddenFill xmlns:a14="http://schemas.microsoft.com/office/drawing/2010/main">
                <a:solidFill>
                  <a:srgbClr val="FFFFFF"/>
                </a:solidFill>
              </a14:hiddenFill>
            </a:ext>
          </a:extLst>
        </p:spPr>
      </p:pic>
      <p:sp>
        <p:nvSpPr>
          <p:cNvPr id="79" name="TextBox 78"/>
          <p:cNvSpPr txBox="1"/>
          <p:nvPr/>
        </p:nvSpPr>
        <p:spPr>
          <a:xfrm>
            <a:off x="8797391" y="4812136"/>
            <a:ext cx="1532152"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smtClean="0">
                <a:ln>
                  <a:noFill/>
                </a:ln>
                <a:solidFill>
                  <a:srgbClr val="4472C4">
                    <a:lumMod val="50000"/>
                  </a:srgbClr>
                </a:solidFill>
                <a:effectLst/>
                <a:uLnTx/>
                <a:uFillTx/>
                <a:latin typeface="Century Gothic" panose="020F0302020204030204"/>
                <a:ea typeface="+mn-ea"/>
                <a:cs typeface="+mn-cs"/>
              </a:rPr>
              <a:t>[yellow]</a:t>
            </a:r>
            <a:endParaRPr kumimoji="0" lang="en-GB" sz="2800" b="0"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endParaRPr>
          </a:p>
        </p:txBody>
      </p:sp>
      <p:pic>
        <p:nvPicPr>
          <p:cNvPr id="81" name="Picture 8" descr="http://www.clker.com/cliparts/7/b/0/c/11971495461712252788valessiobrito_Coloured_Pencils.svg.med.png"/>
          <p:cNvPicPr>
            <a:picLocks noChangeAspect="1" noChangeArrowheads="1"/>
          </p:cNvPicPr>
          <p:nvPr/>
        </p:nvPicPr>
        <p:blipFill rotWithShape="1">
          <a:blip r:embed="rId6">
            <a:extLst>
              <a:ext uri="{28A0092B-C50C-407E-A947-70E740481C1C}">
                <a14:useLocalDpi xmlns:a14="http://schemas.microsoft.com/office/drawing/2010/main" val="0"/>
              </a:ext>
            </a:extLst>
          </a:blip>
          <a:srcRect l="41974" r="49934"/>
          <a:stretch/>
        </p:blipFill>
        <p:spPr bwMode="auto">
          <a:xfrm>
            <a:off x="8768351" y="2444357"/>
            <a:ext cx="176356" cy="1445666"/>
          </a:xfrm>
          <a:prstGeom prst="rect">
            <a:avLst/>
          </a:prstGeom>
          <a:noFill/>
          <a:extLst>
            <a:ext uri="{909E8E84-426E-40DD-AFC4-6F175D3DCCD1}">
              <a14:hiddenFill xmlns:a14="http://schemas.microsoft.com/office/drawing/2010/main">
                <a:solidFill>
                  <a:srgbClr val="FFFFFF"/>
                </a:solidFill>
              </a14:hiddenFill>
            </a:ext>
          </a:extLst>
        </p:spPr>
      </p:pic>
      <p:sp>
        <p:nvSpPr>
          <p:cNvPr id="82" name="TextBox 81"/>
          <p:cNvSpPr txBox="1"/>
          <p:nvPr/>
        </p:nvSpPr>
        <p:spPr>
          <a:xfrm>
            <a:off x="9142199" y="2947062"/>
            <a:ext cx="2238705"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0" i="0" u="none" strike="noStrike" kern="1200" cap="none" spc="0" normalizeH="0" baseline="0" noProof="0" dirty="0" smtClean="0">
                <a:ln>
                  <a:noFill/>
                </a:ln>
                <a:solidFill>
                  <a:srgbClr val="4472C4">
                    <a:lumMod val="50000"/>
                  </a:srgbClr>
                </a:solidFill>
                <a:effectLst/>
                <a:uLnTx/>
                <a:uFillTx/>
                <a:latin typeface="Century Gothic" panose="020F0302020204030204"/>
                <a:ea typeface="+mn-ea"/>
                <a:cs typeface="+mn-cs"/>
              </a:rPr>
              <a:t>[green]</a:t>
            </a:r>
            <a:endParaRPr kumimoji="0" lang="en-GB" sz="3200" b="0"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endParaRPr>
          </a:p>
        </p:txBody>
      </p:sp>
      <p:sp>
        <p:nvSpPr>
          <p:cNvPr id="83" name="TextBox 82"/>
          <p:cNvSpPr txBox="1"/>
          <p:nvPr/>
        </p:nvSpPr>
        <p:spPr>
          <a:xfrm>
            <a:off x="6437467" y="838410"/>
            <a:ext cx="1435347"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600" b="0" i="0" u="none" strike="noStrike" kern="1200" cap="none" spc="0" normalizeH="0" baseline="0" noProof="0" dirty="0" smtClean="0">
                <a:ln>
                  <a:noFill/>
                </a:ln>
                <a:solidFill>
                  <a:srgbClr val="4472C4">
                    <a:lumMod val="50000"/>
                  </a:srgbClr>
                </a:solidFill>
                <a:effectLst/>
                <a:uLnTx/>
                <a:uFillTx/>
                <a:latin typeface="Century Gothic" panose="020F0302020204030204"/>
                <a:ea typeface="+mn-ea"/>
                <a:cs typeface="+mn-cs"/>
              </a:rPr>
              <a:t>[only]</a:t>
            </a:r>
            <a:endParaRPr kumimoji="0" lang="en-GB" sz="3600" b="0"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endParaRPr>
          </a:p>
        </p:txBody>
      </p:sp>
      <p:sp>
        <p:nvSpPr>
          <p:cNvPr id="84" name="TextBox 83"/>
          <p:cNvSpPr txBox="1"/>
          <p:nvPr/>
        </p:nvSpPr>
        <p:spPr>
          <a:xfrm>
            <a:off x="6304597" y="4792693"/>
            <a:ext cx="217258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0" i="0" u="none" strike="noStrike" kern="1200" cap="none" spc="0" normalizeH="0" baseline="0" noProof="0" dirty="0" smtClean="0">
                <a:ln>
                  <a:noFill/>
                </a:ln>
                <a:solidFill>
                  <a:srgbClr val="4472C4">
                    <a:lumMod val="50000"/>
                  </a:srgbClr>
                </a:solidFill>
                <a:effectLst/>
                <a:uLnTx/>
                <a:uFillTx/>
                <a:latin typeface="Century Gothic" panose="020F0302020204030204"/>
                <a:ea typeface="+mn-ea"/>
                <a:cs typeface="+mn-cs"/>
              </a:rPr>
              <a:t>[nature]</a:t>
            </a:r>
            <a:endParaRPr kumimoji="0" lang="en-GB" sz="3200" b="0"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endParaRPr>
          </a:p>
        </p:txBody>
      </p:sp>
      <p:sp>
        <p:nvSpPr>
          <p:cNvPr id="85" name="TextBox 84"/>
          <p:cNvSpPr txBox="1"/>
          <p:nvPr/>
        </p:nvSpPr>
        <p:spPr>
          <a:xfrm>
            <a:off x="4185200" y="915550"/>
            <a:ext cx="1746539"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0" i="0" u="none" strike="noStrike" kern="1200" cap="none" spc="0" normalizeH="0" baseline="0" noProof="0" dirty="0" smtClean="0">
                <a:ln>
                  <a:noFill/>
                </a:ln>
                <a:solidFill>
                  <a:srgbClr val="4472C4">
                    <a:lumMod val="50000"/>
                  </a:srgbClr>
                </a:solidFill>
                <a:effectLst/>
                <a:uLnTx/>
                <a:uFillTx/>
                <a:latin typeface="Century Gothic" panose="020F0302020204030204"/>
                <a:ea typeface="+mn-ea"/>
                <a:cs typeface="+mn-cs"/>
              </a:rPr>
              <a:t>[calm]</a:t>
            </a:r>
            <a:endParaRPr kumimoji="0" lang="en-GB" sz="3200" b="0"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endParaRPr>
          </a:p>
        </p:txBody>
      </p:sp>
      <p:sp>
        <p:nvSpPr>
          <p:cNvPr id="86" name="TextBox 85"/>
          <p:cNvSpPr txBox="1"/>
          <p:nvPr/>
        </p:nvSpPr>
        <p:spPr>
          <a:xfrm>
            <a:off x="1882629" y="4832609"/>
            <a:ext cx="1746539"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smtClean="0">
                <a:ln>
                  <a:noFill/>
                </a:ln>
                <a:solidFill>
                  <a:srgbClr val="4472C4">
                    <a:lumMod val="50000"/>
                  </a:srgbClr>
                </a:solidFill>
                <a:effectLst/>
                <a:uLnTx/>
                <a:uFillTx/>
                <a:latin typeface="Century Gothic" panose="020F0302020204030204"/>
                <a:ea typeface="+mn-ea"/>
                <a:cs typeface="+mn-cs"/>
              </a:rPr>
              <a:t>[beautiful]</a:t>
            </a:r>
            <a:endParaRPr kumimoji="0" lang="en-GB" sz="2400" b="0"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endParaRPr>
          </a:p>
        </p:txBody>
      </p:sp>
      <p:sp>
        <p:nvSpPr>
          <p:cNvPr id="3" name="Rounded Rectangle 2">
            <a:extLst>
              <a:ext uri="{FF2B5EF4-FFF2-40B4-BE49-F238E27FC236}">
                <a16:creationId xmlns:a16="http://schemas.microsoft.com/office/drawing/2014/main" id="{92328F57-76B0-D348-833E-8D535BF4B1A9}"/>
              </a:ext>
            </a:extLst>
          </p:cNvPr>
          <p:cNvSpPr/>
          <p:nvPr/>
        </p:nvSpPr>
        <p:spPr>
          <a:xfrm>
            <a:off x="1707670" y="240426"/>
            <a:ext cx="2041071" cy="187778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a:noFill/>
                </a:ln>
                <a:solidFill>
                  <a:srgbClr val="115076"/>
                </a:solidFill>
                <a:effectLst/>
                <a:uLnTx/>
                <a:uFillTx/>
                <a:latin typeface="Century Gothic" panose="020B0502020202020204" pitchFamily="34" charset="0"/>
                <a:ea typeface="+mn-ea"/>
                <a:cs typeface="+mn-cs"/>
              </a:rPr>
              <a:t>A</a:t>
            </a:r>
          </a:p>
        </p:txBody>
      </p:sp>
      <p:sp>
        <p:nvSpPr>
          <p:cNvPr id="39" name="Rounded Rectangle 38">
            <a:extLst>
              <a:ext uri="{FF2B5EF4-FFF2-40B4-BE49-F238E27FC236}">
                <a16:creationId xmlns:a16="http://schemas.microsoft.com/office/drawing/2014/main" id="{FDE1FA54-BEC9-504C-AE35-60509D07AAEF}"/>
              </a:ext>
            </a:extLst>
          </p:cNvPr>
          <p:cNvSpPr/>
          <p:nvPr/>
        </p:nvSpPr>
        <p:spPr>
          <a:xfrm>
            <a:off x="8517855" y="240424"/>
            <a:ext cx="2041071" cy="187778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a:noFill/>
                </a:ln>
                <a:solidFill>
                  <a:srgbClr val="115076"/>
                </a:solidFill>
                <a:effectLst/>
                <a:uLnTx/>
                <a:uFillTx/>
                <a:latin typeface="Century Gothic" panose="020B0502020202020204" pitchFamily="34" charset="0"/>
                <a:ea typeface="+mn-ea"/>
                <a:cs typeface="+mn-cs"/>
              </a:rPr>
              <a:t>D</a:t>
            </a:r>
          </a:p>
        </p:txBody>
      </p:sp>
      <p:sp>
        <p:nvSpPr>
          <p:cNvPr id="40" name="Rounded Rectangle 39">
            <a:extLst>
              <a:ext uri="{FF2B5EF4-FFF2-40B4-BE49-F238E27FC236}">
                <a16:creationId xmlns:a16="http://schemas.microsoft.com/office/drawing/2014/main" id="{B2128A51-AC73-0F4A-A2FF-37029B469359}"/>
              </a:ext>
            </a:extLst>
          </p:cNvPr>
          <p:cNvSpPr/>
          <p:nvPr/>
        </p:nvSpPr>
        <p:spPr>
          <a:xfrm>
            <a:off x="1708227" y="2239134"/>
            <a:ext cx="2041071" cy="187778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a:noFill/>
                </a:ln>
                <a:solidFill>
                  <a:srgbClr val="115076"/>
                </a:solidFill>
                <a:effectLst/>
                <a:uLnTx/>
                <a:uFillTx/>
                <a:latin typeface="Century Gothic" panose="020B0502020202020204" pitchFamily="34" charset="0"/>
                <a:ea typeface="+mn-ea"/>
                <a:cs typeface="+mn-cs"/>
              </a:rPr>
              <a:t>E</a:t>
            </a:r>
          </a:p>
        </p:txBody>
      </p:sp>
      <p:sp>
        <p:nvSpPr>
          <p:cNvPr id="37" name="Rounded Rectangle 36">
            <a:extLst>
              <a:ext uri="{FF2B5EF4-FFF2-40B4-BE49-F238E27FC236}">
                <a16:creationId xmlns:a16="http://schemas.microsoft.com/office/drawing/2014/main" id="{B55332C8-B400-4D42-9614-F77F0D1EC641}"/>
              </a:ext>
            </a:extLst>
          </p:cNvPr>
          <p:cNvSpPr/>
          <p:nvPr/>
        </p:nvSpPr>
        <p:spPr>
          <a:xfrm>
            <a:off x="3971880" y="240425"/>
            <a:ext cx="2041071" cy="187778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a:noFill/>
                </a:ln>
                <a:solidFill>
                  <a:srgbClr val="115076"/>
                </a:solidFill>
                <a:effectLst/>
                <a:uLnTx/>
                <a:uFillTx/>
                <a:latin typeface="Century Gothic" panose="020B0502020202020204" pitchFamily="34" charset="0"/>
                <a:ea typeface="+mn-ea"/>
                <a:cs typeface="+mn-cs"/>
              </a:rPr>
              <a:t>B</a:t>
            </a:r>
          </a:p>
        </p:txBody>
      </p:sp>
      <p:sp>
        <p:nvSpPr>
          <p:cNvPr id="41" name="Rounded Rectangle 40">
            <a:extLst>
              <a:ext uri="{FF2B5EF4-FFF2-40B4-BE49-F238E27FC236}">
                <a16:creationId xmlns:a16="http://schemas.microsoft.com/office/drawing/2014/main" id="{22A6BD2D-F877-4E4D-8A10-4AE6B1EBEFFA}"/>
              </a:ext>
            </a:extLst>
          </p:cNvPr>
          <p:cNvSpPr/>
          <p:nvPr/>
        </p:nvSpPr>
        <p:spPr>
          <a:xfrm>
            <a:off x="4010887" y="2239133"/>
            <a:ext cx="2041071" cy="187778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a:noFill/>
                </a:ln>
                <a:solidFill>
                  <a:srgbClr val="115076"/>
                </a:solidFill>
                <a:effectLst/>
                <a:uLnTx/>
                <a:uFillTx/>
                <a:latin typeface="Century Gothic" panose="020B0502020202020204" pitchFamily="34" charset="0"/>
                <a:ea typeface="+mn-ea"/>
                <a:cs typeface="+mn-cs"/>
              </a:rPr>
              <a:t>F</a:t>
            </a:r>
          </a:p>
        </p:txBody>
      </p:sp>
      <p:sp>
        <p:nvSpPr>
          <p:cNvPr id="38" name="Rounded Rectangle 37">
            <a:extLst>
              <a:ext uri="{FF2B5EF4-FFF2-40B4-BE49-F238E27FC236}">
                <a16:creationId xmlns:a16="http://schemas.microsoft.com/office/drawing/2014/main" id="{D6B98A7C-709F-0B43-AF11-C1DD5D1AD0E0}"/>
              </a:ext>
            </a:extLst>
          </p:cNvPr>
          <p:cNvSpPr/>
          <p:nvPr/>
        </p:nvSpPr>
        <p:spPr>
          <a:xfrm>
            <a:off x="6253645" y="230849"/>
            <a:ext cx="2041071" cy="187778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a:noFill/>
                </a:ln>
                <a:solidFill>
                  <a:srgbClr val="115076"/>
                </a:solidFill>
                <a:effectLst/>
                <a:uLnTx/>
                <a:uFillTx/>
                <a:latin typeface="Century Gothic" panose="020B0502020202020204" pitchFamily="34" charset="0"/>
                <a:ea typeface="+mn-ea"/>
                <a:cs typeface="+mn-cs"/>
              </a:rPr>
              <a:t>C</a:t>
            </a:r>
          </a:p>
        </p:txBody>
      </p:sp>
      <p:sp>
        <p:nvSpPr>
          <p:cNvPr id="42" name="Rounded Rectangle 41">
            <a:extLst>
              <a:ext uri="{FF2B5EF4-FFF2-40B4-BE49-F238E27FC236}">
                <a16:creationId xmlns:a16="http://schemas.microsoft.com/office/drawing/2014/main" id="{11F231BA-18E2-B241-8A85-F80048CA19C6}"/>
              </a:ext>
            </a:extLst>
          </p:cNvPr>
          <p:cNvSpPr/>
          <p:nvPr/>
        </p:nvSpPr>
        <p:spPr>
          <a:xfrm>
            <a:off x="6286108" y="2244575"/>
            <a:ext cx="2041071" cy="187778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a:noFill/>
                </a:ln>
                <a:solidFill>
                  <a:srgbClr val="115076"/>
                </a:solidFill>
                <a:effectLst/>
                <a:uLnTx/>
                <a:uFillTx/>
                <a:latin typeface="Century Gothic" panose="020B0502020202020204" pitchFamily="34" charset="0"/>
                <a:ea typeface="+mn-ea"/>
                <a:cs typeface="+mn-cs"/>
              </a:rPr>
              <a:t>G</a:t>
            </a:r>
          </a:p>
        </p:txBody>
      </p:sp>
      <p:sp>
        <p:nvSpPr>
          <p:cNvPr id="43" name="Rounded Rectangle 42">
            <a:extLst>
              <a:ext uri="{FF2B5EF4-FFF2-40B4-BE49-F238E27FC236}">
                <a16:creationId xmlns:a16="http://schemas.microsoft.com/office/drawing/2014/main" id="{6F0204D1-18D3-6744-9248-8DD3887EE8C1}"/>
              </a:ext>
            </a:extLst>
          </p:cNvPr>
          <p:cNvSpPr/>
          <p:nvPr/>
        </p:nvSpPr>
        <p:spPr>
          <a:xfrm>
            <a:off x="8517855" y="2227909"/>
            <a:ext cx="2041071" cy="187778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a:noFill/>
                </a:ln>
                <a:solidFill>
                  <a:srgbClr val="115076"/>
                </a:solidFill>
                <a:effectLst/>
                <a:uLnTx/>
                <a:uFillTx/>
                <a:latin typeface="Century Gothic" panose="020B0502020202020204" pitchFamily="34" charset="0"/>
                <a:ea typeface="+mn-ea"/>
                <a:cs typeface="+mn-cs"/>
              </a:rPr>
              <a:t>H</a:t>
            </a:r>
          </a:p>
        </p:txBody>
      </p:sp>
      <p:sp>
        <p:nvSpPr>
          <p:cNvPr id="46" name="Rounded Rectangle 45">
            <a:extLst>
              <a:ext uri="{FF2B5EF4-FFF2-40B4-BE49-F238E27FC236}">
                <a16:creationId xmlns:a16="http://schemas.microsoft.com/office/drawing/2014/main" id="{578D22FC-BFAD-534E-B6F9-F050A36A2FDF}"/>
              </a:ext>
            </a:extLst>
          </p:cNvPr>
          <p:cNvSpPr/>
          <p:nvPr/>
        </p:nvSpPr>
        <p:spPr>
          <a:xfrm>
            <a:off x="1686879" y="4195859"/>
            <a:ext cx="2041071" cy="187778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a:noFill/>
                </a:ln>
                <a:solidFill>
                  <a:srgbClr val="115076"/>
                </a:solidFill>
                <a:effectLst/>
                <a:uLnTx/>
                <a:uFillTx/>
                <a:latin typeface="Century Gothic" panose="020B0502020202020204" pitchFamily="34" charset="0"/>
                <a:ea typeface="+mn-ea"/>
                <a:cs typeface="+mn-cs"/>
              </a:rPr>
              <a:t>I</a:t>
            </a:r>
          </a:p>
        </p:txBody>
      </p:sp>
      <p:sp>
        <p:nvSpPr>
          <p:cNvPr id="47" name="Rounded Rectangle 46">
            <a:extLst>
              <a:ext uri="{FF2B5EF4-FFF2-40B4-BE49-F238E27FC236}">
                <a16:creationId xmlns:a16="http://schemas.microsoft.com/office/drawing/2014/main" id="{DB369CDD-2655-D446-AD48-353DAD27FF48}"/>
              </a:ext>
            </a:extLst>
          </p:cNvPr>
          <p:cNvSpPr/>
          <p:nvPr/>
        </p:nvSpPr>
        <p:spPr>
          <a:xfrm>
            <a:off x="3994221" y="4219253"/>
            <a:ext cx="2041071" cy="187778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a:noFill/>
                </a:ln>
                <a:solidFill>
                  <a:srgbClr val="115076"/>
                </a:solidFill>
                <a:effectLst/>
                <a:uLnTx/>
                <a:uFillTx/>
                <a:latin typeface="Century Gothic" panose="020B0502020202020204" pitchFamily="34" charset="0"/>
                <a:ea typeface="+mn-ea"/>
                <a:cs typeface="+mn-cs"/>
              </a:rPr>
              <a:t>J</a:t>
            </a:r>
          </a:p>
        </p:txBody>
      </p:sp>
      <p:sp>
        <p:nvSpPr>
          <p:cNvPr id="48" name="Rounded Rectangle 47">
            <a:extLst>
              <a:ext uri="{FF2B5EF4-FFF2-40B4-BE49-F238E27FC236}">
                <a16:creationId xmlns:a16="http://schemas.microsoft.com/office/drawing/2014/main" id="{0FCD82F3-2759-5149-A51B-B37A8E70CE37}"/>
              </a:ext>
            </a:extLst>
          </p:cNvPr>
          <p:cNvSpPr/>
          <p:nvPr/>
        </p:nvSpPr>
        <p:spPr>
          <a:xfrm>
            <a:off x="6286108" y="4219252"/>
            <a:ext cx="2041071" cy="187778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a:noFill/>
                </a:ln>
                <a:solidFill>
                  <a:srgbClr val="115076"/>
                </a:solidFill>
                <a:effectLst/>
                <a:uLnTx/>
                <a:uFillTx/>
                <a:latin typeface="Century Gothic" panose="020B0502020202020204" pitchFamily="34" charset="0"/>
                <a:ea typeface="+mn-ea"/>
                <a:cs typeface="+mn-cs"/>
              </a:rPr>
              <a:t>K</a:t>
            </a:r>
          </a:p>
        </p:txBody>
      </p:sp>
      <p:sp>
        <p:nvSpPr>
          <p:cNvPr id="49" name="Rounded Rectangle 48">
            <a:extLst>
              <a:ext uri="{FF2B5EF4-FFF2-40B4-BE49-F238E27FC236}">
                <a16:creationId xmlns:a16="http://schemas.microsoft.com/office/drawing/2014/main" id="{8F937E00-FBDB-0D4E-BCCC-234A27EE8685}"/>
              </a:ext>
            </a:extLst>
          </p:cNvPr>
          <p:cNvSpPr/>
          <p:nvPr/>
        </p:nvSpPr>
        <p:spPr>
          <a:xfrm>
            <a:off x="8508312" y="4219251"/>
            <a:ext cx="2041071" cy="187778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a:noFill/>
                </a:ln>
                <a:solidFill>
                  <a:srgbClr val="115076"/>
                </a:solidFill>
                <a:effectLst/>
                <a:uLnTx/>
                <a:uFillTx/>
                <a:latin typeface="Century Gothic" panose="020B0502020202020204" pitchFamily="34" charset="0"/>
                <a:ea typeface="+mn-ea"/>
                <a:cs typeface="+mn-cs"/>
              </a:rPr>
              <a:t>L</a:t>
            </a:r>
          </a:p>
        </p:txBody>
      </p:sp>
      <p:sp>
        <p:nvSpPr>
          <p:cNvPr id="4" name="Title 3"/>
          <p:cNvSpPr>
            <a:spLocks noGrp="1"/>
          </p:cNvSpPr>
          <p:nvPr>
            <p:ph type="title" idx="4294967295"/>
          </p:nvPr>
        </p:nvSpPr>
        <p:spPr>
          <a:xfrm>
            <a:off x="1" y="-37670"/>
            <a:ext cx="1377244" cy="536927"/>
          </a:xfrm>
        </p:spPr>
        <p:txBody>
          <a:bodyPr>
            <a:normAutofit/>
          </a:bodyPr>
          <a:lstStyle/>
          <a:p>
            <a:r>
              <a:rPr lang="en-GB" sz="2400" b="1" dirty="0" smtClean="0"/>
              <a:t>Repaso</a:t>
            </a:r>
            <a:endParaRPr lang="en-GB" sz="2400" b="1" dirty="0"/>
          </a:p>
        </p:txBody>
      </p:sp>
    </p:spTree>
    <p:extLst>
      <p:ext uri="{BB962C8B-B14F-4D97-AF65-F5344CB8AC3E}">
        <p14:creationId xmlns:p14="http://schemas.microsoft.com/office/powerpoint/2010/main" val="2715620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mph" presetSubtype="0" grpId="0" nodeType="clickEffect">
                                  <p:stCondLst>
                                    <p:cond delay="0"/>
                                  </p:stCondLst>
                                  <p:childTnLst>
                                    <p:set>
                                      <p:cBhvr>
                                        <p:cTn id="6" dur="3000"/>
                                        <p:tgtEl>
                                          <p:spTgt spid="3"/>
                                        </p:tgtEl>
                                        <p:attrNameLst>
                                          <p:attrName>style.opacity</p:attrName>
                                        </p:attrNameLst>
                                      </p:cBhvr>
                                      <p:to>
                                        <p:strVal val="0"/>
                                      </p:to>
                                    </p:set>
                                    <p:animEffect filter="image" prLst="opacity: 0">
                                      <p:cBhvr rctx="IE">
                                        <p:cTn id="7" dur="3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mph" presetSubtype="0" grpId="0" nodeType="clickEffect">
                                  <p:stCondLst>
                                    <p:cond delay="0"/>
                                  </p:stCondLst>
                                  <p:childTnLst>
                                    <p:set>
                                      <p:cBhvr>
                                        <p:cTn id="11" dur="3000"/>
                                        <p:tgtEl>
                                          <p:spTgt spid="42"/>
                                        </p:tgtEl>
                                        <p:attrNameLst>
                                          <p:attrName>style.opacity</p:attrName>
                                        </p:attrNameLst>
                                      </p:cBhvr>
                                      <p:to>
                                        <p:strVal val="0"/>
                                      </p:to>
                                    </p:set>
                                    <p:animEffect filter="image" prLst="opacity: 0">
                                      <p:cBhvr rctx="IE">
                                        <p:cTn id="12" dur="3000"/>
                                        <p:tgtEl>
                                          <p:spTgt spid="42"/>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mph" presetSubtype="0" grpId="0" nodeType="clickEffect">
                                  <p:stCondLst>
                                    <p:cond delay="0"/>
                                  </p:stCondLst>
                                  <p:childTnLst>
                                    <p:set>
                                      <p:cBhvr>
                                        <p:cTn id="16" dur="3000"/>
                                        <p:tgtEl>
                                          <p:spTgt spid="46"/>
                                        </p:tgtEl>
                                        <p:attrNameLst>
                                          <p:attrName>style.opacity</p:attrName>
                                        </p:attrNameLst>
                                      </p:cBhvr>
                                      <p:to>
                                        <p:strVal val="0"/>
                                      </p:to>
                                    </p:set>
                                    <p:animEffect filter="image" prLst="opacity: 0">
                                      <p:cBhvr rctx="IE">
                                        <p:cTn id="17" dur="3000"/>
                                        <p:tgtEl>
                                          <p:spTgt spid="46"/>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mph" presetSubtype="0" grpId="0" nodeType="clickEffect">
                                  <p:stCondLst>
                                    <p:cond delay="0"/>
                                  </p:stCondLst>
                                  <p:childTnLst>
                                    <p:set>
                                      <p:cBhvr>
                                        <p:cTn id="21" dur="3000"/>
                                        <p:tgtEl>
                                          <p:spTgt spid="39"/>
                                        </p:tgtEl>
                                        <p:attrNameLst>
                                          <p:attrName>style.opacity</p:attrName>
                                        </p:attrNameLst>
                                      </p:cBhvr>
                                      <p:to>
                                        <p:strVal val="0"/>
                                      </p:to>
                                    </p:set>
                                    <p:animEffect filter="image" prLst="opacity: 0">
                                      <p:cBhvr rctx="IE">
                                        <p:cTn id="22" dur="3000"/>
                                        <p:tgtEl>
                                          <p:spTgt spid="39"/>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mph" presetSubtype="0" grpId="0" nodeType="clickEffect">
                                  <p:stCondLst>
                                    <p:cond delay="0"/>
                                  </p:stCondLst>
                                  <p:childTnLst>
                                    <p:set>
                                      <p:cBhvr>
                                        <p:cTn id="26" dur="3000"/>
                                        <p:tgtEl>
                                          <p:spTgt spid="37"/>
                                        </p:tgtEl>
                                        <p:attrNameLst>
                                          <p:attrName>style.opacity</p:attrName>
                                        </p:attrNameLst>
                                      </p:cBhvr>
                                      <p:to>
                                        <p:strVal val="0"/>
                                      </p:to>
                                    </p:set>
                                    <p:animEffect filter="image" prLst="opacity: 0">
                                      <p:cBhvr rctx="IE">
                                        <p:cTn id="27" dur="3000"/>
                                        <p:tgtEl>
                                          <p:spTgt spid="37"/>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mph" presetSubtype="0" grpId="0" nodeType="clickEffect">
                                  <p:stCondLst>
                                    <p:cond delay="0"/>
                                  </p:stCondLst>
                                  <p:childTnLst>
                                    <p:set>
                                      <p:cBhvr>
                                        <p:cTn id="31" dur="3000"/>
                                        <p:tgtEl>
                                          <p:spTgt spid="43"/>
                                        </p:tgtEl>
                                        <p:attrNameLst>
                                          <p:attrName>style.opacity</p:attrName>
                                        </p:attrNameLst>
                                      </p:cBhvr>
                                      <p:to>
                                        <p:strVal val="0"/>
                                      </p:to>
                                    </p:set>
                                    <p:animEffect filter="image" prLst="opacity: 0">
                                      <p:cBhvr rctx="IE">
                                        <p:cTn id="32" dur="3000"/>
                                        <p:tgtEl>
                                          <p:spTgt spid="43"/>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mph" presetSubtype="0" grpId="0" nodeType="clickEffect">
                                  <p:stCondLst>
                                    <p:cond delay="0"/>
                                  </p:stCondLst>
                                  <p:childTnLst>
                                    <p:set>
                                      <p:cBhvr>
                                        <p:cTn id="36" dur="3000"/>
                                        <p:tgtEl>
                                          <p:spTgt spid="48"/>
                                        </p:tgtEl>
                                        <p:attrNameLst>
                                          <p:attrName>style.opacity</p:attrName>
                                        </p:attrNameLst>
                                      </p:cBhvr>
                                      <p:to>
                                        <p:strVal val="0"/>
                                      </p:to>
                                    </p:set>
                                    <p:animEffect filter="image" prLst="opacity: 0">
                                      <p:cBhvr rctx="IE">
                                        <p:cTn id="37" dur="3000"/>
                                        <p:tgtEl>
                                          <p:spTgt spid="48"/>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mph" presetSubtype="0" grpId="0" nodeType="clickEffect">
                                  <p:stCondLst>
                                    <p:cond delay="0"/>
                                  </p:stCondLst>
                                  <p:childTnLst>
                                    <p:set>
                                      <p:cBhvr>
                                        <p:cTn id="41" dur="3000"/>
                                        <p:tgtEl>
                                          <p:spTgt spid="38"/>
                                        </p:tgtEl>
                                        <p:attrNameLst>
                                          <p:attrName>style.opacity</p:attrName>
                                        </p:attrNameLst>
                                      </p:cBhvr>
                                      <p:to>
                                        <p:strVal val="0"/>
                                      </p:to>
                                    </p:set>
                                    <p:animEffect filter="image" prLst="opacity: 0">
                                      <p:cBhvr rctx="IE">
                                        <p:cTn id="42" dur="3000"/>
                                        <p:tgtEl>
                                          <p:spTgt spid="38"/>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mph" presetSubtype="0" grpId="0" nodeType="clickEffect">
                                  <p:stCondLst>
                                    <p:cond delay="0"/>
                                  </p:stCondLst>
                                  <p:childTnLst>
                                    <p:set>
                                      <p:cBhvr>
                                        <p:cTn id="46" dur="3000"/>
                                        <p:tgtEl>
                                          <p:spTgt spid="40"/>
                                        </p:tgtEl>
                                        <p:attrNameLst>
                                          <p:attrName>style.opacity</p:attrName>
                                        </p:attrNameLst>
                                      </p:cBhvr>
                                      <p:to>
                                        <p:strVal val="0"/>
                                      </p:to>
                                    </p:set>
                                    <p:animEffect filter="image" prLst="opacity: 0">
                                      <p:cBhvr rctx="IE">
                                        <p:cTn id="47" dur="3000"/>
                                        <p:tgtEl>
                                          <p:spTgt spid="40"/>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mph" presetSubtype="0" grpId="0" nodeType="clickEffect">
                                  <p:stCondLst>
                                    <p:cond delay="0"/>
                                  </p:stCondLst>
                                  <p:childTnLst>
                                    <p:set>
                                      <p:cBhvr>
                                        <p:cTn id="51" dur="3000"/>
                                        <p:tgtEl>
                                          <p:spTgt spid="41"/>
                                        </p:tgtEl>
                                        <p:attrNameLst>
                                          <p:attrName>style.opacity</p:attrName>
                                        </p:attrNameLst>
                                      </p:cBhvr>
                                      <p:to>
                                        <p:strVal val="0"/>
                                      </p:to>
                                    </p:set>
                                    <p:animEffect filter="image" prLst="opacity: 0">
                                      <p:cBhvr rctx="IE">
                                        <p:cTn id="52" dur="3000"/>
                                        <p:tgtEl>
                                          <p:spTgt spid="41"/>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mph" presetSubtype="0" grpId="0" nodeType="clickEffect">
                                  <p:stCondLst>
                                    <p:cond delay="0"/>
                                  </p:stCondLst>
                                  <p:childTnLst>
                                    <p:set>
                                      <p:cBhvr>
                                        <p:cTn id="56" dur="3000"/>
                                        <p:tgtEl>
                                          <p:spTgt spid="47"/>
                                        </p:tgtEl>
                                        <p:attrNameLst>
                                          <p:attrName>style.opacity</p:attrName>
                                        </p:attrNameLst>
                                      </p:cBhvr>
                                      <p:to>
                                        <p:strVal val="0"/>
                                      </p:to>
                                    </p:set>
                                    <p:animEffect filter="image" prLst="opacity: 0">
                                      <p:cBhvr rctx="IE">
                                        <p:cTn id="57" dur="3000"/>
                                        <p:tgtEl>
                                          <p:spTgt spid="47"/>
                                        </p:tgtEl>
                                      </p:cBhvr>
                                    </p:animEffect>
                                  </p:childTnLst>
                                </p:cTn>
                              </p:par>
                            </p:childTnLst>
                          </p:cTn>
                        </p:par>
                      </p:childTnLst>
                    </p:cTn>
                  </p:par>
                  <p:par>
                    <p:cTn id="58" fill="hold">
                      <p:stCondLst>
                        <p:cond delay="indefinite"/>
                      </p:stCondLst>
                      <p:childTnLst>
                        <p:par>
                          <p:cTn id="59" fill="hold">
                            <p:stCondLst>
                              <p:cond delay="0"/>
                            </p:stCondLst>
                            <p:childTnLst>
                              <p:par>
                                <p:cTn id="60" presetID="9" presetClass="emph" presetSubtype="0" grpId="0" nodeType="clickEffect">
                                  <p:stCondLst>
                                    <p:cond delay="0"/>
                                  </p:stCondLst>
                                  <p:childTnLst>
                                    <p:set>
                                      <p:cBhvr>
                                        <p:cTn id="61" dur="3000"/>
                                        <p:tgtEl>
                                          <p:spTgt spid="49"/>
                                        </p:tgtEl>
                                        <p:attrNameLst>
                                          <p:attrName>style.opacity</p:attrName>
                                        </p:attrNameLst>
                                      </p:cBhvr>
                                      <p:to>
                                        <p:strVal val="0"/>
                                      </p:to>
                                    </p:set>
                                    <p:animEffect filter="image" prLst="opacity: 0">
                                      <p:cBhvr rctx="IE">
                                        <p:cTn id="62" dur="30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9" grpId="0" animBg="1"/>
      <p:bldP spid="40" grpId="0" animBg="1"/>
      <p:bldP spid="37" grpId="0" animBg="1"/>
      <p:bldP spid="41" grpId="0" animBg="1"/>
      <p:bldP spid="38" grpId="0" animBg="1"/>
      <p:bldP spid="42" grpId="0" animBg="1"/>
      <p:bldP spid="43" grpId="0" animBg="1"/>
      <p:bldP spid="46" grpId="0" animBg="1"/>
      <p:bldP spid="47" grpId="0" animBg="1"/>
      <p:bldP spid="48" grpId="0" animBg="1"/>
      <p:bldP spid="4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background rectangle">
            <a:extLst>
              <a:ext uri="{C183D7F6-B498-43B3-948B-1728B52AA6E4}">
                <adec:decorative xmlns:adec="http://schemas.microsoft.com/office/drawing/2017/decorative" xmlns=""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193"/>
            <a:ext cx="6649156" cy="867128"/>
          </a:xfrm>
          <a:prstGeom prst="rect">
            <a:avLst/>
          </a:prstGeom>
        </p:spPr>
      </p:pic>
      <p:sp>
        <p:nvSpPr>
          <p:cNvPr id="2" name="Title 1"/>
          <p:cNvSpPr>
            <a:spLocks noGrp="1"/>
          </p:cNvSpPr>
          <p:nvPr>
            <p:ph type="title"/>
          </p:nvPr>
        </p:nvSpPr>
        <p:spPr>
          <a:xfrm>
            <a:off x="94799" y="-266383"/>
            <a:ext cx="6484584" cy="1325563"/>
          </a:xfrm>
        </p:spPr>
        <p:txBody>
          <a:bodyPr>
            <a:normAutofit/>
          </a:bodyPr>
          <a:lstStyle/>
          <a:p>
            <a:r>
              <a:rPr lang="es-ES" sz="3600" b="1" dirty="0" smtClean="0">
                <a:solidFill>
                  <a:schemeClr val="bg1"/>
                </a:solidFill>
              </a:rPr>
              <a:t>Vocabulario</a:t>
            </a:r>
            <a:endParaRPr lang="es-ES" sz="3600" b="1" dirty="0">
              <a:solidFill>
                <a:schemeClr val="bg1"/>
              </a:solidFill>
            </a:endParaRPr>
          </a:p>
        </p:txBody>
      </p:sp>
      <p:graphicFrame>
        <p:nvGraphicFramePr>
          <p:cNvPr id="6" name="Table 19">
            <a:extLst>
              <a:ext uri="{FF2B5EF4-FFF2-40B4-BE49-F238E27FC236}">
                <a16:creationId xmlns:a16="http://schemas.microsoft.com/office/drawing/2014/main" id="{A279AC97-0552-4A54-9975-DC50626A1D95}"/>
              </a:ext>
            </a:extLst>
          </p:cNvPr>
          <p:cNvGraphicFramePr>
            <a:graphicFrameLocks noGrp="1"/>
          </p:cNvGraphicFramePr>
          <p:nvPr>
            <p:extLst/>
          </p:nvPr>
        </p:nvGraphicFramePr>
        <p:xfrm>
          <a:off x="2846849" y="774548"/>
          <a:ext cx="6366402" cy="5022996"/>
        </p:xfrm>
        <a:graphic>
          <a:graphicData uri="http://schemas.openxmlformats.org/drawingml/2006/table">
            <a:tbl>
              <a:tblPr firstRow="1" firstCol="1" bandRow="1">
                <a:tableStyleId>{5940675A-B579-460E-94D1-54222C63F5DA}</a:tableStyleId>
              </a:tblPr>
              <a:tblGrid>
                <a:gridCol w="545747">
                  <a:extLst>
                    <a:ext uri="{9D8B030D-6E8A-4147-A177-3AD203B41FA5}">
                      <a16:colId xmlns:a16="http://schemas.microsoft.com/office/drawing/2014/main" val="20000"/>
                    </a:ext>
                  </a:extLst>
                </a:gridCol>
                <a:gridCol w="2394593">
                  <a:extLst>
                    <a:ext uri="{9D8B030D-6E8A-4147-A177-3AD203B41FA5}">
                      <a16:colId xmlns:a16="http://schemas.microsoft.com/office/drawing/2014/main" val="20001"/>
                    </a:ext>
                  </a:extLst>
                </a:gridCol>
                <a:gridCol w="3426062">
                  <a:extLst>
                    <a:ext uri="{9D8B030D-6E8A-4147-A177-3AD203B41FA5}">
                      <a16:colId xmlns:a16="http://schemas.microsoft.com/office/drawing/2014/main" val="20002"/>
                    </a:ext>
                  </a:extLst>
                </a:gridCol>
              </a:tblGrid>
              <a:tr h="436183">
                <a:tc>
                  <a:txBody>
                    <a:bodyPr/>
                    <a:lstStyle/>
                    <a:p>
                      <a:pPr>
                        <a:lnSpc>
                          <a:spcPct val="107000"/>
                        </a:lnSpc>
                        <a:spcAft>
                          <a:spcPts val="0"/>
                        </a:spcAft>
                      </a:pPr>
                      <a:r>
                        <a:rPr lang="en-GB" sz="2000" b="1" dirty="0">
                          <a:solidFill>
                            <a:srgbClr val="02456F"/>
                          </a:solidFill>
                          <a:effectLst/>
                          <a:latin typeface="Century Gothic" panose="020B0502020202020204" pitchFamily="34" charset="0"/>
                        </a:rPr>
                        <a:t> </a:t>
                      </a:r>
                      <a:endParaRPr lang="en-GB" sz="1600" b="1" dirty="0">
                        <a:solidFill>
                          <a:srgbClr val="02456F"/>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bg1"/>
                    </a:solidFill>
                  </a:tcPr>
                </a:tc>
                <a:tc>
                  <a:txBody>
                    <a:bodyPr/>
                    <a:lstStyle/>
                    <a:p>
                      <a:pPr algn="ctr">
                        <a:lnSpc>
                          <a:spcPct val="107000"/>
                        </a:lnSpc>
                        <a:spcAft>
                          <a:spcPts val="0"/>
                        </a:spcAft>
                      </a:pPr>
                      <a:r>
                        <a:rPr lang="en-GB" sz="2000" b="1" dirty="0">
                          <a:solidFill>
                            <a:srgbClr val="02456F"/>
                          </a:solidFill>
                          <a:effectLst/>
                          <a:latin typeface="Century Gothic" panose="020B0502020202020204" pitchFamily="34" charset="0"/>
                        </a:rPr>
                        <a:t>Word</a:t>
                      </a:r>
                      <a:endParaRPr lang="en-GB" sz="1600" b="1" dirty="0">
                        <a:solidFill>
                          <a:srgbClr val="02456F"/>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bg1"/>
                    </a:solidFill>
                  </a:tcPr>
                </a:tc>
                <a:tc>
                  <a:txBody>
                    <a:bodyPr/>
                    <a:lstStyle/>
                    <a:p>
                      <a:pPr algn="ctr">
                        <a:lnSpc>
                          <a:spcPct val="107000"/>
                        </a:lnSpc>
                        <a:spcAft>
                          <a:spcPts val="0"/>
                        </a:spcAft>
                      </a:pPr>
                      <a:r>
                        <a:rPr lang="en-GB" sz="2000" b="1" dirty="0">
                          <a:solidFill>
                            <a:srgbClr val="02456F"/>
                          </a:solidFill>
                          <a:effectLst/>
                          <a:latin typeface="Century Gothic" panose="020B0502020202020204" pitchFamily="34" charset="0"/>
                        </a:rPr>
                        <a:t>English meaning</a:t>
                      </a:r>
                      <a:endParaRPr lang="en-GB" sz="1600" b="1" dirty="0">
                        <a:solidFill>
                          <a:srgbClr val="02456F"/>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bg1"/>
                    </a:solidFill>
                  </a:tcPr>
                </a:tc>
                <a:extLst>
                  <a:ext uri="{0D108BD9-81ED-4DB2-BD59-A6C34878D82A}">
                    <a16:rowId xmlns:a16="http://schemas.microsoft.com/office/drawing/2014/main" val="10000"/>
                  </a:ext>
                </a:extLst>
              </a:tr>
              <a:tr h="416983">
                <a:tc>
                  <a:txBody>
                    <a:bodyPr/>
                    <a:lstStyle/>
                    <a:p>
                      <a:pPr algn="ctr">
                        <a:lnSpc>
                          <a:spcPct val="107000"/>
                        </a:lnSpc>
                        <a:spcAft>
                          <a:spcPts val="0"/>
                        </a:spcAft>
                      </a:pPr>
                      <a:r>
                        <a:rPr lang="en-GB" sz="2000" b="1" dirty="0">
                          <a:solidFill>
                            <a:srgbClr val="02456F"/>
                          </a:solidFill>
                          <a:effectLst/>
                          <a:latin typeface="Century Gothic" panose="020B0502020202020204" pitchFamily="34" charset="0"/>
                        </a:rPr>
                        <a:t>1</a:t>
                      </a:r>
                      <a:endParaRPr lang="en-GB" sz="1600" b="1" dirty="0">
                        <a:solidFill>
                          <a:srgbClr val="02456F"/>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bg1"/>
                    </a:solidFill>
                  </a:tcPr>
                </a:tc>
                <a:tc>
                  <a:txBody>
                    <a:bodyPr/>
                    <a:lstStyle/>
                    <a:p>
                      <a:pPr algn="ctr">
                        <a:lnSpc>
                          <a:spcPct val="107000"/>
                        </a:lnSpc>
                        <a:spcAft>
                          <a:spcPts val="0"/>
                        </a:spcAft>
                      </a:pPr>
                      <a:r>
                        <a:rPr lang="es-ES" sz="2000" noProof="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rPr>
                        <a:t>trabajar</a:t>
                      </a:r>
                    </a:p>
                  </a:txBody>
                  <a:tcPr marL="68580" marR="68580" marT="0" marB="0" anchor="ctr"/>
                </a:tc>
                <a:tc>
                  <a:txBody>
                    <a:bodyPr/>
                    <a:lstStyle/>
                    <a:p>
                      <a:pPr algn="ctr">
                        <a:lnSpc>
                          <a:spcPct val="107000"/>
                        </a:lnSpc>
                        <a:spcAft>
                          <a:spcPts val="0"/>
                        </a:spcAft>
                      </a:pPr>
                      <a:r>
                        <a:rPr lang="en-GB" sz="200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rPr>
                        <a:t>to work, working</a:t>
                      </a:r>
                    </a:p>
                  </a:txBody>
                  <a:tcPr marL="68580" marR="68580" marT="0" marB="0" anchor="ctr"/>
                </a:tc>
                <a:extLst>
                  <a:ext uri="{0D108BD9-81ED-4DB2-BD59-A6C34878D82A}">
                    <a16:rowId xmlns:a16="http://schemas.microsoft.com/office/drawing/2014/main" val="10001"/>
                  </a:ext>
                </a:extLst>
              </a:tr>
              <a:tr h="416983">
                <a:tc>
                  <a:txBody>
                    <a:bodyPr/>
                    <a:lstStyle/>
                    <a:p>
                      <a:pPr algn="ctr">
                        <a:lnSpc>
                          <a:spcPct val="107000"/>
                        </a:lnSpc>
                        <a:spcAft>
                          <a:spcPts val="0"/>
                        </a:spcAft>
                      </a:pPr>
                      <a:r>
                        <a:rPr lang="en-GB" sz="2000" b="1" dirty="0">
                          <a:solidFill>
                            <a:srgbClr val="02456F"/>
                          </a:solidFill>
                          <a:effectLst/>
                          <a:latin typeface="Century Gothic" panose="020B0502020202020204" pitchFamily="34" charset="0"/>
                        </a:rPr>
                        <a:t>2</a:t>
                      </a:r>
                      <a:endParaRPr lang="en-GB" sz="1600" b="1" dirty="0">
                        <a:solidFill>
                          <a:srgbClr val="02456F"/>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bg1"/>
                    </a:solidFill>
                  </a:tcPr>
                </a:tc>
                <a:tc>
                  <a:txBody>
                    <a:bodyPr/>
                    <a:lstStyle/>
                    <a:p>
                      <a:pPr algn="ctr">
                        <a:lnSpc>
                          <a:spcPct val="107000"/>
                        </a:lnSpc>
                        <a:spcAft>
                          <a:spcPts val="0"/>
                        </a:spcAft>
                      </a:pPr>
                      <a:r>
                        <a:rPr lang="es-ES" sz="2000" noProof="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rPr>
                        <a:t>buscar</a:t>
                      </a:r>
                    </a:p>
                  </a:txBody>
                  <a:tcPr marL="68580" marR="68580" marT="0" marB="0" anchor="ctr"/>
                </a:tc>
                <a:tc>
                  <a:txBody>
                    <a:bodyPr/>
                    <a:lstStyle/>
                    <a:p>
                      <a:pPr algn="ctr">
                        <a:lnSpc>
                          <a:spcPct val="107000"/>
                        </a:lnSpc>
                        <a:spcAft>
                          <a:spcPts val="0"/>
                        </a:spcAft>
                      </a:pPr>
                      <a:r>
                        <a:rPr lang="en-GB" sz="200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rPr>
                        <a:t>to look for, looking for</a:t>
                      </a:r>
                    </a:p>
                  </a:txBody>
                  <a:tcPr marL="68580" marR="68580" marT="0" marB="0" anchor="ctr"/>
                </a:tc>
                <a:extLst>
                  <a:ext uri="{0D108BD9-81ED-4DB2-BD59-A6C34878D82A}">
                    <a16:rowId xmlns:a16="http://schemas.microsoft.com/office/drawing/2014/main" val="10002"/>
                  </a:ext>
                </a:extLst>
              </a:tr>
              <a:tr h="416983">
                <a:tc>
                  <a:txBody>
                    <a:bodyPr/>
                    <a:lstStyle/>
                    <a:p>
                      <a:pPr algn="ctr">
                        <a:lnSpc>
                          <a:spcPct val="107000"/>
                        </a:lnSpc>
                        <a:spcAft>
                          <a:spcPts val="0"/>
                        </a:spcAft>
                      </a:pPr>
                      <a:r>
                        <a:rPr lang="en-GB" sz="2000" b="1" dirty="0">
                          <a:solidFill>
                            <a:srgbClr val="02456F"/>
                          </a:solidFill>
                          <a:effectLst/>
                          <a:latin typeface="Century Gothic" panose="020B0502020202020204" pitchFamily="34" charset="0"/>
                        </a:rPr>
                        <a:t>3</a:t>
                      </a:r>
                      <a:endParaRPr lang="en-GB" sz="1600" b="1" dirty="0">
                        <a:solidFill>
                          <a:srgbClr val="02456F"/>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bg1"/>
                    </a:solidFill>
                  </a:tcPr>
                </a:tc>
                <a:tc>
                  <a:txBody>
                    <a:bodyPr/>
                    <a:lstStyle/>
                    <a:p>
                      <a:pPr algn="ctr">
                        <a:lnSpc>
                          <a:spcPct val="107000"/>
                        </a:lnSpc>
                        <a:spcAft>
                          <a:spcPts val="0"/>
                        </a:spcAft>
                      </a:pPr>
                      <a:r>
                        <a:rPr lang="es-ES" sz="2000" noProof="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rPr>
                        <a:t>el tiempo</a:t>
                      </a:r>
                    </a:p>
                  </a:txBody>
                  <a:tcPr marL="68580" marR="68580" marT="0" marB="0" anchor="ctr"/>
                </a:tc>
                <a:tc>
                  <a:txBody>
                    <a:bodyPr/>
                    <a:lstStyle/>
                    <a:p>
                      <a:pPr algn="ctr">
                        <a:lnSpc>
                          <a:spcPct val="107000"/>
                        </a:lnSpc>
                        <a:spcAft>
                          <a:spcPts val="0"/>
                        </a:spcAft>
                      </a:pPr>
                      <a:r>
                        <a:rPr lang="en-GB" sz="200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rPr>
                        <a:t>time</a:t>
                      </a:r>
                    </a:p>
                  </a:txBody>
                  <a:tcPr marL="68580" marR="68580" marT="0" marB="0" anchor="ctr"/>
                </a:tc>
                <a:extLst>
                  <a:ext uri="{0D108BD9-81ED-4DB2-BD59-A6C34878D82A}">
                    <a16:rowId xmlns:a16="http://schemas.microsoft.com/office/drawing/2014/main" val="10003"/>
                  </a:ext>
                </a:extLst>
              </a:tr>
              <a:tr h="416983">
                <a:tc>
                  <a:txBody>
                    <a:bodyPr/>
                    <a:lstStyle/>
                    <a:p>
                      <a:pPr algn="ctr">
                        <a:lnSpc>
                          <a:spcPct val="107000"/>
                        </a:lnSpc>
                        <a:spcAft>
                          <a:spcPts val="0"/>
                        </a:spcAft>
                      </a:pPr>
                      <a:r>
                        <a:rPr lang="en-GB" sz="2000" b="1" dirty="0">
                          <a:solidFill>
                            <a:srgbClr val="02456F"/>
                          </a:solidFill>
                          <a:effectLst/>
                          <a:latin typeface="Century Gothic" panose="020B0502020202020204" pitchFamily="34" charset="0"/>
                        </a:rPr>
                        <a:t>4</a:t>
                      </a:r>
                      <a:endParaRPr lang="en-GB" sz="1600" b="1" dirty="0">
                        <a:solidFill>
                          <a:srgbClr val="02456F"/>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bg1"/>
                    </a:solidFill>
                  </a:tcPr>
                </a:tc>
                <a:tc>
                  <a:txBody>
                    <a:bodyPr/>
                    <a:lstStyle/>
                    <a:p>
                      <a:pPr algn="ctr">
                        <a:lnSpc>
                          <a:spcPct val="107000"/>
                        </a:lnSpc>
                        <a:spcAft>
                          <a:spcPts val="0"/>
                        </a:spcAft>
                      </a:pPr>
                      <a:r>
                        <a:rPr lang="es-ES" sz="2000" noProof="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rPr>
                        <a:t>la comida</a:t>
                      </a:r>
                    </a:p>
                  </a:txBody>
                  <a:tcPr marL="68580" marR="68580" marT="0" marB="0" anchor="ctr"/>
                </a:tc>
                <a:tc>
                  <a:txBody>
                    <a:bodyPr/>
                    <a:lstStyle/>
                    <a:p>
                      <a:pPr algn="ctr">
                        <a:lnSpc>
                          <a:spcPct val="107000"/>
                        </a:lnSpc>
                        <a:spcAft>
                          <a:spcPts val="0"/>
                        </a:spcAft>
                      </a:pPr>
                      <a:r>
                        <a:rPr lang="en-GB" sz="200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rPr>
                        <a:t>food</a:t>
                      </a:r>
                    </a:p>
                  </a:txBody>
                  <a:tcPr marL="68580" marR="68580" marT="0" marB="0" anchor="ctr"/>
                </a:tc>
                <a:extLst>
                  <a:ext uri="{0D108BD9-81ED-4DB2-BD59-A6C34878D82A}">
                    <a16:rowId xmlns:a16="http://schemas.microsoft.com/office/drawing/2014/main" val="10004"/>
                  </a:ext>
                </a:extLst>
              </a:tr>
              <a:tr h="416983">
                <a:tc>
                  <a:txBody>
                    <a:bodyPr/>
                    <a:lstStyle/>
                    <a:p>
                      <a:pPr algn="ctr">
                        <a:lnSpc>
                          <a:spcPct val="107000"/>
                        </a:lnSpc>
                        <a:spcAft>
                          <a:spcPts val="0"/>
                        </a:spcAft>
                      </a:pPr>
                      <a:r>
                        <a:rPr lang="en-GB" sz="2000" b="1" dirty="0">
                          <a:solidFill>
                            <a:srgbClr val="02456F"/>
                          </a:solidFill>
                          <a:effectLst/>
                          <a:latin typeface="Century Gothic" panose="020B0502020202020204" pitchFamily="34" charset="0"/>
                        </a:rPr>
                        <a:t>5</a:t>
                      </a:r>
                      <a:endParaRPr lang="en-GB" sz="1600" b="1" dirty="0">
                        <a:solidFill>
                          <a:srgbClr val="02456F"/>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bg1"/>
                    </a:solidFill>
                  </a:tcPr>
                </a:tc>
                <a:tc>
                  <a:txBody>
                    <a:bodyPr/>
                    <a:lstStyle/>
                    <a:p>
                      <a:pPr algn="ctr">
                        <a:lnSpc>
                          <a:spcPct val="107000"/>
                        </a:lnSpc>
                        <a:spcAft>
                          <a:spcPts val="0"/>
                        </a:spcAft>
                      </a:pPr>
                      <a:r>
                        <a:rPr lang="es-ES" sz="2000" noProof="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rPr>
                        <a:t>pasar</a:t>
                      </a:r>
                    </a:p>
                  </a:txBody>
                  <a:tcPr marL="68580" marR="68580" marT="0" marB="0" anchor="ctr"/>
                </a:tc>
                <a:tc>
                  <a:txBody>
                    <a:bodyPr/>
                    <a:lstStyle/>
                    <a:p>
                      <a:pPr algn="ctr">
                        <a:lnSpc>
                          <a:spcPct val="107000"/>
                        </a:lnSpc>
                        <a:spcAft>
                          <a:spcPts val="0"/>
                        </a:spcAft>
                      </a:pPr>
                      <a:r>
                        <a:rPr lang="en-GB" sz="200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rPr>
                        <a:t>to spend </a:t>
                      </a:r>
                      <a:r>
                        <a:rPr lang="en-GB" sz="2000" dirty="0" smtClean="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rPr>
                        <a:t>(time), spending</a:t>
                      </a:r>
                      <a:endParaRPr lang="en-GB" sz="200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0005"/>
                  </a:ext>
                </a:extLst>
              </a:tr>
              <a:tr h="416983">
                <a:tc>
                  <a:txBody>
                    <a:bodyPr/>
                    <a:lstStyle/>
                    <a:p>
                      <a:pPr algn="ctr">
                        <a:lnSpc>
                          <a:spcPct val="107000"/>
                        </a:lnSpc>
                        <a:spcAft>
                          <a:spcPts val="0"/>
                        </a:spcAft>
                      </a:pPr>
                      <a:r>
                        <a:rPr lang="en-GB" sz="2000" b="1" dirty="0">
                          <a:solidFill>
                            <a:srgbClr val="02456F"/>
                          </a:solidFill>
                          <a:effectLst/>
                          <a:latin typeface="Century Gothic" panose="020B0502020202020204" pitchFamily="34" charset="0"/>
                        </a:rPr>
                        <a:t>6</a:t>
                      </a:r>
                      <a:endParaRPr lang="en-GB" sz="1600" b="1" dirty="0">
                        <a:solidFill>
                          <a:srgbClr val="02456F"/>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bg1"/>
                    </a:solidFill>
                  </a:tcPr>
                </a:tc>
                <a:tc>
                  <a:txBody>
                    <a:bodyPr/>
                    <a:lstStyle/>
                    <a:p>
                      <a:pPr algn="ctr">
                        <a:lnSpc>
                          <a:spcPct val="107000"/>
                        </a:lnSpc>
                        <a:spcAft>
                          <a:spcPts val="0"/>
                        </a:spcAft>
                      </a:pPr>
                      <a:r>
                        <a:rPr lang="es-ES" sz="2000" noProof="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rPr>
                        <a:t>el campo</a:t>
                      </a:r>
                    </a:p>
                  </a:txBody>
                  <a:tcPr marL="68580" marR="68580" marT="0" marB="0" anchor="ctr"/>
                </a:tc>
                <a:tc>
                  <a:txBody>
                    <a:bodyPr/>
                    <a:lstStyle/>
                    <a:p>
                      <a:pPr algn="ctr">
                        <a:lnSpc>
                          <a:spcPct val="107000"/>
                        </a:lnSpc>
                        <a:spcAft>
                          <a:spcPts val="0"/>
                        </a:spcAft>
                      </a:pPr>
                      <a:r>
                        <a:rPr lang="en-GB" sz="2000" dirty="0" smtClean="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rPr>
                        <a:t>pitch</a:t>
                      </a:r>
                      <a:endParaRPr lang="en-GB" sz="200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0006"/>
                  </a:ext>
                </a:extLst>
              </a:tr>
              <a:tr h="416983">
                <a:tc>
                  <a:txBody>
                    <a:bodyPr/>
                    <a:lstStyle/>
                    <a:p>
                      <a:pPr algn="ctr">
                        <a:lnSpc>
                          <a:spcPct val="107000"/>
                        </a:lnSpc>
                        <a:spcAft>
                          <a:spcPts val="0"/>
                        </a:spcAft>
                      </a:pPr>
                      <a:r>
                        <a:rPr lang="en-GB" sz="2000" b="1" dirty="0">
                          <a:solidFill>
                            <a:srgbClr val="02456F"/>
                          </a:solidFill>
                          <a:effectLst/>
                          <a:latin typeface="Century Gothic" panose="020B0502020202020204" pitchFamily="34" charset="0"/>
                        </a:rPr>
                        <a:t>7</a:t>
                      </a:r>
                      <a:endParaRPr lang="en-GB" sz="1600" b="1" dirty="0">
                        <a:solidFill>
                          <a:srgbClr val="02456F"/>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bg1"/>
                    </a:solidFill>
                  </a:tcPr>
                </a:tc>
                <a:tc>
                  <a:txBody>
                    <a:bodyPr/>
                    <a:lstStyle/>
                    <a:p>
                      <a:pPr algn="ctr">
                        <a:lnSpc>
                          <a:spcPct val="107000"/>
                        </a:lnSpc>
                        <a:spcAft>
                          <a:spcPts val="0"/>
                        </a:spcAft>
                      </a:pPr>
                      <a:r>
                        <a:rPr lang="es-ES" sz="2000" noProof="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rPr>
                        <a:t>junto[s], </a:t>
                      </a:r>
                      <a:r>
                        <a:rPr lang="es-ES" sz="2000" noProof="0" dirty="0" smtClean="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rPr>
                        <a:t>junta[s</a:t>
                      </a:r>
                      <a:r>
                        <a:rPr lang="es-ES" sz="2000" noProof="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rPr>
                        <a:t>] </a:t>
                      </a:r>
                    </a:p>
                  </a:txBody>
                  <a:tcPr marL="68580" marR="68580" marT="0" marB="0" anchor="ctr"/>
                </a:tc>
                <a:tc>
                  <a:txBody>
                    <a:bodyPr/>
                    <a:lstStyle/>
                    <a:p>
                      <a:pPr algn="ctr">
                        <a:lnSpc>
                          <a:spcPct val="107000"/>
                        </a:lnSpc>
                        <a:spcAft>
                          <a:spcPts val="0"/>
                        </a:spcAft>
                      </a:pPr>
                      <a:r>
                        <a:rPr lang="en-GB" sz="200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rPr>
                        <a:t>together</a:t>
                      </a:r>
                    </a:p>
                  </a:txBody>
                  <a:tcPr marL="68580" marR="68580" marT="0" marB="0" anchor="ctr"/>
                </a:tc>
                <a:extLst>
                  <a:ext uri="{0D108BD9-81ED-4DB2-BD59-A6C34878D82A}">
                    <a16:rowId xmlns:a16="http://schemas.microsoft.com/office/drawing/2014/main" val="10007"/>
                  </a:ext>
                </a:extLst>
              </a:tr>
              <a:tr h="416983">
                <a:tc>
                  <a:txBody>
                    <a:bodyPr/>
                    <a:lstStyle/>
                    <a:p>
                      <a:pPr algn="ctr">
                        <a:lnSpc>
                          <a:spcPct val="107000"/>
                        </a:lnSpc>
                        <a:spcAft>
                          <a:spcPts val="0"/>
                        </a:spcAft>
                      </a:pPr>
                      <a:r>
                        <a:rPr lang="en-GB" sz="2000" b="1" dirty="0">
                          <a:solidFill>
                            <a:srgbClr val="02456F"/>
                          </a:solidFill>
                          <a:effectLst/>
                          <a:latin typeface="Century Gothic" panose="020B0502020202020204" pitchFamily="34" charset="0"/>
                        </a:rPr>
                        <a:t>8</a:t>
                      </a:r>
                      <a:endParaRPr lang="en-GB" sz="1600" b="1" dirty="0">
                        <a:solidFill>
                          <a:srgbClr val="02456F"/>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bg1"/>
                    </a:solidFill>
                  </a:tcPr>
                </a:tc>
                <a:tc>
                  <a:txBody>
                    <a:bodyPr/>
                    <a:lstStyle/>
                    <a:p>
                      <a:pPr algn="ctr">
                        <a:lnSpc>
                          <a:spcPct val="107000"/>
                        </a:lnSpc>
                        <a:spcAft>
                          <a:spcPts val="0"/>
                        </a:spcAft>
                      </a:pPr>
                      <a:r>
                        <a:rPr lang="es-ES" sz="2000" noProof="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rPr>
                        <a:t>preparar</a:t>
                      </a:r>
                    </a:p>
                  </a:txBody>
                  <a:tcPr marL="68580" marR="68580" marT="0" marB="0" anchor="ctr"/>
                </a:tc>
                <a:tc>
                  <a:txBody>
                    <a:bodyPr/>
                    <a:lstStyle/>
                    <a:p>
                      <a:pPr algn="ctr">
                        <a:lnSpc>
                          <a:spcPct val="107000"/>
                        </a:lnSpc>
                        <a:spcAft>
                          <a:spcPts val="0"/>
                        </a:spcAft>
                      </a:pPr>
                      <a:r>
                        <a:rPr lang="en-GB" sz="200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rPr>
                        <a:t>to </a:t>
                      </a:r>
                      <a:r>
                        <a:rPr lang="en-GB" sz="2000" dirty="0" smtClean="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rPr>
                        <a:t>prepare, preparing</a:t>
                      </a:r>
                      <a:endParaRPr lang="en-GB" sz="200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0008"/>
                  </a:ext>
                </a:extLst>
              </a:tr>
              <a:tr h="416983">
                <a:tc>
                  <a:txBody>
                    <a:bodyPr/>
                    <a:lstStyle/>
                    <a:p>
                      <a:pPr algn="ctr">
                        <a:lnSpc>
                          <a:spcPct val="107000"/>
                        </a:lnSpc>
                        <a:spcAft>
                          <a:spcPts val="0"/>
                        </a:spcAft>
                      </a:pPr>
                      <a:r>
                        <a:rPr lang="en-GB" sz="2000" b="1" dirty="0">
                          <a:solidFill>
                            <a:srgbClr val="02456F"/>
                          </a:solidFill>
                          <a:effectLst/>
                          <a:latin typeface="Century Gothic" panose="020B0502020202020204" pitchFamily="34" charset="0"/>
                        </a:rPr>
                        <a:t>9</a:t>
                      </a:r>
                      <a:endParaRPr lang="en-GB" sz="1600" b="1" dirty="0">
                        <a:solidFill>
                          <a:srgbClr val="02456F"/>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bg1"/>
                    </a:solidFill>
                  </a:tcPr>
                </a:tc>
                <a:tc>
                  <a:txBody>
                    <a:bodyPr/>
                    <a:lstStyle/>
                    <a:p>
                      <a:pPr algn="ctr">
                        <a:lnSpc>
                          <a:spcPct val="107000"/>
                        </a:lnSpc>
                        <a:spcAft>
                          <a:spcPts val="0"/>
                        </a:spcAft>
                      </a:pPr>
                      <a:r>
                        <a:rPr lang="es-ES" sz="2000" noProof="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rPr>
                        <a:t>el animal</a:t>
                      </a:r>
                    </a:p>
                  </a:txBody>
                  <a:tcPr marL="68580" marR="68580" marT="0" marB="0" anchor="ctr"/>
                </a:tc>
                <a:tc>
                  <a:txBody>
                    <a:bodyPr/>
                    <a:lstStyle/>
                    <a:p>
                      <a:pPr algn="ctr">
                        <a:lnSpc>
                          <a:spcPct val="107000"/>
                        </a:lnSpc>
                        <a:spcAft>
                          <a:spcPts val="0"/>
                        </a:spcAft>
                      </a:pPr>
                      <a:r>
                        <a:rPr lang="en-GB" sz="200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rPr>
                        <a:t>animal</a:t>
                      </a:r>
                    </a:p>
                  </a:txBody>
                  <a:tcPr marL="68580" marR="68580" marT="0" marB="0" anchor="ctr"/>
                </a:tc>
                <a:extLst>
                  <a:ext uri="{0D108BD9-81ED-4DB2-BD59-A6C34878D82A}">
                    <a16:rowId xmlns:a16="http://schemas.microsoft.com/office/drawing/2014/main" val="10009"/>
                  </a:ext>
                </a:extLst>
              </a:tr>
              <a:tr h="416983">
                <a:tc>
                  <a:txBody>
                    <a:bodyPr/>
                    <a:lstStyle/>
                    <a:p>
                      <a:pPr algn="ctr">
                        <a:lnSpc>
                          <a:spcPct val="107000"/>
                        </a:lnSpc>
                        <a:spcAft>
                          <a:spcPts val="0"/>
                        </a:spcAft>
                      </a:pPr>
                      <a:r>
                        <a:rPr lang="en-GB" sz="2000" b="1" dirty="0">
                          <a:solidFill>
                            <a:srgbClr val="02456F"/>
                          </a:solidFill>
                          <a:effectLst/>
                          <a:latin typeface="Century Gothic" panose="020B0502020202020204" pitchFamily="34" charset="0"/>
                        </a:rPr>
                        <a:t>10</a:t>
                      </a:r>
                      <a:endParaRPr lang="en-GB" sz="1600" b="1" dirty="0">
                        <a:solidFill>
                          <a:srgbClr val="02456F"/>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bg1"/>
                    </a:solidFill>
                  </a:tcPr>
                </a:tc>
                <a:tc>
                  <a:txBody>
                    <a:bodyPr/>
                    <a:lstStyle/>
                    <a:p>
                      <a:pPr algn="ctr">
                        <a:lnSpc>
                          <a:spcPct val="107000"/>
                        </a:lnSpc>
                        <a:spcAft>
                          <a:spcPts val="0"/>
                        </a:spcAft>
                      </a:pPr>
                      <a:r>
                        <a:rPr lang="es-ES" sz="2000" noProof="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rPr>
                        <a:t>descansar</a:t>
                      </a:r>
                    </a:p>
                  </a:txBody>
                  <a:tcPr marL="68580" marR="68580" marT="0" marB="0" anchor="ctr"/>
                </a:tc>
                <a:tc>
                  <a:txBody>
                    <a:bodyPr/>
                    <a:lstStyle/>
                    <a:p>
                      <a:pPr algn="ctr">
                        <a:lnSpc>
                          <a:spcPct val="107000"/>
                        </a:lnSpc>
                        <a:spcAft>
                          <a:spcPts val="0"/>
                        </a:spcAft>
                      </a:pPr>
                      <a:r>
                        <a:rPr lang="en-GB" sz="200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rPr>
                        <a:t>to rest, resting</a:t>
                      </a:r>
                    </a:p>
                  </a:txBody>
                  <a:tcPr marL="68580" marR="68580" marT="0" marB="0" anchor="ctr"/>
                </a:tc>
                <a:extLst>
                  <a:ext uri="{0D108BD9-81ED-4DB2-BD59-A6C34878D82A}">
                    <a16:rowId xmlns:a16="http://schemas.microsoft.com/office/drawing/2014/main" val="10010"/>
                  </a:ext>
                </a:extLst>
              </a:tr>
              <a:tr h="416983">
                <a:tc>
                  <a:txBody>
                    <a:bodyPr/>
                    <a:lstStyle/>
                    <a:p>
                      <a:pPr algn="ctr">
                        <a:lnSpc>
                          <a:spcPct val="107000"/>
                        </a:lnSpc>
                        <a:spcAft>
                          <a:spcPts val="0"/>
                        </a:spcAft>
                      </a:pPr>
                      <a:r>
                        <a:rPr lang="en-GB" sz="2000" b="1" dirty="0">
                          <a:solidFill>
                            <a:srgbClr val="02456F"/>
                          </a:solidFill>
                          <a:effectLst/>
                          <a:latin typeface="+mj-lt"/>
                          <a:ea typeface="SimSun" panose="02010600030101010101" pitchFamily="2" charset="-122"/>
                          <a:cs typeface="Times New Roman" panose="02020603050405020304" pitchFamily="18" charset="0"/>
                        </a:rPr>
                        <a:t>11</a:t>
                      </a:r>
                    </a:p>
                  </a:txBody>
                  <a:tcPr marL="68580" marR="68580" marT="0" marB="0" anchor="ctr">
                    <a:solidFill>
                      <a:schemeClr val="bg1"/>
                    </a:solidFill>
                  </a:tcPr>
                </a:tc>
                <a:tc>
                  <a:txBody>
                    <a:bodyPr/>
                    <a:lstStyle/>
                    <a:p>
                      <a:pPr algn="ctr">
                        <a:lnSpc>
                          <a:spcPct val="107000"/>
                        </a:lnSpc>
                        <a:spcAft>
                          <a:spcPts val="0"/>
                        </a:spcAft>
                      </a:pPr>
                      <a:r>
                        <a:rPr lang="es-ES" sz="2000" noProof="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rPr>
                        <a:t>solo, sola</a:t>
                      </a:r>
                    </a:p>
                  </a:txBody>
                  <a:tcPr marL="68580" marR="68580" marT="0" marB="0" anchor="ctr"/>
                </a:tc>
                <a:tc>
                  <a:txBody>
                    <a:bodyPr/>
                    <a:lstStyle/>
                    <a:p>
                      <a:pPr algn="ctr">
                        <a:lnSpc>
                          <a:spcPct val="107000"/>
                        </a:lnSpc>
                        <a:spcAft>
                          <a:spcPts val="0"/>
                        </a:spcAft>
                      </a:pPr>
                      <a:r>
                        <a:rPr lang="en-GB" sz="200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rPr>
                        <a:t>alone </a:t>
                      </a:r>
                    </a:p>
                  </a:txBody>
                  <a:tcPr marL="68580" marR="68580" marT="0" marB="0" anchor="ctr"/>
                </a:tc>
                <a:extLst>
                  <a:ext uri="{0D108BD9-81ED-4DB2-BD59-A6C34878D82A}">
                    <a16:rowId xmlns:a16="http://schemas.microsoft.com/office/drawing/2014/main" val="3632464017"/>
                  </a:ext>
                </a:extLst>
              </a:tr>
            </a:tbl>
          </a:graphicData>
        </a:graphic>
      </p:graphicFrame>
      <p:sp>
        <p:nvSpPr>
          <p:cNvPr id="7" name="Rectangle 3">
            <a:extLst>
              <a:ext uri="{FF2B5EF4-FFF2-40B4-BE49-F238E27FC236}">
                <a16:creationId xmlns:a16="http://schemas.microsoft.com/office/drawing/2014/main" id="{8AEA9190-1E66-44D5-B0A3-F22BFC60B06C}"/>
              </a:ext>
            </a:extLst>
          </p:cNvPr>
          <p:cNvSpPr>
            <a:spLocks noChangeArrowheads="1"/>
          </p:cNvSpPr>
          <p:nvPr/>
        </p:nvSpPr>
        <p:spPr bwMode="auto">
          <a:xfrm>
            <a:off x="9522738" y="1344598"/>
            <a:ext cx="503528" cy="4156259"/>
          </a:xfrm>
          <a:prstGeom prst="rect">
            <a:avLst/>
          </a:prstGeom>
          <a:ln>
            <a:solidFill>
              <a:srgbClr val="02456F"/>
            </a:solidFill>
            <a:headEnd/>
            <a:tailEnd/>
          </a:ln>
          <a:effectLst>
            <a:outerShdw blurRad="57150" dist="19050" dir="5400000" algn="ctr" rotWithShape="0">
              <a:schemeClr val="bg1">
                <a:alpha val="63000"/>
              </a:schemeClr>
            </a:outerShdw>
          </a:effectLst>
        </p:spPr>
        <p:style>
          <a:lnRef idx="0">
            <a:schemeClr val="accent2"/>
          </a:lnRef>
          <a:fillRef idx="3">
            <a:schemeClr val="accent2"/>
          </a:fillRef>
          <a:effectRef idx="3">
            <a:schemeClr val="accent2"/>
          </a:effectRef>
          <a:fontRef idx="minor">
            <a:schemeClr val="lt1"/>
          </a:fontRef>
        </p:style>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2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p:txBody>
      </p:sp>
      <p:sp>
        <p:nvSpPr>
          <p:cNvPr id="8" name="Line 4">
            <a:extLst>
              <a:ext uri="{FF2B5EF4-FFF2-40B4-BE49-F238E27FC236}">
                <a16:creationId xmlns:a16="http://schemas.microsoft.com/office/drawing/2014/main" id="{337B3C4C-2E7F-4CBE-8E0D-76D622EE86B0}"/>
              </a:ext>
            </a:extLst>
          </p:cNvPr>
          <p:cNvSpPr>
            <a:spLocks noChangeShapeType="1"/>
          </p:cNvSpPr>
          <p:nvPr/>
        </p:nvSpPr>
        <p:spPr bwMode="auto">
          <a:xfrm>
            <a:off x="10195456" y="1325562"/>
            <a:ext cx="0" cy="4156259"/>
          </a:xfrm>
          <a:prstGeom prst="line">
            <a:avLst/>
          </a:prstGeom>
          <a:noFill/>
          <a:ln w="28575">
            <a:solidFill>
              <a:schemeClr val="accent1">
                <a:lumMod val="50000"/>
              </a:schemeClr>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fr-FR" sz="2400" b="0"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endParaRPr>
          </a:p>
        </p:txBody>
      </p:sp>
      <p:sp>
        <p:nvSpPr>
          <p:cNvPr id="9" name="Line 7">
            <a:extLst>
              <a:ext uri="{FF2B5EF4-FFF2-40B4-BE49-F238E27FC236}">
                <a16:creationId xmlns:a16="http://schemas.microsoft.com/office/drawing/2014/main" id="{7B4B899C-F277-4065-8151-427498017B27}"/>
              </a:ext>
            </a:extLst>
          </p:cNvPr>
          <p:cNvSpPr>
            <a:spLocks noChangeShapeType="1"/>
          </p:cNvSpPr>
          <p:nvPr/>
        </p:nvSpPr>
        <p:spPr bwMode="auto">
          <a:xfrm>
            <a:off x="10195456" y="1325562"/>
            <a:ext cx="216791" cy="0"/>
          </a:xfrm>
          <a:prstGeom prst="line">
            <a:avLst/>
          </a:prstGeom>
          <a:noFill/>
          <a:ln w="28575">
            <a:solidFill>
              <a:schemeClr val="accent1">
                <a:lumMod val="50000"/>
              </a:schemeClr>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fr-FR" sz="2400" b="0"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endParaRPr>
          </a:p>
        </p:txBody>
      </p:sp>
      <p:sp>
        <p:nvSpPr>
          <p:cNvPr id="10" name="Line 9">
            <a:extLst>
              <a:ext uri="{FF2B5EF4-FFF2-40B4-BE49-F238E27FC236}">
                <a16:creationId xmlns:a16="http://schemas.microsoft.com/office/drawing/2014/main" id="{4FDD9272-3FC7-4E11-B8FC-1A32C49BB1E8}"/>
              </a:ext>
            </a:extLst>
          </p:cNvPr>
          <p:cNvSpPr>
            <a:spLocks noChangeShapeType="1"/>
          </p:cNvSpPr>
          <p:nvPr/>
        </p:nvSpPr>
        <p:spPr bwMode="auto">
          <a:xfrm>
            <a:off x="10195456" y="5481821"/>
            <a:ext cx="216791" cy="0"/>
          </a:xfrm>
          <a:prstGeom prst="line">
            <a:avLst/>
          </a:prstGeom>
          <a:noFill/>
          <a:ln w="28575">
            <a:solidFill>
              <a:schemeClr val="accent1">
                <a:lumMod val="50000"/>
              </a:schemeClr>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fr-FR" sz="2400" b="0"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endParaRPr>
          </a:p>
        </p:txBody>
      </p:sp>
      <p:sp>
        <p:nvSpPr>
          <p:cNvPr id="12" name="Text Box 10">
            <a:extLst>
              <a:ext uri="{FF2B5EF4-FFF2-40B4-BE49-F238E27FC236}">
                <a16:creationId xmlns:a16="http://schemas.microsoft.com/office/drawing/2014/main" id="{E8A50D6F-B0FB-45EA-A162-99432CF10B06}"/>
              </a:ext>
            </a:extLst>
          </p:cNvPr>
          <p:cNvSpPr txBox="1">
            <a:spLocks noChangeArrowheads="1"/>
          </p:cNvSpPr>
          <p:nvPr/>
        </p:nvSpPr>
        <p:spPr bwMode="auto">
          <a:xfrm>
            <a:off x="10195456" y="3334772"/>
            <a:ext cx="1439862" cy="369332"/>
          </a:xfrm>
          <a:prstGeom prst="rect">
            <a:avLst/>
          </a:prstGeom>
          <a:noFill/>
          <a:ln>
            <a:noFill/>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en-GB" sz="1800" b="1" i="0" u="none" strike="noStrike" kern="1200" cap="none" spc="0" normalizeH="0" baseline="0" noProof="0" dirty="0" err="1">
                <a:ln>
                  <a:noFill/>
                </a:ln>
                <a:solidFill>
                  <a:srgbClr val="5B9BD5">
                    <a:lumMod val="50000"/>
                  </a:srgbClr>
                </a:solidFill>
                <a:effectLst/>
                <a:uLnTx/>
                <a:uFillTx/>
                <a:latin typeface="Century Gothic" panose="020B0502020202020204" pitchFamily="34" charset="0"/>
                <a:ea typeface="+mn-ea"/>
                <a:cs typeface="Arial" charset="0"/>
              </a:rPr>
              <a:t>Segundos</a:t>
            </a:r>
            <a:endParaRPr kumimoji="0" lang="en-GB" sz="1800" b="1"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Arial" charset="0"/>
            </a:endParaRPr>
          </a:p>
        </p:txBody>
      </p:sp>
      <p:sp>
        <p:nvSpPr>
          <p:cNvPr id="36" name="Text Box 12">
            <a:extLst>
              <a:ext uri="{FF2B5EF4-FFF2-40B4-BE49-F238E27FC236}">
                <a16:creationId xmlns:a16="http://schemas.microsoft.com/office/drawing/2014/main" id="{36F3123F-8450-4CB2-B9B5-4798BB596B85}"/>
              </a:ext>
            </a:extLst>
          </p:cNvPr>
          <p:cNvSpPr txBox="1">
            <a:spLocks noChangeArrowheads="1"/>
          </p:cNvSpPr>
          <p:nvPr/>
        </p:nvSpPr>
        <p:spPr bwMode="auto">
          <a:xfrm>
            <a:off x="10436935" y="1193019"/>
            <a:ext cx="431800" cy="338554"/>
          </a:xfrm>
          <a:prstGeom prst="rect">
            <a:avLst/>
          </a:prstGeom>
          <a:noFill/>
          <a:ln>
            <a:noFill/>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GB" sz="1600" b="1"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Arial" charset="0"/>
              </a:rPr>
              <a:t>60</a:t>
            </a:r>
          </a:p>
        </p:txBody>
      </p:sp>
      <p:sp>
        <p:nvSpPr>
          <p:cNvPr id="37" name="Text Box 14">
            <a:extLst>
              <a:ext uri="{FF2B5EF4-FFF2-40B4-BE49-F238E27FC236}">
                <a16:creationId xmlns:a16="http://schemas.microsoft.com/office/drawing/2014/main" id="{F6172DE3-219A-4628-AA80-BB9BC7C44A36}"/>
              </a:ext>
            </a:extLst>
          </p:cNvPr>
          <p:cNvSpPr txBox="1">
            <a:spLocks noChangeArrowheads="1"/>
          </p:cNvSpPr>
          <p:nvPr/>
        </p:nvSpPr>
        <p:spPr bwMode="auto">
          <a:xfrm>
            <a:off x="10412247" y="5326601"/>
            <a:ext cx="734174" cy="338554"/>
          </a:xfrm>
          <a:prstGeom prst="rect">
            <a:avLst/>
          </a:prstGeom>
          <a:noFill/>
          <a:ln>
            <a:noFill/>
          </a:ln>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GB" sz="1600" b="1"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Arial" charset="0"/>
              </a:rPr>
              <a:t>0</a:t>
            </a:r>
          </a:p>
        </p:txBody>
      </p:sp>
      <p:graphicFrame>
        <p:nvGraphicFramePr>
          <p:cNvPr id="27" name="Tableau 26">
            <a:extLst>
              <a:ext uri="{FF2B5EF4-FFF2-40B4-BE49-F238E27FC236}">
                <a16:creationId xmlns:a16="http://schemas.microsoft.com/office/drawing/2014/main" id="{3D5ED636-7BC9-419E-A74E-668D43BFEE25}"/>
              </a:ext>
            </a:extLst>
          </p:cNvPr>
          <p:cNvGraphicFramePr>
            <a:graphicFrameLocks noGrp="1"/>
          </p:cNvGraphicFramePr>
          <p:nvPr>
            <p:extLst/>
          </p:nvPr>
        </p:nvGraphicFramePr>
        <p:xfrm>
          <a:off x="5762245" y="774548"/>
          <a:ext cx="3451006" cy="5022996"/>
        </p:xfrm>
        <a:graphic>
          <a:graphicData uri="http://schemas.openxmlformats.org/drawingml/2006/table">
            <a:tbl>
              <a:tblPr firstRow="1" firstCol="1" bandRow="1">
                <a:tableStyleId>{5940675A-B579-460E-94D1-54222C63F5DA}</a:tableStyleId>
              </a:tblPr>
              <a:tblGrid>
                <a:gridCol w="3451006">
                  <a:extLst>
                    <a:ext uri="{9D8B030D-6E8A-4147-A177-3AD203B41FA5}">
                      <a16:colId xmlns:a16="http://schemas.microsoft.com/office/drawing/2014/main" val="1100054540"/>
                    </a:ext>
                  </a:extLst>
                </a:gridCol>
              </a:tblGrid>
              <a:tr h="436183">
                <a:tc>
                  <a:txBody>
                    <a:bodyPr/>
                    <a:lstStyle/>
                    <a:p>
                      <a:pPr algn="ctr">
                        <a:lnSpc>
                          <a:spcPct val="107000"/>
                        </a:lnSpc>
                        <a:spcAft>
                          <a:spcPts val="0"/>
                        </a:spcAft>
                      </a:pPr>
                      <a:r>
                        <a:rPr lang="en-GB" sz="2000" b="1" dirty="0">
                          <a:solidFill>
                            <a:srgbClr val="02456F"/>
                          </a:solidFill>
                          <a:effectLst/>
                          <a:latin typeface="Century Gothic" panose="020B0502020202020204" pitchFamily="34" charset="0"/>
                        </a:rPr>
                        <a:t>English meaning</a:t>
                      </a:r>
                      <a:endParaRPr lang="en-GB" sz="1600" b="1" dirty="0">
                        <a:solidFill>
                          <a:srgbClr val="02456F"/>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bg1"/>
                    </a:solidFill>
                  </a:tcPr>
                </a:tc>
                <a:extLst>
                  <a:ext uri="{0D108BD9-81ED-4DB2-BD59-A6C34878D82A}">
                    <a16:rowId xmlns:a16="http://schemas.microsoft.com/office/drawing/2014/main" val="3304996929"/>
                  </a:ext>
                </a:extLst>
              </a:tr>
              <a:tr h="416983">
                <a:tc>
                  <a:txBody>
                    <a:bodyPr/>
                    <a:lstStyle/>
                    <a:p>
                      <a:pPr algn="ctr">
                        <a:lnSpc>
                          <a:spcPct val="107000"/>
                        </a:lnSpc>
                        <a:spcAft>
                          <a:spcPts val="0"/>
                        </a:spcAft>
                      </a:pPr>
                      <a:endParaRPr lang="en-GB" sz="200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endParaRPr>
                    </a:p>
                  </a:txBody>
                  <a:tcPr marL="68580" marR="68580" marT="0" marB="0" anchor="ctr">
                    <a:solidFill>
                      <a:schemeClr val="bg1"/>
                    </a:solidFill>
                  </a:tcPr>
                </a:tc>
                <a:extLst>
                  <a:ext uri="{0D108BD9-81ED-4DB2-BD59-A6C34878D82A}">
                    <a16:rowId xmlns:a16="http://schemas.microsoft.com/office/drawing/2014/main" val="715995858"/>
                  </a:ext>
                </a:extLst>
              </a:tr>
              <a:tr h="416983">
                <a:tc>
                  <a:txBody>
                    <a:bodyPr/>
                    <a:lstStyle/>
                    <a:p>
                      <a:pPr algn="ctr">
                        <a:lnSpc>
                          <a:spcPct val="107000"/>
                        </a:lnSpc>
                        <a:spcAft>
                          <a:spcPts val="0"/>
                        </a:spcAft>
                      </a:pPr>
                      <a:endParaRPr lang="en-GB" sz="200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endParaRPr>
                    </a:p>
                  </a:txBody>
                  <a:tcPr marL="68580" marR="68580" marT="0" marB="0" anchor="ctr">
                    <a:solidFill>
                      <a:schemeClr val="bg1"/>
                    </a:solidFill>
                  </a:tcPr>
                </a:tc>
                <a:extLst>
                  <a:ext uri="{0D108BD9-81ED-4DB2-BD59-A6C34878D82A}">
                    <a16:rowId xmlns:a16="http://schemas.microsoft.com/office/drawing/2014/main" val="1032263828"/>
                  </a:ext>
                </a:extLst>
              </a:tr>
              <a:tr h="416983">
                <a:tc>
                  <a:txBody>
                    <a:bodyPr/>
                    <a:lstStyle/>
                    <a:p>
                      <a:pPr algn="ctr">
                        <a:lnSpc>
                          <a:spcPct val="107000"/>
                        </a:lnSpc>
                        <a:spcAft>
                          <a:spcPts val="0"/>
                        </a:spcAft>
                      </a:pPr>
                      <a:endParaRPr lang="en-GB" sz="200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endParaRPr>
                    </a:p>
                  </a:txBody>
                  <a:tcPr marL="68580" marR="68580" marT="0" marB="0" anchor="ctr">
                    <a:solidFill>
                      <a:schemeClr val="bg1"/>
                    </a:solidFill>
                  </a:tcPr>
                </a:tc>
                <a:extLst>
                  <a:ext uri="{0D108BD9-81ED-4DB2-BD59-A6C34878D82A}">
                    <a16:rowId xmlns:a16="http://schemas.microsoft.com/office/drawing/2014/main" val="2606484490"/>
                  </a:ext>
                </a:extLst>
              </a:tr>
              <a:tr h="416983">
                <a:tc>
                  <a:txBody>
                    <a:bodyPr/>
                    <a:lstStyle/>
                    <a:p>
                      <a:pPr algn="ctr">
                        <a:lnSpc>
                          <a:spcPct val="107000"/>
                        </a:lnSpc>
                        <a:spcAft>
                          <a:spcPts val="0"/>
                        </a:spcAft>
                      </a:pPr>
                      <a:endParaRPr lang="en-GB" sz="200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endParaRPr>
                    </a:p>
                  </a:txBody>
                  <a:tcPr marL="68580" marR="68580" marT="0" marB="0" anchor="ctr">
                    <a:solidFill>
                      <a:schemeClr val="bg1"/>
                    </a:solidFill>
                  </a:tcPr>
                </a:tc>
                <a:extLst>
                  <a:ext uri="{0D108BD9-81ED-4DB2-BD59-A6C34878D82A}">
                    <a16:rowId xmlns:a16="http://schemas.microsoft.com/office/drawing/2014/main" val="3170265669"/>
                  </a:ext>
                </a:extLst>
              </a:tr>
              <a:tr h="416983">
                <a:tc>
                  <a:txBody>
                    <a:bodyPr/>
                    <a:lstStyle/>
                    <a:p>
                      <a:pPr algn="ctr">
                        <a:lnSpc>
                          <a:spcPct val="107000"/>
                        </a:lnSpc>
                        <a:spcAft>
                          <a:spcPts val="0"/>
                        </a:spcAft>
                      </a:pPr>
                      <a:endParaRPr lang="en-GB" sz="200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endParaRPr>
                    </a:p>
                  </a:txBody>
                  <a:tcPr marL="68580" marR="68580" marT="0" marB="0" anchor="ctr">
                    <a:solidFill>
                      <a:schemeClr val="bg1"/>
                    </a:solidFill>
                  </a:tcPr>
                </a:tc>
                <a:extLst>
                  <a:ext uri="{0D108BD9-81ED-4DB2-BD59-A6C34878D82A}">
                    <a16:rowId xmlns:a16="http://schemas.microsoft.com/office/drawing/2014/main" val="4249551576"/>
                  </a:ext>
                </a:extLst>
              </a:tr>
              <a:tr h="416983">
                <a:tc>
                  <a:txBody>
                    <a:bodyPr/>
                    <a:lstStyle/>
                    <a:p>
                      <a:pPr algn="ctr">
                        <a:lnSpc>
                          <a:spcPct val="107000"/>
                        </a:lnSpc>
                        <a:spcAft>
                          <a:spcPts val="0"/>
                        </a:spcAft>
                      </a:pPr>
                      <a:endParaRPr lang="en-GB" sz="200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endParaRPr>
                    </a:p>
                  </a:txBody>
                  <a:tcPr marL="68580" marR="68580" marT="0" marB="0" anchor="ctr">
                    <a:solidFill>
                      <a:schemeClr val="bg1"/>
                    </a:solidFill>
                  </a:tcPr>
                </a:tc>
                <a:extLst>
                  <a:ext uri="{0D108BD9-81ED-4DB2-BD59-A6C34878D82A}">
                    <a16:rowId xmlns:a16="http://schemas.microsoft.com/office/drawing/2014/main" val="1791403088"/>
                  </a:ext>
                </a:extLst>
              </a:tr>
              <a:tr h="416983">
                <a:tc>
                  <a:txBody>
                    <a:bodyPr/>
                    <a:lstStyle/>
                    <a:p>
                      <a:pPr algn="ctr">
                        <a:lnSpc>
                          <a:spcPct val="107000"/>
                        </a:lnSpc>
                        <a:spcAft>
                          <a:spcPts val="0"/>
                        </a:spcAft>
                      </a:pPr>
                      <a:endParaRPr lang="en-GB" sz="200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endParaRPr>
                    </a:p>
                  </a:txBody>
                  <a:tcPr marL="68580" marR="68580" marT="0" marB="0" anchor="ctr">
                    <a:solidFill>
                      <a:schemeClr val="bg1"/>
                    </a:solidFill>
                  </a:tcPr>
                </a:tc>
                <a:extLst>
                  <a:ext uri="{0D108BD9-81ED-4DB2-BD59-A6C34878D82A}">
                    <a16:rowId xmlns:a16="http://schemas.microsoft.com/office/drawing/2014/main" val="86379723"/>
                  </a:ext>
                </a:extLst>
              </a:tr>
              <a:tr h="416983">
                <a:tc>
                  <a:txBody>
                    <a:bodyPr/>
                    <a:lstStyle/>
                    <a:p>
                      <a:pPr algn="ctr">
                        <a:lnSpc>
                          <a:spcPct val="107000"/>
                        </a:lnSpc>
                        <a:spcAft>
                          <a:spcPts val="0"/>
                        </a:spcAft>
                      </a:pPr>
                      <a:endParaRPr lang="en-GB" sz="200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endParaRPr>
                    </a:p>
                  </a:txBody>
                  <a:tcPr marL="68580" marR="68580" marT="0" marB="0" anchor="ctr">
                    <a:solidFill>
                      <a:schemeClr val="bg1"/>
                    </a:solidFill>
                  </a:tcPr>
                </a:tc>
                <a:extLst>
                  <a:ext uri="{0D108BD9-81ED-4DB2-BD59-A6C34878D82A}">
                    <a16:rowId xmlns:a16="http://schemas.microsoft.com/office/drawing/2014/main" val="3286828865"/>
                  </a:ext>
                </a:extLst>
              </a:tr>
              <a:tr h="416983">
                <a:tc>
                  <a:txBody>
                    <a:bodyPr/>
                    <a:lstStyle/>
                    <a:p>
                      <a:pPr algn="ctr">
                        <a:lnSpc>
                          <a:spcPct val="107000"/>
                        </a:lnSpc>
                        <a:spcAft>
                          <a:spcPts val="0"/>
                        </a:spcAft>
                      </a:pPr>
                      <a:endParaRPr lang="en-GB" sz="200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endParaRPr>
                    </a:p>
                  </a:txBody>
                  <a:tcPr marL="68580" marR="68580" marT="0" marB="0" anchor="ctr">
                    <a:solidFill>
                      <a:schemeClr val="bg1"/>
                    </a:solidFill>
                  </a:tcPr>
                </a:tc>
                <a:extLst>
                  <a:ext uri="{0D108BD9-81ED-4DB2-BD59-A6C34878D82A}">
                    <a16:rowId xmlns:a16="http://schemas.microsoft.com/office/drawing/2014/main" val="3635500508"/>
                  </a:ext>
                </a:extLst>
              </a:tr>
              <a:tr h="416983">
                <a:tc>
                  <a:txBody>
                    <a:bodyPr/>
                    <a:lstStyle/>
                    <a:p>
                      <a:pPr algn="ctr">
                        <a:lnSpc>
                          <a:spcPct val="107000"/>
                        </a:lnSpc>
                        <a:spcAft>
                          <a:spcPts val="0"/>
                        </a:spcAft>
                      </a:pPr>
                      <a:endParaRPr lang="en-GB" sz="200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endParaRPr>
                    </a:p>
                  </a:txBody>
                  <a:tcPr marL="68580" marR="68580" marT="0" marB="0" anchor="ctr">
                    <a:solidFill>
                      <a:schemeClr val="bg1"/>
                    </a:solidFill>
                  </a:tcPr>
                </a:tc>
                <a:extLst>
                  <a:ext uri="{0D108BD9-81ED-4DB2-BD59-A6C34878D82A}">
                    <a16:rowId xmlns:a16="http://schemas.microsoft.com/office/drawing/2014/main" val="2062855747"/>
                  </a:ext>
                </a:extLst>
              </a:tr>
              <a:tr h="416983">
                <a:tc>
                  <a:txBody>
                    <a:bodyPr/>
                    <a:lstStyle/>
                    <a:p>
                      <a:pPr algn="ctr">
                        <a:lnSpc>
                          <a:spcPct val="107000"/>
                        </a:lnSpc>
                        <a:spcAft>
                          <a:spcPts val="0"/>
                        </a:spcAft>
                      </a:pPr>
                      <a:r>
                        <a:rPr lang="en-GB" sz="200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rPr>
                        <a:t> </a:t>
                      </a:r>
                    </a:p>
                  </a:txBody>
                  <a:tcPr marL="68580" marR="68580" marT="0" marB="0" anchor="ctr">
                    <a:solidFill>
                      <a:schemeClr val="bg1"/>
                    </a:solidFill>
                  </a:tcPr>
                </a:tc>
                <a:extLst>
                  <a:ext uri="{0D108BD9-81ED-4DB2-BD59-A6C34878D82A}">
                    <a16:rowId xmlns:a16="http://schemas.microsoft.com/office/drawing/2014/main" val="577156213"/>
                  </a:ext>
                </a:extLst>
              </a:tr>
            </a:tbl>
          </a:graphicData>
        </a:graphic>
      </p:graphicFrame>
      <p:sp>
        <p:nvSpPr>
          <p:cNvPr id="31" name="AutoShape 11">
            <a:hlinkClick r:id="" action="ppaction://noaction" highlightClick="1"/>
            <a:extLst>
              <a:ext uri="{FF2B5EF4-FFF2-40B4-BE49-F238E27FC236}">
                <a16:creationId xmlns:a16="http://schemas.microsoft.com/office/drawing/2014/main" id="{FC80DD2D-DA0F-4C82-A32E-8630C886ED7C}"/>
              </a:ext>
            </a:extLst>
          </p:cNvPr>
          <p:cNvSpPr>
            <a:spLocks noChangeArrowheads="1"/>
          </p:cNvSpPr>
          <p:nvPr/>
        </p:nvSpPr>
        <p:spPr bwMode="auto">
          <a:xfrm>
            <a:off x="9248819" y="5737549"/>
            <a:ext cx="1058732" cy="382082"/>
          </a:xfrm>
          <a:prstGeom prst="actionButtonBlank">
            <a:avLst/>
          </a:prstGeom>
          <a:solidFill>
            <a:srgbClr val="1F4E79"/>
          </a:solidFill>
          <a:ln>
            <a:headEnd/>
            <a:tailEnd/>
          </a:ln>
        </p:spPr>
        <p:style>
          <a:lnRef idx="0">
            <a:schemeClr val="accent2"/>
          </a:lnRef>
          <a:fillRef idx="3">
            <a:schemeClr val="accent2"/>
          </a:fillRef>
          <a:effectRef idx="3">
            <a:schemeClr val="accent2"/>
          </a:effectRef>
          <a:fontRef idx="minor">
            <a:schemeClr val="lt1"/>
          </a:fontRef>
        </p:style>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INICIO</a:t>
            </a:r>
          </a:p>
        </p:txBody>
      </p:sp>
      <p:graphicFrame>
        <p:nvGraphicFramePr>
          <p:cNvPr id="32" name="Tableau 31">
            <a:extLst>
              <a:ext uri="{FF2B5EF4-FFF2-40B4-BE49-F238E27FC236}">
                <a16:creationId xmlns:a16="http://schemas.microsoft.com/office/drawing/2014/main" id="{544E6994-17EB-41C8-AE51-4BF22363DB30}"/>
              </a:ext>
            </a:extLst>
          </p:cNvPr>
          <p:cNvGraphicFramePr>
            <a:graphicFrameLocks noGrp="1"/>
          </p:cNvGraphicFramePr>
          <p:nvPr>
            <p:extLst/>
          </p:nvPr>
        </p:nvGraphicFramePr>
        <p:xfrm>
          <a:off x="2846848" y="774945"/>
          <a:ext cx="2916278" cy="5022599"/>
        </p:xfrm>
        <a:graphic>
          <a:graphicData uri="http://schemas.openxmlformats.org/drawingml/2006/table">
            <a:tbl>
              <a:tblPr firstRow="1" firstCol="1" bandRow="1">
                <a:tableStyleId>{5940675A-B579-460E-94D1-54222C63F5DA}</a:tableStyleId>
              </a:tblPr>
              <a:tblGrid>
                <a:gridCol w="2916278">
                  <a:extLst>
                    <a:ext uri="{9D8B030D-6E8A-4147-A177-3AD203B41FA5}">
                      <a16:colId xmlns:a16="http://schemas.microsoft.com/office/drawing/2014/main" val="1100054540"/>
                    </a:ext>
                  </a:extLst>
                </a:gridCol>
              </a:tblGrid>
              <a:tr h="435786">
                <a:tc>
                  <a:txBody>
                    <a:bodyPr/>
                    <a:lstStyle/>
                    <a:p>
                      <a:pPr algn="ctr">
                        <a:lnSpc>
                          <a:spcPct val="107000"/>
                        </a:lnSpc>
                        <a:spcAft>
                          <a:spcPts val="0"/>
                        </a:spcAft>
                      </a:pPr>
                      <a:r>
                        <a:rPr lang="en-GB" sz="2000" b="1" dirty="0">
                          <a:solidFill>
                            <a:srgbClr val="02456F"/>
                          </a:solidFill>
                          <a:effectLst/>
                          <a:latin typeface="Century Gothic" panose="020B0502020202020204" pitchFamily="34" charset="0"/>
                          <a:ea typeface="SimSun" panose="02010600030101010101" pitchFamily="2" charset="-122"/>
                          <a:cs typeface="Times New Roman" panose="02020603050405020304" pitchFamily="18" charset="0"/>
                        </a:rPr>
                        <a:t>Word</a:t>
                      </a:r>
                      <a:endParaRPr lang="en-GB" sz="1600" b="1" dirty="0">
                        <a:solidFill>
                          <a:srgbClr val="02456F"/>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bg1"/>
                    </a:solidFill>
                  </a:tcPr>
                </a:tc>
                <a:extLst>
                  <a:ext uri="{0D108BD9-81ED-4DB2-BD59-A6C34878D82A}">
                    <a16:rowId xmlns:a16="http://schemas.microsoft.com/office/drawing/2014/main" val="3304996929"/>
                  </a:ext>
                </a:extLst>
              </a:tr>
              <a:tr h="416983">
                <a:tc>
                  <a:txBody>
                    <a:bodyPr/>
                    <a:lstStyle/>
                    <a:p>
                      <a:pPr algn="ctr">
                        <a:lnSpc>
                          <a:spcPct val="107000"/>
                        </a:lnSpc>
                        <a:spcAft>
                          <a:spcPts val="0"/>
                        </a:spcAft>
                      </a:pPr>
                      <a:endParaRPr lang="en-GB" sz="200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endParaRPr>
                    </a:p>
                  </a:txBody>
                  <a:tcPr marL="68580" marR="68580" marT="0" marB="0" anchor="ctr">
                    <a:solidFill>
                      <a:schemeClr val="bg1"/>
                    </a:solidFill>
                  </a:tcPr>
                </a:tc>
                <a:extLst>
                  <a:ext uri="{0D108BD9-81ED-4DB2-BD59-A6C34878D82A}">
                    <a16:rowId xmlns:a16="http://schemas.microsoft.com/office/drawing/2014/main" val="715995858"/>
                  </a:ext>
                </a:extLst>
              </a:tr>
              <a:tr h="416983">
                <a:tc>
                  <a:txBody>
                    <a:bodyPr/>
                    <a:lstStyle/>
                    <a:p>
                      <a:pPr algn="ctr">
                        <a:lnSpc>
                          <a:spcPct val="107000"/>
                        </a:lnSpc>
                        <a:spcAft>
                          <a:spcPts val="0"/>
                        </a:spcAft>
                      </a:pPr>
                      <a:endParaRPr lang="en-GB" sz="200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endParaRPr>
                    </a:p>
                  </a:txBody>
                  <a:tcPr marL="68580" marR="68580" marT="0" marB="0" anchor="ctr">
                    <a:solidFill>
                      <a:schemeClr val="bg1"/>
                    </a:solidFill>
                  </a:tcPr>
                </a:tc>
                <a:extLst>
                  <a:ext uri="{0D108BD9-81ED-4DB2-BD59-A6C34878D82A}">
                    <a16:rowId xmlns:a16="http://schemas.microsoft.com/office/drawing/2014/main" val="1032263828"/>
                  </a:ext>
                </a:extLst>
              </a:tr>
              <a:tr h="416983">
                <a:tc>
                  <a:txBody>
                    <a:bodyPr/>
                    <a:lstStyle/>
                    <a:p>
                      <a:pPr algn="ctr">
                        <a:lnSpc>
                          <a:spcPct val="107000"/>
                        </a:lnSpc>
                        <a:spcAft>
                          <a:spcPts val="0"/>
                        </a:spcAft>
                      </a:pPr>
                      <a:endParaRPr lang="en-GB" sz="200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endParaRPr>
                    </a:p>
                  </a:txBody>
                  <a:tcPr marL="68580" marR="68580" marT="0" marB="0" anchor="ctr">
                    <a:solidFill>
                      <a:schemeClr val="bg1"/>
                    </a:solidFill>
                  </a:tcPr>
                </a:tc>
                <a:extLst>
                  <a:ext uri="{0D108BD9-81ED-4DB2-BD59-A6C34878D82A}">
                    <a16:rowId xmlns:a16="http://schemas.microsoft.com/office/drawing/2014/main" val="2606484490"/>
                  </a:ext>
                </a:extLst>
              </a:tr>
              <a:tr h="416983">
                <a:tc>
                  <a:txBody>
                    <a:bodyPr/>
                    <a:lstStyle/>
                    <a:p>
                      <a:pPr algn="ctr">
                        <a:lnSpc>
                          <a:spcPct val="107000"/>
                        </a:lnSpc>
                        <a:spcAft>
                          <a:spcPts val="0"/>
                        </a:spcAft>
                      </a:pPr>
                      <a:endParaRPr lang="en-GB" sz="200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endParaRPr>
                    </a:p>
                  </a:txBody>
                  <a:tcPr marL="68580" marR="68580" marT="0" marB="0" anchor="ctr">
                    <a:solidFill>
                      <a:schemeClr val="bg1"/>
                    </a:solidFill>
                  </a:tcPr>
                </a:tc>
                <a:extLst>
                  <a:ext uri="{0D108BD9-81ED-4DB2-BD59-A6C34878D82A}">
                    <a16:rowId xmlns:a16="http://schemas.microsoft.com/office/drawing/2014/main" val="3170265669"/>
                  </a:ext>
                </a:extLst>
              </a:tr>
              <a:tr h="416983">
                <a:tc>
                  <a:txBody>
                    <a:bodyPr/>
                    <a:lstStyle/>
                    <a:p>
                      <a:pPr algn="ctr">
                        <a:lnSpc>
                          <a:spcPct val="107000"/>
                        </a:lnSpc>
                        <a:spcAft>
                          <a:spcPts val="0"/>
                        </a:spcAft>
                      </a:pPr>
                      <a:endParaRPr lang="en-GB" sz="200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endParaRPr>
                    </a:p>
                  </a:txBody>
                  <a:tcPr marL="68580" marR="68580" marT="0" marB="0" anchor="ctr">
                    <a:solidFill>
                      <a:schemeClr val="bg1"/>
                    </a:solidFill>
                  </a:tcPr>
                </a:tc>
                <a:extLst>
                  <a:ext uri="{0D108BD9-81ED-4DB2-BD59-A6C34878D82A}">
                    <a16:rowId xmlns:a16="http://schemas.microsoft.com/office/drawing/2014/main" val="4249551576"/>
                  </a:ext>
                </a:extLst>
              </a:tr>
              <a:tr h="416983">
                <a:tc>
                  <a:txBody>
                    <a:bodyPr/>
                    <a:lstStyle/>
                    <a:p>
                      <a:pPr algn="ctr">
                        <a:lnSpc>
                          <a:spcPct val="107000"/>
                        </a:lnSpc>
                        <a:spcAft>
                          <a:spcPts val="0"/>
                        </a:spcAft>
                      </a:pPr>
                      <a:endParaRPr lang="en-GB" sz="200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endParaRPr>
                    </a:p>
                  </a:txBody>
                  <a:tcPr marL="68580" marR="68580" marT="0" marB="0" anchor="ctr">
                    <a:solidFill>
                      <a:schemeClr val="bg1"/>
                    </a:solidFill>
                  </a:tcPr>
                </a:tc>
                <a:extLst>
                  <a:ext uri="{0D108BD9-81ED-4DB2-BD59-A6C34878D82A}">
                    <a16:rowId xmlns:a16="http://schemas.microsoft.com/office/drawing/2014/main" val="1791403088"/>
                  </a:ext>
                </a:extLst>
              </a:tr>
              <a:tr h="416983">
                <a:tc>
                  <a:txBody>
                    <a:bodyPr/>
                    <a:lstStyle/>
                    <a:p>
                      <a:pPr algn="ctr">
                        <a:lnSpc>
                          <a:spcPct val="107000"/>
                        </a:lnSpc>
                        <a:spcAft>
                          <a:spcPts val="0"/>
                        </a:spcAft>
                      </a:pPr>
                      <a:endParaRPr lang="en-GB" sz="200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endParaRPr>
                    </a:p>
                  </a:txBody>
                  <a:tcPr marL="68580" marR="68580" marT="0" marB="0" anchor="ctr">
                    <a:solidFill>
                      <a:schemeClr val="bg1"/>
                    </a:solidFill>
                  </a:tcPr>
                </a:tc>
                <a:extLst>
                  <a:ext uri="{0D108BD9-81ED-4DB2-BD59-A6C34878D82A}">
                    <a16:rowId xmlns:a16="http://schemas.microsoft.com/office/drawing/2014/main" val="86379723"/>
                  </a:ext>
                </a:extLst>
              </a:tr>
              <a:tr h="416983">
                <a:tc>
                  <a:txBody>
                    <a:bodyPr/>
                    <a:lstStyle/>
                    <a:p>
                      <a:pPr algn="ctr">
                        <a:lnSpc>
                          <a:spcPct val="107000"/>
                        </a:lnSpc>
                        <a:spcAft>
                          <a:spcPts val="0"/>
                        </a:spcAft>
                      </a:pPr>
                      <a:endParaRPr lang="en-GB" sz="200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endParaRPr>
                    </a:p>
                  </a:txBody>
                  <a:tcPr marL="68580" marR="68580" marT="0" marB="0" anchor="ctr">
                    <a:solidFill>
                      <a:schemeClr val="bg1"/>
                    </a:solidFill>
                  </a:tcPr>
                </a:tc>
                <a:extLst>
                  <a:ext uri="{0D108BD9-81ED-4DB2-BD59-A6C34878D82A}">
                    <a16:rowId xmlns:a16="http://schemas.microsoft.com/office/drawing/2014/main" val="3286828865"/>
                  </a:ext>
                </a:extLst>
              </a:tr>
              <a:tr h="416983">
                <a:tc>
                  <a:txBody>
                    <a:bodyPr/>
                    <a:lstStyle/>
                    <a:p>
                      <a:pPr algn="ctr">
                        <a:lnSpc>
                          <a:spcPct val="107000"/>
                        </a:lnSpc>
                        <a:spcAft>
                          <a:spcPts val="0"/>
                        </a:spcAft>
                      </a:pPr>
                      <a:endParaRPr lang="en-GB" sz="200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endParaRPr>
                    </a:p>
                  </a:txBody>
                  <a:tcPr marL="68580" marR="68580" marT="0" marB="0" anchor="ctr">
                    <a:solidFill>
                      <a:schemeClr val="bg1"/>
                    </a:solidFill>
                  </a:tcPr>
                </a:tc>
                <a:extLst>
                  <a:ext uri="{0D108BD9-81ED-4DB2-BD59-A6C34878D82A}">
                    <a16:rowId xmlns:a16="http://schemas.microsoft.com/office/drawing/2014/main" val="3635500508"/>
                  </a:ext>
                </a:extLst>
              </a:tr>
              <a:tr h="416983">
                <a:tc>
                  <a:txBody>
                    <a:bodyPr/>
                    <a:lstStyle/>
                    <a:p>
                      <a:pPr algn="ctr">
                        <a:lnSpc>
                          <a:spcPct val="107000"/>
                        </a:lnSpc>
                        <a:spcAft>
                          <a:spcPts val="0"/>
                        </a:spcAft>
                      </a:pPr>
                      <a:endParaRPr lang="en-GB" sz="200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endParaRPr>
                    </a:p>
                  </a:txBody>
                  <a:tcPr marL="68580" marR="68580" marT="0" marB="0" anchor="ctr">
                    <a:solidFill>
                      <a:schemeClr val="bg1"/>
                    </a:solidFill>
                  </a:tcPr>
                </a:tc>
                <a:extLst>
                  <a:ext uri="{0D108BD9-81ED-4DB2-BD59-A6C34878D82A}">
                    <a16:rowId xmlns:a16="http://schemas.microsoft.com/office/drawing/2014/main" val="2062855747"/>
                  </a:ext>
                </a:extLst>
              </a:tr>
              <a:tr h="416983">
                <a:tc>
                  <a:txBody>
                    <a:bodyPr/>
                    <a:lstStyle/>
                    <a:p>
                      <a:pPr algn="ctr">
                        <a:lnSpc>
                          <a:spcPct val="107000"/>
                        </a:lnSpc>
                        <a:spcAft>
                          <a:spcPts val="0"/>
                        </a:spcAft>
                      </a:pPr>
                      <a:r>
                        <a:rPr lang="en-GB" sz="200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rPr>
                        <a:t> </a:t>
                      </a:r>
                    </a:p>
                  </a:txBody>
                  <a:tcPr marL="68580" marR="68580" marT="0" marB="0" anchor="ctr">
                    <a:solidFill>
                      <a:schemeClr val="bg1"/>
                    </a:solidFill>
                  </a:tcPr>
                </a:tc>
                <a:extLst>
                  <a:ext uri="{0D108BD9-81ED-4DB2-BD59-A6C34878D82A}">
                    <a16:rowId xmlns:a16="http://schemas.microsoft.com/office/drawing/2014/main" val="577156213"/>
                  </a:ext>
                </a:extLst>
              </a:tr>
            </a:tbl>
          </a:graphicData>
        </a:graphic>
      </p:graphicFrame>
      <p:sp>
        <p:nvSpPr>
          <p:cNvPr id="11" name="Légende : encadrée 10">
            <a:extLst>
              <a:ext uri="{FF2B5EF4-FFF2-40B4-BE49-F238E27FC236}">
                <a16:creationId xmlns:a16="http://schemas.microsoft.com/office/drawing/2014/main" id="{1AEA6F4F-BD01-456E-92EE-7B9BA057BC0A}"/>
              </a:ext>
            </a:extLst>
          </p:cNvPr>
          <p:cNvSpPr/>
          <p:nvPr/>
        </p:nvSpPr>
        <p:spPr>
          <a:xfrm>
            <a:off x="107736" y="1531574"/>
            <a:ext cx="2569923" cy="3280146"/>
          </a:xfrm>
          <a:prstGeom prst="borderCallout1">
            <a:avLst>
              <a:gd name="adj1" fmla="val 76422"/>
              <a:gd name="adj2" fmla="val 99772"/>
              <a:gd name="adj3" fmla="val 89262"/>
              <a:gd name="adj4" fmla="val 146061"/>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l" defTabSz="914400" rtl="0" eaLnBrk="1" fontAlgn="auto" latinLnBrk="0" hangingPunct="1">
              <a:lnSpc>
                <a:spcPct val="120000"/>
              </a:lnSpc>
              <a:spcBef>
                <a:spcPts val="0"/>
              </a:spcBef>
              <a:spcAft>
                <a:spcPts val="0"/>
              </a:spcAft>
              <a:buClrTx/>
              <a:buSzTx/>
              <a:buFontTx/>
              <a:buNone/>
              <a:tabLst/>
              <a:defRPr/>
            </a:pPr>
            <a:r>
              <a:rPr kumimoji="0" lang="es-ES" sz="22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‘Junto’ </a:t>
            </a:r>
            <a:r>
              <a:rPr kumimoji="0" lang="en-US" sz="22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normally refers to more than one thing or person, so usually appears with an –s at the end </a:t>
            </a:r>
            <a:r>
              <a:rPr kumimoji="0" lang="es-ES" sz="2200" b="1" i="0" u="none" strike="noStrike" kern="1200" cap="none" spc="0" normalizeH="0" baseline="0" noProof="0" dirty="0" smtClean="0">
                <a:ln>
                  <a:noFill/>
                </a:ln>
                <a:solidFill>
                  <a:prstClr val="white"/>
                </a:solidFill>
                <a:effectLst/>
                <a:uLnTx/>
                <a:uFillTx/>
                <a:latin typeface="Century Gothic" panose="020B0502020202020204" pitchFamily="34" charset="0"/>
                <a:ea typeface="+mn-ea"/>
                <a:cs typeface="+mn-cs"/>
              </a:rPr>
              <a:t>(e.g., junto</a:t>
            </a:r>
            <a:r>
              <a:rPr kumimoji="0" lang="es-ES" sz="2200" b="1" i="0" u="sng" strike="noStrike" kern="1200" cap="none" spc="0" normalizeH="0" baseline="0" noProof="0" dirty="0" smtClean="0">
                <a:ln>
                  <a:noFill/>
                </a:ln>
                <a:solidFill>
                  <a:prstClr val="white"/>
                </a:solidFill>
                <a:effectLst/>
                <a:uLnTx/>
                <a:uFillTx/>
                <a:latin typeface="Century Gothic" panose="020B0502020202020204" pitchFamily="34" charset="0"/>
                <a:ea typeface="+mn-ea"/>
                <a:cs typeface="+mn-cs"/>
              </a:rPr>
              <a:t>s</a:t>
            </a:r>
            <a:r>
              <a:rPr kumimoji="0" lang="es-ES" sz="22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junta</a:t>
            </a:r>
            <a:r>
              <a:rPr kumimoji="0" lang="es-ES" sz="2200" b="1" i="0" u="sng"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s</a:t>
            </a:r>
            <a:r>
              <a:rPr kumimoji="0" lang="es-ES" sz="2200" b="1" i="0" u="none" strike="noStrike" kern="1200" cap="none" spc="0" normalizeH="0" baseline="0" noProof="0" dirty="0" smtClean="0">
                <a:ln>
                  <a:noFill/>
                </a:ln>
                <a:solidFill>
                  <a:prstClr val="white"/>
                </a:solidFill>
                <a:effectLst/>
                <a:uLnTx/>
                <a:uFillTx/>
                <a:latin typeface="Century Gothic" panose="020B0502020202020204" pitchFamily="34" charset="0"/>
                <a:ea typeface="+mn-ea"/>
                <a:cs typeface="+mn-cs"/>
              </a:rPr>
              <a:t>).</a:t>
            </a:r>
            <a:endParaRPr kumimoji="0" lang="es-ES" sz="22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317913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1" nodeType="clickEffect">
                                  <p:stCondLst>
                                    <p:cond delay="0"/>
                                  </p:stCondLst>
                                  <p:childTnLst>
                                    <p:animEffect transition="out" filter="fade">
                                      <p:cBhvr>
                                        <p:cTn id="11" dur="500"/>
                                        <p:tgtEl>
                                          <p:spTgt spid="11"/>
                                        </p:tgtEl>
                                      </p:cBhvr>
                                    </p:animEffect>
                                    <p:set>
                                      <p:cBhvr>
                                        <p:cTn id="12" dur="1" fill="hold">
                                          <p:stCondLst>
                                            <p:cond delay="499"/>
                                          </p:stCondLst>
                                        </p:cTn>
                                        <p:tgtEl>
                                          <p:spTgt spid="11"/>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0" presetClass="exit" presetSubtype="0" fill="hold" nodeType="clickEffect">
                                  <p:stCondLst>
                                    <p:cond delay="0"/>
                                  </p:stCondLst>
                                  <p:childTnLst>
                                    <p:animEffect transition="out" filter="fade">
                                      <p:cBhvr>
                                        <p:cTn id="20" dur="500"/>
                                        <p:tgtEl>
                                          <p:spTgt spid="27"/>
                                        </p:tgtEl>
                                      </p:cBhvr>
                                    </p:animEffect>
                                    <p:set>
                                      <p:cBhvr>
                                        <p:cTn id="21" dur="1" fill="hold">
                                          <p:stCondLst>
                                            <p:cond delay="499"/>
                                          </p:stCondLst>
                                        </p:cTn>
                                        <p:tgtEl>
                                          <p:spTgt spid="27"/>
                                        </p:tgtEl>
                                        <p:attrNameLst>
                                          <p:attrName>style.visibility</p:attrName>
                                        </p:attrNameLst>
                                      </p:cBhvr>
                                      <p:to>
                                        <p:strVal val="hidden"/>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32"/>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0" presetClass="exit" presetSubtype="0" fill="hold" nodeType="clickEffect">
                                  <p:stCondLst>
                                    <p:cond delay="0"/>
                                  </p:stCondLst>
                                  <p:childTnLst>
                                    <p:animEffect transition="out" filter="fade">
                                      <p:cBhvr>
                                        <p:cTn id="29" dur="500"/>
                                        <p:tgtEl>
                                          <p:spTgt spid="32"/>
                                        </p:tgtEl>
                                      </p:cBhvr>
                                    </p:animEffect>
                                    <p:set>
                                      <p:cBhvr>
                                        <p:cTn id="30" dur="1" fill="hold">
                                          <p:stCondLst>
                                            <p:cond delay="499"/>
                                          </p:stCondLst>
                                        </p:cTn>
                                        <p:tgtEl>
                                          <p:spTgt spid="3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1" restart="whenNotActive" fill="hold" evtFilter="cancelBubble" nodeType="interactiveSeq">
                <p:stCondLst>
                  <p:cond evt="onClick" delay="0">
                    <p:tgtEl>
                      <p:spTgt spid="31"/>
                    </p:tgtEl>
                  </p:cond>
                </p:stCondLst>
                <p:endSync evt="end" delay="0">
                  <p:rtn val="all"/>
                </p:endSync>
                <p:childTnLst>
                  <p:par>
                    <p:cTn id="32" fill="hold">
                      <p:stCondLst>
                        <p:cond delay="0"/>
                      </p:stCondLst>
                      <p:childTnLst>
                        <p:par>
                          <p:cTn id="33" fill="hold">
                            <p:stCondLst>
                              <p:cond delay="0"/>
                            </p:stCondLst>
                            <p:childTnLst>
                              <p:par>
                                <p:cTn id="34" presetID="12" presetClass="exit" presetSubtype="4" fill="hold" nodeType="afterEffect">
                                  <p:stCondLst>
                                    <p:cond delay="0"/>
                                  </p:stCondLst>
                                  <p:childTnLst>
                                    <p:animEffect transition="out" filter="slide(fromBottom)">
                                      <p:cBhvr>
                                        <p:cTn id="35" dur="59000"/>
                                        <p:tgtEl>
                                          <p:spTgt spid="7"/>
                                        </p:tgtEl>
                                      </p:cBhvr>
                                    </p:animEffect>
                                    <p:set>
                                      <p:cBhvr>
                                        <p:cTn id="36" dur="1" fill="hold">
                                          <p:stCondLst>
                                            <p:cond delay="58999"/>
                                          </p:stCondLst>
                                        </p:cTn>
                                        <p:tgtEl>
                                          <p:spTgt spid="7"/>
                                        </p:tgtEl>
                                        <p:attrNameLst>
                                          <p:attrName>style.visibility</p:attrName>
                                        </p:attrNameLst>
                                      </p:cBhvr>
                                      <p:to>
                                        <p:strVal val="hidden"/>
                                      </p:to>
                                    </p:set>
                                  </p:childTnLst>
                                </p:cTn>
                              </p:par>
                            </p:childTnLst>
                          </p:cTn>
                        </p:par>
                      </p:childTnLst>
                    </p:cTn>
                  </p:par>
                </p:childTnLst>
              </p:cTn>
              <p:nextCondLst>
                <p:cond evt="onClick" delay="0">
                  <p:tgtEl>
                    <p:spTgt spid="31"/>
                  </p:tgtEl>
                </p:cond>
              </p:nextCondLst>
            </p:seq>
          </p:childTnLst>
        </p:cTn>
      </p:par>
    </p:tnLst>
    <p:bldLst>
      <p:bldP spid="11" grpId="0" animBg="1"/>
      <p:bldP spid="11"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oneTexte 7">
            <a:extLst>
              <a:ext uri="{FF2B5EF4-FFF2-40B4-BE49-F238E27FC236}">
                <a16:creationId xmlns:a16="http://schemas.microsoft.com/office/drawing/2014/main" id="{B601C29C-1F88-4F29-A83A-B3D3AE44FCF4}"/>
              </a:ext>
            </a:extLst>
          </p:cNvPr>
          <p:cNvSpPr txBox="1"/>
          <p:nvPr/>
        </p:nvSpPr>
        <p:spPr>
          <a:xfrm>
            <a:off x="1338502" y="3196699"/>
            <a:ext cx="1854925" cy="4770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CA" sz="2500" b="1" i="0" u="none" strike="noStrike" kern="1200" cap="none" spc="0" normalizeH="0" baseline="0" noProof="0" dirty="0" smtClean="0">
                <a:ln>
                  <a:noFill/>
                </a:ln>
                <a:solidFill>
                  <a:srgbClr val="ED7D31"/>
                </a:solidFill>
                <a:effectLst/>
                <a:uLnTx/>
                <a:uFillTx/>
                <a:latin typeface="Century Gothic" panose="020F0302020204030204"/>
                <a:ea typeface="+mn-ea"/>
                <a:cs typeface="+mn-cs"/>
              </a:rPr>
              <a:t>verb</a:t>
            </a:r>
            <a:endParaRPr kumimoji="0" lang="en-CA" sz="2500" b="1" i="0" u="none" strike="noStrike" kern="1200" cap="none" spc="0" normalizeH="0" baseline="0" noProof="0" dirty="0">
              <a:ln>
                <a:noFill/>
              </a:ln>
              <a:solidFill>
                <a:srgbClr val="ED7D31"/>
              </a:solidFill>
              <a:effectLst/>
              <a:uLnTx/>
              <a:uFillTx/>
              <a:latin typeface="Century Gothic" panose="020F0302020204030204"/>
              <a:ea typeface="+mn-ea"/>
              <a:cs typeface="+mn-cs"/>
            </a:endParaRPr>
          </a:p>
        </p:txBody>
      </p:sp>
      <p:sp>
        <p:nvSpPr>
          <p:cNvPr id="9" name="ZoneTexte 8">
            <a:extLst>
              <a:ext uri="{FF2B5EF4-FFF2-40B4-BE49-F238E27FC236}">
                <a16:creationId xmlns:a16="http://schemas.microsoft.com/office/drawing/2014/main" id="{6A9D6367-BAB2-4921-9F14-248625B7E644}"/>
              </a:ext>
            </a:extLst>
          </p:cNvPr>
          <p:cNvSpPr txBox="1"/>
          <p:nvPr/>
        </p:nvSpPr>
        <p:spPr>
          <a:xfrm>
            <a:off x="5252812" y="3206884"/>
            <a:ext cx="1854925" cy="4770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CA" sz="2500" b="1" i="0" u="none" strike="noStrike" kern="1200" cap="none" spc="0" normalizeH="0" baseline="0" noProof="0" dirty="0" smtClean="0">
                <a:ln>
                  <a:noFill/>
                </a:ln>
                <a:solidFill>
                  <a:srgbClr val="ED7D31"/>
                </a:solidFill>
                <a:effectLst/>
                <a:uLnTx/>
                <a:uFillTx/>
                <a:latin typeface="Century Gothic" panose="020F0302020204030204"/>
                <a:ea typeface="+mn-ea"/>
                <a:cs typeface="+mn-cs"/>
              </a:rPr>
              <a:t>adjective</a:t>
            </a:r>
            <a:endParaRPr kumimoji="0" lang="en-CA" sz="2500" b="1" i="0" u="none" strike="noStrike" kern="1200" cap="none" spc="0" normalizeH="0" baseline="0" noProof="0" dirty="0">
              <a:ln>
                <a:noFill/>
              </a:ln>
              <a:solidFill>
                <a:srgbClr val="ED7D31"/>
              </a:solidFill>
              <a:effectLst/>
              <a:uLnTx/>
              <a:uFillTx/>
              <a:latin typeface="Century Gothic" panose="020F0302020204030204"/>
              <a:ea typeface="+mn-ea"/>
              <a:cs typeface="+mn-cs"/>
            </a:endParaRPr>
          </a:p>
        </p:txBody>
      </p:sp>
      <p:sp>
        <p:nvSpPr>
          <p:cNvPr id="10" name="ZoneTexte 9">
            <a:extLst>
              <a:ext uri="{FF2B5EF4-FFF2-40B4-BE49-F238E27FC236}">
                <a16:creationId xmlns:a16="http://schemas.microsoft.com/office/drawing/2014/main" id="{510A170F-2CA8-4FA4-AAF0-D2222861ED05}"/>
              </a:ext>
            </a:extLst>
          </p:cNvPr>
          <p:cNvSpPr txBox="1"/>
          <p:nvPr/>
        </p:nvSpPr>
        <p:spPr>
          <a:xfrm>
            <a:off x="9346173" y="3206884"/>
            <a:ext cx="1854925" cy="4770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CA" sz="2500" b="1" i="0" u="none" strike="noStrike" kern="1200" cap="none" spc="0" normalizeH="0" baseline="0" noProof="0" dirty="0" smtClean="0">
                <a:ln>
                  <a:noFill/>
                </a:ln>
                <a:solidFill>
                  <a:srgbClr val="ED7D31"/>
                </a:solidFill>
                <a:effectLst/>
                <a:uLnTx/>
                <a:uFillTx/>
                <a:latin typeface="Century Gothic" panose="020F0302020204030204"/>
                <a:ea typeface="+mn-ea"/>
                <a:cs typeface="+mn-cs"/>
              </a:rPr>
              <a:t>noun</a:t>
            </a:r>
            <a:endParaRPr kumimoji="0" lang="en-CA" sz="2500" b="1" i="0" u="none" strike="noStrike" kern="1200" cap="none" spc="0" normalizeH="0" baseline="0" noProof="0" dirty="0">
              <a:ln>
                <a:noFill/>
              </a:ln>
              <a:solidFill>
                <a:srgbClr val="ED7D31"/>
              </a:solidFill>
              <a:effectLst/>
              <a:uLnTx/>
              <a:uFillTx/>
              <a:latin typeface="Century Gothic" panose="020F0302020204030204"/>
              <a:ea typeface="+mn-ea"/>
              <a:cs typeface="+mn-cs"/>
            </a:endParaRPr>
          </a:p>
        </p:txBody>
      </p:sp>
      <p:graphicFrame>
        <p:nvGraphicFramePr>
          <p:cNvPr id="22" name="Tableau 21">
            <a:extLst>
              <a:ext uri="{FF2B5EF4-FFF2-40B4-BE49-F238E27FC236}">
                <a16:creationId xmlns:a16="http://schemas.microsoft.com/office/drawing/2014/main" id="{CD691B6F-69A2-4FA0-A354-B3E454BFF4F6}"/>
              </a:ext>
            </a:extLst>
          </p:cNvPr>
          <p:cNvGraphicFramePr>
            <a:graphicFrameLocks noGrp="1"/>
          </p:cNvGraphicFramePr>
          <p:nvPr>
            <p:extLst/>
          </p:nvPr>
        </p:nvGraphicFramePr>
        <p:xfrm>
          <a:off x="1401055" y="3731683"/>
          <a:ext cx="3357949" cy="2611788"/>
        </p:xfrm>
        <a:graphic>
          <a:graphicData uri="http://schemas.openxmlformats.org/drawingml/2006/table">
            <a:tbl>
              <a:tblPr firstRow="1" bandRow="1">
                <a:tableStyleId>{5DA37D80-6434-44D0-A028-1B22A696006F}</a:tableStyleId>
              </a:tblPr>
              <a:tblGrid>
                <a:gridCol w="673783">
                  <a:extLst>
                    <a:ext uri="{9D8B030D-6E8A-4147-A177-3AD203B41FA5}">
                      <a16:colId xmlns:a16="http://schemas.microsoft.com/office/drawing/2014/main" val="168187075"/>
                    </a:ext>
                  </a:extLst>
                </a:gridCol>
                <a:gridCol w="2684166">
                  <a:extLst>
                    <a:ext uri="{9D8B030D-6E8A-4147-A177-3AD203B41FA5}">
                      <a16:colId xmlns:a16="http://schemas.microsoft.com/office/drawing/2014/main" val="4209299666"/>
                    </a:ext>
                  </a:extLst>
                </a:gridCol>
              </a:tblGrid>
              <a:tr h="569384">
                <a:tc>
                  <a:txBody>
                    <a:bodyPr/>
                    <a:lstStyle/>
                    <a:p>
                      <a:pPr algn="ctr"/>
                      <a:endParaRPr lang="en-CA" b="1" dirty="0"/>
                    </a:p>
                  </a:txBody>
                  <a:tcPr/>
                </a:tc>
                <a:tc>
                  <a:txBody>
                    <a:bodyPr/>
                    <a:lstStyle/>
                    <a:p>
                      <a:endParaRPr lang="en-CA"/>
                    </a:p>
                  </a:txBody>
                  <a:tcPr/>
                </a:tc>
                <a:extLst>
                  <a:ext uri="{0D108BD9-81ED-4DB2-BD59-A6C34878D82A}">
                    <a16:rowId xmlns:a16="http://schemas.microsoft.com/office/drawing/2014/main" val="3867947719"/>
                  </a:ext>
                </a:extLst>
              </a:tr>
              <a:tr h="510601">
                <a:tc>
                  <a:txBody>
                    <a:bodyPr/>
                    <a:lstStyle/>
                    <a:p>
                      <a:endParaRPr lang="en-CA" dirty="0"/>
                    </a:p>
                  </a:txBody>
                  <a:tcPr/>
                </a:tc>
                <a:tc>
                  <a:txBody>
                    <a:bodyPr/>
                    <a:lstStyle/>
                    <a:p>
                      <a:endParaRPr lang="en-CA"/>
                    </a:p>
                  </a:txBody>
                  <a:tcPr/>
                </a:tc>
                <a:extLst>
                  <a:ext uri="{0D108BD9-81ED-4DB2-BD59-A6C34878D82A}">
                    <a16:rowId xmlns:a16="http://schemas.microsoft.com/office/drawing/2014/main" val="2234028349"/>
                  </a:ext>
                </a:extLst>
              </a:tr>
              <a:tr h="510601">
                <a:tc>
                  <a:txBody>
                    <a:bodyPr/>
                    <a:lstStyle/>
                    <a:p>
                      <a:endParaRPr lang="en-CA" dirty="0"/>
                    </a:p>
                  </a:txBody>
                  <a:tcPr/>
                </a:tc>
                <a:tc>
                  <a:txBody>
                    <a:bodyPr/>
                    <a:lstStyle/>
                    <a:p>
                      <a:endParaRPr lang="en-CA" dirty="0"/>
                    </a:p>
                  </a:txBody>
                  <a:tcPr/>
                </a:tc>
                <a:extLst>
                  <a:ext uri="{0D108BD9-81ED-4DB2-BD59-A6C34878D82A}">
                    <a16:rowId xmlns:a16="http://schemas.microsoft.com/office/drawing/2014/main" val="699535273"/>
                  </a:ext>
                </a:extLst>
              </a:tr>
              <a:tr h="510601">
                <a:tc>
                  <a:txBody>
                    <a:bodyPr/>
                    <a:lstStyle/>
                    <a:p>
                      <a:endParaRPr lang="en-CA" dirty="0"/>
                    </a:p>
                  </a:txBody>
                  <a:tcPr/>
                </a:tc>
                <a:tc>
                  <a:txBody>
                    <a:bodyPr/>
                    <a:lstStyle/>
                    <a:p>
                      <a:endParaRPr lang="en-CA"/>
                    </a:p>
                  </a:txBody>
                  <a:tcPr/>
                </a:tc>
                <a:extLst>
                  <a:ext uri="{0D108BD9-81ED-4DB2-BD59-A6C34878D82A}">
                    <a16:rowId xmlns:a16="http://schemas.microsoft.com/office/drawing/2014/main" val="1423643977"/>
                  </a:ext>
                </a:extLst>
              </a:tr>
              <a:tr h="510601">
                <a:tc>
                  <a:txBody>
                    <a:bodyPr/>
                    <a:lstStyle/>
                    <a:p>
                      <a:endParaRPr lang="en-CA" dirty="0"/>
                    </a:p>
                  </a:txBody>
                  <a:tcPr/>
                </a:tc>
                <a:tc>
                  <a:txBody>
                    <a:bodyPr/>
                    <a:lstStyle/>
                    <a:p>
                      <a:endParaRPr lang="en-CA" dirty="0"/>
                    </a:p>
                  </a:txBody>
                  <a:tcPr/>
                </a:tc>
                <a:extLst>
                  <a:ext uri="{0D108BD9-81ED-4DB2-BD59-A6C34878D82A}">
                    <a16:rowId xmlns:a16="http://schemas.microsoft.com/office/drawing/2014/main" val="82876038"/>
                  </a:ext>
                </a:extLst>
              </a:tr>
            </a:tbl>
          </a:graphicData>
        </a:graphic>
      </p:graphicFrame>
      <p:sp>
        <p:nvSpPr>
          <p:cNvPr id="4" name="ZoneTexte 3">
            <a:extLst>
              <a:ext uri="{FF2B5EF4-FFF2-40B4-BE49-F238E27FC236}">
                <a16:creationId xmlns:a16="http://schemas.microsoft.com/office/drawing/2014/main" id="{C275EE1D-7BE0-47A6-B14F-EFEDE64F2F46}"/>
              </a:ext>
            </a:extLst>
          </p:cNvPr>
          <p:cNvSpPr txBox="1"/>
          <p:nvPr/>
        </p:nvSpPr>
        <p:spPr>
          <a:xfrm>
            <a:off x="1540771" y="3816866"/>
            <a:ext cx="317043"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2000" b="1" i="0" u="none" strike="noStrike" kern="1200" cap="none" spc="0" normalizeH="0" baseline="0" noProof="0" dirty="0">
                <a:ln>
                  <a:noFill/>
                </a:ln>
                <a:solidFill>
                  <a:srgbClr val="ED7D31"/>
                </a:solidFill>
                <a:effectLst/>
                <a:uLnTx/>
                <a:uFillTx/>
                <a:latin typeface="Century Gothic" panose="020F0302020204030204"/>
                <a:ea typeface="+mn-ea"/>
                <a:cs typeface="+mn-cs"/>
              </a:rPr>
              <a:t>1</a:t>
            </a:r>
          </a:p>
        </p:txBody>
      </p:sp>
      <p:sp>
        <p:nvSpPr>
          <p:cNvPr id="23" name="ZoneTexte 22">
            <a:extLst>
              <a:ext uri="{FF2B5EF4-FFF2-40B4-BE49-F238E27FC236}">
                <a16:creationId xmlns:a16="http://schemas.microsoft.com/office/drawing/2014/main" id="{392D7A1B-0214-4A10-9BD4-51271357CFA1}"/>
              </a:ext>
            </a:extLst>
          </p:cNvPr>
          <p:cNvSpPr txBox="1"/>
          <p:nvPr/>
        </p:nvSpPr>
        <p:spPr>
          <a:xfrm>
            <a:off x="1540771" y="4407179"/>
            <a:ext cx="317043"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2000" b="1" i="0" u="none" strike="noStrike" kern="1200" cap="none" spc="0" normalizeH="0" baseline="0" noProof="0" dirty="0">
                <a:ln>
                  <a:noFill/>
                </a:ln>
                <a:solidFill>
                  <a:srgbClr val="ED7D31"/>
                </a:solidFill>
                <a:effectLst/>
                <a:uLnTx/>
                <a:uFillTx/>
                <a:latin typeface="Century Gothic" panose="020F0302020204030204"/>
                <a:ea typeface="+mn-ea"/>
                <a:cs typeface="+mn-cs"/>
              </a:rPr>
              <a:t>2</a:t>
            </a:r>
          </a:p>
        </p:txBody>
      </p:sp>
      <p:sp>
        <p:nvSpPr>
          <p:cNvPr id="24" name="ZoneTexte 23">
            <a:extLst>
              <a:ext uri="{FF2B5EF4-FFF2-40B4-BE49-F238E27FC236}">
                <a16:creationId xmlns:a16="http://schemas.microsoft.com/office/drawing/2014/main" id="{CFA23BEA-01E8-4BAD-9810-E7A81E3B5D4E}"/>
              </a:ext>
            </a:extLst>
          </p:cNvPr>
          <p:cNvSpPr txBox="1"/>
          <p:nvPr/>
        </p:nvSpPr>
        <p:spPr>
          <a:xfrm>
            <a:off x="1540771" y="5415970"/>
            <a:ext cx="232390"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2000" b="1" i="0" u="none" strike="noStrike" kern="1200" cap="none" spc="0" normalizeH="0" baseline="0" noProof="0" dirty="0">
                <a:ln>
                  <a:noFill/>
                </a:ln>
                <a:solidFill>
                  <a:srgbClr val="ED7D31"/>
                </a:solidFill>
                <a:effectLst/>
                <a:uLnTx/>
                <a:uFillTx/>
                <a:latin typeface="Century Gothic" panose="020F0302020204030204"/>
                <a:ea typeface="+mn-ea"/>
                <a:cs typeface="+mn-cs"/>
              </a:rPr>
              <a:t>4</a:t>
            </a:r>
          </a:p>
        </p:txBody>
      </p:sp>
      <p:sp>
        <p:nvSpPr>
          <p:cNvPr id="25" name="ZoneTexte 24">
            <a:extLst>
              <a:ext uri="{FF2B5EF4-FFF2-40B4-BE49-F238E27FC236}">
                <a16:creationId xmlns:a16="http://schemas.microsoft.com/office/drawing/2014/main" id="{812C9249-CCC5-46F0-8F59-5AD57D3CEB9B}"/>
              </a:ext>
            </a:extLst>
          </p:cNvPr>
          <p:cNvSpPr txBox="1"/>
          <p:nvPr/>
        </p:nvSpPr>
        <p:spPr>
          <a:xfrm>
            <a:off x="1540771" y="4880340"/>
            <a:ext cx="317043"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2000" b="1" i="0" u="none" strike="noStrike" kern="1200" cap="none" spc="0" normalizeH="0" baseline="0" noProof="0" dirty="0">
                <a:ln>
                  <a:noFill/>
                </a:ln>
                <a:solidFill>
                  <a:srgbClr val="ED7D31"/>
                </a:solidFill>
                <a:effectLst/>
                <a:uLnTx/>
                <a:uFillTx/>
                <a:latin typeface="Century Gothic" panose="020F0302020204030204"/>
                <a:ea typeface="+mn-ea"/>
                <a:cs typeface="+mn-cs"/>
              </a:rPr>
              <a:t>3</a:t>
            </a:r>
          </a:p>
        </p:txBody>
      </p:sp>
      <p:sp>
        <p:nvSpPr>
          <p:cNvPr id="27" name="ZoneTexte 26">
            <a:extLst>
              <a:ext uri="{FF2B5EF4-FFF2-40B4-BE49-F238E27FC236}">
                <a16:creationId xmlns:a16="http://schemas.microsoft.com/office/drawing/2014/main" id="{37EC8618-1265-45C3-B12E-1FC9F3435B6A}"/>
              </a:ext>
            </a:extLst>
          </p:cNvPr>
          <p:cNvSpPr txBox="1"/>
          <p:nvPr/>
        </p:nvSpPr>
        <p:spPr>
          <a:xfrm>
            <a:off x="1540771" y="5889131"/>
            <a:ext cx="317043"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2000" b="1" i="0" u="none" strike="noStrike" kern="1200" cap="none" spc="0" normalizeH="0" baseline="0" noProof="0" dirty="0">
                <a:ln>
                  <a:noFill/>
                </a:ln>
                <a:solidFill>
                  <a:srgbClr val="ED7D31"/>
                </a:solidFill>
                <a:effectLst/>
                <a:uLnTx/>
                <a:uFillTx/>
                <a:latin typeface="Century Gothic" panose="020F0302020204030204"/>
                <a:ea typeface="+mn-ea"/>
                <a:cs typeface="+mn-cs"/>
              </a:rPr>
              <a:t>5</a:t>
            </a:r>
          </a:p>
        </p:txBody>
      </p:sp>
      <p:sp>
        <p:nvSpPr>
          <p:cNvPr id="28" name="ZoneTexte 27">
            <a:extLst>
              <a:ext uri="{FF2B5EF4-FFF2-40B4-BE49-F238E27FC236}">
                <a16:creationId xmlns:a16="http://schemas.microsoft.com/office/drawing/2014/main" id="{9A0E8C16-896D-44DA-9DF3-9AD772BA93E7}"/>
              </a:ext>
            </a:extLst>
          </p:cNvPr>
          <p:cNvSpPr txBox="1"/>
          <p:nvPr/>
        </p:nvSpPr>
        <p:spPr>
          <a:xfrm>
            <a:off x="2131783" y="3790817"/>
            <a:ext cx="1955380" cy="4770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2500" b="1" i="0" u="none" strike="noStrike" kern="1200" cap="none" spc="0" normalizeH="0" baseline="0" noProof="0" dirty="0">
                <a:ln>
                  <a:noFill/>
                </a:ln>
                <a:solidFill>
                  <a:srgbClr val="44546A"/>
                </a:solidFill>
                <a:effectLst/>
                <a:uLnTx/>
                <a:uFillTx/>
                <a:latin typeface="Century Gothic" panose="020F0302020204030204"/>
                <a:ea typeface="+mn-ea"/>
                <a:cs typeface="+mn-cs"/>
              </a:rPr>
              <a:t>trabajar</a:t>
            </a:r>
          </a:p>
        </p:txBody>
      </p:sp>
      <p:sp>
        <p:nvSpPr>
          <p:cNvPr id="29" name="ZoneTexte 28">
            <a:extLst>
              <a:ext uri="{FF2B5EF4-FFF2-40B4-BE49-F238E27FC236}">
                <a16:creationId xmlns:a16="http://schemas.microsoft.com/office/drawing/2014/main" id="{783E59FC-7344-457E-8918-388386A02CDC}"/>
              </a:ext>
            </a:extLst>
          </p:cNvPr>
          <p:cNvSpPr txBox="1"/>
          <p:nvPr/>
        </p:nvSpPr>
        <p:spPr>
          <a:xfrm>
            <a:off x="2146990" y="4302443"/>
            <a:ext cx="2612014" cy="4770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2500" b="1" i="0" u="none" strike="noStrike" kern="1200" cap="none" spc="0" normalizeH="0" baseline="0" noProof="0" dirty="0">
                <a:ln>
                  <a:noFill/>
                </a:ln>
                <a:solidFill>
                  <a:srgbClr val="44546A"/>
                </a:solidFill>
                <a:effectLst/>
                <a:uLnTx/>
                <a:uFillTx/>
                <a:latin typeface="Century Gothic" panose="020F0302020204030204"/>
                <a:ea typeface="+mn-ea"/>
                <a:cs typeface="+mn-cs"/>
              </a:rPr>
              <a:t>junto[s</a:t>
            </a:r>
            <a:r>
              <a:rPr kumimoji="0" lang="es-ES" sz="2500" b="1" i="0" u="none" strike="noStrike" kern="1200" cap="none" spc="0" normalizeH="0" baseline="0" noProof="0" dirty="0" smtClean="0">
                <a:ln>
                  <a:noFill/>
                </a:ln>
                <a:solidFill>
                  <a:srgbClr val="44546A"/>
                </a:solidFill>
                <a:effectLst/>
                <a:uLnTx/>
                <a:uFillTx/>
                <a:latin typeface="Century Gothic" panose="020F0302020204030204"/>
                <a:ea typeface="+mn-ea"/>
                <a:cs typeface="+mn-cs"/>
              </a:rPr>
              <a:t>], junta[s]</a:t>
            </a:r>
            <a:endParaRPr kumimoji="0" lang="es-ES" sz="2500" b="1" i="0" u="none" strike="noStrike" kern="1200" cap="none" spc="0" normalizeH="0" baseline="0" noProof="0" dirty="0">
              <a:ln>
                <a:noFill/>
              </a:ln>
              <a:solidFill>
                <a:srgbClr val="44546A"/>
              </a:solidFill>
              <a:effectLst/>
              <a:uLnTx/>
              <a:uFillTx/>
              <a:latin typeface="Century Gothic" panose="020F0302020204030204"/>
              <a:ea typeface="+mn-ea"/>
              <a:cs typeface="+mn-cs"/>
            </a:endParaRPr>
          </a:p>
        </p:txBody>
      </p:sp>
      <p:sp>
        <p:nvSpPr>
          <p:cNvPr id="32" name="ZoneTexte 31">
            <a:extLst>
              <a:ext uri="{FF2B5EF4-FFF2-40B4-BE49-F238E27FC236}">
                <a16:creationId xmlns:a16="http://schemas.microsoft.com/office/drawing/2014/main" id="{DDE59BFA-362B-4F63-B701-5C95CE00466F}"/>
              </a:ext>
            </a:extLst>
          </p:cNvPr>
          <p:cNvSpPr txBox="1"/>
          <p:nvPr/>
        </p:nvSpPr>
        <p:spPr>
          <a:xfrm>
            <a:off x="2139887" y="4779497"/>
            <a:ext cx="1449076" cy="4770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2500" b="1" i="0" u="none" strike="noStrike" kern="1200" cap="none" spc="0" normalizeH="0" baseline="0" noProof="0" dirty="0">
                <a:ln>
                  <a:noFill/>
                </a:ln>
                <a:solidFill>
                  <a:srgbClr val="44546A"/>
                </a:solidFill>
                <a:effectLst/>
                <a:uLnTx/>
                <a:uFillTx/>
                <a:latin typeface="Century Gothic" panose="020F0302020204030204"/>
                <a:ea typeface="+mn-ea"/>
                <a:cs typeface="+mn-cs"/>
              </a:rPr>
              <a:t>campo</a:t>
            </a:r>
          </a:p>
        </p:txBody>
      </p:sp>
      <p:sp>
        <p:nvSpPr>
          <p:cNvPr id="33" name="ZoneTexte 32">
            <a:extLst>
              <a:ext uri="{FF2B5EF4-FFF2-40B4-BE49-F238E27FC236}">
                <a16:creationId xmlns:a16="http://schemas.microsoft.com/office/drawing/2014/main" id="{C8565E5D-AE68-4C7A-B152-8BA52F61E30B}"/>
              </a:ext>
            </a:extLst>
          </p:cNvPr>
          <p:cNvSpPr txBox="1"/>
          <p:nvPr/>
        </p:nvSpPr>
        <p:spPr>
          <a:xfrm>
            <a:off x="2171613" y="5291123"/>
            <a:ext cx="1278882" cy="4770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2500" b="1" i="0" u="none" strike="noStrike" kern="1200" cap="none" spc="0" normalizeH="0" baseline="0" noProof="0" dirty="0">
                <a:ln>
                  <a:noFill/>
                </a:ln>
                <a:solidFill>
                  <a:srgbClr val="44546A"/>
                </a:solidFill>
                <a:effectLst/>
                <a:uLnTx/>
                <a:uFillTx/>
                <a:latin typeface="Century Gothic" panose="020F0302020204030204"/>
                <a:ea typeface="+mn-ea"/>
                <a:cs typeface="+mn-cs"/>
              </a:rPr>
              <a:t>pasar</a:t>
            </a:r>
          </a:p>
        </p:txBody>
      </p:sp>
      <p:sp>
        <p:nvSpPr>
          <p:cNvPr id="34" name="ZoneTexte 33">
            <a:extLst>
              <a:ext uri="{FF2B5EF4-FFF2-40B4-BE49-F238E27FC236}">
                <a16:creationId xmlns:a16="http://schemas.microsoft.com/office/drawing/2014/main" id="{1036FB7A-1FA9-4469-9CB0-73EF31E83C86}"/>
              </a:ext>
            </a:extLst>
          </p:cNvPr>
          <p:cNvSpPr txBox="1"/>
          <p:nvPr/>
        </p:nvSpPr>
        <p:spPr>
          <a:xfrm>
            <a:off x="2172531" y="5768177"/>
            <a:ext cx="1278882" cy="4770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2500" b="1" i="0" u="none" strike="noStrike" kern="1200" cap="none" spc="0" normalizeH="0" baseline="0" noProof="0" dirty="0">
                <a:ln>
                  <a:noFill/>
                </a:ln>
                <a:solidFill>
                  <a:srgbClr val="44546A"/>
                </a:solidFill>
                <a:effectLst/>
                <a:uLnTx/>
                <a:uFillTx/>
                <a:latin typeface="Century Gothic" panose="020F0302020204030204"/>
                <a:ea typeface="+mn-ea"/>
                <a:cs typeface="+mn-cs"/>
              </a:rPr>
              <a:t>animal</a:t>
            </a:r>
          </a:p>
        </p:txBody>
      </p:sp>
      <p:graphicFrame>
        <p:nvGraphicFramePr>
          <p:cNvPr id="35" name="Tableau 34">
            <a:extLst>
              <a:ext uri="{FF2B5EF4-FFF2-40B4-BE49-F238E27FC236}">
                <a16:creationId xmlns:a16="http://schemas.microsoft.com/office/drawing/2014/main" id="{C15BFE11-0871-48FD-A022-4B9FD85382A9}"/>
              </a:ext>
            </a:extLst>
          </p:cNvPr>
          <p:cNvGraphicFramePr>
            <a:graphicFrameLocks noGrp="1"/>
          </p:cNvGraphicFramePr>
          <p:nvPr>
            <p:extLst/>
          </p:nvPr>
        </p:nvGraphicFramePr>
        <p:xfrm>
          <a:off x="7095651" y="3734738"/>
          <a:ext cx="3357949" cy="2611788"/>
        </p:xfrm>
        <a:graphic>
          <a:graphicData uri="http://schemas.openxmlformats.org/drawingml/2006/table">
            <a:tbl>
              <a:tblPr firstRow="1" bandRow="1">
                <a:tableStyleId>{5DA37D80-6434-44D0-A028-1B22A696006F}</a:tableStyleId>
              </a:tblPr>
              <a:tblGrid>
                <a:gridCol w="673783">
                  <a:extLst>
                    <a:ext uri="{9D8B030D-6E8A-4147-A177-3AD203B41FA5}">
                      <a16:colId xmlns:a16="http://schemas.microsoft.com/office/drawing/2014/main" val="168187075"/>
                    </a:ext>
                  </a:extLst>
                </a:gridCol>
                <a:gridCol w="2684166">
                  <a:extLst>
                    <a:ext uri="{9D8B030D-6E8A-4147-A177-3AD203B41FA5}">
                      <a16:colId xmlns:a16="http://schemas.microsoft.com/office/drawing/2014/main" val="4209299666"/>
                    </a:ext>
                  </a:extLst>
                </a:gridCol>
              </a:tblGrid>
              <a:tr h="569384">
                <a:tc>
                  <a:txBody>
                    <a:bodyPr/>
                    <a:lstStyle/>
                    <a:p>
                      <a:pPr algn="ctr"/>
                      <a:endParaRPr lang="en-CA" b="1" dirty="0"/>
                    </a:p>
                  </a:txBody>
                  <a:tcPr/>
                </a:tc>
                <a:tc>
                  <a:txBody>
                    <a:bodyPr/>
                    <a:lstStyle/>
                    <a:p>
                      <a:endParaRPr lang="en-CA" dirty="0"/>
                    </a:p>
                  </a:txBody>
                  <a:tcPr/>
                </a:tc>
                <a:extLst>
                  <a:ext uri="{0D108BD9-81ED-4DB2-BD59-A6C34878D82A}">
                    <a16:rowId xmlns:a16="http://schemas.microsoft.com/office/drawing/2014/main" val="3867947719"/>
                  </a:ext>
                </a:extLst>
              </a:tr>
              <a:tr h="510601">
                <a:tc>
                  <a:txBody>
                    <a:bodyPr/>
                    <a:lstStyle/>
                    <a:p>
                      <a:endParaRPr lang="en-CA" dirty="0"/>
                    </a:p>
                  </a:txBody>
                  <a:tcPr/>
                </a:tc>
                <a:tc>
                  <a:txBody>
                    <a:bodyPr/>
                    <a:lstStyle/>
                    <a:p>
                      <a:endParaRPr lang="en-CA" dirty="0"/>
                    </a:p>
                  </a:txBody>
                  <a:tcPr/>
                </a:tc>
                <a:extLst>
                  <a:ext uri="{0D108BD9-81ED-4DB2-BD59-A6C34878D82A}">
                    <a16:rowId xmlns:a16="http://schemas.microsoft.com/office/drawing/2014/main" val="2234028349"/>
                  </a:ext>
                </a:extLst>
              </a:tr>
              <a:tr h="510601">
                <a:tc>
                  <a:txBody>
                    <a:bodyPr/>
                    <a:lstStyle/>
                    <a:p>
                      <a:endParaRPr lang="en-CA" dirty="0"/>
                    </a:p>
                  </a:txBody>
                  <a:tcPr/>
                </a:tc>
                <a:tc>
                  <a:txBody>
                    <a:bodyPr/>
                    <a:lstStyle/>
                    <a:p>
                      <a:endParaRPr lang="en-CA" dirty="0"/>
                    </a:p>
                  </a:txBody>
                  <a:tcPr/>
                </a:tc>
                <a:extLst>
                  <a:ext uri="{0D108BD9-81ED-4DB2-BD59-A6C34878D82A}">
                    <a16:rowId xmlns:a16="http://schemas.microsoft.com/office/drawing/2014/main" val="699535273"/>
                  </a:ext>
                </a:extLst>
              </a:tr>
              <a:tr h="510601">
                <a:tc>
                  <a:txBody>
                    <a:bodyPr/>
                    <a:lstStyle/>
                    <a:p>
                      <a:endParaRPr lang="en-CA" dirty="0"/>
                    </a:p>
                  </a:txBody>
                  <a:tcPr/>
                </a:tc>
                <a:tc>
                  <a:txBody>
                    <a:bodyPr/>
                    <a:lstStyle/>
                    <a:p>
                      <a:endParaRPr lang="en-CA" dirty="0"/>
                    </a:p>
                  </a:txBody>
                  <a:tcPr/>
                </a:tc>
                <a:extLst>
                  <a:ext uri="{0D108BD9-81ED-4DB2-BD59-A6C34878D82A}">
                    <a16:rowId xmlns:a16="http://schemas.microsoft.com/office/drawing/2014/main" val="1423643977"/>
                  </a:ext>
                </a:extLst>
              </a:tr>
              <a:tr h="510601">
                <a:tc>
                  <a:txBody>
                    <a:bodyPr/>
                    <a:lstStyle/>
                    <a:p>
                      <a:endParaRPr lang="en-CA" dirty="0"/>
                    </a:p>
                  </a:txBody>
                  <a:tcPr/>
                </a:tc>
                <a:tc>
                  <a:txBody>
                    <a:bodyPr/>
                    <a:lstStyle/>
                    <a:p>
                      <a:endParaRPr lang="en-CA" dirty="0"/>
                    </a:p>
                  </a:txBody>
                  <a:tcPr/>
                </a:tc>
                <a:extLst>
                  <a:ext uri="{0D108BD9-81ED-4DB2-BD59-A6C34878D82A}">
                    <a16:rowId xmlns:a16="http://schemas.microsoft.com/office/drawing/2014/main" val="82876038"/>
                  </a:ext>
                </a:extLst>
              </a:tr>
            </a:tbl>
          </a:graphicData>
        </a:graphic>
      </p:graphicFrame>
      <p:sp>
        <p:nvSpPr>
          <p:cNvPr id="36" name="ZoneTexte 35">
            <a:extLst>
              <a:ext uri="{FF2B5EF4-FFF2-40B4-BE49-F238E27FC236}">
                <a16:creationId xmlns:a16="http://schemas.microsoft.com/office/drawing/2014/main" id="{A6F63AA4-0BF3-49A1-A0D7-64E87EFB8075}"/>
              </a:ext>
            </a:extLst>
          </p:cNvPr>
          <p:cNvSpPr txBox="1"/>
          <p:nvPr/>
        </p:nvSpPr>
        <p:spPr>
          <a:xfrm>
            <a:off x="7331492" y="3823793"/>
            <a:ext cx="317043"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2000" b="1" i="0" u="none" strike="noStrike" kern="1200" cap="none" spc="0" normalizeH="0" baseline="0" noProof="0" dirty="0">
                <a:ln>
                  <a:noFill/>
                </a:ln>
                <a:solidFill>
                  <a:srgbClr val="ED7D31"/>
                </a:solidFill>
                <a:effectLst/>
                <a:uLnTx/>
                <a:uFillTx/>
                <a:latin typeface="Century Gothic" panose="020F0302020204030204"/>
                <a:ea typeface="+mn-ea"/>
                <a:cs typeface="+mn-cs"/>
              </a:rPr>
              <a:t>6</a:t>
            </a:r>
          </a:p>
        </p:txBody>
      </p:sp>
      <p:sp>
        <p:nvSpPr>
          <p:cNvPr id="37" name="ZoneTexte 36">
            <a:extLst>
              <a:ext uri="{FF2B5EF4-FFF2-40B4-BE49-F238E27FC236}">
                <a16:creationId xmlns:a16="http://schemas.microsoft.com/office/drawing/2014/main" id="{D48C7BC3-A45A-4767-977E-5D97B4F03663}"/>
              </a:ext>
            </a:extLst>
          </p:cNvPr>
          <p:cNvSpPr txBox="1"/>
          <p:nvPr/>
        </p:nvSpPr>
        <p:spPr>
          <a:xfrm>
            <a:off x="7331492" y="4344720"/>
            <a:ext cx="317043"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2000" b="1" i="0" u="none" strike="noStrike" kern="1200" cap="none" spc="0" normalizeH="0" baseline="0" noProof="0" dirty="0">
                <a:ln>
                  <a:noFill/>
                </a:ln>
                <a:solidFill>
                  <a:srgbClr val="ED7D31"/>
                </a:solidFill>
                <a:effectLst/>
                <a:uLnTx/>
                <a:uFillTx/>
                <a:latin typeface="Century Gothic" panose="020F0302020204030204"/>
                <a:ea typeface="+mn-ea"/>
                <a:cs typeface="+mn-cs"/>
              </a:rPr>
              <a:t>7</a:t>
            </a:r>
          </a:p>
        </p:txBody>
      </p:sp>
      <p:sp>
        <p:nvSpPr>
          <p:cNvPr id="38" name="ZoneTexte 37">
            <a:extLst>
              <a:ext uri="{FF2B5EF4-FFF2-40B4-BE49-F238E27FC236}">
                <a16:creationId xmlns:a16="http://schemas.microsoft.com/office/drawing/2014/main" id="{9D501AE5-0FB1-4652-A658-42CCAD066A95}"/>
              </a:ext>
            </a:extLst>
          </p:cNvPr>
          <p:cNvSpPr txBox="1"/>
          <p:nvPr/>
        </p:nvSpPr>
        <p:spPr>
          <a:xfrm>
            <a:off x="7331491" y="4865647"/>
            <a:ext cx="317043"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2000" b="1" i="0" u="none" strike="noStrike" kern="1200" cap="none" spc="0" normalizeH="0" baseline="0" noProof="0" dirty="0">
                <a:ln>
                  <a:noFill/>
                </a:ln>
                <a:solidFill>
                  <a:srgbClr val="ED7D31"/>
                </a:solidFill>
                <a:effectLst/>
                <a:uLnTx/>
                <a:uFillTx/>
                <a:latin typeface="Century Gothic" panose="020F0302020204030204"/>
                <a:ea typeface="+mn-ea"/>
                <a:cs typeface="+mn-cs"/>
              </a:rPr>
              <a:t>8</a:t>
            </a:r>
          </a:p>
        </p:txBody>
      </p:sp>
      <p:sp>
        <p:nvSpPr>
          <p:cNvPr id="39" name="ZoneTexte 38">
            <a:extLst>
              <a:ext uri="{FF2B5EF4-FFF2-40B4-BE49-F238E27FC236}">
                <a16:creationId xmlns:a16="http://schemas.microsoft.com/office/drawing/2014/main" id="{79A93E03-D407-47EC-8301-F6E883360783}"/>
              </a:ext>
            </a:extLst>
          </p:cNvPr>
          <p:cNvSpPr txBox="1"/>
          <p:nvPr/>
        </p:nvSpPr>
        <p:spPr>
          <a:xfrm>
            <a:off x="7331490" y="5379687"/>
            <a:ext cx="317043"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2000" b="1" i="0" u="none" strike="noStrike" kern="1200" cap="none" spc="0" normalizeH="0" baseline="0" noProof="0" dirty="0">
                <a:ln>
                  <a:noFill/>
                </a:ln>
                <a:solidFill>
                  <a:srgbClr val="ED7D31"/>
                </a:solidFill>
                <a:effectLst/>
                <a:uLnTx/>
                <a:uFillTx/>
                <a:latin typeface="Century Gothic" panose="020F0302020204030204"/>
                <a:ea typeface="+mn-ea"/>
                <a:cs typeface="+mn-cs"/>
              </a:rPr>
              <a:t>9</a:t>
            </a:r>
          </a:p>
        </p:txBody>
      </p:sp>
      <p:sp>
        <p:nvSpPr>
          <p:cNvPr id="41" name="ZoneTexte 40">
            <a:extLst>
              <a:ext uri="{FF2B5EF4-FFF2-40B4-BE49-F238E27FC236}">
                <a16:creationId xmlns:a16="http://schemas.microsoft.com/office/drawing/2014/main" id="{EEF0722B-F326-4B45-B9A8-EA0ED967A222}"/>
              </a:ext>
            </a:extLst>
          </p:cNvPr>
          <p:cNvSpPr txBox="1"/>
          <p:nvPr/>
        </p:nvSpPr>
        <p:spPr>
          <a:xfrm>
            <a:off x="7281952" y="5935795"/>
            <a:ext cx="416118"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1400" b="1" i="0" u="none" strike="noStrike" kern="1200" cap="none" spc="0" normalizeH="0" baseline="0" noProof="0" dirty="0">
                <a:ln>
                  <a:noFill/>
                </a:ln>
                <a:solidFill>
                  <a:srgbClr val="ED7D31"/>
                </a:solidFill>
                <a:effectLst/>
                <a:uLnTx/>
                <a:uFillTx/>
                <a:latin typeface="Century Gothic" panose="020F0302020204030204"/>
                <a:ea typeface="+mn-ea"/>
                <a:cs typeface="+mn-cs"/>
              </a:rPr>
              <a:t>10</a:t>
            </a:r>
          </a:p>
        </p:txBody>
      </p:sp>
      <p:sp>
        <p:nvSpPr>
          <p:cNvPr id="42" name="ZoneTexte 41">
            <a:extLst>
              <a:ext uri="{FF2B5EF4-FFF2-40B4-BE49-F238E27FC236}">
                <a16:creationId xmlns:a16="http://schemas.microsoft.com/office/drawing/2014/main" id="{9D5DE926-7168-4C15-A8EE-F750C79BB497}"/>
              </a:ext>
            </a:extLst>
          </p:cNvPr>
          <p:cNvSpPr txBox="1"/>
          <p:nvPr/>
        </p:nvSpPr>
        <p:spPr>
          <a:xfrm>
            <a:off x="8067291" y="3778394"/>
            <a:ext cx="1278882" cy="4770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2500" b="1" i="0" u="none" strike="noStrike" kern="1200" cap="none" spc="0" normalizeH="0" baseline="0" noProof="0" dirty="0">
                <a:ln>
                  <a:noFill/>
                </a:ln>
                <a:solidFill>
                  <a:srgbClr val="44546A"/>
                </a:solidFill>
                <a:effectLst/>
                <a:uLnTx/>
                <a:uFillTx/>
                <a:latin typeface="Century Gothic" panose="020F0302020204030204"/>
                <a:ea typeface="+mn-ea"/>
                <a:cs typeface="+mn-cs"/>
              </a:rPr>
              <a:t>buscar</a:t>
            </a:r>
          </a:p>
        </p:txBody>
      </p:sp>
      <p:sp>
        <p:nvSpPr>
          <p:cNvPr id="43" name="ZoneTexte 42">
            <a:extLst>
              <a:ext uri="{FF2B5EF4-FFF2-40B4-BE49-F238E27FC236}">
                <a16:creationId xmlns:a16="http://schemas.microsoft.com/office/drawing/2014/main" id="{0344A1E9-93EB-4F6B-BEAD-274FADEBC6A8}"/>
              </a:ext>
            </a:extLst>
          </p:cNvPr>
          <p:cNvSpPr txBox="1"/>
          <p:nvPr/>
        </p:nvSpPr>
        <p:spPr>
          <a:xfrm>
            <a:off x="8067291" y="4807289"/>
            <a:ext cx="1854026" cy="4770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2500" b="1" i="0" u="none" strike="noStrike" kern="1200" cap="none" spc="0" normalizeH="0" baseline="0" noProof="0" dirty="0">
                <a:ln>
                  <a:noFill/>
                </a:ln>
                <a:solidFill>
                  <a:srgbClr val="44546A"/>
                </a:solidFill>
                <a:effectLst/>
                <a:uLnTx/>
                <a:uFillTx/>
                <a:latin typeface="Century Gothic" panose="020F0302020204030204"/>
                <a:ea typeface="+mn-ea"/>
                <a:cs typeface="+mn-cs"/>
              </a:rPr>
              <a:t>descansar</a:t>
            </a:r>
          </a:p>
        </p:txBody>
      </p:sp>
      <p:sp>
        <p:nvSpPr>
          <p:cNvPr id="44" name="ZoneTexte 43">
            <a:extLst>
              <a:ext uri="{FF2B5EF4-FFF2-40B4-BE49-F238E27FC236}">
                <a16:creationId xmlns:a16="http://schemas.microsoft.com/office/drawing/2014/main" id="{860C2CD5-6A60-4383-B81D-281B29558D64}"/>
              </a:ext>
            </a:extLst>
          </p:cNvPr>
          <p:cNvSpPr txBox="1"/>
          <p:nvPr/>
        </p:nvSpPr>
        <p:spPr>
          <a:xfrm>
            <a:off x="8067291" y="4306248"/>
            <a:ext cx="1278882" cy="4770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2500" b="1" i="0" u="none" strike="noStrike" kern="1200" cap="none" spc="0" normalizeH="0" baseline="0" noProof="0" dirty="0">
                <a:ln>
                  <a:noFill/>
                </a:ln>
                <a:solidFill>
                  <a:srgbClr val="44546A"/>
                </a:solidFill>
                <a:effectLst/>
                <a:uLnTx/>
                <a:uFillTx/>
                <a:latin typeface="Century Gothic" panose="020F0302020204030204"/>
                <a:ea typeface="+mn-ea"/>
                <a:cs typeface="+mn-cs"/>
              </a:rPr>
              <a:t>solo</a:t>
            </a:r>
          </a:p>
        </p:txBody>
      </p:sp>
      <p:sp>
        <p:nvSpPr>
          <p:cNvPr id="45" name="ZoneTexte 44">
            <a:extLst>
              <a:ext uri="{FF2B5EF4-FFF2-40B4-BE49-F238E27FC236}">
                <a16:creationId xmlns:a16="http://schemas.microsoft.com/office/drawing/2014/main" id="{5C547225-9EC7-4EC8-9CAC-2BD15D6CB1A5}"/>
              </a:ext>
            </a:extLst>
          </p:cNvPr>
          <p:cNvSpPr txBox="1"/>
          <p:nvPr/>
        </p:nvSpPr>
        <p:spPr>
          <a:xfrm>
            <a:off x="8067291" y="5302743"/>
            <a:ext cx="1278882" cy="4770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2500" b="1" i="0" u="none" strike="noStrike" kern="1200" cap="none" spc="0" normalizeH="0" baseline="0" noProof="0" dirty="0">
                <a:ln>
                  <a:noFill/>
                </a:ln>
                <a:solidFill>
                  <a:srgbClr val="44546A"/>
                </a:solidFill>
                <a:effectLst/>
                <a:uLnTx/>
                <a:uFillTx/>
                <a:latin typeface="Century Gothic" panose="020F0302020204030204"/>
                <a:ea typeface="+mn-ea"/>
                <a:cs typeface="+mn-cs"/>
              </a:rPr>
              <a:t>tiempo</a:t>
            </a:r>
          </a:p>
        </p:txBody>
      </p:sp>
      <p:sp>
        <p:nvSpPr>
          <p:cNvPr id="46" name="ZoneTexte 45">
            <a:extLst>
              <a:ext uri="{FF2B5EF4-FFF2-40B4-BE49-F238E27FC236}">
                <a16:creationId xmlns:a16="http://schemas.microsoft.com/office/drawing/2014/main" id="{DEC0DC98-D0A8-4BA6-8556-6DBFA352E3EA}"/>
              </a:ext>
            </a:extLst>
          </p:cNvPr>
          <p:cNvSpPr txBox="1"/>
          <p:nvPr/>
        </p:nvSpPr>
        <p:spPr>
          <a:xfrm>
            <a:off x="8021061" y="5824634"/>
            <a:ext cx="1507128" cy="4770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2500" b="1" i="0" u="none" strike="noStrike" kern="1200" cap="none" spc="0" normalizeH="0" baseline="0" noProof="0" dirty="0">
                <a:ln>
                  <a:noFill/>
                </a:ln>
                <a:solidFill>
                  <a:srgbClr val="44546A"/>
                </a:solidFill>
                <a:effectLst/>
                <a:uLnTx/>
                <a:uFillTx/>
                <a:latin typeface="Century Gothic" panose="020F0302020204030204"/>
                <a:ea typeface="+mn-ea"/>
                <a:cs typeface="+mn-cs"/>
              </a:rPr>
              <a:t>comida</a:t>
            </a:r>
          </a:p>
        </p:txBody>
      </p:sp>
      <p:pic>
        <p:nvPicPr>
          <p:cNvPr id="47" name="Image 46">
            <a:extLst>
              <a:ext uri="{FF2B5EF4-FFF2-40B4-BE49-F238E27FC236}">
                <a16:creationId xmlns:a16="http://schemas.microsoft.com/office/drawing/2014/main" id="{826F1254-7E1B-42E4-9A3E-59974F211CD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7939" y="1610029"/>
            <a:ext cx="3156053" cy="1730095"/>
          </a:xfrm>
          <a:prstGeom prst="rect">
            <a:avLst/>
          </a:prstGeom>
        </p:spPr>
      </p:pic>
      <p:pic>
        <p:nvPicPr>
          <p:cNvPr id="48" name="Image 47">
            <a:extLst>
              <a:ext uri="{FF2B5EF4-FFF2-40B4-BE49-F238E27FC236}">
                <a16:creationId xmlns:a16="http://schemas.microsoft.com/office/drawing/2014/main" id="{8A35D7E5-F5F5-4E11-8B54-172536D925B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02247" y="1649271"/>
            <a:ext cx="3156053" cy="1730095"/>
          </a:xfrm>
          <a:prstGeom prst="rect">
            <a:avLst/>
          </a:prstGeom>
        </p:spPr>
      </p:pic>
      <p:pic>
        <p:nvPicPr>
          <p:cNvPr id="49" name="Image 48">
            <a:extLst>
              <a:ext uri="{FF2B5EF4-FFF2-40B4-BE49-F238E27FC236}">
                <a16:creationId xmlns:a16="http://schemas.microsoft.com/office/drawing/2014/main" id="{9FCDE88D-48F5-4293-AF12-14ED958A18D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550641" y="1616364"/>
            <a:ext cx="3156053" cy="1730095"/>
          </a:xfrm>
          <a:prstGeom prst="rect">
            <a:avLst/>
          </a:prstGeom>
        </p:spPr>
      </p:pic>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485021" y="62001"/>
            <a:ext cx="2646134" cy="1484316"/>
          </a:xfrm>
          <a:prstGeom prst="rect">
            <a:avLst/>
          </a:prstGeom>
        </p:spPr>
      </p:pic>
      <p:sp>
        <p:nvSpPr>
          <p:cNvPr id="3" name="Rectangular Callout 2"/>
          <p:cNvSpPr/>
          <p:nvPr/>
        </p:nvSpPr>
        <p:spPr>
          <a:xfrm>
            <a:off x="1164287" y="267704"/>
            <a:ext cx="4088525" cy="1008696"/>
          </a:xfrm>
          <a:prstGeom prst="wedgeRectCallout">
            <a:avLst>
              <a:gd name="adj1" fmla="val 104235"/>
              <a:gd name="adj2" fmla="val 1667"/>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CA" sz="2400" b="1"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endParaRPr>
          </a:p>
        </p:txBody>
      </p:sp>
      <p:sp>
        <p:nvSpPr>
          <p:cNvPr id="5" name="Title 4"/>
          <p:cNvSpPr>
            <a:spLocks noGrp="1"/>
          </p:cNvSpPr>
          <p:nvPr>
            <p:ph type="title"/>
          </p:nvPr>
        </p:nvSpPr>
        <p:spPr>
          <a:xfrm>
            <a:off x="1227221" y="267704"/>
            <a:ext cx="4132179" cy="1008696"/>
          </a:xfrm>
        </p:spPr>
        <p:txBody>
          <a:bodyPr>
            <a:normAutofit/>
          </a:bodyPr>
          <a:lstStyle/>
          <a:p>
            <a:r>
              <a:rPr lang="en-CA" sz="2400" b="1" dirty="0"/>
              <a:t>¡</a:t>
            </a:r>
            <a:r>
              <a:rPr lang="en-CA" sz="2400" b="1" dirty="0" err="1"/>
              <a:t>Marca</a:t>
            </a:r>
            <a:r>
              <a:rPr lang="en-CA" sz="2400" b="1" dirty="0"/>
              <a:t> un </a:t>
            </a:r>
            <a:r>
              <a:rPr lang="en-CA" sz="2400" b="1" dirty="0" err="1"/>
              <a:t>gol</a:t>
            </a:r>
            <a:r>
              <a:rPr lang="en-CA" sz="2400" b="1" dirty="0"/>
              <a:t>! </a:t>
            </a:r>
            <a:br>
              <a:rPr lang="en-CA" sz="2400" b="1" dirty="0"/>
            </a:br>
            <a:r>
              <a:rPr lang="en-CA" sz="2400" b="1" dirty="0" err="1"/>
              <a:t>Organiza</a:t>
            </a:r>
            <a:r>
              <a:rPr lang="en-CA" sz="2400" b="1" dirty="0"/>
              <a:t> las palabras</a:t>
            </a:r>
            <a:r>
              <a:rPr lang="en-CA" sz="2400" b="1" dirty="0" smtClean="0"/>
              <a:t>.</a:t>
            </a:r>
            <a:endParaRPr lang="en-GB" sz="2400" dirty="0"/>
          </a:p>
        </p:txBody>
      </p:sp>
    </p:spTree>
    <p:extLst>
      <p:ext uri="{BB962C8B-B14F-4D97-AF65-F5344CB8AC3E}">
        <p14:creationId xmlns:p14="http://schemas.microsoft.com/office/powerpoint/2010/main" val="346966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15" restart="whenNotActive" fill="hold" evtFilter="cancelBubble" nodeType="interactiveSeq">
                <p:stCondLst>
                  <p:cond evt="onClick" delay="0">
                    <p:tgtEl>
                      <p:spTgt spid="28"/>
                    </p:tgtEl>
                  </p:cond>
                </p:stCondLst>
                <p:endSync evt="end" delay="0">
                  <p:rtn val="all"/>
                </p:endSync>
                <p:childTnLst>
                  <p:par>
                    <p:cTn id="16" fill="hold">
                      <p:stCondLst>
                        <p:cond delay="0"/>
                      </p:stCondLst>
                      <p:childTnLst>
                        <p:par>
                          <p:cTn id="17" fill="hold">
                            <p:stCondLst>
                              <p:cond delay="0"/>
                            </p:stCondLst>
                            <p:childTnLst>
                              <p:par>
                                <p:cTn id="18" presetID="64" presetClass="path" presetSubtype="0" accel="50000" decel="50000" fill="hold" grpId="0" nodeType="clickEffect">
                                  <p:stCondLst>
                                    <p:cond delay="0"/>
                                  </p:stCondLst>
                                  <p:childTnLst>
                                    <p:animMotion origin="layout" path="M 1.875E-6 0 L -0.0888 -0.31181 " pathEditMode="relative" rAng="0" ptsTypes="AA">
                                      <p:cBhvr>
                                        <p:cTn id="19" dur="2000" fill="hold"/>
                                        <p:tgtEl>
                                          <p:spTgt spid="28"/>
                                        </p:tgtEl>
                                        <p:attrNameLst>
                                          <p:attrName>ppt_x</p:attrName>
                                          <p:attrName>ppt_y</p:attrName>
                                        </p:attrNameLst>
                                      </p:cBhvr>
                                      <p:rCtr x="-4440" y="-15602"/>
                                    </p:animMotion>
                                  </p:childTnLst>
                                </p:cTn>
                              </p:par>
                            </p:childTnLst>
                          </p:cTn>
                        </p:par>
                      </p:childTnLst>
                    </p:cTn>
                  </p:par>
                </p:childTnLst>
              </p:cTn>
              <p:nextCondLst>
                <p:cond evt="onClick" delay="0">
                  <p:tgtEl>
                    <p:spTgt spid="28"/>
                  </p:tgtEl>
                </p:cond>
              </p:nextCondLst>
            </p:seq>
            <p:seq concurrent="1" nextAc="seek">
              <p:cTn id="20" restart="whenNotActive" fill="hold" evtFilter="cancelBubble" nodeType="interactiveSeq">
                <p:stCondLst>
                  <p:cond evt="onClick" delay="0">
                    <p:tgtEl>
                      <p:spTgt spid="29"/>
                    </p:tgtEl>
                  </p:cond>
                </p:stCondLst>
                <p:endSync evt="end" delay="0">
                  <p:rtn val="all"/>
                </p:endSync>
                <p:childTnLst>
                  <p:par>
                    <p:cTn id="21" fill="hold">
                      <p:stCondLst>
                        <p:cond delay="0"/>
                      </p:stCondLst>
                      <p:childTnLst>
                        <p:par>
                          <p:cTn id="22" fill="hold">
                            <p:stCondLst>
                              <p:cond delay="0"/>
                            </p:stCondLst>
                            <p:childTnLst>
                              <p:par>
                                <p:cTn id="23" presetID="64" presetClass="path" presetSubtype="0" accel="50000" decel="50000" fill="hold" grpId="0" nodeType="clickEffect">
                                  <p:stCondLst>
                                    <p:cond delay="0"/>
                                  </p:stCondLst>
                                  <p:childTnLst>
                                    <p:animMotion origin="layout" path="M -3.125E-6 2.96296E-6 L 0.22735 -0.38496 " pathEditMode="relative" rAng="0" ptsTypes="AA">
                                      <p:cBhvr>
                                        <p:cTn id="24" dur="2000" fill="hold"/>
                                        <p:tgtEl>
                                          <p:spTgt spid="29"/>
                                        </p:tgtEl>
                                        <p:attrNameLst>
                                          <p:attrName>ppt_x</p:attrName>
                                          <p:attrName>ppt_y</p:attrName>
                                        </p:attrNameLst>
                                      </p:cBhvr>
                                      <p:rCtr x="11367" y="-19259"/>
                                    </p:animMotion>
                                  </p:childTnLst>
                                </p:cTn>
                              </p:par>
                            </p:childTnLst>
                          </p:cTn>
                        </p:par>
                      </p:childTnLst>
                    </p:cTn>
                  </p:par>
                </p:childTnLst>
              </p:cTn>
              <p:nextCondLst>
                <p:cond evt="onClick" delay="0">
                  <p:tgtEl>
                    <p:spTgt spid="29"/>
                  </p:tgtEl>
                </p:cond>
              </p:nextCondLst>
            </p:seq>
            <p:seq concurrent="1" nextAc="seek">
              <p:cTn id="25" restart="whenNotActive" fill="hold" evtFilter="cancelBubble" nodeType="interactiveSeq">
                <p:stCondLst>
                  <p:cond evt="onClick" delay="0">
                    <p:tgtEl>
                      <p:spTgt spid="32"/>
                    </p:tgtEl>
                  </p:cond>
                </p:stCondLst>
                <p:endSync evt="end" delay="0">
                  <p:rtn val="all"/>
                </p:endSync>
                <p:childTnLst>
                  <p:par>
                    <p:cTn id="26" fill="hold">
                      <p:stCondLst>
                        <p:cond delay="0"/>
                      </p:stCondLst>
                      <p:childTnLst>
                        <p:par>
                          <p:cTn id="27" fill="hold">
                            <p:stCondLst>
                              <p:cond delay="0"/>
                            </p:stCondLst>
                            <p:childTnLst>
                              <p:par>
                                <p:cTn id="28" presetID="64" presetClass="path" presetSubtype="0" accel="50000" decel="50000" fill="hold" grpId="0" nodeType="clickEffect">
                                  <p:stCondLst>
                                    <p:cond delay="0"/>
                                  </p:stCondLst>
                                  <p:childTnLst>
                                    <p:animMotion origin="layout" path="M 0.00182 -0.00324 L 0.5625 -0.46666 " pathEditMode="relative" rAng="0" ptsTypes="AA">
                                      <p:cBhvr>
                                        <p:cTn id="29" dur="2000" fill="hold"/>
                                        <p:tgtEl>
                                          <p:spTgt spid="32"/>
                                        </p:tgtEl>
                                        <p:attrNameLst>
                                          <p:attrName>ppt_x</p:attrName>
                                          <p:attrName>ppt_y</p:attrName>
                                        </p:attrNameLst>
                                      </p:cBhvr>
                                      <p:rCtr x="28034" y="-23171"/>
                                    </p:animMotion>
                                  </p:childTnLst>
                                </p:cTn>
                              </p:par>
                            </p:childTnLst>
                          </p:cTn>
                        </p:par>
                      </p:childTnLst>
                    </p:cTn>
                  </p:par>
                </p:childTnLst>
              </p:cTn>
              <p:nextCondLst>
                <p:cond evt="onClick" delay="0">
                  <p:tgtEl>
                    <p:spTgt spid="32"/>
                  </p:tgtEl>
                </p:cond>
              </p:nextCondLst>
            </p:seq>
            <p:seq concurrent="1" nextAc="seek">
              <p:cTn id="30" restart="whenNotActive" fill="hold" evtFilter="cancelBubble" nodeType="interactiveSeq">
                <p:stCondLst>
                  <p:cond evt="onClick" delay="0">
                    <p:tgtEl>
                      <p:spTgt spid="33"/>
                    </p:tgtEl>
                  </p:cond>
                </p:stCondLst>
                <p:endSync evt="end" delay="0">
                  <p:rtn val="all"/>
                </p:endSync>
                <p:childTnLst>
                  <p:par>
                    <p:cTn id="31" fill="hold">
                      <p:stCondLst>
                        <p:cond delay="0"/>
                      </p:stCondLst>
                      <p:childTnLst>
                        <p:par>
                          <p:cTn id="32" fill="hold">
                            <p:stCondLst>
                              <p:cond delay="0"/>
                            </p:stCondLst>
                            <p:childTnLst>
                              <p:par>
                                <p:cTn id="33" presetID="64" presetClass="path" presetSubtype="0" accel="50000" decel="50000" fill="hold" grpId="0" nodeType="clickEffect">
                                  <p:stCondLst>
                                    <p:cond delay="0"/>
                                  </p:stCondLst>
                                  <p:childTnLst>
                                    <p:animMotion origin="layout" path="M 1.04167E-6 0 L 0.00833 -0.42014 " pathEditMode="relative" rAng="0" ptsTypes="AA">
                                      <p:cBhvr>
                                        <p:cTn id="34" dur="2000" fill="hold"/>
                                        <p:tgtEl>
                                          <p:spTgt spid="33"/>
                                        </p:tgtEl>
                                        <p:attrNameLst>
                                          <p:attrName>ppt_x</p:attrName>
                                          <p:attrName>ppt_y</p:attrName>
                                        </p:attrNameLst>
                                      </p:cBhvr>
                                      <p:rCtr x="417" y="-21019"/>
                                    </p:animMotion>
                                  </p:childTnLst>
                                </p:cTn>
                              </p:par>
                            </p:childTnLst>
                          </p:cTn>
                        </p:par>
                      </p:childTnLst>
                    </p:cTn>
                  </p:par>
                </p:childTnLst>
              </p:cTn>
              <p:nextCondLst>
                <p:cond evt="onClick" delay="0">
                  <p:tgtEl>
                    <p:spTgt spid="33"/>
                  </p:tgtEl>
                </p:cond>
              </p:nextCondLst>
            </p:seq>
            <p:seq concurrent="1" nextAc="seek">
              <p:cTn id="35" restart="whenNotActive" fill="hold" evtFilter="cancelBubble" nodeType="interactiveSeq">
                <p:stCondLst>
                  <p:cond evt="onClick" delay="0">
                    <p:tgtEl>
                      <p:spTgt spid="34"/>
                    </p:tgtEl>
                  </p:cond>
                </p:stCondLst>
                <p:endSync evt="end" delay="0">
                  <p:rtn val="all"/>
                </p:endSync>
                <p:childTnLst>
                  <p:par>
                    <p:cTn id="36" fill="hold">
                      <p:stCondLst>
                        <p:cond delay="0"/>
                      </p:stCondLst>
                      <p:childTnLst>
                        <p:par>
                          <p:cTn id="37" fill="hold">
                            <p:stCondLst>
                              <p:cond delay="0"/>
                            </p:stCondLst>
                            <p:childTnLst>
                              <p:par>
                                <p:cTn id="38" presetID="64" presetClass="path" presetSubtype="0" accel="50000" decel="50000" fill="hold" grpId="0" nodeType="clickEffect">
                                  <p:stCondLst>
                                    <p:cond delay="0"/>
                                  </p:stCondLst>
                                  <p:childTnLst>
                                    <p:animMotion origin="layout" path="M 1.04167E-6 -4.44444E-6 L 0.65156 -0.5125 " pathEditMode="relative" rAng="0" ptsTypes="AA">
                                      <p:cBhvr>
                                        <p:cTn id="39" dur="2000" fill="hold"/>
                                        <p:tgtEl>
                                          <p:spTgt spid="34"/>
                                        </p:tgtEl>
                                        <p:attrNameLst>
                                          <p:attrName>ppt_x</p:attrName>
                                          <p:attrName>ppt_y</p:attrName>
                                        </p:attrNameLst>
                                      </p:cBhvr>
                                      <p:rCtr x="32578" y="-25625"/>
                                    </p:animMotion>
                                  </p:childTnLst>
                                </p:cTn>
                              </p:par>
                            </p:childTnLst>
                          </p:cTn>
                        </p:par>
                      </p:childTnLst>
                    </p:cTn>
                  </p:par>
                </p:childTnLst>
              </p:cTn>
              <p:nextCondLst>
                <p:cond evt="onClick" delay="0">
                  <p:tgtEl>
                    <p:spTgt spid="34"/>
                  </p:tgtEl>
                </p:cond>
              </p:nextCondLst>
            </p:seq>
            <p:seq concurrent="1" nextAc="seek">
              <p:cTn id="40" restart="whenNotActive" fill="hold" evtFilter="cancelBubble" nodeType="interactiveSeq">
                <p:stCondLst>
                  <p:cond evt="onClick" delay="0">
                    <p:tgtEl>
                      <p:spTgt spid="42"/>
                    </p:tgtEl>
                  </p:cond>
                </p:stCondLst>
                <p:endSync evt="end" delay="0">
                  <p:rtn val="all"/>
                </p:endSync>
                <p:childTnLst>
                  <p:par>
                    <p:cTn id="41" fill="hold">
                      <p:stCondLst>
                        <p:cond delay="0"/>
                      </p:stCondLst>
                      <p:childTnLst>
                        <p:par>
                          <p:cTn id="42" fill="hold">
                            <p:stCondLst>
                              <p:cond delay="0"/>
                            </p:stCondLst>
                            <p:childTnLst>
                              <p:par>
                                <p:cTn id="43" presetID="64" presetClass="path" presetSubtype="0" accel="50000" decel="50000" fill="hold" grpId="0" nodeType="clickEffect">
                                  <p:stCondLst>
                                    <p:cond delay="0"/>
                                  </p:stCondLst>
                                  <p:childTnLst>
                                    <p:animMotion origin="layout" path="M -2.5E-6 1.85185E-6 L -0.55963 -0.19121 " pathEditMode="relative" rAng="0" ptsTypes="AA">
                                      <p:cBhvr>
                                        <p:cTn id="44" dur="2000" fill="hold"/>
                                        <p:tgtEl>
                                          <p:spTgt spid="42"/>
                                        </p:tgtEl>
                                        <p:attrNameLst>
                                          <p:attrName>ppt_x</p:attrName>
                                          <p:attrName>ppt_y</p:attrName>
                                        </p:attrNameLst>
                                      </p:cBhvr>
                                      <p:rCtr x="-27982" y="-9560"/>
                                    </p:animMotion>
                                  </p:childTnLst>
                                </p:cTn>
                              </p:par>
                            </p:childTnLst>
                          </p:cTn>
                        </p:par>
                      </p:childTnLst>
                    </p:cTn>
                  </p:par>
                </p:childTnLst>
              </p:cTn>
              <p:nextCondLst>
                <p:cond evt="onClick" delay="0">
                  <p:tgtEl>
                    <p:spTgt spid="42"/>
                  </p:tgtEl>
                </p:cond>
              </p:nextCondLst>
            </p:seq>
            <p:seq concurrent="1" nextAc="seek">
              <p:cTn id="45" restart="whenNotActive" fill="hold" evtFilter="cancelBubble" nodeType="interactiveSeq">
                <p:stCondLst>
                  <p:cond evt="onClick" delay="0">
                    <p:tgtEl>
                      <p:spTgt spid="44"/>
                    </p:tgtEl>
                  </p:cond>
                </p:stCondLst>
                <p:endSync evt="end" delay="0">
                  <p:rtn val="all"/>
                </p:endSync>
                <p:childTnLst>
                  <p:par>
                    <p:cTn id="46" fill="hold">
                      <p:stCondLst>
                        <p:cond delay="0"/>
                      </p:stCondLst>
                      <p:childTnLst>
                        <p:par>
                          <p:cTn id="47" fill="hold">
                            <p:stCondLst>
                              <p:cond delay="0"/>
                            </p:stCondLst>
                            <p:childTnLst>
                              <p:par>
                                <p:cTn id="48" presetID="64" presetClass="path" presetSubtype="0" accel="50000" decel="50000" fill="hold" grpId="0" nodeType="clickEffect">
                                  <p:stCondLst>
                                    <p:cond delay="0"/>
                                  </p:stCondLst>
                                  <p:childTnLst>
                                    <p:animMotion origin="layout" path="M -2.5E-6 -1.48148E-6 L -0.2263 -0.27384 " pathEditMode="relative" rAng="0" ptsTypes="AA">
                                      <p:cBhvr>
                                        <p:cTn id="49" dur="2000" fill="hold"/>
                                        <p:tgtEl>
                                          <p:spTgt spid="44"/>
                                        </p:tgtEl>
                                        <p:attrNameLst>
                                          <p:attrName>ppt_x</p:attrName>
                                          <p:attrName>ppt_y</p:attrName>
                                        </p:attrNameLst>
                                      </p:cBhvr>
                                      <p:rCtr x="-11315" y="-13704"/>
                                    </p:animMotion>
                                  </p:childTnLst>
                                </p:cTn>
                              </p:par>
                            </p:childTnLst>
                          </p:cTn>
                        </p:par>
                      </p:childTnLst>
                    </p:cTn>
                  </p:par>
                </p:childTnLst>
              </p:cTn>
              <p:nextCondLst>
                <p:cond evt="onClick" delay="0">
                  <p:tgtEl>
                    <p:spTgt spid="44"/>
                  </p:tgtEl>
                </p:cond>
              </p:nextCondLst>
            </p:seq>
            <p:seq concurrent="1" nextAc="seek">
              <p:cTn id="50" restart="whenNotActive" fill="hold" evtFilter="cancelBubble" nodeType="interactiveSeq">
                <p:stCondLst>
                  <p:cond evt="onClick" delay="0">
                    <p:tgtEl>
                      <p:spTgt spid="43"/>
                    </p:tgtEl>
                  </p:cond>
                </p:stCondLst>
                <p:endSync evt="end" delay="0">
                  <p:rtn val="all"/>
                </p:endSync>
                <p:childTnLst>
                  <p:par>
                    <p:cTn id="51" fill="hold">
                      <p:stCondLst>
                        <p:cond delay="0"/>
                      </p:stCondLst>
                      <p:childTnLst>
                        <p:par>
                          <p:cTn id="52" fill="hold">
                            <p:stCondLst>
                              <p:cond delay="0"/>
                            </p:stCondLst>
                            <p:childTnLst>
                              <p:par>
                                <p:cTn id="53" presetID="64" presetClass="path" presetSubtype="0" accel="50000" decel="50000" fill="hold" grpId="0" nodeType="clickEffect">
                                  <p:stCondLst>
                                    <p:cond delay="0"/>
                                  </p:stCondLst>
                                  <p:childTnLst>
                                    <p:animMotion origin="layout" path="M -4.16667E-7 1.85185E-6 L -0.53151 -0.3956 " pathEditMode="relative" rAng="0" ptsTypes="AA">
                                      <p:cBhvr>
                                        <p:cTn id="54" dur="2000" fill="hold"/>
                                        <p:tgtEl>
                                          <p:spTgt spid="43"/>
                                        </p:tgtEl>
                                        <p:attrNameLst>
                                          <p:attrName>ppt_x</p:attrName>
                                          <p:attrName>ppt_y</p:attrName>
                                        </p:attrNameLst>
                                      </p:cBhvr>
                                      <p:rCtr x="-26576" y="-19792"/>
                                    </p:animMotion>
                                  </p:childTnLst>
                                </p:cTn>
                              </p:par>
                            </p:childTnLst>
                          </p:cTn>
                        </p:par>
                      </p:childTnLst>
                    </p:cTn>
                  </p:par>
                </p:childTnLst>
              </p:cTn>
              <p:nextCondLst>
                <p:cond evt="onClick" delay="0">
                  <p:tgtEl>
                    <p:spTgt spid="43"/>
                  </p:tgtEl>
                </p:cond>
              </p:nextCondLst>
            </p:seq>
            <p:seq concurrent="1" nextAc="seek">
              <p:cTn id="55" restart="whenNotActive" fill="hold" evtFilter="cancelBubble" nodeType="interactiveSeq">
                <p:stCondLst>
                  <p:cond evt="onClick" delay="0">
                    <p:tgtEl>
                      <p:spTgt spid="45"/>
                    </p:tgtEl>
                  </p:cond>
                </p:stCondLst>
                <p:endSync evt="end" delay="0">
                  <p:rtn val="all"/>
                </p:endSync>
                <p:childTnLst>
                  <p:par>
                    <p:cTn id="56" fill="hold">
                      <p:stCondLst>
                        <p:cond delay="0"/>
                      </p:stCondLst>
                      <p:childTnLst>
                        <p:par>
                          <p:cTn id="57" fill="hold">
                            <p:stCondLst>
                              <p:cond delay="0"/>
                            </p:stCondLst>
                            <p:childTnLst>
                              <p:par>
                                <p:cTn id="58" presetID="64" presetClass="path" presetSubtype="0" accel="50000" decel="50000" fill="hold" grpId="0" nodeType="clickEffect">
                                  <p:stCondLst>
                                    <p:cond delay="0"/>
                                  </p:stCondLst>
                                  <p:childTnLst>
                                    <p:animMotion origin="layout" path="M -2.5E-6 -3.7037E-7 L 0.06745 -0.43079 " pathEditMode="relative" rAng="0" ptsTypes="AA">
                                      <p:cBhvr>
                                        <p:cTn id="59" dur="2000" fill="hold"/>
                                        <p:tgtEl>
                                          <p:spTgt spid="45"/>
                                        </p:tgtEl>
                                        <p:attrNameLst>
                                          <p:attrName>ppt_x</p:attrName>
                                          <p:attrName>ppt_y</p:attrName>
                                        </p:attrNameLst>
                                      </p:cBhvr>
                                      <p:rCtr x="3372" y="-21551"/>
                                    </p:animMotion>
                                  </p:childTnLst>
                                </p:cTn>
                              </p:par>
                            </p:childTnLst>
                          </p:cTn>
                        </p:par>
                      </p:childTnLst>
                    </p:cTn>
                  </p:par>
                </p:childTnLst>
              </p:cTn>
              <p:nextCondLst>
                <p:cond evt="onClick" delay="0">
                  <p:tgtEl>
                    <p:spTgt spid="45"/>
                  </p:tgtEl>
                </p:cond>
              </p:nextCondLst>
            </p:seq>
            <p:seq concurrent="1" nextAc="seek">
              <p:cTn id="60" restart="whenNotActive" fill="hold" evtFilter="cancelBubble" nodeType="interactiveSeq">
                <p:stCondLst>
                  <p:cond evt="onClick" delay="0">
                    <p:tgtEl>
                      <p:spTgt spid="46"/>
                    </p:tgtEl>
                  </p:cond>
                </p:stCondLst>
                <p:endSync evt="end" delay="0">
                  <p:rtn val="all"/>
                </p:endSync>
                <p:childTnLst>
                  <p:par>
                    <p:cTn id="61" fill="hold">
                      <p:stCondLst>
                        <p:cond delay="0"/>
                      </p:stCondLst>
                      <p:childTnLst>
                        <p:par>
                          <p:cTn id="62" fill="hold">
                            <p:stCondLst>
                              <p:cond delay="0"/>
                            </p:stCondLst>
                            <p:childTnLst>
                              <p:par>
                                <p:cTn id="63" presetID="64" presetClass="path" presetSubtype="0" accel="50000" decel="50000" fill="hold" grpId="0" nodeType="clickEffect">
                                  <p:stCondLst>
                                    <p:cond delay="0"/>
                                  </p:stCondLst>
                                  <p:childTnLst>
                                    <p:animMotion origin="layout" path="M -1.45833E-6 2.22222E-6 L 0.10339 -0.57014 " pathEditMode="relative" rAng="0" ptsTypes="AA">
                                      <p:cBhvr>
                                        <p:cTn id="64" dur="2000" fill="hold"/>
                                        <p:tgtEl>
                                          <p:spTgt spid="46"/>
                                        </p:tgtEl>
                                        <p:attrNameLst>
                                          <p:attrName>ppt_x</p:attrName>
                                          <p:attrName>ppt_y</p:attrName>
                                        </p:attrNameLst>
                                      </p:cBhvr>
                                      <p:rCtr x="5169" y="-28519"/>
                                    </p:animMotion>
                                  </p:childTnLst>
                                </p:cTn>
                              </p:par>
                            </p:childTnLst>
                          </p:cTn>
                        </p:par>
                      </p:childTnLst>
                    </p:cTn>
                  </p:par>
                </p:childTnLst>
              </p:cTn>
              <p:nextCondLst>
                <p:cond evt="onClick" delay="0">
                  <p:tgtEl>
                    <p:spTgt spid="46"/>
                  </p:tgtEl>
                </p:cond>
              </p:nextCondLst>
            </p:seq>
          </p:childTnLst>
        </p:cTn>
      </p:par>
    </p:tnLst>
    <p:bldLst>
      <p:bldP spid="8" grpId="0"/>
      <p:bldP spid="9" grpId="0"/>
      <p:bldP spid="10" grpId="0"/>
      <p:bldP spid="28" grpId="0"/>
      <p:bldP spid="29" grpId="0"/>
      <p:bldP spid="32" grpId="0"/>
      <p:bldP spid="33" grpId="0"/>
      <p:bldP spid="34" grpId="0"/>
      <p:bldP spid="42" grpId="0"/>
      <p:bldP spid="43" grpId="0"/>
      <p:bldP spid="44" grpId="0"/>
      <p:bldP spid="45" grpId="0"/>
      <p:bldP spid="4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 name="Picture 38" descr="background rectangle">
            <a:extLst>
              <a:ext uri="{FF2B5EF4-FFF2-40B4-BE49-F238E27FC236}">
                <a16:creationId xmlns:a16="http://schemas.microsoft.com/office/drawing/2014/main" id="{3967DB2E-0F93-814A-8532-4A796BB8411F}"/>
              </a:ext>
              <a:ext uri="{C183D7F6-B498-43B3-948B-1728B52AA6E4}">
                <adec:decorative xmlns=""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96863"/>
            <a:ext cx="6649156" cy="867128"/>
          </a:xfrm>
          <a:prstGeom prst="rect">
            <a:avLst/>
          </a:prstGeom>
        </p:spPr>
      </p:pic>
      <p:sp>
        <p:nvSpPr>
          <p:cNvPr id="4" name="Title 3"/>
          <p:cNvSpPr>
            <a:spLocks noGrp="1"/>
          </p:cNvSpPr>
          <p:nvPr>
            <p:ph type="title"/>
          </p:nvPr>
        </p:nvSpPr>
        <p:spPr>
          <a:xfrm>
            <a:off x="51512" y="315637"/>
            <a:ext cx="5368070" cy="707849"/>
          </a:xfrm>
        </p:spPr>
        <p:txBody>
          <a:bodyPr>
            <a:normAutofit/>
          </a:bodyPr>
          <a:lstStyle/>
          <a:p>
            <a:r>
              <a:rPr lang="en-GB" sz="3600" b="1" dirty="0" smtClean="0">
                <a:solidFill>
                  <a:schemeClr val="bg1"/>
                </a:solidFill>
              </a:rPr>
              <a:t>Vocabulario</a:t>
            </a:r>
            <a:endParaRPr lang="en-GB" sz="3600" b="1" dirty="0">
              <a:solidFill>
                <a:schemeClr val="bg1"/>
              </a:solidFill>
            </a:endParaRPr>
          </a:p>
        </p:txBody>
      </p:sp>
      <p:sp>
        <p:nvSpPr>
          <p:cNvPr id="10" name="Title 3" descr="title">
            <a:extLst>
              <a:ext uri="{C183D7F6-B498-43B3-948B-1728B52AA6E4}">
                <adec:decorative xmlns="" xmlns:adec="http://schemas.microsoft.com/office/drawing/2017/decorative" val="1"/>
              </a:ext>
            </a:extLst>
          </p:cNvPr>
          <p:cNvSpPr txBox="1">
            <a:spLocks/>
          </p:cNvSpPr>
          <p:nvPr/>
        </p:nvSpPr>
        <p:spPr>
          <a:xfrm>
            <a:off x="300038" y="338225"/>
            <a:ext cx="6353010" cy="70784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5">
                    <a:lumMod val="50000"/>
                  </a:schemeClr>
                </a:solidFill>
                <a:latin typeface="Century Gothic" panose="020B0502020202020204"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GB" sz="3600" b="1"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endParaRPr>
          </a:p>
        </p:txBody>
      </p:sp>
      <p:pic>
        <p:nvPicPr>
          <p:cNvPr id="33" name="Picture 4" descr="gray concrete church"/>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9563" y="1352521"/>
            <a:ext cx="2560989" cy="170817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pic>
        <p:nvPicPr>
          <p:cNvPr id="34" name="Picture 2" descr="people walking on gray concrete road"/>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t="34645"/>
          <a:stretch/>
        </p:blipFill>
        <p:spPr bwMode="auto">
          <a:xfrm>
            <a:off x="2918434" y="1352521"/>
            <a:ext cx="2013555" cy="175417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
        <p:nvSpPr>
          <p:cNvPr id="35" name="TextBox 34"/>
          <p:cNvSpPr txBox="1"/>
          <p:nvPr/>
        </p:nvSpPr>
        <p:spPr>
          <a:xfrm rot="21387067">
            <a:off x="3699372" y="2639679"/>
            <a:ext cx="174879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smtClean="0">
                <a:ln>
                  <a:noFill/>
                </a:ln>
                <a:solidFill>
                  <a:prstClr val="black"/>
                </a:solidFill>
                <a:effectLst/>
                <a:uLnTx/>
                <a:uFillTx/>
                <a:latin typeface="Century Gothic" panose="020B0502020202020204" pitchFamily="34" charset="0"/>
                <a:ea typeface="+mn-ea"/>
                <a:cs typeface="+mn-cs"/>
              </a:rPr>
              <a:t>centre</a:t>
            </a:r>
            <a:endPar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p:txBody>
      </p:sp>
      <p:sp>
        <p:nvSpPr>
          <p:cNvPr id="36" name="TextBox 35"/>
          <p:cNvSpPr txBox="1"/>
          <p:nvPr/>
        </p:nvSpPr>
        <p:spPr>
          <a:xfrm>
            <a:off x="10448178" y="3892516"/>
            <a:ext cx="174879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0" i="0" u="none" strike="noStrike" kern="1200" cap="none" spc="0" normalizeH="0" baseline="0" noProof="0" dirty="0" smtClean="0">
                <a:ln>
                  <a:noFill/>
                </a:ln>
                <a:solidFill>
                  <a:srgbClr val="002060"/>
                </a:solidFill>
                <a:effectLst/>
                <a:uLnTx/>
                <a:uFillTx/>
                <a:latin typeface="Century Gothic" panose="020B0502020202020204" pitchFamily="34" charset="0"/>
                <a:ea typeface="+mn-ea"/>
                <a:cs typeface="+mn-cs"/>
              </a:rPr>
              <a:t>[far]</a:t>
            </a:r>
            <a:endParaRPr kumimoji="0" lang="en-GB" sz="32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p:txBody>
      </p:sp>
      <p:pic>
        <p:nvPicPr>
          <p:cNvPr id="38" name="Picture 2" descr="gray and blue Open signage"/>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l="9478" r="15466"/>
          <a:stretch/>
        </p:blipFill>
        <p:spPr bwMode="auto">
          <a:xfrm>
            <a:off x="7309799" y="1362774"/>
            <a:ext cx="1973943" cy="175417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
        <p:nvSpPr>
          <p:cNvPr id="41" name="TextBox 40"/>
          <p:cNvSpPr txBox="1"/>
          <p:nvPr/>
        </p:nvSpPr>
        <p:spPr>
          <a:xfrm>
            <a:off x="5058012" y="3914661"/>
            <a:ext cx="2757987"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0" i="0" u="none" strike="noStrike" kern="1200" cap="none" spc="0" normalizeH="0" baseline="0" noProof="0" dirty="0" smtClean="0">
                <a:ln>
                  <a:noFill/>
                </a:ln>
                <a:solidFill>
                  <a:srgbClr val="002060"/>
                </a:solidFill>
                <a:effectLst/>
                <a:uLnTx/>
                <a:uFillTx/>
                <a:latin typeface="Century Gothic" panose="020B0502020202020204" pitchFamily="34" charset="0"/>
                <a:ea typeface="+mn-ea"/>
                <a:cs typeface="+mn-cs"/>
              </a:rPr>
              <a:t>[between]</a:t>
            </a:r>
            <a:endParaRPr kumimoji="0" lang="en-GB" sz="32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p:txBody>
      </p:sp>
      <p:pic>
        <p:nvPicPr>
          <p:cNvPr id="42" name="Picture 2" descr="vegetable stand photo"/>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t="13406" b="14751"/>
          <a:stretch/>
        </p:blipFill>
        <p:spPr bwMode="auto">
          <a:xfrm>
            <a:off x="5249273" y="1362774"/>
            <a:ext cx="1658079" cy="178682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
        <p:nvSpPr>
          <p:cNvPr id="44" name="TextBox 43"/>
          <p:cNvSpPr txBox="1"/>
          <p:nvPr/>
        </p:nvSpPr>
        <p:spPr>
          <a:xfrm>
            <a:off x="317722" y="5136370"/>
            <a:ext cx="174879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0" i="0" u="none" strike="noStrike" kern="1200" cap="none" spc="0" normalizeH="0" baseline="0" noProof="0" dirty="0" smtClean="0">
                <a:ln>
                  <a:noFill/>
                </a:ln>
                <a:solidFill>
                  <a:srgbClr val="002060"/>
                </a:solidFill>
                <a:effectLst/>
                <a:uLnTx/>
                <a:uFillTx/>
                <a:latin typeface="Century Gothic" panose="020B0502020202020204" pitchFamily="34" charset="0"/>
                <a:ea typeface="+mn-ea"/>
                <a:cs typeface="+mn-cs"/>
              </a:rPr>
              <a:t>[near]</a:t>
            </a:r>
            <a:endParaRPr kumimoji="0" lang="en-GB" sz="32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p:txBody>
      </p:sp>
      <p:pic>
        <p:nvPicPr>
          <p:cNvPr id="46" name="Picture 2" descr="red curtain stage"/>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l="9902" r="6971"/>
          <a:stretch/>
        </p:blipFill>
        <p:spPr bwMode="auto">
          <a:xfrm>
            <a:off x="9901281" y="1362774"/>
            <a:ext cx="1976657" cy="1792931"/>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
        <p:nvSpPr>
          <p:cNvPr id="48" name="Rounded Rectangle 47"/>
          <p:cNvSpPr/>
          <p:nvPr/>
        </p:nvSpPr>
        <p:spPr>
          <a:xfrm>
            <a:off x="110252" y="3269607"/>
            <a:ext cx="2199100" cy="575144"/>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smtClean="0">
                <a:ln>
                  <a:noFill/>
                </a:ln>
                <a:solidFill>
                  <a:srgbClr val="002060"/>
                </a:solidFill>
                <a:effectLst/>
                <a:uLnTx/>
                <a:uFillTx/>
                <a:latin typeface="Century Gothic" panose="020B0502020202020204" pitchFamily="34" charset="0"/>
                <a:ea typeface="+mn-ea"/>
                <a:cs typeface="+mn-cs"/>
              </a:rPr>
              <a:t>la i_ _ _ _ _ _ </a:t>
            </a:r>
            <a:endParaRPr kumimoji="0" lang="en-GB" sz="24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p:txBody>
      </p:sp>
      <p:sp>
        <p:nvSpPr>
          <p:cNvPr id="49" name="Rounded Rectangle 48"/>
          <p:cNvSpPr/>
          <p:nvPr/>
        </p:nvSpPr>
        <p:spPr>
          <a:xfrm>
            <a:off x="110252" y="3267351"/>
            <a:ext cx="2199099" cy="5774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smtClean="0">
                <a:ln>
                  <a:noFill/>
                </a:ln>
                <a:solidFill>
                  <a:srgbClr val="002060"/>
                </a:solidFill>
                <a:effectLst/>
                <a:uLnTx/>
                <a:uFillTx/>
                <a:latin typeface="Century Gothic" panose="020B0502020202020204" pitchFamily="34" charset="0"/>
                <a:ea typeface="+mn-ea"/>
                <a:cs typeface="+mn-cs"/>
              </a:rPr>
              <a:t>la iglesia</a:t>
            </a:r>
            <a:endParaRPr kumimoji="0" lang="en-GB" sz="24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p:txBody>
      </p:sp>
      <p:sp>
        <p:nvSpPr>
          <p:cNvPr id="50" name="TextBox 49"/>
          <p:cNvSpPr txBox="1"/>
          <p:nvPr/>
        </p:nvSpPr>
        <p:spPr>
          <a:xfrm>
            <a:off x="7938551" y="3903377"/>
            <a:ext cx="148663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0" i="0" u="none" strike="noStrike" kern="1200" cap="none" spc="0" normalizeH="0" baseline="0" noProof="0" dirty="0" smtClean="0">
                <a:ln>
                  <a:noFill/>
                </a:ln>
                <a:solidFill>
                  <a:srgbClr val="002060"/>
                </a:solidFill>
                <a:effectLst/>
                <a:uLnTx/>
                <a:uFillTx/>
                <a:latin typeface="Century Gothic" panose="020B0502020202020204" pitchFamily="34" charset="0"/>
                <a:ea typeface="+mn-ea"/>
                <a:cs typeface="+mn-cs"/>
              </a:rPr>
              <a:t>[city]</a:t>
            </a:r>
            <a:endParaRPr kumimoji="0" lang="en-GB" sz="32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p:txBody>
      </p:sp>
      <p:sp>
        <p:nvSpPr>
          <p:cNvPr id="51" name="TextBox 50"/>
          <p:cNvSpPr txBox="1"/>
          <p:nvPr/>
        </p:nvSpPr>
        <p:spPr>
          <a:xfrm>
            <a:off x="2640847" y="5123668"/>
            <a:ext cx="2517222"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0" i="0" u="none" strike="noStrike" kern="1200" cap="none" spc="0" normalizeH="0" baseline="0" noProof="0" dirty="0" smtClean="0">
                <a:ln>
                  <a:noFill/>
                </a:ln>
                <a:solidFill>
                  <a:srgbClr val="002060"/>
                </a:solidFill>
                <a:effectLst/>
                <a:uLnTx/>
                <a:uFillTx/>
                <a:latin typeface="Century Gothic" panose="020B0502020202020204" pitchFamily="34" charset="0"/>
                <a:ea typeface="+mn-ea"/>
                <a:cs typeface="+mn-cs"/>
              </a:rPr>
              <a:t>[answer]</a:t>
            </a:r>
            <a:endParaRPr kumimoji="0" lang="en-GB" sz="32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p:txBody>
      </p:sp>
      <p:sp>
        <p:nvSpPr>
          <p:cNvPr id="52" name="Rounded Rectangle 51"/>
          <p:cNvSpPr/>
          <p:nvPr/>
        </p:nvSpPr>
        <p:spPr>
          <a:xfrm>
            <a:off x="2481191" y="3269403"/>
            <a:ext cx="2004019" cy="575144"/>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e</a:t>
            </a:r>
            <a:r>
              <a:rPr kumimoji="0" lang="en-GB" sz="2400" b="1" i="0" u="none" strike="noStrike" kern="1200" cap="none" spc="0" normalizeH="0" baseline="0" noProof="0" dirty="0" smtClean="0">
                <a:ln>
                  <a:noFill/>
                </a:ln>
                <a:solidFill>
                  <a:srgbClr val="002060"/>
                </a:solidFill>
                <a:effectLst/>
                <a:uLnTx/>
                <a:uFillTx/>
                <a:latin typeface="Century Gothic" panose="020B0502020202020204" pitchFamily="34" charset="0"/>
                <a:ea typeface="+mn-ea"/>
                <a:cs typeface="+mn-cs"/>
              </a:rPr>
              <a:t>l c_ _ _ _ _ </a:t>
            </a:r>
            <a:endParaRPr kumimoji="0" lang="en-GB" sz="24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p:txBody>
      </p:sp>
      <p:sp>
        <p:nvSpPr>
          <p:cNvPr id="53" name="Rounded Rectangle 52"/>
          <p:cNvSpPr/>
          <p:nvPr/>
        </p:nvSpPr>
        <p:spPr>
          <a:xfrm>
            <a:off x="2485952" y="3267351"/>
            <a:ext cx="2028286" cy="5774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smtClean="0">
                <a:ln>
                  <a:noFill/>
                </a:ln>
                <a:solidFill>
                  <a:srgbClr val="002060"/>
                </a:solidFill>
                <a:effectLst/>
                <a:uLnTx/>
                <a:uFillTx/>
                <a:latin typeface="Century Gothic" panose="020B0502020202020204" pitchFamily="34" charset="0"/>
                <a:ea typeface="+mn-ea"/>
                <a:cs typeface="+mn-cs"/>
              </a:rPr>
              <a:t>el </a:t>
            </a:r>
            <a:r>
              <a:rPr kumimoji="0" lang="en-GB" sz="2400" b="1" i="0" u="none" strike="noStrike" kern="1200" cap="none" spc="0" normalizeH="0" baseline="0" noProof="0" dirty="0" err="1" smtClean="0">
                <a:ln>
                  <a:noFill/>
                </a:ln>
                <a:solidFill>
                  <a:srgbClr val="002060"/>
                </a:solidFill>
                <a:effectLst/>
                <a:uLnTx/>
                <a:uFillTx/>
                <a:latin typeface="Century Gothic" panose="020B0502020202020204" pitchFamily="34" charset="0"/>
                <a:ea typeface="+mn-ea"/>
                <a:cs typeface="+mn-cs"/>
              </a:rPr>
              <a:t>centro</a:t>
            </a:r>
            <a:endParaRPr kumimoji="0" lang="en-GB" sz="24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p:txBody>
      </p:sp>
      <p:sp>
        <p:nvSpPr>
          <p:cNvPr id="54" name="Rounded Rectangle 53"/>
          <p:cNvSpPr/>
          <p:nvPr/>
        </p:nvSpPr>
        <p:spPr>
          <a:xfrm>
            <a:off x="4674974" y="3259483"/>
            <a:ext cx="2313784" cy="575144"/>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e</a:t>
            </a:r>
            <a:r>
              <a:rPr kumimoji="0" lang="en-GB" sz="2400" b="1" i="0" u="none" strike="noStrike" kern="1200" cap="none" spc="0" normalizeH="0" baseline="0" noProof="0" dirty="0" smtClean="0">
                <a:ln>
                  <a:noFill/>
                </a:ln>
                <a:solidFill>
                  <a:srgbClr val="002060"/>
                </a:solidFill>
                <a:effectLst/>
                <a:uLnTx/>
                <a:uFillTx/>
                <a:latin typeface="Century Gothic" panose="020B0502020202020204" pitchFamily="34" charset="0"/>
                <a:ea typeface="+mn-ea"/>
                <a:cs typeface="+mn-cs"/>
              </a:rPr>
              <a:t>l m_ _ _ _ _ _ </a:t>
            </a:r>
            <a:endParaRPr kumimoji="0" lang="en-GB" sz="24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p:txBody>
      </p:sp>
      <p:sp>
        <p:nvSpPr>
          <p:cNvPr id="70" name="Rounded Rectangle 69"/>
          <p:cNvSpPr/>
          <p:nvPr/>
        </p:nvSpPr>
        <p:spPr>
          <a:xfrm>
            <a:off x="4674974" y="3254902"/>
            <a:ext cx="2340432" cy="5774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smtClean="0">
                <a:ln>
                  <a:noFill/>
                </a:ln>
                <a:solidFill>
                  <a:srgbClr val="002060"/>
                </a:solidFill>
                <a:effectLst/>
                <a:uLnTx/>
                <a:uFillTx/>
                <a:latin typeface="Century Gothic" panose="020B0502020202020204" pitchFamily="34" charset="0"/>
                <a:ea typeface="+mn-ea"/>
                <a:cs typeface="+mn-cs"/>
              </a:rPr>
              <a:t>el </a:t>
            </a:r>
            <a:r>
              <a:rPr kumimoji="0" lang="en-GB" sz="2400" b="1" i="0" u="none" strike="noStrike" kern="1200" cap="none" spc="0" normalizeH="0" baseline="0" noProof="0" dirty="0" err="1" smtClean="0">
                <a:ln>
                  <a:noFill/>
                </a:ln>
                <a:solidFill>
                  <a:srgbClr val="002060"/>
                </a:solidFill>
                <a:effectLst/>
                <a:uLnTx/>
                <a:uFillTx/>
                <a:latin typeface="Century Gothic" panose="020B0502020202020204" pitchFamily="34" charset="0"/>
                <a:ea typeface="+mn-ea"/>
                <a:cs typeface="+mn-cs"/>
              </a:rPr>
              <a:t>mercado</a:t>
            </a:r>
            <a:endParaRPr kumimoji="0" lang="en-GB" sz="24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p:txBody>
      </p:sp>
      <p:sp>
        <p:nvSpPr>
          <p:cNvPr id="73" name="Rounded Rectangle 72"/>
          <p:cNvSpPr/>
          <p:nvPr/>
        </p:nvSpPr>
        <p:spPr>
          <a:xfrm>
            <a:off x="7251284" y="3278460"/>
            <a:ext cx="2199100" cy="575144"/>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smtClean="0">
                <a:ln>
                  <a:noFill/>
                </a:ln>
                <a:solidFill>
                  <a:srgbClr val="002060"/>
                </a:solidFill>
                <a:effectLst/>
                <a:uLnTx/>
                <a:uFillTx/>
                <a:latin typeface="Century Gothic" panose="020B0502020202020204" pitchFamily="34" charset="0"/>
                <a:ea typeface="+mn-ea"/>
                <a:cs typeface="+mn-cs"/>
              </a:rPr>
              <a:t>la t_ _ _ _ _  </a:t>
            </a:r>
            <a:endParaRPr kumimoji="0" lang="en-GB" sz="24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p:txBody>
      </p:sp>
      <p:sp>
        <p:nvSpPr>
          <p:cNvPr id="75" name="Rounded Rectangle 74"/>
          <p:cNvSpPr/>
          <p:nvPr/>
        </p:nvSpPr>
        <p:spPr>
          <a:xfrm>
            <a:off x="7255176" y="3277332"/>
            <a:ext cx="2199099" cy="5774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smtClean="0">
                <a:ln>
                  <a:noFill/>
                </a:ln>
                <a:solidFill>
                  <a:srgbClr val="002060"/>
                </a:solidFill>
                <a:effectLst/>
                <a:uLnTx/>
                <a:uFillTx/>
                <a:latin typeface="Century Gothic" panose="020B0502020202020204" pitchFamily="34" charset="0"/>
                <a:ea typeface="+mn-ea"/>
                <a:cs typeface="+mn-cs"/>
              </a:rPr>
              <a:t>la </a:t>
            </a:r>
            <a:r>
              <a:rPr kumimoji="0" lang="en-GB" sz="2400" b="1" i="0" u="none" strike="noStrike" kern="1200" cap="none" spc="0" normalizeH="0" baseline="0" noProof="0" dirty="0" err="1" smtClean="0">
                <a:ln>
                  <a:noFill/>
                </a:ln>
                <a:solidFill>
                  <a:srgbClr val="002060"/>
                </a:solidFill>
                <a:effectLst/>
                <a:uLnTx/>
                <a:uFillTx/>
                <a:latin typeface="Century Gothic" panose="020B0502020202020204" pitchFamily="34" charset="0"/>
                <a:ea typeface="+mn-ea"/>
                <a:cs typeface="+mn-cs"/>
              </a:rPr>
              <a:t>tienda</a:t>
            </a:r>
            <a:endParaRPr kumimoji="0" lang="en-GB" sz="24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p:txBody>
      </p:sp>
      <p:sp>
        <p:nvSpPr>
          <p:cNvPr id="76" name="Rounded Rectangle 75"/>
          <p:cNvSpPr/>
          <p:nvPr/>
        </p:nvSpPr>
        <p:spPr>
          <a:xfrm>
            <a:off x="9770985" y="3277332"/>
            <a:ext cx="2199100" cy="575144"/>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smtClean="0">
                <a:ln>
                  <a:noFill/>
                </a:ln>
                <a:solidFill>
                  <a:srgbClr val="002060"/>
                </a:solidFill>
                <a:effectLst/>
                <a:uLnTx/>
                <a:uFillTx/>
                <a:latin typeface="Century Gothic" panose="020B0502020202020204" pitchFamily="34" charset="0"/>
                <a:ea typeface="+mn-ea"/>
                <a:cs typeface="+mn-cs"/>
              </a:rPr>
              <a:t>el t_ _ _ _ _</a:t>
            </a:r>
            <a:endParaRPr kumimoji="0" lang="en-GB" sz="24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p:txBody>
      </p:sp>
      <p:sp>
        <p:nvSpPr>
          <p:cNvPr id="83" name="Rounded Rectangle 82"/>
          <p:cNvSpPr/>
          <p:nvPr/>
        </p:nvSpPr>
        <p:spPr>
          <a:xfrm>
            <a:off x="9770986" y="3277332"/>
            <a:ext cx="2199099" cy="5774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smtClean="0">
                <a:ln>
                  <a:noFill/>
                </a:ln>
                <a:solidFill>
                  <a:srgbClr val="002060"/>
                </a:solidFill>
                <a:effectLst/>
                <a:uLnTx/>
                <a:uFillTx/>
                <a:latin typeface="Century Gothic" panose="020B0502020202020204" pitchFamily="34" charset="0"/>
                <a:ea typeface="+mn-ea"/>
                <a:cs typeface="+mn-cs"/>
              </a:rPr>
              <a:t>el </a:t>
            </a:r>
            <a:r>
              <a:rPr kumimoji="0" lang="en-GB" sz="2400" b="1" i="0" u="none" strike="noStrike" kern="1200" cap="none" spc="0" normalizeH="0" baseline="0" noProof="0" dirty="0" err="1" smtClean="0">
                <a:ln>
                  <a:noFill/>
                </a:ln>
                <a:solidFill>
                  <a:srgbClr val="002060"/>
                </a:solidFill>
                <a:effectLst/>
                <a:uLnTx/>
                <a:uFillTx/>
                <a:latin typeface="Century Gothic" panose="020B0502020202020204" pitchFamily="34" charset="0"/>
                <a:ea typeface="+mn-ea"/>
                <a:cs typeface="+mn-cs"/>
              </a:rPr>
              <a:t>teatro</a:t>
            </a:r>
            <a:endParaRPr kumimoji="0" lang="en-GB" sz="24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p:txBody>
      </p:sp>
      <p:sp>
        <p:nvSpPr>
          <p:cNvPr id="85" name="TextBox 84"/>
          <p:cNvSpPr txBox="1"/>
          <p:nvPr/>
        </p:nvSpPr>
        <p:spPr>
          <a:xfrm>
            <a:off x="218325" y="3882747"/>
            <a:ext cx="2517222"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0" i="0" u="none" strike="noStrike" kern="1200" cap="none" spc="0" normalizeH="0" baseline="0" noProof="0" dirty="0" smtClean="0">
                <a:ln>
                  <a:noFill/>
                </a:ln>
                <a:solidFill>
                  <a:srgbClr val="002060"/>
                </a:solidFill>
                <a:effectLst/>
                <a:uLnTx/>
                <a:uFillTx/>
                <a:latin typeface="Century Gothic" panose="020B0502020202020204" pitchFamily="34" charset="0"/>
                <a:ea typeface="+mn-ea"/>
                <a:cs typeface="+mn-cs"/>
              </a:rPr>
              <a:t>[square]</a:t>
            </a:r>
            <a:endParaRPr kumimoji="0" lang="en-GB" sz="32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p:txBody>
      </p:sp>
      <p:sp>
        <p:nvSpPr>
          <p:cNvPr id="86" name="TextBox 85"/>
          <p:cNvSpPr txBox="1"/>
          <p:nvPr/>
        </p:nvSpPr>
        <p:spPr>
          <a:xfrm>
            <a:off x="2769426" y="3889809"/>
            <a:ext cx="2517222"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0" i="0" u="none" strike="noStrike" kern="1200" cap="none" spc="0" normalizeH="0" baseline="0" noProof="0" dirty="0" smtClean="0">
                <a:ln>
                  <a:noFill/>
                </a:ln>
                <a:solidFill>
                  <a:srgbClr val="002060"/>
                </a:solidFill>
                <a:effectLst/>
                <a:uLnTx/>
                <a:uFillTx/>
                <a:latin typeface="Century Gothic" panose="020B0502020202020204" pitchFamily="34" charset="0"/>
                <a:ea typeface="+mn-ea"/>
                <a:cs typeface="+mn-cs"/>
              </a:rPr>
              <a:t>[school]</a:t>
            </a:r>
            <a:endParaRPr kumimoji="0" lang="en-GB" sz="32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p:txBody>
      </p:sp>
      <p:sp>
        <p:nvSpPr>
          <p:cNvPr id="88" name="Rounded Rectangle 87"/>
          <p:cNvSpPr/>
          <p:nvPr/>
        </p:nvSpPr>
        <p:spPr>
          <a:xfrm>
            <a:off x="51512" y="4533187"/>
            <a:ext cx="2199100" cy="575144"/>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smtClean="0">
                <a:ln>
                  <a:noFill/>
                </a:ln>
                <a:solidFill>
                  <a:srgbClr val="002060"/>
                </a:solidFill>
                <a:effectLst/>
                <a:uLnTx/>
                <a:uFillTx/>
                <a:latin typeface="Century Gothic" panose="020B0502020202020204" pitchFamily="34" charset="0"/>
                <a:ea typeface="+mn-ea"/>
                <a:cs typeface="+mn-cs"/>
              </a:rPr>
              <a:t>la p_ _ _ _  </a:t>
            </a:r>
            <a:endParaRPr kumimoji="0" lang="en-GB" sz="24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p:txBody>
      </p:sp>
      <p:sp>
        <p:nvSpPr>
          <p:cNvPr id="89" name="Rounded Rectangle 88"/>
          <p:cNvSpPr/>
          <p:nvPr/>
        </p:nvSpPr>
        <p:spPr>
          <a:xfrm>
            <a:off x="51145" y="4528704"/>
            <a:ext cx="2199099" cy="5774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smtClean="0">
                <a:ln>
                  <a:noFill/>
                </a:ln>
                <a:solidFill>
                  <a:srgbClr val="002060"/>
                </a:solidFill>
                <a:effectLst/>
                <a:uLnTx/>
                <a:uFillTx/>
                <a:latin typeface="Century Gothic" panose="020B0502020202020204" pitchFamily="34" charset="0"/>
                <a:ea typeface="+mn-ea"/>
                <a:cs typeface="+mn-cs"/>
              </a:rPr>
              <a:t>la plaza</a:t>
            </a:r>
            <a:endParaRPr kumimoji="0" lang="en-GB" sz="24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p:txBody>
      </p:sp>
      <p:sp>
        <p:nvSpPr>
          <p:cNvPr id="90" name="Rounded Rectangle 89"/>
          <p:cNvSpPr/>
          <p:nvPr/>
        </p:nvSpPr>
        <p:spPr>
          <a:xfrm>
            <a:off x="2559159" y="4524040"/>
            <a:ext cx="2199100" cy="575144"/>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smtClean="0">
                <a:ln>
                  <a:noFill/>
                </a:ln>
                <a:solidFill>
                  <a:srgbClr val="002060"/>
                </a:solidFill>
                <a:effectLst/>
                <a:uLnTx/>
                <a:uFillTx/>
                <a:latin typeface="Century Gothic" panose="020B0502020202020204" pitchFamily="34" charset="0"/>
                <a:ea typeface="+mn-ea"/>
                <a:cs typeface="+mn-cs"/>
              </a:rPr>
              <a:t>la e_ _ _ _ _ _  </a:t>
            </a:r>
            <a:endParaRPr kumimoji="0" lang="en-GB" sz="24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p:txBody>
      </p:sp>
      <p:sp>
        <p:nvSpPr>
          <p:cNvPr id="91" name="Rounded Rectangle 90"/>
          <p:cNvSpPr/>
          <p:nvPr/>
        </p:nvSpPr>
        <p:spPr>
          <a:xfrm>
            <a:off x="2559160" y="4522912"/>
            <a:ext cx="2199099" cy="5774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smtClean="0">
                <a:ln>
                  <a:noFill/>
                </a:ln>
                <a:solidFill>
                  <a:srgbClr val="002060"/>
                </a:solidFill>
                <a:effectLst/>
                <a:uLnTx/>
                <a:uFillTx/>
                <a:latin typeface="Century Gothic" panose="020B0502020202020204" pitchFamily="34" charset="0"/>
                <a:ea typeface="+mn-ea"/>
                <a:cs typeface="+mn-cs"/>
              </a:rPr>
              <a:t>la escuela</a:t>
            </a:r>
            <a:endParaRPr kumimoji="0" lang="en-GB" sz="24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p:txBody>
      </p:sp>
      <p:sp>
        <p:nvSpPr>
          <p:cNvPr id="92" name="Rounded Rectangle 91"/>
          <p:cNvSpPr/>
          <p:nvPr/>
        </p:nvSpPr>
        <p:spPr>
          <a:xfrm>
            <a:off x="5366395" y="4521427"/>
            <a:ext cx="1538457" cy="575144"/>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smtClean="0">
                <a:ln>
                  <a:noFill/>
                </a:ln>
                <a:solidFill>
                  <a:srgbClr val="002060"/>
                </a:solidFill>
                <a:effectLst/>
                <a:uLnTx/>
                <a:uFillTx/>
                <a:latin typeface="Century Gothic" panose="020B0502020202020204" pitchFamily="34" charset="0"/>
                <a:ea typeface="+mn-ea"/>
                <a:cs typeface="+mn-cs"/>
              </a:rPr>
              <a:t>e_ _ _ _  </a:t>
            </a:r>
            <a:endParaRPr kumimoji="0" lang="en-GB" sz="24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p:txBody>
      </p:sp>
      <p:sp>
        <p:nvSpPr>
          <p:cNvPr id="93" name="Rounded Rectangle 92"/>
          <p:cNvSpPr/>
          <p:nvPr/>
        </p:nvSpPr>
        <p:spPr>
          <a:xfrm>
            <a:off x="5367833" y="4520299"/>
            <a:ext cx="1537019" cy="5774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smtClean="0">
                <a:ln>
                  <a:noFill/>
                </a:ln>
                <a:solidFill>
                  <a:srgbClr val="002060"/>
                </a:solidFill>
                <a:effectLst/>
                <a:uLnTx/>
                <a:uFillTx/>
                <a:latin typeface="Century Gothic" panose="020B0502020202020204" pitchFamily="34" charset="0"/>
                <a:ea typeface="+mn-ea"/>
                <a:cs typeface="+mn-cs"/>
              </a:rPr>
              <a:t>entre</a:t>
            </a:r>
            <a:endParaRPr kumimoji="0" lang="en-GB" sz="24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p:txBody>
      </p:sp>
      <p:sp>
        <p:nvSpPr>
          <p:cNvPr id="94" name="Rounded Rectangle 93"/>
          <p:cNvSpPr/>
          <p:nvPr/>
        </p:nvSpPr>
        <p:spPr>
          <a:xfrm>
            <a:off x="7353638" y="4532059"/>
            <a:ext cx="2199100" cy="575144"/>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smtClean="0">
                <a:ln>
                  <a:noFill/>
                </a:ln>
                <a:solidFill>
                  <a:srgbClr val="002060"/>
                </a:solidFill>
                <a:effectLst/>
                <a:uLnTx/>
                <a:uFillTx/>
                <a:latin typeface="Century Gothic" panose="020B0502020202020204" pitchFamily="34" charset="0"/>
                <a:ea typeface="+mn-ea"/>
                <a:cs typeface="+mn-cs"/>
              </a:rPr>
              <a:t>la c_ _ _ _ _   </a:t>
            </a:r>
            <a:endParaRPr kumimoji="0" lang="en-GB" sz="24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p:txBody>
      </p:sp>
      <p:sp>
        <p:nvSpPr>
          <p:cNvPr id="95" name="Rounded Rectangle 94"/>
          <p:cNvSpPr/>
          <p:nvPr/>
        </p:nvSpPr>
        <p:spPr>
          <a:xfrm>
            <a:off x="7353638" y="4532059"/>
            <a:ext cx="2199099" cy="5774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smtClean="0">
                <a:ln>
                  <a:noFill/>
                </a:ln>
                <a:solidFill>
                  <a:srgbClr val="002060"/>
                </a:solidFill>
                <a:effectLst/>
                <a:uLnTx/>
                <a:uFillTx/>
                <a:latin typeface="Century Gothic" panose="020B0502020202020204" pitchFamily="34" charset="0"/>
                <a:ea typeface="+mn-ea"/>
                <a:cs typeface="+mn-cs"/>
              </a:rPr>
              <a:t>la ciudad</a:t>
            </a:r>
            <a:endParaRPr kumimoji="0" lang="en-GB" sz="24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p:txBody>
      </p:sp>
      <p:sp>
        <p:nvSpPr>
          <p:cNvPr id="96" name="Rounded Rectangle 95"/>
          <p:cNvSpPr/>
          <p:nvPr/>
        </p:nvSpPr>
        <p:spPr>
          <a:xfrm>
            <a:off x="10158609" y="4542334"/>
            <a:ext cx="1461999" cy="575144"/>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smtClean="0">
                <a:ln>
                  <a:noFill/>
                </a:ln>
                <a:solidFill>
                  <a:srgbClr val="002060"/>
                </a:solidFill>
                <a:effectLst/>
                <a:uLnTx/>
                <a:uFillTx/>
                <a:latin typeface="Century Gothic" panose="020B0502020202020204" pitchFamily="34" charset="0"/>
                <a:ea typeface="+mn-ea"/>
                <a:cs typeface="+mn-cs"/>
              </a:rPr>
              <a:t>l_ _ _ _  </a:t>
            </a:r>
            <a:endParaRPr kumimoji="0" lang="en-GB" sz="24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p:txBody>
      </p:sp>
      <p:sp>
        <p:nvSpPr>
          <p:cNvPr id="97" name="Rounded Rectangle 96"/>
          <p:cNvSpPr/>
          <p:nvPr/>
        </p:nvSpPr>
        <p:spPr>
          <a:xfrm>
            <a:off x="10158608" y="4528704"/>
            <a:ext cx="1461999" cy="5774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err="1" smtClean="0">
                <a:ln>
                  <a:noFill/>
                </a:ln>
                <a:solidFill>
                  <a:srgbClr val="002060"/>
                </a:solidFill>
                <a:effectLst/>
                <a:uLnTx/>
                <a:uFillTx/>
                <a:latin typeface="Century Gothic" panose="020B0502020202020204" pitchFamily="34" charset="0"/>
                <a:ea typeface="+mn-ea"/>
                <a:cs typeface="+mn-cs"/>
              </a:rPr>
              <a:t>lejos</a:t>
            </a:r>
            <a:endParaRPr kumimoji="0" lang="en-GB" sz="24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p:txBody>
      </p:sp>
      <p:sp>
        <p:nvSpPr>
          <p:cNvPr id="98" name="Rounded Rectangle 97"/>
          <p:cNvSpPr/>
          <p:nvPr/>
        </p:nvSpPr>
        <p:spPr>
          <a:xfrm>
            <a:off x="335407" y="5795010"/>
            <a:ext cx="1461999" cy="575144"/>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smtClean="0">
                <a:ln>
                  <a:noFill/>
                </a:ln>
                <a:solidFill>
                  <a:srgbClr val="002060"/>
                </a:solidFill>
                <a:effectLst/>
                <a:uLnTx/>
                <a:uFillTx/>
                <a:latin typeface="Century Gothic" panose="020B0502020202020204" pitchFamily="34" charset="0"/>
                <a:ea typeface="+mn-ea"/>
                <a:cs typeface="+mn-cs"/>
              </a:rPr>
              <a:t>c_ _ _ _  </a:t>
            </a:r>
            <a:endParaRPr kumimoji="0" lang="en-GB" sz="24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p:txBody>
      </p:sp>
      <p:sp>
        <p:nvSpPr>
          <p:cNvPr id="99" name="Rounded Rectangle 98"/>
          <p:cNvSpPr/>
          <p:nvPr/>
        </p:nvSpPr>
        <p:spPr>
          <a:xfrm>
            <a:off x="317722" y="5792754"/>
            <a:ext cx="1497368" cy="5774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err="1" smtClean="0">
                <a:ln>
                  <a:noFill/>
                </a:ln>
                <a:solidFill>
                  <a:srgbClr val="002060"/>
                </a:solidFill>
                <a:effectLst/>
                <a:uLnTx/>
                <a:uFillTx/>
                <a:latin typeface="Century Gothic" panose="020B0502020202020204" pitchFamily="34" charset="0"/>
                <a:ea typeface="+mn-ea"/>
                <a:cs typeface="+mn-cs"/>
              </a:rPr>
              <a:t>cerca</a:t>
            </a:r>
            <a:endParaRPr kumimoji="0" lang="en-GB" sz="24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p:txBody>
      </p:sp>
      <p:sp>
        <p:nvSpPr>
          <p:cNvPr id="100" name="Rounded Rectangle 99"/>
          <p:cNvSpPr/>
          <p:nvPr/>
        </p:nvSpPr>
        <p:spPr>
          <a:xfrm>
            <a:off x="2559525" y="5742651"/>
            <a:ext cx="2598543" cy="575144"/>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smtClean="0">
                <a:ln>
                  <a:noFill/>
                </a:ln>
                <a:solidFill>
                  <a:srgbClr val="002060"/>
                </a:solidFill>
                <a:effectLst/>
                <a:uLnTx/>
                <a:uFillTx/>
                <a:latin typeface="Century Gothic" panose="020B0502020202020204" pitchFamily="34" charset="0"/>
                <a:ea typeface="+mn-ea"/>
                <a:cs typeface="+mn-cs"/>
              </a:rPr>
              <a:t>la r_ _ _ _ _ _ _ _  </a:t>
            </a:r>
            <a:endParaRPr kumimoji="0" lang="en-GB" sz="24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p:txBody>
      </p:sp>
      <p:sp>
        <p:nvSpPr>
          <p:cNvPr id="101" name="Rounded Rectangle 100"/>
          <p:cNvSpPr/>
          <p:nvPr/>
        </p:nvSpPr>
        <p:spPr>
          <a:xfrm>
            <a:off x="2559159" y="5740395"/>
            <a:ext cx="2598909" cy="5774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smtClean="0">
                <a:ln>
                  <a:noFill/>
                </a:ln>
                <a:solidFill>
                  <a:srgbClr val="002060"/>
                </a:solidFill>
                <a:effectLst/>
                <a:uLnTx/>
                <a:uFillTx/>
                <a:latin typeface="Century Gothic" panose="020B0502020202020204" pitchFamily="34" charset="0"/>
                <a:ea typeface="+mn-ea"/>
                <a:cs typeface="+mn-cs"/>
              </a:rPr>
              <a:t>la </a:t>
            </a:r>
            <a:r>
              <a:rPr kumimoji="0" lang="en-GB" sz="2400" b="1" i="0" u="none" strike="noStrike" kern="1200" cap="none" spc="0" normalizeH="0" baseline="0" noProof="0" dirty="0" err="1" smtClean="0">
                <a:ln>
                  <a:noFill/>
                </a:ln>
                <a:solidFill>
                  <a:srgbClr val="002060"/>
                </a:solidFill>
                <a:effectLst/>
                <a:uLnTx/>
                <a:uFillTx/>
                <a:latin typeface="Century Gothic" panose="020B0502020202020204" pitchFamily="34" charset="0"/>
                <a:ea typeface="+mn-ea"/>
                <a:cs typeface="+mn-cs"/>
              </a:rPr>
              <a:t>respuesta</a:t>
            </a:r>
            <a:endParaRPr kumimoji="0" lang="en-GB" sz="24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p:txBody>
      </p:sp>
      <p:sp>
        <p:nvSpPr>
          <p:cNvPr id="102" name="TextBox 101"/>
          <p:cNvSpPr txBox="1"/>
          <p:nvPr/>
        </p:nvSpPr>
        <p:spPr>
          <a:xfrm>
            <a:off x="5412108" y="5117478"/>
            <a:ext cx="1492744"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0" i="0" u="none" strike="noStrike" kern="1200" cap="none" spc="0" normalizeH="0" baseline="0" noProof="0" dirty="0" smtClean="0">
                <a:ln>
                  <a:noFill/>
                </a:ln>
                <a:solidFill>
                  <a:srgbClr val="002060"/>
                </a:solidFill>
                <a:effectLst/>
                <a:uLnTx/>
                <a:uFillTx/>
                <a:latin typeface="Century Gothic" panose="020B0502020202020204" pitchFamily="34" charset="0"/>
                <a:ea typeface="+mn-ea"/>
                <a:cs typeface="+mn-cs"/>
              </a:rPr>
              <a:t>[bank]</a:t>
            </a:r>
            <a:endParaRPr kumimoji="0" lang="en-GB" sz="32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p:txBody>
      </p:sp>
      <p:sp>
        <p:nvSpPr>
          <p:cNvPr id="103" name="Rounded Rectangle 102"/>
          <p:cNvSpPr/>
          <p:nvPr/>
        </p:nvSpPr>
        <p:spPr>
          <a:xfrm>
            <a:off x="5460774" y="5773898"/>
            <a:ext cx="2199100" cy="575144"/>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smtClean="0">
                <a:ln>
                  <a:noFill/>
                </a:ln>
                <a:solidFill>
                  <a:srgbClr val="002060"/>
                </a:solidFill>
                <a:effectLst/>
                <a:uLnTx/>
                <a:uFillTx/>
                <a:latin typeface="Century Gothic" panose="020B0502020202020204" pitchFamily="34" charset="0"/>
                <a:ea typeface="+mn-ea"/>
                <a:cs typeface="+mn-cs"/>
              </a:rPr>
              <a:t>el b_ _ _ _</a:t>
            </a:r>
            <a:endParaRPr kumimoji="0" lang="en-GB" sz="24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p:txBody>
      </p:sp>
      <p:sp>
        <p:nvSpPr>
          <p:cNvPr id="104" name="Rounded Rectangle 103"/>
          <p:cNvSpPr/>
          <p:nvPr/>
        </p:nvSpPr>
        <p:spPr>
          <a:xfrm>
            <a:off x="5460774" y="5762564"/>
            <a:ext cx="2199099" cy="5774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smtClean="0">
                <a:ln>
                  <a:noFill/>
                </a:ln>
                <a:solidFill>
                  <a:srgbClr val="002060"/>
                </a:solidFill>
                <a:effectLst/>
                <a:uLnTx/>
                <a:uFillTx/>
                <a:latin typeface="Century Gothic" panose="020B0502020202020204" pitchFamily="34" charset="0"/>
                <a:ea typeface="+mn-ea"/>
                <a:cs typeface="+mn-cs"/>
              </a:rPr>
              <a:t>el banco</a:t>
            </a:r>
            <a:endParaRPr kumimoji="0" lang="en-GB" sz="24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2656249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fade">
                                      <p:cBhvr>
                                        <p:cTn id="7" dur="500"/>
                                        <p:tgtEl>
                                          <p:spTgt spid="4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3"/>
                                        </p:tgtEl>
                                        <p:attrNameLst>
                                          <p:attrName>style.visibility</p:attrName>
                                        </p:attrNameLst>
                                      </p:cBhvr>
                                      <p:to>
                                        <p:strVal val="visible"/>
                                      </p:to>
                                    </p:set>
                                    <p:animEffect transition="in" filter="fade">
                                      <p:cBhvr>
                                        <p:cTn id="12" dur="500"/>
                                        <p:tgtEl>
                                          <p:spTgt spid="5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0"/>
                                        </p:tgtEl>
                                        <p:attrNameLst>
                                          <p:attrName>style.visibility</p:attrName>
                                        </p:attrNameLst>
                                      </p:cBhvr>
                                      <p:to>
                                        <p:strVal val="visible"/>
                                      </p:to>
                                    </p:set>
                                    <p:animEffect transition="in" filter="fade">
                                      <p:cBhvr>
                                        <p:cTn id="17" dur="500"/>
                                        <p:tgtEl>
                                          <p:spTgt spid="7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5"/>
                                        </p:tgtEl>
                                        <p:attrNameLst>
                                          <p:attrName>style.visibility</p:attrName>
                                        </p:attrNameLst>
                                      </p:cBhvr>
                                      <p:to>
                                        <p:strVal val="visible"/>
                                      </p:to>
                                    </p:set>
                                    <p:animEffect transition="in" filter="fade">
                                      <p:cBhvr>
                                        <p:cTn id="22" dur="500"/>
                                        <p:tgtEl>
                                          <p:spTgt spid="7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3"/>
                                        </p:tgtEl>
                                        <p:attrNameLst>
                                          <p:attrName>style.visibility</p:attrName>
                                        </p:attrNameLst>
                                      </p:cBhvr>
                                      <p:to>
                                        <p:strVal val="visible"/>
                                      </p:to>
                                    </p:set>
                                    <p:animEffect transition="in" filter="fade">
                                      <p:cBhvr>
                                        <p:cTn id="27" dur="500"/>
                                        <p:tgtEl>
                                          <p:spTgt spid="83"/>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9"/>
                                        </p:tgtEl>
                                        <p:attrNameLst>
                                          <p:attrName>style.visibility</p:attrName>
                                        </p:attrNameLst>
                                      </p:cBhvr>
                                      <p:to>
                                        <p:strVal val="visible"/>
                                      </p:to>
                                    </p:set>
                                    <p:animEffect transition="in" filter="fade">
                                      <p:cBhvr>
                                        <p:cTn id="32" dur="500"/>
                                        <p:tgtEl>
                                          <p:spTgt spid="89"/>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91"/>
                                        </p:tgtEl>
                                        <p:attrNameLst>
                                          <p:attrName>style.visibility</p:attrName>
                                        </p:attrNameLst>
                                      </p:cBhvr>
                                      <p:to>
                                        <p:strVal val="visible"/>
                                      </p:to>
                                    </p:set>
                                    <p:animEffect transition="in" filter="fade">
                                      <p:cBhvr>
                                        <p:cTn id="37" dur="500"/>
                                        <p:tgtEl>
                                          <p:spTgt spid="91"/>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93"/>
                                        </p:tgtEl>
                                        <p:attrNameLst>
                                          <p:attrName>style.visibility</p:attrName>
                                        </p:attrNameLst>
                                      </p:cBhvr>
                                      <p:to>
                                        <p:strVal val="visible"/>
                                      </p:to>
                                    </p:set>
                                    <p:animEffect transition="in" filter="fade">
                                      <p:cBhvr>
                                        <p:cTn id="42" dur="500"/>
                                        <p:tgtEl>
                                          <p:spTgt spid="93"/>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95"/>
                                        </p:tgtEl>
                                        <p:attrNameLst>
                                          <p:attrName>style.visibility</p:attrName>
                                        </p:attrNameLst>
                                      </p:cBhvr>
                                      <p:to>
                                        <p:strVal val="visible"/>
                                      </p:to>
                                    </p:set>
                                    <p:animEffect transition="in" filter="fade">
                                      <p:cBhvr>
                                        <p:cTn id="47" dur="500"/>
                                        <p:tgtEl>
                                          <p:spTgt spid="95"/>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97"/>
                                        </p:tgtEl>
                                        <p:attrNameLst>
                                          <p:attrName>style.visibility</p:attrName>
                                        </p:attrNameLst>
                                      </p:cBhvr>
                                      <p:to>
                                        <p:strVal val="visible"/>
                                      </p:to>
                                    </p:set>
                                    <p:animEffect transition="in" filter="fade">
                                      <p:cBhvr>
                                        <p:cTn id="52" dur="500"/>
                                        <p:tgtEl>
                                          <p:spTgt spid="97"/>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99"/>
                                        </p:tgtEl>
                                        <p:attrNameLst>
                                          <p:attrName>style.visibility</p:attrName>
                                        </p:attrNameLst>
                                      </p:cBhvr>
                                      <p:to>
                                        <p:strVal val="visible"/>
                                      </p:to>
                                    </p:set>
                                    <p:animEffect transition="in" filter="fade">
                                      <p:cBhvr>
                                        <p:cTn id="57" dur="500"/>
                                        <p:tgtEl>
                                          <p:spTgt spid="99"/>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101"/>
                                        </p:tgtEl>
                                        <p:attrNameLst>
                                          <p:attrName>style.visibility</p:attrName>
                                        </p:attrNameLst>
                                      </p:cBhvr>
                                      <p:to>
                                        <p:strVal val="visible"/>
                                      </p:to>
                                    </p:set>
                                    <p:animEffect transition="in" filter="fade">
                                      <p:cBhvr>
                                        <p:cTn id="62" dur="500"/>
                                        <p:tgtEl>
                                          <p:spTgt spid="101"/>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104"/>
                                        </p:tgtEl>
                                        <p:attrNameLst>
                                          <p:attrName>style.visibility</p:attrName>
                                        </p:attrNameLst>
                                      </p:cBhvr>
                                      <p:to>
                                        <p:strVal val="visible"/>
                                      </p:to>
                                    </p:set>
                                    <p:animEffect transition="in" filter="fade">
                                      <p:cBhvr>
                                        <p:cTn id="67" dur="500"/>
                                        <p:tgtEl>
                                          <p:spTgt spid="1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P spid="53" grpId="0" animBg="1"/>
      <p:bldP spid="70" grpId="0" animBg="1"/>
      <p:bldP spid="75" grpId="0" animBg="1"/>
      <p:bldP spid="83" grpId="0" animBg="1"/>
      <p:bldP spid="89" grpId="0" animBg="1"/>
      <p:bldP spid="91" grpId="0" animBg="1"/>
      <p:bldP spid="93" grpId="0" animBg="1"/>
      <p:bldP spid="95" grpId="0" animBg="1"/>
      <p:bldP spid="97" grpId="0" animBg="1"/>
      <p:bldP spid="99" grpId="0" animBg="1"/>
      <p:bldP spid="101" grpId="0" animBg="1"/>
      <p:bldP spid="10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 name="Picture 38" descr="background rectangle">
            <a:extLst>
              <a:ext uri="{FF2B5EF4-FFF2-40B4-BE49-F238E27FC236}">
                <a16:creationId xmlns:a16="http://schemas.microsoft.com/office/drawing/2014/main" id="{3967DB2E-0F93-814A-8532-4A796BB8411F}"/>
              </a:ext>
              <a:ext uri="{C183D7F6-B498-43B3-948B-1728B52AA6E4}">
                <adec:decorative xmlns=""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96863"/>
            <a:ext cx="6649156" cy="867128"/>
          </a:xfrm>
          <a:prstGeom prst="rect">
            <a:avLst/>
          </a:prstGeom>
        </p:spPr>
      </p:pic>
      <p:sp>
        <p:nvSpPr>
          <p:cNvPr id="4" name="Title 3"/>
          <p:cNvSpPr>
            <a:spLocks noGrp="1"/>
          </p:cNvSpPr>
          <p:nvPr>
            <p:ph type="title"/>
          </p:nvPr>
        </p:nvSpPr>
        <p:spPr>
          <a:xfrm>
            <a:off x="51512" y="315637"/>
            <a:ext cx="5368070" cy="707849"/>
          </a:xfrm>
        </p:spPr>
        <p:txBody>
          <a:bodyPr>
            <a:normAutofit/>
          </a:bodyPr>
          <a:lstStyle/>
          <a:p>
            <a:r>
              <a:rPr lang="en-GB" sz="3600" b="1" dirty="0" smtClean="0">
                <a:solidFill>
                  <a:schemeClr val="bg1"/>
                </a:solidFill>
              </a:rPr>
              <a:t>Vocabulario</a:t>
            </a:r>
            <a:endParaRPr lang="en-GB" sz="3600" b="1" dirty="0">
              <a:solidFill>
                <a:schemeClr val="bg1"/>
              </a:solidFill>
            </a:endParaRPr>
          </a:p>
        </p:txBody>
      </p:sp>
      <p:sp>
        <p:nvSpPr>
          <p:cNvPr id="10" name="Title 3" descr="title">
            <a:extLst>
              <a:ext uri="{C183D7F6-B498-43B3-948B-1728B52AA6E4}">
                <adec:decorative xmlns="" xmlns:adec="http://schemas.microsoft.com/office/drawing/2017/decorative" val="1"/>
              </a:ext>
            </a:extLst>
          </p:cNvPr>
          <p:cNvSpPr txBox="1">
            <a:spLocks/>
          </p:cNvSpPr>
          <p:nvPr/>
        </p:nvSpPr>
        <p:spPr>
          <a:xfrm>
            <a:off x="300038" y="338225"/>
            <a:ext cx="6353010" cy="70784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5">
                    <a:lumMod val="50000"/>
                  </a:schemeClr>
                </a:solidFill>
                <a:latin typeface="Century Gothic" panose="020B0502020202020204"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GB" sz="3600" b="1"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endParaRPr>
          </a:p>
        </p:txBody>
      </p:sp>
      <p:graphicFrame>
        <p:nvGraphicFramePr>
          <p:cNvPr id="3" name="Tableau 2">
            <a:extLst>
              <a:ext uri="{FF2B5EF4-FFF2-40B4-BE49-F238E27FC236}">
                <a16:creationId xmlns:a16="http://schemas.microsoft.com/office/drawing/2014/main" id="{DB2016D5-048A-4374-A0F8-B62285271700}"/>
              </a:ext>
            </a:extLst>
          </p:cNvPr>
          <p:cNvGraphicFramePr>
            <a:graphicFrameLocks noGrp="1"/>
          </p:cNvGraphicFramePr>
          <p:nvPr/>
        </p:nvGraphicFramePr>
        <p:xfrm>
          <a:off x="408878" y="1522551"/>
          <a:ext cx="6077415" cy="451213"/>
        </p:xfrm>
        <a:graphic>
          <a:graphicData uri="http://schemas.openxmlformats.org/drawingml/2006/table">
            <a:tbl>
              <a:tblPr firstRow="1" bandRow="1">
                <a:tableStyleId>{21E4AEA4-8DFA-4A89-87EB-49C32662AFE0}</a:tableStyleId>
              </a:tblPr>
              <a:tblGrid>
                <a:gridCol w="552492">
                  <a:extLst>
                    <a:ext uri="{9D8B030D-6E8A-4147-A177-3AD203B41FA5}">
                      <a16:colId xmlns:a16="http://schemas.microsoft.com/office/drawing/2014/main" val="3210510194"/>
                    </a:ext>
                  </a:extLst>
                </a:gridCol>
                <a:gridCol w="1853150">
                  <a:extLst>
                    <a:ext uri="{9D8B030D-6E8A-4147-A177-3AD203B41FA5}">
                      <a16:colId xmlns:a16="http://schemas.microsoft.com/office/drawing/2014/main" val="705450967"/>
                    </a:ext>
                  </a:extLst>
                </a:gridCol>
                <a:gridCol w="1945232">
                  <a:extLst>
                    <a:ext uri="{9D8B030D-6E8A-4147-A177-3AD203B41FA5}">
                      <a16:colId xmlns:a16="http://schemas.microsoft.com/office/drawing/2014/main" val="504611583"/>
                    </a:ext>
                  </a:extLst>
                </a:gridCol>
                <a:gridCol w="1726541">
                  <a:extLst>
                    <a:ext uri="{9D8B030D-6E8A-4147-A177-3AD203B41FA5}">
                      <a16:colId xmlns:a16="http://schemas.microsoft.com/office/drawing/2014/main" val="2249068044"/>
                    </a:ext>
                  </a:extLst>
                </a:gridCol>
              </a:tblGrid>
              <a:tr h="451213">
                <a:tc>
                  <a:txBody>
                    <a:bodyPr/>
                    <a:lstStyle/>
                    <a:p>
                      <a:r>
                        <a:rPr lang="en-CA" sz="2200" b="1" dirty="0"/>
                        <a:t>1.</a:t>
                      </a:r>
                    </a:p>
                  </a:txBody>
                  <a:tcPr/>
                </a:tc>
                <a:tc>
                  <a:txBody>
                    <a:bodyPr/>
                    <a:lstStyle/>
                    <a:p>
                      <a:pPr algn="ctr"/>
                      <a:r>
                        <a:rPr lang="en-CA" dirty="0"/>
                        <a:t> </a:t>
                      </a:r>
                      <a:r>
                        <a:rPr lang="es-ES" sz="2200" noProof="0" dirty="0"/>
                        <a:t>perro</a:t>
                      </a:r>
                    </a:p>
                  </a:txBody>
                  <a:tcPr/>
                </a:tc>
                <a:tc>
                  <a:txBody>
                    <a:bodyPr/>
                    <a:lstStyle/>
                    <a:p>
                      <a:pPr algn="ctr"/>
                      <a:r>
                        <a:rPr lang="es-ES" sz="2200" noProof="0" dirty="0"/>
                        <a:t>abuelo</a:t>
                      </a:r>
                    </a:p>
                  </a:txBody>
                  <a:tcPr/>
                </a:tc>
                <a:tc>
                  <a:txBody>
                    <a:bodyPr/>
                    <a:lstStyle/>
                    <a:p>
                      <a:pPr algn="ctr"/>
                      <a:r>
                        <a:rPr lang="es-ES" sz="2200" noProof="0" dirty="0"/>
                        <a:t>hermoso</a:t>
                      </a:r>
                    </a:p>
                  </a:txBody>
                  <a:tcPr/>
                </a:tc>
                <a:extLst>
                  <a:ext uri="{0D108BD9-81ED-4DB2-BD59-A6C34878D82A}">
                    <a16:rowId xmlns:a16="http://schemas.microsoft.com/office/drawing/2014/main" val="3825759"/>
                  </a:ext>
                </a:extLst>
              </a:tr>
            </a:tbl>
          </a:graphicData>
        </a:graphic>
      </p:graphicFrame>
      <p:sp>
        <p:nvSpPr>
          <p:cNvPr id="47" name="Oval 49">
            <a:extLst>
              <a:ext uri="{FF2B5EF4-FFF2-40B4-BE49-F238E27FC236}">
                <a16:creationId xmlns:a16="http://schemas.microsoft.com/office/drawing/2014/main" id="{7DC032DA-A85F-495C-A290-134130F80313}"/>
              </a:ext>
            </a:extLst>
          </p:cNvPr>
          <p:cNvSpPr/>
          <p:nvPr/>
        </p:nvSpPr>
        <p:spPr>
          <a:xfrm>
            <a:off x="4803338" y="1563510"/>
            <a:ext cx="1530555" cy="429672"/>
          </a:xfrm>
          <a:prstGeom prst="ellipse">
            <a:avLst/>
          </a:prstGeom>
          <a:noFill/>
          <a:ln w="57150" cap="flat" cmpd="sng" algn="ctr">
            <a:solidFill>
              <a:srgbClr val="5B9BD5">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Tw Cen MT" panose="020B0602020104020603"/>
              <a:ea typeface="+mn-ea"/>
              <a:cs typeface="+mn-cs"/>
            </a:endParaRPr>
          </a:p>
        </p:txBody>
      </p:sp>
      <p:graphicFrame>
        <p:nvGraphicFramePr>
          <p:cNvPr id="55" name="Tableau 54">
            <a:extLst>
              <a:ext uri="{FF2B5EF4-FFF2-40B4-BE49-F238E27FC236}">
                <a16:creationId xmlns:a16="http://schemas.microsoft.com/office/drawing/2014/main" id="{5911863F-A596-46D5-88A1-ED362DDCD312}"/>
              </a:ext>
            </a:extLst>
          </p:cNvPr>
          <p:cNvGraphicFramePr>
            <a:graphicFrameLocks noGrp="1"/>
          </p:cNvGraphicFramePr>
          <p:nvPr/>
        </p:nvGraphicFramePr>
        <p:xfrm>
          <a:off x="408877" y="2533206"/>
          <a:ext cx="6077415" cy="451213"/>
        </p:xfrm>
        <a:graphic>
          <a:graphicData uri="http://schemas.openxmlformats.org/drawingml/2006/table">
            <a:tbl>
              <a:tblPr firstRow="1" bandRow="1">
                <a:tableStyleId>{21E4AEA4-8DFA-4A89-87EB-49C32662AFE0}</a:tableStyleId>
              </a:tblPr>
              <a:tblGrid>
                <a:gridCol w="552492">
                  <a:extLst>
                    <a:ext uri="{9D8B030D-6E8A-4147-A177-3AD203B41FA5}">
                      <a16:colId xmlns:a16="http://schemas.microsoft.com/office/drawing/2014/main" val="3210510194"/>
                    </a:ext>
                  </a:extLst>
                </a:gridCol>
                <a:gridCol w="1853150">
                  <a:extLst>
                    <a:ext uri="{9D8B030D-6E8A-4147-A177-3AD203B41FA5}">
                      <a16:colId xmlns:a16="http://schemas.microsoft.com/office/drawing/2014/main" val="705450967"/>
                    </a:ext>
                  </a:extLst>
                </a:gridCol>
                <a:gridCol w="1945232">
                  <a:extLst>
                    <a:ext uri="{9D8B030D-6E8A-4147-A177-3AD203B41FA5}">
                      <a16:colId xmlns:a16="http://schemas.microsoft.com/office/drawing/2014/main" val="504611583"/>
                    </a:ext>
                  </a:extLst>
                </a:gridCol>
                <a:gridCol w="1726541">
                  <a:extLst>
                    <a:ext uri="{9D8B030D-6E8A-4147-A177-3AD203B41FA5}">
                      <a16:colId xmlns:a16="http://schemas.microsoft.com/office/drawing/2014/main" val="2249068044"/>
                    </a:ext>
                  </a:extLst>
                </a:gridCol>
              </a:tblGrid>
              <a:tr h="451213">
                <a:tc>
                  <a:txBody>
                    <a:bodyPr/>
                    <a:lstStyle/>
                    <a:p>
                      <a:r>
                        <a:rPr lang="en-CA" sz="2200" b="1" dirty="0"/>
                        <a:t>2.</a:t>
                      </a:r>
                    </a:p>
                  </a:txBody>
                  <a:tcPr/>
                </a:tc>
                <a:tc>
                  <a:txBody>
                    <a:bodyPr/>
                    <a:lstStyle/>
                    <a:p>
                      <a:pPr algn="ctr"/>
                      <a:r>
                        <a:rPr lang="en-CA" dirty="0"/>
                        <a:t> </a:t>
                      </a:r>
                      <a:r>
                        <a:rPr lang="es-ES" sz="2200" noProof="0" dirty="0"/>
                        <a:t>pequeño</a:t>
                      </a:r>
                    </a:p>
                  </a:txBody>
                  <a:tcPr/>
                </a:tc>
                <a:tc>
                  <a:txBody>
                    <a:bodyPr/>
                    <a:lstStyle/>
                    <a:p>
                      <a:pPr algn="ctr"/>
                      <a:r>
                        <a:rPr lang="es-ES" sz="2200" noProof="0" dirty="0"/>
                        <a:t>descansar</a:t>
                      </a:r>
                    </a:p>
                  </a:txBody>
                  <a:tcPr/>
                </a:tc>
                <a:tc>
                  <a:txBody>
                    <a:bodyPr/>
                    <a:lstStyle/>
                    <a:p>
                      <a:pPr algn="ctr"/>
                      <a:r>
                        <a:rPr lang="es-ES" sz="2200" noProof="0" dirty="0"/>
                        <a:t>malo</a:t>
                      </a:r>
                    </a:p>
                  </a:txBody>
                  <a:tcPr/>
                </a:tc>
                <a:extLst>
                  <a:ext uri="{0D108BD9-81ED-4DB2-BD59-A6C34878D82A}">
                    <a16:rowId xmlns:a16="http://schemas.microsoft.com/office/drawing/2014/main" val="3825759"/>
                  </a:ext>
                </a:extLst>
              </a:tr>
            </a:tbl>
          </a:graphicData>
        </a:graphic>
      </p:graphicFrame>
      <p:graphicFrame>
        <p:nvGraphicFramePr>
          <p:cNvPr id="56" name="Tableau 55">
            <a:extLst>
              <a:ext uri="{FF2B5EF4-FFF2-40B4-BE49-F238E27FC236}">
                <a16:creationId xmlns:a16="http://schemas.microsoft.com/office/drawing/2014/main" id="{44A960A0-5BDC-46A2-9260-68C899666EA1}"/>
              </a:ext>
            </a:extLst>
          </p:cNvPr>
          <p:cNvGraphicFramePr>
            <a:graphicFrameLocks noGrp="1"/>
          </p:cNvGraphicFramePr>
          <p:nvPr/>
        </p:nvGraphicFramePr>
        <p:xfrm>
          <a:off x="408876" y="3524443"/>
          <a:ext cx="6077415" cy="451213"/>
        </p:xfrm>
        <a:graphic>
          <a:graphicData uri="http://schemas.openxmlformats.org/drawingml/2006/table">
            <a:tbl>
              <a:tblPr firstRow="1" bandRow="1">
                <a:tableStyleId>{21E4AEA4-8DFA-4A89-87EB-49C32662AFE0}</a:tableStyleId>
              </a:tblPr>
              <a:tblGrid>
                <a:gridCol w="552492">
                  <a:extLst>
                    <a:ext uri="{9D8B030D-6E8A-4147-A177-3AD203B41FA5}">
                      <a16:colId xmlns:a16="http://schemas.microsoft.com/office/drawing/2014/main" val="3210510194"/>
                    </a:ext>
                  </a:extLst>
                </a:gridCol>
                <a:gridCol w="1853150">
                  <a:extLst>
                    <a:ext uri="{9D8B030D-6E8A-4147-A177-3AD203B41FA5}">
                      <a16:colId xmlns:a16="http://schemas.microsoft.com/office/drawing/2014/main" val="705450967"/>
                    </a:ext>
                  </a:extLst>
                </a:gridCol>
                <a:gridCol w="1945232">
                  <a:extLst>
                    <a:ext uri="{9D8B030D-6E8A-4147-A177-3AD203B41FA5}">
                      <a16:colId xmlns:a16="http://schemas.microsoft.com/office/drawing/2014/main" val="504611583"/>
                    </a:ext>
                  </a:extLst>
                </a:gridCol>
                <a:gridCol w="1726541">
                  <a:extLst>
                    <a:ext uri="{9D8B030D-6E8A-4147-A177-3AD203B41FA5}">
                      <a16:colId xmlns:a16="http://schemas.microsoft.com/office/drawing/2014/main" val="2249068044"/>
                    </a:ext>
                  </a:extLst>
                </a:gridCol>
              </a:tblGrid>
              <a:tr h="451213">
                <a:tc>
                  <a:txBody>
                    <a:bodyPr/>
                    <a:lstStyle/>
                    <a:p>
                      <a:r>
                        <a:rPr lang="en-CA" sz="2200" b="1" dirty="0"/>
                        <a:t>3.</a:t>
                      </a:r>
                    </a:p>
                  </a:txBody>
                  <a:tcPr/>
                </a:tc>
                <a:tc>
                  <a:txBody>
                    <a:bodyPr/>
                    <a:lstStyle/>
                    <a:p>
                      <a:pPr algn="ctr"/>
                      <a:r>
                        <a:rPr lang="en-CA" dirty="0"/>
                        <a:t> </a:t>
                      </a:r>
                      <a:r>
                        <a:rPr lang="es-ES" sz="2200" noProof="0" dirty="0"/>
                        <a:t>barato</a:t>
                      </a:r>
                    </a:p>
                  </a:txBody>
                  <a:tcPr/>
                </a:tc>
                <a:tc>
                  <a:txBody>
                    <a:bodyPr/>
                    <a:lstStyle/>
                    <a:p>
                      <a:pPr algn="ctr"/>
                      <a:r>
                        <a:rPr lang="es-ES" sz="2200" noProof="0" dirty="0"/>
                        <a:t>primo</a:t>
                      </a:r>
                    </a:p>
                  </a:txBody>
                  <a:tcPr/>
                </a:tc>
                <a:tc>
                  <a:txBody>
                    <a:bodyPr/>
                    <a:lstStyle/>
                    <a:p>
                      <a:pPr algn="ctr"/>
                      <a:r>
                        <a:rPr lang="es-ES" sz="2200" noProof="0" dirty="0"/>
                        <a:t>caro</a:t>
                      </a:r>
                    </a:p>
                  </a:txBody>
                  <a:tcPr/>
                </a:tc>
                <a:extLst>
                  <a:ext uri="{0D108BD9-81ED-4DB2-BD59-A6C34878D82A}">
                    <a16:rowId xmlns:a16="http://schemas.microsoft.com/office/drawing/2014/main" val="3825759"/>
                  </a:ext>
                </a:extLst>
              </a:tr>
            </a:tbl>
          </a:graphicData>
        </a:graphic>
      </p:graphicFrame>
      <p:graphicFrame>
        <p:nvGraphicFramePr>
          <p:cNvPr id="57" name="Tableau 56">
            <a:extLst>
              <a:ext uri="{FF2B5EF4-FFF2-40B4-BE49-F238E27FC236}">
                <a16:creationId xmlns:a16="http://schemas.microsoft.com/office/drawing/2014/main" id="{3A5BBE87-C8C0-482D-B268-CC42F5258409}"/>
              </a:ext>
            </a:extLst>
          </p:cNvPr>
          <p:cNvGraphicFramePr>
            <a:graphicFrameLocks noGrp="1"/>
          </p:cNvGraphicFramePr>
          <p:nvPr/>
        </p:nvGraphicFramePr>
        <p:xfrm>
          <a:off x="408876" y="4436546"/>
          <a:ext cx="6077415" cy="451213"/>
        </p:xfrm>
        <a:graphic>
          <a:graphicData uri="http://schemas.openxmlformats.org/drawingml/2006/table">
            <a:tbl>
              <a:tblPr firstRow="1" bandRow="1">
                <a:tableStyleId>{21E4AEA4-8DFA-4A89-87EB-49C32662AFE0}</a:tableStyleId>
              </a:tblPr>
              <a:tblGrid>
                <a:gridCol w="552492">
                  <a:extLst>
                    <a:ext uri="{9D8B030D-6E8A-4147-A177-3AD203B41FA5}">
                      <a16:colId xmlns:a16="http://schemas.microsoft.com/office/drawing/2014/main" val="3210510194"/>
                    </a:ext>
                  </a:extLst>
                </a:gridCol>
                <a:gridCol w="1853150">
                  <a:extLst>
                    <a:ext uri="{9D8B030D-6E8A-4147-A177-3AD203B41FA5}">
                      <a16:colId xmlns:a16="http://schemas.microsoft.com/office/drawing/2014/main" val="705450967"/>
                    </a:ext>
                  </a:extLst>
                </a:gridCol>
                <a:gridCol w="1945232">
                  <a:extLst>
                    <a:ext uri="{9D8B030D-6E8A-4147-A177-3AD203B41FA5}">
                      <a16:colId xmlns:a16="http://schemas.microsoft.com/office/drawing/2014/main" val="504611583"/>
                    </a:ext>
                  </a:extLst>
                </a:gridCol>
                <a:gridCol w="1726541">
                  <a:extLst>
                    <a:ext uri="{9D8B030D-6E8A-4147-A177-3AD203B41FA5}">
                      <a16:colId xmlns:a16="http://schemas.microsoft.com/office/drawing/2014/main" val="2249068044"/>
                    </a:ext>
                  </a:extLst>
                </a:gridCol>
              </a:tblGrid>
              <a:tr h="451213">
                <a:tc>
                  <a:txBody>
                    <a:bodyPr/>
                    <a:lstStyle/>
                    <a:p>
                      <a:r>
                        <a:rPr lang="en-CA" sz="2200" b="1" dirty="0"/>
                        <a:t>4.</a:t>
                      </a:r>
                    </a:p>
                  </a:txBody>
                  <a:tcPr/>
                </a:tc>
                <a:tc>
                  <a:txBody>
                    <a:bodyPr/>
                    <a:lstStyle/>
                    <a:p>
                      <a:pPr algn="ctr"/>
                      <a:r>
                        <a:rPr lang="en-CA" dirty="0"/>
                        <a:t> </a:t>
                      </a:r>
                      <a:r>
                        <a:rPr lang="es-ES" sz="2200" noProof="0" dirty="0"/>
                        <a:t>antiguo</a:t>
                      </a:r>
                    </a:p>
                  </a:txBody>
                  <a:tcPr/>
                </a:tc>
                <a:tc>
                  <a:txBody>
                    <a:bodyPr/>
                    <a:lstStyle/>
                    <a:p>
                      <a:pPr algn="ctr"/>
                      <a:r>
                        <a:rPr lang="es-ES" sz="2200" noProof="0" dirty="0"/>
                        <a:t>preparar</a:t>
                      </a:r>
                    </a:p>
                  </a:txBody>
                  <a:tcPr/>
                </a:tc>
                <a:tc>
                  <a:txBody>
                    <a:bodyPr/>
                    <a:lstStyle/>
                    <a:p>
                      <a:pPr algn="ctr"/>
                      <a:r>
                        <a:rPr lang="es-ES" sz="2200" noProof="0" dirty="0"/>
                        <a:t>buscar</a:t>
                      </a:r>
                    </a:p>
                  </a:txBody>
                  <a:tcPr/>
                </a:tc>
                <a:extLst>
                  <a:ext uri="{0D108BD9-81ED-4DB2-BD59-A6C34878D82A}">
                    <a16:rowId xmlns:a16="http://schemas.microsoft.com/office/drawing/2014/main" val="3825759"/>
                  </a:ext>
                </a:extLst>
              </a:tr>
            </a:tbl>
          </a:graphicData>
        </a:graphic>
      </p:graphicFrame>
      <p:graphicFrame>
        <p:nvGraphicFramePr>
          <p:cNvPr id="58" name="Tableau 57">
            <a:extLst>
              <a:ext uri="{FF2B5EF4-FFF2-40B4-BE49-F238E27FC236}">
                <a16:creationId xmlns:a16="http://schemas.microsoft.com/office/drawing/2014/main" id="{D252F44D-E79E-4F90-A5C3-3A669ADD6C3A}"/>
              </a:ext>
            </a:extLst>
          </p:cNvPr>
          <p:cNvGraphicFramePr>
            <a:graphicFrameLocks noGrp="1"/>
          </p:cNvGraphicFramePr>
          <p:nvPr>
            <p:extLst/>
          </p:nvPr>
        </p:nvGraphicFramePr>
        <p:xfrm>
          <a:off x="408875" y="5344871"/>
          <a:ext cx="6077415" cy="451213"/>
        </p:xfrm>
        <a:graphic>
          <a:graphicData uri="http://schemas.openxmlformats.org/drawingml/2006/table">
            <a:tbl>
              <a:tblPr firstRow="1" bandRow="1">
                <a:tableStyleId>{21E4AEA4-8DFA-4A89-87EB-49C32662AFE0}</a:tableStyleId>
              </a:tblPr>
              <a:tblGrid>
                <a:gridCol w="552492">
                  <a:extLst>
                    <a:ext uri="{9D8B030D-6E8A-4147-A177-3AD203B41FA5}">
                      <a16:colId xmlns:a16="http://schemas.microsoft.com/office/drawing/2014/main" val="3210510194"/>
                    </a:ext>
                  </a:extLst>
                </a:gridCol>
                <a:gridCol w="1853150">
                  <a:extLst>
                    <a:ext uri="{9D8B030D-6E8A-4147-A177-3AD203B41FA5}">
                      <a16:colId xmlns:a16="http://schemas.microsoft.com/office/drawing/2014/main" val="705450967"/>
                    </a:ext>
                  </a:extLst>
                </a:gridCol>
                <a:gridCol w="1945232">
                  <a:extLst>
                    <a:ext uri="{9D8B030D-6E8A-4147-A177-3AD203B41FA5}">
                      <a16:colId xmlns:a16="http://schemas.microsoft.com/office/drawing/2014/main" val="504611583"/>
                    </a:ext>
                  </a:extLst>
                </a:gridCol>
                <a:gridCol w="1726541">
                  <a:extLst>
                    <a:ext uri="{9D8B030D-6E8A-4147-A177-3AD203B41FA5}">
                      <a16:colId xmlns:a16="http://schemas.microsoft.com/office/drawing/2014/main" val="2249068044"/>
                    </a:ext>
                  </a:extLst>
                </a:gridCol>
              </a:tblGrid>
              <a:tr h="451213">
                <a:tc>
                  <a:txBody>
                    <a:bodyPr/>
                    <a:lstStyle/>
                    <a:p>
                      <a:r>
                        <a:rPr lang="en-CA" sz="2200" b="1" dirty="0"/>
                        <a:t>5.</a:t>
                      </a:r>
                    </a:p>
                  </a:txBody>
                  <a:tcPr/>
                </a:tc>
                <a:tc>
                  <a:txBody>
                    <a:bodyPr/>
                    <a:lstStyle/>
                    <a:p>
                      <a:pPr algn="ctr"/>
                      <a:r>
                        <a:rPr lang="en-CA" dirty="0"/>
                        <a:t> </a:t>
                      </a:r>
                      <a:r>
                        <a:rPr lang="es-ES" sz="2200" noProof="0" dirty="0" smtClean="0"/>
                        <a:t>bueno</a:t>
                      </a:r>
                      <a:endParaRPr lang="es-ES" sz="2200" noProof="0" dirty="0"/>
                    </a:p>
                  </a:txBody>
                  <a:tcPr/>
                </a:tc>
                <a:tc>
                  <a:txBody>
                    <a:bodyPr/>
                    <a:lstStyle/>
                    <a:p>
                      <a:pPr algn="ctr"/>
                      <a:r>
                        <a:rPr lang="es-ES" sz="2200" noProof="0" dirty="0"/>
                        <a:t>famoso</a:t>
                      </a:r>
                    </a:p>
                  </a:txBody>
                  <a:tcPr/>
                </a:tc>
                <a:tc>
                  <a:txBody>
                    <a:bodyPr/>
                    <a:lstStyle/>
                    <a:p>
                      <a:pPr algn="ctr"/>
                      <a:r>
                        <a:rPr lang="es-ES" sz="2200" noProof="0" dirty="0"/>
                        <a:t>campo</a:t>
                      </a:r>
                    </a:p>
                  </a:txBody>
                  <a:tcPr/>
                </a:tc>
                <a:extLst>
                  <a:ext uri="{0D108BD9-81ED-4DB2-BD59-A6C34878D82A}">
                    <a16:rowId xmlns:a16="http://schemas.microsoft.com/office/drawing/2014/main" val="3825759"/>
                  </a:ext>
                </a:extLst>
              </a:tr>
            </a:tbl>
          </a:graphicData>
        </a:graphic>
      </p:graphicFrame>
      <p:sp>
        <p:nvSpPr>
          <p:cNvPr id="59" name="Oval 49">
            <a:extLst>
              <a:ext uri="{FF2B5EF4-FFF2-40B4-BE49-F238E27FC236}">
                <a16:creationId xmlns:a16="http://schemas.microsoft.com/office/drawing/2014/main" id="{9CA92D4B-A5DA-42B9-91E3-C679A51232E2}"/>
              </a:ext>
            </a:extLst>
          </p:cNvPr>
          <p:cNvSpPr/>
          <p:nvPr/>
        </p:nvSpPr>
        <p:spPr>
          <a:xfrm>
            <a:off x="2993123" y="2513788"/>
            <a:ext cx="1634633" cy="470631"/>
          </a:xfrm>
          <a:prstGeom prst="ellipse">
            <a:avLst/>
          </a:prstGeom>
          <a:noFill/>
          <a:ln w="57150" cap="flat" cmpd="sng" algn="ctr">
            <a:solidFill>
              <a:srgbClr val="5B9BD5">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Tw Cen MT" panose="020B0602020104020603"/>
              <a:ea typeface="+mn-ea"/>
              <a:cs typeface="+mn-cs"/>
            </a:endParaRPr>
          </a:p>
        </p:txBody>
      </p:sp>
      <p:sp>
        <p:nvSpPr>
          <p:cNvPr id="60" name="Oval 49">
            <a:extLst>
              <a:ext uri="{FF2B5EF4-FFF2-40B4-BE49-F238E27FC236}">
                <a16:creationId xmlns:a16="http://schemas.microsoft.com/office/drawing/2014/main" id="{F5C9FA6B-2E95-4F37-B7F1-7373915F7D9A}"/>
              </a:ext>
            </a:extLst>
          </p:cNvPr>
          <p:cNvSpPr/>
          <p:nvPr/>
        </p:nvSpPr>
        <p:spPr>
          <a:xfrm>
            <a:off x="3045161" y="3524443"/>
            <a:ext cx="1415327" cy="451214"/>
          </a:xfrm>
          <a:prstGeom prst="ellipse">
            <a:avLst/>
          </a:prstGeom>
          <a:noFill/>
          <a:ln w="57150" cap="flat" cmpd="sng" algn="ctr">
            <a:solidFill>
              <a:srgbClr val="5B9BD5">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Tw Cen MT" panose="020B0602020104020603"/>
              <a:ea typeface="+mn-ea"/>
              <a:cs typeface="+mn-cs"/>
            </a:endParaRPr>
          </a:p>
        </p:txBody>
      </p:sp>
      <p:sp>
        <p:nvSpPr>
          <p:cNvPr id="61" name="Oval 49">
            <a:extLst>
              <a:ext uri="{FF2B5EF4-FFF2-40B4-BE49-F238E27FC236}">
                <a16:creationId xmlns:a16="http://schemas.microsoft.com/office/drawing/2014/main" id="{0996A435-96A9-40A9-A220-216132FA7CA4}"/>
              </a:ext>
            </a:extLst>
          </p:cNvPr>
          <p:cNvSpPr/>
          <p:nvPr/>
        </p:nvSpPr>
        <p:spPr>
          <a:xfrm>
            <a:off x="1108568" y="4447316"/>
            <a:ext cx="1530555" cy="429672"/>
          </a:xfrm>
          <a:prstGeom prst="ellipse">
            <a:avLst/>
          </a:prstGeom>
          <a:noFill/>
          <a:ln w="57150" cap="flat" cmpd="sng" algn="ctr">
            <a:solidFill>
              <a:srgbClr val="5B9BD5">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Tw Cen MT" panose="020B0602020104020603"/>
              <a:ea typeface="+mn-ea"/>
              <a:cs typeface="+mn-cs"/>
            </a:endParaRPr>
          </a:p>
        </p:txBody>
      </p:sp>
      <p:sp>
        <p:nvSpPr>
          <p:cNvPr id="62" name="Oval 49">
            <a:extLst>
              <a:ext uri="{FF2B5EF4-FFF2-40B4-BE49-F238E27FC236}">
                <a16:creationId xmlns:a16="http://schemas.microsoft.com/office/drawing/2014/main" id="{9D30482C-A67C-402F-B8C8-DD6C4F0B19DD}"/>
              </a:ext>
            </a:extLst>
          </p:cNvPr>
          <p:cNvSpPr/>
          <p:nvPr/>
        </p:nvSpPr>
        <p:spPr>
          <a:xfrm>
            <a:off x="4907413" y="5372557"/>
            <a:ext cx="1530555" cy="429672"/>
          </a:xfrm>
          <a:prstGeom prst="ellipse">
            <a:avLst/>
          </a:prstGeom>
          <a:noFill/>
          <a:ln w="57150" cap="flat" cmpd="sng" algn="ctr">
            <a:solidFill>
              <a:srgbClr val="5B9BD5">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Tw Cen MT" panose="020B0602020104020603"/>
              <a:ea typeface="+mn-ea"/>
              <a:cs typeface="+mn-cs"/>
            </a:endParaRPr>
          </a:p>
        </p:txBody>
      </p:sp>
      <p:sp>
        <p:nvSpPr>
          <p:cNvPr id="63" name="ZoneTexte 62">
            <a:extLst>
              <a:ext uri="{FF2B5EF4-FFF2-40B4-BE49-F238E27FC236}">
                <a16:creationId xmlns:a16="http://schemas.microsoft.com/office/drawing/2014/main" id="{23AEFD66-3153-4979-AECD-42E3F92C8BD7}"/>
              </a:ext>
            </a:extLst>
          </p:cNvPr>
          <p:cNvSpPr txBox="1"/>
          <p:nvPr/>
        </p:nvSpPr>
        <p:spPr>
          <a:xfrm>
            <a:off x="2882976" y="2966628"/>
            <a:ext cx="1854925" cy="4770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CA" sz="2500" b="1" i="0" u="none" strike="noStrike" kern="1200" cap="none" spc="0" normalizeH="0" baseline="0" noProof="0" dirty="0">
                <a:ln>
                  <a:noFill/>
                </a:ln>
                <a:solidFill>
                  <a:srgbClr val="44546A"/>
                </a:solidFill>
                <a:effectLst/>
                <a:uLnTx/>
                <a:uFillTx/>
                <a:latin typeface="Century Gothic" panose="020F0302020204030204"/>
                <a:ea typeface="+mn-ea"/>
                <a:cs typeface="+mn-cs"/>
              </a:rPr>
              <a:t>verb</a:t>
            </a:r>
          </a:p>
        </p:txBody>
      </p:sp>
      <p:sp>
        <p:nvSpPr>
          <p:cNvPr id="64" name="ZoneTexte 63">
            <a:extLst>
              <a:ext uri="{FF2B5EF4-FFF2-40B4-BE49-F238E27FC236}">
                <a16:creationId xmlns:a16="http://schemas.microsoft.com/office/drawing/2014/main" id="{43A97A14-6E8F-4402-BC8D-F2CCDF9FD4F9}"/>
              </a:ext>
            </a:extLst>
          </p:cNvPr>
          <p:cNvSpPr txBox="1"/>
          <p:nvPr/>
        </p:nvSpPr>
        <p:spPr>
          <a:xfrm>
            <a:off x="2825361" y="4848875"/>
            <a:ext cx="1854925" cy="4770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CA" sz="2500" b="1" i="0" u="none" strike="noStrike" kern="1200" cap="none" spc="0" normalizeH="0" baseline="0" noProof="0" dirty="0">
                <a:ln>
                  <a:noFill/>
                </a:ln>
                <a:solidFill>
                  <a:srgbClr val="44546A"/>
                </a:solidFill>
                <a:effectLst/>
                <a:uLnTx/>
                <a:uFillTx/>
                <a:latin typeface="Century Gothic" panose="020F0302020204030204"/>
                <a:ea typeface="+mn-ea"/>
                <a:cs typeface="+mn-cs"/>
              </a:rPr>
              <a:t>verb</a:t>
            </a:r>
          </a:p>
        </p:txBody>
      </p:sp>
      <p:sp>
        <p:nvSpPr>
          <p:cNvPr id="65" name="ZoneTexte 64">
            <a:extLst>
              <a:ext uri="{FF2B5EF4-FFF2-40B4-BE49-F238E27FC236}">
                <a16:creationId xmlns:a16="http://schemas.microsoft.com/office/drawing/2014/main" id="{E2137C52-954B-4337-B417-0F3F424CEE18}"/>
              </a:ext>
            </a:extLst>
          </p:cNvPr>
          <p:cNvSpPr txBox="1"/>
          <p:nvPr/>
        </p:nvSpPr>
        <p:spPr>
          <a:xfrm>
            <a:off x="4655826" y="4837132"/>
            <a:ext cx="1854925" cy="4770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CA" sz="2500" b="1" i="0" u="none" strike="noStrike" kern="1200" cap="none" spc="0" normalizeH="0" baseline="0" noProof="0" dirty="0">
                <a:ln>
                  <a:noFill/>
                </a:ln>
                <a:solidFill>
                  <a:srgbClr val="44546A"/>
                </a:solidFill>
                <a:effectLst/>
                <a:uLnTx/>
                <a:uFillTx/>
                <a:latin typeface="Century Gothic" panose="020F0302020204030204"/>
                <a:ea typeface="+mn-ea"/>
                <a:cs typeface="+mn-cs"/>
              </a:rPr>
              <a:t>verb</a:t>
            </a:r>
          </a:p>
        </p:txBody>
      </p:sp>
      <p:sp>
        <p:nvSpPr>
          <p:cNvPr id="66" name="ZoneTexte 65">
            <a:extLst>
              <a:ext uri="{FF2B5EF4-FFF2-40B4-BE49-F238E27FC236}">
                <a16:creationId xmlns:a16="http://schemas.microsoft.com/office/drawing/2014/main" id="{0CA8FD7C-0A15-4183-A6F5-F06CB65F5F42}"/>
              </a:ext>
            </a:extLst>
          </p:cNvPr>
          <p:cNvSpPr txBox="1"/>
          <p:nvPr/>
        </p:nvSpPr>
        <p:spPr>
          <a:xfrm>
            <a:off x="972977" y="2943737"/>
            <a:ext cx="1854925" cy="4770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CA" sz="2500" b="1" i="0" u="none" strike="noStrike" kern="1200" cap="none" spc="0" normalizeH="0" baseline="0" noProof="0" dirty="0">
                <a:ln>
                  <a:noFill/>
                </a:ln>
                <a:solidFill>
                  <a:srgbClr val="44546A"/>
                </a:solidFill>
                <a:effectLst/>
                <a:uLnTx/>
                <a:uFillTx/>
                <a:latin typeface="Century Gothic" panose="020F0302020204030204"/>
                <a:ea typeface="+mn-ea"/>
                <a:cs typeface="+mn-cs"/>
              </a:rPr>
              <a:t>adjective</a:t>
            </a:r>
          </a:p>
        </p:txBody>
      </p:sp>
      <p:sp>
        <p:nvSpPr>
          <p:cNvPr id="67" name="ZoneTexte 66">
            <a:extLst>
              <a:ext uri="{FF2B5EF4-FFF2-40B4-BE49-F238E27FC236}">
                <a16:creationId xmlns:a16="http://schemas.microsoft.com/office/drawing/2014/main" id="{4D82925E-993D-42DE-B8CF-A13E2FCE8476}"/>
              </a:ext>
            </a:extLst>
          </p:cNvPr>
          <p:cNvSpPr txBox="1"/>
          <p:nvPr/>
        </p:nvSpPr>
        <p:spPr>
          <a:xfrm>
            <a:off x="4803338" y="2966628"/>
            <a:ext cx="1854925" cy="4770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CA" sz="2500" b="1" i="0" u="none" strike="noStrike" kern="1200" cap="none" spc="0" normalizeH="0" baseline="0" noProof="0" dirty="0">
                <a:ln>
                  <a:noFill/>
                </a:ln>
                <a:solidFill>
                  <a:srgbClr val="44546A"/>
                </a:solidFill>
                <a:effectLst/>
                <a:uLnTx/>
                <a:uFillTx/>
                <a:latin typeface="Century Gothic" panose="020F0302020204030204"/>
                <a:ea typeface="+mn-ea"/>
                <a:cs typeface="+mn-cs"/>
              </a:rPr>
              <a:t>adjective</a:t>
            </a:r>
          </a:p>
        </p:txBody>
      </p:sp>
      <p:sp>
        <p:nvSpPr>
          <p:cNvPr id="68" name="ZoneTexte 67">
            <a:extLst>
              <a:ext uri="{FF2B5EF4-FFF2-40B4-BE49-F238E27FC236}">
                <a16:creationId xmlns:a16="http://schemas.microsoft.com/office/drawing/2014/main" id="{61E41AAC-3285-46BC-B346-07ECF9E339DD}"/>
              </a:ext>
            </a:extLst>
          </p:cNvPr>
          <p:cNvSpPr txBox="1"/>
          <p:nvPr/>
        </p:nvSpPr>
        <p:spPr>
          <a:xfrm>
            <a:off x="972977" y="3916849"/>
            <a:ext cx="1854925" cy="4770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CA" sz="2500" b="1" i="0" u="none" strike="noStrike" kern="1200" cap="none" spc="0" normalizeH="0" baseline="0" noProof="0" dirty="0">
                <a:ln>
                  <a:noFill/>
                </a:ln>
                <a:solidFill>
                  <a:srgbClr val="44546A"/>
                </a:solidFill>
                <a:effectLst/>
                <a:uLnTx/>
                <a:uFillTx/>
                <a:latin typeface="Century Gothic" panose="020F0302020204030204"/>
                <a:ea typeface="+mn-ea"/>
                <a:cs typeface="+mn-cs"/>
              </a:rPr>
              <a:t>adjective</a:t>
            </a:r>
          </a:p>
        </p:txBody>
      </p:sp>
      <p:sp>
        <p:nvSpPr>
          <p:cNvPr id="69" name="ZoneTexte 68">
            <a:extLst>
              <a:ext uri="{FF2B5EF4-FFF2-40B4-BE49-F238E27FC236}">
                <a16:creationId xmlns:a16="http://schemas.microsoft.com/office/drawing/2014/main" id="{10083591-9A97-43A3-90C9-C144B7B320F0}"/>
              </a:ext>
            </a:extLst>
          </p:cNvPr>
          <p:cNvSpPr txBox="1"/>
          <p:nvPr/>
        </p:nvSpPr>
        <p:spPr>
          <a:xfrm>
            <a:off x="4739995" y="3923150"/>
            <a:ext cx="1854925" cy="4770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CA" sz="2500" b="1" i="0" u="none" strike="noStrike" kern="1200" cap="none" spc="0" normalizeH="0" baseline="0" noProof="0" dirty="0">
                <a:ln>
                  <a:noFill/>
                </a:ln>
                <a:solidFill>
                  <a:srgbClr val="44546A"/>
                </a:solidFill>
                <a:effectLst/>
                <a:uLnTx/>
                <a:uFillTx/>
                <a:latin typeface="Century Gothic" panose="020F0302020204030204"/>
                <a:ea typeface="+mn-ea"/>
                <a:cs typeface="+mn-cs"/>
              </a:rPr>
              <a:t>adjective</a:t>
            </a:r>
          </a:p>
        </p:txBody>
      </p:sp>
      <p:sp>
        <p:nvSpPr>
          <p:cNvPr id="71" name="ZoneTexte 70">
            <a:extLst>
              <a:ext uri="{FF2B5EF4-FFF2-40B4-BE49-F238E27FC236}">
                <a16:creationId xmlns:a16="http://schemas.microsoft.com/office/drawing/2014/main" id="{0BAD8EA2-C07E-4E07-B7F1-3A9C0B4270D5}"/>
              </a:ext>
            </a:extLst>
          </p:cNvPr>
          <p:cNvSpPr txBox="1"/>
          <p:nvPr/>
        </p:nvSpPr>
        <p:spPr>
          <a:xfrm>
            <a:off x="1020561" y="5761095"/>
            <a:ext cx="1854925" cy="4770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CA" sz="2500" b="1" i="0" u="none" strike="noStrike" kern="1200" cap="none" spc="0" normalizeH="0" baseline="0" noProof="0" dirty="0">
                <a:ln>
                  <a:noFill/>
                </a:ln>
                <a:solidFill>
                  <a:srgbClr val="44546A"/>
                </a:solidFill>
                <a:effectLst/>
                <a:uLnTx/>
                <a:uFillTx/>
                <a:latin typeface="Century Gothic" panose="020F0302020204030204"/>
                <a:ea typeface="+mn-ea"/>
                <a:cs typeface="+mn-cs"/>
              </a:rPr>
              <a:t>adjective</a:t>
            </a:r>
          </a:p>
        </p:txBody>
      </p:sp>
      <p:sp>
        <p:nvSpPr>
          <p:cNvPr id="72" name="ZoneTexte 71">
            <a:extLst>
              <a:ext uri="{FF2B5EF4-FFF2-40B4-BE49-F238E27FC236}">
                <a16:creationId xmlns:a16="http://schemas.microsoft.com/office/drawing/2014/main" id="{40B24DE0-CA5C-4783-A65B-5C8CD544312D}"/>
              </a:ext>
            </a:extLst>
          </p:cNvPr>
          <p:cNvSpPr txBox="1"/>
          <p:nvPr/>
        </p:nvSpPr>
        <p:spPr>
          <a:xfrm>
            <a:off x="2882975" y="5762445"/>
            <a:ext cx="1854925" cy="4770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CA" sz="2500" b="1" i="0" u="none" strike="noStrike" kern="1200" cap="none" spc="0" normalizeH="0" baseline="0" noProof="0" dirty="0">
                <a:ln>
                  <a:noFill/>
                </a:ln>
                <a:solidFill>
                  <a:srgbClr val="44546A"/>
                </a:solidFill>
                <a:effectLst/>
                <a:uLnTx/>
                <a:uFillTx/>
                <a:latin typeface="Century Gothic" panose="020F0302020204030204"/>
                <a:ea typeface="+mn-ea"/>
                <a:cs typeface="+mn-cs"/>
              </a:rPr>
              <a:t>adjective</a:t>
            </a:r>
          </a:p>
        </p:txBody>
      </p:sp>
      <p:sp>
        <p:nvSpPr>
          <p:cNvPr id="74" name="ZoneTexte 73">
            <a:extLst>
              <a:ext uri="{FF2B5EF4-FFF2-40B4-BE49-F238E27FC236}">
                <a16:creationId xmlns:a16="http://schemas.microsoft.com/office/drawing/2014/main" id="{43932B13-B50A-4B6F-A0C8-8526839735B5}"/>
              </a:ext>
            </a:extLst>
          </p:cNvPr>
          <p:cNvSpPr txBox="1"/>
          <p:nvPr/>
        </p:nvSpPr>
        <p:spPr>
          <a:xfrm>
            <a:off x="946382" y="1907461"/>
            <a:ext cx="1854925" cy="4770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CA" sz="2500" b="1" i="0" u="none" strike="noStrike" kern="1200" cap="none" spc="0" normalizeH="0" baseline="0" noProof="0" dirty="0">
                <a:ln>
                  <a:noFill/>
                </a:ln>
                <a:solidFill>
                  <a:srgbClr val="44546A"/>
                </a:solidFill>
                <a:effectLst/>
                <a:uLnTx/>
                <a:uFillTx/>
                <a:latin typeface="Century Gothic" panose="020F0302020204030204"/>
                <a:ea typeface="+mn-ea"/>
                <a:cs typeface="+mn-cs"/>
              </a:rPr>
              <a:t>noun</a:t>
            </a:r>
          </a:p>
        </p:txBody>
      </p:sp>
      <p:sp>
        <p:nvSpPr>
          <p:cNvPr id="77" name="ZoneTexte 76">
            <a:extLst>
              <a:ext uri="{FF2B5EF4-FFF2-40B4-BE49-F238E27FC236}">
                <a16:creationId xmlns:a16="http://schemas.microsoft.com/office/drawing/2014/main" id="{8AD7646C-FD9C-4BA9-82CB-CF843F627965}"/>
              </a:ext>
            </a:extLst>
          </p:cNvPr>
          <p:cNvSpPr txBox="1"/>
          <p:nvPr/>
        </p:nvSpPr>
        <p:spPr>
          <a:xfrm>
            <a:off x="2865581" y="1900952"/>
            <a:ext cx="1854925" cy="4770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CA" sz="2500" b="1" i="0" u="none" strike="noStrike" kern="1200" cap="none" spc="0" normalizeH="0" baseline="0" noProof="0" dirty="0">
                <a:ln>
                  <a:noFill/>
                </a:ln>
                <a:solidFill>
                  <a:srgbClr val="44546A"/>
                </a:solidFill>
                <a:effectLst/>
                <a:uLnTx/>
                <a:uFillTx/>
                <a:latin typeface="Century Gothic" panose="020F0302020204030204"/>
                <a:ea typeface="+mn-ea"/>
                <a:cs typeface="+mn-cs"/>
              </a:rPr>
              <a:t>noun</a:t>
            </a:r>
          </a:p>
        </p:txBody>
      </p:sp>
      <p:sp>
        <p:nvSpPr>
          <p:cNvPr id="78" name="ZoneTexte 77">
            <a:extLst>
              <a:ext uri="{FF2B5EF4-FFF2-40B4-BE49-F238E27FC236}">
                <a16:creationId xmlns:a16="http://schemas.microsoft.com/office/drawing/2014/main" id="{20D634AE-BB02-4E04-AD58-B976767F48D9}"/>
              </a:ext>
            </a:extLst>
          </p:cNvPr>
          <p:cNvSpPr txBox="1"/>
          <p:nvPr/>
        </p:nvSpPr>
        <p:spPr>
          <a:xfrm>
            <a:off x="2856486" y="3913998"/>
            <a:ext cx="1854925" cy="4770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CA" sz="2500" b="1" i="0" u="none" strike="noStrike" kern="1200" cap="none" spc="0" normalizeH="0" baseline="0" noProof="0" dirty="0">
                <a:ln>
                  <a:noFill/>
                </a:ln>
                <a:solidFill>
                  <a:srgbClr val="44546A"/>
                </a:solidFill>
                <a:effectLst/>
                <a:uLnTx/>
                <a:uFillTx/>
                <a:latin typeface="Century Gothic" panose="020F0302020204030204"/>
                <a:ea typeface="+mn-ea"/>
                <a:cs typeface="+mn-cs"/>
              </a:rPr>
              <a:t>noun</a:t>
            </a:r>
          </a:p>
        </p:txBody>
      </p:sp>
      <p:sp>
        <p:nvSpPr>
          <p:cNvPr id="79" name="ZoneTexte 78">
            <a:extLst>
              <a:ext uri="{FF2B5EF4-FFF2-40B4-BE49-F238E27FC236}">
                <a16:creationId xmlns:a16="http://schemas.microsoft.com/office/drawing/2014/main" id="{9C76F825-576C-42F8-8757-BDAA37B6DC9D}"/>
              </a:ext>
            </a:extLst>
          </p:cNvPr>
          <p:cNvSpPr txBox="1"/>
          <p:nvPr/>
        </p:nvSpPr>
        <p:spPr>
          <a:xfrm>
            <a:off x="4680286" y="5760267"/>
            <a:ext cx="1854925" cy="4770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CA" sz="2500" b="1" i="0" u="none" strike="noStrike" kern="1200" cap="none" spc="0" normalizeH="0" baseline="0" noProof="0" dirty="0">
                <a:ln>
                  <a:noFill/>
                </a:ln>
                <a:solidFill>
                  <a:srgbClr val="44546A"/>
                </a:solidFill>
                <a:effectLst/>
                <a:uLnTx/>
                <a:uFillTx/>
                <a:latin typeface="Century Gothic" panose="020F0302020204030204"/>
                <a:ea typeface="+mn-ea"/>
                <a:cs typeface="+mn-cs"/>
              </a:rPr>
              <a:t>noun</a:t>
            </a:r>
          </a:p>
        </p:txBody>
      </p:sp>
      <p:sp>
        <p:nvSpPr>
          <p:cNvPr id="80" name="ZoneTexte 79">
            <a:extLst>
              <a:ext uri="{FF2B5EF4-FFF2-40B4-BE49-F238E27FC236}">
                <a16:creationId xmlns:a16="http://schemas.microsoft.com/office/drawing/2014/main" id="{2FA7FD88-F271-4E13-A528-FE33E4A1D74F}"/>
              </a:ext>
            </a:extLst>
          </p:cNvPr>
          <p:cNvSpPr txBox="1"/>
          <p:nvPr/>
        </p:nvSpPr>
        <p:spPr>
          <a:xfrm>
            <a:off x="1009443" y="4820270"/>
            <a:ext cx="1854925" cy="4770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CA" sz="2500" b="1" i="0" u="none" strike="noStrike" kern="1200" cap="none" spc="0" normalizeH="0" baseline="0" noProof="0" dirty="0">
                <a:ln>
                  <a:noFill/>
                </a:ln>
                <a:solidFill>
                  <a:srgbClr val="44546A"/>
                </a:solidFill>
                <a:effectLst/>
                <a:uLnTx/>
                <a:uFillTx/>
                <a:latin typeface="Century Gothic" panose="020F0302020204030204"/>
                <a:ea typeface="+mn-ea"/>
                <a:cs typeface="+mn-cs"/>
              </a:rPr>
              <a:t>adjective</a:t>
            </a:r>
          </a:p>
        </p:txBody>
      </p:sp>
      <p:sp>
        <p:nvSpPr>
          <p:cNvPr id="81" name="ZoneTexte 80">
            <a:extLst>
              <a:ext uri="{FF2B5EF4-FFF2-40B4-BE49-F238E27FC236}">
                <a16:creationId xmlns:a16="http://schemas.microsoft.com/office/drawing/2014/main" id="{2467E22B-9B4B-4A9E-9711-5E075E9B4CC0}"/>
              </a:ext>
            </a:extLst>
          </p:cNvPr>
          <p:cNvSpPr txBox="1"/>
          <p:nvPr/>
        </p:nvSpPr>
        <p:spPr>
          <a:xfrm>
            <a:off x="4729495" y="1918328"/>
            <a:ext cx="1854925" cy="4770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CA" sz="2500" b="1" i="0" u="none" strike="noStrike" kern="1200" cap="none" spc="0" normalizeH="0" baseline="0" noProof="0" dirty="0">
                <a:ln>
                  <a:noFill/>
                </a:ln>
                <a:solidFill>
                  <a:srgbClr val="44546A"/>
                </a:solidFill>
                <a:effectLst/>
                <a:uLnTx/>
                <a:uFillTx/>
                <a:latin typeface="Century Gothic" panose="020F0302020204030204"/>
                <a:ea typeface="+mn-ea"/>
                <a:cs typeface="+mn-cs"/>
              </a:rPr>
              <a:t>adjective</a:t>
            </a:r>
          </a:p>
        </p:txBody>
      </p:sp>
      <p:sp>
        <p:nvSpPr>
          <p:cNvPr id="82" name="TextBox 42">
            <a:extLst>
              <a:ext uri="{FF2B5EF4-FFF2-40B4-BE49-F238E27FC236}">
                <a16:creationId xmlns:a16="http://schemas.microsoft.com/office/drawing/2014/main" id="{B59521F0-78CB-4DB2-AD9E-58A7AC3AC85A}"/>
              </a:ext>
            </a:extLst>
          </p:cNvPr>
          <p:cNvSpPr txBox="1"/>
          <p:nvPr/>
        </p:nvSpPr>
        <p:spPr>
          <a:xfrm>
            <a:off x="7349295" y="116947"/>
            <a:ext cx="4596905" cy="523220"/>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err="1">
                <a:ln>
                  <a:noFill/>
                </a:ln>
                <a:solidFill>
                  <a:srgbClr val="000066"/>
                </a:solidFill>
                <a:effectLst/>
                <a:uLnTx/>
                <a:uFillTx/>
                <a:latin typeface="Century Gothic" panose="020B0502020202020204" pitchFamily="34" charset="0"/>
                <a:ea typeface="+mn-ea"/>
                <a:cs typeface="+mn-cs"/>
              </a:rPr>
              <a:t>İPilla</a:t>
            </a:r>
            <a:r>
              <a:rPr kumimoji="0" lang="en-GB" sz="2800" b="1" i="0" u="none" strike="noStrike" kern="1200" cap="none" spc="0" normalizeH="0" baseline="0" noProof="0" dirty="0">
                <a:ln>
                  <a:noFill/>
                </a:ln>
                <a:solidFill>
                  <a:srgbClr val="000066"/>
                </a:solidFill>
                <a:effectLst/>
                <a:uLnTx/>
                <a:uFillTx/>
                <a:latin typeface="Century Gothic" panose="020B0502020202020204" pitchFamily="34" charset="0"/>
                <a:ea typeface="+mn-ea"/>
                <a:cs typeface="+mn-cs"/>
              </a:rPr>
              <a:t> al </a:t>
            </a:r>
            <a:r>
              <a:rPr kumimoji="0" lang="en-GB" sz="2800" b="1" i="0" u="none" strike="noStrike" kern="1200" cap="none" spc="0" normalizeH="0" baseline="0" noProof="0" dirty="0" err="1">
                <a:ln>
                  <a:noFill/>
                </a:ln>
                <a:solidFill>
                  <a:srgbClr val="000066"/>
                </a:solidFill>
                <a:effectLst/>
                <a:uLnTx/>
                <a:uFillTx/>
                <a:latin typeface="Century Gothic" panose="020B0502020202020204" pitchFamily="34" charset="0"/>
                <a:ea typeface="+mn-ea"/>
                <a:cs typeface="+mn-cs"/>
              </a:rPr>
              <a:t>intruso</a:t>
            </a:r>
            <a:r>
              <a:rPr kumimoji="0" lang="en-GB" sz="2800" b="1" i="0" u="none" strike="noStrike" kern="1200" cap="none" spc="0" normalizeH="0" baseline="0" noProof="0" dirty="0">
                <a:ln>
                  <a:noFill/>
                </a:ln>
                <a:solidFill>
                  <a:srgbClr val="000066"/>
                </a:solidFill>
                <a:effectLst/>
                <a:uLnTx/>
                <a:uFillTx/>
                <a:latin typeface="Century Gothic" panose="020B0502020202020204" pitchFamily="34" charset="0"/>
                <a:ea typeface="+mn-ea"/>
                <a:cs typeface="+mn-cs"/>
              </a:rPr>
              <a:t>! </a:t>
            </a:r>
          </a:p>
        </p:txBody>
      </p:sp>
      <p:pic>
        <p:nvPicPr>
          <p:cNvPr id="9" name="Image 8">
            <a:extLst>
              <a:ext uri="{FF2B5EF4-FFF2-40B4-BE49-F238E27FC236}">
                <a16:creationId xmlns:a16="http://schemas.microsoft.com/office/drawing/2014/main" id="{C2E2AA7A-E862-4B82-951C-89FF41B1D57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116466" y="1189760"/>
            <a:ext cx="1862414" cy="2334683"/>
          </a:xfrm>
          <a:prstGeom prst="rect">
            <a:avLst/>
          </a:prstGeom>
        </p:spPr>
      </p:pic>
    </p:spTree>
    <p:extLst>
      <p:ext uri="{BB962C8B-B14F-4D97-AF65-F5344CB8AC3E}">
        <p14:creationId xmlns:p14="http://schemas.microsoft.com/office/powerpoint/2010/main" val="507571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wheel(1)">
                                      <p:cBhvr>
                                        <p:cTn id="7" dur="1500"/>
                                        <p:tgtEl>
                                          <p:spTgt spid="47"/>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74"/>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77"/>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81"/>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21" presetClass="entr" presetSubtype="1" fill="hold" grpId="0" nodeType="clickEffect">
                                  <p:stCondLst>
                                    <p:cond delay="0"/>
                                  </p:stCondLst>
                                  <p:childTnLst>
                                    <p:set>
                                      <p:cBhvr>
                                        <p:cTn id="23" dur="1" fill="hold">
                                          <p:stCondLst>
                                            <p:cond delay="0"/>
                                          </p:stCondLst>
                                        </p:cTn>
                                        <p:tgtEl>
                                          <p:spTgt spid="59"/>
                                        </p:tgtEl>
                                        <p:attrNameLst>
                                          <p:attrName>style.visibility</p:attrName>
                                        </p:attrNameLst>
                                      </p:cBhvr>
                                      <p:to>
                                        <p:strVal val="visible"/>
                                      </p:to>
                                    </p:set>
                                    <p:animEffect transition="in" filter="wheel(1)">
                                      <p:cBhvr>
                                        <p:cTn id="24" dur="1500"/>
                                        <p:tgtEl>
                                          <p:spTgt spid="59"/>
                                        </p:tgtEl>
                                      </p:cBhvr>
                                    </p:animEffec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66"/>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63"/>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67"/>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21" presetClass="entr" presetSubtype="1" fill="hold" grpId="0" nodeType="clickEffect">
                                  <p:stCondLst>
                                    <p:cond delay="0"/>
                                  </p:stCondLst>
                                  <p:childTnLst>
                                    <p:set>
                                      <p:cBhvr>
                                        <p:cTn id="40" dur="1" fill="hold">
                                          <p:stCondLst>
                                            <p:cond delay="0"/>
                                          </p:stCondLst>
                                        </p:cTn>
                                        <p:tgtEl>
                                          <p:spTgt spid="60"/>
                                        </p:tgtEl>
                                        <p:attrNameLst>
                                          <p:attrName>style.visibility</p:attrName>
                                        </p:attrNameLst>
                                      </p:cBhvr>
                                      <p:to>
                                        <p:strVal val="visible"/>
                                      </p:to>
                                    </p:set>
                                    <p:animEffect transition="in" filter="wheel(1)">
                                      <p:cBhvr>
                                        <p:cTn id="41" dur="1500"/>
                                        <p:tgtEl>
                                          <p:spTgt spid="60"/>
                                        </p:tgtEl>
                                      </p:cBhvr>
                                    </p:animEffec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68"/>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grpId="0" nodeType="clickEffect">
                                  <p:stCondLst>
                                    <p:cond delay="0"/>
                                  </p:stCondLst>
                                  <p:childTnLst>
                                    <p:set>
                                      <p:cBhvr>
                                        <p:cTn id="49" dur="1" fill="hold">
                                          <p:stCondLst>
                                            <p:cond delay="0"/>
                                          </p:stCondLst>
                                        </p:cTn>
                                        <p:tgtEl>
                                          <p:spTgt spid="78"/>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grpId="0" nodeType="clickEffect">
                                  <p:stCondLst>
                                    <p:cond delay="0"/>
                                  </p:stCondLst>
                                  <p:childTnLst>
                                    <p:set>
                                      <p:cBhvr>
                                        <p:cTn id="53" dur="1" fill="hold">
                                          <p:stCondLst>
                                            <p:cond delay="0"/>
                                          </p:stCondLst>
                                        </p:cTn>
                                        <p:tgtEl>
                                          <p:spTgt spid="69"/>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21" presetClass="entr" presetSubtype="1" fill="hold" grpId="0" nodeType="clickEffect">
                                  <p:stCondLst>
                                    <p:cond delay="0"/>
                                  </p:stCondLst>
                                  <p:childTnLst>
                                    <p:set>
                                      <p:cBhvr>
                                        <p:cTn id="57" dur="1" fill="hold">
                                          <p:stCondLst>
                                            <p:cond delay="0"/>
                                          </p:stCondLst>
                                        </p:cTn>
                                        <p:tgtEl>
                                          <p:spTgt spid="61"/>
                                        </p:tgtEl>
                                        <p:attrNameLst>
                                          <p:attrName>style.visibility</p:attrName>
                                        </p:attrNameLst>
                                      </p:cBhvr>
                                      <p:to>
                                        <p:strVal val="visible"/>
                                      </p:to>
                                    </p:set>
                                    <p:animEffect transition="in" filter="wheel(1)">
                                      <p:cBhvr>
                                        <p:cTn id="58" dur="1500"/>
                                        <p:tgtEl>
                                          <p:spTgt spid="61"/>
                                        </p:tgtEl>
                                      </p:cBhvr>
                                    </p:animEffec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80"/>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64"/>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65"/>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21" presetClass="entr" presetSubtype="1" fill="hold" grpId="0" nodeType="clickEffect">
                                  <p:stCondLst>
                                    <p:cond delay="0"/>
                                  </p:stCondLst>
                                  <p:childTnLst>
                                    <p:set>
                                      <p:cBhvr>
                                        <p:cTn id="74" dur="1" fill="hold">
                                          <p:stCondLst>
                                            <p:cond delay="0"/>
                                          </p:stCondLst>
                                        </p:cTn>
                                        <p:tgtEl>
                                          <p:spTgt spid="62"/>
                                        </p:tgtEl>
                                        <p:attrNameLst>
                                          <p:attrName>style.visibility</p:attrName>
                                        </p:attrNameLst>
                                      </p:cBhvr>
                                      <p:to>
                                        <p:strVal val="visible"/>
                                      </p:to>
                                    </p:set>
                                    <p:animEffect transition="in" filter="wheel(1)">
                                      <p:cBhvr>
                                        <p:cTn id="75" dur="1500"/>
                                        <p:tgtEl>
                                          <p:spTgt spid="62"/>
                                        </p:tgtEl>
                                      </p:cBhvr>
                                    </p:animEffect>
                                  </p:childTnLst>
                                </p:cTn>
                              </p:par>
                            </p:childTnLst>
                          </p:cTn>
                        </p:par>
                      </p:childTnLst>
                    </p:cTn>
                  </p:par>
                  <p:par>
                    <p:cTn id="76" fill="hold">
                      <p:stCondLst>
                        <p:cond delay="indefinite"/>
                      </p:stCondLst>
                      <p:childTnLst>
                        <p:par>
                          <p:cTn id="77" fill="hold">
                            <p:stCondLst>
                              <p:cond delay="0"/>
                            </p:stCondLst>
                            <p:childTnLst>
                              <p:par>
                                <p:cTn id="78" presetID="1" presetClass="entr" presetSubtype="0" fill="hold" grpId="0" nodeType="clickEffect">
                                  <p:stCondLst>
                                    <p:cond delay="0"/>
                                  </p:stCondLst>
                                  <p:childTnLst>
                                    <p:set>
                                      <p:cBhvr>
                                        <p:cTn id="79" dur="1" fill="hold">
                                          <p:stCondLst>
                                            <p:cond delay="0"/>
                                          </p:stCondLst>
                                        </p:cTn>
                                        <p:tgtEl>
                                          <p:spTgt spid="71"/>
                                        </p:tgtEl>
                                        <p:attrNameLst>
                                          <p:attrName>style.visibility</p:attrName>
                                        </p:attrNameLst>
                                      </p:cBhvr>
                                      <p:to>
                                        <p:strVal val="visible"/>
                                      </p:to>
                                    </p:set>
                                  </p:childTnLst>
                                </p:cTn>
                              </p:par>
                            </p:childTnLst>
                          </p:cTn>
                        </p:par>
                      </p:childTnLst>
                    </p:cTn>
                  </p:par>
                  <p:par>
                    <p:cTn id="80" fill="hold">
                      <p:stCondLst>
                        <p:cond delay="indefinite"/>
                      </p:stCondLst>
                      <p:childTnLst>
                        <p:par>
                          <p:cTn id="81" fill="hold">
                            <p:stCondLst>
                              <p:cond delay="0"/>
                            </p:stCondLst>
                            <p:childTnLst>
                              <p:par>
                                <p:cTn id="82" presetID="1" presetClass="entr" presetSubtype="0" fill="hold" grpId="0" nodeType="clickEffect">
                                  <p:stCondLst>
                                    <p:cond delay="0"/>
                                  </p:stCondLst>
                                  <p:childTnLst>
                                    <p:set>
                                      <p:cBhvr>
                                        <p:cTn id="83" dur="1" fill="hold">
                                          <p:stCondLst>
                                            <p:cond delay="0"/>
                                          </p:stCondLst>
                                        </p:cTn>
                                        <p:tgtEl>
                                          <p:spTgt spid="72"/>
                                        </p:tgtEl>
                                        <p:attrNameLst>
                                          <p:attrName>style.visibility</p:attrName>
                                        </p:attrNameLst>
                                      </p:cBhvr>
                                      <p:to>
                                        <p:strVal val="visible"/>
                                      </p:to>
                                    </p:set>
                                  </p:childTnLst>
                                </p:cTn>
                              </p:par>
                            </p:childTnLst>
                          </p:cTn>
                        </p:par>
                      </p:childTnLst>
                    </p:cTn>
                  </p:par>
                  <p:par>
                    <p:cTn id="84" fill="hold">
                      <p:stCondLst>
                        <p:cond delay="indefinite"/>
                      </p:stCondLst>
                      <p:childTnLst>
                        <p:par>
                          <p:cTn id="85" fill="hold">
                            <p:stCondLst>
                              <p:cond delay="0"/>
                            </p:stCondLst>
                            <p:childTnLst>
                              <p:par>
                                <p:cTn id="86" presetID="1" presetClass="entr" presetSubtype="0" fill="hold" grpId="0" nodeType="clickEffect">
                                  <p:stCondLst>
                                    <p:cond delay="0"/>
                                  </p:stCondLst>
                                  <p:childTnLst>
                                    <p:set>
                                      <p:cBhvr>
                                        <p:cTn id="87" dur="1" fill="hold">
                                          <p:stCondLst>
                                            <p:cond delay="0"/>
                                          </p:stCondLst>
                                        </p:cTn>
                                        <p:tgtEl>
                                          <p:spTgt spid="7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animBg="1"/>
      <p:bldP spid="59" grpId="0" animBg="1"/>
      <p:bldP spid="60" grpId="0" animBg="1"/>
      <p:bldP spid="61" grpId="0" animBg="1"/>
      <p:bldP spid="62" grpId="0" animBg="1"/>
      <p:bldP spid="63" grpId="0"/>
      <p:bldP spid="64" grpId="0"/>
      <p:bldP spid="65" grpId="0"/>
      <p:bldP spid="66" grpId="0"/>
      <p:bldP spid="67" grpId="0"/>
      <p:bldP spid="68" grpId="0"/>
      <p:bldP spid="69" grpId="0"/>
      <p:bldP spid="71" grpId="0"/>
      <p:bldP spid="72" grpId="0"/>
      <p:bldP spid="74" grpId="0"/>
      <p:bldP spid="77" grpId="0"/>
      <p:bldP spid="78" grpId="0"/>
      <p:bldP spid="79" grpId="0"/>
      <p:bldP spid="80" grpId="0"/>
      <p:bldP spid="81" grpId="0"/>
    </p:bldLst>
  </p:timing>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sz="2000" dirty="0">
            <a:solidFill>
              <a:schemeClr val="accent5">
                <a:lumMod val="50000"/>
              </a:schemeClr>
            </a:solidFill>
          </a:defRPr>
        </a:defPPr>
      </a:lstStyle>
    </a:txDef>
  </a:objectDefaults>
  <a:extraClrSchemeLst/>
  <a:extLst>
    <a:ext uri="{05A4C25C-085E-4340-85A3-A5531E510DB2}">
      <thm15:themeFamily xmlns:thm15="http://schemas.microsoft.com/office/thememl/2012/main" name="Presentation1" id="{E39AC979-EDA1-49DA-99D4-95A74E22A10C}" vid="{61683DBD-0424-47F3-AB63-E89A4B368B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1567</Words>
  <Application>Microsoft Office PowerPoint</Application>
  <PresentationFormat>Widescreen</PresentationFormat>
  <Paragraphs>246</Paragraphs>
  <Slides>6</Slides>
  <Notes>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SimSun</vt:lpstr>
      <vt:lpstr>Arial</vt:lpstr>
      <vt:lpstr>Calibri</vt:lpstr>
      <vt:lpstr>Century Gothic</vt:lpstr>
      <vt:lpstr>Times New Roman</vt:lpstr>
      <vt:lpstr>Tw Cen MT</vt:lpstr>
      <vt:lpstr>Wingdings</vt:lpstr>
      <vt:lpstr>1_Office Theme</vt:lpstr>
      <vt:lpstr>Vocabulary</vt:lpstr>
      <vt:lpstr>Repaso</vt:lpstr>
      <vt:lpstr>Vocabulario</vt:lpstr>
      <vt:lpstr>¡Marca un gol!  Organiza las palabras.</vt:lpstr>
      <vt:lpstr>Vocabulario</vt:lpstr>
      <vt:lpstr>Vocabulario</vt:lpstr>
    </vt:vector>
  </TitlesOfParts>
  <Company>University of York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Vocabulary</dc:title>
  <dc:creator>Nicholas Avery</dc:creator>
  <cp:lastModifiedBy>Nicholas Avery</cp:lastModifiedBy>
  <cp:revision>2</cp:revision>
  <dcterms:created xsi:type="dcterms:W3CDTF">2020-04-19T16:53:56Z</dcterms:created>
  <dcterms:modified xsi:type="dcterms:W3CDTF">2020-04-19T16:55:36Z</dcterms:modified>
</cp:coreProperties>
</file>