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 id="2147483720" r:id="rId5"/>
  </p:sldMasterIdLst>
  <p:notesMasterIdLst>
    <p:notesMasterId r:id="rId66"/>
  </p:notesMasterIdLst>
  <p:sldIdLst>
    <p:sldId id="351" r:id="rId6"/>
    <p:sldId id="256" r:id="rId7"/>
    <p:sldId id="315" r:id="rId8"/>
    <p:sldId id="448" r:id="rId9"/>
    <p:sldId id="270" r:id="rId10"/>
    <p:sldId id="291" r:id="rId11"/>
    <p:sldId id="449" r:id="rId12"/>
    <p:sldId id="382" r:id="rId13"/>
    <p:sldId id="353" r:id="rId14"/>
    <p:sldId id="354" r:id="rId15"/>
    <p:sldId id="355" r:id="rId16"/>
    <p:sldId id="356" r:id="rId17"/>
    <p:sldId id="357" r:id="rId18"/>
    <p:sldId id="358" r:id="rId19"/>
    <p:sldId id="359" r:id="rId20"/>
    <p:sldId id="360" r:id="rId21"/>
    <p:sldId id="361" r:id="rId22"/>
    <p:sldId id="362" r:id="rId23"/>
    <p:sldId id="363" r:id="rId24"/>
    <p:sldId id="364" r:id="rId25"/>
    <p:sldId id="386" r:id="rId26"/>
    <p:sldId id="284" r:id="rId27"/>
    <p:sldId id="259" r:id="rId28"/>
    <p:sldId id="294" r:id="rId29"/>
    <p:sldId id="314" r:id="rId30"/>
    <p:sldId id="262" r:id="rId31"/>
    <p:sldId id="387" r:id="rId32"/>
    <p:sldId id="393" r:id="rId33"/>
    <p:sldId id="392" r:id="rId34"/>
    <p:sldId id="391" r:id="rId35"/>
    <p:sldId id="390" r:id="rId36"/>
    <p:sldId id="389" r:id="rId37"/>
    <p:sldId id="394" r:id="rId38"/>
    <p:sldId id="402" r:id="rId39"/>
    <p:sldId id="395" r:id="rId40"/>
    <p:sldId id="396" r:id="rId41"/>
    <p:sldId id="397" r:id="rId42"/>
    <p:sldId id="398" r:id="rId43"/>
    <p:sldId id="399" r:id="rId44"/>
    <p:sldId id="400" r:id="rId45"/>
    <p:sldId id="401" r:id="rId46"/>
    <p:sldId id="350" r:id="rId47"/>
    <p:sldId id="403" r:id="rId48"/>
    <p:sldId id="404" r:id="rId49"/>
    <p:sldId id="365" r:id="rId50"/>
    <p:sldId id="366" r:id="rId51"/>
    <p:sldId id="367" r:id="rId52"/>
    <p:sldId id="368" r:id="rId53"/>
    <p:sldId id="369" r:id="rId54"/>
    <p:sldId id="370" r:id="rId55"/>
    <p:sldId id="388" r:id="rId56"/>
    <p:sldId id="405" r:id="rId57"/>
    <p:sldId id="318" r:id="rId58"/>
    <p:sldId id="317" r:id="rId59"/>
    <p:sldId id="385" r:id="rId60"/>
    <p:sldId id="352" r:id="rId61"/>
    <p:sldId id="322" r:id="rId62"/>
    <p:sldId id="329" r:id="rId63"/>
    <p:sldId id="447" r:id="rId64"/>
    <p:sldId id="337" r:id="rId6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Marsden" initials="EM" lastIdx="11" clrIdx="0">
    <p:extLst>
      <p:ext uri="{19B8F6BF-5375-455C-9EA6-DF929625EA0E}">
        <p15:presenceInfo xmlns:p15="http://schemas.microsoft.com/office/powerpoint/2012/main" userId="Emma Marsden" providerId="None"/>
      </p:ext>
    </p:extLst>
  </p:cmAuthor>
  <p:cmAuthor id="2" name="Microsoft Office User" initials="MOU" lastIdx="22"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EAEFF7"/>
    <a:srgbClr val="D2DEEF"/>
    <a:srgbClr val="115177"/>
    <a:srgbClr val="FF6600"/>
    <a:srgbClr val="FFFF99"/>
    <a:srgbClr val="FBF0D5"/>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84" autoAdjust="0"/>
    <p:restoredTop sz="84480" autoAdjust="0"/>
  </p:normalViewPr>
  <p:slideViewPr>
    <p:cSldViewPr snapToGrid="0">
      <p:cViewPr varScale="1">
        <p:scale>
          <a:sx n="93" d="100"/>
          <a:sy n="93" d="100"/>
        </p:scale>
        <p:origin x="1014"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79BAE9C-ACF2-4362-814B-1AB50972AD2E}" type="datetimeFigureOut">
              <a:rPr lang="en-GB" smtClean="0"/>
              <a:t>28/07/2021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[a]</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a:t>
            </a:r>
            <a:r>
              <a:rPr lang="en-GB" b="0" baseline="0" dirty="0"/>
              <a:t> (</a:t>
            </a:r>
            <a:r>
              <a:rPr lang="en-GB" b="1" baseline="0" dirty="0"/>
              <a:t>third person plural forms of –ER verbs</a:t>
            </a:r>
            <a:r>
              <a:rPr lang="en-GB" sz="1200" b="1" i="0" dirty="0">
                <a:solidFill>
                  <a:prstClr val="white"/>
                </a:solidFill>
                <a:latin typeface="Calibri" panose="020F0502020204030204" pitchFamily="34" charset="0"/>
                <a:cs typeface="Calibri" panose="020F0502020204030204" pitchFamily="34" charset="0"/>
              </a:rPr>
              <a:t>]</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a:t>
            </a:r>
            <a:r>
              <a:rPr lang="en-GB" b="1" baseline="0" dirty="0"/>
              <a:t>third person singular and first person plural forms of –ER verbs</a:t>
            </a:r>
            <a:r>
              <a:rPr lang="en-GB" sz="1200" b="1" i="0" dirty="0">
                <a:solidFill>
                  <a:prstClr val="white"/>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7.1.2.6 (introduce) </a:t>
            </a:r>
            <a:r>
              <a:rPr lang="fr-FR" dirty="0">
                <a:solidFill>
                  <a:srgbClr val="000000"/>
                </a:solidFill>
                <a:latin typeface="Century Gothic" panose="020B0502020202020204" pitchFamily="34" charset="0"/>
              </a:rPr>
              <a:t>chanter [1820], étudier [960], jouer [219], ils [13], elles [38], élève [1068], fruit [896], histoire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[263], radio [1526], ensemble [124]</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7.1.2.3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aimer [242], cocher [&gt;5000], passer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[90], porter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[105], rester [100], trouver [83], école [477], moment [148], semaine [245], solution [608], uniforme [1801], chaque [151], à1 [4], avec [23]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7.1.1.5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il</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[13], elle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[38], ami [467], amie [467], chanteur [3251], chanteuse [3251], femme [154], homme [136], professeur [1150], professeure [1150], drôle [2166], intéressant [1244], faux [555], sympa(</a:t>
            </a:r>
            <a:r>
              <a:rPr lang="fr-FR" sz="1200" b="0" i="0" u="none" strike="noStrike" kern="1200" cap="none" dirty="0" err="1">
                <a:solidFill>
                  <a:schemeClr val="tx1"/>
                </a:solidFill>
                <a:effectLst/>
                <a:latin typeface="+mn-lt"/>
                <a:ea typeface="Calibri"/>
                <a:cs typeface="Calibri"/>
                <a:sym typeface="Calibri"/>
              </a:rPr>
              <a:t>thique</a:t>
            </a:r>
            <a:r>
              <a:rPr lang="fr-FR" sz="1200" b="0" i="0" u="none" strike="noStrike" kern="1200" cap="none" dirty="0">
                <a:solidFill>
                  <a:schemeClr val="tx1"/>
                </a:solidFill>
                <a:effectLst/>
                <a:latin typeface="+mn-lt"/>
                <a:ea typeface="Calibri"/>
                <a:cs typeface="Calibri"/>
                <a:sym typeface="Calibri"/>
              </a:rPr>
              <a:t>) [4164], vrai [292]</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635631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10</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489060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11</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716951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12</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689460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13</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768013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14</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1117136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a:t>
            </a:r>
            <a:r>
              <a:rPr lang="en-GB" b="0" baseline="0" dirty="0"/>
              <a:t>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étudier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étudier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is one of the NCELP 15 prototypical verbs in French. Prototypical verbs are common verbs that illustrate the typical characteristics of a class of verb – the French prototypical verbs contain examples of regular/weak verbs, but also common examples of changes to the stem.  All 15 prototypical verbs will be introduced early on using the same format.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étudier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using gestures if desired.</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étudie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15</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3568811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16</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1874134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17</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1418115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18</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3653446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19</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290768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animal</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mimic</a:t>
            </a:r>
            <a:r>
              <a:rPr lang="en-GB" b="0" baseline="0" dirty="0"/>
              <a:t> an animal’s motion, perhaps holding ones arms and hands close to the chest as ‘paws’.</a:t>
            </a:r>
            <a:br>
              <a:rPr lang="en-GB" baseline="0" dirty="0"/>
            </a:b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a:t>animal</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animal </a:t>
            </a:r>
            <a:r>
              <a:rPr lang="en-GB" baseline="0" dirty="0"/>
              <a:t>[1002]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07829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20</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3238566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i="0" dirty="0"/>
              <a:t>5 minutes</a:t>
            </a:r>
          </a:p>
          <a:p>
            <a:br>
              <a:rPr lang="en-US" b="1" dirty="0"/>
            </a:br>
            <a:r>
              <a:rPr lang="en-US" b="1" dirty="0"/>
              <a:t>Aim: </a:t>
            </a:r>
            <a:r>
              <a:rPr lang="en-US" b="0" dirty="0"/>
              <a:t>to </a:t>
            </a:r>
            <a:r>
              <a:rPr lang="en-US" b="0" dirty="0" err="1"/>
              <a:t>practise</a:t>
            </a:r>
            <a:r>
              <a:rPr lang="en-US" b="0" dirty="0"/>
              <a:t> the words from this week’s new vocabulary set.</a:t>
            </a:r>
            <a:br>
              <a:rPr lang="en-US" b="0" dirty="0"/>
            </a:b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b="0" dirty="0"/>
              <a:t>Student</a:t>
            </a:r>
            <a:r>
              <a:rPr lang="en-GB" dirty="0"/>
              <a:t>s</a:t>
            </a:r>
            <a:r>
              <a:rPr lang="en-GB" baseline="0" dirty="0"/>
              <a:t> either work by themselves or in pairs, reading out the words and recapping their English meaning (1 minute).</a:t>
            </a:r>
            <a:br>
              <a:rPr lang="en-GB" baseline="0" dirty="0"/>
            </a:br>
            <a:r>
              <a:rPr lang="en-GB" b="1" baseline="0" dirty="0"/>
              <a:t>2. </a:t>
            </a:r>
            <a:r>
              <a:rPr lang="en-GB" b="0" baseline="0" dirty="0"/>
              <a:t>T</a:t>
            </a:r>
            <a:r>
              <a:rPr lang="en-GB" baseline="0" dirty="0"/>
              <a:t>he teacher then removes the English words/pictures (one by one) and students try to recall the English orally (chorally), looking at the French (1 minute).</a:t>
            </a:r>
            <a:br>
              <a:rPr lang="en-GB" baseline="0" dirty="0"/>
            </a:br>
            <a:r>
              <a:rPr lang="en-GB" b="1" baseline="0" dirty="0"/>
              <a:t>3. </a:t>
            </a:r>
            <a:r>
              <a:rPr lang="en-GB" baseline="0" dirty="0"/>
              <a:t>Then the French meanings are removed (one by one) and they to recall them orally (again, chorally), looking at the English/image (1 minute). </a:t>
            </a:r>
            <a:r>
              <a:rPr lang="en-GB" dirty="0"/>
              <a:t>Draw</a:t>
            </a:r>
            <a:r>
              <a:rPr lang="en-GB" baseline="0" dirty="0"/>
              <a:t> students’ attention to the SFC of </a:t>
            </a:r>
            <a:r>
              <a:rPr lang="en-GB" baseline="0" dirty="0" err="1"/>
              <a:t>ils</a:t>
            </a:r>
            <a:r>
              <a:rPr lang="en-GB" baseline="0" dirty="0"/>
              <a:t> and </a:t>
            </a:r>
            <a:r>
              <a:rPr lang="en-GB" baseline="0" dirty="0" err="1"/>
              <a:t>elles</a:t>
            </a:r>
            <a:r>
              <a:rPr lang="en-GB" baseline="0" dirty="0"/>
              <a:t> and reinforce pronunciation of the words if necessary.</a:t>
            </a:r>
            <a:br>
              <a:rPr lang="en-GB" baseline="0" dirty="0"/>
            </a:br>
            <a:r>
              <a:rPr lang="en-GB" b="1" baseline="0" dirty="0"/>
              <a:t>4. </a:t>
            </a:r>
            <a:r>
              <a:rPr lang="en-GB" baseline="0" dirty="0"/>
              <a:t>Further rounds of learning can be facilitated by one student turning away from the board, and his/her partner asking him/her the meanings (‘X, </a:t>
            </a:r>
            <a:r>
              <a:rPr lang="en-GB" baseline="0" dirty="0" err="1"/>
              <a:t>c’est</a:t>
            </a:r>
            <a:r>
              <a:rPr lang="en-GB" baseline="0" dirty="0"/>
              <a:t> quoi </a:t>
            </a:r>
            <a:r>
              <a:rPr lang="en-GB" baseline="0" dirty="0" err="1"/>
              <a:t>en</a:t>
            </a:r>
            <a:r>
              <a:rPr lang="en-GB" baseline="0" dirty="0"/>
              <a:t> </a:t>
            </a:r>
            <a:r>
              <a:rPr lang="en-GB" baseline="0" dirty="0" err="1"/>
              <a:t>français</a:t>
            </a:r>
            <a:r>
              <a:rPr lang="en-GB" baseline="0" dirty="0"/>
              <a:t> ?’).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63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a:t>
            </a:r>
            <a:r>
              <a:rPr lang="en-US" b="0" dirty="0"/>
              <a:t>: to introduce third person plural</a:t>
            </a:r>
            <a:r>
              <a:rPr lang="en-US" b="0" baseline="0" dirty="0"/>
              <a:t> of –</a:t>
            </a:r>
            <a:r>
              <a:rPr lang="en-US" b="0" baseline="0" dirty="0" err="1"/>
              <a:t>er</a:t>
            </a:r>
            <a:r>
              <a:rPr lang="en-US" b="0" baseline="0" dirty="0"/>
              <a:t> verbs</a:t>
            </a:r>
            <a:endParaRPr lang="en-US" b="0" dirty="0"/>
          </a:p>
          <a:p>
            <a:endParaRPr lang="en-US" b="1" dirty="0"/>
          </a:p>
          <a:p>
            <a:r>
              <a:rPr lang="en-US" b="1" dirty="0"/>
              <a:t>Procedure:</a:t>
            </a:r>
          </a:p>
          <a:p>
            <a:r>
              <a:rPr lang="en-US" b="0" dirty="0"/>
              <a:t>1. Click to bring up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dirty="0"/>
              <a:t>Model the sound of ‘</a:t>
            </a:r>
            <a:r>
              <a:rPr lang="en-GB" dirty="0" err="1"/>
              <a:t>joue</a:t>
            </a:r>
            <a:r>
              <a:rPr lang="en-GB" dirty="0"/>
              <a:t>’ and ‘</a:t>
            </a:r>
            <a:r>
              <a:rPr lang="en-GB" dirty="0" err="1"/>
              <a:t>jouent</a:t>
            </a:r>
            <a:r>
              <a:rPr lang="en-GB" dirty="0"/>
              <a:t>’. </a:t>
            </a:r>
            <a:endParaRPr lang="en-US" b="0" dirty="0"/>
          </a:p>
          <a:p>
            <a:r>
              <a:rPr lang="en-US" b="0" dirty="0"/>
              <a:t>3. </a:t>
            </a:r>
            <a:r>
              <a:rPr lang="en-GB" dirty="0"/>
              <a:t>Say ‘</a:t>
            </a:r>
            <a:r>
              <a:rPr lang="en-GB" dirty="0" err="1"/>
              <a:t>il</a:t>
            </a:r>
            <a:r>
              <a:rPr lang="en-GB" dirty="0"/>
              <a:t> </a:t>
            </a:r>
            <a:r>
              <a:rPr lang="en-GB" dirty="0" err="1"/>
              <a:t>joue</a:t>
            </a:r>
            <a:r>
              <a:rPr lang="en-GB" dirty="0"/>
              <a:t>’ and ‘</a:t>
            </a:r>
            <a:r>
              <a:rPr lang="en-GB" dirty="0" err="1"/>
              <a:t>ils</a:t>
            </a:r>
            <a:r>
              <a:rPr lang="en-GB" dirty="0"/>
              <a:t> </a:t>
            </a:r>
            <a:r>
              <a:rPr lang="en-GB" dirty="0" err="1"/>
              <a:t>jouent</a:t>
            </a:r>
            <a:r>
              <a:rPr lang="en-GB" dirty="0"/>
              <a:t>’, then ask the students if they can tell whether you are talking about one person or more than one. The answer is ‘no’!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b="0"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305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a:t>
            </a:r>
            <a:r>
              <a:rPr lang="en-US" b="0" dirty="0" err="1"/>
              <a:t>practise</a:t>
            </a:r>
            <a:r>
              <a:rPr lang="en-US" b="0" dirty="0"/>
              <a:t> understanding</a:t>
            </a:r>
            <a:r>
              <a:rPr lang="en-US" b="0" baseline="0" dirty="0"/>
              <a:t> third person singular and third person plural endings of –</a:t>
            </a:r>
            <a:r>
              <a:rPr lang="en-US" b="0" baseline="0" dirty="0" err="1"/>
              <a:t>er</a:t>
            </a:r>
            <a:r>
              <a:rPr lang="en-US" b="0" baseline="0" dirty="0"/>
              <a:t> verbs when reading.</a:t>
            </a:r>
            <a:endParaRPr lang="en-US" b="0" dirty="0"/>
          </a:p>
          <a:p>
            <a:endParaRPr lang="en-US" b="1" dirty="0"/>
          </a:p>
          <a:p>
            <a:r>
              <a:rPr lang="en-US" b="1" dirty="0"/>
              <a:t>Procedure:</a:t>
            </a:r>
          </a:p>
          <a:p>
            <a:r>
              <a:rPr lang="en-US" b="0" dirty="0"/>
              <a:t>1. Students</a:t>
            </a:r>
            <a:r>
              <a:rPr lang="en-US" b="0" baseline="0" dirty="0"/>
              <a:t> read the sentence in French and, using the verb ending,  tick whether ‘he’ is the subject of the verb or if it is ‘they’.</a:t>
            </a:r>
            <a:endParaRPr lang="en-US" b="0" dirty="0"/>
          </a:p>
          <a:p>
            <a:r>
              <a:rPr lang="en-US" b="0" dirty="0"/>
              <a:t>2. Click to bring up the answers.</a:t>
            </a:r>
          </a:p>
          <a:p>
            <a:r>
              <a:rPr lang="en-US" b="0" dirty="0"/>
              <a:t>3. Teachers could</a:t>
            </a:r>
            <a:r>
              <a:rPr lang="en-US" b="0" baseline="0" dirty="0"/>
              <a:t> elicit translations into English of the sentences in desired before moving on.</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 used (1 is the most frequent word in French): </a:t>
            </a:r>
            <a:br>
              <a:rPr lang="en-GB" baseline="0" dirty="0"/>
            </a:br>
            <a:r>
              <a:rPr lang="en-GB" baseline="0" dirty="0" err="1"/>
              <a:t>guitare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051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GB" baseline="0" dirty="0"/>
              <a:t>to reinforce that 3</a:t>
            </a:r>
            <a:r>
              <a:rPr lang="en-GB" baseline="30000" dirty="0"/>
              <a:t>rd</a:t>
            </a:r>
            <a:r>
              <a:rPr lang="en-GB" baseline="0" dirty="0"/>
              <a:t> person singular and plural both sound the same, and likewise for the subject pronoun, ahead of the listening activity to follow.  </a:t>
            </a:r>
            <a:endParaRPr lang="en-US" b="1" dirty="0"/>
          </a:p>
          <a:p>
            <a:endParaRPr lang="en-US" b="1" dirty="0"/>
          </a:p>
          <a:p>
            <a:r>
              <a:rPr lang="en-US" b="1" dirty="0"/>
              <a:t>Procedure:</a:t>
            </a:r>
          </a:p>
          <a:p>
            <a:r>
              <a:rPr lang="en-US" b="0" dirty="0"/>
              <a:t>1. Click to reinforce</a:t>
            </a:r>
            <a:r>
              <a:rPr lang="en-US" b="0" baseline="0" dirty="0"/>
              <a:t> the teaching point that these endings all sound the same.</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789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reinforce the specific pronunciation of third person plural, along with the subject pronouns </a:t>
            </a:r>
            <a:r>
              <a:rPr lang="en-GB" i="1" baseline="0" dirty="0" err="1"/>
              <a:t>ils</a:t>
            </a:r>
            <a:r>
              <a:rPr lang="en-GB" baseline="0" dirty="0"/>
              <a:t> and </a:t>
            </a:r>
            <a:r>
              <a:rPr lang="en-GB" i="1" baseline="0" dirty="0" err="1"/>
              <a:t>elles</a:t>
            </a:r>
            <a:r>
              <a:rPr lang="en-GB" baseline="0" dirty="0"/>
              <a:t>. </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bring up the verb form,</a:t>
            </a:r>
            <a:r>
              <a:rPr lang="en-US" b="0" baseline="0" dirty="0"/>
              <a:t> model its pronunciation and elicit the pronunciation from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Elicit choral responses from students of the third person plural from by clicking to disappear the five verbs at random.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Repeat but this time have students practise with </a:t>
            </a:r>
            <a:r>
              <a:rPr lang="en-GB" i="0" baseline="0" dirty="0"/>
              <a:t>‘</a:t>
            </a:r>
            <a:r>
              <a:rPr lang="en-GB" i="0" baseline="0" dirty="0" err="1"/>
              <a:t>ils</a:t>
            </a:r>
            <a:r>
              <a:rPr lang="en-GB" i="0" baseline="0" dirty="0"/>
              <a:t>’ </a:t>
            </a:r>
            <a:r>
              <a:rPr lang="en-GB" i="1" baseline="0" dirty="0"/>
              <a:t>+</a:t>
            </a:r>
            <a:r>
              <a:rPr lang="en-GB" baseline="0" dirty="0"/>
              <a:t> verb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Repeatt</a:t>
            </a:r>
            <a:r>
              <a:rPr lang="en-GB" baseline="0" dirty="0"/>
              <a:t> to practise with </a:t>
            </a:r>
            <a:r>
              <a:rPr lang="en-GB" i="0" baseline="0" dirty="0"/>
              <a:t>‘</a:t>
            </a:r>
            <a:r>
              <a:rPr lang="en-GB" i="0" baseline="0" dirty="0" err="1"/>
              <a:t>elles</a:t>
            </a:r>
            <a:r>
              <a:rPr lang="en-GB" i="0" baseline="0" dirty="0"/>
              <a:t>’ </a:t>
            </a:r>
            <a:r>
              <a:rPr lang="en-GB" i="1" baseline="0" dirty="0"/>
              <a:t>+</a:t>
            </a:r>
            <a:r>
              <a:rPr lang="en-GB" baseline="0" dirty="0"/>
              <a:t> verb</a:t>
            </a:r>
          </a:p>
          <a:p>
            <a:r>
              <a:rPr lang="en-GB" baseline="0" dirty="0"/>
              <a:t>NB – liaison between the ‘s’ on the end of ’</a:t>
            </a:r>
            <a:r>
              <a:rPr lang="en-GB" baseline="0" dirty="0" err="1"/>
              <a:t>ils</a:t>
            </a:r>
            <a:r>
              <a:rPr lang="en-GB" baseline="0" dirty="0"/>
              <a:t>/</a:t>
            </a:r>
            <a:r>
              <a:rPr lang="en-GB" baseline="0" dirty="0" err="1"/>
              <a:t>elles</a:t>
            </a:r>
            <a:r>
              <a:rPr lang="en-GB" baseline="0" dirty="0"/>
              <a:t>’ and the initial vowel of the next word is not addressed here. Therefore students are not asked to produces </a:t>
            </a:r>
            <a:r>
              <a:rPr lang="en-GB" baseline="0" dirty="0" err="1"/>
              <a:t>ils</a:t>
            </a:r>
            <a:r>
              <a:rPr lang="en-GB" baseline="0" dirty="0"/>
              <a:t> + </a:t>
            </a:r>
            <a:r>
              <a:rPr lang="en-GB" baseline="0" dirty="0" err="1"/>
              <a:t>étudient</a:t>
            </a:r>
            <a:r>
              <a:rPr lang="en-GB" baseline="0" dirty="0"/>
              <a:t> / </a:t>
            </a:r>
            <a:r>
              <a:rPr lang="en-GB" baseline="0" dirty="0" err="1"/>
              <a:t>écoutent</a:t>
            </a:r>
            <a:r>
              <a:rPr lang="en-GB" baseline="0" dirty="0"/>
              <a:t> and </a:t>
            </a:r>
            <a:r>
              <a:rPr lang="en-GB" baseline="0" dirty="0" err="1"/>
              <a:t>elles</a:t>
            </a:r>
            <a:r>
              <a:rPr lang="en-GB" baseline="0" dirty="0"/>
              <a:t> + </a:t>
            </a:r>
            <a:r>
              <a:rPr lang="en-GB" baseline="0" dirty="0" err="1"/>
              <a:t>étudient</a:t>
            </a:r>
            <a:r>
              <a:rPr lang="en-GB" baseline="0" dirty="0"/>
              <a:t> / </a:t>
            </a:r>
            <a:r>
              <a:rPr lang="en-GB" baseline="0" dirty="0" err="1"/>
              <a:t>écoutent</a:t>
            </a:r>
            <a:r>
              <a:rPr lang="en-GB" baseline="0" dirty="0"/>
              <a:t> in this round of practice.</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190805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 for the next six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This is an example of a bimodal task which connects the spoken form with the written form simultaneously, as in this case listening alone does not indicate singular or plural. It is useful to practise bimodal tasks in this case because students practise the idea that you can only tell which verb ending to use in writing when you know whether the person is singular or plural – so, here the students get a visual cue (the picture) and this tells them what the written verb ending would be (the oral verb ending doesn’t help!).  </a:t>
            </a:r>
            <a:r>
              <a:rPr lang="en-GB" dirty="0"/>
              <a:t>This teaches</a:t>
            </a:r>
            <a:r>
              <a:rPr lang="en-GB" baseline="0" dirty="0"/>
              <a:t> students about ‘</a:t>
            </a:r>
            <a:r>
              <a:rPr lang="en-GB" dirty="0"/>
              <a:t>ambiguity’ in language, and how sentences fit together. In this case, to know ‘who did the verb’</a:t>
            </a:r>
            <a:r>
              <a:rPr lang="en-GB" baseline="0" dirty="0"/>
              <a:t> for 3</a:t>
            </a:r>
            <a:r>
              <a:rPr lang="en-GB" baseline="30000" dirty="0"/>
              <a:t>rd</a:t>
            </a:r>
            <a:r>
              <a:rPr lang="en-GB" baseline="0" dirty="0"/>
              <a:t> person verbs (</a:t>
            </a:r>
            <a:r>
              <a:rPr lang="en-GB" baseline="0" dirty="0" err="1"/>
              <a:t>il</a:t>
            </a:r>
            <a:r>
              <a:rPr lang="en-GB" baseline="0" dirty="0"/>
              <a:t> and </a:t>
            </a:r>
            <a:r>
              <a:rPr lang="en-GB" baseline="0" dirty="0" err="1"/>
              <a:t>ils</a:t>
            </a:r>
            <a:r>
              <a:rPr lang="en-GB" baseline="0" dirty="0"/>
              <a:t>), you usually </a:t>
            </a:r>
            <a:r>
              <a:rPr lang="en-GB" dirty="0"/>
              <a:t>need other prompts to know whether singular or plural is being referred to.</a:t>
            </a:r>
            <a:endParaRPr lang="en-US" b="1" dirty="0"/>
          </a:p>
          <a:p>
            <a:endParaRPr lang="en-US" b="1" dirty="0"/>
          </a:p>
          <a:p>
            <a:r>
              <a:rPr lang="en-US" b="1" dirty="0"/>
              <a:t>Procedure:</a:t>
            </a:r>
          </a:p>
          <a:p>
            <a:r>
              <a:rPr lang="en-US" b="0" dirty="0"/>
              <a:t>1. Use this slide to model the task instructions.</a:t>
            </a:r>
          </a:p>
          <a:p>
            <a:r>
              <a:rPr lang="en-US" b="0" dirty="0"/>
              <a:t>2. Click to bring up the image and again for the audio.  </a:t>
            </a:r>
            <a:r>
              <a:rPr lang="en-GB" baseline="0" dirty="0"/>
              <a:t>Students will hear a verb (e.g., </a:t>
            </a:r>
            <a:r>
              <a:rPr lang="en-GB" i="1" baseline="0" dirty="0" err="1"/>
              <a:t>ils</a:t>
            </a:r>
            <a:r>
              <a:rPr lang="en-GB" i="1" baseline="0" dirty="0"/>
              <a:t> </a:t>
            </a:r>
            <a:r>
              <a:rPr lang="en-GB" i="1" baseline="0" dirty="0" err="1"/>
              <a:t>regardent</a:t>
            </a:r>
            <a:r>
              <a:rPr lang="en-GB" baseline="0" dirty="0"/>
              <a:t>).  At the same time a circle will appear around the picture to indicate whether it is 3</a:t>
            </a:r>
            <a:r>
              <a:rPr lang="en-GB" baseline="30000" dirty="0"/>
              <a:t>rd</a:t>
            </a:r>
            <a:r>
              <a:rPr lang="en-GB" baseline="0" dirty="0"/>
              <a:t> person singular or 3</a:t>
            </a:r>
            <a:r>
              <a:rPr lang="en-GB" baseline="30000" dirty="0"/>
              <a:t>rd</a:t>
            </a:r>
            <a:r>
              <a:rPr lang="en-GB" baseline="0" dirty="0"/>
              <a:t> person plural.</a:t>
            </a:r>
            <a:endParaRPr lang="en-US" b="0" dirty="0"/>
          </a:p>
          <a:p>
            <a:r>
              <a:rPr lang="en-US" b="0" dirty="0"/>
              <a:t>3. </a:t>
            </a:r>
            <a:r>
              <a:rPr lang="en-GB" baseline="0" dirty="0"/>
              <a:t>Once they have heard the audio and seen whether it is singular or plural, students write the correct form.</a:t>
            </a:r>
            <a:endParaRPr lang="en-US" b="0" dirty="0"/>
          </a:p>
          <a:p>
            <a:r>
              <a:rPr lang="en-US" b="0" dirty="0"/>
              <a:t>4. Click to reveal the </a:t>
            </a:r>
            <a:r>
              <a:rPr lang="en-GB" baseline="0" dirty="0"/>
              <a:t>correct written form.</a:t>
            </a:r>
            <a:endParaRPr lang="en-US" b="0" dirty="0"/>
          </a:p>
          <a:p>
            <a:endParaRPr lang="en-US" b="0" dirty="0"/>
          </a:p>
          <a:p>
            <a:r>
              <a:rPr lang="en-US" b="1" dirty="0"/>
              <a:t>Transcript:</a:t>
            </a:r>
          </a:p>
          <a:p>
            <a:r>
              <a:rPr lang="en-GB" dirty="0" err="1"/>
              <a:t>ils</a:t>
            </a:r>
            <a:r>
              <a:rPr lang="en-GB" dirty="0"/>
              <a:t> </a:t>
            </a:r>
            <a:r>
              <a:rPr lang="en-GB" dirty="0" err="1"/>
              <a:t>regardent</a:t>
            </a:r>
            <a:endParaRPr lang="en-GB" dirty="0"/>
          </a:p>
          <a:p>
            <a:endParaRPr lang="en-GB" dirty="0"/>
          </a:p>
          <a:p>
            <a:r>
              <a:rPr lang="en-GB" b="1" dirty="0"/>
              <a:t>Note:</a:t>
            </a:r>
            <a:r>
              <a:rPr lang="en-GB" b="1" baseline="0" dirty="0"/>
              <a:t> </a:t>
            </a:r>
            <a:r>
              <a:rPr lang="en-GB" b="0" dirty="0"/>
              <a:t>Teachers</a:t>
            </a:r>
            <a:r>
              <a:rPr lang="en-GB" b="0" baseline="0" dirty="0"/>
              <a:t> need to mouse click on the ‘</a:t>
            </a:r>
            <a:r>
              <a:rPr lang="en-GB" b="0" baseline="0" dirty="0" err="1"/>
              <a:t>Exemple</a:t>
            </a:r>
            <a:r>
              <a:rPr lang="en-GB" b="0" baseline="0" dirty="0"/>
              <a:t>’ box, which triggers the audio to play the word ‘</a:t>
            </a:r>
            <a:r>
              <a:rPr lang="en-GB" b="0" baseline="0" dirty="0" err="1"/>
              <a:t>exemple</a:t>
            </a:r>
            <a:r>
              <a:rPr lang="en-GB" b="0" baseline="0" dirty="0"/>
              <a:t>’</a:t>
            </a:r>
          </a:p>
          <a:p>
            <a:r>
              <a:rPr lang="en-GB" b="0" baseline="0" dirty="0"/>
              <a:t>If this step is missed, the first verb may not play in full.</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592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GB" dirty="0" err="1"/>
              <a:t>ils</a:t>
            </a:r>
            <a:r>
              <a:rPr lang="en-GB" dirty="0"/>
              <a:t> </a:t>
            </a:r>
            <a:r>
              <a:rPr lang="en-GB" dirty="0" err="1"/>
              <a:t>chantent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158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GB" dirty="0" err="1"/>
              <a:t>il</a:t>
            </a:r>
            <a:r>
              <a:rPr lang="en-GB" dirty="0"/>
              <a:t> </a:t>
            </a:r>
            <a:r>
              <a:rPr lang="en-GB" dirty="0" err="1"/>
              <a:t>joue</a:t>
            </a:r>
            <a:endParaRPr lang="en-GB"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GB" dirty="0" err="1"/>
              <a:t>il</a:t>
            </a:r>
            <a:r>
              <a:rPr lang="en-GB" baseline="0" dirty="0"/>
              <a:t> </a:t>
            </a:r>
            <a:r>
              <a:rPr lang="en-GB" baseline="0" dirty="0" err="1"/>
              <a:t>trouve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304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05632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GB" dirty="0" err="1"/>
              <a:t>ils</a:t>
            </a:r>
            <a:r>
              <a:rPr lang="en-GB" dirty="0"/>
              <a:t> </a:t>
            </a:r>
            <a:r>
              <a:rPr lang="en-GB" dirty="0" err="1"/>
              <a:t>préparent</a:t>
            </a:r>
            <a:endParaRPr lang="en-GB" dirty="0"/>
          </a:p>
          <a:p>
            <a:endParaRPr lang="en-US"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731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GB" dirty="0" err="1"/>
              <a:t>elle</a:t>
            </a:r>
            <a:r>
              <a:rPr lang="en-GB" baseline="0" dirty="0"/>
              <a:t> mange</a:t>
            </a:r>
            <a:endParaRPr lang="en-GB" dirty="0"/>
          </a:p>
          <a:p>
            <a:endParaRPr lang="en-US"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170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746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12 minutes (to</a:t>
            </a:r>
            <a:r>
              <a:rPr lang="en-US" b="0" baseline="0" dirty="0"/>
              <a:t> model, conduct and give feedback on the activity: slides 48-56)</a:t>
            </a:r>
            <a:endParaRPr lang="en-US" b="0" dirty="0"/>
          </a:p>
          <a:p>
            <a:endParaRPr lang="en-US" b="1" dirty="0"/>
          </a:p>
          <a:p>
            <a:r>
              <a:rPr lang="en-US" b="1" dirty="0"/>
              <a:t>Aim: </a:t>
            </a:r>
            <a:r>
              <a:rPr lang="en-US" b="0" dirty="0"/>
              <a:t>to </a:t>
            </a:r>
            <a:r>
              <a:rPr lang="en-US" b="0" dirty="0" err="1"/>
              <a:t>practise</a:t>
            </a:r>
            <a:r>
              <a:rPr lang="en-US" b="0" dirty="0"/>
              <a:t> receptive and productive knowledge of </a:t>
            </a:r>
            <a:r>
              <a:rPr lang="en-US" b="0" baseline="0" dirty="0"/>
              <a:t>third person singular and plural of –</a:t>
            </a:r>
            <a:r>
              <a:rPr lang="en-US" b="0" baseline="0" dirty="0" err="1"/>
              <a:t>er</a:t>
            </a:r>
            <a:r>
              <a:rPr lang="en-US" b="0" baseline="0" dirty="0"/>
              <a:t> verbs in present tense.</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Each student receives a set of 8 sentences plus a picture response sheet for use when listening.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take around</a:t>
            </a:r>
            <a:r>
              <a:rPr lang="en-US" b="0" baseline="0" dirty="0"/>
              <a:t> four minutes to write the French for their set of 8 verbs.  </a:t>
            </a:r>
            <a:r>
              <a:rPr lang="en-GB" baseline="0" dirty="0"/>
              <a:t>At this point, teachers should circulate to check for written accuracy.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Once each pair have written their sentences, they then take it in turns to say their sentences to their partner.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listener ticks the correct image on their response sheet, writing the verb form underneath the picture.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Partners should compare immediately after each item, rather than waiting until the end of the whole activity (students would have to find a way of keeping their forthcoming answers covered up, with an ex. book, sheet of paper etc.), This would make the feedback immediate to help strengthen the link between pronunciation, verb form and meaning.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endParaRPr lang="en-GB" baseline="0" dirty="0"/>
          </a:p>
          <a:p>
            <a:endParaRPr lang="en-GB" baseline="0" dirty="0"/>
          </a:p>
          <a:p>
            <a:endParaRPr lang="en-GB" baseline="0" dirty="0"/>
          </a:p>
          <a:p>
            <a:endParaRPr lang="en-GB" baseline="0" dirty="0"/>
          </a:p>
          <a:p>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259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Partner B’s verb 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GB" baseline="0" dirty="0"/>
          </a:p>
          <a:p>
            <a:endParaRPr lang="en-GB" baseline="0" dirty="0"/>
          </a:p>
          <a:p>
            <a:endParaRPr lang="en-GB" baseline="0" dirty="0"/>
          </a:p>
          <a:p>
            <a:endParaRPr lang="en-GB" baseline="0" dirty="0"/>
          </a:p>
          <a:p>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15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Partner</a:t>
            </a:r>
            <a:r>
              <a:rPr lang="en-GB" b="1" baseline="0" dirty="0"/>
              <a:t> B’s response sheet</a:t>
            </a:r>
            <a:endParaRPr lang="en-GB"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5656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Partner A’s response</a:t>
            </a:r>
            <a:r>
              <a:rPr lang="en-GB" b="1" baseline="0" dirty="0"/>
              <a:t> sheet</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214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Teachers could use this slide to model the instructions to the class.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8743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Again, this could be used</a:t>
            </a:r>
            <a:r>
              <a:rPr lang="en-GB" baseline="0" dirty="0"/>
              <a:t> to model the instruction, this time with 3</a:t>
            </a:r>
            <a:r>
              <a:rPr lang="en-GB" baseline="30000" dirty="0"/>
              <a:t>rd</a:t>
            </a:r>
            <a:r>
              <a:rPr lang="en-GB" baseline="0" dirty="0"/>
              <a:t> person plural.  This is a valuable step to illustrate how the listener will need to think really carefully about singular and plural.    </a:t>
            </a:r>
            <a:endParaRPr lang="en-GB"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1742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Partner B Answers</a:t>
            </a:r>
          </a:p>
          <a:p>
            <a:r>
              <a:rPr lang="en-GB" dirty="0"/>
              <a:t>Teachers</a:t>
            </a:r>
            <a:r>
              <a:rPr lang="en-GB" baseline="0" dirty="0"/>
              <a:t> could elicit the spoken form from the students, then the animated circle appears to show the correct answer.</a:t>
            </a:r>
          </a:p>
          <a:p>
            <a:endParaRPr lang="en-GB" sz="12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He studies /</a:t>
            </a:r>
            <a:r>
              <a:rPr lang="en-GB" sz="1200" baseline="0"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il</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étudie</a:t>
            </a:r>
            <a:endParaRPr lang="en-GB" sz="12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They (m) play</a:t>
            </a:r>
            <a:r>
              <a:rPr lang="en-GB" sz="1200" baseline="0" dirty="0">
                <a:solidFill>
                  <a:srgbClr val="002060"/>
                </a:solidFill>
                <a:latin typeface="Century Gothic" panose="020B0502020202020204" pitchFamily="34" charset="0"/>
              </a:rPr>
              <a:t> / </a:t>
            </a:r>
            <a:r>
              <a:rPr lang="en-GB" sz="1200" b="1" dirty="0" err="1">
                <a:solidFill>
                  <a:srgbClr val="002060"/>
                </a:solidFill>
                <a:latin typeface="Century Gothic" panose="020B0502020202020204" pitchFamily="34" charset="0"/>
              </a:rPr>
              <a:t>ils</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jouent</a:t>
            </a:r>
            <a:endParaRPr lang="en-GB" sz="12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They (m) sing / </a:t>
            </a:r>
            <a:r>
              <a:rPr lang="en-GB" sz="1200" b="1" dirty="0" err="1">
                <a:solidFill>
                  <a:srgbClr val="002060"/>
                </a:solidFill>
                <a:latin typeface="Century Gothic" panose="020B0502020202020204" pitchFamily="34" charset="0"/>
              </a:rPr>
              <a:t>ils</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chantent</a:t>
            </a:r>
            <a:endParaRPr lang="en-GB" sz="12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She listens</a:t>
            </a:r>
            <a:r>
              <a:rPr lang="en-GB" sz="1200" baseline="0" dirty="0">
                <a:solidFill>
                  <a:srgbClr val="002060"/>
                </a:solidFill>
                <a:latin typeface="Century Gothic" panose="020B0502020202020204" pitchFamily="34" charset="0"/>
              </a:rPr>
              <a:t> / </a:t>
            </a:r>
            <a:r>
              <a:rPr lang="en-GB" sz="1200" b="1" dirty="0" err="1">
                <a:solidFill>
                  <a:srgbClr val="002060"/>
                </a:solidFill>
                <a:latin typeface="Century Gothic" panose="020B0502020202020204" pitchFamily="34" charset="0"/>
              </a:rPr>
              <a:t>elle</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écoute</a:t>
            </a:r>
            <a:endParaRPr lang="en-GB" sz="12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They (f) eat</a:t>
            </a:r>
            <a:r>
              <a:rPr lang="en-GB" sz="1200" baseline="0" dirty="0">
                <a:solidFill>
                  <a:srgbClr val="002060"/>
                </a:solidFill>
                <a:latin typeface="Century Gothic" panose="020B0502020202020204" pitchFamily="34" charset="0"/>
              </a:rPr>
              <a:t> / </a:t>
            </a:r>
            <a:r>
              <a:rPr lang="en-GB" sz="1200" b="1" dirty="0" err="1">
                <a:solidFill>
                  <a:srgbClr val="002060"/>
                </a:solidFill>
                <a:latin typeface="Century Gothic" panose="020B0502020202020204" pitchFamily="34" charset="0"/>
              </a:rPr>
              <a:t>elles</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mangent</a:t>
            </a:r>
            <a:endParaRPr lang="en-GB" sz="12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He wears</a:t>
            </a:r>
            <a:r>
              <a:rPr lang="en-GB" sz="1200" baseline="0" dirty="0">
                <a:solidFill>
                  <a:srgbClr val="002060"/>
                </a:solidFill>
                <a:latin typeface="Century Gothic" panose="020B0502020202020204" pitchFamily="34" charset="0"/>
              </a:rPr>
              <a:t> / </a:t>
            </a:r>
            <a:r>
              <a:rPr lang="en-GB" sz="1200" b="1" dirty="0" err="1">
                <a:solidFill>
                  <a:srgbClr val="002060"/>
                </a:solidFill>
                <a:latin typeface="Century Gothic" panose="020B0502020202020204" pitchFamily="34" charset="0"/>
              </a:rPr>
              <a:t>il</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porte</a:t>
            </a:r>
            <a:endParaRPr lang="en-GB" sz="1200" b="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She gives</a:t>
            </a:r>
            <a:r>
              <a:rPr lang="en-GB" sz="1200" baseline="0" dirty="0">
                <a:solidFill>
                  <a:srgbClr val="002060"/>
                </a:solidFill>
                <a:latin typeface="Century Gothic" panose="020B0502020202020204" pitchFamily="34" charset="0"/>
              </a:rPr>
              <a:t> / </a:t>
            </a:r>
            <a:r>
              <a:rPr lang="en-GB" sz="1200" b="1" dirty="0" err="1">
                <a:solidFill>
                  <a:srgbClr val="002060"/>
                </a:solidFill>
                <a:latin typeface="Century Gothic" panose="020B0502020202020204" pitchFamily="34" charset="0"/>
              </a:rPr>
              <a:t>elle</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donne</a:t>
            </a:r>
            <a:endParaRPr lang="en-GB" sz="1200" b="1"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They (f) walk</a:t>
            </a:r>
            <a:r>
              <a:rPr lang="en-GB" sz="1200" baseline="0" dirty="0">
                <a:solidFill>
                  <a:srgbClr val="002060"/>
                </a:solidFill>
                <a:latin typeface="Century Gothic" panose="020B0502020202020204" pitchFamily="34" charset="0"/>
              </a:rPr>
              <a:t> / </a:t>
            </a:r>
            <a:r>
              <a:rPr lang="en-GB" sz="1200" b="1" dirty="0" err="1">
                <a:solidFill>
                  <a:srgbClr val="002060"/>
                </a:solidFill>
                <a:latin typeface="Century Gothic" panose="020B0502020202020204" pitchFamily="34" charset="0"/>
              </a:rPr>
              <a:t>elles</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marchent</a:t>
            </a:r>
            <a:endParaRPr lang="en-GB" sz="1200" b="1" dirty="0">
              <a:solidFill>
                <a:srgbClr val="002060"/>
              </a:solidFill>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943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9258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Partner A Answers</a:t>
            </a:r>
          </a:p>
          <a:p>
            <a:endParaRPr lang="en-GB" dirty="0"/>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They (f) sing / </a:t>
            </a:r>
            <a:r>
              <a:rPr lang="en-GB" sz="1200" b="1" dirty="0" err="1">
                <a:solidFill>
                  <a:srgbClr val="002060"/>
                </a:solidFill>
                <a:latin typeface="Century Gothic" panose="020B0502020202020204" pitchFamily="34" charset="0"/>
              </a:rPr>
              <a:t>elles</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chantent</a:t>
            </a:r>
            <a:endParaRPr lang="en-GB" sz="12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He listens / </a:t>
            </a:r>
            <a:r>
              <a:rPr lang="en-GB" sz="1200" b="1" dirty="0" err="1">
                <a:solidFill>
                  <a:srgbClr val="002060"/>
                </a:solidFill>
                <a:latin typeface="Century Gothic" panose="020B0502020202020204" pitchFamily="34" charset="0"/>
              </a:rPr>
              <a:t>il</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écoute</a:t>
            </a:r>
            <a:endParaRPr lang="en-GB" sz="12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They (m) eat / </a:t>
            </a:r>
            <a:r>
              <a:rPr lang="en-GB" sz="1200" b="1" dirty="0" err="1">
                <a:solidFill>
                  <a:srgbClr val="002060"/>
                </a:solidFill>
                <a:latin typeface="Century Gothic" panose="020B0502020202020204" pitchFamily="34" charset="0"/>
              </a:rPr>
              <a:t>ils</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mangent</a:t>
            </a:r>
            <a:endParaRPr lang="en-GB" sz="1200" b="1"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They (f) play / </a:t>
            </a:r>
            <a:r>
              <a:rPr lang="en-GB" sz="1200" b="1" dirty="0" err="1">
                <a:solidFill>
                  <a:srgbClr val="002060"/>
                </a:solidFill>
                <a:latin typeface="Century Gothic" panose="020B0502020202020204" pitchFamily="34" charset="0"/>
              </a:rPr>
              <a:t>elles</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jouent</a:t>
            </a:r>
            <a:endParaRPr lang="en-GB" sz="1200" b="1"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She studies / </a:t>
            </a:r>
            <a:r>
              <a:rPr lang="en-GB" sz="1200" b="1" dirty="0" err="1">
                <a:solidFill>
                  <a:srgbClr val="002060"/>
                </a:solidFill>
                <a:latin typeface="Century Gothic" panose="020B0502020202020204" pitchFamily="34" charset="0"/>
              </a:rPr>
              <a:t>elle</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étudie</a:t>
            </a:r>
            <a:endParaRPr lang="en-GB" sz="1200" b="1"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She wears </a:t>
            </a:r>
            <a:r>
              <a:rPr lang="en-GB" sz="1200" baseline="0" dirty="0">
                <a:solidFill>
                  <a:srgbClr val="002060"/>
                </a:solidFill>
                <a:latin typeface="Century Gothic" panose="020B0502020202020204" pitchFamily="34" charset="0"/>
              </a:rPr>
              <a:t> / </a:t>
            </a:r>
            <a:r>
              <a:rPr lang="en-GB" sz="1200" b="1" dirty="0" err="1">
                <a:solidFill>
                  <a:srgbClr val="002060"/>
                </a:solidFill>
                <a:latin typeface="Century Gothic" panose="020B0502020202020204" pitchFamily="34" charset="0"/>
              </a:rPr>
              <a:t>elle</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porte</a:t>
            </a:r>
            <a:endParaRPr lang="en-GB" sz="1200" b="1"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They (m) give</a:t>
            </a:r>
            <a:r>
              <a:rPr lang="en-GB" sz="1200" baseline="0" dirty="0">
                <a:solidFill>
                  <a:srgbClr val="002060"/>
                </a:solidFill>
                <a:latin typeface="Century Gothic" panose="020B0502020202020204" pitchFamily="34" charset="0"/>
              </a:rPr>
              <a:t> / </a:t>
            </a:r>
            <a:r>
              <a:rPr lang="en-GB" sz="1200" b="1" dirty="0" err="1">
                <a:solidFill>
                  <a:srgbClr val="002060"/>
                </a:solidFill>
                <a:latin typeface="Century Gothic" panose="020B0502020202020204" pitchFamily="34" charset="0"/>
              </a:rPr>
              <a:t>ils</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donnent</a:t>
            </a:r>
            <a:endParaRPr lang="en-GB" sz="1200" b="1"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He walks /</a:t>
            </a:r>
            <a:r>
              <a:rPr lang="en-GB" sz="1200" baseline="0"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il</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marche</a:t>
            </a:r>
            <a:endParaRPr lang="en-GB"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2480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Written answers.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4536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a:t>
            </a:r>
            <a:r>
              <a:rPr lang="en-GB" b="1" baseline="0" dirty="0"/>
              <a:t>third person singular and third person plural forms of –ER verbs</a:t>
            </a:r>
            <a:r>
              <a:rPr lang="en-GB" sz="1200" b="1" i="0" dirty="0">
                <a:solidFill>
                  <a:prstClr val="white"/>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7.1.2.6 (introduce) </a:t>
            </a:r>
            <a:r>
              <a:rPr lang="fr-FR" dirty="0">
                <a:solidFill>
                  <a:srgbClr val="000000"/>
                </a:solidFill>
                <a:latin typeface="Century Gothic" panose="020B0502020202020204" pitchFamily="34" charset="0"/>
              </a:rPr>
              <a:t>chanter [1820], étudier [960], jouer [219], ils [13], elles [38], élève [1068], fruit [896], histoire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[263], radio [1526], ensemble [124]</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7.1.2.3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aimer [242], cocher [&gt;5000], passer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[90], porter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[105], rester [100], trouver [83], école [477], moment [148], semaine [245], solution [608], uniforme [1801], chaque [151], à1 [4], avec [23]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7.1.1.5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il</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[13], elle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[38], ami [467], amie [467], chanteur [3251], chanteuse [3251], femme [154], homme [136], professeur [1150], professeure [1150], drôle [2166], intéressant [1244], faux [555], sympa(</a:t>
            </a:r>
            <a:r>
              <a:rPr lang="fr-FR" sz="1200" b="0" i="0" u="none" strike="noStrike" kern="1200" cap="none" dirty="0" err="1">
                <a:solidFill>
                  <a:schemeClr val="tx1"/>
                </a:solidFill>
                <a:effectLst/>
                <a:latin typeface="+mn-lt"/>
                <a:ea typeface="Calibri"/>
                <a:cs typeface="Calibri"/>
                <a:sym typeface="Calibri"/>
              </a:rPr>
              <a:t>thique</a:t>
            </a:r>
            <a:r>
              <a:rPr lang="fr-FR" sz="1200" b="0" i="0" u="none" strike="noStrike" kern="1200" cap="none" dirty="0">
                <a:solidFill>
                  <a:schemeClr val="tx1"/>
                </a:solidFill>
                <a:effectLst/>
                <a:latin typeface="+mn-lt"/>
                <a:ea typeface="Calibri"/>
                <a:cs typeface="Calibri"/>
                <a:sym typeface="Calibri"/>
              </a:rPr>
              <a:t>) [4164], vrai [292]</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42</a:t>
            </a:fld>
            <a:endParaRPr lang="en-GB">
              <a:solidFill>
                <a:prstClr val="black"/>
              </a:solidFill>
            </a:endParaRPr>
          </a:p>
        </p:txBody>
      </p:sp>
    </p:spTree>
    <p:extLst>
      <p:ext uri="{BB962C8B-B14F-4D97-AF65-F5344CB8AC3E}">
        <p14:creationId xmlns:p14="http://schemas.microsoft.com/office/powerpoint/2010/main" val="26076262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further </a:t>
            </a:r>
            <a:r>
              <a:rPr lang="en-US" b="0" dirty="0" err="1"/>
              <a:t>practise</a:t>
            </a:r>
            <a:r>
              <a:rPr lang="en-US" b="0" dirty="0"/>
              <a:t> applying knowledge of the</a:t>
            </a:r>
            <a:r>
              <a:rPr lang="en-US" b="0" baseline="0" dirty="0"/>
              <a:t> target SSC [a] at sentence level.</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There</a:t>
            </a:r>
            <a:r>
              <a:rPr lang="en-US" b="0" baseline="0" dirty="0"/>
              <a:t> are </a:t>
            </a:r>
            <a:r>
              <a:rPr lang="en-GB" sz="1200" kern="1200" baseline="0" dirty="0">
                <a:solidFill>
                  <a:schemeClr val="tx1"/>
                </a:solidFill>
                <a:effectLst/>
                <a:latin typeface="+mn-lt"/>
                <a:ea typeface="+mn-ea"/>
                <a:cs typeface="+mn-cs"/>
              </a:rPr>
              <a:t>several ways to use this slide:</a:t>
            </a:r>
          </a:p>
          <a:p>
            <a:r>
              <a:rPr lang="en-US" b="0" dirty="0"/>
              <a:t>Transcription</a:t>
            </a:r>
            <a:endParaRPr lang="en-US" b="0" baseline="0" dirty="0"/>
          </a:p>
          <a:p>
            <a:pPr marL="228600" indent="-228600">
              <a:buAutoNum type="arabicPeriod"/>
            </a:pPr>
            <a:r>
              <a:rPr lang="en-US" b="0" baseline="0" dirty="0"/>
              <a:t>Click the number trigger to play the audio.  </a:t>
            </a:r>
          </a:p>
          <a:p>
            <a:pPr marL="228600" indent="-228600">
              <a:buAutoNum type="arabicPeriod"/>
            </a:pPr>
            <a:r>
              <a:rPr lang="en-US" b="0" baseline="0" dirty="0"/>
              <a:t>Students transcribe what is heard.</a:t>
            </a:r>
          </a:p>
          <a:p>
            <a:pPr marL="228600" indent="-228600">
              <a:buAutoNum type="arabicPeriod"/>
            </a:pPr>
            <a:r>
              <a:rPr lang="en-US" b="0" baseline="0" dirty="0"/>
              <a:t>Click to reveal the French sentence in full.</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R</a:t>
            </a:r>
            <a:r>
              <a:rPr lang="en-GB" sz="1200" kern="1200" baseline="0" dirty="0">
                <a:solidFill>
                  <a:schemeClr val="tx1"/>
                </a:solidFill>
                <a:effectLst/>
                <a:latin typeface="+mn-lt"/>
                <a:ea typeface="+mn-ea"/>
                <a:cs typeface="+mn-cs"/>
              </a:rPr>
              <a:t>ead aloud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Click to bring up the French.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Students read out the sentence either as choral class work or pairs reading to each other.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Click the number trigger to play the audio to reinforce correct pronunciation.</a:t>
            </a:r>
          </a:p>
          <a:p>
            <a:r>
              <a:rPr lang="en-US" b="0" dirty="0"/>
              <a:t>Bi-modal input</a:t>
            </a:r>
          </a:p>
          <a:p>
            <a:pPr marL="228600" indent="-228600">
              <a:buAutoNum type="arabicPeriod"/>
            </a:pPr>
            <a:r>
              <a:rPr lang="en-US" b="0" dirty="0"/>
              <a:t>The teacher</a:t>
            </a:r>
            <a:r>
              <a:rPr lang="en-US" b="0" baseline="0" dirty="0"/>
              <a:t> reads out the sentence, pausing </a:t>
            </a:r>
            <a:r>
              <a:rPr lang="en-GB" sz="1200" kern="1200" baseline="0" dirty="0">
                <a:solidFill>
                  <a:schemeClr val="tx1"/>
                </a:solidFill>
                <a:effectLst/>
                <a:latin typeface="+mn-lt"/>
                <a:ea typeface="+mn-ea"/>
                <a:cs typeface="+mn-cs"/>
              </a:rPr>
              <a:t>at the end of one of the words, just before one begins.</a:t>
            </a:r>
          </a:p>
          <a:p>
            <a:pPr marL="228600" indent="-228600">
              <a:buAutoNum type="arabicPeriod"/>
            </a:pPr>
            <a:r>
              <a:rPr lang="en-GB" sz="1200" kern="1200" dirty="0">
                <a:solidFill>
                  <a:schemeClr val="tx1"/>
                </a:solidFill>
                <a:effectLst/>
                <a:latin typeface="+mn-lt"/>
                <a:ea typeface="+mn-ea"/>
                <a:cs typeface="+mn-cs"/>
              </a:rPr>
              <a:t>Students</a:t>
            </a:r>
            <a:r>
              <a:rPr lang="en-GB" sz="1200" kern="1200" baseline="0" dirty="0">
                <a:solidFill>
                  <a:schemeClr val="tx1"/>
                </a:solidFill>
                <a:effectLst/>
                <a:latin typeface="+mn-lt"/>
                <a:ea typeface="+mn-ea"/>
                <a:cs typeface="+mn-cs"/>
              </a:rPr>
              <a:t> read the sentence as they are listening and say aloud the next word after the teacher’s pause.</a:t>
            </a:r>
          </a:p>
          <a:p>
            <a:pPr marL="228600" indent="-228600">
              <a:buAutoNum type="arabicPeriod"/>
            </a:pPr>
            <a:r>
              <a:rPr lang="en-GB" sz="1200" kern="1200" baseline="0" dirty="0">
                <a:solidFill>
                  <a:schemeClr val="tx1"/>
                </a:solidFill>
                <a:effectLst/>
                <a:latin typeface="+mn-lt"/>
                <a:ea typeface="+mn-ea"/>
                <a:cs typeface="+mn-cs"/>
              </a:rPr>
              <a:t>The teacher can then choose to play the recording in full.</a:t>
            </a:r>
          </a:p>
          <a:p>
            <a:r>
              <a:rPr lang="en-GB" sz="1200" kern="1200" baseline="0" dirty="0">
                <a:solidFill>
                  <a:schemeClr val="tx1"/>
                </a:solidFill>
                <a:effectLst/>
                <a:latin typeface="+mn-lt"/>
                <a:ea typeface="+mn-ea"/>
                <a:cs typeface="+mn-cs"/>
              </a:rPr>
              <a:t>This helps students to link the sound to the written form, and helps them “segment” the input into words. When listening gets faster, students need to be really good at this – chopping up the input into words from one continuous stream.</a:t>
            </a:r>
          </a:p>
          <a:p>
            <a:r>
              <a:rPr lang="en-GB" sz="1200" b="0" kern="1200" baseline="0" dirty="0">
                <a:solidFill>
                  <a:schemeClr val="tx1"/>
                </a:solidFill>
                <a:effectLst/>
                <a:latin typeface="+mn-lt"/>
                <a:ea typeface="+mn-ea"/>
                <a:cs typeface="+mn-cs"/>
              </a:rPr>
              <a:t>Teachers may wish to elicit translations in English before moving on. </a:t>
            </a:r>
            <a:endParaRPr lang="en-US" b="0" dirty="0"/>
          </a:p>
          <a:p>
            <a:endParaRPr lang="en-US" b="1"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a:t>
            </a:r>
            <a:r>
              <a:rPr lang="en-GB" sz="1200" dirty="0" err="1">
                <a:solidFill>
                  <a:srgbClr val="5B9BD5">
                    <a:lumMod val="50000"/>
                  </a:srgbClr>
                </a:solidFill>
                <a:latin typeface="Century Gothic" panose="020B0502020202020204" pitchFamily="34" charset="0"/>
              </a:rPr>
              <a:t>Tu</a:t>
            </a:r>
            <a:r>
              <a:rPr lang="en-GB" sz="1200" dirty="0">
                <a:solidFill>
                  <a:srgbClr val="5B9BD5">
                    <a:lumMod val="50000"/>
                  </a:srgbClr>
                </a:solidFill>
                <a:latin typeface="Century Gothic" panose="020B0502020202020204" pitchFamily="34" charset="0"/>
              </a:rPr>
              <a:t> as un animal.</a:t>
            </a:r>
            <a:endPar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 </a:t>
            </a:r>
            <a:r>
              <a:rPr lang="en-GB" sz="1200" dirty="0">
                <a:solidFill>
                  <a:srgbClr val="5B9BD5">
                    <a:lumMod val="50000"/>
                  </a:srgbClr>
                </a:solidFill>
                <a:latin typeface="Century Gothic" panose="020B0502020202020204" pitchFamily="34" charset="0"/>
              </a:rPr>
              <a:t>Elle a  un </a:t>
            </a:r>
            <a:r>
              <a:rPr lang="en-GB" sz="1200" dirty="0" err="1">
                <a:solidFill>
                  <a:srgbClr val="5B9BD5">
                    <a:lumMod val="50000"/>
                  </a:srgbClr>
                </a:solidFill>
                <a:latin typeface="Century Gothic" panose="020B0502020202020204" pitchFamily="34" charset="0"/>
              </a:rPr>
              <a:t>cadeau</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3. Il a un animal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malade</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4.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as un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ami</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sympa</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5.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L’acteur</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une</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classe</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calme</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6. Elle a un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ami</a:t>
            </a:r>
            <a:r>
              <a:rPr kumimoji="0" lang="en-GB" sz="1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noProof="0" dirty="0" err="1">
                <a:ln>
                  <a:noFill/>
                </a:ln>
                <a:solidFill>
                  <a:srgbClr val="5B9BD5">
                    <a:lumMod val="50000"/>
                  </a:srgbClr>
                </a:solidFill>
                <a:effectLst/>
                <a:uLnTx/>
                <a:uFillTx/>
                <a:latin typeface="Century Gothic" panose="020B0502020202020204" pitchFamily="34" charset="0"/>
                <a:ea typeface="+mn-ea"/>
                <a:cs typeface="+mn-cs"/>
              </a:rPr>
              <a:t>amusant</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5719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Optional further SSC</a:t>
            </a:r>
            <a:r>
              <a:rPr lang="en-US" b="1" baseline="0" dirty="0"/>
              <a:t> practice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Timing: </a:t>
            </a:r>
            <a:r>
              <a:rPr lang="en-GB" sz="1200" b="0" kern="1200" baseline="0" dirty="0">
                <a:solidFill>
                  <a:schemeClr val="tx1"/>
                </a:solidFill>
                <a:effectLst/>
                <a:latin typeface="+mn-lt"/>
                <a:ea typeface="+mn-ea"/>
                <a:cs typeface="+mn-cs"/>
              </a:rPr>
              <a:t>1 minute</a:t>
            </a:r>
          </a:p>
          <a:p>
            <a:endParaRPr lang="en-US" b="1" dirty="0"/>
          </a:p>
          <a:p>
            <a:r>
              <a:rPr lang="en-US" b="1" dirty="0"/>
              <a:t>Aim</a:t>
            </a:r>
            <a:r>
              <a:rPr lang="en-US" b="0" dirty="0"/>
              <a:t>: to </a:t>
            </a:r>
            <a:r>
              <a:rPr lang="en-US" b="0" dirty="0" err="1"/>
              <a:t>practise</a:t>
            </a:r>
            <a:r>
              <a:rPr lang="en-US" b="0" dirty="0"/>
              <a:t> spoken production of a variety of SSCs</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sz="1200" b="0" kern="1200" dirty="0">
                <a:solidFill>
                  <a:schemeClr val="tx1"/>
                </a:solidFill>
                <a:effectLst/>
                <a:latin typeface="+mn-lt"/>
                <a:ea typeface="+mn-ea"/>
                <a:cs typeface="+mn-cs"/>
              </a:rPr>
              <a:t>Student</a:t>
            </a:r>
            <a:r>
              <a:rPr lang="en-GB" sz="1200" kern="1200" dirty="0">
                <a:solidFill>
                  <a:schemeClr val="tx1"/>
                </a:solidFill>
                <a:effectLst/>
                <a:latin typeface="+mn-lt"/>
                <a:ea typeface="+mn-ea"/>
                <a:cs typeface="+mn-cs"/>
              </a:rPr>
              <a:t>s say the words alternately out loud with a partner, building up speed, over 1 minute’s intensive practice.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a:t>
            </a:r>
            <a:r>
              <a:rPr lang="en-GB" sz="1200" b="0" kern="1200" dirty="0">
                <a:solidFill>
                  <a:schemeClr val="tx1"/>
                </a:solidFill>
                <a:effectLst/>
                <a:latin typeface="+mn-lt"/>
                <a:ea typeface="+mn-ea"/>
                <a:cs typeface="+mn-cs"/>
              </a:rPr>
              <a:t> Students</a:t>
            </a:r>
            <a:r>
              <a:rPr lang="en-GB" sz="1200" b="0" kern="1200" baseline="0" dirty="0">
                <a:solidFill>
                  <a:schemeClr val="tx1"/>
                </a:solidFill>
                <a:effectLst/>
                <a:latin typeface="+mn-lt"/>
                <a:ea typeface="+mn-ea"/>
                <a:cs typeface="+mn-cs"/>
              </a:rPr>
              <a:t> need to call out words with alternate SSCs each time so that the key sound varies, e.g. lame – </a:t>
            </a:r>
            <a:r>
              <a:rPr lang="en-GB" sz="1200" b="0" kern="1200" baseline="0" dirty="0" err="1">
                <a:solidFill>
                  <a:schemeClr val="tx1"/>
                </a:solidFill>
                <a:effectLst/>
                <a:latin typeface="+mn-lt"/>
                <a:ea typeface="+mn-ea"/>
                <a:cs typeface="+mn-cs"/>
              </a:rPr>
              <a:t>fémur</a:t>
            </a:r>
            <a:r>
              <a:rPr lang="en-GB" sz="1200" b="0" kern="1200" baseline="0" dirty="0">
                <a:solidFill>
                  <a:schemeClr val="tx1"/>
                </a:solidFill>
                <a:effectLst/>
                <a:latin typeface="+mn-lt"/>
                <a:ea typeface="+mn-ea"/>
                <a:cs typeface="+mn-cs"/>
              </a:rPr>
              <a:t> – </a:t>
            </a:r>
            <a:r>
              <a:rPr lang="en-GB" sz="1200" b="0" kern="1200" baseline="0" dirty="0" err="1">
                <a:solidFill>
                  <a:schemeClr val="tx1"/>
                </a:solidFill>
                <a:effectLst/>
                <a:latin typeface="+mn-lt"/>
                <a:ea typeface="+mn-ea"/>
                <a:cs typeface="+mn-cs"/>
              </a:rPr>
              <a:t>fameux</a:t>
            </a:r>
            <a:r>
              <a:rPr lang="en-GB" sz="1200" b="0" kern="1200" baseline="0" dirty="0">
                <a:solidFill>
                  <a:schemeClr val="tx1"/>
                </a:solidFill>
                <a:effectLst/>
                <a:latin typeface="+mn-lt"/>
                <a:ea typeface="+mn-ea"/>
                <a:cs typeface="+mn-cs"/>
              </a:rPr>
              <a:t> – </a:t>
            </a:r>
            <a:r>
              <a:rPr lang="en-GB" sz="1200" b="0" kern="1200" baseline="0" dirty="0" err="1">
                <a:solidFill>
                  <a:schemeClr val="tx1"/>
                </a:solidFill>
                <a:effectLst/>
                <a:latin typeface="+mn-lt"/>
                <a:ea typeface="+mn-ea"/>
                <a:cs typeface="+mn-cs"/>
              </a:rPr>
              <a:t>lémur</a:t>
            </a:r>
            <a:r>
              <a:rPr lang="en-GB" sz="1200" b="0" kern="1200" baseline="0" dirty="0">
                <a:solidFill>
                  <a:schemeClr val="tx1"/>
                </a:solidFill>
                <a:effectLst/>
                <a:latin typeface="+mn-lt"/>
                <a:ea typeface="+mn-ea"/>
                <a:cs typeface="+mn-cs"/>
              </a:rPr>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eacher can circulate during this activity to listen into students’ SSC knowledge.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dirty="0" err="1">
                <a:solidFill>
                  <a:srgbClr val="105076"/>
                </a:solidFill>
                <a:latin typeface="Century Gothic" panose="020B0502020202020204" pitchFamily="34" charset="0"/>
                <a:cs typeface="Calibri" panose="020F0502020204030204" pitchFamily="34" charset="0"/>
              </a:rPr>
              <a:t>fameux</a:t>
            </a:r>
            <a:r>
              <a:rPr lang="en-GB" sz="1200" dirty="0">
                <a:solidFill>
                  <a:srgbClr val="105076"/>
                </a:solidFill>
                <a:latin typeface="Century Gothic" panose="020B0502020202020204" pitchFamily="34" charset="0"/>
                <a:cs typeface="Calibri" panose="020F0502020204030204" pitchFamily="34" charset="0"/>
              </a:rPr>
              <a:t> [2060]; femur [&gt;5000]; </a:t>
            </a:r>
            <a:r>
              <a:rPr lang="en-GB" sz="1200" dirty="0" err="1">
                <a:solidFill>
                  <a:srgbClr val="105076"/>
                </a:solidFill>
                <a:latin typeface="Century Gothic" panose="020B0502020202020204" pitchFamily="34" charset="0"/>
                <a:cs typeface="Calibri" panose="020F0502020204030204" pitchFamily="34" charset="0"/>
              </a:rPr>
              <a:t>lémur</a:t>
            </a:r>
            <a:r>
              <a:rPr lang="en-GB" sz="1200" dirty="0">
                <a:solidFill>
                  <a:srgbClr val="105076"/>
                </a:solidFill>
                <a:latin typeface="Century Gothic" panose="020B0502020202020204" pitchFamily="34" charset="0"/>
                <a:cs typeface="Calibri" panose="020F0502020204030204" pitchFamily="34" charset="0"/>
              </a:rPr>
              <a:t> [&gt;5000]; lame [&gt;5000]; </a:t>
            </a:r>
            <a:r>
              <a:rPr lang="en-GB" sz="1200" dirty="0" err="1">
                <a:solidFill>
                  <a:srgbClr val="105076"/>
                </a:solidFill>
                <a:latin typeface="Century Gothic" panose="020B0502020202020204" pitchFamily="34" charset="0"/>
                <a:cs typeface="Calibri" panose="020F0502020204030204" pitchFamily="34" charset="0"/>
              </a:rPr>
              <a:t>frémir</a:t>
            </a:r>
            <a:r>
              <a:rPr lang="en-GB" sz="1200" dirty="0">
                <a:solidFill>
                  <a:srgbClr val="105076"/>
                </a:solidFill>
                <a:latin typeface="Century Gothic" panose="020B0502020202020204" pitchFamily="34" charset="0"/>
                <a:cs typeface="Calibri" panose="020F0502020204030204" pitchFamily="34" charset="0"/>
              </a:rPr>
              <a:t> [&gt;5000]; </a:t>
            </a:r>
            <a:r>
              <a:rPr lang="en-GB" sz="1200" dirty="0" err="1">
                <a:solidFill>
                  <a:srgbClr val="105076"/>
                </a:solidFill>
                <a:latin typeface="Century Gothic" panose="020B0502020202020204" pitchFamily="34" charset="0"/>
                <a:cs typeface="Calibri" panose="020F0502020204030204" pitchFamily="34" charset="0"/>
              </a:rPr>
              <a:t>drame</a:t>
            </a:r>
            <a:r>
              <a:rPr lang="en-GB" sz="1200" dirty="0">
                <a:solidFill>
                  <a:srgbClr val="105076"/>
                </a:solidFill>
                <a:latin typeface="Century Gothic" panose="020B0502020202020204" pitchFamily="34" charset="0"/>
                <a:cs typeface="Calibri" panose="020F0502020204030204" pitchFamily="34" charset="0"/>
              </a:rPr>
              <a:t> [2275]; </a:t>
            </a:r>
            <a:r>
              <a:rPr lang="en-GB" sz="1200" dirty="0" err="1">
                <a:solidFill>
                  <a:srgbClr val="105076"/>
                </a:solidFill>
                <a:latin typeface="Century Gothic" panose="020B0502020202020204" pitchFamily="34" charset="0"/>
                <a:cs typeface="Calibri" panose="020F0502020204030204" pitchFamily="34" charset="0"/>
              </a:rPr>
              <a:t>trémater</a:t>
            </a:r>
            <a:r>
              <a:rPr lang="en-GB" sz="1200" dirty="0">
                <a:solidFill>
                  <a:srgbClr val="105076"/>
                </a:solidFill>
                <a:latin typeface="Century Gothic" panose="020B0502020202020204" pitchFamily="34" charset="0"/>
                <a:cs typeface="Calibri" panose="020F0502020204030204" pitchFamily="34" charset="0"/>
              </a:rPr>
              <a:t> [&gt;5000]; </a:t>
            </a:r>
            <a:r>
              <a:rPr lang="en-GB" sz="1200" dirty="0" err="1">
                <a:solidFill>
                  <a:srgbClr val="105076"/>
                </a:solidFill>
                <a:latin typeface="Century Gothic" panose="020B0502020202020204" pitchFamily="34" charset="0"/>
                <a:cs typeface="Calibri" panose="020F0502020204030204" pitchFamily="34" charset="0"/>
              </a:rPr>
              <a:t>rame</a:t>
            </a:r>
            <a:r>
              <a:rPr lang="en-GB" sz="1200" dirty="0">
                <a:solidFill>
                  <a:srgbClr val="105076"/>
                </a:solidFill>
                <a:latin typeface="Century Gothic" panose="020B0502020202020204" pitchFamily="34" charset="0"/>
                <a:cs typeface="Calibri" panose="020F0502020204030204" pitchFamily="34" charset="0"/>
              </a:rPr>
              <a:t> [&gt;5000]; </a:t>
            </a:r>
            <a:r>
              <a:rPr lang="en-GB" sz="1200" dirty="0" err="1">
                <a:solidFill>
                  <a:srgbClr val="115076"/>
                </a:solidFill>
                <a:latin typeface="Century Gothic" panose="020B0502020202020204" pitchFamily="34" charset="0"/>
                <a:cs typeface="Calibri" panose="020F0502020204030204" pitchFamily="34" charset="0"/>
              </a:rPr>
              <a:t>gémir</a:t>
            </a:r>
            <a:r>
              <a:rPr lang="en-GB" sz="1200" dirty="0">
                <a:solidFill>
                  <a:srgbClr val="115076"/>
                </a:solidFill>
                <a:latin typeface="Century Gothic" panose="020B0502020202020204" pitchFamily="34" charset="0"/>
                <a:cs typeface="Calibri" panose="020F0502020204030204" pitchFamily="34" charset="0"/>
              </a:rPr>
              <a:t> [&gt;5000]; gamin [3439]; </a:t>
            </a:r>
            <a:r>
              <a:rPr lang="en-GB" sz="1200" dirty="0" err="1">
                <a:solidFill>
                  <a:srgbClr val="105076"/>
                </a:solidFill>
                <a:latin typeface="Century Gothic" panose="020B0502020202020204" pitchFamily="34" charset="0"/>
                <a:cs typeface="Calibri" panose="020F0502020204030204" pitchFamily="34" charset="0"/>
              </a:rPr>
              <a:t>démon</a:t>
            </a:r>
            <a:r>
              <a:rPr lang="en-GB" sz="1200" dirty="0">
                <a:solidFill>
                  <a:srgbClr val="105076"/>
                </a:solidFill>
                <a:latin typeface="Century Gothic" panose="020B0502020202020204" pitchFamily="34" charset="0"/>
                <a:cs typeface="Calibri" panose="020F0502020204030204" pitchFamily="34" charset="0"/>
              </a:rPr>
              <a:t> [4547]; </a:t>
            </a:r>
            <a:r>
              <a:rPr lang="en-GB" sz="1200" dirty="0">
                <a:solidFill>
                  <a:srgbClr val="105076"/>
                </a:solidFill>
                <a:latin typeface="Century Gothic" panose="020B0502020202020204" pitchFamily="34" charset="0"/>
              </a:rPr>
              <a:t>dame [1983]</a:t>
            </a:r>
            <a:endParaRPr lang="en-GB" sz="1200" dirty="0">
              <a:solidFill>
                <a:srgbClr val="105076"/>
              </a:solidFill>
              <a:latin typeface="Century Gothic" panose="020B0502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7151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a:t>
            </a:r>
            <a:r>
              <a:rPr lang="en-GB" b="0" baseline="0" dirty="0"/>
              <a:t>3 minutes for sequence of six verbs</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jouer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jouer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is one of the NCELP 15 prototypical verbs in French. Prototypical verbs are common verbs that illustrate the typical characteristics of a class of verb – the French prototypical verbs contain examples of regular/weak verbs, but also common examples of changes to the stem.  All 15 prototypical verbs will be introduced early on using the same format.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jouer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using gestures if desired.</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joue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45</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15349296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46</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36300054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47</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6439193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48</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8364548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49</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521542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a:t>animal</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animal </a:t>
            </a:r>
            <a:r>
              <a:rPr lang="en-GB" baseline="0" dirty="0"/>
              <a:t>[1002]; </a:t>
            </a:r>
            <a:r>
              <a:rPr lang="en-GB" b="1" baseline="0" dirty="0" err="1"/>
              <a:t>ça</a:t>
            </a:r>
            <a:r>
              <a:rPr lang="en-GB" b="1" baseline="0" dirty="0"/>
              <a:t> </a:t>
            </a:r>
            <a:r>
              <a:rPr lang="en-GB" b="1" baseline="0" dirty="0" err="1"/>
              <a:t>va</a:t>
            </a:r>
            <a:r>
              <a:rPr lang="en-GB" b="1" baseline="0" dirty="0"/>
              <a:t>? </a:t>
            </a:r>
            <a:r>
              <a:rPr lang="en-GB" baseline="0" dirty="0"/>
              <a:t>[54 (</a:t>
            </a:r>
            <a:r>
              <a:rPr lang="en-GB" baseline="0" dirty="0" err="1"/>
              <a:t>cela</a:t>
            </a:r>
            <a:r>
              <a:rPr lang="en-GB" baseline="0" dirty="0"/>
              <a:t>), 53 (</a:t>
            </a:r>
            <a:r>
              <a:rPr lang="en-GB" baseline="0" dirty="0" err="1"/>
              <a:t>aller</a:t>
            </a:r>
            <a:r>
              <a:rPr lang="en-GB" baseline="0" dirty="0"/>
              <a:t>)]; </a:t>
            </a:r>
            <a:r>
              <a:rPr lang="en-GB" b="1" baseline="0" dirty="0" err="1"/>
              <a:t>malade</a:t>
            </a:r>
            <a:r>
              <a:rPr lang="en-GB" b="1" baseline="0" dirty="0"/>
              <a:t> </a:t>
            </a:r>
            <a:r>
              <a:rPr lang="en-GB" b="0" baseline="0" dirty="0"/>
              <a:t>[1066]</a:t>
            </a:r>
            <a:r>
              <a:rPr lang="en-GB" baseline="0" dirty="0"/>
              <a:t> </a:t>
            </a:r>
            <a:r>
              <a:rPr lang="en-GB" b="1" baseline="0" dirty="0"/>
              <a:t>mal</a:t>
            </a:r>
            <a:r>
              <a:rPr lang="en-GB" baseline="0" dirty="0"/>
              <a:t> [277]; </a:t>
            </a:r>
            <a:r>
              <a:rPr lang="en-GB" b="1" baseline="0" dirty="0"/>
              <a:t>table</a:t>
            </a:r>
            <a:r>
              <a:rPr lang="en-GB" baseline="0" dirty="0"/>
              <a:t> [1019]; </a:t>
            </a:r>
            <a:r>
              <a:rPr lang="en-GB" b="1" baseline="0" dirty="0"/>
              <a:t>sac </a:t>
            </a:r>
            <a:r>
              <a:rPr lang="en-GB" baseline="0" dirty="0"/>
              <a:t>[2343]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66774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50</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41309268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GB" baseline="0" dirty="0"/>
              <a:t>to focus on verb form by having to choose between 3</a:t>
            </a:r>
            <a:r>
              <a:rPr lang="en-GB" baseline="30000" dirty="0"/>
              <a:t>rd</a:t>
            </a:r>
            <a:r>
              <a:rPr lang="en-GB" baseline="0" dirty="0"/>
              <a:t> person singular or plural, depending on the subject of the verb but by using full nouns, rather than the subject pronoun (</a:t>
            </a:r>
            <a:r>
              <a:rPr lang="en-GB" baseline="0" dirty="0" err="1"/>
              <a:t>il</a:t>
            </a:r>
            <a:r>
              <a:rPr lang="en-GB" baseline="0" dirty="0"/>
              <a:t>/</a:t>
            </a:r>
            <a:r>
              <a:rPr lang="en-GB" baseline="0" dirty="0" err="1"/>
              <a:t>ils</a:t>
            </a:r>
            <a:r>
              <a:rPr lang="en-GB" baseline="0" dirty="0"/>
              <a:t> </a:t>
            </a:r>
            <a:r>
              <a:rPr lang="en-GB" baseline="0" dirty="0" err="1"/>
              <a:t>elle</a:t>
            </a:r>
            <a:r>
              <a:rPr lang="en-GB" baseline="0" dirty="0"/>
              <a:t>/</a:t>
            </a:r>
            <a:r>
              <a:rPr lang="en-GB" baseline="0" dirty="0" err="1"/>
              <a:t>elles</a:t>
            </a:r>
            <a:r>
              <a:rPr lang="en-GB" baseline="0" dirty="0"/>
              <a:t>) as in the previous lesson when reading. </a:t>
            </a:r>
            <a:endParaRPr lang="en-US" b="1" dirty="0"/>
          </a:p>
          <a:p>
            <a:endParaRPr lang="en-US" b="1" dirty="0"/>
          </a:p>
          <a:p>
            <a:r>
              <a:rPr lang="en-US" b="1" dirty="0"/>
              <a:t>Procedure:</a:t>
            </a:r>
          </a:p>
          <a:p>
            <a:r>
              <a:rPr lang="en-US" b="0" dirty="0"/>
              <a:t>1. Students read the first part of the sentence</a:t>
            </a:r>
            <a:r>
              <a:rPr lang="en-US" b="0" baseline="0" dirty="0"/>
              <a:t>.</a:t>
            </a:r>
            <a:endParaRPr lang="en-US" b="0" dirty="0"/>
          </a:p>
          <a:p>
            <a:r>
              <a:rPr lang="en-US" b="0" dirty="0"/>
              <a:t>2. They </a:t>
            </a:r>
            <a:r>
              <a:rPr lang="en-GB" baseline="0" dirty="0"/>
              <a:t>then have to choose the correct accompanying verb to form the second part of the sentence successfully. </a:t>
            </a:r>
            <a:endParaRPr lang="en-US" b="0" dirty="0"/>
          </a:p>
          <a:p>
            <a:r>
              <a:rPr lang="en-US" b="0" dirty="0"/>
              <a:t>3. Click to bring up the answers, followed by the translation into English.</a:t>
            </a:r>
          </a:p>
          <a:p>
            <a:endParaRPr lang="en-GB" dirty="0"/>
          </a:p>
          <a:p>
            <a:r>
              <a:rPr lang="en-GB" b="1" baseline="0" dirty="0"/>
              <a:t>Note: </a:t>
            </a:r>
            <a:r>
              <a:rPr lang="en-GB" baseline="0" dirty="0"/>
              <a:t>The context for all four sentences is similar which reduces the reliance on vocabulary to work out the answers; students will have to look carefully at verb form.  </a:t>
            </a:r>
          </a:p>
          <a:p>
            <a:r>
              <a:rPr lang="en-GB" baseline="0" dirty="0"/>
              <a:t>There are two possible versions for the plural forms, but not for the singular.  This adds a level of complexity to the task, in that students will not only have to focus on verb form but meaning as well.  Teachers could let the students realise this for themselves, or you could tell them up front.</a:t>
            </a:r>
          </a:p>
          <a:p>
            <a:r>
              <a:rPr lang="en-GB" baseline="0" dirty="0"/>
              <a:t>Some regular –</a:t>
            </a:r>
            <a:r>
              <a:rPr lang="en-GB" baseline="0" dirty="0" err="1"/>
              <a:t>er</a:t>
            </a:r>
            <a:r>
              <a:rPr lang="en-GB" baseline="0" dirty="0"/>
              <a:t> verbs from previous weeks are </a:t>
            </a:r>
            <a:r>
              <a:rPr lang="en-GB" baseline="0" dirty="0" err="1"/>
              <a:t>revisted</a:t>
            </a:r>
            <a:r>
              <a:rPr lang="en-GB" baseline="0" dirty="0"/>
              <a:t> here (</a:t>
            </a:r>
            <a:r>
              <a:rPr lang="en-GB" baseline="0" dirty="0" err="1"/>
              <a:t>parler</a:t>
            </a:r>
            <a:r>
              <a:rPr lang="en-GB" baseline="0" dirty="0"/>
              <a:t>/aimer/</a:t>
            </a:r>
            <a:r>
              <a:rPr lang="en-GB" baseline="0" dirty="0" err="1"/>
              <a:t>trouver</a:t>
            </a:r>
            <a:r>
              <a:rPr lang="en-GB" baseline="0" dirty="0"/>
              <a:t>/</a:t>
            </a:r>
            <a:r>
              <a:rPr lang="en-GB" baseline="0" dirty="0" err="1"/>
              <a:t>travailler</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9547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 (for this and the next</a:t>
            </a:r>
            <a:r>
              <a:rPr lang="en-US" b="0" baseline="0" dirty="0"/>
              <a:t> two slides)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focus on verb form by having to choose between 3</a:t>
            </a:r>
            <a:r>
              <a:rPr lang="en-GB" baseline="30000" dirty="0"/>
              <a:t>rd</a:t>
            </a:r>
            <a:r>
              <a:rPr lang="en-GB" baseline="0" dirty="0"/>
              <a:t> person singular or plural, depending on the subject of the verb by using full nouns when listening. </a:t>
            </a:r>
            <a:endParaRPr lang="en-US" b="1" dirty="0"/>
          </a:p>
          <a:p>
            <a:endParaRPr lang="en-US" b="1" dirty="0"/>
          </a:p>
          <a:p>
            <a:r>
              <a:rPr lang="en-US" b="1" dirty="0"/>
              <a:t>Procedure:</a:t>
            </a:r>
          </a:p>
          <a:p>
            <a:r>
              <a:rPr lang="en-US" b="0" dirty="0"/>
              <a:t>1. </a:t>
            </a:r>
            <a:r>
              <a:rPr lang="en-GB" dirty="0"/>
              <a:t>Use this slide to model the requirements</a:t>
            </a:r>
            <a:r>
              <a:rPr lang="en-GB" baseline="0" dirty="0"/>
              <a:t> of the task.  Really emphasise the importance of listening carefully to the subject of the verb – is it singular or plural?  Elicit from students what will be heard when the subject is singular and what is heard when it is plural – </a:t>
            </a:r>
            <a:r>
              <a:rPr lang="en-GB" b="1" baseline="0" dirty="0"/>
              <a:t>the subtle difference between ’le’ and ‘les’ (or ‘la’ and ‘les’) really makes a difference to meaning. </a:t>
            </a:r>
            <a:r>
              <a:rPr lang="en-GB" baseline="0" dirty="0"/>
              <a:t> This is key to students succeeding in the task</a:t>
            </a:r>
            <a:endParaRPr lang="en-US" b="0" dirty="0"/>
          </a:p>
          <a:p>
            <a:r>
              <a:rPr lang="en-US" b="0" dirty="0"/>
              <a:t>2. Click the E.G. trigger</a:t>
            </a:r>
            <a:r>
              <a:rPr lang="en-US" b="0" baseline="0" dirty="0"/>
              <a:t> to play the audio.</a:t>
            </a:r>
            <a:endParaRPr lang="en-US" b="0" dirty="0"/>
          </a:p>
          <a:p>
            <a:r>
              <a:rPr lang="en-US" b="0" dirty="0"/>
              <a:t>3. Students tick the subject of the verb</a:t>
            </a:r>
            <a:r>
              <a:rPr lang="en-US" b="0" baseline="0" dirty="0"/>
              <a:t> then</a:t>
            </a:r>
            <a:r>
              <a:rPr lang="en-US" b="0" dirty="0"/>
              <a:t> use this to help write the correct verb ending (3</a:t>
            </a:r>
            <a:r>
              <a:rPr lang="en-US" b="0" baseline="30000" dirty="0"/>
              <a:t>rd</a:t>
            </a:r>
            <a:r>
              <a:rPr lang="en-US" b="0" dirty="0"/>
              <a:t> person singular</a:t>
            </a:r>
            <a:r>
              <a:rPr lang="en-US" b="0" baseline="0" dirty="0"/>
              <a:t> or third person plural)</a:t>
            </a:r>
            <a:r>
              <a:rPr lang="en-US" b="0" dirty="0"/>
              <a:t>.</a:t>
            </a:r>
          </a:p>
          <a:p>
            <a:r>
              <a:rPr lang="en-US" b="0" dirty="0"/>
              <a:t>4.</a:t>
            </a:r>
            <a:r>
              <a:rPr lang="en-US" b="0" baseline="0" dirty="0"/>
              <a:t> Students continue to transcribe the verb from the second part of the sentence, focusing on the achieving the correct subject pronoun and verb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5.</a:t>
            </a:r>
            <a:r>
              <a:rPr lang="en-GB" b="0" dirty="0"/>
              <a:t> On completion of the task, t</a:t>
            </a:r>
            <a:r>
              <a:rPr lang="en-GB" dirty="0"/>
              <a:t>eachers could take the opportunity to do some</a:t>
            </a:r>
            <a:r>
              <a:rPr lang="en-GB" baseline="0" dirty="0"/>
              <a:t> further sentence level comprehension by asking students to give the meanings in English of the complete sentences.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p>
          <a:p>
            <a:r>
              <a:rPr lang="en-GB" dirty="0"/>
              <a:t>E.G </a:t>
            </a:r>
          </a:p>
          <a:p>
            <a:r>
              <a:rPr lang="en-GB" dirty="0"/>
              <a:t>Le </a:t>
            </a:r>
            <a:r>
              <a:rPr lang="en-GB" dirty="0" err="1"/>
              <a:t>garçon</a:t>
            </a:r>
            <a:r>
              <a:rPr lang="en-GB" dirty="0"/>
              <a:t> </a:t>
            </a:r>
            <a:r>
              <a:rPr lang="en-GB" dirty="0" err="1"/>
              <a:t>aime</a:t>
            </a:r>
            <a:r>
              <a:rPr lang="en-GB" baseline="0" dirty="0"/>
              <a:t> le sport; </a:t>
            </a:r>
            <a:r>
              <a:rPr lang="en-GB" baseline="0" dirty="0" err="1"/>
              <a:t>il</a:t>
            </a:r>
            <a:r>
              <a:rPr lang="en-GB" baseline="0" dirty="0"/>
              <a:t> </a:t>
            </a:r>
            <a:r>
              <a:rPr lang="en-GB" baseline="0" dirty="0" err="1"/>
              <a:t>joue</a:t>
            </a:r>
            <a:r>
              <a:rPr lang="en-GB" baseline="0" dirty="0"/>
              <a:t> au foot.</a:t>
            </a:r>
          </a:p>
          <a:p>
            <a:endParaRPr lang="en-GB" baseline="0" dirty="0"/>
          </a:p>
          <a:p>
            <a:r>
              <a:rPr lang="en-GB" baseline="0" dirty="0"/>
              <a:t>E.G</a:t>
            </a:r>
          </a:p>
          <a:p>
            <a:r>
              <a:rPr lang="en-GB" baseline="0" dirty="0"/>
              <a:t>Les </a:t>
            </a:r>
            <a:r>
              <a:rPr lang="en-GB" baseline="0" dirty="0" err="1"/>
              <a:t>filles</a:t>
            </a:r>
            <a:r>
              <a:rPr lang="en-GB" baseline="0" dirty="0"/>
              <a:t> </a:t>
            </a:r>
            <a:r>
              <a:rPr lang="en-GB" baseline="0" dirty="0" err="1"/>
              <a:t>restent</a:t>
            </a:r>
            <a:r>
              <a:rPr lang="en-GB" baseline="0" dirty="0"/>
              <a:t> à la </a:t>
            </a:r>
            <a:r>
              <a:rPr lang="en-GB" baseline="0" dirty="0" err="1"/>
              <a:t>maison</a:t>
            </a:r>
            <a:r>
              <a:rPr lang="en-GB" baseline="0" dirty="0"/>
              <a:t>; </a:t>
            </a:r>
            <a:r>
              <a:rPr lang="en-GB" baseline="0" dirty="0" err="1"/>
              <a:t>elles</a:t>
            </a:r>
            <a:r>
              <a:rPr lang="en-GB" baseline="0" dirty="0"/>
              <a:t> </a:t>
            </a:r>
            <a:r>
              <a:rPr lang="en-GB" baseline="0" dirty="0" err="1"/>
              <a:t>regardent</a:t>
            </a:r>
            <a:r>
              <a:rPr lang="en-GB" baseline="0" dirty="0"/>
              <a:t> la </a:t>
            </a:r>
            <a:r>
              <a:rPr lang="en-GB" baseline="0" dirty="0" err="1"/>
              <a:t>télé</a:t>
            </a:r>
            <a:r>
              <a:rPr lang="en-GB" baseline="0" dirty="0"/>
              <a:t>.</a:t>
            </a:r>
            <a:endParaRPr lang="en-GB" dirty="0"/>
          </a:p>
          <a:p>
            <a:endParaRPr lang="en-GB" dirty="0"/>
          </a:p>
          <a:p>
            <a:r>
              <a:rPr lang="en-GB" b="1" baseline="0" dirty="0"/>
              <a:t>Note: </a:t>
            </a:r>
            <a:r>
              <a:rPr lang="en-GB" baseline="0" dirty="0"/>
              <a:t>The two part nature of the task sets up differentiation.  All students should be able to complete the first part of the sentence at least – hearing the difference between ‘le’ and ‘les’; and the difference between ‘la’ and ‘les’ and then writing the verb ending accordingly: ‘e’ or ‘</a:t>
            </a:r>
            <a:r>
              <a:rPr lang="en-GB" baseline="0" dirty="0" err="1"/>
              <a:t>ent</a:t>
            </a:r>
            <a:r>
              <a:rPr lang="en-GB" baseline="0" dirty="0"/>
              <a:t>’.  </a:t>
            </a:r>
          </a:p>
          <a:p>
            <a:r>
              <a:rPr lang="en-GB" baseline="0" dirty="0"/>
              <a:t>The second part offers a greater level of challenge.  Teachers could consider asking students to mark their work in two sets, to allow students to feel successful and give the teacher an indication of how students did with the two aspects of the task.</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6203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1) Le </a:t>
            </a:r>
            <a:r>
              <a:rPr lang="en-GB" dirty="0" err="1"/>
              <a:t>garçon</a:t>
            </a:r>
            <a:r>
              <a:rPr lang="en-GB" dirty="0"/>
              <a:t> </a:t>
            </a:r>
            <a:r>
              <a:rPr lang="en-GB" dirty="0" err="1"/>
              <a:t>aime</a:t>
            </a:r>
            <a:r>
              <a:rPr lang="en-GB" dirty="0"/>
              <a:t> la </a:t>
            </a:r>
            <a:r>
              <a:rPr lang="en-GB" dirty="0" err="1"/>
              <a:t>t</a:t>
            </a:r>
            <a:r>
              <a:rPr lang="en-GB" sz="1200" baseline="0" dirty="0" err="1">
                <a:solidFill>
                  <a:schemeClr val="accent5">
                    <a:lumMod val="50000"/>
                  </a:schemeClr>
                </a:solidFill>
                <a:latin typeface="Century Gothic" panose="020B0502020202020204" pitchFamily="34" charset="0"/>
              </a:rPr>
              <a:t>élé</a:t>
            </a:r>
            <a:r>
              <a:rPr lang="en-GB" sz="1200" baseline="0" dirty="0">
                <a:solidFill>
                  <a:schemeClr val="accent5">
                    <a:lumMod val="50000"/>
                  </a:schemeClr>
                </a:solidFill>
                <a:latin typeface="Century Gothic" panose="020B0502020202020204" pitchFamily="34" charset="0"/>
              </a:rPr>
              <a:t>;</a:t>
            </a:r>
            <a:r>
              <a:rPr lang="en-GB" dirty="0"/>
              <a:t> il </a:t>
            </a:r>
            <a:r>
              <a:rPr lang="en-GB" dirty="0" err="1"/>
              <a:t>regarde</a:t>
            </a:r>
            <a:r>
              <a:rPr lang="en-GB" dirty="0"/>
              <a:t> des films.</a:t>
            </a:r>
          </a:p>
          <a:p>
            <a:r>
              <a:rPr lang="en-GB" dirty="0"/>
              <a:t>2) Les </a:t>
            </a:r>
            <a:r>
              <a:rPr lang="en-GB" dirty="0" err="1"/>
              <a:t>filles</a:t>
            </a:r>
            <a:r>
              <a:rPr lang="en-GB" dirty="0"/>
              <a:t> </a:t>
            </a:r>
            <a:r>
              <a:rPr lang="en-GB" dirty="0" err="1"/>
              <a:t>aiment</a:t>
            </a:r>
            <a:r>
              <a:rPr lang="en-GB" dirty="0"/>
              <a:t> la </a:t>
            </a:r>
            <a:r>
              <a:rPr lang="en-GB" dirty="0" err="1"/>
              <a:t>musique</a:t>
            </a:r>
            <a:r>
              <a:rPr lang="en-GB" dirty="0"/>
              <a:t>; </a:t>
            </a:r>
            <a:r>
              <a:rPr lang="en-GB" dirty="0" err="1"/>
              <a:t>elles</a:t>
            </a:r>
            <a:r>
              <a:rPr lang="en-GB" baseline="0" dirty="0"/>
              <a:t> </a:t>
            </a:r>
            <a:r>
              <a:rPr lang="en-GB" baseline="0" dirty="0" err="1"/>
              <a:t>chantent</a:t>
            </a:r>
            <a:r>
              <a:rPr lang="en-GB" baseline="0" dirty="0"/>
              <a:t> avec la radio.</a:t>
            </a:r>
          </a:p>
          <a:p>
            <a:r>
              <a:rPr lang="en-GB" dirty="0"/>
              <a:t>3) Les</a:t>
            </a:r>
            <a:r>
              <a:rPr lang="en-GB" baseline="0" dirty="0"/>
              <a:t> </a:t>
            </a:r>
            <a:r>
              <a:rPr lang="en-GB" baseline="0" dirty="0" err="1"/>
              <a:t>médecin</a:t>
            </a:r>
            <a:r>
              <a:rPr lang="en-GB" dirty="0" err="1"/>
              <a:t>s</a:t>
            </a:r>
            <a:r>
              <a:rPr lang="en-GB" baseline="0" dirty="0"/>
              <a:t> </a:t>
            </a:r>
            <a:r>
              <a:rPr lang="en-GB" baseline="0" dirty="0" err="1"/>
              <a:t>travaillent</a:t>
            </a:r>
            <a:r>
              <a:rPr lang="en-GB" baseline="0" dirty="0"/>
              <a:t> </a:t>
            </a:r>
            <a:r>
              <a:rPr lang="en-GB" baseline="0" dirty="0" err="1"/>
              <a:t>en</a:t>
            </a:r>
            <a:r>
              <a:rPr lang="en-GB" baseline="0" dirty="0"/>
              <a:t> </a:t>
            </a:r>
            <a:r>
              <a:rPr lang="en-GB" baseline="0" dirty="0" err="1"/>
              <a:t>Angleterre</a:t>
            </a:r>
            <a:r>
              <a:rPr lang="en-GB" baseline="0" dirty="0"/>
              <a:t>; </a:t>
            </a:r>
            <a:r>
              <a:rPr lang="en-GB" baseline="0" dirty="0" err="1"/>
              <a:t>ils</a:t>
            </a:r>
            <a:r>
              <a:rPr lang="en-GB" baseline="0" dirty="0"/>
              <a:t> </a:t>
            </a:r>
            <a:r>
              <a:rPr lang="en-GB" baseline="0" dirty="0" err="1"/>
              <a:t>parlent</a:t>
            </a:r>
            <a:r>
              <a:rPr lang="en-GB" baseline="0" dirty="0"/>
              <a:t> </a:t>
            </a:r>
            <a:r>
              <a:rPr lang="en-GB" baseline="0" dirty="0" err="1"/>
              <a:t>anglais</a:t>
            </a:r>
            <a:r>
              <a:rPr lang="en-GB" baseline="0" dirty="0"/>
              <a:t>.</a:t>
            </a:r>
            <a:endParaRPr lang="en-GB" dirty="0"/>
          </a:p>
          <a:p>
            <a:r>
              <a:rPr lang="en-GB" dirty="0"/>
              <a:t>4) Le chanteur </a:t>
            </a:r>
            <a:r>
              <a:rPr lang="en-GB" dirty="0" err="1"/>
              <a:t>aime</a:t>
            </a:r>
            <a:r>
              <a:rPr lang="en-GB" dirty="0"/>
              <a:t> la </a:t>
            </a:r>
            <a:r>
              <a:rPr lang="en-GB" dirty="0" err="1"/>
              <a:t>musique</a:t>
            </a:r>
            <a:r>
              <a:rPr lang="en-GB" dirty="0"/>
              <a:t>;</a:t>
            </a:r>
            <a:r>
              <a:rPr lang="en-GB" baseline="0" dirty="0"/>
              <a:t> il </a:t>
            </a:r>
            <a:r>
              <a:rPr lang="en-GB" baseline="0" dirty="0" err="1"/>
              <a:t>écoute</a:t>
            </a:r>
            <a:r>
              <a:rPr lang="en-GB" baseline="0" dirty="0"/>
              <a:t> la radio.</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53</a:t>
            </a:fld>
            <a:endParaRPr lang="en-GB"/>
          </a:p>
        </p:txBody>
      </p:sp>
    </p:spTree>
    <p:extLst>
      <p:ext uri="{BB962C8B-B14F-4D97-AF65-F5344CB8AC3E}">
        <p14:creationId xmlns:p14="http://schemas.microsoft.com/office/powerpoint/2010/main" val="30403376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NOTE: This section is without audio.  Teachers read out the sentence here.  This facilitates the ‘idea for extension’</a:t>
            </a:r>
          </a:p>
          <a:p>
            <a:r>
              <a:rPr lang="en-GB" b="1" baseline="0" dirty="0"/>
              <a:t>Transcript</a:t>
            </a:r>
          </a:p>
          <a:p>
            <a:r>
              <a:rPr lang="en-GB" baseline="0" dirty="0"/>
              <a:t>5) Les </a:t>
            </a:r>
            <a:r>
              <a:rPr lang="en-GB" baseline="0" dirty="0" err="1"/>
              <a:t>professeurs</a:t>
            </a:r>
            <a:r>
              <a:rPr lang="en-GB" baseline="0" dirty="0"/>
              <a:t> </a:t>
            </a:r>
            <a:r>
              <a:rPr lang="en-GB" baseline="0" dirty="0" err="1"/>
              <a:t>travaillent</a:t>
            </a:r>
            <a:r>
              <a:rPr lang="en-GB" baseline="0" dirty="0"/>
              <a:t> </a:t>
            </a:r>
            <a:r>
              <a:rPr lang="en-GB" baseline="0" dirty="0" err="1"/>
              <a:t>dans</a:t>
            </a:r>
            <a:r>
              <a:rPr lang="en-GB" baseline="0" dirty="0"/>
              <a:t> la </a:t>
            </a:r>
            <a:r>
              <a:rPr lang="en-GB" baseline="0" dirty="0" err="1"/>
              <a:t>salle</a:t>
            </a:r>
            <a:r>
              <a:rPr lang="en-GB" baseline="0" dirty="0"/>
              <a:t> de </a:t>
            </a:r>
            <a:r>
              <a:rPr lang="en-GB" baseline="0" dirty="0" err="1"/>
              <a:t>classe</a:t>
            </a:r>
            <a:r>
              <a:rPr lang="en-GB" baseline="0" dirty="0"/>
              <a:t>; </a:t>
            </a:r>
            <a:r>
              <a:rPr lang="en-GB" baseline="0" dirty="0" err="1"/>
              <a:t>ils</a:t>
            </a:r>
            <a:r>
              <a:rPr lang="en-GB" baseline="0" dirty="0"/>
              <a:t> </a:t>
            </a:r>
            <a:r>
              <a:rPr lang="en-GB" baseline="0" dirty="0" err="1"/>
              <a:t>préparent</a:t>
            </a:r>
            <a:r>
              <a:rPr lang="en-GB" baseline="0" dirty="0"/>
              <a:t> les devoirs.</a:t>
            </a:r>
          </a:p>
          <a:p>
            <a:r>
              <a:rPr lang="en-GB" baseline="0" dirty="0"/>
              <a:t>6) Le chien </a:t>
            </a:r>
            <a:r>
              <a:rPr lang="en-GB" baseline="0" dirty="0" err="1"/>
              <a:t>marche</a:t>
            </a:r>
            <a:r>
              <a:rPr lang="en-GB" baseline="0" dirty="0"/>
              <a:t> dehors; il </a:t>
            </a:r>
            <a:r>
              <a:rPr lang="en-GB" baseline="0" dirty="0" err="1"/>
              <a:t>joue</a:t>
            </a:r>
            <a:r>
              <a:rPr lang="en-GB" baseline="0" dirty="0"/>
              <a:t> dans le parc.</a:t>
            </a:r>
          </a:p>
          <a:p>
            <a:r>
              <a:rPr lang="en-GB" baseline="0" dirty="0"/>
              <a:t>7) Les </a:t>
            </a:r>
            <a:r>
              <a:rPr lang="en-GB" baseline="0" dirty="0" err="1"/>
              <a:t>mères</a:t>
            </a:r>
            <a:r>
              <a:rPr lang="en-GB" baseline="0" dirty="0"/>
              <a:t> </a:t>
            </a:r>
            <a:r>
              <a:rPr lang="en-GB" baseline="0" dirty="0" err="1"/>
              <a:t>préparent</a:t>
            </a:r>
            <a:r>
              <a:rPr lang="en-GB" baseline="0" dirty="0"/>
              <a:t> le déjeuner; </a:t>
            </a:r>
            <a:r>
              <a:rPr lang="en-GB" baseline="0" dirty="0" err="1"/>
              <a:t>elles</a:t>
            </a:r>
            <a:r>
              <a:rPr lang="en-GB" baseline="0" dirty="0"/>
              <a:t> </a:t>
            </a:r>
            <a:r>
              <a:rPr lang="en-GB" baseline="0" dirty="0" err="1"/>
              <a:t>mangent</a:t>
            </a:r>
            <a:r>
              <a:rPr lang="en-GB" baseline="0" dirty="0"/>
              <a:t> du fruit. </a:t>
            </a:r>
          </a:p>
          <a:p>
            <a:r>
              <a:rPr lang="en-GB" baseline="0" dirty="0"/>
              <a:t>8) Le </a:t>
            </a:r>
            <a:r>
              <a:rPr lang="en-GB" baseline="0" dirty="0" err="1"/>
              <a:t>garçon</a:t>
            </a:r>
            <a:r>
              <a:rPr lang="en-GB" baseline="0" dirty="0"/>
              <a:t> </a:t>
            </a:r>
            <a:r>
              <a:rPr lang="en-GB" baseline="0" dirty="0" err="1"/>
              <a:t>écoute</a:t>
            </a:r>
            <a:r>
              <a:rPr lang="en-GB" baseline="0" dirty="0"/>
              <a:t> le </a:t>
            </a:r>
            <a:r>
              <a:rPr lang="en-GB" baseline="0" dirty="0" err="1"/>
              <a:t>professeur</a:t>
            </a:r>
            <a:r>
              <a:rPr lang="en-GB" baseline="0" dirty="0"/>
              <a:t>; il </a:t>
            </a:r>
            <a:r>
              <a:rPr lang="en-GB" baseline="0" dirty="0" err="1"/>
              <a:t>porte</a:t>
            </a:r>
            <a:r>
              <a:rPr lang="en-GB" baseline="0" dirty="0"/>
              <a:t> un </a:t>
            </a:r>
            <a:r>
              <a:rPr lang="en-GB" baseline="0" dirty="0" err="1"/>
              <a:t>uniforme</a:t>
            </a:r>
            <a:r>
              <a:rPr lang="en-GB" baseline="0" dirty="0"/>
              <a:t>.</a:t>
            </a:r>
          </a:p>
          <a:p>
            <a:endParaRPr lang="en-GB" dirty="0"/>
          </a:p>
          <a:p>
            <a:r>
              <a:rPr lang="en-GB" b="1" baseline="0" dirty="0"/>
              <a:t>Idea for extension</a:t>
            </a:r>
            <a:r>
              <a:rPr lang="en-GB" b="0" baseline="0" dirty="0"/>
              <a:t>: rather than saying the whole sentence in full , stop after the first verb and do not reveal the second part of the sentence. Then, ask the students to PREDICT what will come next.  Students will use the first part of the sentence and the final words to work it out. They could give answers orally or they could write down what they think will come next. </a:t>
            </a:r>
          </a:p>
          <a:p>
            <a:r>
              <a:rPr lang="en-GB" b="0" baseline="0" dirty="0"/>
              <a:t>THEN, continue the sentence and the students read their own work to check whether they predicted correctly. Click to reveal the French so that they can check how they spelled the verb (-</a:t>
            </a:r>
            <a:r>
              <a:rPr lang="en-GB" b="0" baseline="0" dirty="0" err="1"/>
              <a:t>ent</a:t>
            </a:r>
            <a:r>
              <a:rPr lang="en-GB" b="0" baseline="0" dirty="0"/>
              <a:t> or –e). </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parc [1240]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b="0" dirty="0"/>
          </a:p>
          <a:p>
            <a:endParaRPr lang="en-GB" b="0" dirty="0"/>
          </a:p>
          <a:p>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54</a:t>
            </a:fld>
            <a:endParaRPr lang="en-GB"/>
          </a:p>
        </p:txBody>
      </p:sp>
    </p:spTree>
    <p:extLst>
      <p:ext uri="{BB962C8B-B14F-4D97-AF65-F5344CB8AC3E}">
        <p14:creationId xmlns:p14="http://schemas.microsoft.com/office/powerpoint/2010/main" val="7644881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 (for the speaking task plus</a:t>
            </a:r>
            <a:r>
              <a:rPr lang="en-US" b="0" baseline="0" dirty="0"/>
              <a:t> feedback)</a:t>
            </a:r>
            <a:endParaRPr lang="en-US" b="0" dirty="0"/>
          </a:p>
          <a:p>
            <a:endParaRPr lang="en-US" b="1" dirty="0"/>
          </a:p>
          <a:p>
            <a:r>
              <a:rPr lang="en-US" b="1" dirty="0"/>
              <a:t>Aim: </a:t>
            </a:r>
            <a:r>
              <a:rPr lang="en-US" b="0" dirty="0"/>
              <a:t>to </a:t>
            </a:r>
            <a:r>
              <a:rPr lang="en-US" b="0" dirty="0" err="1"/>
              <a:t>practise</a:t>
            </a:r>
            <a:r>
              <a:rPr lang="en-US" b="0" dirty="0"/>
              <a:t> spoken production at sentence</a:t>
            </a:r>
            <a:r>
              <a:rPr lang="en-US" b="0" baseline="0" dirty="0"/>
              <a:t> level of regular –</a:t>
            </a:r>
            <a:r>
              <a:rPr lang="en-US" b="0" baseline="0" dirty="0" err="1"/>
              <a:t>er</a:t>
            </a:r>
            <a:r>
              <a:rPr lang="en-US" b="0" baseline="0" dirty="0"/>
              <a:t> verbs in third person singular and plural.</a:t>
            </a:r>
            <a:endParaRPr lang="en-US" b="0" dirty="0"/>
          </a:p>
          <a:p>
            <a:endParaRPr lang="en-US" b="1" dirty="0"/>
          </a:p>
          <a:p>
            <a:r>
              <a:rPr lang="en-US" b="1" dirty="0"/>
              <a:t>Procedure:</a:t>
            </a:r>
          </a:p>
          <a:p>
            <a:r>
              <a:rPr lang="en-US" b="0" dirty="0"/>
              <a:t>1. Partners translate their respective</a:t>
            </a:r>
            <a:r>
              <a:rPr lang="en-US" b="0" baseline="0" dirty="0"/>
              <a:t> set of 6 sentences into French.</a:t>
            </a:r>
            <a:endParaRPr lang="en-US" b="0" dirty="0"/>
          </a:p>
          <a:p>
            <a:r>
              <a:rPr lang="en-US" b="0" dirty="0"/>
              <a:t>2. </a:t>
            </a:r>
            <a:r>
              <a:rPr lang="en-GB" baseline="0" dirty="0"/>
              <a:t>They take it in turns to say these French sentences to their partner. </a:t>
            </a:r>
            <a:endParaRPr lang="en-US" b="0" dirty="0"/>
          </a:p>
          <a:p>
            <a:r>
              <a:rPr lang="en-US" b="0" dirty="0"/>
              <a:t>3. </a:t>
            </a:r>
            <a:r>
              <a:rPr lang="en-GB" baseline="0" dirty="0"/>
              <a:t>The listening partner must write down in English what their partner has told them, next to the </a:t>
            </a:r>
            <a:r>
              <a:rPr lang="en-GB" b="1" i="1" baseline="0" dirty="0"/>
              <a:t>correct </a:t>
            </a:r>
            <a:r>
              <a:rPr lang="en-GB" baseline="0" dirty="0"/>
              <a:t>image (singular/plural). </a:t>
            </a:r>
          </a:p>
          <a:p>
            <a:r>
              <a:rPr lang="en-GB" baseline="0" dirty="0" err="1"/>
              <a:t>E.g</a:t>
            </a:r>
            <a:endParaRPr lang="en-GB" baseline="0" dirty="0"/>
          </a:p>
          <a:p>
            <a:r>
              <a:rPr lang="en-GB" baseline="0" dirty="0"/>
              <a:t>Partner B says: ‘Le </a:t>
            </a:r>
            <a:r>
              <a:rPr lang="en-GB" baseline="0" dirty="0" err="1"/>
              <a:t>chien</a:t>
            </a:r>
            <a:r>
              <a:rPr lang="en-GB" baseline="0" dirty="0"/>
              <a:t> </a:t>
            </a:r>
            <a:r>
              <a:rPr lang="en-GB" baseline="0" dirty="0" err="1"/>
              <a:t>joue</a:t>
            </a:r>
            <a:r>
              <a:rPr lang="en-GB" baseline="0" dirty="0"/>
              <a:t> </a:t>
            </a:r>
            <a:r>
              <a:rPr lang="en-GB" baseline="0" dirty="0" err="1"/>
              <a:t>dehors</a:t>
            </a:r>
            <a:r>
              <a:rPr lang="en-GB" baseline="0" dirty="0"/>
              <a:t>.’</a:t>
            </a:r>
          </a:p>
          <a:p>
            <a:r>
              <a:rPr lang="en-GB" baseline="0" dirty="0"/>
              <a:t>Partner A finds the picture of one dog (singular) and writes in English </a:t>
            </a:r>
            <a:r>
              <a:rPr lang="en-GB" b="1" baseline="0" dirty="0"/>
              <a:t>next to the picture </a:t>
            </a:r>
            <a:r>
              <a:rPr lang="en-GB" baseline="0" dirty="0"/>
              <a:t>‘plays outside’.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aseline="0" dirty="0"/>
              <a:t>At the end of the activity, partners translate the sentences by writing the French underneath each picture in a full sentence, say them in French back to their partner and then compare written versions in French to see if they are correct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E.g.</a:t>
            </a:r>
            <a:r>
              <a:rPr lang="en-US" b="0" baseline="0" dirty="0"/>
              <a:t> </a:t>
            </a:r>
            <a:r>
              <a:rPr lang="en-GB" baseline="0" dirty="0"/>
              <a:t>Partner A then writes the French for the full sentence </a:t>
            </a:r>
            <a:r>
              <a:rPr lang="en-GB" b="1" baseline="0" dirty="0"/>
              <a:t>underneath the picture</a:t>
            </a:r>
            <a:r>
              <a:rPr lang="en-GB" baseline="0" dirty="0"/>
              <a:t>: ‘Le </a:t>
            </a:r>
            <a:r>
              <a:rPr lang="en-GB" baseline="0" dirty="0" err="1"/>
              <a:t>chien</a:t>
            </a:r>
            <a:r>
              <a:rPr lang="en-GB" baseline="0" dirty="0"/>
              <a:t> </a:t>
            </a:r>
            <a:r>
              <a:rPr lang="en-GB" baseline="0" dirty="0" err="1"/>
              <a:t>joue</a:t>
            </a:r>
            <a:r>
              <a:rPr lang="en-GB" baseline="0" dirty="0"/>
              <a:t> </a:t>
            </a:r>
            <a:r>
              <a:rPr lang="en-GB" baseline="0" dirty="0" err="1"/>
              <a:t>dehors</a:t>
            </a:r>
            <a:r>
              <a:rPr lang="en-GB" baseline="0" dirty="0"/>
              <a:t>,’ says it back to their partner in French to practise pronunciation and checks his/her written French version against the original written French version that his/her partner wrote at the start to check if the verb endings match.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55</a:t>
            </a:fld>
            <a:endParaRPr lang="en-GB"/>
          </a:p>
        </p:txBody>
      </p:sp>
    </p:spTree>
    <p:extLst>
      <p:ext uri="{BB962C8B-B14F-4D97-AF65-F5344CB8AC3E}">
        <p14:creationId xmlns:p14="http://schemas.microsoft.com/office/powerpoint/2010/main" val="17045904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Partner B’s prompt sheet</a:t>
            </a:r>
          </a:p>
          <a:p>
            <a:r>
              <a:rPr lang="en-GB" baseline="0" dirty="0"/>
              <a:t>Worked example here:</a:t>
            </a:r>
          </a:p>
          <a:p>
            <a:r>
              <a:rPr lang="en-GB" baseline="0" dirty="0"/>
              <a:t>Partner A says: ‘Le </a:t>
            </a:r>
            <a:r>
              <a:rPr lang="en-GB" baseline="0" dirty="0" err="1"/>
              <a:t>garçon</a:t>
            </a:r>
            <a:r>
              <a:rPr lang="en-GB" baseline="0" dirty="0"/>
              <a:t> </a:t>
            </a:r>
            <a:r>
              <a:rPr lang="en-GB" baseline="0" dirty="0" err="1"/>
              <a:t>étudie</a:t>
            </a:r>
            <a:r>
              <a:rPr lang="en-GB" baseline="0" dirty="0"/>
              <a:t> </a:t>
            </a:r>
            <a:r>
              <a:rPr lang="en-GB" baseline="0" dirty="0" err="1"/>
              <a:t>l’histoire</a:t>
            </a:r>
            <a:r>
              <a:rPr lang="en-GB" baseline="0" dirty="0"/>
              <a:t>.’</a:t>
            </a:r>
          </a:p>
          <a:p>
            <a:r>
              <a:rPr lang="en-GB" baseline="0" dirty="0"/>
              <a:t>Partner B finds the picture of one boy (singular) and writes in English </a:t>
            </a:r>
            <a:r>
              <a:rPr lang="en-GB" b="1" baseline="0" dirty="0"/>
              <a:t>next to the picture </a:t>
            </a:r>
            <a:r>
              <a:rPr lang="en-GB" baseline="0" dirty="0"/>
              <a:t>‘studies History’.</a:t>
            </a:r>
          </a:p>
          <a:p>
            <a:r>
              <a:rPr lang="en-GB" baseline="0" dirty="0"/>
              <a:t>Partners then swap roles completing this step for all 6 pictures.</a:t>
            </a:r>
          </a:p>
          <a:p>
            <a:r>
              <a:rPr lang="en-GB" baseline="0" dirty="0"/>
              <a:t>At the end of the activity:</a:t>
            </a:r>
          </a:p>
          <a:p>
            <a:r>
              <a:rPr lang="en-GB" baseline="0" dirty="0"/>
              <a:t>Partner B then writes the French for the full sentence </a:t>
            </a:r>
            <a:r>
              <a:rPr lang="en-GB" b="1" baseline="0" dirty="0"/>
              <a:t>underneath the picture</a:t>
            </a:r>
            <a:r>
              <a:rPr lang="en-GB" baseline="0" dirty="0"/>
              <a:t>: ‘Le </a:t>
            </a:r>
            <a:r>
              <a:rPr lang="en-GB" baseline="0" dirty="0" err="1"/>
              <a:t>garçon</a:t>
            </a:r>
            <a:r>
              <a:rPr lang="en-GB" baseline="0" dirty="0"/>
              <a:t> </a:t>
            </a:r>
            <a:r>
              <a:rPr lang="en-GB" baseline="0" dirty="0" err="1"/>
              <a:t>étudie</a:t>
            </a:r>
            <a:r>
              <a:rPr lang="en-GB" baseline="0" dirty="0"/>
              <a:t> </a:t>
            </a:r>
            <a:r>
              <a:rPr lang="en-GB" baseline="0" dirty="0" err="1"/>
              <a:t>l’histoire</a:t>
            </a:r>
            <a:r>
              <a:rPr lang="en-GB" baseline="0" dirty="0"/>
              <a:t>,’ says it back to their partner in French to practise pronunciation and checks his/her written French version against the original written French version that his/her partner wrote at the start to check if the verb endings match. </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56</a:t>
            </a:fld>
            <a:endParaRPr lang="en-GB"/>
          </a:p>
        </p:txBody>
      </p:sp>
    </p:spTree>
    <p:extLst>
      <p:ext uri="{BB962C8B-B14F-4D97-AF65-F5344CB8AC3E}">
        <p14:creationId xmlns:p14="http://schemas.microsoft.com/office/powerpoint/2010/main" val="26421954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p>
          <a:p>
            <a:r>
              <a:rPr lang="en-GB" dirty="0"/>
              <a:t>Final</a:t>
            </a:r>
            <a:r>
              <a:rPr lang="en-GB" baseline="0" dirty="0"/>
              <a:t> slide with French and English of all 12 sentences for checking.</a:t>
            </a:r>
          </a:p>
          <a:p>
            <a:r>
              <a:rPr lang="en-GB" baseline="0" dirty="0"/>
              <a:t>This is what students’ sheets will look like on completion of the activity.</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57</a:t>
            </a:fld>
            <a:endParaRPr lang="en-GB"/>
          </a:p>
        </p:txBody>
      </p:sp>
    </p:spTree>
    <p:extLst>
      <p:ext uri="{BB962C8B-B14F-4D97-AF65-F5344CB8AC3E}">
        <p14:creationId xmlns:p14="http://schemas.microsoft.com/office/powerpoint/2010/main" val="36050289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a:t>
            </a:r>
            <a:r>
              <a:rPr lang="en-US" b="0" dirty="0" err="1"/>
              <a:t>practise</a:t>
            </a:r>
            <a:r>
              <a:rPr lang="en-US" b="0" dirty="0"/>
              <a:t> creative written production</a:t>
            </a:r>
            <a:r>
              <a:rPr lang="en-US" b="0" baseline="0" dirty="0"/>
              <a:t> </a:t>
            </a:r>
            <a:r>
              <a:rPr lang="en-US" b="0" dirty="0"/>
              <a:t>at sentence</a:t>
            </a:r>
            <a:r>
              <a:rPr lang="en-US" b="0" baseline="0" dirty="0"/>
              <a:t> level of regular –</a:t>
            </a:r>
            <a:r>
              <a:rPr lang="en-US" b="0" baseline="0" dirty="0" err="1"/>
              <a:t>er</a:t>
            </a:r>
            <a:r>
              <a:rPr lang="en-US" b="0" baseline="0" dirty="0"/>
              <a:t> verbs in third person singular and plural.</a:t>
            </a:r>
            <a:endParaRPr lang="en-US" b="0" dirty="0"/>
          </a:p>
          <a:p>
            <a:endParaRPr lang="en-US" b="0"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a:t>
            </a:r>
            <a:r>
              <a:rPr lang="en-GB" dirty="0"/>
              <a:t>write (then say) two sentences describing what one friend does (it doesn't have to be true!) 'use she or he';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They then</a:t>
            </a:r>
            <a:r>
              <a:rPr lang="en-GB" baseline="0" dirty="0"/>
              <a:t> </a:t>
            </a:r>
            <a:r>
              <a:rPr lang="en-GB" dirty="0"/>
              <a:t>write (then say) two sentences that you think all your teachers do - use 'they'. </a:t>
            </a:r>
          </a:p>
          <a:p>
            <a:endParaRPr lang="en-GB" dirty="0"/>
          </a:p>
          <a:p>
            <a:r>
              <a:rPr lang="en-GB" b="1" dirty="0"/>
              <a:t>Note:</a:t>
            </a:r>
            <a:r>
              <a:rPr lang="en-GB" dirty="0"/>
              <a:t> this exercise offers an opportunity to try to get students to write and say something creative,</a:t>
            </a:r>
            <a:r>
              <a:rPr lang="en-GB" baseline="0" dirty="0"/>
              <a:t> </a:t>
            </a:r>
            <a:r>
              <a:rPr lang="en-GB" dirty="0"/>
              <a:t>producing their own language to express their own meanings (rather than translations</a:t>
            </a:r>
            <a:r>
              <a:rPr lang="en-GB" baseline="0" dirty="0"/>
              <a:t> as previously practised in this sequence)</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58</a:t>
            </a:fld>
            <a:endParaRPr lang="en-GB"/>
          </a:p>
        </p:txBody>
      </p:sp>
    </p:spTree>
    <p:extLst>
      <p:ext uri="{BB962C8B-B14F-4D97-AF65-F5344CB8AC3E}">
        <p14:creationId xmlns:p14="http://schemas.microsoft.com/office/powerpoint/2010/main" val="27766894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633871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6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6706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Oral recognition of the</a:t>
            </a:r>
            <a:r>
              <a:rPr lang="en-US" b="0" baseline="0" dirty="0"/>
              <a:t> target SSC [a] at sentence level.</a:t>
            </a:r>
            <a:endParaRPr lang="en-US" b="0" dirty="0"/>
          </a:p>
          <a:p>
            <a:endParaRPr lang="en-US" b="1" dirty="0"/>
          </a:p>
          <a:p>
            <a:r>
              <a:rPr lang="en-US" b="1" dirty="0"/>
              <a:t>Procedure:</a:t>
            </a:r>
          </a:p>
          <a:p>
            <a:r>
              <a:rPr lang="en-US" b="0" dirty="0"/>
              <a:t>1. Click the number trigger to play the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dirty="0"/>
              <a:t>Students</a:t>
            </a:r>
            <a:r>
              <a:rPr lang="en-GB" baseline="0" dirty="0"/>
              <a:t> listen and tally the number of times they hear the SSC [a].</a:t>
            </a:r>
            <a:endParaRPr lang="en-GB" dirty="0"/>
          </a:p>
          <a:p>
            <a:r>
              <a:rPr lang="en-US" b="0" dirty="0"/>
              <a:t>3. Click to bring up: a) the sentence</a:t>
            </a:r>
            <a:r>
              <a:rPr lang="en-US" b="0" baseline="0" dirty="0"/>
              <a:t> in French b) its translation into English c) the number of tallies for each [a] within the sentence.</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4472C4">
                    <a:lumMod val="50000"/>
                  </a:srgbClr>
                </a:solidFill>
                <a:latin typeface="Century Gothic" panose="020B0502020202020204" pitchFamily="34" charset="0"/>
              </a:rPr>
              <a:t>La </a:t>
            </a:r>
            <a:r>
              <a:rPr lang="en-GB" sz="1200" dirty="0" err="1">
                <a:solidFill>
                  <a:srgbClr val="4472C4">
                    <a:lumMod val="50000"/>
                  </a:srgbClr>
                </a:solidFill>
                <a:latin typeface="Century Gothic" panose="020B0502020202020204" pitchFamily="34" charset="0"/>
              </a:rPr>
              <a:t>rame</a:t>
            </a:r>
            <a:r>
              <a:rPr lang="en-GB" sz="1200" dirty="0">
                <a:solidFill>
                  <a:srgbClr val="4472C4">
                    <a:lumMod val="50000"/>
                  </a:srgbClr>
                </a:solidFill>
                <a:latin typeface="Century Gothic" panose="020B0502020202020204" pitchFamily="34" charset="0"/>
              </a:rPr>
              <a:t> </a:t>
            </a:r>
            <a:r>
              <a:rPr lang="en-GB" sz="1200" dirty="0" err="1">
                <a:solidFill>
                  <a:srgbClr val="4472C4">
                    <a:lumMod val="50000"/>
                  </a:srgbClr>
                </a:solidFill>
                <a:latin typeface="Century Gothic" panose="020B0502020202020204" pitchFamily="34" charset="0"/>
              </a:rPr>
              <a:t>freine</a:t>
            </a:r>
            <a:r>
              <a:rPr lang="en-GB" sz="1200" dirty="0">
                <a:solidFill>
                  <a:srgbClr val="4472C4">
                    <a:lumMod val="50000"/>
                  </a:srgbClr>
                </a:solidFill>
                <a:latin typeface="Century Gothic" panose="020B0502020202020204" pitchFamily="34" charset="0"/>
              </a:rPr>
              <a:t> </a:t>
            </a:r>
            <a:r>
              <a:rPr lang="en-GB" sz="1200" dirty="0" err="1">
                <a:solidFill>
                  <a:srgbClr val="4472C4">
                    <a:lumMod val="50000"/>
                  </a:srgbClr>
                </a:solidFill>
                <a:latin typeface="Century Gothic" panose="020B0502020202020204" pitchFamily="34" charset="0"/>
              </a:rPr>
              <a:t>rapidement</a:t>
            </a:r>
            <a:r>
              <a:rPr lang="en-GB" sz="1200" dirty="0">
                <a:solidFill>
                  <a:srgbClr val="4472C4">
                    <a:lumMod val="50000"/>
                  </a:srgbClr>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solidFill>
                  <a:srgbClr val="4472C4">
                    <a:lumMod val="50000"/>
                  </a:srgbClr>
                </a:solidFill>
                <a:latin typeface="Century Gothic" panose="020B0502020202020204" pitchFamily="34" charset="0"/>
              </a:rPr>
              <a:t>L’étoile</a:t>
            </a:r>
            <a:r>
              <a:rPr lang="en-GB" sz="1200" dirty="0">
                <a:solidFill>
                  <a:srgbClr val="4472C4">
                    <a:lumMod val="50000"/>
                  </a:srgbClr>
                </a:solidFill>
                <a:latin typeface="Century Gothic" panose="020B0502020202020204" pitchFamily="34" charset="0"/>
              </a:rPr>
              <a:t> attire son attention.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4472C4">
                    <a:lumMod val="50000"/>
                  </a:srgbClr>
                </a:solidFill>
                <a:latin typeface="Century Gothic" panose="020B0502020202020204" pitchFamily="34" charset="0"/>
              </a:rPr>
              <a:t>Il </a:t>
            </a:r>
            <a:r>
              <a:rPr lang="en-GB" sz="1200" dirty="0" err="1">
                <a:solidFill>
                  <a:srgbClr val="4472C4">
                    <a:lumMod val="50000"/>
                  </a:srgbClr>
                </a:solidFill>
                <a:latin typeface="Century Gothic" panose="020B0502020202020204" pitchFamily="34" charset="0"/>
              </a:rPr>
              <a:t>n’est</a:t>
            </a:r>
            <a:r>
              <a:rPr lang="en-GB" sz="1200" dirty="0">
                <a:solidFill>
                  <a:srgbClr val="4472C4">
                    <a:lumMod val="50000"/>
                  </a:srgbClr>
                </a:solidFill>
                <a:latin typeface="Century Gothic" panose="020B0502020202020204" pitchFamily="34" charset="0"/>
              </a:rPr>
              <a:t> </a:t>
            </a:r>
            <a:r>
              <a:rPr lang="en-GB" sz="1200" dirty="0" err="1">
                <a:solidFill>
                  <a:srgbClr val="4472C4">
                    <a:lumMod val="50000"/>
                  </a:srgbClr>
                </a:solidFill>
                <a:latin typeface="Century Gothic" panose="020B0502020202020204" pitchFamily="34" charset="0"/>
              </a:rPr>
              <a:t>jamais</a:t>
            </a:r>
            <a:r>
              <a:rPr lang="en-GB" sz="1200" dirty="0">
                <a:solidFill>
                  <a:srgbClr val="4472C4">
                    <a:lumMod val="50000"/>
                  </a:srgbClr>
                </a:solidFill>
                <a:latin typeface="Century Gothic" panose="020B0502020202020204" pitchFamily="34" charset="0"/>
              </a:rPr>
              <a:t> </a:t>
            </a:r>
            <a:r>
              <a:rPr lang="en-GB" sz="1200" dirty="0" err="1">
                <a:solidFill>
                  <a:srgbClr val="4472C4">
                    <a:lumMod val="50000"/>
                  </a:srgbClr>
                </a:solidFill>
                <a:latin typeface="Century Gothic" panose="020B0502020202020204" pitchFamily="34" charset="0"/>
              </a:rPr>
              <a:t>là</a:t>
            </a:r>
            <a:r>
              <a:rPr lang="en-GB" sz="1200" dirty="0">
                <a:solidFill>
                  <a:srgbClr val="4472C4">
                    <a:lumMod val="50000"/>
                  </a:srgbClr>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4472C4">
                    <a:lumMod val="50000"/>
                  </a:srgbClr>
                </a:solidFill>
                <a:latin typeface="Century Gothic" panose="020B0502020202020204" pitchFamily="34" charset="0"/>
              </a:rPr>
              <a:t>Le chat </a:t>
            </a:r>
            <a:r>
              <a:rPr lang="en-GB" sz="1200" dirty="0" err="1">
                <a:solidFill>
                  <a:srgbClr val="4472C4">
                    <a:lumMod val="50000"/>
                  </a:srgbClr>
                </a:solidFill>
                <a:latin typeface="Century Gothic" panose="020B0502020202020204" pitchFamily="34" charset="0"/>
              </a:rPr>
              <a:t>va</a:t>
            </a:r>
            <a:r>
              <a:rPr lang="en-GB" sz="1200" dirty="0">
                <a:solidFill>
                  <a:srgbClr val="4472C4">
                    <a:lumMod val="50000"/>
                  </a:srgbClr>
                </a:solidFill>
                <a:latin typeface="Century Gothic" panose="020B0502020202020204" pitchFamily="34" charset="0"/>
              </a:rPr>
              <a:t> de Paris </a:t>
            </a:r>
            <a:r>
              <a:rPr lang="en-GB" sz="1200" dirty="0" err="1">
                <a:solidFill>
                  <a:srgbClr val="4472C4">
                    <a:lumMod val="50000"/>
                  </a:srgbClr>
                </a:solidFill>
                <a:latin typeface="Century Gothic" panose="020B0502020202020204" pitchFamily="34" charset="0"/>
              </a:rPr>
              <a:t>en</a:t>
            </a:r>
            <a:r>
              <a:rPr lang="en-GB" sz="1200" dirty="0">
                <a:solidFill>
                  <a:srgbClr val="4472C4">
                    <a:lumMod val="50000"/>
                  </a:srgbClr>
                </a:solidFill>
                <a:latin typeface="Century Gothic" panose="020B0502020202020204" pitchFamily="34" charset="0"/>
              </a:rPr>
              <a:t> </a:t>
            </a:r>
            <a:r>
              <a:rPr lang="en-GB" sz="1200" dirty="0" err="1">
                <a:solidFill>
                  <a:srgbClr val="4472C4">
                    <a:lumMod val="50000"/>
                  </a:srgbClr>
                </a:solidFill>
                <a:latin typeface="Century Gothic" panose="020B0502020202020204" pitchFamily="34" charset="0"/>
              </a:rPr>
              <a:t>Andorre</a:t>
            </a:r>
            <a:r>
              <a:rPr lang="en-GB" sz="1200" dirty="0">
                <a:solidFill>
                  <a:srgbClr val="4472C4">
                    <a:lumMod val="50000"/>
                  </a:srgb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4472C4">
                  <a:lumMod val="50000"/>
                </a:srgb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dirty="0">
              <a:solidFill>
                <a:srgbClr val="4472C4">
                  <a:lumMod val="50000"/>
                </a:srgb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dirty="0">
              <a:solidFill>
                <a:srgbClr val="4472C4">
                  <a:lumMod val="50000"/>
                </a:srgb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dirty="0">
              <a:solidFill>
                <a:srgbClr val="4472C4">
                  <a:lumMod val="50000"/>
                </a:srgbClr>
              </a:solidFill>
              <a:latin typeface="Century Gothic" panose="020B0502020202020204" pitchFamily="34" charset="0"/>
            </a:endParaRPr>
          </a:p>
          <a:p>
            <a:endParaRPr lang="en-GB" b="1"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3124013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a:t>
            </a:r>
            <a:r>
              <a:rPr lang="en-GB" b="0" baseline="0" dirty="0"/>
              <a:t>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[chanter]</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[chanter]</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is one of the NCELP 15 prototypical verbs in French. Prototypical verbs are common verbs that illustrate the typical characteristics of a class of verb – the French prototypical verbs contain examples of regular/weak verbs, but also common examples of changes to the stem.  All 15 prototypical verbs will be introduced early on using the same format.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[chanter]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using gestures if desired.</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chante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9</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87303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96133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6597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57945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1023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8118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18023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990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768136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21013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2195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22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86697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2925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433869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7423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1968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64915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789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28/07/2021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883847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28/07/2021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733779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28/07/2021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335626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28/07/2021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598809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318505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03194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15558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291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6774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43086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146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46318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653620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5514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12734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30858558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14803480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0" name="Google Shape;20;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9370354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3" name="Google Shape;23;p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4" name="Google Shape;24;p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5" name="Google Shape;25;p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6" name="Google Shape;26;p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5844682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9" name="Google Shape;29;p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0" name="Google Shape;30;p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597385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4" name="Google Shape;34;p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39128792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7850428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0" name="Google Shape;40;p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58359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1.jpg"/><Relationship Id="rId4" Type="http://schemas.openxmlformats.org/officeDocument/2006/relationships/slideLayout" Target="../slideLayouts/slideLayout48.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5527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1298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618437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561532323"/>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notesSlide" Target="../notesSlides/notesSlide21.xml"/><Relationship Id="rId16" Type="http://schemas.openxmlformats.org/officeDocument/2006/relationships/image" Target="../media/image27.png"/><Relationship Id="rId1" Type="http://schemas.openxmlformats.org/officeDocument/2006/relationships/slideLayout" Target="../slideLayouts/slideLayout35.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2.png"/><Relationship Id="rId9" Type="http://schemas.openxmlformats.org/officeDocument/2006/relationships/image" Target="../media/image20.png"/><Relationship Id="rId1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12.png"/><Relationship Id="rId4" Type="http://schemas.openxmlformats.org/officeDocument/2006/relationships/audio" Target="../media/audio14.wav"/></Relationships>
</file>

<file path=ppt/slides/_rels/slide27.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audio" Target="../media/audio18.wav"/><Relationship Id="rId7"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12.png"/><Relationship Id="rId21" Type="http://schemas.openxmlformats.org/officeDocument/2006/relationships/image" Target="../media/image66.png"/><Relationship Id="rId7" Type="http://schemas.openxmlformats.org/officeDocument/2006/relationships/image" Target="../media/image55.png"/><Relationship Id="rId12" Type="http://schemas.openxmlformats.org/officeDocument/2006/relationships/image" Target="../media/image36.png"/><Relationship Id="rId17" Type="http://schemas.openxmlformats.org/officeDocument/2006/relationships/image" Target="../media/image62.png"/><Relationship Id="rId25" Type="http://schemas.openxmlformats.org/officeDocument/2006/relationships/image" Target="../media/image70.png"/><Relationship Id="rId2" Type="http://schemas.openxmlformats.org/officeDocument/2006/relationships/notesSlide" Target="../notesSlides/notesSlide35.xm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35.xml"/><Relationship Id="rId6" Type="http://schemas.openxmlformats.org/officeDocument/2006/relationships/image" Target="../media/image54.png"/><Relationship Id="rId11" Type="http://schemas.openxmlformats.org/officeDocument/2006/relationships/image" Target="../media/image50.png"/><Relationship Id="rId24" Type="http://schemas.openxmlformats.org/officeDocument/2006/relationships/image" Target="../media/image69.png"/><Relationship Id="rId5" Type="http://schemas.openxmlformats.org/officeDocument/2006/relationships/image" Target="../media/image53.png"/><Relationship Id="rId15" Type="http://schemas.openxmlformats.org/officeDocument/2006/relationships/image" Target="../media/image60.png"/><Relationship Id="rId23" Type="http://schemas.openxmlformats.org/officeDocument/2006/relationships/image" Target="../media/image68.png"/><Relationship Id="rId10" Type="http://schemas.openxmlformats.org/officeDocument/2006/relationships/image" Target="../media/image49.png"/><Relationship Id="rId19" Type="http://schemas.openxmlformats.org/officeDocument/2006/relationships/image" Target="../media/image64.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59.png"/><Relationship Id="rId22" Type="http://schemas.openxmlformats.org/officeDocument/2006/relationships/image" Target="../media/image67.png"/></Relationships>
</file>

<file path=ppt/slides/_rels/slide3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6.png"/><Relationship Id="rId18" Type="http://schemas.openxmlformats.org/officeDocument/2006/relationships/image" Target="../media/image77.png"/><Relationship Id="rId3" Type="http://schemas.openxmlformats.org/officeDocument/2006/relationships/image" Target="../media/image12.png"/><Relationship Id="rId21"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58.png"/><Relationship Id="rId17" Type="http://schemas.openxmlformats.org/officeDocument/2006/relationships/image" Target="../media/image65.png"/><Relationship Id="rId2" Type="http://schemas.openxmlformats.org/officeDocument/2006/relationships/notesSlide" Target="../notesSlides/notesSlide36.xml"/><Relationship Id="rId16" Type="http://schemas.openxmlformats.org/officeDocument/2006/relationships/image" Target="../media/image66.png"/><Relationship Id="rId20" Type="http://schemas.openxmlformats.org/officeDocument/2006/relationships/image" Target="../media/image69.png"/><Relationship Id="rId1" Type="http://schemas.openxmlformats.org/officeDocument/2006/relationships/slideLayout" Target="../slideLayouts/slideLayout35.xml"/><Relationship Id="rId6" Type="http://schemas.openxmlformats.org/officeDocument/2006/relationships/image" Target="../media/image61.png"/><Relationship Id="rId11" Type="http://schemas.openxmlformats.org/officeDocument/2006/relationships/image" Target="../media/image75.png"/><Relationship Id="rId5" Type="http://schemas.openxmlformats.org/officeDocument/2006/relationships/image" Target="../media/image51.png"/><Relationship Id="rId15" Type="http://schemas.openxmlformats.org/officeDocument/2006/relationships/image" Target="../media/image67.png"/><Relationship Id="rId10" Type="http://schemas.openxmlformats.org/officeDocument/2006/relationships/image" Target="../media/image74.png"/><Relationship Id="rId19" Type="http://schemas.openxmlformats.org/officeDocument/2006/relationships/image" Target="../media/image70.png"/><Relationship Id="rId4" Type="http://schemas.openxmlformats.org/officeDocument/2006/relationships/image" Target="../media/image36.png"/><Relationship Id="rId9" Type="http://schemas.openxmlformats.org/officeDocument/2006/relationships/image" Target="../media/image73.png"/><Relationship Id="rId1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35.xml"/><Relationship Id="rId6" Type="http://schemas.openxmlformats.org/officeDocument/2006/relationships/image" Target="../media/image49.png"/><Relationship Id="rId5" Type="http://schemas.openxmlformats.org/officeDocument/2006/relationships/image" Target="../media/image61.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35.xml"/><Relationship Id="rId5" Type="http://schemas.openxmlformats.org/officeDocument/2006/relationships/image" Target="../media/image28.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12.png"/><Relationship Id="rId21" Type="http://schemas.openxmlformats.org/officeDocument/2006/relationships/image" Target="../media/image66.png"/><Relationship Id="rId7" Type="http://schemas.openxmlformats.org/officeDocument/2006/relationships/image" Target="../media/image55.png"/><Relationship Id="rId12" Type="http://schemas.openxmlformats.org/officeDocument/2006/relationships/image" Target="../media/image36.png"/><Relationship Id="rId17" Type="http://schemas.openxmlformats.org/officeDocument/2006/relationships/image" Target="../media/image62.png"/><Relationship Id="rId25" Type="http://schemas.openxmlformats.org/officeDocument/2006/relationships/image" Target="../media/image70.png"/><Relationship Id="rId2" Type="http://schemas.openxmlformats.org/officeDocument/2006/relationships/notesSlide" Target="../notesSlides/notesSlide39.xm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35.xml"/><Relationship Id="rId6" Type="http://schemas.openxmlformats.org/officeDocument/2006/relationships/image" Target="../media/image54.png"/><Relationship Id="rId11" Type="http://schemas.openxmlformats.org/officeDocument/2006/relationships/image" Target="../media/image50.png"/><Relationship Id="rId24" Type="http://schemas.openxmlformats.org/officeDocument/2006/relationships/image" Target="../media/image69.png"/><Relationship Id="rId5" Type="http://schemas.openxmlformats.org/officeDocument/2006/relationships/image" Target="../media/image53.png"/><Relationship Id="rId15" Type="http://schemas.openxmlformats.org/officeDocument/2006/relationships/image" Target="../media/image60.png"/><Relationship Id="rId23" Type="http://schemas.openxmlformats.org/officeDocument/2006/relationships/image" Target="../media/image68.png"/><Relationship Id="rId10" Type="http://schemas.openxmlformats.org/officeDocument/2006/relationships/image" Target="../media/image49.png"/><Relationship Id="rId19" Type="http://schemas.openxmlformats.org/officeDocument/2006/relationships/image" Target="../media/image64.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59.png"/><Relationship Id="rId22"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6.png"/><Relationship Id="rId18" Type="http://schemas.openxmlformats.org/officeDocument/2006/relationships/image" Target="../media/image77.png"/><Relationship Id="rId3" Type="http://schemas.openxmlformats.org/officeDocument/2006/relationships/image" Target="../media/image12.png"/><Relationship Id="rId21"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58.png"/><Relationship Id="rId17" Type="http://schemas.openxmlformats.org/officeDocument/2006/relationships/image" Target="../media/image65.png"/><Relationship Id="rId2" Type="http://schemas.openxmlformats.org/officeDocument/2006/relationships/notesSlide" Target="../notesSlides/notesSlide40.xml"/><Relationship Id="rId16" Type="http://schemas.openxmlformats.org/officeDocument/2006/relationships/image" Target="../media/image66.png"/><Relationship Id="rId20" Type="http://schemas.openxmlformats.org/officeDocument/2006/relationships/image" Target="../media/image69.png"/><Relationship Id="rId1" Type="http://schemas.openxmlformats.org/officeDocument/2006/relationships/slideLayout" Target="../slideLayouts/slideLayout35.xml"/><Relationship Id="rId6" Type="http://schemas.openxmlformats.org/officeDocument/2006/relationships/image" Target="../media/image61.png"/><Relationship Id="rId11" Type="http://schemas.openxmlformats.org/officeDocument/2006/relationships/image" Target="../media/image75.png"/><Relationship Id="rId5" Type="http://schemas.openxmlformats.org/officeDocument/2006/relationships/image" Target="../media/image51.png"/><Relationship Id="rId15" Type="http://schemas.openxmlformats.org/officeDocument/2006/relationships/image" Target="../media/image67.png"/><Relationship Id="rId10" Type="http://schemas.openxmlformats.org/officeDocument/2006/relationships/image" Target="../media/image74.png"/><Relationship Id="rId19" Type="http://schemas.openxmlformats.org/officeDocument/2006/relationships/image" Target="../media/image70.png"/><Relationship Id="rId4" Type="http://schemas.openxmlformats.org/officeDocument/2006/relationships/image" Target="../media/image36.png"/><Relationship Id="rId9" Type="http://schemas.openxmlformats.org/officeDocument/2006/relationships/image" Target="../media/image73.png"/><Relationship Id="rId1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12.png"/><Relationship Id="rId7" Type="http://schemas.openxmlformats.org/officeDocument/2006/relationships/audio" Target="../media/audio24.wav"/><Relationship Id="rId2" Type="http://schemas.openxmlformats.org/officeDocument/2006/relationships/notesSlide" Target="../notesSlides/notesSlide43.xml"/><Relationship Id="rId1" Type="http://schemas.openxmlformats.org/officeDocument/2006/relationships/slideLayout" Target="../slideLayouts/slideLayout35.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 Id="rId9" Type="http://schemas.openxmlformats.org/officeDocument/2006/relationships/audio" Target="../media/audio26.wav"/></Relationships>
</file>

<file path=ppt/slides/_rels/slide4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2.png"/><Relationship Id="rId7"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35.xml"/><Relationship Id="rId6" Type="http://schemas.openxmlformats.org/officeDocument/2006/relationships/image" Target="../media/image80.png"/><Relationship Id="rId5" Type="http://schemas.microsoft.com/office/2007/relationships/hdphoto" Target="../media/hdphoto1.wdp"/><Relationship Id="rId4" Type="http://schemas.openxmlformats.org/officeDocument/2006/relationships/image" Target="../media/image79.png"/><Relationship Id="rId9"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2.xml"/><Relationship Id="rId1" Type="http://schemas.openxmlformats.org/officeDocument/2006/relationships/slideLayout" Target="../slideLayouts/slideLayout35.xml"/><Relationship Id="rId6" Type="http://schemas.openxmlformats.org/officeDocument/2006/relationships/audio" Target="../media/audio28.wav"/><Relationship Id="rId5" Type="http://schemas.openxmlformats.org/officeDocument/2006/relationships/image" Target="../media/image28.png"/><Relationship Id="rId4" Type="http://schemas.openxmlformats.org/officeDocument/2006/relationships/audio" Target="../media/audio27.wav"/></Relationships>
</file>

<file path=ppt/slides/_rels/slide5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8.png"/><Relationship Id="rId7" Type="http://schemas.openxmlformats.org/officeDocument/2006/relationships/audio" Target="../media/audio32.wav"/><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audio" Target="../media/audio31.wav"/><Relationship Id="rId5" Type="http://schemas.openxmlformats.org/officeDocument/2006/relationships/audio" Target="../media/audio30.wav"/><Relationship Id="rId4" Type="http://schemas.openxmlformats.org/officeDocument/2006/relationships/audio" Target="../media/audio29.wav"/></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87.png"/><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12.png"/></Relationships>
</file>

<file path=ppt/slides/_rels/slide5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8.png"/><Relationship Id="rId7" Type="http://schemas.openxmlformats.org/officeDocument/2006/relationships/image" Target="../media/image93.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5.png"/><Relationship Id="rId4" Type="http://schemas.openxmlformats.org/officeDocument/2006/relationships/image" Target="../media/image85.png"/><Relationship Id="rId9"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60.xml.rels><?xml version="1.0" encoding="UTF-8" standalone="yes"?>
<Relationships xmlns="http://schemas.openxmlformats.org/package/2006/relationships"><Relationship Id="rId8" Type="http://schemas.openxmlformats.org/officeDocument/2006/relationships/hyperlink" Target="https://bit.ly/2XAJWs6" TargetMode="External"/><Relationship Id="rId3" Type="http://schemas.openxmlformats.org/officeDocument/2006/relationships/image" Target="../media/image12.png"/><Relationship Id="rId7" Type="http://schemas.openxmlformats.org/officeDocument/2006/relationships/hyperlink" Target="https://bit.ly/2XtEEhW" TargetMode="External"/><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98.png"/><Relationship Id="rId11" Type="http://schemas.openxmlformats.org/officeDocument/2006/relationships/image" Target="../media/image99.png"/><Relationship Id="rId5" Type="http://schemas.openxmlformats.org/officeDocument/2006/relationships/hyperlink" Target="http://www.ncelp.org/audio/FY7T1-2W7" TargetMode="External"/><Relationship Id="rId10" Type="http://schemas.openxmlformats.org/officeDocument/2006/relationships/hyperlink" Target="https://quizlet.com/gb/436201966/year-7-french-term-11-week-6-flash-cards/" TargetMode="External"/><Relationship Id="rId4" Type="http://schemas.openxmlformats.org/officeDocument/2006/relationships/image" Target="../media/image97.png"/><Relationship Id="rId9" Type="http://schemas.openxmlformats.org/officeDocument/2006/relationships/hyperlink" Target="https://quizlet.com/gb/442260862/year-7-french-term-12-week-4-flash-card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11.png"/><Relationship Id="rId7" Type="http://schemas.openxmlformats.org/officeDocument/2006/relationships/audio" Target="../media/audio11.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30000" dirty="0">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30000"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30000"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30000" dirty="0">
                <a:solidFill>
                  <a:prstClr val="white"/>
                </a:solidFill>
              </a:endParaRPr>
            </a:p>
          </p:txBody>
        </p:sp>
      </p:gr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French</a:t>
            </a:r>
          </a:p>
          <a:p>
            <a:pPr>
              <a:defRPr/>
            </a:pPr>
            <a:r>
              <a:rPr lang="en-GB" sz="2000" dirty="0">
                <a:solidFill>
                  <a:prstClr val="white"/>
                </a:solidFill>
                <a:latin typeface="Century Gothic" panose="020B0502020202020204" pitchFamily="34" charset="0"/>
              </a:rPr>
              <a:t>Term 1.2 - Week 6 - Lesson 25</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734930"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Victoria Hobson / Emma Marsden / Rachel Hawkes</a:t>
            </a: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28/07/2021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7" name="Title 2">
            <a:extLst>
              <a:ext uri="{FF2B5EF4-FFF2-40B4-BE49-F238E27FC236}">
                <a16:creationId xmlns:a16="http://schemas.microsoft.com/office/drawing/2014/main" id="{D3E68D39-3A72-49D2-B317-75DB88EFD866}"/>
              </a:ext>
            </a:extLst>
          </p:cNvPr>
          <p:cNvSpPr>
            <a:spLocks noGrp="1"/>
          </p:cNvSpPr>
          <p:nvPr>
            <p:ph type="ctrTitle"/>
          </p:nvPr>
        </p:nvSpPr>
        <p:spPr>
          <a:xfrm>
            <a:off x="252924" y="2303482"/>
            <a:ext cx="7308549" cy="1062010"/>
          </a:xfrm>
        </p:spPr>
        <p:txBody>
          <a:bodyPr>
            <a:normAutofit fontScale="90000"/>
          </a:bodyPr>
          <a:lstStyle/>
          <a:p>
            <a:pPr algn="l"/>
            <a:r>
              <a:rPr lang="en-GB" sz="4000" b="1" dirty="0">
                <a:solidFill>
                  <a:prstClr val="white"/>
                </a:solidFill>
              </a:rPr>
              <a:t>Saying what others do</a:t>
            </a:r>
            <a:br>
              <a:rPr lang="en-GB" sz="4000" b="1" dirty="0">
                <a:solidFill>
                  <a:prstClr val="white"/>
                </a:solidFill>
              </a:rPr>
            </a:br>
            <a:endParaRPr lang="en-US" sz="4000" dirty="0"/>
          </a:p>
        </p:txBody>
      </p:sp>
      <p:sp>
        <p:nvSpPr>
          <p:cNvPr id="18" name="Subtitle 5">
            <a:extLst>
              <a:ext uri="{FF2B5EF4-FFF2-40B4-BE49-F238E27FC236}">
                <a16:creationId xmlns:a16="http://schemas.microsoft.com/office/drawing/2014/main" id="{C8A53E93-AE15-43DC-BC06-AD948394A3A6}"/>
              </a:ext>
            </a:extLst>
          </p:cNvPr>
          <p:cNvSpPr>
            <a:spLocks noGrp="1"/>
          </p:cNvSpPr>
          <p:nvPr>
            <p:ph type="subTitle" idx="1"/>
          </p:nvPr>
        </p:nvSpPr>
        <p:spPr>
          <a:xfrm>
            <a:off x="235002" y="3006080"/>
            <a:ext cx="8216613" cy="886062"/>
          </a:xfrm>
        </p:spPr>
        <p:txBody>
          <a:bodyPr>
            <a:noAutofit/>
          </a:bodyPr>
          <a:lstStyle/>
          <a:p>
            <a:pPr algn="l"/>
            <a:r>
              <a:rPr lang="fr-FR" dirty="0">
                <a:solidFill>
                  <a:prstClr val="white"/>
                </a:solidFill>
              </a:rPr>
              <a:t> </a:t>
            </a:r>
            <a:r>
              <a:rPr lang="fr-FR" sz="3000" dirty="0">
                <a:solidFill>
                  <a:prstClr val="white"/>
                </a:solidFill>
              </a:rPr>
              <a:t>-ER </a:t>
            </a:r>
            <a:r>
              <a:rPr lang="fr-FR" sz="3000" dirty="0" err="1">
                <a:solidFill>
                  <a:prstClr val="white"/>
                </a:solidFill>
              </a:rPr>
              <a:t>verbs</a:t>
            </a:r>
            <a:r>
              <a:rPr lang="fr-FR" sz="3000" dirty="0">
                <a:solidFill>
                  <a:prstClr val="white"/>
                </a:solidFill>
              </a:rPr>
              <a:t> (il/elle, ils/elles)</a:t>
            </a:r>
          </a:p>
          <a:p>
            <a:pPr algn="l"/>
            <a:r>
              <a:rPr lang="en-GB" sz="3000" dirty="0">
                <a:solidFill>
                  <a:prstClr val="white"/>
                </a:solidFill>
              </a:rPr>
              <a:t>SSC [a] revisited</a:t>
            </a:r>
          </a:p>
          <a:p>
            <a:pPr algn="l"/>
            <a:endParaRPr lang="fr-FR" sz="3000" dirty="0">
              <a:solidFill>
                <a:prstClr val="white"/>
              </a:solidFill>
            </a:endParaRPr>
          </a:p>
        </p:txBody>
      </p:sp>
    </p:spTree>
    <p:extLst>
      <p:ext uri="{BB962C8B-B14F-4D97-AF65-F5344CB8AC3E}">
        <p14:creationId xmlns:p14="http://schemas.microsoft.com/office/powerpoint/2010/main" val="4043666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a:solidFill>
                  <a:srgbClr val="1E4E79"/>
                </a:solidFill>
              </a:rPr>
              <a:t>chanter</a:t>
            </a:r>
            <a:endParaRP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sing | singing]</a:t>
            </a:r>
            <a:endParaRPr sz="1400" kern="0" dirty="0">
              <a:solidFill>
                <a:srgbClr val="000000"/>
              </a:solidFill>
              <a:cs typeface="Arial"/>
              <a:sym typeface="Arial"/>
            </a:endParaRPr>
          </a:p>
        </p:txBody>
      </p:sp>
      <p:sp>
        <p:nvSpPr>
          <p:cNvPr id="65" name="Google Shape;65;p12" descr="question mark action button"/>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err="1">
                <a:solidFill>
                  <a:srgbClr val="1E4E79"/>
                </a:solidFill>
                <a:latin typeface="Century Gothic"/>
                <a:ea typeface="Century Gothic"/>
                <a:cs typeface="Century Gothic"/>
                <a:sym typeface="Century Gothic"/>
              </a:rPr>
              <a:t>chante</a:t>
            </a:r>
            <a:endParaRPr sz="11500" b="1" kern="0" dirty="0">
              <a:solidFill>
                <a:srgbClr val="1E4E79"/>
              </a:solidFill>
              <a:latin typeface="Century Gothic"/>
              <a:ea typeface="Century Gothic"/>
              <a:cs typeface="Century Gothic"/>
              <a:sym typeface="Century Gothic"/>
            </a:endParaRP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[sings | is singing]</a:t>
            </a:r>
            <a:endParaRPr sz="1400" kern="0" dirty="0">
              <a:solidFill>
                <a:srgbClr val="000000"/>
              </a:solidFill>
              <a:cs typeface="Arial"/>
              <a:sym typeface="Arial"/>
            </a:endParaRPr>
          </a:p>
        </p:txBody>
      </p:sp>
      <p:sp>
        <p:nvSpPr>
          <p:cNvPr id="62" name="Google Shape;62;p12" descr="question mark action button"/>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50103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chante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[sings | is singing]</a:t>
            </a:r>
            <a:endParaRPr sz="1400" kern="0" dirty="0">
              <a:solidFill>
                <a:srgbClr val="000000"/>
              </a:solidFill>
              <a:cs typeface="Arial"/>
              <a:sym typeface="Arial"/>
            </a:endParaRPr>
          </a:p>
        </p:txBody>
      </p:sp>
      <p:sp>
        <p:nvSpPr>
          <p:cNvPr id="75" name="Google Shape;75;p13"/>
          <p:cNvSpPr txBox="1"/>
          <p:nvPr/>
        </p:nvSpPr>
        <p:spPr>
          <a:xfrm>
            <a:off x="1930400" y="4039200"/>
            <a:ext cx="8331200"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000000"/>
              </a:buClr>
              <a:buFont typeface="Arial"/>
              <a:buNone/>
              <a:defRPr/>
            </a:pPr>
            <a:r>
              <a:rPr lang="en-GB" sz="6000" kern="0" dirty="0">
                <a:solidFill>
                  <a:srgbClr val="1E4E79"/>
                </a:solidFill>
                <a:latin typeface="Century Gothic"/>
                <a:ea typeface="Century Gothic"/>
                <a:cs typeface="Century Gothic"/>
                <a:sym typeface="Century Gothic"/>
              </a:rPr>
              <a:t>Elle </a:t>
            </a:r>
            <a:r>
              <a:rPr lang="en-GB" sz="6000" b="1" kern="0" dirty="0" err="1">
                <a:solidFill>
                  <a:srgbClr val="ED7D31"/>
                </a:solidFill>
                <a:latin typeface="Century Gothic"/>
                <a:ea typeface="Century Gothic"/>
                <a:cs typeface="Century Gothic"/>
                <a:sym typeface="Century Gothic"/>
              </a:rPr>
              <a:t>chante</a:t>
            </a:r>
            <a:r>
              <a:rPr lang="en-GB" sz="6000" b="1" kern="0" dirty="0">
                <a:solidFill>
                  <a:srgbClr val="EEC100"/>
                </a:solidFill>
                <a:latin typeface="Century Gothic"/>
                <a:ea typeface="Century Gothic"/>
                <a:cs typeface="Century Gothic"/>
                <a:sym typeface="Century Gothic"/>
              </a:rPr>
              <a:t> </a:t>
            </a:r>
            <a:r>
              <a:rPr lang="en-GB" sz="6000" kern="0" dirty="0">
                <a:solidFill>
                  <a:srgbClr val="1E4E79"/>
                </a:solidFill>
                <a:latin typeface="Century Gothic"/>
                <a:ea typeface="Century Gothic"/>
                <a:cs typeface="Century Gothic"/>
                <a:sym typeface="Century Gothic"/>
              </a:rPr>
              <a:t>à la radio. </a:t>
            </a:r>
            <a:endParaRPr sz="6000" kern="0" dirty="0">
              <a:solidFill>
                <a:srgbClr val="EA5F00"/>
              </a:solidFill>
              <a:latin typeface="Century Gothic"/>
              <a:ea typeface="Century Gothic"/>
              <a:cs typeface="Century Gothic"/>
              <a:sym typeface="Century Gothic"/>
            </a:endParaRPr>
          </a:p>
        </p:txBody>
      </p:sp>
      <p:sp>
        <p:nvSpPr>
          <p:cNvPr id="76" name="Google Shape;76;p13"/>
          <p:cNvSpPr txBox="1"/>
          <p:nvPr/>
        </p:nvSpPr>
        <p:spPr>
          <a:xfrm>
            <a:off x="2365829" y="5166000"/>
            <a:ext cx="7402285"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[She </a:t>
            </a:r>
            <a:r>
              <a:rPr lang="en-GB" sz="3200" b="1" kern="0" dirty="0">
                <a:solidFill>
                  <a:srgbClr val="ED7D31"/>
                </a:solidFill>
                <a:latin typeface="Century Gothic"/>
                <a:ea typeface="Century Gothic"/>
                <a:cs typeface="Century Gothic"/>
                <a:sym typeface="Century Gothic"/>
              </a:rPr>
              <a:t>sings</a:t>
            </a:r>
            <a:r>
              <a:rPr lang="en-GB" sz="3200" b="1" kern="0" dirty="0">
                <a:solidFill>
                  <a:srgbClr val="EEC100"/>
                </a:solidFill>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a:t>
            </a:r>
            <a:r>
              <a:rPr lang="en-GB" sz="3200" b="1" kern="0" dirty="0">
                <a:solidFill>
                  <a:srgbClr val="EEC100"/>
                </a:solidFill>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is singing </a:t>
            </a:r>
            <a:r>
              <a:rPr lang="en-GB" sz="3200" kern="0" dirty="0">
                <a:solidFill>
                  <a:srgbClr val="1E4E79"/>
                </a:solidFill>
                <a:latin typeface="Century Gothic"/>
                <a:ea typeface="Century Gothic"/>
                <a:cs typeface="Century Gothic"/>
                <a:sym typeface="Century Gothic"/>
              </a:rPr>
              <a:t>on the radio.]</a:t>
            </a:r>
            <a:endParaRPr sz="1400" kern="0" dirty="0">
              <a:solidFill>
                <a:srgbClr val="000000"/>
              </a:solidFill>
              <a:cs typeface="Arial"/>
              <a:sym typeface="Arial"/>
            </a:endParaRPr>
          </a:p>
        </p:txBody>
      </p:sp>
    </p:spTree>
    <p:extLst>
      <p:ext uri="{BB962C8B-B14F-4D97-AF65-F5344CB8AC3E}">
        <p14:creationId xmlns:p14="http://schemas.microsoft.com/office/powerpoint/2010/main" val="427985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a:solidFill>
                  <a:srgbClr val="1E4E79"/>
                </a:solidFill>
              </a:rPr>
              <a:t>chanter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sing | singing]</a:t>
            </a:r>
            <a:endParaRPr sz="1400" kern="0" dirty="0">
              <a:solidFill>
                <a:srgbClr val="000000"/>
              </a:solidFill>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6000" kern="0" dirty="0">
                <a:solidFill>
                  <a:srgbClr val="1E4E79"/>
                </a:solidFill>
                <a:latin typeface="Century Gothic"/>
                <a:ea typeface="Century Gothic"/>
                <a:cs typeface="Century Gothic"/>
                <a:sym typeface="Century Gothic"/>
              </a:rPr>
              <a:t>Elle </a:t>
            </a:r>
            <a:r>
              <a:rPr lang="en-GB" sz="6000" kern="0" dirty="0" err="1">
                <a:solidFill>
                  <a:srgbClr val="1E4E79"/>
                </a:solidFill>
                <a:latin typeface="Century Gothic"/>
                <a:ea typeface="Century Gothic"/>
                <a:cs typeface="Century Gothic"/>
                <a:sym typeface="Century Gothic"/>
              </a:rPr>
              <a:t>aime</a:t>
            </a:r>
            <a:r>
              <a:rPr lang="en-GB" sz="6000" kern="0" dirty="0">
                <a:solidFill>
                  <a:srgbClr val="1E4E79"/>
                </a:solidFill>
                <a:latin typeface="Century Gothic"/>
                <a:ea typeface="Century Gothic"/>
                <a:cs typeface="Century Gothic"/>
                <a:sym typeface="Century Gothic"/>
              </a:rPr>
              <a:t> </a:t>
            </a:r>
            <a:r>
              <a:rPr lang="en-GB" sz="6000" b="1" kern="0" dirty="0">
                <a:solidFill>
                  <a:srgbClr val="ED7D31"/>
                </a:solidFill>
                <a:latin typeface="Century Gothic"/>
                <a:ea typeface="Century Gothic"/>
                <a:cs typeface="Century Gothic"/>
                <a:sym typeface="Century Gothic"/>
              </a:rPr>
              <a:t>chanter</a:t>
            </a:r>
            <a:r>
              <a:rPr lang="en-GB" sz="6000" kern="0" dirty="0">
                <a:solidFill>
                  <a:srgbClr val="1E4E79"/>
                </a:solidFill>
                <a:latin typeface="Century Gothic"/>
                <a:ea typeface="Century Gothic"/>
                <a:cs typeface="Century Gothic"/>
                <a:sym typeface="Century Gothic"/>
              </a:rPr>
              <a:t> à la radio. </a:t>
            </a:r>
            <a:endParaRPr sz="6000" kern="0" dirty="0">
              <a:solidFill>
                <a:srgbClr val="1E4E79"/>
              </a:solidFill>
              <a:latin typeface="Century Gothic"/>
              <a:ea typeface="Century Gothic"/>
              <a:cs typeface="Century Gothic"/>
              <a:sym typeface="Century Gothic"/>
            </a:endParaRPr>
          </a:p>
        </p:txBody>
      </p:sp>
      <p:sp>
        <p:nvSpPr>
          <p:cNvPr id="85" name="Google Shape;85;p14"/>
          <p:cNvSpPr txBox="1"/>
          <p:nvPr/>
        </p:nvSpPr>
        <p:spPr>
          <a:xfrm>
            <a:off x="2815771" y="5165639"/>
            <a:ext cx="6473372"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[She likes </a:t>
            </a:r>
            <a:r>
              <a:rPr lang="en-GB" sz="3200" b="1" kern="0" dirty="0">
                <a:solidFill>
                  <a:srgbClr val="ED7D31"/>
                </a:solidFill>
                <a:latin typeface="Century Gothic"/>
                <a:ea typeface="Century Gothic"/>
                <a:cs typeface="Century Gothic"/>
                <a:sym typeface="Century Gothic"/>
              </a:rPr>
              <a:t>singing</a:t>
            </a:r>
            <a:r>
              <a:rPr lang="en-GB" sz="3200" kern="0" dirty="0">
                <a:solidFill>
                  <a:srgbClr val="1E4E79"/>
                </a:solidFill>
                <a:latin typeface="Century Gothic"/>
                <a:ea typeface="Century Gothic"/>
                <a:cs typeface="Century Gothic"/>
                <a:sym typeface="Century Gothic"/>
              </a:rPr>
              <a:t> on the radio.]</a:t>
            </a:r>
            <a:endParaRPr sz="1400" kern="0" dirty="0">
              <a:solidFill>
                <a:srgbClr val="000000"/>
              </a:solidFill>
              <a:cs typeface="Arial"/>
              <a:sym typeface="Arial"/>
            </a:endParaRPr>
          </a:p>
        </p:txBody>
      </p:sp>
    </p:spTree>
    <p:extLst>
      <p:ext uri="{BB962C8B-B14F-4D97-AF65-F5344CB8AC3E}">
        <p14:creationId xmlns:p14="http://schemas.microsoft.com/office/powerpoint/2010/main" val="84360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chante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[sings | is singing]</a:t>
            </a:r>
            <a:endParaRPr sz="1400" kern="0" dirty="0">
              <a:solidFill>
                <a:srgbClr val="000000"/>
              </a:solidFill>
              <a:cs typeface="Arial"/>
              <a:sym typeface="Arial"/>
            </a:endParaRPr>
          </a:p>
        </p:txBody>
      </p:sp>
      <p:sp>
        <p:nvSpPr>
          <p:cNvPr id="94" name="Google Shape;94;p15" descr="question mark action button"/>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6000" kern="0" dirty="0">
                <a:solidFill>
                  <a:srgbClr val="1E4E79"/>
                </a:solidFill>
                <a:latin typeface="Century Gothic"/>
                <a:ea typeface="Century Gothic"/>
                <a:cs typeface="Century Gothic"/>
                <a:sym typeface="Century Gothic"/>
              </a:rPr>
              <a:t>Elle </a:t>
            </a:r>
            <a:r>
              <a:rPr lang="en-GB" sz="6000" b="1" kern="0" dirty="0" err="1">
                <a:solidFill>
                  <a:srgbClr val="ED7D31"/>
                </a:solidFill>
                <a:latin typeface="Century Gothic"/>
                <a:ea typeface="Century Gothic"/>
                <a:cs typeface="Century Gothic"/>
                <a:sym typeface="Century Gothic"/>
              </a:rPr>
              <a:t>chante</a:t>
            </a:r>
            <a:r>
              <a:rPr lang="en-GB" sz="6000" kern="0" dirty="0">
                <a:solidFill>
                  <a:srgbClr val="1E4E79"/>
                </a:solidFill>
                <a:latin typeface="Century Gothic"/>
                <a:ea typeface="Century Gothic"/>
                <a:cs typeface="Century Gothic"/>
                <a:sym typeface="Century Gothic"/>
              </a:rPr>
              <a:t> à la radio. </a:t>
            </a:r>
            <a:endParaRPr sz="6000" kern="0" dirty="0">
              <a:solidFill>
                <a:srgbClr val="EA5F00"/>
              </a:solidFill>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[She </a:t>
            </a:r>
            <a:r>
              <a:rPr lang="en-GB" sz="3200" b="1" kern="0" dirty="0">
                <a:solidFill>
                  <a:srgbClr val="ED7D31"/>
                </a:solidFill>
                <a:latin typeface="Century Gothic"/>
                <a:ea typeface="Century Gothic"/>
                <a:cs typeface="Century Gothic"/>
                <a:sym typeface="Century Gothic"/>
              </a:rPr>
              <a:t>sings</a:t>
            </a:r>
            <a:r>
              <a:rPr lang="en-GB" sz="3200" b="1" kern="0" dirty="0">
                <a:solidFill>
                  <a:srgbClr val="EEC100"/>
                </a:solidFill>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a:t>
            </a:r>
            <a:r>
              <a:rPr lang="en-GB" sz="3200" b="1" kern="0" dirty="0">
                <a:solidFill>
                  <a:srgbClr val="EEC100"/>
                </a:solidFill>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is singing </a:t>
            </a:r>
            <a:r>
              <a:rPr lang="en-GB" sz="3200" kern="0" dirty="0">
                <a:solidFill>
                  <a:srgbClr val="1E4E79"/>
                </a:solidFill>
                <a:latin typeface="Century Gothic"/>
                <a:ea typeface="Century Gothic"/>
                <a:cs typeface="Century Gothic"/>
                <a:sym typeface="Century Gothic"/>
              </a:rPr>
              <a:t>on the radio.]</a:t>
            </a:r>
            <a:endParaRPr sz="1400" kern="0" dirty="0">
              <a:solidFill>
                <a:srgbClr val="000000"/>
              </a:solidFill>
              <a:cs typeface="Arial"/>
              <a:sym typeface="Arial"/>
            </a:endParaRPr>
          </a:p>
        </p:txBody>
      </p:sp>
      <p:sp>
        <p:nvSpPr>
          <p:cNvPr id="2" name="Rectangle 1"/>
          <p:cNvSpPr/>
          <p:nvPr/>
        </p:nvSpPr>
        <p:spPr>
          <a:xfrm>
            <a:off x="3352801" y="4039200"/>
            <a:ext cx="2931886" cy="112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22933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sing | singing]</a:t>
            </a:r>
            <a:endParaRPr sz="1400" kern="0" dirty="0">
              <a:solidFill>
                <a:srgbClr val="000000"/>
              </a:solidFill>
              <a:cs typeface="Arial"/>
              <a:sym typeface="Arial"/>
            </a:endParaRPr>
          </a:p>
        </p:txBody>
      </p:sp>
      <p:sp>
        <p:nvSpPr>
          <p:cNvPr id="103" name="Google Shape;103;p16" descr="question mark action button"/>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chanter</a:t>
            </a:r>
            <a:endParaRPr sz="11500" dirty="0"/>
          </a:p>
        </p:txBody>
      </p:sp>
      <p:sp>
        <p:nvSpPr>
          <p:cNvPr id="106" name="Google Shape;106;p16" descr="question mark action button"/>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algn="ctr">
              <a:buClr>
                <a:srgbClr val="000000"/>
              </a:buClr>
              <a:buFont typeface="Arial"/>
              <a:buNone/>
              <a:defRPr/>
            </a:pPr>
            <a:r>
              <a:rPr lang="en-GB" sz="5400" kern="0" dirty="0">
                <a:solidFill>
                  <a:srgbClr val="1E4E79"/>
                </a:solidFill>
                <a:latin typeface="Century Gothic"/>
                <a:ea typeface="Century Gothic"/>
                <a:cs typeface="Century Gothic"/>
                <a:sym typeface="Century Gothic"/>
              </a:rPr>
              <a:t>Elle </a:t>
            </a:r>
            <a:r>
              <a:rPr lang="en-GB" sz="5400" kern="0" dirty="0" err="1">
                <a:solidFill>
                  <a:srgbClr val="1E4E79"/>
                </a:solidFill>
                <a:latin typeface="Century Gothic"/>
                <a:ea typeface="Century Gothic"/>
                <a:cs typeface="Century Gothic"/>
                <a:sym typeface="Century Gothic"/>
              </a:rPr>
              <a:t>aime</a:t>
            </a:r>
            <a:r>
              <a:rPr lang="en-GB" sz="5400" kern="0" dirty="0">
                <a:solidFill>
                  <a:srgbClr val="1E4E79"/>
                </a:solidFill>
                <a:latin typeface="Century Gothic"/>
                <a:ea typeface="Century Gothic"/>
                <a:cs typeface="Century Gothic"/>
                <a:sym typeface="Century Gothic"/>
              </a:rPr>
              <a:t> </a:t>
            </a:r>
            <a:r>
              <a:rPr lang="en-GB" sz="5400" b="1" kern="0" dirty="0">
                <a:solidFill>
                  <a:srgbClr val="ED7D31"/>
                </a:solidFill>
                <a:latin typeface="Century Gothic"/>
                <a:ea typeface="Century Gothic"/>
                <a:cs typeface="Century Gothic"/>
                <a:sym typeface="Century Gothic"/>
              </a:rPr>
              <a:t>chanter</a:t>
            </a:r>
            <a:r>
              <a:rPr lang="en-GB" sz="5400" kern="0" dirty="0">
                <a:solidFill>
                  <a:srgbClr val="1E4E79"/>
                </a:solidFill>
                <a:latin typeface="Century Gothic"/>
                <a:ea typeface="Century Gothic"/>
                <a:cs typeface="Century Gothic"/>
                <a:sym typeface="Century Gothic"/>
              </a:rPr>
              <a:t> à la radio.</a:t>
            </a:r>
            <a:endParaRPr sz="1400" kern="0" dirty="0">
              <a:solidFill>
                <a:srgbClr val="000000"/>
              </a:solidFill>
              <a:cs typeface="Arial"/>
              <a:sym typeface="Arial"/>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[She likes </a:t>
            </a:r>
            <a:r>
              <a:rPr lang="en-GB" sz="3200" b="1" kern="0" dirty="0">
                <a:solidFill>
                  <a:srgbClr val="ED7D31"/>
                </a:solidFill>
                <a:latin typeface="Century Gothic"/>
                <a:ea typeface="Century Gothic"/>
                <a:cs typeface="Century Gothic"/>
                <a:sym typeface="Century Gothic"/>
              </a:rPr>
              <a:t>singing</a:t>
            </a:r>
            <a:r>
              <a:rPr lang="en-GB" sz="3200" kern="0" dirty="0">
                <a:solidFill>
                  <a:srgbClr val="1E4E79"/>
                </a:solidFill>
                <a:latin typeface="Century Gothic"/>
                <a:ea typeface="Century Gothic"/>
                <a:cs typeface="Century Gothic"/>
                <a:sym typeface="Century Gothic"/>
              </a:rPr>
              <a:t> on the radio.]</a:t>
            </a:r>
            <a:endParaRPr sz="1400" kern="0" dirty="0">
              <a:solidFill>
                <a:srgbClr val="000000"/>
              </a:solidFill>
              <a:cs typeface="Arial"/>
              <a:sym typeface="Arial"/>
            </a:endParaRPr>
          </a:p>
        </p:txBody>
      </p:sp>
      <p:sp>
        <p:nvSpPr>
          <p:cNvPr id="9" name="Rectangle 8"/>
          <p:cNvSpPr/>
          <p:nvPr/>
        </p:nvSpPr>
        <p:spPr>
          <a:xfrm>
            <a:off x="4412344" y="3937465"/>
            <a:ext cx="2931886" cy="112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110769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11520" b="1" dirty="0" err="1">
                <a:solidFill>
                  <a:srgbClr val="1E4E79"/>
                </a:solidFill>
              </a:rPr>
              <a:t>étudier</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study | studying]</a:t>
            </a:r>
            <a:endParaRPr sz="1400" kern="0" dirty="0">
              <a:solidFill>
                <a:srgbClr val="000000"/>
              </a:solidFill>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err="1">
                <a:solidFill>
                  <a:srgbClr val="1E4E79"/>
                </a:solidFill>
                <a:latin typeface="Century Gothic"/>
                <a:ea typeface="Century Gothic"/>
                <a:cs typeface="Century Gothic"/>
                <a:sym typeface="Century Gothic"/>
              </a:rPr>
              <a:t>étudie</a:t>
            </a:r>
            <a:endParaRPr sz="11500" b="1" kern="0" dirty="0">
              <a:solidFill>
                <a:srgbClr val="1E4E79"/>
              </a:solidFill>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[studies | is studying]</a:t>
            </a:r>
            <a:endParaRPr sz="1400" kern="0" dirty="0">
              <a:solidFill>
                <a:srgbClr val="000000"/>
              </a:solidFill>
              <a:cs typeface="Arial"/>
              <a:sym typeface="Aria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6305" y="457463"/>
            <a:ext cx="2228979" cy="1855336"/>
          </a:xfrm>
          <a:prstGeom prst="rect">
            <a:avLst/>
          </a:prstGeom>
        </p:spPr>
      </p:pic>
    </p:spTree>
    <p:extLst>
      <p:ext uri="{BB962C8B-B14F-4D97-AF65-F5344CB8AC3E}">
        <p14:creationId xmlns:p14="http://schemas.microsoft.com/office/powerpoint/2010/main" val="130825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étudier</a:t>
            </a:r>
            <a:endParaRP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study | studying]</a:t>
            </a:r>
            <a:endParaRPr sz="1400" kern="0" dirty="0">
              <a:solidFill>
                <a:srgbClr val="000000"/>
              </a:solidFill>
              <a:cs typeface="Arial"/>
              <a:sym typeface="Arial"/>
            </a:endParaRPr>
          </a:p>
        </p:txBody>
      </p:sp>
      <p:sp>
        <p:nvSpPr>
          <p:cNvPr id="65" name="Google Shape;65;p12" descr="question mark action button"/>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err="1">
                <a:solidFill>
                  <a:srgbClr val="1E4E79"/>
                </a:solidFill>
                <a:latin typeface="Century Gothic"/>
                <a:ea typeface="Century Gothic"/>
                <a:cs typeface="Century Gothic"/>
                <a:sym typeface="Century Gothic"/>
              </a:rPr>
              <a:t>étudie</a:t>
            </a:r>
            <a:endParaRPr sz="11500" b="1" kern="0" dirty="0">
              <a:solidFill>
                <a:srgbClr val="1E4E79"/>
              </a:solidFill>
              <a:latin typeface="Century Gothic"/>
              <a:ea typeface="Century Gothic"/>
              <a:cs typeface="Century Gothic"/>
              <a:sym typeface="Century Gothic"/>
            </a:endParaRP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[studies | is studying]</a:t>
            </a:r>
            <a:endParaRPr sz="1400" kern="0" dirty="0">
              <a:solidFill>
                <a:srgbClr val="000000"/>
              </a:solidFill>
              <a:cs typeface="Arial"/>
              <a:sym typeface="Arial"/>
            </a:endParaRPr>
          </a:p>
        </p:txBody>
      </p:sp>
      <p:sp>
        <p:nvSpPr>
          <p:cNvPr id="62" name="Google Shape;62;p12" descr="question mark action button"/>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81528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étudie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[studies | is studying]</a:t>
            </a:r>
            <a:endParaRPr sz="1400" kern="0" dirty="0">
              <a:solidFill>
                <a:srgbClr val="000000"/>
              </a:solidFill>
              <a:cs typeface="Arial"/>
              <a:sym typeface="Arial"/>
            </a:endParaRPr>
          </a:p>
        </p:txBody>
      </p:sp>
      <p:sp>
        <p:nvSpPr>
          <p:cNvPr id="75" name="Google Shape;75;p13"/>
          <p:cNvSpPr txBox="1"/>
          <p:nvPr/>
        </p:nvSpPr>
        <p:spPr>
          <a:xfrm>
            <a:off x="2174807" y="4039200"/>
            <a:ext cx="7960268"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000000"/>
              </a:buClr>
              <a:buFont typeface="Arial"/>
              <a:buNone/>
              <a:defRPr/>
            </a:pPr>
            <a:r>
              <a:rPr lang="en-GB" sz="6000" kern="0" dirty="0">
                <a:solidFill>
                  <a:srgbClr val="1E4E79"/>
                </a:solidFill>
                <a:latin typeface="Century Gothic"/>
                <a:ea typeface="Century Gothic"/>
                <a:cs typeface="Century Gothic"/>
                <a:sym typeface="Century Gothic"/>
              </a:rPr>
              <a:t>Il </a:t>
            </a:r>
            <a:r>
              <a:rPr lang="en-GB" sz="6000" b="1" kern="0" dirty="0" err="1">
                <a:solidFill>
                  <a:srgbClr val="ED7D31"/>
                </a:solidFill>
                <a:latin typeface="Century Gothic"/>
                <a:ea typeface="Century Gothic"/>
                <a:cs typeface="Century Gothic"/>
                <a:sym typeface="Century Gothic"/>
              </a:rPr>
              <a:t>étudie</a:t>
            </a:r>
            <a:r>
              <a:rPr lang="en-GB" sz="6000" b="1" kern="0" dirty="0">
                <a:solidFill>
                  <a:srgbClr val="EEC100"/>
                </a:solidFill>
                <a:latin typeface="Century Gothic"/>
                <a:ea typeface="Century Gothic"/>
                <a:cs typeface="Century Gothic"/>
                <a:sym typeface="Century Gothic"/>
              </a:rPr>
              <a:t> </a:t>
            </a:r>
            <a:r>
              <a:rPr lang="en-GB" sz="6000" kern="0" dirty="0">
                <a:solidFill>
                  <a:srgbClr val="1E4E79"/>
                </a:solidFill>
                <a:latin typeface="Century Gothic"/>
                <a:ea typeface="Century Gothic"/>
                <a:cs typeface="Century Gothic"/>
                <a:sym typeface="Century Gothic"/>
              </a:rPr>
              <a:t>le </a:t>
            </a:r>
            <a:r>
              <a:rPr lang="en-GB" sz="6000" kern="0" dirty="0" err="1">
                <a:solidFill>
                  <a:srgbClr val="1E4E79"/>
                </a:solidFill>
                <a:latin typeface="Century Gothic"/>
                <a:ea typeface="Century Gothic"/>
                <a:cs typeface="Century Gothic"/>
                <a:sym typeface="Century Gothic"/>
              </a:rPr>
              <a:t>français</a:t>
            </a:r>
            <a:r>
              <a:rPr lang="en-GB" sz="6000" kern="0" dirty="0">
                <a:solidFill>
                  <a:srgbClr val="1E4E79"/>
                </a:solidFill>
                <a:latin typeface="Century Gothic"/>
                <a:ea typeface="Century Gothic"/>
                <a:cs typeface="Century Gothic"/>
                <a:sym typeface="Century Gothic"/>
              </a:rPr>
              <a:t>. </a:t>
            </a:r>
            <a:endParaRPr sz="6000" kern="0" dirty="0">
              <a:solidFill>
                <a:srgbClr val="EA5F00"/>
              </a:solidFill>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[He </a:t>
            </a:r>
            <a:r>
              <a:rPr lang="en-GB" sz="3200" b="1" kern="0" dirty="0">
                <a:solidFill>
                  <a:srgbClr val="ED7D31"/>
                </a:solidFill>
                <a:latin typeface="Century Gothic"/>
                <a:ea typeface="Century Gothic"/>
                <a:cs typeface="Century Gothic"/>
                <a:sym typeface="Century Gothic"/>
              </a:rPr>
              <a:t>studies</a:t>
            </a:r>
            <a:r>
              <a:rPr lang="en-GB" sz="3200" b="1" kern="0" dirty="0">
                <a:solidFill>
                  <a:srgbClr val="EEC100"/>
                </a:solidFill>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a:t>
            </a:r>
            <a:r>
              <a:rPr lang="en-GB" sz="3200" b="1" kern="0" dirty="0">
                <a:solidFill>
                  <a:srgbClr val="EEC100"/>
                </a:solidFill>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is studying </a:t>
            </a:r>
            <a:r>
              <a:rPr lang="en-GB" sz="3200" kern="0" dirty="0">
                <a:solidFill>
                  <a:srgbClr val="1E4E79"/>
                </a:solidFill>
                <a:latin typeface="Century Gothic"/>
                <a:ea typeface="Century Gothic"/>
                <a:cs typeface="Century Gothic"/>
                <a:sym typeface="Century Gothic"/>
              </a:rPr>
              <a:t>French.]</a:t>
            </a:r>
            <a:endParaRPr sz="1400" kern="0" dirty="0">
              <a:solidFill>
                <a:srgbClr val="000000"/>
              </a:solidFill>
              <a:cs typeface="Arial"/>
              <a:sym typeface="Arial"/>
            </a:endParaRPr>
          </a:p>
        </p:txBody>
      </p:sp>
    </p:spTree>
    <p:extLst>
      <p:ext uri="{BB962C8B-B14F-4D97-AF65-F5344CB8AC3E}">
        <p14:creationId xmlns:p14="http://schemas.microsoft.com/office/powerpoint/2010/main" val="427500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étudier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study | studying]</a:t>
            </a:r>
            <a:endParaRPr sz="1400" kern="0" dirty="0">
              <a:solidFill>
                <a:srgbClr val="000000"/>
              </a:solidFill>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6000" kern="0" dirty="0">
                <a:solidFill>
                  <a:srgbClr val="1E4E79"/>
                </a:solidFill>
                <a:latin typeface="Century Gothic"/>
                <a:ea typeface="Century Gothic"/>
                <a:cs typeface="Century Gothic"/>
                <a:sym typeface="Century Gothic"/>
              </a:rPr>
              <a:t>Il </a:t>
            </a:r>
            <a:r>
              <a:rPr lang="en-GB" sz="6000" kern="0" dirty="0" err="1">
                <a:solidFill>
                  <a:srgbClr val="1E4E79"/>
                </a:solidFill>
                <a:latin typeface="Century Gothic"/>
                <a:ea typeface="Century Gothic"/>
                <a:cs typeface="Century Gothic"/>
                <a:sym typeface="Century Gothic"/>
              </a:rPr>
              <a:t>aime</a:t>
            </a:r>
            <a:r>
              <a:rPr lang="en-GB" sz="6000" kern="0" dirty="0">
                <a:solidFill>
                  <a:srgbClr val="1E4E79"/>
                </a:solidFill>
                <a:latin typeface="Century Gothic"/>
                <a:ea typeface="Century Gothic"/>
                <a:cs typeface="Century Gothic"/>
                <a:sym typeface="Century Gothic"/>
              </a:rPr>
              <a:t> </a:t>
            </a:r>
            <a:r>
              <a:rPr lang="en-GB" sz="6000" b="1" kern="0" dirty="0" err="1">
                <a:solidFill>
                  <a:srgbClr val="ED7D31"/>
                </a:solidFill>
                <a:latin typeface="Century Gothic"/>
                <a:ea typeface="Century Gothic"/>
                <a:cs typeface="Century Gothic"/>
                <a:sym typeface="Century Gothic"/>
              </a:rPr>
              <a:t>étudier</a:t>
            </a:r>
            <a:r>
              <a:rPr lang="en-GB" sz="6000" kern="0" dirty="0">
                <a:solidFill>
                  <a:srgbClr val="1E4E79"/>
                </a:solidFill>
                <a:latin typeface="Century Gothic"/>
                <a:ea typeface="Century Gothic"/>
                <a:cs typeface="Century Gothic"/>
                <a:sym typeface="Century Gothic"/>
              </a:rPr>
              <a:t> le </a:t>
            </a:r>
            <a:r>
              <a:rPr lang="en-GB" sz="6000" kern="0" dirty="0" err="1">
                <a:solidFill>
                  <a:srgbClr val="1E4E79"/>
                </a:solidFill>
                <a:latin typeface="Century Gothic"/>
                <a:ea typeface="Century Gothic"/>
                <a:cs typeface="Century Gothic"/>
                <a:sym typeface="Century Gothic"/>
              </a:rPr>
              <a:t>français</a:t>
            </a:r>
            <a:r>
              <a:rPr lang="en-GB" sz="6000" kern="0" dirty="0">
                <a:solidFill>
                  <a:srgbClr val="1E4E79"/>
                </a:solidFill>
                <a:latin typeface="Century Gothic"/>
                <a:ea typeface="Century Gothic"/>
                <a:cs typeface="Century Gothic"/>
                <a:sym typeface="Century Gothic"/>
              </a:rPr>
              <a:t>. </a:t>
            </a:r>
            <a:endParaRPr sz="6000" kern="0" dirty="0">
              <a:solidFill>
                <a:srgbClr val="1E4E79"/>
              </a:solidFill>
              <a:latin typeface="Century Gothic"/>
              <a:ea typeface="Century Gothic"/>
              <a:cs typeface="Century Gothic"/>
              <a:sym typeface="Century Gothic"/>
            </a:endParaRPr>
          </a:p>
        </p:txBody>
      </p:sp>
      <p:sp>
        <p:nvSpPr>
          <p:cNvPr id="85" name="Google Shape;85;p14"/>
          <p:cNvSpPr txBox="1"/>
          <p:nvPr/>
        </p:nvSpPr>
        <p:spPr>
          <a:xfrm>
            <a:off x="3274677" y="5165639"/>
            <a:ext cx="5642646"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[He likes </a:t>
            </a:r>
            <a:r>
              <a:rPr lang="en-GB" sz="3200" b="1" kern="0" dirty="0">
                <a:solidFill>
                  <a:srgbClr val="ED7D31"/>
                </a:solidFill>
                <a:latin typeface="Century Gothic"/>
                <a:ea typeface="Century Gothic"/>
                <a:cs typeface="Century Gothic"/>
                <a:sym typeface="Century Gothic"/>
              </a:rPr>
              <a:t>studying</a:t>
            </a:r>
            <a:r>
              <a:rPr lang="en-GB" sz="3200" kern="0" dirty="0">
                <a:solidFill>
                  <a:srgbClr val="1E4E79"/>
                </a:solidFill>
                <a:latin typeface="Century Gothic"/>
                <a:ea typeface="Century Gothic"/>
                <a:cs typeface="Century Gothic"/>
                <a:sym typeface="Century Gothic"/>
              </a:rPr>
              <a:t> French.]</a:t>
            </a:r>
            <a:endParaRPr sz="1400" kern="0" dirty="0">
              <a:solidFill>
                <a:srgbClr val="000000"/>
              </a:solidFill>
              <a:cs typeface="Arial"/>
              <a:sym typeface="Arial"/>
            </a:endParaRPr>
          </a:p>
        </p:txBody>
      </p:sp>
    </p:spTree>
    <p:extLst>
      <p:ext uri="{BB962C8B-B14F-4D97-AF65-F5344CB8AC3E}">
        <p14:creationId xmlns:p14="http://schemas.microsoft.com/office/powerpoint/2010/main" val="321067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étudie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[studies | is studying]</a:t>
            </a:r>
            <a:endParaRPr sz="1400" kern="0" dirty="0">
              <a:solidFill>
                <a:srgbClr val="000000"/>
              </a:solidFill>
              <a:cs typeface="Arial"/>
              <a:sym typeface="Arial"/>
            </a:endParaRPr>
          </a:p>
        </p:txBody>
      </p:sp>
      <p:sp>
        <p:nvSpPr>
          <p:cNvPr id="94" name="Google Shape;94;p15" descr="question mark action button"/>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6000" kern="0" dirty="0">
                <a:solidFill>
                  <a:srgbClr val="1E4E79"/>
                </a:solidFill>
                <a:latin typeface="Century Gothic"/>
                <a:ea typeface="Century Gothic"/>
                <a:cs typeface="Century Gothic"/>
                <a:sym typeface="Century Gothic"/>
              </a:rPr>
              <a:t>Il </a:t>
            </a:r>
            <a:r>
              <a:rPr lang="en-GB" sz="6000" b="1" kern="0" dirty="0" err="1">
                <a:solidFill>
                  <a:srgbClr val="ED7D31"/>
                </a:solidFill>
                <a:latin typeface="Century Gothic"/>
                <a:ea typeface="Century Gothic"/>
                <a:cs typeface="Century Gothic"/>
                <a:sym typeface="Century Gothic"/>
              </a:rPr>
              <a:t>étudie</a:t>
            </a:r>
            <a:r>
              <a:rPr lang="en-GB" sz="6000" kern="0" dirty="0">
                <a:solidFill>
                  <a:srgbClr val="1E4E79"/>
                </a:solidFill>
                <a:latin typeface="Century Gothic"/>
                <a:ea typeface="Century Gothic"/>
                <a:cs typeface="Century Gothic"/>
                <a:sym typeface="Century Gothic"/>
              </a:rPr>
              <a:t> le </a:t>
            </a:r>
            <a:r>
              <a:rPr lang="en-GB" sz="6000" kern="0" dirty="0" err="1">
                <a:solidFill>
                  <a:srgbClr val="1E4E79"/>
                </a:solidFill>
                <a:latin typeface="Century Gothic"/>
                <a:ea typeface="Century Gothic"/>
                <a:cs typeface="Century Gothic"/>
                <a:sym typeface="Century Gothic"/>
              </a:rPr>
              <a:t>français</a:t>
            </a:r>
            <a:r>
              <a:rPr lang="en-GB" sz="6000" kern="0" dirty="0">
                <a:solidFill>
                  <a:srgbClr val="1E4E79"/>
                </a:solidFill>
                <a:latin typeface="Century Gothic"/>
                <a:ea typeface="Century Gothic"/>
                <a:cs typeface="Century Gothic"/>
                <a:sym typeface="Century Gothic"/>
              </a:rPr>
              <a:t>. </a:t>
            </a:r>
            <a:endParaRPr sz="6000" kern="0" dirty="0">
              <a:solidFill>
                <a:srgbClr val="EA5F00"/>
              </a:solidFill>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[He </a:t>
            </a:r>
            <a:r>
              <a:rPr lang="en-GB" sz="3200" b="1" kern="0" dirty="0">
                <a:solidFill>
                  <a:srgbClr val="ED7D31"/>
                </a:solidFill>
                <a:latin typeface="Century Gothic"/>
                <a:ea typeface="Century Gothic"/>
                <a:cs typeface="Century Gothic"/>
                <a:sym typeface="Century Gothic"/>
              </a:rPr>
              <a:t>studies</a:t>
            </a:r>
            <a:r>
              <a:rPr lang="en-GB" sz="3200" b="1" kern="0" dirty="0">
                <a:solidFill>
                  <a:srgbClr val="EEC100"/>
                </a:solidFill>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a:t>
            </a:r>
            <a:r>
              <a:rPr lang="en-GB" sz="3200" b="1" kern="0" dirty="0">
                <a:solidFill>
                  <a:srgbClr val="EEC100"/>
                </a:solidFill>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is studying </a:t>
            </a:r>
            <a:r>
              <a:rPr lang="en-GB" sz="3200" kern="0" dirty="0">
                <a:solidFill>
                  <a:srgbClr val="1E4E79"/>
                </a:solidFill>
                <a:latin typeface="Century Gothic"/>
                <a:ea typeface="Century Gothic"/>
                <a:cs typeface="Century Gothic"/>
                <a:sym typeface="Century Gothic"/>
              </a:rPr>
              <a:t>French.]</a:t>
            </a:r>
            <a:endParaRPr sz="1400" kern="0" dirty="0">
              <a:solidFill>
                <a:srgbClr val="000000"/>
              </a:solidFill>
              <a:cs typeface="Arial"/>
              <a:sym typeface="Arial"/>
            </a:endParaRPr>
          </a:p>
        </p:txBody>
      </p:sp>
      <p:sp>
        <p:nvSpPr>
          <p:cNvPr id="9" name="Rectangle 8"/>
          <p:cNvSpPr/>
          <p:nvPr/>
        </p:nvSpPr>
        <p:spPr>
          <a:xfrm>
            <a:off x="2956415" y="3983631"/>
            <a:ext cx="2554513" cy="112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66857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0" y="-610306"/>
            <a:ext cx="2500313" cy="2943225"/>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15162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 anima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a 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study | studying]</a:t>
            </a:r>
            <a:endParaRPr sz="1400" kern="0" dirty="0">
              <a:solidFill>
                <a:srgbClr val="000000"/>
              </a:solidFill>
              <a:cs typeface="Arial"/>
              <a:sym typeface="Arial"/>
            </a:endParaRPr>
          </a:p>
        </p:txBody>
      </p:sp>
      <p:sp>
        <p:nvSpPr>
          <p:cNvPr id="103" name="Google Shape;103;p16" descr="question mark action button"/>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étudier</a:t>
            </a:r>
            <a:endParaRPr sz="11500" dirty="0"/>
          </a:p>
        </p:txBody>
      </p:sp>
      <p:sp>
        <p:nvSpPr>
          <p:cNvPr id="106" name="Google Shape;106;p16" descr="question mark action button"/>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algn="ctr">
              <a:buClr>
                <a:srgbClr val="000000"/>
              </a:buClr>
              <a:buFont typeface="Arial"/>
              <a:buNone/>
              <a:defRPr/>
            </a:pPr>
            <a:r>
              <a:rPr lang="en-GB" sz="5400" kern="0" dirty="0">
                <a:solidFill>
                  <a:srgbClr val="1E4E79"/>
                </a:solidFill>
                <a:latin typeface="Century Gothic"/>
                <a:ea typeface="Century Gothic"/>
                <a:cs typeface="Century Gothic"/>
                <a:sym typeface="Century Gothic"/>
              </a:rPr>
              <a:t>Elle </a:t>
            </a:r>
            <a:r>
              <a:rPr lang="en-GB" sz="5400" kern="0" dirty="0" err="1">
                <a:solidFill>
                  <a:srgbClr val="1E4E79"/>
                </a:solidFill>
                <a:latin typeface="Century Gothic"/>
                <a:ea typeface="Century Gothic"/>
                <a:cs typeface="Century Gothic"/>
                <a:sym typeface="Century Gothic"/>
              </a:rPr>
              <a:t>aime</a:t>
            </a:r>
            <a:r>
              <a:rPr lang="en-GB" sz="5400" kern="0" dirty="0">
                <a:solidFill>
                  <a:srgbClr val="1E4E79"/>
                </a:solidFill>
                <a:latin typeface="Century Gothic"/>
                <a:ea typeface="Century Gothic"/>
                <a:cs typeface="Century Gothic"/>
                <a:sym typeface="Century Gothic"/>
              </a:rPr>
              <a:t> </a:t>
            </a:r>
            <a:r>
              <a:rPr lang="en-GB" sz="5400" b="1" kern="0" dirty="0" err="1">
                <a:solidFill>
                  <a:srgbClr val="ED7D31"/>
                </a:solidFill>
                <a:latin typeface="Century Gothic"/>
                <a:ea typeface="Century Gothic"/>
                <a:cs typeface="Century Gothic"/>
                <a:sym typeface="Century Gothic"/>
              </a:rPr>
              <a:t>étudier</a:t>
            </a:r>
            <a:r>
              <a:rPr lang="en-GB" sz="5400" kern="0" dirty="0">
                <a:solidFill>
                  <a:srgbClr val="1E4E79"/>
                </a:solidFill>
                <a:latin typeface="Century Gothic"/>
                <a:ea typeface="Century Gothic"/>
                <a:cs typeface="Century Gothic"/>
                <a:sym typeface="Century Gothic"/>
              </a:rPr>
              <a:t> le </a:t>
            </a:r>
            <a:r>
              <a:rPr lang="en-GB" sz="5400" kern="0" dirty="0" err="1">
                <a:solidFill>
                  <a:srgbClr val="1E4E79"/>
                </a:solidFill>
                <a:latin typeface="Century Gothic"/>
                <a:ea typeface="Century Gothic"/>
                <a:cs typeface="Century Gothic"/>
                <a:sym typeface="Century Gothic"/>
              </a:rPr>
              <a:t>français</a:t>
            </a:r>
            <a:r>
              <a:rPr lang="en-GB" sz="5400" kern="0" dirty="0">
                <a:solidFill>
                  <a:srgbClr val="1E4E79"/>
                </a:solidFill>
                <a:latin typeface="Century Gothic"/>
                <a:ea typeface="Century Gothic"/>
                <a:cs typeface="Century Gothic"/>
                <a:sym typeface="Century Gothic"/>
              </a:rPr>
              <a:t>.</a:t>
            </a:r>
            <a:endParaRPr sz="1400" kern="0" dirty="0">
              <a:solidFill>
                <a:srgbClr val="000000"/>
              </a:solidFill>
              <a:cs typeface="Arial"/>
              <a:sym typeface="Arial"/>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[He likes </a:t>
            </a:r>
            <a:r>
              <a:rPr lang="en-GB" sz="3200" b="1" kern="0" dirty="0">
                <a:solidFill>
                  <a:srgbClr val="ED7D31"/>
                </a:solidFill>
                <a:latin typeface="Century Gothic"/>
                <a:ea typeface="Century Gothic"/>
                <a:cs typeface="Century Gothic"/>
                <a:sym typeface="Century Gothic"/>
              </a:rPr>
              <a:t>studying</a:t>
            </a:r>
            <a:r>
              <a:rPr lang="en-GB" sz="3200" kern="0" dirty="0">
                <a:solidFill>
                  <a:srgbClr val="1E4E79"/>
                </a:solidFill>
                <a:latin typeface="Century Gothic"/>
                <a:ea typeface="Century Gothic"/>
                <a:cs typeface="Century Gothic"/>
                <a:sym typeface="Century Gothic"/>
              </a:rPr>
              <a:t> French.]</a:t>
            </a:r>
            <a:endParaRPr sz="1400" kern="0" dirty="0">
              <a:solidFill>
                <a:srgbClr val="000000"/>
              </a:solidFill>
              <a:cs typeface="Arial"/>
              <a:sym typeface="Arial"/>
            </a:endParaRPr>
          </a:p>
        </p:txBody>
      </p:sp>
      <p:sp>
        <p:nvSpPr>
          <p:cNvPr id="9" name="Rectangle 8"/>
          <p:cNvSpPr/>
          <p:nvPr/>
        </p:nvSpPr>
        <p:spPr>
          <a:xfrm>
            <a:off x="4542972" y="3937465"/>
            <a:ext cx="2438399" cy="112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296938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descr="chalkboard with lette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894" y="1257828"/>
            <a:ext cx="1708482" cy="1708482"/>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1760" y="1321858"/>
            <a:ext cx="1686887" cy="166843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7805" y="2371209"/>
            <a:ext cx="844912" cy="1662121"/>
          </a:xfrm>
          <a:prstGeom prst="rect">
            <a:avLst/>
          </a:prstGeom>
        </p:spPr>
      </p:pic>
      <p:sp>
        <p:nvSpPr>
          <p:cNvPr id="11" name="TextBox 10"/>
          <p:cNvSpPr txBox="1"/>
          <p:nvPr/>
        </p:nvSpPr>
        <p:spPr>
          <a:xfrm>
            <a:off x="2798272" y="3027327"/>
            <a:ext cx="1223498" cy="584775"/>
          </a:xfrm>
          <a:prstGeom prst="rect">
            <a:avLst/>
          </a:prstGeom>
          <a:solidFill>
            <a:srgbClr val="115076"/>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latin typeface="Century Gothic" panose="020F0302020204030204"/>
                <a:ea typeface="+mn-ea"/>
                <a:cs typeface="+mn-cs"/>
              </a:rPr>
              <a:t>jouer</a:t>
            </a:r>
            <a:endPar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p:cNvSpPr txBox="1"/>
          <p:nvPr/>
        </p:nvSpPr>
        <p:spPr>
          <a:xfrm>
            <a:off x="7032697" y="3470530"/>
            <a:ext cx="1950253" cy="584775"/>
          </a:xfrm>
          <a:prstGeom prst="rect">
            <a:avLst/>
          </a:prstGeom>
          <a:solidFill>
            <a:srgbClr val="115076"/>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un </a:t>
            </a:r>
            <a:r>
              <a:rPr kumimoji="0" lang="en-GB" sz="3200" b="1" i="0" u="none" strike="noStrike" kern="0" cap="none" spc="0" normalizeH="0" baseline="0" noProof="0" dirty="0" err="1">
                <a:ln>
                  <a:noFill/>
                </a:ln>
                <a:solidFill>
                  <a:prstClr val="white"/>
                </a:solidFill>
                <a:effectLst/>
                <a:uLnTx/>
                <a:uFillTx/>
                <a:latin typeface="Century Gothic" panose="020F0302020204030204"/>
                <a:ea typeface="+mn-ea"/>
                <a:cs typeface="+mn-cs"/>
              </a:rPr>
              <a:t>élève</a:t>
            </a:r>
            <a:endPar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13" name="Picture 12" descr="woman sing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55439" y="298438"/>
            <a:ext cx="1242770" cy="1149756"/>
          </a:xfrm>
          <a:prstGeom prst="rect">
            <a:avLst/>
          </a:prstGeom>
        </p:spPr>
      </p:pic>
      <p:sp>
        <p:nvSpPr>
          <p:cNvPr id="14" name="TextBox 13"/>
          <p:cNvSpPr txBox="1"/>
          <p:nvPr/>
        </p:nvSpPr>
        <p:spPr>
          <a:xfrm>
            <a:off x="7185767" y="1408454"/>
            <a:ext cx="1782114" cy="584775"/>
          </a:xfrm>
          <a:prstGeom prst="rect">
            <a:avLst/>
          </a:prstGeom>
          <a:solidFill>
            <a:srgbClr val="115076"/>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chanter</a:t>
            </a:r>
          </a:p>
        </p:txBody>
      </p:sp>
      <p:sp>
        <p:nvSpPr>
          <p:cNvPr id="18" name="TextBox 17"/>
          <p:cNvSpPr txBox="1"/>
          <p:nvPr/>
        </p:nvSpPr>
        <p:spPr>
          <a:xfrm>
            <a:off x="200935" y="3060146"/>
            <a:ext cx="1620231" cy="584775"/>
          </a:xfrm>
          <a:prstGeom prst="rect">
            <a:avLst/>
          </a:prstGeom>
          <a:solidFill>
            <a:srgbClr val="115076"/>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latin typeface="Century Gothic" panose="020F0302020204030204"/>
                <a:ea typeface="+mn-ea"/>
                <a:cs typeface="+mn-cs"/>
              </a:rPr>
              <a:t>étudier</a:t>
            </a:r>
            <a:endPar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19" name="Picture 18" descr="radio"/>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1854" y="1167772"/>
            <a:ext cx="1647009" cy="1715635"/>
          </a:xfrm>
          <a:prstGeom prst="rect">
            <a:avLst/>
          </a:prstGeom>
        </p:spPr>
      </p:pic>
      <p:sp>
        <p:nvSpPr>
          <p:cNvPr id="20" name="TextBox 19"/>
          <p:cNvSpPr txBox="1"/>
          <p:nvPr/>
        </p:nvSpPr>
        <p:spPr>
          <a:xfrm>
            <a:off x="4934790" y="3035660"/>
            <a:ext cx="1702921" cy="584775"/>
          </a:xfrm>
          <a:prstGeom prst="rect">
            <a:avLst/>
          </a:prstGeom>
          <a:solidFill>
            <a:srgbClr val="115076"/>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la radio</a:t>
            </a:r>
          </a:p>
        </p:txBody>
      </p:sp>
      <p:grpSp>
        <p:nvGrpSpPr>
          <p:cNvPr id="21" name="Group 20"/>
          <p:cNvGrpSpPr/>
          <p:nvPr/>
        </p:nvGrpSpPr>
        <p:grpSpPr>
          <a:xfrm>
            <a:off x="6149017" y="4342685"/>
            <a:ext cx="2313700" cy="1485669"/>
            <a:chOff x="5947075" y="2310861"/>
            <a:chExt cx="2794168" cy="1762286"/>
          </a:xfrm>
        </p:grpSpPr>
        <p:pic>
          <p:nvPicPr>
            <p:cNvPr id="22" name="Picture 21" descr="pineappl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2662" y="2310861"/>
              <a:ext cx="1453505" cy="1724596"/>
            </a:xfrm>
            <a:prstGeom prst="rect">
              <a:avLst/>
            </a:prstGeom>
          </p:spPr>
        </p:pic>
        <p:pic>
          <p:nvPicPr>
            <p:cNvPr id="23" name="Picture 22" descr="tomat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88016">
              <a:off x="6474731" y="2964276"/>
              <a:ext cx="673217" cy="729318"/>
            </a:xfrm>
            <a:prstGeom prst="rect">
              <a:avLst/>
            </a:prstGeom>
          </p:spPr>
        </p:pic>
        <p:pic>
          <p:nvPicPr>
            <p:cNvPr id="24" name="Picture 23" descr="tomat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47075" y="2984729"/>
              <a:ext cx="673217" cy="729318"/>
            </a:xfrm>
            <a:prstGeom prst="rect">
              <a:avLst/>
            </a:prstGeom>
          </p:spPr>
        </p:pic>
        <p:pic>
          <p:nvPicPr>
            <p:cNvPr id="25" name="Picture 24" descr="appl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54566" y="2980494"/>
              <a:ext cx="986677" cy="1092653"/>
            </a:xfrm>
            <a:prstGeom prst="rect">
              <a:avLst/>
            </a:prstGeom>
          </p:spPr>
        </p:pic>
      </p:grpSp>
      <p:sp>
        <p:nvSpPr>
          <p:cNvPr id="26" name="TextBox 25"/>
          <p:cNvSpPr txBox="1"/>
          <p:nvPr/>
        </p:nvSpPr>
        <p:spPr>
          <a:xfrm>
            <a:off x="6602054" y="5690288"/>
            <a:ext cx="1400827" cy="584775"/>
          </a:xfrm>
          <a:prstGeom prst="rect">
            <a:avLst/>
          </a:prstGeom>
          <a:solidFill>
            <a:srgbClr val="115076"/>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le fruit</a:t>
            </a:r>
          </a:p>
        </p:txBody>
      </p:sp>
      <p:grpSp>
        <p:nvGrpSpPr>
          <p:cNvPr id="27" name="Group 26" descr="group of figures from history including a Roman"/>
          <p:cNvGrpSpPr/>
          <p:nvPr/>
        </p:nvGrpSpPr>
        <p:grpSpPr>
          <a:xfrm>
            <a:off x="9791798" y="1691953"/>
            <a:ext cx="1946391" cy="1492990"/>
            <a:chOff x="9673502" y="2270118"/>
            <a:chExt cx="2149758" cy="1704850"/>
          </a:xfrm>
        </p:grpSpPr>
        <p:pic>
          <p:nvPicPr>
            <p:cNvPr id="28" name="Picture 27" descr="a warrio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73502" y="2304386"/>
              <a:ext cx="860602" cy="1670582"/>
            </a:xfrm>
            <a:prstGeom prst="rect">
              <a:avLst/>
            </a:prstGeom>
          </p:spPr>
        </p:pic>
        <p:pic>
          <p:nvPicPr>
            <p:cNvPr id="29" name="Picture 28" descr="man wearing toga"/>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99028" y="2402506"/>
              <a:ext cx="950322" cy="1542326"/>
            </a:xfrm>
            <a:prstGeom prst="rect">
              <a:avLst/>
            </a:prstGeom>
          </p:spPr>
        </p:pic>
        <p:pic>
          <p:nvPicPr>
            <p:cNvPr id="30" name="Picture 29" descr="a Roman"/>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70360" y="2270118"/>
              <a:ext cx="852900" cy="1655630"/>
            </a:xfrm>
            <a:prstGeom prst="rect">
              <a:avLst/>
            </a:prstGeom>
          </p:spPr>
        </p:pic>
      </p:grpSp>
      <p:sp>
        <p:nvSpPr>
          <p:cNvPr id="31" name="TextBox 30"/>
          <p:cNvSpPr txBox="1"/>
          <p:nvPr/>
        </p:nvSpPr>
        <p:spPr>
          <a:xfrm>
            <a:off x="9852079" y="2815084"/>
            <a:ext cx="1818678" cy="584775"/>
          </a:xfrm>
          <a:prstGeom prst="rect">
            <a:avLst/>
          </a:prstGeom>
          <a:solidFill>
            <a:srgbClr val="115076"/>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latin typeface="Century Gothic" panose="020F0302020204030204"/>
                <a:ea typeface="+mn-ea"/>
                <a:cs typeface="+mn-cs"/>
              </a:rPr>
              <a:t>l’histoire</a:t>
            </a:r>
            <a:endPar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32" name="Picture 2" descr="group of children"/>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10385" y="4060481"/>
            <a:ext cx="2449418" cy="176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p:cNvSpPr txBox="1"/>
          <p:nvPr/>
        </p:nvSpPr>
        <p:spPr>
          <a:xfrm>
            <a:off x="2638156" y="5691958"/>
            <a:ext cx="2138421" cy="584775"/>
          </a:xfrm>
          <a:prstGeom prst="rect">
            <a:avLst/>
          </a:prstGeom>
          <a:solidFill>
            <a:srgbClr val="115076"/>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ensemble</a:t>
            </a:r>
          </a:p>
        </p:txBody>
      </p:sp>
      <p:pic>
        <p:nvPicPr>
          <p:cNvPr id="34" name="Picture 2" descr="group of figures"/>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998065" y="4108790"/>
            <a:ext cx="2516506" cy="175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9607648" y="5672602"/>
            <a:ext cx="1117456" cy="584775"/>
          </a:xfrm>
          <a:prstGeom prst="rect">
            <a:avLst/>
          </a:prstGeom>
          <a:solidFill>
            <a:srgbClr val="115076"/>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latin typeface="Century Gothic" panose="020F0302020204030204"/>
                <a:ea typeface="+mn-ea"/>
                <a:cs typeface="+mn-cs"/>
              </a:rPr>
              <a:t>elles</a:t>
            </a:r>
            <a:endPar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36" name="Picture 35"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7"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Vocabulaire</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38" name="Picture 2" descr="group of figures"/>
          <p:cNvPicPr>
            <a:picLocks noChangeAspect="1"/>
          </p:cNvPicPr>
          <p:nvPr/>
        </p:nvPicPr>
        <p:blipFill rotWithShape="1">
          <a:blip r:embed="rId16">
            <a:extLst>
              <a:ext uri="{28A0092B-C50C-407E-A947-70E740481C1C}">
                <a14:useLocalDpi xmlns:a14="http://schemas.microsoft.com/office/drawing/2010/main" val="0"/>
              </a:ext>
            </a:extLst>
          </a:blip>
          <a:srcRect l="4406" r="63588"/>
          <a:stretch/>
        </p:blipFill>
        <p:spPr bwMode="auto">
          <a:xfrm>
            <a:off x="297214" y="4076753"/>
            <a:ext cx="764420" cy="167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a:xfrm>
            <a:off x="297214" y="5638755"/>
            <a:ext cx="630766" cy="584775"/>
          </a:xfrm>
          <a:prstGeom prst="rect">
            <a:avLst/>
          </a:prstGeom>
          <a:solidFill>
            <a:srgbClr val="115076"/>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latin typeface="Century Gothic" panose="020F0302020204030204"/>
                <a:ea typeface="+mn-ea"/>
                <a:cs typeface="+mn-cs"/>
              </a:rPr>
              <a:t>ils</a:t>
            </a:r>
            <a:endPar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CuadroTexto 46">
            <a:extLst>
              <a:ext uri="{FF2B5EF4-FFF2-40B4-BE49-F238E27FC236}">
                <a16:creationId xmlns:a16="http://schemas.microsoft.com/office/drawing/2014/main" id="{8DF366ED-5D56-8F41-B411-926ECEEA7CB8}"/>
              </a:ext>
            </a:extLst>
          </p:cNvPr>
          <p:cNvSpPr txBox="1"/>
          <p:nvPr/>
        </p:nvSpPr>
        <p:spPr>
          <a:xfrm>
            <a:off x="-21860" y="3653457"/>
            <a:ext cx="252344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en-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study, studying</a:t>
            </a: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1" name="CuadroTexto 46">
            <a:extLst>
              <a:ext uri="{FF2B5EF4-FFF2-40B4-BE49-F238E27FC236}">
                <a16:creationId xmlns:a16="http://schemas.microsoft.com/office/drawing/2014/main" id="{8DF366ED-5D56-8F41-B411-926ECEEA7CB8}"/>
              </a:ext>
            </a:extLst>
          </p:cNvPr>
          <p:cNvSpPr txBox="1"/>
          <p:nvPr/>
        </p:nvSpPr>
        <p:spPr>
          <a:xfrm>
            <a:off x="2501588" y="3660371"/>
            <a:ext cx="22894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en-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play, </a:t>
            </a:r>
            <a:r>
              <a:rPr kumimoji="0" lang="en-GB" sz="2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mn-cs"/>
              </a:rPr>
              <a:t>playing</a:t>
            </a: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2" name="CuadroTexto 46">
            <a:extLst>
              <a:ext uri="{FF2B5EF4-FFF2-40B4-BE49-F238E27FC236}">
                <a16:creationId xmlns:a16="http://schemas.microsoft.com/office/drawing/2014/main" id="{8DF366ED-5D56-8F41-B411-926ECEEA7CB8}"/>
              </a:ext>
            </a:extLst>
          </p:cNvPr>
          <p:cNvSpPr txBox="1"/>
          <p:nvPr/>
        </p:nvSpPr>
        <p:spPr>
          <a:xfrm>
            <a:off x="7032697" y="1993229"/>
            <a:ext cx="21739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en-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sing, singing</a:t>
            </a: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4" name="CuadroTexto 46">
            <a:extLst>
              <a:ext uri="{FF2B5EF4-FFF2-40B4-BE49-F238E27FC236}">
                <a16:creationId xmlns:a16="http://schemas.microsoft.com/office/drawing/2014/main" id="{8DF366ED-5D56-8F41-B411-926ECEEA7CB8}"/>
              </a:ext>
            </a:extLst>
          </p:cNvPr>
          <p:cNvSpPr txBox="1"/>
          <p:nvPr/>
        </p:nvSpPr>
        <p:spPr>
          <a:xfrm>
            <a:off x="4673727" y="5876623"/>
            <a:ext cx="144623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en-GB" sz="2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mn-cs"/>
              </a:rPr>
              <a:t>ogether</a:t>
            </a: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5" name="CuadroTexto 46">
            <a:extLst>
              <a:ext uri="{FF2B5EF4-FFF2-40B4-BE49-F238E27FC236}">
                <a16:creationId xmlns:a16="http://schemas.microsoft.com/office/drawing/2014/main" id="{8DF366ED-5D56-8F41-B411-926ECEEA7CB8}"/>
              </a:ext>
            </a:extLst>
          </p:cNvPr>
          <p:cNvSpPr txBox="1"/>
          <p:nvPr/>
        </p:nvSpPr>
        <p:spPr>
          <a:xfrm>
            <a:off x="10837142" y="5713312"/>
            <a:ext cx="135485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en-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hey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fem. plu.</a:t>
            </a: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6" name="CuadroTexto 46">
            <a:extLst>
              <a:ext uri="{FF2B5EF4-FFF2-40B4-BE49-F238E27FC236}">
                <a16:creationId xmlns:a16="http://schemas.microsoft.com/office/drawing/2014/main" id="{8DF366ED-5D56-8F41-B411-926ECEEA7CB8}"/>
              </a:ext>
            </a:extLst>
          </p:cNvPr>
          <p:cNvSpPr txBox="1"/>
          <p:nvPr/>
        </p:nvSpPr>
        <p:spPr>
          <a:xfrm>
            <a:off x="894711" y="5746870"/>
            <a:ext cx="154882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en-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hey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masc. plu.</a:t>
            </a: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7" name="CuadroTexto 46">
            <a:extLst>
              <a:ext uri="{FF2B5EF4-FFF2-40B4-BE49-F238E27FC236}">
                <a16:creationId xmlns:a16="http://schemas.microsoft.com/office/drawing/2014/main" id="{8DF366ED-5D56-8F41-B411-926ECEEA7CB8}"/>
              </a:ext>
            </a:extLst>
          </p:cNvPr>
          <p:cNvSpPr txBox="1"/>
          <p:nvPr/>
        </p:nvSpPr>
        <p:spPr>
          <a:xfrm>
            <a:off x="7568109" y="4007729"/>
            <a:ext cx="21802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student</a:t>
            </a: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8" name="TextBox 47"/>
          <p:cNvSpPr txBox="1"/>
          <p:nvPr/>
        </p:nvSpPr>
        <p:spPr>
          <a:xfrm>
            <a:off x="4949553" y="3035660"/>
            <a:ext cx="1688158" cy="584775"/>
          </a:xfrm>
          <a:prstGeom prst="rect">
            <a:avLst/>
          </a:prstGeom>
          <a:solidFill>
            <a:srgbClr val="115076"/>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50" name="TextBox 49"/>
          <p:cNvSpPr txBox="1"/>
          <p:nvPr/>
        </p:nvSpPr>
        <p:spPr>
          <a:xfrm>
            <a:off x="6612646" y="5698183"/>
            <a:ext cx="1390235" cy="584775"/>
          </a:xfrm>
          <a:prstGeom prst="rect">
            <a:avLst/>
          </a:prstGeom>
          <a:solidFill>
            <a:srgbClr val="115076"/>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51" name="TextBox 50"/>
          <p:cNvSpPr txBox="1"/>
          <p:nvPr/>
        </p:nvSpPr>
        <p:spPr>
          <a:xfrm>
            <a:off x="2813346" y="3027326"/>
            <a:ext cx="1208424" cy="584775"/>
          </a:xfrm>
          <a:prstGeom prst="rect">
            <a:avLst/>
          </a:prstGeom>
          <a:solidFill>
            <a:srgbClr val="115076"/>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52" name="TextBox 51"/>
          <p:cNvSpPr txBox="1"/>
          <p:nvPr/>
        </p:nvSpPr>
        <p:spPr>
          <a:xfrm>
            <a:off x="2639073" y="5683625"/>
            <a:ext cx="2137503" cy="584775"/>
          </a:xfrm>
          <a:prstGeom prst="rect">
            <a:avLst/>
          </a:prstGeom>
          <a:solidFill>
            <a:srgbClr val="115076"/>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53" name="TextBox 52"/>
          <p:cNvSpPr txBox="1"/>
          <p:nvPr/>
        </p:nvSpPr>
        <p:spPr>
          <a:xfrm>
            <a:off x="9834341" y="2806698"/>
            <a:ext cx="1836415" cy="584775"/>
          </a:xfrm>
          <a:prstGeom prst="rect">
            <a:avLst/>
          </a:prstGeom>
          <a:solidFill>
            <a:srgbClr val="115076"/>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54" name="TextBox 53"/>
          <p:cNvSpPr txBox="1"/>
          <p:nvPr/>
        </p:nvSpPr>
        <p:spPr>
          <a:xfrm>
            <a:off x="7203084" y="1408454"/>
            <a:ext cx="1778959" cy="584775"/>
          </a:xfrm>
          <a:prstGeom prst="rect">
            <a:avLst/>
          </a:prstGeom>
          <a:solidFill>
            <a:srgbClr val="115076"/>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55" name="TextBox 54"/>
          <p:cNvSpPr txBox="1"/>
          <p:nvPr/>
        </p:nvSpPr>
        <p:spPr>
          <a:xfrm>
            <a:off x="310274" y="5638755"/>
            <a:ext cx="617706" cy="584775"/>
          </a:xfrm>
          <a:prstGeom prst="rect">
            <a:avLst/>
          </a:prstGeom>
          <a:solidFill>
            <a:srgbClr val="115076"/>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56" name="TextBox 55"/>
          <p:cNvSpPr txBox="1"/>
          <p:nvPr/>
        </p:nvSpPr>
        <p:spPr>
          <a:xfrm>
            <a:off x="7026127" y="3468792"/>
            <a:ext cx="1941753" cy="584775"/>
          </a:xfrm>
          <a:prstGeom prst="rect">
            <a:avLst/>
          </a:prstGeom>
          <a:solidFill>
            <a:srgbClr val="115076"/>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57" name="TextBox 56"/>
          <p:cNvSpPr txBox="1"/>
          <p:nvPr/>
        </p:nvSpPr>
        <p:spPr>
          <a:xfrm>
            <a:off x="197094" y="3063603"/>
            <a:ext cx="1688158" cy="584775"/>
          </a:xfrm>
          <a:prstGeom prst="rect">
            <a:avLst/>
          </a:prstGeom>
          <a:solidFill>
            <a:srgbClr val="115076"/>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58" name="TextBox 57"/>
          <p:cNvSpPr txBox="1"/>
          <p:nvPr/>
        </p:nvSpPr>
        <p:spPr>
          <a:xfrm>
            <a:off x="9627609" y="5676343"/>
            <a:ext cx="1097495" cy="584775"/>
          </a:xfrm>
          <a:prstGeom prst="rect">
            <a:avLst/>
          </a:prstGeom>
          <a:solidFill>
            <a:srgbClr val="115076"/>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100395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34"/>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4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13"/>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4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3"/>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1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46"/>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38"/>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1" nodeType="clickEffect">
                                  <p:stCondLst>
                                    <p:cond delay="0"/>
                                  </p:stCondLst>
                                  <p:childTnLst>
                                    <p:set>
                                      <p:cBhvr>
                                        <p:cTn id="108" dur="1" fill="hold">
                                          <p:stCondLst>
                                            <p:cond delay="0"/>
                                          </p:stCondLst>
                                        </p:cTn>
                                        <p:tgtEl>
                                          <p:spTgt spid="46"/>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48"/>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5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5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5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1" nodeType="clickEffect">
                                  <p:stCondLst>
                                    <p:cond delay="0"/>
                                  </p:stCondLst>
                                  <p:childTnLst>
                                    <p:set>
                                      <p:cBhvr>
                                        <p:cTn id="142" dur="1" fill="hold">
                                          <p:stCondLst>
                                            <p:cond delay="0"/>
                                          </p:stCondLst>
                                        </p:cTn>
                                        <p:tgtEl>
                                          <p:spTgt spid="52"/>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5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1" nodeType="clickEffect">
                                  <p:stCondLst>
                                    <p:cond delay="0"/>
                                  </p:stCondLst>
                                  <p:childTnLst>
                                    <p:set>
                                      <p:cBhvr>
                                        <p:cTn id="150" dur="1" fill="hold">
                                          <p:stCondLst>
                                            <p:cond delay="0"/>
                                          </p:stCondLst>
                                        </p:cTn>
                                        <p:tgtEl>
                                          <p:spTgt spid="53"/>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4"/>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54"/>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55"/>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1" nodeType="clickEffect">
                                  <p:stCondLst>
                                    <p:cond delay="0"/>
                                  </p:stCondLst>
                                  <p:childTnLst>
                                    <p:set>
                                      <p:cBhvr>
                                        <p:cTn id="166" dur="1" fill="hold">
                                          <p:stCondLst>
                                            <p:cond delay="0"/>
                                          </p:stCondLst>
                                        </p:cTn>
                                        <p:tgtEl>
                                          <p:spTgt spid="55"/>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56"/>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1" nodeType="clickEffect">
                                  <p:stCondLst>
                                    <p:cond delay="0"/>
                                  </p:stCondLst>
                                  <p:childTnLst>
                                    <p:set>
                                      <p:cBhvr>
                                        <p:cTn id="174" dur="1" fill="hold">
                                          <p:stCondLst>
                                            <p:cond delay="0"/>
                                          </p:stCondLst>
                                        </p:cTn>
                                        <p:tgtEl>
                                          <p:spTgt spid="56"/>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57"/>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1" nodeType="clickEffect">
                                  <p:stCondLst>
                                    <p:cond delay="0"/>
                                  </p:stCondLst>
                                  <p:childTnLst>
                                    <p:set>
                                      <p:cBhvr>
                                        <p:cTn id="182" dur="1" fill="hold">
                                          <p:stCondLst>
                                            <p:cond delay="0"/>
                                          </p:stCondLst>
                                        </p:cTn>
                                        <p:tgtEl>
                                          <p:spTgt spid="57"/>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58"/>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1" nodeType="clickEffect">
                                  <p:stCondLst>
                                    <p:cond delay="0"/>
                                  </p:stCondLst>
                                  <p:childTnLst>
                                    <p:set>
                                      <p:cBhvr>
                                        <p:cTn id="190"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41" grpId="1"/>
      <p:bldP spid="42" grpId="0"/>
      <p:bldP spid="42" grpId="1"/>
      <p:bldP spid="44" grpId="0"/>
      <p:bldP spid="44" grpId="1"/>
      <p:bldP spid="45" grpId="0"/>
      <p:bldP spid="45" grpId="1"/>
      <p:bldP spid="46" grpId="0"/>
      <p:bldP spid="46" grpId="1"/>
      <p:bldP spid="47" grpId="0"/>
      <p:bldP spid="47" grpId="1"/>
      <p:bldP spid="48" grpId="0" animBg="1"/>
      <p:bldP spid="48"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25443" y="1387114"/>
            <a:ext cx="11858525" cy="89255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600" dirty="0">
                <a:solidFill>
                  <a:srgbClr val="002060"/>
                </a:solidFill>
                <a:latin typeface="Century Gothic" panose="020B0502020202020204" pitchFamily="34" charset="0"/>
              </a:rPr>
              <a:t>T</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o say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‘s/he’ + verb</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 French, the verb </a:t>
            </a:r>
            <a:r>
              <a:rPr lang="en-GB" sz="2600" dirty="0">
                <a:solidFill>
                  <a:srgbClr val="002060"/>
                </a:solidFill>
                <a:latin typeface="Century Gothic" panose="020B0502020202020204" pitchFamily="34" charset="0"/>
              </a:rPr>
              <a:t>is in the short form, </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often ending in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-e</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2" name="TextBox 11"/>
          <p:cNvSpPr txBox="1"/>
          <p:nvPr/>
        </p:nvSpPr>
        <p:spPr>
          <a:xfrm>
            <a:off x="3549308" y="2145234"/>
            <a:ext cx="2272757"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Il </a:t>
            </a:r>
            <a:r>
              <a:rPr lang="en-GB" sz="2800" dirty="0" err="1">
                <a:solidFill>
                  <a:srgbClr val="002060"/>
                </a:solidFill>
                <a:latin typeface="Century Gothic" panose="020B0502020202020204" pitchFamily="34" charset="0"/>
              </a:rPr>
              <a:t>jou</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e</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p:cNvSpPr txBox="1"/>
          <p:nvPr/>
        </p:nvSpPr>
        <p:spPr>
          <a:xfrm>
            <a:off x="6835218" y="2145234"/>
            <a:ext cx="2823132"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He</a:t>
            </a:r>
            <a:r>
              <a:rPr lang="en-GB" sz="2800" noProof="0"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play</a:t>
            </a:r>
            <a:r>
              <a:rPr lang="en-GB" sz="2800" noProof="0" dirty="0">
                <a:solidFill>
                  <a:srgbClr val="002060"/>
                </a:solidFill>
                <a:latin typeface="Century Gothic" panose="020B0502020202020204" pitchFamily="34" charset="0"/>
              </a:rPr>
              <a:t>s</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p:cNvSpPr txBox="1"/>
          <p:nvPr/>
        </p:nvSpPr>
        <p:spPr>
          <a:xfrm>
            <a:off x="3549308" y="2865833"/>
            <a:ext cx="2622892"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Elle </a:t>
            </a:r>
            <a:r>
              <a:rPr lang="en-GB" sz="2800" dirty="0" err="1">
                <a:solidFill>
                  <a:srgbClr val="002060"/>
                </a:solidFill>
                <a:latin typeface="Century Gothic" panose="020B0502020202020204" pitchFamily="34" charset="0"/>
              </a:rPr>
              <a:t>jou</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e</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5" name="TextBox 14"/>
          <p:cNvSpPr txBox="1"/>
          <p:nvPr/>
        </p:nvSpPr>
        <p:spPr>
          <a:xfrm>
            <a:off x="6835217" y="2870873"/>
            <a:ext cx="2272757"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She plays</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Rounded Rectangular Callout 22"/>
          <p:cNvSpPr/>
          <p:nvPr/>
        </p:nvSpPr>
        <p:spPr>
          <a:xfrm>
            <a:off x="9470781" y="2788035"/>
            <a:ext cx="2409473" cy="1659204"/>
          </a:xfrm>
          <a:prstGeom prst="wedgeRoundRectCallout">
            <a:avLst>
              <a:gd name="adj1" fmla="val -242522"/>
              <a:gd name="adj2" fmla="val 5164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NB! These endings are all silent – they all sound the same!</a:t>
            </a:r>
          </a:p>
        </p:txBody>
      </p:sp>
      <p:sp>
        <p:nvSpPr>
          <p:cNvPr id="25" name="Rounded Rectangular Callout 24">
            <a:extLst>
              <a:ext uri="{FF2B5EF4-FFF2-40B4-BE49-F238E27FC236}">
                <a16:creationId xmlns:a16="http://schemas.microsoft.com/office/drawing/2014/main" id="{6F6C4298-185C-BB45-B72A-3D02BB8CC9BF}"/>
              </a:ext>
            </a:extLst>
          </p:cNvPr>
          <p:cNvSpPr/>
          <p:nvPr/>
        </p:nvSpPr>
        <p:spPr>
          <a:xfrm>
            <a:off x="9470781" y="2788035"/>
            <a:ext cx="2409473" cy="1659204"/>
          </a:xfrm>
          <a:prstGeom prst="wedgeRoundRectCallout">
            <a:avLst>
              <a:gd name="adj1" fmla="val -246738"/>
              <a:gd name="adj2" fmla="val -6470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NB! These endings are all silent – so  all these words sound the same!</a:t>
            </a:r>
          </a:p>
        </p:txBody>
      </p:sp>
      <p:sp>
        <p:nvSpPr>
          <p:cNvPr id="16" name="TextBox 15"/>
          <p:cNvSpPr txBox="1"/>
          <p:nvPr/>
        </p:nvSpPr>
        <p:spPr>
          <a:xfrm>
            <a:off x="225443" y="3630094"/>
            <a:ext cx="11858525"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To say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r>
              <a:rPr lang="en-GB" sz="2600" b="1" dirty="0">
                <a:solidFill>
                  <a:srgbClr val="002060"/>
                </a:solidFill>
                <a:latin typeface="Century Gothic" panose="020B0502020202020204" pitchFamily="34" charset="0"/>
              </a:rPr>
              <a:t>they</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 verb</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the verb ends with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r>
              <a:rPr lang="en-GB" sz="2600" b="1" dirty="0" err="1">
                <a:solidFill>
                  <a:srgbClr val="002060"/>
                </a:solidFill>
                <a:latin typeface="Century Gothic" panose="020B0502020202020204" pitchFamily="34" charset="0"/>
              </a:rPr>
              <a:t>ent</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Rounded Rectangular Callout 2"/>
          <p:cNvSpPr/>
          <p:nvPr/>
        </p:nvSpPr>
        <p:spPr>
          <a:xfrm>
            <a:off x="225443" y="4133125"/>
            <a:ext cx="2409473" cy="1034713"/>
          </a:xfrm>
          <a:prstGeom prst="wedgeRoundRectCallout">
            <a:avLst>
              <a:gd name="adj1" fmla="val 85493"/>
              <a:gd name="adj2" fmla="val 111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For either a group of boys or a mixed group. </a:t>
            </a:r>
          </a:p>
        </p:txBody>
      </p:sp>
      <p:sp>
        <p:nvSpPr>
          <p:cNvPr id="17" name="TextBox 16"/>
          <p:cNvSpPr txBox="1"/>
          <p:nvPr/>
        </p:nvSpPr>
        <p:spPr>
          <a:xfrm>
            <a:off x="3447066" y="4447239"/>
            <a:ext cx="3092630"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noProof="0" dirty="0" err="1">
                <a:solidFill>
                  <a:srgbClr val="002060"/>
                </a:solidFill>
                <a:latin typeface="Century Gothic" panose="020B0502020202020204" pitchFamily="34" charset="0"/>
              </a:rPr>
              <a:t>Ils</a:t>
            </a:r>
            <a:r>
              <a:rPr lang="en-GB" sz="2800" noProof="0" dirty="0">
                <a:solidFill>
                  <a:srgbClr val="002060"/>
                </a:solidFill>
                <a:latin typeface="Century Gothic" panose="020B0502020202020204" pitchFamily="34" charset="0"/>
              </a:rPr>
              <a:t> </a:t>
            </a:r>
            <a:r>
              <a:rPr lang="en-GB" sz="2800" noProof="0" dirty="0" err="1">
                <a:solidFill>
                  <a:srgbClr val="002060"/>
                </a:solidFill>
                <a:latin typeface="Century Gothic" panose="020B0502020202020204" pitchFamily="34" charset="0"/>
              </a:rPr>
              <a:t>jou</a:t>
            </a:r>
            <a:r>
              <a:rPr lang="en-GB" sz="2800" b="1" noProof="0" dirty="0" err="1">
                <a:solidFill>
                  <a:srgbClr val="002060"/>
                </a:solidFill>
                <a:latin typeface="Century Gothic" panose="020B0502020202020204" pitchFamily="34" charset="0"/>
              </a:rPr>
              <a:t>ent</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 name="Oval 4" descr="oval"/>
          <p:cNvSpPr/>
          <p:nvPr/>
        </p:nvSpPr>
        <p:spPr>
          <a:xfrm>
            <a:off x="3389257" y="4447239"/>
            <a:ext cx="479684" cy="52322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6835217" y="4447239"/>
            <a:ext cx="2272757"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noProof="0" dirty="0">
                <a:solidFill>
                  <a:srgbClr val="002060"/>
                </a:solidFill>
                <a:latin typeface="Century Gothic" panose="020B0502020202020204" pitchFamily="34" charset="0"/>
              </a:rPr>
              <a:t>They play</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p:cNvSpPr txBox="1"/>
          <p:nvPr/>
        </p:nvSpPr>
        <p:spPr>
          <a:xfrm>
            <a:off x="3442611" y="5167838"/>
            <a:ext cx="3092630"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Elles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jou</a:t>
            </a:r>
            <a:r>
              <a:rPr lang="en-GB" sz="2800" b="1" dirty="0" err="1">
                <a:solidFill>
                  <a:srgbClr val="002060"/>
                </a:solidFill>
                <a:latin typeface="Century Gothic" panose="020B0502020202020204" pitchFamily="34" charset="0"/>
              </a:rPr>
              <a:t>ent</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2" name="Oval 21" descr="oval"/>
          <p:cNvSpPr/>
          <p:nvPr/>
        </p:nvSpPr>
        <p:spPr>
          <a:xfrm>
            <a:off x="3478705" y="5167838"/>
            <a:ext cx="780473" cy="52322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6840530" y="5173716"/>
            <a:ext cx="2272757"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They play</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Rounded Rectangular Callout 20"/>
          <p:cNvSpPr/>
          <p:nvPr/>
        </p:nvSpPr>
        <p:spPr>
          <a:xfrm>
            <a:off x="225443" y="5296177"/>
            <a:ext cx="2409473" cy="1034713"/>
          </a:xfrm>
          <a:prstGeom prst="wedgeRoundRectCallout">
            <a:avLst>
              <a:gd name="adj1" fmla="val 85992"/>
              <a:gd name="adj2" fmla="val -364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For a group of girls only.</a:t>
            </a:r>
          </a:p>
        </p:txBody>
      </p:sp>
      <p:pic>
        <p:nvPicPr>
          <p:cNvPr id="26" name="Picture 2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p:cNvSpPr>
            <a:spLocks noGrp="1"/>
          </p:cNvSpPr>
          <p:nvPr>
            <p:ph type="title"/>
          </p:nvPr>
        </p:nvSpPr>
        <p:spPr>
          <a:xfrm>
            <a:off x="0" y="5993"/>
            <a:ext cx="10515600" cy="1325563"/>
          </a:xfrm>
        </p:spPr>
        <p:txBody>
          <a:bodyPr>
            <a:normAutofit/>
          </a:bodyPr>
          <a:lstStyle/>
          <a:p>
            <a:r>
              <a:rPr lang="en-GB" sz="3600" b="1" dirty="0">
                <a:solidFill>
                  <a:schemeClr val="bg1"/>
                </a:solidFill>
              </a:rPr>
              <a:t>Regular –ER verbs</a:t>
            </a:r>
          </a:p>
        </p:txBody>
      </p:sp>
    </p:spTree>
    <p:extLst>
      <p:ext uri="{BB962C8B-B14F-4D97-AF65-F5344CB8AC3E}">
        <p14:creationId xmlns:p14="http://schemas.microsoft.com/office/powerpoint/2010/main" val="42677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3" grpId="0" animBg="1"/>
      <p:bldP spid="5" grpId="0" animBg="1"/>
      <p:bldP spid="22"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410394985"/>
              </p:ext>
            </p:extLst>
          </p:nvPr>
        </p:nvGraphicFramePr>
        <p:xfrm>
          <a:off x="112429" y="1170988"/>
          <a:ext cx="11737909" cy="5072379"/>
        </p:xfrm>
        <a:graphic>
          <a:graphicData uri="http://schemas.openxmlformats.org/drawingml/2006/table">
            <a:tbl>
              <a:tblPr firstRow="1" bandRow="1">
                <a:tableStyleId>{5C22544A-7EE6-4342-B048-85BDC9FD1C3A}</a:tableStyleId>
              </a:tblPr>
              <a:tblGrid>
                <a:gridCol w="1043353">
                  <a:extLst>
                    <a:ext uri="{9D8B030D-6E8A-4147-A177-3AD203B41FA5}">
                      <a16:colId xmlns:a16="http://schemas.microsoft.com/office/drawing/2014/main" val="2548973513"/>
                    </a:ext>
                  </a:extLst>
                </a:gridCol>
                <a:gridCol w="5632838">
                  <a:extLst>
                    <a:ext uri="{9D8B030D-6E8A-4147-A177-3AD203B41FA5}">
                      <a16:colId xmlns:a16="http://schemas.microsoft.com/office/drawing/2014/main" val="2775102314"/>
                    </a:ext>
                  </a:extLst>
                </a:gridCol>
                <a:gridCol w="3012662">
                  <a:extLst>
                    <a:ext uri="{9D8B030D-6E8A-4147-A177-3AD203B41FA5}">
                      <a16:colId xmlns:a16="http://schemas.microsoft.com/office/drawing/2014/main" val="1859025906"/>
                    </a:ext>
                  </a:extLst>
                </a:gridCol>
                <a:gridCol w="2049056">
                  <a:extLst>
                    <a:ext uri="{9D8B030D-6E8A-4147-A177-3AD203B41FA5}">
                      <a16:colId xmlns:a16="http://schemas.microsoft.com/office/drawing/2014/main" val="3979149899"/>
                    </a:ext>
                  </a:extLst>
                </a:gridCol>
              </a:tblGrid>
              <a:tr h="1299290">
                <a:tc gridSpan="2">
                  <a:txBody>
                    <a:bodyPr/>
                    <a:lstStyle/>
                    <a:p>
                      <a:r>
                        <a:rPr lang="en-GB" sz="2400" b="0" baseline="0" dirty="0">
                          <a:solidFill>
                            <a:schemeClr val="accent5">
                              <a:lumMod val="50000"/>
                            </a:schemeClr>
                          </a:solidFill>
                          <a:latin typeface="Century Gothic" panose="020B0502020202020204" pitchFamily="34" charset="0"/>
                        </a:rPr>
                        <a:t>You are reading about a band. Some members (</a:t>
                      </a:r>
                      <a:r>
                        <a:rPr lang="en-GB" sz="2400" b="1" baseline="0" dirty="0">
                          <a:solidFill>
                            <a:schemeClr val="accent5">
                              <a:lumMod val="50000"/>
                            </a:schemeClr>
                          </a:solidFill>
                          <a:latin typeface="Century Gothic" panose="020B0502020202020204" pitchFamily="34" charset="0"/>
                        </a:rPr>
                        <a:t>they</a:t>
                      </a:r>
                      <a:r>
                        <a:rPr lang="en-GB" sz="2400" b="0" baseline="0" dirty="0">
                          <a:solidFill>
                            <a:schemeClr val="accent5">
                              <a:lumMod val="50000"/>
                            </a:schemeClr>
                          </a:solidFill>
                          <a:latin typeface="Century Gothic" panose="020B0502020202020204" pitchFamily="34" charset="0"/>
                        </a:rPr>
                        <a:t>) and the singer (</a:t>
                      </a:r>
                      <a:r>
                        <a:rPr lang="en-GB" sz="2400" b="1" baseline="0" dirty="0">
                          <a:solidFill>
                            <a:schemeClr val="accent5">
                              <a:lumMod val="50000"/>
                            </a:schemeClr>
                          </a:solidFill>
                          <a:latin typeface="Century Gothic" panose="020B0502020202020204" pitchFamily="34" charset="0"/>
                        </a:rPr>
                        <a:t>he</a:t>
                      </a:r>
                      <a:r>
                        <a:rPr lang="en-GB" sz="2400" b="0" baseline="0" dirty="0">
                          <a:solidFill>
                            <a:schemeClr val="accent5">
                              <a:lumMod val="50000"/>
                            </a:schemeClr>
                          </a:solidFill>
                          <a:latin typeface="Century Gothic" panose="020B0502020202020204" pitchFamily="34" charset="0"/>
                        </a:rPr>
                        <a:t>) talk about themselves. Some words are missing.</a:t>
                      </a:r>
                      <a:endParaRPr lang="en-GB" sz="24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000" b="1" dirty="0" err="1">
                          <a:solidFill>
                            <a:schemeClr val="accent5">
                              <a:lumMod val="50000"/>
                            </a:schemeClr>
                          </a:solidFill>
                          <a:latin typeface="Century Gothic" panose="020B0502020202020204" pitchFamily="34" charset="0"/>
                        </a:rPr>
                        <a:t>ils</a:t>
                      </a:r>
                      <a:r>
                        <a:rPr lang="en-GB" sz="3000" b="1" baseline="0" dirty="0">
                          <a:solidFill>
                            <a:schemeClr val="accent5">
                              <a:lumMod val="50000"/>
                            </a:schemeClr>
                          </a:solidFill>
                          <a:latin typeface="Century Gothic" panose="020B0502020202020204" pitchFamily="34" charset="0"/>
                        </a:rPr>
                        <a:t> (they)</a:t>
                      </a:r>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000" b="1" dirty="0" err="1">
                          <a:solidFill>
                            <a:schemeClr val="accent5">
                              <a:lumMod val="50000"/>
                            </a:schemeClr>
                          </a:solidFill>
                          <a:latin typeface="Century Gothic" panose="020B0502020202020204" pitchFamily="34" charset="0"/>
                        </a:rPr>
                        <a:t>il</a:t>
                      </a:r>
                      <a:r>
                        <a:rPr lang="en-GB" sz="3000" b="1" dirty="0">
                          <a:solidFill>
                            <a:schemeClr val="accent5">
                              <a:lumMod val="50000"/>
                            </a:schemeClr>
                          </a:solidFill>
                          <a:latin typeface="Century Gothic" panose="020B0502020202020204" pitchFamily="34" charset="0"/>
                        </a:rPr>
                        <a:t> (he)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463008">
                <a:tc>
                  <a:txBody>
                    <a:bodyPr/>
                    <a:lstStyle/>
                    <a:p>
                      <a:r>
                        <a:rPr lang="en-GB" sz="2400" b="1"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a:t>
                      </a:r>
                      <a:r>
                        <a:rPr lang="en-GB" sz="2400" b="0" dirty="0" err="1">
                          <a:solidFill>
                            <a:schemeClr val="accent5">
                              <a:lumMod val="50000"/>
                            </a:schemeClr>
                          </a:solidFill>
                          <a:latin typeface="Century Gothic" panose="020B0502020202020204" pitchFamily="34" charset="0"/>
                        </a:rPr>
                        <a:t>joue</a:t>
                      </a:r>
                      <a:r>
                        <a:rPr lang="en-GB" sz="2400" b="0" dirty="0">
                          <a:solidFill>
                            <a:schemeClr val="accent5">
                              <a:lumMod val="50000"/>
                            </a:schemeClr>
                          </a:solidFill>
                          <a:latin typeface="Century Gothic" panose="020B0502020202020204" pitchFamily="34" charset="0"/>
                        </a:rPr>
                        <a:t> de la </a:t>
                      </a:r>
                      <a:r>
                        <a:rPr lang="en-GB" sz="2400" b="0" dirty="0" err="1">
                          <a:solidFill>
                            <a:schemeClr val="accent5">
                              <a:lumMod val="50000"/>
                            </a:schemeClr>
                          </a:solidFill>
                          <a:latin typeface="Century Gothic" panose="020B0502020202020204" pitchFamily="34" charset="0"/>
                        </a:rPr>
                        <a:t>guitare</a:t>
                      </a:r>
                      <a:r>
                        <a:rPr lang="en-GB" sz="2400" b="0" dirty="0">
                          <a:solidFill>
                            <a:schemeClr val="accent5">
                              <a:lumMod val="50000"/>
                            </a:schemeClr>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463008">
                <a:tc>
                  <a:txBody>
                    <a:bodyPr/>
                    <a:lstStyle/>
                    <a:p>
                      <a:r>
                        <a:rPr lang="en-GB" sz="2400" b="1"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a:t>
                      </a:r>
                      <a:r>
                        <a:rPr lang="en-GB" sz="2400" b="0" dirty="0" err="1">
                          <a:solidFill>
                            <a:schemeClr val="accent5">
                              <a:lumMod val="50000"/>
                            </a:schemeClr>
                          </a:solidFill>
                          <a:latin typeface="Century Gothic" panose="020B0502020202020204" pitchFamily="34" charset="0"/>
                        </a:rPr>
                        <a:t>chantent</a:t>
                      </a:r>
                      <a:r>
                        <a:rPr lang="en-GB" sz="2400" b="0" dirty="0">
                          <a:solidFill>
                            <a:schemeClr val="accent5">
                              <a:lumMod val="50000"/>
                            </a:schemeClr>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463008">
                <a:tc>
                  <a:txBody>
                    <a:bodyPr/>
                    <a:lstStyle/>
                    <a:p>
                      <a:r>
                        <a:rPr lang="en-GB" sz="2400" b="1"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a:t>
                      </a:r>
                      <a:r>
                        <a:rPr lang="en-GB" sz="2400" b="0" dirty="0" err="1">
                          <a:solidFill>
                            <a:schemeClr val="accent5">
                              <a:lumMod val="50000"/>
                            </a:schemeClr>
                          </a:solidFill>
                          <a:latin typeface="Century Gothic" panose="020B0502020202020204" pitchFamily="34" charset="0"/>
                        </a:rPr>
                        <a:t>écoutent</a:t>
                      </a:r>
                      <a:r>
                        <a:rPr lang="en-GB" sz="2400" b="0" dirty="0">
                          <a:solidFill>
                            <a:schemeClr val="accent5">
                              <a:lumMod val="50000"/>
                            </a:schemeClr>
                          </a:solidFill>
                          <a:latin typeface="Century Gothic" panose="020B0502020202020204" pitchFamily="34" charset="0"/>
                        </a:rPr>
                        <a:t> la radio.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463008">
                <a:tc>
                  <a:txBody>
                    <a:bodyPr/>
                    <a:lstStyle/>
                    <a:p>
                      <a:r>
                        <a:rPr lang="en-GB" sz="2400" b="1"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a:t>
                      </a:r>
                      <a:r>
                        <a:rPr lang="en-GB" sz="2400" b="0" dirty="0" err="1">
                          <a:solidFill>
                            <a:schemeClr val="accent5">
                              <a:lumMod val="50000"/>
                            </a:schemeClr>
                          </a:solidFill>
                          <a:latin typeface="Century Gothic" panose="020B0502020202020204" pitchFamily="34" charset="0"/>
                        </a:rPr>
                        <a:t>parle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anglais</a:t>
                      </a:r>
                      <a:r>
                        <a:rPr lang="en-GB" sz="2400" b="0" dirty="0">
                          <a:solidFill>
                            <a:schemeClr val="accent5">
                              <a:lumMod val="50000"/>
                            </a:schemeClr>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463008">
                <a:tc>
                  <a:txBody>
                    <a:bodyPr/>
                    <a:lstStyle/>
                    <a:p>
                      <a:r>
                        <a:rPr lang="en-GB" sz="2400" b="1" dirty="0">
                          <a:solidFill>
                            <a:schemeClr val="accent5">
                              <a:lumMod val="50000"/>
                            </a:schemeClr>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….mange un fruit.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463008">
                <a:tc>
                  <a:txBody>
                    <a:bodyPr/>
                    <a:lstStyle/>
                    <a:p>
                      <a:r>
                        <a:rPr lang="en-GB" sz="2400" b="1" dirty="0">
                          <a:solidFill>
                            <a:schemeClr val="accent5">
                              <a:lumMod val="50000"/>
                            </a:schemeClr>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a:t>
                      </a:r>
                      <a:r>
                        <a:rPr lang="en-GB" sz="2400" b="0" dirty="0" err="1">
                          <a:solidFill>
                            <a:schemeClr val="accent5">
                              <a:lumMod val="50000"/>
                            </a:schemeClr>
                          </a:solidFill>
                          <a:latin typeface="Century Gothic" panose="020B0502020202020204" pitchFamily="34" charset="0"/>
                        </a:rPr>
                        <a:t>étudient</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l’histoire</a:t>
                      </a:r>
                      <a:r>
                        <a:rPr lang="en-GB" sz="2400" b="0" baseline="0" dirty="0">
                          <a:solidFill>
                            <a:schemeClr val="accent5">
                              <a:lumMod val="50000"/>
                            </a:schemeClr>
                          </a:solidFill>
                          <a:latin typeface="Century Gothic" panose="020B0502020202020204" pitchFamily="34" charset="0"/>
                        </a:rPr>
                        <a:t> et </a:t>
                      </a:r>
                      <a:r>
                        <a:rPr lang="en-GB" sz="2400" b="0" baseline="0" dirty="0" err="1">
                          <a:solidFill>
                            <a:schemeClr val="accent5">
                              <a:lumMod val="50000"/>
                            </a:schemeClr>
                          </a:solidFill>
                          <a:latin typeface="Century Gothic" panose="020B0502020202020204" pitchFamily="34" charset="0"/>
                        </a:rPr>
                        <a:t>l’anglais</a:t>
                      </a:r>
                      <a:r>
                        <a:rPr lang="en-GB" sz="2400" b="0" baseline="0" dirty="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463008">
                <a:tc>
                  <a:txBody>
                    <a:bodyPr/>
                    <a:lstStyle/>
                    <a:p>
                      <a:r>
                        <a:rPr lang="en-GB" sz="2400" b="1" dirty="0">
                          <a:solidFill>
                            <a:schemeClr val="accent5">
                              <a:lumMod val="50000"/>
                            </a:schemeClr>
                          </a:solidFill>
                          <a:latin typeface="Century Gothic" panose="020B0502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a:t>
                      </a:r>
                      <a:r>
                        <a:rPr lang="en-GB" sz="2400" b="0" dirty="0" err="1">
                          <a:solidFill>
                            <a:schemeClr val="accent5">
                              <a:lumMod val="50000"/>
                            </a:schemeClr>
                          </a:solidFill>
                          <a:latin typeface="Century Gothic" panose="020B0502020202020204" pitchFamily="34" charset="0"/>
                        </a:rPr>
                        <a:t>regardent</a:t>
                      </a:r>
                      <a:r>
                        <a:rPr lang="en-GB" sz="2400" b="0" dirty="0">
                          <a:solidFill>
                            <a:schemeClr val="accent5">
                              <a:lumMod val="50000"/>
                            </a:schemeClr>
                          </a:solidFill>
                          <a:latin typeface="Century Gothic" panose="020B0502020202020204" pitchFamily="34" charset="0"/>
                        </a:rPr>
                        <a:t> les films.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532033">
                <a:tc>
                  <a:txBody>
                    <a:bodyPr/>
                    <a:lstStyle/>
                    <a:p>
                      <a:r>
                        <a:rPr lang="en-GB" sz="2400" b="1" dirty="0">
                          <a:solidFill>
                            <a:schemeClr val="accent5">
                              <a:lumMod val="50000"/>
                            </a:schemeClr>
                          </a:solidFill>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a:t>
                      </a:r>
                      <a:r>
                        <a:rPr lang="en-GB" sz="2400" b="0" dirty="0" err="1">
                          <a:solidFill>
                            <a:schemeClr val="accent5">
                              <a:lumMod val="50000"/>
                            </a:schemeClr>
                          </a:solidFill>
                          <a:latin typeface="Century Gothic" panose="020B0502020202020204" pitchFamily="34" charset="0"/>
                        </a:rPr>
                        <a:t>aime</a:t>
                      </a:r>
                      <a:r>
                        <a:rPr lang="en-GB" sz="2400" b="0" dirty="0">
                          <a:solidFill>
                            <a:schemeClr val="accent5">
                              <a:lumMod val="50000"/>
                            </a:schemeClr>
                          </a:solidFill>
                          <a:latin typeface="Century Gothic" panose="020B0502020202020204" pitchFamily="34" charset="0"/>
                        </a:rPr>
                        <a:t> les voyages.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1167" y="2523883"/>
            <a:ext cx="410964" cy="428087"/>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3836" y="2948110"/>
            <a:ext cx="410964" cy="428087"/>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6232" y="3407613"/>
            <a:ext cx="410964" cy="428087"/>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4895" y="3860155"/>
            <a:ext cx="410964" cy="428087"/>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4895" y="4343002"/>
            <a:ext cx="410964" cy="428087"/>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3836" y="4787715"/>
            <a:ext cx="410964" cy="428087"/>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3836" y="5247218"/>
            <a:ext cx="410964" cy="428087"/>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4895" y="5751771"/>
            <a:ext cx="410964" cy="428087"/>
          </a:xfrm>
          <a:prstGeom prst="rect">
            <a:avLst/>
          </a:prstGeom>
        </p:spPr>
      </p:pic>
      <p:sp>
        <p:nvSpPr>
          <p:cNvPr id="3" name="Title 2" hidden="1">
            <a:extLst>
              <a:ext uri="{FF2B5EF4-FFF2-40B4-BE49-F238E27FC236}">
                <a16:creationId xmlns:a16="http://schemas.microsoft.com/office/drawing/2014/main" id="{1CE5BC53-2BA3-4B4A-8835-F7CEA7B9D8E0}"/>
              </a:ext>
            </a:extLst>
          </p:cNvPr>
          <p:cNvSpPr>
            <a:spLocks noGrp="1"/>
          </p:cNvSpPr>
          <p:nvPr>
            <p:ph type="title"/>
          </p:nvPr>
        </p:nvSpPr>
        <p:spPr/>
        <p:txBody>
          <a:bodyPr/>
          <a:lstStyle/>
          <a:p>
            <a:r>
              <a:rPr lang="en-US" dirty="0"/>
              <a:t>Reading exercise</a:t>
            </a:r>
          </a:p>
        </p:txBody>
      </p:sp>
      <p:pic>
        <p:nvPicPr>
          <p:cNvPr id="16" name="Picture 15"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1"/>
          <p:cNvSpPr txBox="1">
            <a:spLocks/>
          </p:cNvSpPr>
          <p:nvPr/>
        </p:nvSpPr>
        <p:spPr>
          <a:xfrm>
            <a:off x="0" y="59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Qui </a:t>
            </a:r>
            <a:r>
              <a:rPr lang="en-GB" sz="3600" b="1" dirty="0" err="1">
                <a:solidFill>
                  <a:schemeClr val="bg1"/>
                </a:solidFill>
              </a:rPr>
              <a:t>parle</a:t>
            </a:r>
            <a:r>
              <a:rPr lang="en-GB" sz="3600" b="1" dirty="0">
                <a:solidFill>
                  <a:schemeClr val="bg1"/>
                </a:solidFill>
              </a:rPr>
              <a:t> ?</a:t>
            </a:r>
          </a:p>
        </p:txBody>
      </p:sp>
      <p:sp>
        <p:nvSpPr>
          <p:cNvPr id="19"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pSp>
        <p:nvGrpSpPr>
          <p:cNvPr id="7" name="Group 6"/>
          <p:cNvGrpSpPr/>
          <p:nvPr/>
        </p:nvGrpSpPr>
        <p:grpSpPr>
          <a:xfrm>
            <a:off x="8395713" y="1248255"/>
            <a:ext cx="1375416" cy="1209639"/>
            <a:chOff x="8395713" y="1248255"/>
            <a:chExt cx="1375416" cy="1209639"/>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1200" y="1248255"/>
              <a:ext cx="1049929" cy="120963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395713" y="1269019"/>
              <a:ext cx="538545" cy="1077089"/>
            </a:xfrm>
            <a:prstGeom prst="rect">
              <a:avLst/>
            </a:prstGeom>
          </p:spPr>
        </p:pic>
      </p:grpSp>
      <p:grpSp>
        <p:nvGrpSpPr>
          <p:cNvPr id="8" name="Group 7"/>
          <p:cNvGrpSpPr/>
          <p:nvPr/>
        </p:nvGrpSpPr>
        <p:grpSpPr>
          <a:xfrm>
            <a:off x="10880731" y="1209644"/>
            <a:ext cx="583106" cy="1209639"/>
            <a:chOff x="10880731" y="1209644"/>
            <a:chExt cx="583106" cy="1209639"/>
          </a:xfrm>
        </p:grpSpPr>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54293"/>
            <a:stretch/>
          </p:blipFill>
          <p:spPr>
            <a:xfrm>
              <a:off x="10972819" y="1209644"/>
              <a:ext cx="479881" cy="1209639"/>
            </a:xfrm>
            <a:prstGeom prst="rect">
              <a:avLst/>
            </a:prstGeom>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44462" t="33656" b="39131"/>
            <a:stretch/>
          </p:blipFill>
          <p:spPr>
            <a:xfrm>
              <a:off x="10880731" y="1642970"/>
              <a:ext cx="583106" cy="329185"/>
            </a:xfrm>
            <a:prstGeom prst="rect">
              <a:avLst/>
            </a:prstGeom>
          </p:spPr>
        </p:pic>
      </p:grpSp>
    </p:spTree>
    <p:extLst>
      <p:ext uri="{BB962C8B-B14F-4D97-AF65-F5344CB8AC3E}">
        <p14:creationId xmlns:p14="http://schemas.microsoft.com/office/powerpoint/2010/main" val="310249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25443" y="1387114"/>
            <a:ext cx="11858525" cy="89255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600" dirty="0">
                <a:solidFill>
                  <a:srgbClr val="002060"/>
                </a:solidFill>
                <a:latin typeface="Century Gothic" panose="020B0502020202020204" pitchFamily="34" charset="0"/>
              </a:rPr>
              <a:t>T</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o say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‘s/he’ + verb</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 French, the verb </a:t>
            </a:r>
            <a:r>
              <a:rPr lang="en-GB" sz="2600" dirty="0">
                <a:solidFill>
                  <a:srgbClr val="002060"/>
                </a:solidFill>
                <a:latin typeface="Century Gothic" panose="020B0502020202020204" pitchFamily="34" charset="0"/>
              </a:rPr>
              <a:t>is in the short form, </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often ending in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-e</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p:cNvSpPr txBox="1"/>
          <p:nvPr/>
        </p:nvSpPr>
        <p:spPr>
          <a:xfrm>
            <a:off x="3549308" y="2145234"/>
            <a:ext cx="2272757"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Il </a:t>
            </a:r>
            <a:r>
              <a:rPr lang="en-GB" sz="2800" dirty="0" err="1">
                <a:solidFill>
                  <a:srgbClr val="002060"/>
                </a:solidFill>
                <a:latin typeface="Century Gothic" panose="020B0502020202020204" pitchFamily="34" charset="0"/>
              </a:rPr>
              <a:t>jou</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e</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p:cNvSpPr txBox="1"/>
          <p:nvPr/>
        </p:nvSpPr>
        <p:spPr>
          <a:xfrm>
            <a:off x="6835218" y="2145234"/>
            <a:ext cx="2823132"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He</a:t>
            </a:r>
            <a:r>
              <a:rPr lang="en-GB" sz="2800" noProof="0"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play</a:t>
            </a:r>
            <a:r>
              <a:rPr lang="en-GB" sz="2800" noProof="0" dirty="0">
                <a:solidFill>
                  <a:srgbClr val="002060"/>
                </a:solidFill>
                <a:latin typeface="Century Gothic" panose="020B0502020202020204" pitchFamily="34" charset="0"/>
              </a:rPr>
              <a:t>s</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p:cNvSpPr txBox="1"/>
          <p:nvPr/>
        </p:nvSpPr>
        <p:spPr>
          <a:xfrm>
            <a:off x="3549308" y="2865833"/>
            <a:ext cx="2622892"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Elle </a:t>
            </a:r>
            <a:r>
              <a:rPr lang="en-GB" sz="2800" dirty="0" err="1">
                <a:solidFill>
                  <a:srgbClr val="002060"/>
                </a:solidFill>
                <a:latin typeface="Century Gothic" panose="020B0502020202020204" pitchFamily="34" charset="0"/>
              </a:rPr>
              <a:t>jou</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e</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5" name="TextBox 14"/>
          <p:cNvSpPr txBox="1"/>
          <p:nvPr/>
        </p:nvSpPr>
        <p:spPr>
          <a:xfrm>
            <a:off x="6835217" y="2870873"/>
            <a:ext cx="2272757"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She plays</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 name="Explosion 2 1" descr="explosion shape"/>
          <p:cNvSpPr/>
          <p:nvPr/>
        </p:nvSpPr>
        <p:spPr>
          <a:xfrm rot="2447624">
            <a:off x="8646136" y="1660056"/>
            <a:ext cx="3674803" cy="3682843"/>
          </a:xfrm>
          <a:prstGeom prst="irregularSeal2">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ular Callout 22"/>
          <p:cNvSpPr/>
          <p:nvPr/>
        </p:nvSpPr>
        <p:spPr>
          <a:xfrm>
            <a:off x="9107974" y="2916986"/>
            <a:ext cx="2409473" cy="1034713"/>
          </a:xfrm>
          <a:prstGeom prst="wedgeRoundRectCallout">
            <a:avLst>
              <a:gd name="adj1" fmla="val -44337"/>
              <a:gd name="adj2" fmla="val 430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NB! These endings all sound the same!</a:t>
            </a:r>
          </a:p>
        </p:txBody>
      </p:sp>
      <p:sp>
        <p:nvSpPr>
          <p:cNvPr id="16" name="TextBox 15"/>
          <p:cNvSpPr txBox="1"/>
          <p:nvPr/>
        </p:nvSpPr>
        <p:spPr>
          <a:xfrm>
            <a:off x="225443" y="3630094"/>
            <a:ext cx="8034137"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To say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r>
              <a:rPr lang="en-GB" sz="2600" b="1" dirty="0">
                <a:solidFill>
                  <a:srgbClr val="002060"/>
                </a:solidFill>
                <a:latin typeface="Century Gothic" panose="020B0502020202020204" pitchFamily="34" charset="0"/>
              </a:rPr>
              <a:t>they</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 verb</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the verb ends with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r>
              <a:rPr lang="en-GB" sz="2600" b="1" dirty="0" err="1">
                <a:solidFill>
                  <a:srgbClr val="002060"/>
                </a:solidFill>
                <a:latin typeface="Century Gothic" panose="020B0502020202020204" pitchFamily="34" charset="0"/>
              </a:rPr>
              <a:t>ent</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Rounded Rectangular Callout 2"/>
          <p:cNvSpPr/>
          <p:nvPr/>
        </p:nvSpPr>
        <p:spPr>
          <a:xfrm>
            <a:off x="225443" y="4133125"/>
            <a:ext cx="2409473" cy="1034713"/>
          </a:xfrm>
          <a:prstGeom prst="wedgeRoundRectCallout">
            <a:avLst>
              <a:gd name="adj1" fmla="val 85493"/>
              <a:gd name="adj2" fmla="val 111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For either a group of boys or a mixed group. </a:t>
            </a:r>
          </a:p>
        </p:txBody>
      </p:sp>
      <p:sp>
        <p:nvSpPr>
          <p:cNvPr id="17" name="TextBox 16"/>
          <p:cNvSpPr txBox="1"/>
          <p:nvPr/>
        </p:nvSpPr>
        <p:spPr>
          <a:xfrm>
            <a:off x="3447066" y="4447239"/>
            <a:ext cx="3092630"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noProof="0" dirty="0" err="1">
                <a:solidFill>
                  <a:srgbClr val="002060"/>
                </a:solidFill>
                <a:latin typeface="Century Gothic" panose="020B0502020202020204" pitchFamily="34" charset="0"/>
              </a:rPr>
              <a:t>Ils</a:t>
            </a:r>
            <a:r>
              <a:rPr lang="en-GB" sz="2800" noProof="0" dirty="0">
                <a:solidFill>
                  <a:srgbClr val="002060"/>
                </a:solidFill>
                <a:latin typeface="Century Gothic" panose="020B0502020202020204" pitchFamily="34" charset="0"/>
              </a:rPr>
              <a:t> </a:t>
            </a:r>
            <a:r>
              <a:rPr lang="en-GB" sz="2800" noProof="0" dirty="0" err="1">
                <a:solidFill>
                  <a:srgbClr val="002060"/>
                </a:solidFill>
                <a:latin typeface="Century Gothic" panose="020B0502020202020204" pitchFamily="34" charset="0"/>
              </a:rPr>
              <a:t>jou</a:t>
            </a:r>
            <a:r>
              <a:rPr lang="en-GB" sz="2800" b="1" noProof="0" dirty="0" err="1">
                <a:solidFill>
                  <a:srgbClr val="002060"/>
                </a:solidFill>
                <a:latin typeface="Century Gothic" panose="020B0502020202020204" pitchFamily="34" charset="0"/>
              </a:rPr>
              <a:t>ent</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 name="Oval 4" descr="oval"/>
          <p:cNvSpPr/>
          <p:nvPr/>
        </p:nvSpPr>
        <p:spPr>
          <a:xfrm>
            <a:off x="3389257" y="4447239"/>
            <a:ext cx="479684" cy="52322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6835217" y="4447239"/>
            <a:ext cx="2272757"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noProof="0" dirty="0">
                <a:solidFill>
                  <a:srgbClr val="002060"/>
                </a:solidFill>
                <a:latin typeface="Century Gothic" panose="020B0502020202020204" pitchFamily="34" charset="0"/>
              </a:rPr>
              <a:t>They play</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Rounded Rectangular Callout 20"/>
          <p:cNvSpPr/>
          <p:nvPr/>
        </p:nvSpPr>
        <p:spPr>
          <a:xfrm>
            <a:off x="225443" y="5296177"/>
            <a:ext cx="2409473" cy="1034713"/>
          </a:xfrm>
          <a:prstGeom prst="wedgeRoundRectCallout">
            <a:avLst>
              <a:gd name="adj1" fmla="val 85992"/>
              <a:gd name="adj2" fmla="val -364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For a group of girls only.</a:t>
            </a:r>
          </a:p>
        </p:txBody>
      </p:sp>
      <p:sp>
        <p:nvSpPr>
          <p:cNvPr id="19" name="TextBox 18"/>
          <p:cNvSpPr txBox="1"/>
          <p:nvPr/>
        </p:nvSpPr>
        <p:spPr>
          <a:xfrm>
            <a:off x="3442611" y="5167838"/>
            <a:ext cx="3092630"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Elles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jou</a:t>
            </a:r>
            <a:r>
              <a:rPr lang="en-GB" sz="2800" b="1" dirty="0" err="1">
                <a:solidFill>
                  <a:srgbClr val="002060"/>
                </a:solidFill>
                <a:latin typeface="Century Gothic" panose="020B0502020202020204" pitchFamily="34" charset="0"/>
              </a:rPr>
              <a:t>ent</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2" name="Oval 21" descr="oval"/>
          <p:cNvSpPr/>
          <p:nvPr/>
        </p:nvSpPr>
        <p:spPr>
          <a:xfrm>
            <a:off x="3478705" y="5167838"/>
            <a:ext cx="780473" cy="52322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p:cNvSpPr txBox="1"/>
          <p:nvPr/>
        </p:nvSpPr>
        <p:spPr>
          <a:xfrm>
            <a:off x="6840530" y="5173716"/>
            <a:ext cx="2272757"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They play</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 name="TextBox 9"/>
          <p:cNvSpPr txBox="1"/>
          <p:nvPr/>
        </p:nvSpPr>
        <p:spPr>
          <a:xfrm>
            <a:off x="7971595" y="6309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1"/>
          <p:cNvSpPr>
            <a:spLocks noGrp="1"/>
          </p:cNvSpPr>
          <p:nvPr>
            <p:ph type="title"/>
          </p:nvPr>
        </p:nvSpPr>
        <p:spPr>
          <a:xfrm>
            <a:off x="0" y="5993"/>
            <a:ext cx="10515600" cy="1325563"/>
          </a:xfrm>
        </p:spPr>
        <p:txBody>
          <a:bodyPr>
            <a:normAutofit/>
          </a:bodyPr>
          <a:lstStyle/>
          <a:p>
            <a:r>
              <a:rPr lang="en-GB" sz="3600" b="1" dirty="0">
                <a:solidFill>
                  <a:schemeClr val="bg1"/>
                </a:solidFill>
              </a:rPr>
              <a:t>Regular –ER verbs</a:t>
            </a:r>
          </a:p>
        </p:txBody>
      </p:sp>
    </p:spTree>
    <p:extLst>
      <p:ext uri="{BB962C8B-B14F-4D97-AF65-F5344CB8AC3E}">
        <p14:creationId xmlns:p14="http://schemas.microsoft.com/office/powerpoint/2010/main" val="312233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3782" y="5170555"/>
            <a:ext cx="1223463" cy="1210081"/>
          </a:xfrm>
          <a:prstGeom prst="rect">
            <a:avLst/>
          </a:prstGeom>
        </p:spPr>
      </p:pic>
      <p:sp>
        <p:nvSpPr>
          <p:cNvPr id="5" name="TextBox 4"/>
          <p:cNvSpPr txBox="1"/>
          <p:nvPr/>
        </p:nvSpPr>
        <p:spPr>
          <a:xfrm>
            <a:off x="5041244" y="2107784"/>
            <a:ext cx="1818678" cy="144655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8800" b="1" dirty="0" err="1">
                <a:solidFill>
                  <a:schemeClr val="bg1"/>
                </a:solidFill>
                <a:latin typeface="Century Gothic" panose="020B0502020202020204" pitchFamily="34" charset="0"/>
              </a:rPr>
              <a:t>ils</a:t>
            </a:r>
            <a:endParaRPr lang="en-GB" sz="8800" b="1" dirty="0">
              <a:solidFill>
                <a:schemeClr val="bg1"/>
              </a:solidFill>
              <a:latin typeface="Century Gothic" panose="020B0502020202020204" pitchFamily="34" charset="0"/>
            </a:endParaRPr>
          </a:p>
        </p:txBody>
      </p:sp>
      <p:sp>
        <p:nvSpPr>
          <p:cNvPr id="10" name="TextBox 9"/>
          <p:cNvSpPr txBox="1"/>
          <p:nvPr/>
        </p:nvSpPr>
        <p:spPr>
          <a:xfrm>
            <a:off x="4511149" y="2107784"/>
            <a:ext cx="2878867" cy="144655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8800" b="1" dirty="0" err="1">
                <a:solidFill>
                  <a:schemeClr val="bg1"/>
                </a:solidFill>
                <a:latin typeface="Century Gothic" panose="020B0502020202020204" pitchFamily="34" charset="0"/>
              </a:rPr>
              <a:t>elles</a:t>
            </a:r>
            <a:endParaRPr lang="en-GB" sz="8800" b="1" dirty="0">
              <a:solidFill>
                <a:schemeClr val="bg1"/>
              </a:solidFill>
              <a:latin typeface="Century Gothic" panose="020B0502020202020204" pitchFamily="34" charset="0"/>
            </a:endParaRPr>
          </a:p>
        </p:txBody>
      </p:sp>
      <p:pic>
        <p:nvPicPr>
          <p:cNvPr id="15" name="Picture 14" descr="chalkboard with letter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071" y="4382782"/>
            <a:ext cx="1101621" cy="1101621"/>
          </a:xfrm>
          <a:prstGeom prst="rect">
            <a:avLst/>
          </a:prstGeom>
        </p:spPr>
      </p:pic>
      <p:sp>
        <p:nvSpPr>
          <p:cNvPr id="8" name="TextBox 7"/>
          <p:cNvSpPr txBox="1"/>
          <p:nvPr/>
        </p:nvSpPr>
        <p:spPr>
          <a:xfrm>
            <a:off x="775437" y="1351092"/>
            <a:ext cx="3652591" cy="10156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r>
              <a:rPr lang="en-GB" sz="6000" b="1" dirty="0" err="1">
                <a:solidFill>
                  <a:schemeClr val="bg1"/>
                </a:solidFill>
                <a:latin typeface="Century Gothic" panose="020B0502020202020204" pitchFamily="34" charset="0"/>
              </a:rPr>
              <a:t>mangent</a:t>
            </a:r>
            <a:endParaRPr lang="en-GB" sz="6000" b="1" dirty="0">
              <a:solidFill>
                <a:schemeClr val="bg1"/>
              </a:solidFill>
              <a:latin typeface="Century Gothic" panose="020B0502020202020204" pitchFamily="34" charset="0"/>
            </a:endParaRPr>
          </a:p>
        </p:txBody>
      </p:sp>
      <p:pic>
        <p:nvPicPr>
          <p:cNvPr id="14" name="Picture 13" descr="pac man like figure eating purple ball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7996" y="2452713"/>
            <a:ext cx="1287475" cy="823984"/>
          </a:xfrm>
          <a:prstGeom prst="rect">
            <a:avLst/>
          </a:prstGeom>
        </p:spPr>
      </p:pic>
      <p:sp>
        <p:nvSpPr>
          <p:cNvPr id="4" name="TextBox 3"/>
          <p:cNvSpPr txBox="1"/>
          <p:nvPr/>
        </p:nvSpPr>
        <p:spPr>
          <a:xfrm>
            <a:off x="278079" y="3321908"/>
            <a:ext cx="3359834" cy="10156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r>
              <a:rPr lang="en-GB" sz="6000" b="1" dirty="0" err="1">
                <a:solidFill>
                  <a:schemeClr val="bg1"/>
                </a:solidFill>
                <a:latin typeface="Century Gothic" panose="020B0502020202020204" pitchFamily="34" charset="0"/>
              </a:rPr>
              <a:t>étudient</a:t>
            </a:r>
            <a:endParaRPr lang="en-GB" sz="6000" b="1" dirty="0">
              <a:solidFill>
                <a:schemeClr val="bg1"/>
              </a:solidFill>
              <a:latin typeface="Century Gothic" panose="020B0502020202020204" pitchFamily="34" charset="0"/>
            </a:endParaRPr>
          </a:p>
        </p:txBody>
      </p:sp>
      <p:sp>
        <p:nvSpPr>
          <p:cNvPr id="9" name="TextBox 8"/>
          <p:cNvSpPr txBox="1"/>
          <p:nvPr/>
        </p:nvSpPr>
        <p:spPr>
          <a:xfrm>
            <a:off x="3967902" y="3990294"/>
            <a:ext cx="3652591" cy="10156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6000" b="1" dirty="0" err="1">
                <a:solidFill>
                  <a:schemeClr val="bg1"/>
                </a:solidFill>
                <a:latin typeface="Century Gothic" panose="020B0502020202020204" pitchFamily="34" charset="0"/>
              </a:rPr>
              <a:t>jouent</a:t>
            </a:r>
            <a:endParaRPr lang="en-GB" sz="6000" b="1" dirty="0">
              <a:solidFill>
                <a:schemeClr val="bg1"/>
              </a:solidFill>
              <a:latin typeface="Century Gothic" panose="020B0502020202020204" pitchFamily="34" charset="0"/>
            </a:endParaRPr>
          </a:p>
        </p:txBody>
      </p:sp>
      <p:sp>
        <p:nvSpPr>
          <p:cNvPr id="6" name="TextBox 5"/>
          <p:cNvSpPr txBox="1"/>
          <p:nvPr/>
        </p:nvSpPr>
        <p:spPr>
          <a:xfrm>
            <a:off x="7390016" y="886240"/>
            <a:ext cx="3652591" cy="10156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r>
              <a:rPr lang="en-GB" sz="6000" b="1" dirty="0" err="1">
                <a:solidFill>
                  <a:schemeClr val="bg1"/>
                </a:solidFill>
                <a:latin typeface="Century Gothic" panose="020B0502020202020204" pitchFamily="34" charset="0"/>
              </a:rPr>
              <a:t>écoutent</a:t>
            </a:r>
            <a:endParaRPr lang="en-GB" sz="6000" b="1" dirty="0">
              <a:solidFill>
                <a:schemeClr val="bg1"/>
              </a:solidFill>
              <a:latin typeface="Century Gothic" panose="020B0502020202020204" pitchFamily="34" charset="0"/>
            </a:endParaRPr>
          </a:p>
        </p:txBody>
      </p:sp>
      <p:pic>
        <p:nvPicPr>
          <p:cNvPr id="12" name="Picture 11" descr="headphone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0962" y="2035390"/>
            <a:ext cx="1150698" cy="692728"/>
          </a:xfrm>
          <a:prstGeom prst="rect">
            <a:avLst/>
          </a:prstGeom>
        </p:spPr>
      </p:pic>
      <p:sp>
        <p:nvSpPr>
          <p:cNvPr id="7" name="TextBox 6"/>
          <p:cNvSpPr txBox="1"/>
          <p:nvPr/>
        </p:nvSpPr>
        <p:spPr>
          <a:xfrm>
            <a:off x="7781516" y="3321908"/>
            <a:ext cx="3652591" cy="10156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r>
              <a:rPr lang="en-GB" sz="6000" b="1" dirty="0" err="1">
                <a:solidFill>
                  <a:schemeClr val="bg1"/>
                </a:solidFill>
                <a:latin typeface="Century Gothic" panose="020B0502020202020204" pitchFamily="34" charset="0"/>
              </a:rPr>
              <a:t>chantent</a:t>
            </a:r>
            <a:endParaRPr lang="en-GB" sz="6000" b="1" dirty="0">
              <a:solidFill>
                <a:schemeClr val="bg1"/>
              </a:solidFill>
              <a:latin typeface="Century Gothic" panose="020B0502020202020204" pitchFamily="34" charset="0"/>
            </a:endParaRPr>
          </a:p>
        </p:txBody>
      </p:sp>
      <p:pic>
        <p:nvPicPr>
          <p:cNvPr id="13" name="Picture 12" descr="woman sing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8588" y="4447003"/>
            <a:ext cx="1127561" cy="1043170"/>
          </a:xfrm>
          <a:prstGeom prst="rect">
            <a:avLst/>
          </a:prstGeom>
        </p:spPr>
      </p:pic>
      <p:sp>
        <p:nvSpPr>
          <p:cNvPr id="1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background rectangle">
            <a:extLs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Grammaire</a:t>
            </a:r>
            <a:endParaRPr lang="en-GB" sz="3600" b="1" dirty="0">
              <a:solidFill>
                <a:schemeClr val="bg1"/>
              </a:solidFill>
            </a:endParaRPr>
          </a:p>
        </p:txBody>
      </p:sp>
    </p:spTree>
    <p:extLst>
      <p:ext uri="{BB962C8B-B14F-4D97-AF65-F5344CB8AC3E}">
        <p14:creationId xmlns:p14="http://schemas.microsoft.com/office/powerpoint/2010/main" val="22932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type="lt">
                                    <p:tmAbs val="0"/>
                                  </p:iterate>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iterate type="lt">
                                    <p:tmAbs val="0"/>
                                  </p:iterate>
                                  <p:childTnLst>
                                    <p:set>
                                      <p:cBhvr>
                                        <p:cTn id="42" dur="1" fill="hold">
                                          <p:stCondLst>
                                            <p:cond delay="0"/>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iterate type="lt">
                                    <p:tmAbs val="0"/>
                                  </p:iterate>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3" nodeType="clickEffect">
                                  <p:stCondLst>
                                    <p:cond delay="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4" nodeType="clickEffect">
                                  <p:stCondLst>
                                    <p:cond delay="0"/>
                                  </p:stCondLst>
                                  <p:childTnLst>
                                    <p:set>
                                      <p:cBhvr>
                                        <p:cTn id="72" dur="1" fill="hold">
                                          <p:stCondLst>
                                            <p:cond delay="0"/>
                                          </p:stCondLst>
                                        </p:cTn>
                                        <p:tgtEl>
                                          <p:spTgt spid="8"/>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3" nodeType="clickEffect">
                                  <p:stCondLst>
                                    <p:cond delay="0"/>
                                  </p:stCondLst>
                                  <p:childTnLst>
                                    <p:set>
                                      <p:cBhvr>
                                        <p:cTn id="78" dur="1" fill="hold">
                                          <p:stCondLst>
                                            <p:cond delay="0"/>
                                          </p:stCondLst>
                                        </p:cTn>
                                        <p:tgtEl>
                                          <p:spTgt spid="9"/>
                                        </p:tgtEl>
                                        <p:attrNameLst>
                                          <p:attrName>style.visibility</p:attrName>
                                        </p:attrNameLst>
                                      </p:cBhvr>
                                      <p:to>
                                        <p:strVal val="hidden"/>
                                      </p:to>
                                    </p:set>
                                  </p:childTnLst>
                                </p:cTn>
                              </p:par>
                              <p:par>
                                <p:cTn id="79" presetID="1" presetClass="exit" presetSubtype="0" fill="hold" grpId="2" nodeType="withEffect">
                                  <p:stCondLst>
                                    <p:cond delay="0"/>
                                  </p:stCondLst>
                                  <p:childTnLst>
                                    <p:set>
                                      <p:cBhvr>
                                        <p:cTn id="80" dur="1" fill="hold">
                                          <p:stCondLst>
                                            <p:cond delay="0"/>
                                          </p:stCondLst>
                                        </p:cTn>
                                        <p:tgtEl>
                                          <p:spTgt spid="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4" nodeType="clickEffect">
                                  <p:stCondLst>
                                    <p:cond delay="0"/>
                                  </p:stCondLst>
                                  <p:childTnLst>
                                    <p:set>
                                      <p:cBhvr>
                                        <p:cTn id="84" dur="1" fill="hold">
                                          <p:stCondLst>
                                            <p:cond delay="0"/>
                                          </p:stCondLst>
                                        </p:cTn>
                                        <p:tgtEl>
                                          <p:spTgt spid="9"/>
                                        </p:tgtEl>
                                        <p:attrNameLst>
                                          <p:attrName>style.visibility</p:attrName>
                                        </p:attrNameLst>
                                      </p:cBhvr>
                                      <p:to>
                                        <p:strVal val="visible"/>
                                      </p:to>
                                    </p:set>
                                  </p:childTnLst>
                                </p:cTn>
                              </p:par>
                              <p:par>
                                <p:cTn id="85" presetID="1" presetClass="entr" presetSubtype="0" fill="hold" grpId="3" nodeType="withEffect">
                                  <p:stCondLst>
                                    <p:cond delay="0"/>
                                  </p:stCondLst>
                                  <p:childTnLst>
                                    <p:set>
                                      <p:cBhvr>
                                        <p:cTn id="86" dur="1" fill="hold">
                                          <p:stCondLst>
                                            <p:cond delay="0"/>
                                          </p:stCondLst>
                                        </p:cTn>
                                        <p:tgtEl>
                                          <p:spTgt spid="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3" nodeType="click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1" presetClass="exit" presetSubtype="0" fill="hold" grpId="4" nodeType="withEffect">
                                  <p:stCondLst>
                                    <p:cond delay="0"/>
                                  </p:stCondLst>
                                  <p:childTnLst>
                                    <p:set>
                                      <p:cBhvr>
                                        <p:cTn id="92" dur="1" fill="hold">
                                          <p:stCondLst>
                                            <p:cond delay="0"/>
                                          </p:stCondLst>
                                        </p:cTn>
                                        <p:tgtEl>
                                          <p:spTgt spid="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4" nodeType="clickEffect">
                                  <p:stCondLst>
                                    <p:cond delay="0"/>
                                  </p:stCondLst>
                                  <p:childTnLst>
                                    <p:set>
                                      <p:cBhvr>
                                        <p:cTn id="96" dur="1" fill="hold">
                                          <p:stCondLst>
                                            <p:cond delay="0"/>
                                          </p:stCondLst>
                                        </p:cTn>
                                        <p:tgtEl>
                                          <p:spTgt spid="7"/>
                                        </p:tgtEl>
                                        <p:attrNameLst>
                                          <p:attrName>style.visibility</p:attrName>
                                        </p:attrNameLst>
                                      </p:cBhvr>
                                      <p:to>
                                        <p:strVal val="visible"/>
                                      </p:to>
                                    </p:set>
                                  </p:childTnLst>
                                </p:cTn>
                              </p:par>
                              <p:par>
                                <p:cTn id="97" presetID="1" presetClass="entr" presetSubtype="0" fill="hold" grpId="5" nodeType="withEffect">
                                  <p:stCondLst>
                                    <p:cond delay="0"/>
                                  </p:stCondLst>
                                  <p:childTnLst>
                                    <p:set>
                                      <p:cBhvr>
                                        <p:cTn id="98" dur="1" fill="hold">
                                          <p:stCondLst>
                                            <p:cond delay="0"/>
                                          </p:stCondLst>
                                        </p:cTn>
                                        <p:tgtEl>
                                          <p:spTgt spid="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6" nodeType="clickEffect">
                                  <p:stCondLst>
                                    <p:cond delay="0"/>
                                  </p:stCondLst>
                                  <p:childTnLst>
                                    <p:set>
                                      <p:cBhvr>
                                        <p:cTn id="102" dur="1" fill="hold">
                                          <p:stCondLst>
                                            <p:cond delay="0"/>
                                          </p:stCondLst>
                                        </p:cTn>
                                        <p:tgtEl>
                                          <p:spTgt spid="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5" nodeType="clickEffect">
                                  <p:stCondLst>
                                    <p:cond delay="0"/>
                                  </p:stCondLst>
                                  <p:childTnLst>
                                    <p:set>
                                      <p:cBhvr>
                                        <p:cTn id="110" dur="1" fill="hold">
                                          <p:stCondLst>
                                            <p:cond delay="0"/>
                                          </p:stCondLst>
                                        </p:cTn>
                                        <p:tgtEl>
                                          <p:spTgt spid="9"/>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1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6" nodeType="clickEffect">
                                  <p:stCondLst>
                                    <p:cond delay="0"/>
                                  </p:stCondLst>
                                  <p:childTnLst>
                                    <p:set>
                                      <p:cBhvr>
                                        <p:cTn id="116" dur="1" fill="hold">
                                          <p:stCondLst>
                                            <p:cond delay="0"/>
                                          </p:stCondLst>
                                        </p:cTn>
                                        <p:tgtEl>
                                          <p:spTgt spid="9"/>
                                        </p:tgtEl>
                                        <p:attrNameLst>
                                          <p:attrName>style.visibility</p:attrName>
                                        </p:attrNameLst>
                                      </p:cBhvr>
                                      <p:to>
                                        <p:strVal val="visible"/>
                                      </p:to>
                                    </p:set>
                                  </p:childTnLst>
                                </p:cTn>
                              </p:par>
                              <p:par>
                                <p:cTn id="117" presetID="1" presetClass="entr" presetSubtype="0" fill="hold" grpId="2" nodeType="withEffect">
                                  <p:stCondLst>
                                    <p:cond delay="0"/>
                                  </p:stCondLst>
                                  <p:childTnLst>
                                    <p:set>
                                      <p:cBhvr>
                                        <p:cTn id="118" dur="1" fill="hold">
                                          <p:stCondLst>
                                            <p:cond delay="0"/>
                                          </p:stCondLst>
                                        </p:cTn>
                                        <p:tgtEl>
                                          <p:spTgt spid="1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5" nodeType="clickEffect">
                                  <p:stCondLst>
                                    <p:cond delay="0"/>
                                  </p:stCondLst>
                                  <p:childTnLst>
                                    <p:set>
                                      <p:cBhvr>
                                        <p:cTn id="122" dur="1" fill="hold">
                                          <p:stCondLst>
                                            <p:cond delay="0"/>
                                          </p:stCondLst>
                                        </p:cTn>
                                        <p:tgtEl>
                                          <p:spTgt spid="8"/>
                                        </p:tgtEl>
                                        <p:attrNameLst>
                                          <p:attrName>style.visibility</p:attrName>
                                        </p:attrNameLst>
                                      </p:cBhvr>
                                      <p:to>
                                        <p:strVal val="hidden"/>
                                      </p:to>
                                    </p:set>
                                  </p:childTnLst>
                                </p:cTn>
                              </p:par>
                              <p:par>
                                <p:cTn id="123" presetID="1" presetClass="exit" presetSubtype="0" fill="hold" grpId="3" nodeType="withEffect">
                                  <p:stCondLst>
                                    <p:cond delay="0"/>
                                  </p:stCondLst>
                                  <p:childTnLst>
                                    <p:set>
                                      <p:cBhvr>
                                        <p:cTn id="124" dur="1" fill="hold">
                                          <p:stCondLst>
                                            <p:cond delay="0"/>
                                          </p:stCondLst>
                                        </p:cTn>
                                        <p:tgtEl>
                                          <p:spTgt spid="10"/>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6" nodeType="clickEffect">
                                  <p:stCondLst>
                                    <p:cond delay="0"/>
                                  </p:stCondLst>
                                  <p:childTnLst>
                                    <p:set>
                                      <p:cBhvr>
                                        <p:cTn id="128" dur="1" fill="hold">
                                          <p:stCondLst>
                                            <p:cond delay="0"/>
                                          </p:stCondLst>
                                        </p:cTn>
                                        <p:tgtEl>
                                          <p:spTgt spid="8"/>
                                        </p:tgtEl>
                                        <p:attrNameLst>
                                          <p:attrName>style.visibility</p:attrName>
                                        </p:attrNameLst>
                                      </p:cBhvr>
                                      <p:to>
                                        <p:strVal val="visible"/>
                                      </p:to>
                                    </p:set>
                                  </p:childTnLst>
                                </p:cTn>
                              </p:par>
                              <p:par>
                                <p:cTn id="129" presetID="1" presetClass="entr" presetSubtype="0" fill="hold" grpId="4" nodeType="withEffect">
                                  <p:stCondLst>
                                    <p:cond delay="0"/>
                                  </p:stCondLst>
                                  <p:childTnLst>
                                    <p:set>
                                      <p:cBhvr>
                                        <p:cTn id="130" dur="1" fill="hold">
                                          <p:stCondLst>
                                            <p:cond delay="0"/>
                                          </p:stCondLst>
                                        </p:cTn>
                                        <p:tgtEl>
                                          <p:spTgt spid="1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5" nodeType="clickEffect">
                                  <p:stCondLst>
                                    <p:cond delay="0"/>
                                  </p:stCondLst>
                                  <p:childTnLst>
                                    <p:set>
                                      <p:cBhvr>
                                        <p:cTn id="134" dur="1" fill="hold">
                                          <p:stCondLst>
                                            <p:cond delay="0"/>
                                          </p:stCondLst>
                                        </p:cTn>
                                        <p:tgtEl>
                                          <p:spTgt spid="7"/>
                                        </p:tgtEl>
                                        <p:attrNameLst>
                                          <p:attrName>style.visibility</p:attrName>
                                        </p:attrNameLst>
                                      </p:cBhvr>
                                      <p:to>
                                        <p:strVal val="hidden"/>
                                      </p:to>
                                    </p:set>
                                  </p:childTnLst>
                                </p:cTn>
                              </p:par>
                              <p:par>
                                <p:cTn id="135" presetID="1" presetClass="exit" presetSubtype="0" fill="hold" grpId="5" nodeType="withEffect">
                                  <p:stCondLst>
                                    <p:cond delay="0"/>
                                  </p:stCondLst>
                                  <p:childTnLst>
                                    <p:set>
                                      <p:cBhvr>
                                        <p:cTn id="136" dur="1" fill="hold">
                                          <p:stCondLst>
                                            <p:cond delay="0"/>
                                          </p:stCondLst>
                                        </p:cTn>
                                        <p:tgtEl>
                                          <p:spTgt spid="10"/>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6" nodeType="clickEffect">
                                  <p:stCondLst>
                                    <p:cond delay="0"/>
                                  </p:stCondLst>
                                  <p:childTnLst>
                                    <p:set>
                                      <p:cBhvr>
                                        <p:cTn id="140" dur="1" fill="hold">
                                          <p:stCondLst>
                                            <p:cond delay="0"/>
                                          </p:stCondLst>
                                        </p:cTn>
                                        <p:tgtEl>
                                          <p:spTgt spid="7"/>
                                        </p:tgtEl>
                                        <p:attrNameLst>
                                          <p:attrName>style.visibility</p:attrName>
                                        </p:attrNameLst>
                                      </p:cBhvr>
                                      <p:to>
                                        <p:strVal val="visible"/>
                                      </p:to>
                                    </p:set>
                                  </p:childTnLst>
                                </p:cTn>
                              </p:par>
                              <p:par>
                                <p:cTn id="141" presetID="1" presetClass="entr" presetSubtype="0" fill="hold" grpId="6" nodeType="withEffect">
                                  <p:stCondLst>
                                    <p:cond delay="0"/>
                                  </p:stCondLst>
                                  <p:childTnLst>
                                    <p:set>
                                      <p:cBhvr>
                                        <p:cTn id="1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5" grpId="3" animBg="1"/>
      <p:bldP spid="5" grpId="4" animBg="1"/>
      <p:bldP spid="5" grpId="5" animBg="1"/>
      <p:bldP spid="5" grpId="6" animBg="1"/>
      <p:bldP spid="10" grpId="0" animBg="1"/>
      <p:bldP spid="10" grpId="1" animBg="1"/>
      <p:bldP spid="10" grpId="2" animBg="1"/>
      <p:bldP spid="10" grpId="3" animBg="1"/>
      <p:bldP spid="10" grpId="4" animBg="1"/>
      <p:bldP spid="10" grpId="5" animBg="1"/>
      <p:bldP spid="10" grpId="6" animBg="1"/>
      <p:bldP spid="8" grpId="0" animBg="1"/>
      <p:bldP spid="8" grpId="1" animBg="1"/>
      <p:bldP spid="8" grpId="2" animBg="1"/>
      <p:bldP spid="8" grpId="3" animBg="1"/>
      <p:bldP spid="8" grpId="4" animBg="1"/>
      <p:bldP spid="8" grpId="5" animBg="1"/>
      <p:bldP spid="8" grpId="6" animBg="1"/>
      <p:bldP spid="4" grpId="0" animBg="1"/>
      <p:bldP spid="4" grpId="1" animBg="1"/>
      <p:bldP spid="4" grpId="2" animBg="1"/>
      <p:bldP spid="9" grpId="0" animBg="1"/>
      <p:bldP spid="9" grpId="1" animBg="1"/>
      <p:bldP spid="9" grpId="2" animBg="1"/>
      <p:bldP spid="9" grpId="3" animBg="1"/>
      <p:bldP spid="9" grpId="4" animBg="1"/>
      <p:bldP spid="9" grpId="5" animBg="1"/>
      <p:bldP spid="9" grpId="6" animBg="1"/>
      <p:bldP spid="6" grpId="0" animBg="1"/>
      <p:bldP spid="6" grpId="1" animBg="1"/>
      <p:bldP spid="6" grpId="2" animBg="1"/>
      <p:bldP spid="7" grpId="0" animBg="1"/>
      <p:bldP spid="7" grpId="1" animBg="1"/>
      <p:bldP spid="7" grpId="2" animBg="1"/>
      <p:bldP spid="7" grpId="3" animBg="1"/>
      <p:bldP spid="7" grpId="4" animBg="1"/>
      <p:bldP spid="7" grpId="5" animBg="1"/>
      <p:bldP spid="7" grpId="6"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hlinkClick r:id="" action="ppaction://noaction">
              <a:snd r:embed="rId4" name="exemple.wav"/>
            </a:hlinkClick>
          </p:cNvPr>
          <p:cNvSpPr txBox="1"/>
          <p:nvPr/>
        </p:nvSpPr>
        <p:spPr>
          <a:xfrm>
            <a:off x="806115" y="2935028"/>
            <a:ext cx="10515600" cy="584775"/>
          </a:xfrm>
          <a:prstGeom prst="rect">
            <a:avLst/>
          </a:prstGeom>
          <a:solidFill>
            <a:srgbClr val="115076"/>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Exemple</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806115" y="1273744"/>
            <a:ext cx="10515600" cy="1512209"/>
          </a:xfrm>
          <a:prstGeom prst="rect">
            <a:avLst/>
          </a:prstGeom>
          <a:noFill/>
          <a:ln w="76200">
            <a:solidFill>
              <a:srgbClr val="115076"/>
            </a:solidFill>
          </a:ln>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Écoute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regarde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français</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0" name="TextBox 29"/>
          <p:cNvSpPr txBox="1"/>
          <p:nvPr/>
        </p:nvSpPr>
        <p:spPr>
          <a:xfrm>
            <a:off x="806115" y="5721863"/>
            <a:ext cx="10515600" cy="584775"/>
          </a:xfrm>
          <a:prstGeom prst="rect">
            <a:avLst/>
          </a:prstGeom>
          <a:solidFill>
            <a:srgbClr val="115076"/>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ils</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regardent</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878268" y="78554"/>
            <a:ext cx="1969987" cy="428464"/>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C’est qui ?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7561" y="3647349"/>
            <a:ext cx="1975981" cy="1852482"/>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r="32165"/>
          <a:stretch/>
        </p:blipFill>
        <p:spPr>
          <a:xfrm>
            <a:off x="3536383" y="3618163"/>
            <a:ext cx="1340417" cy="1852482"/>
          </a:xfrm>
          <a:prstGeom prst="rect">
            <a:avLst/>
          </a:prstGeom>
        </p:spPr>
      </p:pic>
      <p:sp>
        <p:nvSpPr>
          <p:cNvPr id="23" name="Oval 22">
            <a:hlinkClick r:id="" action="ppaction://noaction">
              <a:snd r:embed="rId3" name="ils regardent.wav"/>
            </a:hlinkClick>
          </p:cNvPr>
          <p:cNvSpPr/>
          <p:nvPr/>
        </p:nvSpPr>
        <p:spPr>
          <a:xfrm>
            <a:off x="7397045" y="3410228"/>
            <a:ext cx="2930190" cy="2413471"/>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60482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ils regardent.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ils regarde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0"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878268" y="78554"/>
            <a:ext cx="1969987" cy="428464"/>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C’est qui ?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3184" y="1311416"/>
            <a:ext cx="6943630" cy="2438399"/>
          </a:xfrm>
          <a:prstGeom prst="rect">
            <a:avLst/>
          </a:prstGeom>
        </p:spPr>
      </p:pic>
      <p:sp>
        <p:nvSpPr>
          <p:cNvPr id="14" name="Oval 13">
            <a:hlinkClick r:id="" action="ppaction://noaction">
              <a:snd r:embed="rId3" name="ils chantent.wav"/>
            </a:hlinkClick>
          </p:cNvPr>
          <p:cNvSpPr/>
          <p:nvPr/>
        </p:nvSpPr>
        <p:spPr>
          <a:xfrm>
            <a:off x="3489989" y="818148"/>
            <a:ext cx="8390021" cy="3268201"/>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p:cNvSpPr txBox="1"/>
          <p:nvPr/>
        </p:nvSpPr>
        <p:spPr>
          <a:xfrm>
            <a:off x="1300473" y="4617895"/>
            <a:ext cx="9223148" cy="1569660"/>
          </a:xfrm>
          <a:prstGeom prst="rect">
            <a:avLst/>
          </a:prstGeom>
          <a:solidFill>
            <a:srgbClr val="115076"/>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ils</a:t>
            </a: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chantent</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r="75310"/>
          <a:stretch/>
        </p:blipFill>
        <p:spPr>
          <a:xfrm>
            <a:off x="556831" y="1311416"/>
            <a:ext cx="1714374" cy="2438399"/>
          </a:xfrm>
          <a:prstGeom prst="rect">
            <a:avLst/>
          </a:prstGeom>
        </p:spPr>
      </p:pic>
    </p:spTree>
    <p:extLst>
      <p:ext uri="{BB962C8B-B14F-4D97-AF65-F5344CB8AC3E}">
        <p14:creationId xmlns:p14="http://schemas.microsoft.com/office/powerpoint/2010/main" val="248430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chante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ls chante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878268" y="78554"/>
            <a:ext cx="1969987" cy="428464"/>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C’est qui ?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Oval 4"/>
          <p:cNvSpPr/>
          <p:nvPr/>
        </p:nvSpPr>
        <p:spPr>
          <a:xfrm>
            <a:off x="6858883" y="469944"/>
            <a:ext cx="4091751" cy="4002124"/>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TextBox 5"/>
          <p:cNvSpPr txBox="1"/>
          <p:nvPr/>
        </p:nvSpPr>
        <p:spPr>
          <a:xfrm>
            <a:off x="2856557" y="4585811"/>
            <a:ext cx="6544117" cy="1569660"/>
          </a:xfrm>
          <a:prstGeom prst="rect">
            <a:avLst/>
          </a:prstGeom>
          <a:solidFill>
            <a:srgbClr val="115076"/>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t>
            </a: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joue</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6439" y="1221842"/>
            <a:ext cx="1776641" cy="257251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0127" y="1184750"/>
            <a:ext cx="1776641" cy="257251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8001" y="926592"/>
            <a:ext cx="2349122" cy="2450592"/>
          </a:xfrm>
          <a:prstGeom prst="rect">
            <a:avLst/>
          </a:prstGeom>
        </p:spPr>
      </p:pic>
    </p:spTree>
    <p:extLst>
      <p:ext uri="{BB962C8B-B14F-4D97-AF65-F5344CB8AC3E}">
        <p14:creationId xmlns:p14="http://schemas.microsoft.com/office/powerpoint/2010/main" val="190655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 jou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l jo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878268" y="78554"/>
            <a:ext cx="1969987" cy="428464"/>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C’est qui ?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Oval 4">
            <a:hlinkClick r:id="" action="ppaction://noaction">
              <a:snd r:embed="rId3" name="il trouve.wav"/>
            </a:hlinkClick>
          </p:cNvPr>
          <p:cNvSpPr/>
          <p:nvPr/>
        </p:nvSpPr>
        <p:spPr>
          <a:xfrm>
            <a:off x="5849054" y="327531"/>
            <a:ext cx="4339975" cy="4057857"/>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6" name="Group 5"/>
          <p:cNvGrpSpPr/>
          <p:nvPr/>
        </p:nvGrpSpPr>
        <p:grpSpPr>
          <a:xfrm>
            <a:off x="466144" y="718689"/>
            <a:ext cx="5497649" cy="3398695"/>
            <a:chOff x="237816" y="772252"/>
            <a:chExt cx="7265096" cy="4500084"/>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6777" y="783558"/>
              <a:ext cx="3546135" cy="448877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710" y="783558"/>
              <a:ext cx="4496241" cy="446616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816" y="772252"/>
              <a:ext cx="3546135" cy="4488778"/>
            </a:xfrm>
            <a:prstGeom prst="rect">
              <a:avLst/>
            </a:prstGeom>
          </p:spPr>
        </p:pic>
      </p:gr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9054" y="494721"/>
            <a:ext cx="3547531" cy="3523802"/>
          </a:xfrm>
          <a:prstGeom prst="rect">
            <a:avLst/>
          </a:prstGeom>
        </p:spPr>
      </p:pic>
      <p:sp>
        <p:nvSpPr>
          <p:cNvPr id="13" name="TextBox 12"/>
          <p:cNvSpPr txBox="1"/>
          <p:nvPr/>
        </p:nvSpPr>
        <p:spPr>
          <a:xfrm>
            <a:off x="1300473" y="4617895"/>
            <a:ext cx="9223148" cy="1569660"/>
          </a:xfrm>
          <a:prstGeom prst="rect">
            <a:avLst/>
          </a:prstGeom>
          <a:solidFill>
            <a:srgbClr val="115076"/>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a:t>
            </a: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trouve</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6261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 trouv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l trouv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F905C-308C-5549-81BD-C3623BE4AD40}"/>
              </a:ext>
            </a:extLst>
          </p:cNvPr>
          <p:cNvSpPr>
            <a:spLocks noGrp="1"/>
          </p:cNvSpPr>
          <p:nvPr>
            <p:ph type="title"/>
          </p:nvPr>
        </p:nvSpPr>
        <p:spPr>
          <a:xfrm>
            <a:off x="0" y="-612000"/>
            <a:ext cx="3394156" cy="3282938"/>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sp>
        <p:nvSpPr>
          <p:cNvPr id="6" name="TextBox 5"/>
          <p:cNvSpPr txBox="1"/>
          <p:nvPr/>
        </p:nvSpPr>
        <p:spPr>
          <a:xfrm>
            <a:off x="1991616" y="2578043"/>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57003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 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878268" y="78554"/>
            <a:ext cx="1969987" cy="428464"/>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C’est qui ?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Oval 4">
            <a:hlinkClick r:id="" action="ppaction://noaction">
              <a:snd r:embed="rId3" name="ils préparent.wav"/>
            </a:hlinkClick>
          </p:cNvPr>
          <p:cNvSpPr/>
          <p:nvPr/>
        </p:nvSpPr>
        <p:spPr>
          <a:xfrm>
            <a:off x="340516" y="501514"/>
            <a:ext cx="7267982" cy="3483890"/>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TextBox 5"/>
          <p:cNvSpPr txBox="1"/>
          <p:nvPr/>
        </p:nvSpPr>
        <p:spPr>
          <a:xfrm>
            <a:off x="1542012" y="4421136"/>
            <a:ext cx="9223148" cy="1569660"/>
          </a:xfrm>
          <a:prstGeom prst="rect">
            <a:avLst/>
          </a:prstGeom>
          <a:solidFill>
            <a:srgbClr val="115076"/>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ils</a:t>
            </a: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préparent</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6620" y="1138033"/>
            <a:ext cx="1451734" cy="210921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6172" y="997825"/>
            <a:ext cx="1402042" cy="238963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9604" y="997825"/>
            <a:ext cx="1367228" cy="224942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2490" y="970393"/>
            <a:ext cx="2210676" cy="2304288"/>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9338" y="1305673"/>
            <a:ext cx="2210676" cy="2304288"/>
          </a:xfrm>
          <a:prstGeom prst="rect">
            <a:avLst/>
          </a:prstGeom>
        </p:spPr>
      </p:pic>
    </p:spTree>
    <p:extLst>
      <p:ext uri="{BB962C8B-B14F-4D97-AF65-F5344CB8AC3E}">
        <p14:creationId xmlns:p14="http://schemas.microsoft.com/office/powerpoint/2010/main" val="408267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prépare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ls prépare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878268" y="78554"/>
            <a:ext cx="1969987" cy="428464"/>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C’est qui ?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Oval 4">
            <a:hlinkClick r:id="" action="ppaction://noaction">
              <a:snd r:embed="rId3" name="elle mange.wav"/>
            </a:hlinkClick>
          </p:cNvPr>
          <p:cNvSpPr/>
          <p:nvPr/>
        </p:nvSpPr>
        <p:spPr>
          <a:xfrm>
            <a:off x="6707978" y="1454453"/>
            <a:ext cx="4682202" cy="2708490"/>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TextBox 5"/>
          <p:cNvSpPr txBox="1"/>
          <p:nvPr/>
        </p:nvSpPr>
        <p:spPr>
          <a:xfrm>
            <a:off x="1300473" y="4617895"/>
            <a:ext cx="9223148" cy="1569660"/>
          </a:xfrm>
          <a:prstGeom prst="rect">
            <a:avLst/>
          </a:prstGeom>
          <a:solidFill>
            <a:srgbClr val="115076"/>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elle</a:t>
            </a: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mange</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297" y="1296194"/>
            <a:ext cx="2301768" cy="258948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7289" y="1326043"/>
            <a:ext cx="2860424" cy="229599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8195" y="1513954"/>
            <a:ext cx="2301768" cy="258948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7527" y="2869083"/>
            <a:ext cx="1304873" cy="144502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7293" y="2881904"/>
            <a:ext cx="1304873" cy="1445026"/>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2344" y="2830020"/>
            <a:ext cx="1304873" cy="1445026"/>
          </a:xfrm>
          <a:prstGeom prst="rect">
            <a:avLst/>
          </a:prstGeom>
        </p:spPr>
      </p:pic>
    </p:spTree>
    <p:extLst>
      <p:ext uri="{BB962C8B-B14F-4D97-AF65-F5344CB8AC3E}">
        <p14:creationId xmlns:p14="http://schemas.microsoft.com/office/powerpoint/2010/main" val="106448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 mang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elle man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878268" y="78554"/>
            <a:ext cx="1969987" cy="428464"/>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C’est qui ?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Oval 4">
            <a:hlinkClick r:id="" action="ppaction://noaction">
              <a:snd r:embed="rId3" name="elle écoute.wav"/>
            </a:hlinkClick>
          </p:cNvPr>
          <p:cNvSpPr/>
          <p:nvPr/>
        </p:nvSpPr>
        <p:spPr>
          <a:xfrm>
            <a:off x="5646280" y="128552"/>
            <a:ext cx="4450426" cy="4299284"/>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6" name="Group 5"/>
          <p:cNvGrpSpPr/>
          <p:nvPr/>
        </p:nvGrpSpPr>
        <p:grpSpPr>
          <a:xfrm>
            <a:off x="1178679" y="1022683"/>
            <a:ext cx="3638586" cy="2511022"/>
            <a:chOff x="1600030" y="2037227"/>
            <a:chExt cx="3638586" cy="2511022"/>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3865" y="2124985"/>
              <a:ext cx="1744751" cy="242326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0030" y="2037227"/>
              <a:ext cx="1893835" cy="2511022"/>
            </a:xfrm>
            <a:prstGeom prst="rect">
              <a:avLst/>
            </a:prstGeom>
          </p:spPr>
        </p:pic>
      </p:gr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9123" y="1049531"/>
            <a:ext cx="1744739" cy="2484174"/>
          </a:xfrm>
          <a:prstGeom prst="rect">
            <a:avLst/>
          </a:prstGeom>
        </p:spPr>
      </p:pic>
      <p:sp>
        <p:nvSpPr>
          <p:cNvPr id="10" name="TextBox 9"/>
          <p:cNvSpPr txBox="1"/>
          <p:nvPr/>
        </p:nvSpPr>
        <p:spPr>
          <a:xfrm>
            <a:off x="1551903" y="4602033"/>
            <a:ext cx="9223148" cy="1569660"/>
          </a:xfrm>
          <a:prstGeom prst="rect">
            <a:avLst/>
          </a:prstGeom>
          <a:solidFill>
            <a:srgbClr val="115076"/>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elle</a:t>
            </a: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4887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 écout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elle écou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9" name="TextBox 8"/>
          <p:cNvSpPr txBox="1"/>
          <p:nvPr/>
        </p:nvSpPr>
        <p:spPr>
          <a:xfrm>
            <a:off x="300788" y="1630523"/>
            <a:ext cx="11609133" cy="4093428"/>
          </a:xfrm>
          <a:prstGeom prst="rect">
            <a:avLst/>
          </a:prstGeom>
          <a:noFill/>
          <a:ln w="38100">
            <a:solidFill>
              <a:schemeClr val="accent5">
                <a:lumMod val="50000"/>
              </a:schemeClr>
            </a:solidFill>
          </a:ln>
        </p:spPr>
        <p:txBody>
          <a:bodyPr wrap="square" rtlCol="0">
            <a:spAutoFit/>
          </a:bodyPr>
          <a:lstStyle/>
          <a:p>
            <a:r>
              <a:rPr lang="en-GB" sz="2400" dirty="0">
                <a:solidFill>
                  <a:srgbClr val="115076"/>
                </a:solidFill>
                <a:latin typeface="Century Gothic" panose="020B0502020202020204" pitchFamily="34" charset="0"/>
              </a:rPr>
              <a:t>Translate these sentences. Then say them to your partner. Your partner must understand what you say, so take care.</a:t>
            </a:r>
          </a:p>
          <a:p>
            <a:endParaRPr lang="en-GB" sz="2400" dirty="0">
              <a:solidFill>
                <a:srgbClr val="115076"/>
              </a:solidFill>
              <a:latin typeface="Century Gothic" panose="020B0502020202020204" pitchFamily="34" charset="0"/>
            </a:endParaRPr>
          </a:p>
          <a:p>
            <a:pPr marL="457200" indent="-457200">
              <a:buFontTx/>
              <a:buAutoNum type="arabicParenR"/>
            </a:pPr>
            <a:r>
              <a:rPr lang="en-GB" sz="2400" dirty="0">
                <a:solidFill>
                  <a:srgbClr val="115076"/>
                </a:solidFill>
                <a:latin typeface="Century Gothic" panose="020B0502020202020204" pitchFamily="34" charset="0"/>
              </a:rPr>
              <a:t>He studies _____________________	5)  They (f) eat ____________________</a:t>
            </a:r>
          </a:p>
          <a:p>
            <a:pPr marL="457200" indent="-457200">
              <a:buAutoNum type="arabicParenR"/>
            </a:pPr>
            <a:endParaRPr lang="en-GB" sz="2400" dirty="0">
              <a:solidFill>
                <a:srgbClr val="115076"/>
              </a:solidFill>
              <a:latin typeface="Century Gothic" panose="020B0502020202020204" pitchFamily="34" charset="0"/>
            </a:endParaRPr>
          </a:p>
          <a:p>
            <a:pPr marL="457200" indent="-457200">
              <a:buFontTx/>
              <a:buAutoNum type="arabicParenR"/>
            </a:pPr>
            <a:r>
              <a:rPr lang="en-GB" sz="2400" dirty="0">
                <a:solidFill>
                  <a:srgbClr val="115076"/>
                </a:solidFill>
                <a:latin typeface="Century Gothic" panose="020B0502020202020204" pitchFamily="34" charset="0"/>
              </a:rPr>
              <a:t>They (m) play __________________	6)  He wears _______________________</a:t>
            </a:r>
          </a:p>
          <a:p>
            <a:pPr marL="457200" indent="-457200">
              <a:buAutoNum type="arabicParenR"/>
            </a:pPr>
            <a:endParaRPr lang="en-GB" sz="2400" dirty="0">
              <a:solidFill>
                <a:srgbClr val="115076"/>
              </a:solidFill>
              <a:latin typeface="Century Gothic" panose="020B0502020202020204" pitchFamily="34" charset="0"/>
            </a:endParaRPr>
          </a:p>
          <a:p>
            <a:pPr marL="457200" indent="-457200">
              <a:buFontTx/>
              <a:buAutoNum type="arabicParenR"/>
            </a:pPr>
            <a:r>
              <a:rPr lang="en-GB" sz="2400" dirty="0">
                <a:solidFill>
                  <a:srgbClr val="115076"/>
                </a:solidFill>
                <a:latin typeface="Century Gothic" panose="020B0502020202020204" pitchFamily="34" charset="0"/>
              </a:rPr>
              <a:t>They (m) sing __________________	7)  She gives _______________________</a:t>
            </a:r>
          </a:p>
          <a:p>
            <a:pPr marL="457200" indent="-457200">
              <a:buAutoNum type="arabicParenR"/>
            </a:pPr>
            <a:endParaRPr lang="en-GB" sz="2400" dirty="0">
              <a:solidFill>
                <a:srgbClr val="115076"/>
              </a:solidFill>
              <a:latin typeface="Century Gothic" panose="020B0502020202020204" pitchFamily="34" charset="0"/>
            </a:endParaRPr>
          </a:p>
          <a:p>
            <a:pPr marL="457200" indent="-457200">
              <a:buFontTx/>
              <a:buAutoNum type="arabicParenR"/>
            </a:pPr>
            <a:r>
              <a:rPr lang="en-GB" sz="2400" dirty="0">
                <a:solidFill>
                  <a:srgbClr val="115076"/>
                </a:solidFill>
                <a:latin typeface="Century Gothic" panose="020B0502020202020204" pitchFamily="34" charset="0"/>
              </a:rPr>
              <a:t>She listens ______________________	8)  They (f) walk ____________________</a:t>
            </a:r>
          </a:p>
          <a:p>
            <a:pPr marL="457200" indent="-457200">
              <a:buAutoNum type="arabicParenR"/>
            </a:pPr>
            <a:endParaRPr lang="en-GB" sz="2000" dirty="0">
              <a:solidFill>
                <a:srgbClr val="115076"/>
              </a:solidFill>
              <a:latin typeface="Century Gothic" panose="020B0502020202020204" pitchFamily="34" charset="0"/>
            </a:endParaRPr>
          </a:p>
        </p:txBody>
      </p:sp>
      <p:sp>
        <p:nvSpPr>
          <p:cNvPr id="10"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noProof="0" dirty="0" err="1">
                <a:solidFill>
                  <a:prstClr val="white"/>
                </a:solidFill>
                <a:latin typeface="Century Gothic" panose="020B0502020202020204" pitchFamily="34" charset="0"/>
              </a:rPr>
              <a:t>parl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49727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0"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noProof="0" dirty="0" err="1">
                <a:solidFill>
                  <a:prstClr val="white"/>
                </a:solidFill>
                <a:latin typeface="Century Gothic" panose="020B0502020202020204" pitchFamily="34" charset="0"/>
              </a:rPr>
              <a:t>parl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p:cNvSpPr txBox="1"/>
          <p:nvPr/>
        </p:nvSpPr>
        <p:spPr>
          <a:xfrm>
            <a:off x="300788" y="1630522"/>
            <a:ext cx="11609133" cy="4154984"/>
          </a:xfrm>
          <a:prstGeom prst="rect">
            <a:avLst/>
          </a:prstGeom>
          <a:noFill/>
          <a:ln w="38100">
            <a:solidFill>
              <a:schemeClr val="accent5">
                <a:lumMod val="50000"/>
              </a:schemeClr>
            </a:solidFill>
          </a:ln>
        </p:spPr>
        <p:txBody>
          <a:bodyPr wrap="square" rtlCol="0">
            <a:spAutoFit/>
          </a:bodyPr>
          <a:lstStyle/>
          <a:p>
            <a:r>
              <a:rPr lang="en-GB" sz="2400" dirty="0">
                <a:solidFill>
                  <a:srgbClr val="115076"/>
                </a:solidFill>
                <a:latin typeface="Century Gothic" panose="020B0502020202020204" pitchFamily="34" charset="0"/>
              </a:rPr>
              <a:t>Translate these sentences. Then say them to your partner. Your partner must understand what you say, so take care.</a:t>
            </a:r>
          </a:p>
          <a:p>
            <a:endParaRPr lang="en-GB" sz="2400" dirty="0">
              <a:solidFill>
                <a:srgbClr val="115076"/>
              </a:solidFill>
              <a:latin typeface="Century Gothic" panose="020B0502020202020204" pitchFamily="34" charset="0"/>
            </a:endParaRPr>
          </a:p>
          <a:p>
            <a:pPr marL="457200" indent="-457200">
              <a:buFontTx/>
              <a:buAutoNum type="arabicParenR"/>
            </a:pPr>
            <a:r>
              <a:rPr lang="en-GB" sz="2400" dirty="0">
                <a:solidFill>
                  <a:srgbClr val="115076"/>
                </a:solidFill>
                <a:latin typeface="Century Gothic" panose="020B0502020202020204" pitchFamily="34" charset="0"/>
              </a:rPr>
              <a:t>They (f) sing __________________      5)  She studies _____________________</a:t>
            </a:r>
          </a:p>
          <a:p>
            <a:pPr marL="457200" indent="-457200">
              <a:buFontTx/>
              <a:buAutoNum type="arabicParenR"/>
            </a:pPr>
            <a:endParaRPr lang="en-GB" sz="2400" dirty="0">
              <a:solidFill>
                <a:srgbClr val="115076"/>
              </a:solidFill>
              <a:latin typeface="Century Gothic" panose="020B0502020202020204" pitchFamily="34" charset="0"/>
            </a:endParaRPr>
          </a:p>
          <a:p>
            <a:pPr marL="457200" indent="-457200">
              <a:buFontTx/>
              <a:buAutoNum type="arabicParenR"/>
            </a:pPr>
            <a:r>
              <a:rPr lang="en-GB" sz="2400" dirty="0">
                <a:solidFill>
                  <a:srgbClr val="115076"/>
                </a:solidFill>
                <a:latin typeface="Century Gothic" panose="020B0502020202020204" pitchFamily="34" charset="0"/>
              </a:rPr>
              <a:t>He listens _____________________     6)  She wears ______________________</a:t>
            </a:r>
          </a:p>
          <a:p>
            <a:pPr marL="457200" indent="-457200">
              <a:buAutoNum type="arabicParenR"/>
            </a:pPr>
            <a:endParaRPr lang="en-GB" sz="2400" dirty="0">
              <a:solidFill>
                <a:srgbClr val="115076"/>
              </a:solidFill>
              <a:latin typeface="Century Gothic" panose="020B0502020202020204" pitchFamily="34" charset="0"/>
            </a:endParaRPr>
          </a:p>
          <a:p>
            <a:pPr marL="457200" indent="-457200">
              <a:buFontTx/>
              <a:buAutoNum type="arabicParenR"/>
            </a:pPr>
            <a:r>
              <a:rPr lang="en-GB" sz="2400" dirty="0">
                <a:solidFill>
                  <a:srgbClr val="115076"/>
                </a:solidFill>
                <a:latin typeface="Century Gothic" panose="020B0502020202020204" pitchFamily="34" charset="0"/>
              </a:rPr>
              <a:t>They (m) eat _________________      7)  They (m) give ___________________</a:t>
            </a:r>
          </a:p>
          <a:p>
            <a:endParaRPr lang="en-GB" sz="2400" dirty="0">
              <a:solidFill>
                <a:srgbClr val="115076"/>
              </a:solidFill>
              <a:latin typeface="Century Gothic" panose="020B0502020202020204" pitchFamily="34" charset="0"/>
            </a:endParaRPr>
          </a:p>
          <a:p>
            <a:r>
              <a:rPr lang="en-GB" sz="2400" dirty="0">
                <a:solidFill>
                  <a:srgbClr val="115076"/>
                </a:solidFill>
                <a:latin typeface="Century Gothic" panose="020B0502020202020204" pitchFamily="34" charset="0"/>
              </a:rPr>
              <a:t>4)  They (f) play __________________     8)  He walks ________________________</a:t>
            </a:r>
          </a:p>
          <a:p>
            <a:pPr marL="457200" indent="-457200">
              <a:buAutoNum type="arabicParenR"/>
            </a:pPr>
            <a:endParaRPr lang="en-GB" sz="24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492055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5" name="TextBox 74" descr="boy with speech bubble"/>
          <p:cNvSpPr txBox="1"/>
          <p:nvPr/>
        </p:nvSpPr>
        <p:spPr>
          <a:xfrm>
            <a:off x="167952" y="1310377"/>
            <a:ext cx="11887200" cy="4893647"/>
          </a:xfrm>
          <a:prstGeom prst="rect">
            <a:avLst/>
          </a:prstGeom>
          <a:noFill/>
          <a:ln w="38100">
            <a:solidFill>
              <a:schemeClr val="accent5">
                <a:lumMod val="50000"/>
              </a:schemeClr>
            </a:solidFill>
          </a:ln>
        </p:spPr>
        <p:txBody>
          <a:bodyPr wrap="square" rtlCol="0">
            <a:spAutoFit/>
          </a:bodyPr>
          <a:lstStyle/>
          <a:p>
            <a:r>
              <a:rPr lang="en-GB" sz="2400" b="1" dirty="0">
                <a:solidFill>
                  <a:srgbClr val="002060"/>
                </a:solidFill>
                <a:latin typeface="Century Gothic" panose="020B0502020202020204" pitchFamily="34" charset="0"/>
              </a:rPr>
              <a:t>Listen to your partner, tick the correct picture, write the French then compare: </a:t>
            </a: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1)						5)</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2)	</a:t>
            </a:r>
            <a:r>
              <a:rPr lang="en-GB" sz="2400" b="1" dirty="0">
                <a:latin typeface="Century Gothic" panose="020B0502020202020204" pitchFamily="34" charset="0"/>
              </a:rPr>
              <a:t>	</a:t>
            </a:r>
            <a:r>
              <a:rPr lang="en-GB" sz="2400" b="1" dirty="0">
                <a:solidFill>
                  <a:srgbClr val="002060"/>
                </a:solidFill>
                <a:latin typeface="Century Gothic" panose="020B0502020202020204" pitchFamily="34" charset="0"/>
              </a:rPr>
              <a:t>				6)</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3)						7)</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4)						8)</a:t>
            </a:r>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p:txBody>
      </p:sp>
      <p:grpSp>
        <p:nvGrpSpPr>
          <p:cNvPr id="76" name="Group 75" descr="girl with speech bubble"/>
          <p:cNvGrpSpPr/>
          <p:nvPr/>
        </p:nvGrpSpPr>
        <p:grpSpPr>
          <a:xfrm>
            <a:off x="703055" y="1903724"/>
            <a:ext cx="960370" cy="949644"/>
            <a:chOff x="6717369" y="2358723"/>
            <a:chExt cx="1469236" cy="1255701"/>
          </a:xfrm>
        </p:grpSpPr>
        <p:pic>
          <p:nvPicPr>
            <p:cNvPr id="77" name="Picture 76" descr="woman with a speech bubbl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7369" y="2358723"/>
              <a:ext cx="891548" cy="1255701"/>
            </a:xfrm>
            <a:prstGeom prst="rect">
              <a:avLst/>
            </a:prstGeom>
          </p:spPr>
        </p:pic>
        <p:sp>
          <p:nvSpPr>
            <p:cNvPr id="78" name="Rounded Rectangular Callout 77"/>
            <p:cNvSpPr/>
            <p:nvPr/>
          </p:nvSpPr>
          <p:spPr>
            <a:xfrm>
              <a:off x="7562213" y="2523666"/>
              <a:ext cx="624392" cy="354842"/>
            </a:xfrm>
            <a:prstGeom prst="wedgeRoundRectCallout">
              <a:avLst>
                <a:gd name="adj1" fmla="val -77663"/>
                <a:gd name="adj2" fmla="val 4807"/>
                <a:gd name="adj3" fmla="val 16667"/>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9" name="Picture 78" descr="boy read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7308" y="1933562"/>
            <a:ext cx="802357" cy="838956"/>
          </a:xfrm>
          <a:prstGeom prst="rect">
            <a:avLst/>
          </a:prstGeom>
        </p:spPr>
      </p:pic>
      <p:pic>
        <p:nvPicPr>
          <p:cNvPr id="80" name="Picture 79" descr="woman behind  a desk with a blank piece of pape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1736" y="1964416"/>
            <a:ext cx="591298" cy="828259"/>
          </a:xfrm>
          <a:prstGeom prst="rect">
            <a:avLst/>
          </a:prstGeom>
        </p:spPr>
      </p:pic>
      <p:pic>
        <p:nvPicPr>
          <p:cNvPr id="81" name="Picture 80" descr="gir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058" y="3188173"/>
            <a:ext cx="511068" cy="616194"/>
          </a:xfrm>
          <a:prstGeom prst="rect">
            <a:avLst/>
          </a:prstGeom>
        </p:spPr>
      </p:pic>
      <p:grpSp>
        <p:nvGrpSpPr>
          <p:cNvPr id="82" name="Group 81" descr="two girls playing football"/>
          <p:cNvGrpSpPr/>
          <p:nvPr/>
        </p:nvGrpSpPr>
        <p:grpSpPr>
          <a:xfrm>
            <a:off x="1946007" y="3128995"/>
            <a:ext cx="881601" cy="643848"/>
            <a:chOff x="2746826" y="2434549"/>
            <a:chExt cx="1348729" cy="851351"/>
          </a:xfrm>
        </p:grpSpPr>
        <p:pic>
          <p:nvPicPr>
            <p:cNvPr id="83" name="Picture 82" descr="girl playing footbal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6826" y="2471116"/>
              <a:ext cx="781864" cy="814784"/>
            </a:xfrm>
            <a:prstGeom prst="rect">
              <a:avLst/>
            </a:prstGeom>
          </p:spPr>
        </p:pic>
        <p:pic>
          <p:nvPicPr>
            <p:cNvPr id="84" name="Picture 83" descr="girl playing footbal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13691" y="2434549"/>
              <a:ext cx="781864" cy="814784"/>
            </a:xfrm>
            <a:prstGeom prst="rect">
              <a:avLst/>
            </a:prstGeom>
          </p:spPr>
        </p:pic>
      </p:grpSp>
      <p:pic>
        <p:nvPicPr>
          <p:cNvPr id="85" name="Picture 84" descr="a girl playing football"/>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47095" y="3154238"/>
            <a:ext cx="595925" cy="621016"/>
          </a:xfrm>
          <a:prstGeom prst="rect">
            <a:avLst/>
          </a:prstGeom>
        </p:spPr>
      </p:pic>
      <p:pic>
        <p:nvPicPr>
          <p:cNvPr id="86" name="Picture 85" descr="bo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63467" y="3120831"/>
            <a:ext cx="480046" cy="549938"/>
          </a:xfrm>
          <a:prstGeom prst="rect">
            <a:avLst/>
          </a:prstGeom>
        </p:spPr>
      </p:pic>
      <p:sp>
        <p:nvSpPr>
          <p:cNvPr id="87" name="Rounded Rectangular Callout 86" descr="speech bubble"/>
          <p:cNvSpPr/>
          <p:nvPr/>
        </p:nvSpPr>
        <p:spPr>
          <a:xfrm>
            <a:off x="7010964" y="3283043"/>
            <a:ext cx="418186" cy="308097"/>
          </a:xfrm>
          <a:prstGeom prst="wedgeRoundRectCallout">
            <a:avLst>
              <a:gd name="adj1" fmla="val -87192"/>
              <a:gd name="adj2" fmla="val 2379"/>
              <a:gd name="adj3" fmla="val 16667"/>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8" name="Group 87" descr="two people listening with headphones"/>
          <p:cNvGrpSpPr/>
          <p:nvPr/>
        </p:nvGrpSpPr>
        <p:grpSpPr>
          <a:xfrm>
            <a:off x="701771" y="4082076"/>
            <a:ext cx="908670" cy="766398"/>
            <a:chOff x="1600030" y="2037227"/>
            <a:chExt cx="3638586" cy="2511022"/>
          </a:xfrm>
        </p:grpSpPr>
        <p:pic>
          <p:nvPicPr>
            <p:cNvPr id="89" name="Picture 88" descr="woman with headphone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93865" y="2124985"/>
              <a:ext cx="1744751" cy="2423264"/>
            </a:xfrm>
            <a:prstGeom prst="rect">
              <a:avLst/>
            </a:prstGeom>
          </p:spPr>
        </p:pic>
        <p:pic>
          <p:nvPicPr>
            <p:cNvPr id="90" name="Picture 89" descr="woman with headphone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00030" y="2037227"/>
              <a:ext cx="1893835" cy="2511022"/>
            </a:xfrm>
            <a:prstGeom prst="rect">
              <a:avLst/>
            </a:prstGeom>
          </p:spPr>
        </p:pic>
      </p:grpSp>
      <p:pic>
        <p:nvPicPr>
          <p:cNvPr id="91" name="Picture 90" descr="two people singing"/>
          <p:cNvPicPr>
            <a:picLocks noChangeAspect="1"/>
          </p:cNvPicPr>
          <p:nvPr/>
        </p:nvPicPr>
        <p:blipFill rotWithShape="1">
          <a:blip r:embed="rId12">
            <a:extLst>
              <a:ext uri="{28A0092B-C50C-407E-A947-70E740481C1C}">
                <a14:useLocalDpi xmlns:a14="http://schemas.microsoft.com/office/drawing/2010/main" val="0"/>
              </a:ext>
            </a:extLst>
          </a:blip>
          <a:srcRect r="56680"/>
          <a:stretch/>
        </p:blipFill>
        <p:spPr>
          <a:xfrm>
            <a:off x="1793324" y="4101666"/>
            <a:ext cx="1056071" cy="856102"/>
          </a:xfrm>
          <a:prstGeom prst="rect">
            <a:avLst/>
          </a:prstGeom>
        </p:spPr>
      </p:pic>
      <p:grpSp>
        <p:nvGrpSpPr>
          <p:cNvPr id="92" name="Group 91" descr="two people singing"/>
          <p:cNvGrpSpPr/>
          <p:nvPr/>
        </p:nvGrpSpPr>
        <p:grpSpPr>
          <a:xfrm>
            <a:off x="3380687" y="4082076"/>
            <a:ext cx="930953" cy="936227"/>
            <a:chOff x="2170742" y="3665566"/>
            <a:chExt cx="963065" cy="841300"/>
          </a:xfrm>
        </p:grpSpPr>
        <p:pic>
          <p:nvPicPr>
            <p:cNvPr id="93" name="Picture 92" descr="women singing"/>
            <p:cNvPicPr>
              <a:picLocks noChangeAspect="1"/>
            </p:cNvPicPr>
            <p:nvPr/>
          </p:nvPicPr>
          <p:blipFill rotWithShape="1">
            <a:blip r:embed="rId12">
              <a:extLst>
                <a:ext uri="{28A0092B-C50C-407E-A947-70E740481C1C}">
                  <a14:useLocalDpi xmlns:a14="http://schemas.microsoft.com/office/drawing/2010/main" val="0"/>
                </a:ext>
              </a:extLst>
            </a:blip>
            <a:srcRect l="24500" r="56598"/>
            <a:stretch/>
          </p:blipFill>
          <p:spPr>
            <a:xfrm>
              <a:off x="2689670" y="3681721"/>
              <a:ext cx="444137" cy="825145"/>
            </a:xfrm>
            <a:prstGeom prst="rect">
              <a:avLst/>
            </a:prstGeom>
          </p:spPr>
        </p:pic>
        <p:pic>
          <p:nvPicPr>
            <p:cNvPr id="94" name="Picture 93" descr="women singing"/>
            <p:cNvPicPr>
              <a:picLocks noChangeAspect="1"/>
            </p:cNvPicPr>
            <p:nvPr/>
          </p:nvPicPr>
          <p:blipFill rotWithShape="1">
            <a:blip r:embed="rId12">
              <a:extLst>
                <a:ext uri="{28A0092B-C50C-407E-A947-70E740481C1C}">
                  <a14:useLocalDpi xmlns:a14="http://schemas.microsoft.com/office/drawing/2010/main" val="0"/>
                </a:ext>
              </a:extLst>
            </a:blip>
            <a:srcRect l="77915" b="14501"/>
            <a:stretch/>
          </p:blipFill>
          <p:spPr>
            <a:xfrm>
              <a:off x="2170742" y="3665566"/>
              <a:ext cx="518928" cy="705489"/>
            </a:xfrm>
            <a:prstGeom prst="rect">
              <a:avLst/>
            </a:prstGeom>
          </p:spPr>
        </p:pic>
      </p:grpSp>
      <p:grpSp>
        <p:nvGrpSpPr>
          <p:cNvPr id="95" name="Group 94" descr="two people with a present"/>
          <p:cNvGrpSpPr/>
          <p:nvPr/>
        </p:nvGrpSpPr>
        <p:grpSpPr>
          <a:xfrm>
            <a:off x="6252349" y="4048289"/>
            <a:ext cx="1141875" cy="928921"/>
            <a:chOff x="6338783" y="3694668"/>
            <a:chExt cx="1746913" cy="1228299"/>
          </a:xfrm>
        </p:grpSpPr>
        <p:pic>
          <p:nvPicPr>
            <p:cNvPr id="96" name="Picture 95" descr="two people holding a present"/>
            <p:cNvPicPr>
              <a:picLocks noChangeAspect="1"/>
            </p:cNvPicPr>
            <p:nvPr/>
          </p:nvPicPr>
          <p:blipFill rotWithShape="1">
            <a:blip r:embed="rId13">
              <a:extLst>
                <a:ext uri="{28A0092B-C50C-407E-A947-70E740481C1C}">
                  <a14:useLocalDpi xmlns:a14="http://schemas.microsoft.com/office/drawing/2010/main" val="0"/>
                </a:ext>
              </a:extLst>
            </a:blip>
            <a:srcRect l="12632" t="12042" r="16622" b="13343"/>
            <a:stretch/>
          </p:blipFill>
          <p:spPr>
            <a:xfrm>
              <a:off x="6338783" y="3694668"/>
              <a:ext cx="1746913" cy="1228299"/>
            </a:xfrm>
            <a:prstGeom prst="rect">
              <a:avLst/>
            </a:prstGeom>
          </p:spPr>
        </p:pic>
        <p:pic>
          <p:nvPicPr>
            <p:cNvPr id="97" name="Picture 96" descr="presen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91052" y="4091023"/>
              <a:ext cx="745541" cy="549215"/>
            </a:xfrm>
            <a:prstGeom prst="rect">
              <a:avLst/>
            </a:prstGeom>
          </p:spPr>
        </p:pic>
      </p:grpSp>
      <p:pic>
        <p:nvPicPr>
          <p:cNvPr id="98" name="Picture 97" descr="present"/>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42911" y="4457745"/>
            <a:ext cx="530401" cy="390729"/>
          </a:xfrm>
          <a:prstGeom prst="rect">
            <a:avLst/>
          </a:prstGeom>
        </p:spPr>
      </p:pic>
      <p:pic>
        <p:nvPicPr>
          <p:cNvPr id="99" name="Picture 98" descr="one person with a present"/>
          <p:cNvPicPr>
            <a:picLocks noChangeAspect="1"/>
          </p:cNvPicPr>
          <p:nvPr/>
        </p:nvPicPr>
        <p:blipFill rotWithShape="1">
          <a:blip r:embed="rId13">
            <a:extLst>
              <a:ext uri="{28A0092B-C50C-407E-A947-70E740481C1C}">
                <a14:useLocalDpi xmlns:a14="http://schemas.microsoft.com/office/drawing/2010/main" val="0"/>
              </a:ext>
            </a:extLst>
          </a:blip>
          <a:srcRect l="50441" t="15284" r="15834" b="11315"/>
          <a:stretch/>
        </p:blipFill>
        <p:spPr>
          <a:xfrm>
            <a:off x="7889652" y="4122659"/>
            <a:ext cx="629786" cy="913807"/>
          </a:xfrm>
          <a:prstGeom prst="rect">
            <a:avLst/>
          </a:prstGeom>
        </p:spPr>
      </p:pic>
      <p:grpSp>
        <p:nvGrpSpPr>
          <p:cNvPr id="100" name="Group 99" descr="one person with a present"/>
          <p:cNvGrpSpPr/>
          <p:nvPr/>
        </p:nvGrpSpPr>
        <p:grpSpPr>
          <a:xfrm>
            <a:off x="9478320" y="4128956"/>
            <a:ext cx="860221" cy="928921"/>
            <a:chOff x="9883295" y="3685698"/>
            <a:chExt cx="1316021" cy="1228299"/>
          </a:xfrm>
        </p:grpSpPr>
        <p:pic>
          <p:nvPicPr>
            <p:cNvPr id="101" name="Picture 100" descr="girl holding present"/>
            <p:cNvPicPr>
              <a:picLocks noChangeAspect="1"/>
            </p:cNvPicPr>
            <p:nvPr/>
          </p:nvPicPr>
          <p:blipFill rotWithShape="1">
            <a:blip r:embed="rId13">
              <a:extLst>
                <a:ext uri="{28A0092B-C50C-407E-A947-70E740481C1C}">
                  <a14:useLocalDpi xmlns:a14="http://schemas.microsoft.com/office/drawing/2010/main" val="0"/>
                </a:ext>
              </a:extLst>
            </a:blip>
            <a:srcRect l="12632" t="12042" r="50202" b="13343"/>
            <a:stretch/>
          </p:blipFill>
          <p:spPr>
            <a:xfrm>
              <a:off x="9883295" y="3685698"/>
              <a:ext cx="917731" cy="1228299"/>
            </a:xfrm>
            <a:prstGeom prst="rect">
              <a:avLst/>
            </a:prstGeom>
          </p:spPr>
        </p:pic>
        <p:pic>
          <p:nvPicPr>
            <p:cNvPr id="102" name="Picture 101" descr="presen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53775" y="4146388"/>
              <a:ext cx="745541" cy="549215"/>
            </a:xfrm>
            <a:prstGeom prst="rect">
              <a:avLst/>
            </a:prstGeom>
          </p:spPr>
        </p:pic>
      </p:grpSp>
      <p:pic>
        <p:nvPicPr>
          <p:cNvPr id="103" name="Picture 102" descr="a woman singing"/>
          <p:cNvPicPr>
            <a:picLocks noChangeAspect="1"/>
          </p:cNvPicPr>
          <p:nvPr/>
        </p:nvPicPr>
        <p:blipFill rotWithShape="1">
          <a:blip r:embed="rId12">
            <a:extLst>
              <a:ext uri="{28A0092B-C50C-407E-A947-70E740481C1C}">
                <a14:useLocalDpi xmlns:a14="http://schemas.microsoft.com/office/drawing/2010/main" val="0"/>
              </a:ext>
            </a:extLst>
          </a:blip>
          <a:srcRect l="24500" r="56598" b="25473"/>
          <a:stretch/>
        </p:blipFill>
        <p:spPr>
          <a:xfrm>
            <a:off x="731618" y="5083157"/>
            <a:ext cx="677889" cy="889739"/>
          </a:xfrm>
          <a:prstGeom prst="rect">
            <a:avLst/>
          </a:prstGeom>
        </p:spPr>
      </p:pic>
      <p:pic>
        <p:nvPicPr>
          <p:cNvPr id="104" name="Picture 103" descr="one person listening with headphone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35263" y="5057877"/>
            <a:ext cx="600955" cy="887980"/>
          </a:xfrm>
          <a:prstGeom prst="rect">
            <a:avLst/>
          </a:prstGeom>
        </p:spPr>
      </p:pic>
      <p:pic>
        <p:nvPicPr>
          <p:cNvPr id="105" name="Picture 104" descr="one person listening with headphone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45290" y="5089444"/>
            <a:ext cx="593891" cy="824848"/>
          </a:xfrm>
          <a:prstGeom prst="rect">
            <a:avLst/>
          </a:prstGeom>
        </p:spPr>
      </p:pic>
      <p:grpSp>
        <p:nvGrpSpPr>
          <p:cNvPr id="106" name="Group 105" descr="women behind  a desk with a blank piece of paper"/>
          <p:cNvGrpSpPr/>
          <p:nvPr/>
        </p:nvGrpSpPr>
        <p:grpSpPr>
          <a:xfrm>
            <a:off x="6252349" y="5211159"/>
            <a:ext cx="927717" cy="853917"/>
            <a:chOff x="6253635" y="4994059"/>
            <a:chExt cx="1419281" cy="1129122"/>
          </a:xfrm>
        </p:grpSpPr>
        <p:pic>
          <p:nvPicPr>
            <p:cNvPr id="107" name="Picture 106" descr="woman behind a desk about to writ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891052" y="4994059"/>
              <a:ext cx="781864" cy="1095195"/>
            </a:xfrm>
            <a:prstGeom prst="rect">
              <a:avLst/>
            </a:prstGeom>
          </p:spPr>
        </p:pic>
        <p:pic>
          <p:nvPicPr>
            <p:cNvPr id="108" name="Picture 107" descr="woman behind a desk about to writ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53635" y="5027986"/>
              <a:ext cx="781864" cy="1095195"/>
            </a:xfrm>
            <a:prstGeom prst="rect">
              <a:avLst/>
            </a:prstGeom>
          </p:spPr>
        </p:pic>
      </p:grpSp>
      <p:sp>
        <p:nvSpPr>
          <p:cNvPr id="109"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0" name="Picture 10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138319" y="2902608"/>
            <a:ext cx="457339" cy="746001"/>
          </a:xfrm>
          <a:prstGeom prst="rect">
            <a:avLst/>
          </a:prstGeom>
        </p:spPr>
      </p:pic>
      <p:pic>
        <p:nvPicPr>
          <p:cNvPr id="111" name="Picture 11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8290346" y="1791784"/>
            <a:ext cx="548795" cy="1097589"/>
          </a:xfrm>
          <a:prstGeom prst="rect">
            <a:avLst/>
          </a:prstGeom>
        </p:spPr>
      </p:pic>
      <p:grpSp>
        <p:nvGrpSpPr>
          <p:cNvPr id="112" name="Group 111"/>
          <p:cNvGrpSpPr/>
          <p:nvPr/>
        </p:nvGrpSpPr>
        <p:grpSpPr>
          <a:xfrm>
            <a:off x="9592560" y="5036466"/>
            <a:ext cx="965444" cy="1137616"/>
            <a:chOff x="9592560" y="5036466"/>
            <a:chExt cx="965444" cy="1137616"/>
          </a:xfrm>
        </p:grpSpPr>
        <p:pic>
          <p:nvPicPr>
            <p:cNvPr id="113" name="Picture 11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9592560" y="5076493"/>
              <a:ext cx="548795" cy="1097589"/>
            </a:xfrm>
            <a:prstGeom prst="rect">
              <a:avLst/>
            </a:prstGeom>
          </p:spPr>
        </p:pic>
        <p:pic>
          <p:nvPicPr>
            <p:cNvPr id="114" name="Picture 11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10009209" y="5036466"/>
              <a:ext cx="548795" cy="1097589"/>
            </a:xfrm>
            <a:prstGeom prst="rect">
              <a:avLst/>
            </a:prstGeom>
          </p:spPr>
        </p:pic>
      </p:grpSp>
      <p:grpSp>
        <p:nvGrpSpPr>
          <p:cNvPr id="115" name="Group 114"/>
          <p:cNvGrpSpPr/>
          <p:nvPr/>
        </p:nvGrpSpPr>
        <p:grpSpPr>
          <a:xfrm>
            <a:off x="9769990" y="2952976"/>
            <a:ext cx="531437" cy="1138847"/>
            <a:chOff x="9769990" y="2952976"/>
            <a:chExt cx="531437" cy="1138847"/>
          </a:xfrm>
        </p:grpSpPr>
        <p:pic>
          <p:nvPicPr>
            <p:cNvPr id="116" name="Picture 11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769990" y="2952976"/>
              <a:ext cx="531437" cy="603906"/>
            </a:xfrm>
            <a:prstGeom prst="rect">
              <a:avLst/>
            </a:prstGeom>
          </p:spPr>
        </p:pic>
        <p:pic>
          <p:nvPicPr>
            <p:cNvPr id="117" name="Picture 12" descr="tie clipart - Clip Art Library"/>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915463" y="3493408"/>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8" name="Group 117"/>
          <p:cNvGrpSpPr/>
          <p:nvPr/>
        </p:nvGrpSpPr>
        <p:grpSpPr>
          <a:xfrm>
            <a:off x="8217453" y="3037287"/>
            <a:ext cx="627002" cy="1081164"/>
            <a:chOff x="8217453" y="3037287"/>
            <a:chExt cx="627002" cy="1081164"/>
          </a:xfrm>
        </p:grpSpPr>
        <p:pic>
          <p:nvPicPr>
            <p:cNvPr id="119" name="Picture 11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217453" y="3037287"/>
              <a:ext cx="627002" cy="503279"/>
            </a:xfrm>
            <a:prstGeom prst="rect">
              <a:avLst/>
            </a:prstGeom>
          </p:spPr>
        </p:pic>
        <p:pic>
          <p:nvPicPr>
            <p:cNvPr id="120" name="Picture 12" descr="tie clipart - Clip Art Library"/>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433227" y="3520036"/>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1" name="Group 120"/>
          <p:cNvGrpSpPr/>
          <p:nvPr/>
        </p:nvGrpSpPr>
        <p:grpSpPr>
          <a:xfrm>
            <a:off x="5914772" y="1888308"/>
            <a:ext cx="1851397" cy="904367"/>
            <a:chOff x="5914772" y="1888308"/>
            <a:chExt cx="1851397" cy="904367"/>
          </a:xfrm>
        </p:grpSpPr>
        <p:pic>
          <p:nvPicPr>
            <p:cNvPr id="122" name="Picture 12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914772" y="1888308"/>
              <a:ext cx="1084945" cy="772887"/>
            </a:xfrm>
            <a:prstGeom prst="rect">
              <a:avLst/>
            </a:prstGeom>
          </p:spPr>
        </p:pic>
        <p:pic>
          <p:nvPicPr>
            <p:cNvPr id="123" name="Picture 12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206722" y="2310989"/>
              <a:ext cx="434967" cy="481686"/>
            </a:xfrm>
            <a:prstGeom prst="rect">
              <a:avLst/>
            </a:prstGeom>
          </p:spPr>
        </p:pic>
        <p:grpSp>
          <p:nvGrpSpPr>
            <p:cNvPr id="124" name="Group 123"/>
            <p:cNvGrpSpPr/>
            <p:nvPr/>
          </p:nvGrpSpPr>
          <p:grpSpPr>
            <a:xfrm>
              <a:off x="7038498" y="1905589"/>
              <a:ext cx="727671" cy="878187"/>
              <a:chOff x="7038498" y="1905589"/>
              <a:chExt cx="727671" cy="878187"/>
            </a:xfrm>
          </p:grpSpPr>
          <p:pic>
            <p:nvPicPr>
              <p:cNvPr id="125" name="Picture 12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126" name="Picture 12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grpSp>
        <p:nvGrpSpPr>
          <p:cNvPr id="127" name="Group 126"/>
          <p:cNvGrpSpPr/>
          <p:nvPr/>
        </p:nvGrpSpPr>
        <p:grpSpPr>
          <a:xfrm>
            <a:off x="9590681" y="1882020"/>
            <a:ext cx="1418717" cy="910655"/>
            <a:chOff x="9590681" y="1882020"/>
            <a:chExt cx="1418717" cy="910655"/>
          </a:xfrm>
        </p:grpSpPr>
        <p:grpSp>
          <p:nvGrpSpPr>
            <p:cNvPr id="128" name="Group 127"/>
            <p:cNvGrpSpPr/>
            <p:nvPr/>
          </p:nvGrpSpPr>
          <p:grpSpPr>
            <a:xfrm>
              <a:off x="9590681" y="1882020"/>
              <a:ext cx="727671" cy="878187"/>
              <a:chOff x="7038498" y="1905589"/>
              <a:chExt cx="727671" cy="878187"/>
            </a:xfrm>
          </p:grpSpPr>
          <p:pic>
            <p:nvPicPr>
              <p:cNvPr id="132" name="Picture 13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133" name="Picture 13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nvGrpSpPr>
            <p:cNvPr id="129" name="Group 128"/>
            <p:cNvGrpSpPr/>
            <p:nvPr/>
          </p:nvGrpSpPr>
          <p:grpSpPr>
            <a:xfrm>
              <a:off x="10281727" y="1914488"/>
              <a:ext cx="727671" cy="878187"/>
              <a:chOff x="7038498" y="1905589"/>
              <a:chExt cx="727671" cy="878187"/>
            </a:xfrm>
          </p:grpSpPr>
          <p:pic>
            <p:nvPicPr>
              <p:cNvPr id="130" name="Picture 12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131" name="Picture 13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grpSp>
        <p:nvGrpSpPr>
          <p:cNvPr id="134" name="Group 133"/>
          <p:cNvGrpSpPr/>
          <p:nvPr/>
        </p:nvGrpSpPr>
        <p:grpSpPr>
          <a:xfrm>
            <a:off x="7697430" y="5125524"/>
            <a:ext cx="1418717" cy="910655"/>
            <a:chOff x="9590681" y="1882020"/>
            <a:chExt cx="1418717" cy="910655"/>
          </a:xfrm>
        </p:grpSpPr>
        <p:grpSp>
          <p:nvGrpSpPr>
            <p:cNvPr id="135" name="Group 134"/>
            <p:cNvGrpSpPr/>
            <p:nvPr/>
          </p:nvGrpSpPr>
          <p:grpSpPr>
            <a:xfrm>
              <a:off x="9590681" y="1882020"/>
              <a:ext cx="727671" cy="878187"/>
              <a:chOff x="7038498" y="1905589"/>
              <a:chExt cx="727671" cy="878187"/>
            </a:xfrm>
          </p:grpSpPr>
          <p:pic>
            <p:nvPicPr>
              <p:cNvPr id="139" name="Picture 13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140" name="Picture 13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nvGrpSpPr>
            <p:cNvPr id="136" name="Group 135"/>
            <p:cNvGrpSpPr/>
            <p:nvPr/>
          </p:nvGrpSpPr>
          <p:grpSpPr>
            <a:xfrm>
              <a:off x="10281727" y="1914488"/>
              <a:ext cx="727671" cy="878187"/>
              <a:chOff x="7038498" y="1905589"/>
              <a:chExt cx="727671" cy="878187"/>
            </a:xfrm>
          </p:grpSpPr>
          <p:pic>
            <p:nvPicPr>
              <p:cNvPr id="137" name="Picture 13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138" name="Picture 13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spTree>
    <p:extLst>
      <p:ext uri="{BB962C8B-B14F-4D97-AF65-F5344CB8AC3E}">
        <p14:creationId xmlns:p14="http://schemas.microsoft.com/office/powerpoint/2010/main" val="890341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A</a:t>
            </a:r>
          </a:p>
        </p:txBody>
      </p:sp>
      <p:sp>
        <p:nvSpPr>
          <p:cNvPr id="9" name="TextBox 8" descr="boy with speech bubble"/>
          <p:cNvSpPr txBox="1"/>
          <p:nvPr/>
        </p:nvSpPr>
        <p:spPr>
          <a:xfrm>
            <a:off x="167952" y="1310377"/>
            <a:ext cx="11887200" cy="4893647"/>
          </a:xfrm>
          <a:prstGeom prst="rect">
            <a:avLst/>
          </a:prstGeom>
          <a:noFill/>
          <a:ln w="38100">
            <a:solidFill>
              <a:schemeClr val="accent5">
                <a:lumMod val="50000"/>
              </a:schemeClr>
            </a:solidFill>
          </a:ln>
        </p:spPr>
        <p:txBody>
          <a:bodyPr wrap="square" rtlCol="0">
            <a:spAutoFit/>
          </a:bodyPr>
          <a:lstStyle/>
          <a:p>
            <a:r>
              <a:rPr lang="en-GB" sz="2400" b="1" dirty="0">
                <a:solidFill>
                  <a:srgbClr val="002060"/>
                </a:solidFill>
                <a:latin typeface="Century Gothic" panose="020B0502020202020204" pitchFamily="34" charset="0"/>
              </a:rPr>
              <a:t>Listen to your partner, tick the correct picture, write the French then compare: </a:t>
            </a: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1)						5)</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2)	</a:t>
            </a:r>
            <a:r>
              <a:rPr lang="en-GB" sz="2400" b="1" dirty="0">
                <a:latin typeface="Century Gothic" panose="020B0502020202020204" pitchFamily="34" charset="0"/>
              </a:rPr>
              <a:t>	</a:t>
            </a:r>
            <a:r>
              <a:rPr lang="en-GB" sz="2400" b="1" dirty="0">
                <a:solidFill>
                  <a:srgbClr val="002060"/>
                </a:solidFill>
                <a:latin typeface="Century Gothic" panose="020B0502020202020204" pitchFamily="34" charset="0"/>
              </a:rPr>
              <a:t>				6)</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3)						7)</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4)						8)</a:t>
            </a:r>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p:txBody>
      </p:sp>
      <p:sp>
        <p:nvSpPr>
          <p:cNvPr id="10"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descr="boy singing"/>
          <p:cNvPicPr>
            <a:picLocks noChangeAspect="1"/>
          </p:cNvPicPr>
          <p:nvPr/>
        </p:nvPicPr>
        <p:blipFill rotWithShape="1">
          <a:blip r:embed="rId4">
            <a:extLst>
              <a:ext uri="{28A0092B-C50C-407E-A947-70E740481C1C}">
                <a14:useLocalDpi xmlns:a14="http://schemas.microsoft.com/office/drawing/2010/main" val="0"/>
              </a:ext>
            </a:extLst>
          </a:blip>
          <a:srcRect r="71145"/>
          <a:stretch/>
        </p:blipFill>
        <p:spPr>
          <a:xfrm>
            <a:off x="713003" y="1992336"/>
            <a:ext cx="668380" cy="813435"/>
          </a:xfrm>
          <a:prstGeom prst="rect">
            <a:avLst/>
          </a:prstGeom>
        </p:spPr>
      </p:pic>
      <p:grpSp>
        <p:nvGrpSpPr>
          <p:cNvPr id="12" name="Group 11" descr="women singing"/>
          <p:cNvGrpSpPr/>
          <p:nvPr/>
        </p:nvGrpSpPr>
        <p:grpSpPr>
          <a:xfrm>
            <a:off x="2202098" y="1992336"/>
            <a:ext cx="861187" cy="873467"/>
            <a:chOff x="2170742" y="3665566"/>
            <a:chExt cx="963065" cy="841300"/>
          </a:xfrm>
        </p:grpSpPr>
        <p:pic>
          <p:nvPicPr>
            <p:cNvPr id="13" name="Picture 12" descr="woman "/>
            <p:cNvPicPr>
              <a:picLocks noChangeAspect="1"/>
            </p:cNvPicPr>
            <p:nvPr/>
          </p:nvPicPr>
          <p:blipFill rotWithShape="1">
            <a:blip r:embed="rId4">
              <a:extLst>
                <a:ext uri="{28A0092B-C50C-407E-A947-70E740481C1C}">
                  <a14:useLocalDpi xmlns:a14="http://schemas.microsoft.com/office/drawing/2010/main" val="0"/>
                </a:ext>
              </a:extLst>
            </a:blip>
            <a:srcRect l="24500" r="56598"/>
            <a:stretch/>
          </p:blipFill>
          <p:spPr>
            <a:xfrm>
              <a:off x="2689670" y="3681721"/>
              <a:ext cx="444137" cy="825145"/>
            </a:xfrm>
            <a:prstGeom prst="rect">
              <a:avLst/>
            </a:prstGeom>
          </p:spPr>
        </p:pic>
        <p:pic>
          <p:nvPicPr>
            <p:cNvPr id="14" name="Picture 13" descr="woman singing"/>
            <p:cNvPicPr>
              <a:picLocks noChangeAspect="1"/>
            </p:cNvPicPr>
            <p:nvPr/>
          </p:nvPicPr>
          <p:blipFill rotWithShape="1">
            <a:blip r:embed="rId4">
              <a:extLst>
                <a:ext uri="{28A0092B-C50C-407E-A947-70E740481C1C}">
                  <a14:useLocalDpi xmlns:a14="http://schemas.microsoft.com/office/drawing/2010/main" val="0"/>
                </a:ext>
              </a:extLst>
            </a:blip>
            <a:srcRect l="77915" b="14501"/>
            <a:stretch/>
          </p:blipFill>
          <p:spPr>
            <a:xfrm>
              <a:off x="2170742" y="3665566"/>
              <a:ext cx="518928" cy="705489"/>
            </a:xfrm>
            <a:prstGeom prst="rect">
              <a:avLst/>
            </a:prstGeom>
          </p:spPr>
        </p:pic>
      </p:grpSp>
      <p:pic>
        <p:nvPicPr>
          <p:cNvPr id="15" name="Picture 14" descr="boy and girl singing"/>
          <p:cNvPicPr>
            <a:picLocks noChangeAspect="1"/>
          </p:cNvPicPr>
          <p:nvPr/>
        </p:nvPicPr>
        <p:blipFill rotWithShape="1">
          <a:blip r:embed="rId4">
            <a:extLst>
              <a:ext uri="{28A0092B-C50C-407E-A947-70E740481C1C}">
                <a14:useLocalDpi xmlns:a14="http://schemas.microsoft.com/office/drawing/2010/main" val="0"/>
              </a:ext>
            </a:extLst>
          </a:blip>
          <a:srcRect r="56680"/>
          <a:stretch/>
        </p:blipFill>
        <p:spPr>
          <a:xfrm>
            <a:off x="3772232" y="2000864"/>
            <a:ext cx="985277" cy="798713"/>
          </a:xfrm>
          <a:prstGeom prst="rect">
            <a:avLst/>
          </a:prstGeom>
        </p:spPr>
      </p:pic>
      <p:pic>
        <p:nvPicPr>
          <p:cNvPr id="16" name="Picture 15" descr="girl with headphone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038" y="3088376"/>
            <a:ext cx="496310" cy="706650"/>
          </a:xfrm>
          <a:prstGeom prst="rect">
            <a:avLst/>
          </a:prstGeom>
        </p:spPr>
      </p:pic>
      <p:pic>
        <p:nvPicPr>
          <p:cNvPr id="17" name="Picture 16" descr="boy singing"/>
          <p:cNvPicPr>
            <a:picLocks noChangeAspect="1"/>
          </p:cNvPicPr>
          <p:nvPr/>
        </p:nvPicPr>
        <p:blipFill rotWithShape="1">
          <a:blip r:embed="rId4">
            <a:extLst>
              <a:ext uri="{28A0092B-C50C-407E-A947-70E740481C1C}">
                <a14:useLocalDpi xmlns:a14="http://schemas.microsoft.com/office/drawing/2010/main" val="0"/>
              </a:ext>
            </a:extLst>
          </a:blip>
          <a:srcRect r="71145"/>
          <a:stretch/>
        </p:blipFill>
        <p:spPr>
          <a:xfrm>
            <a:off x="2150407" y="3098489"/>
            <a:ext cx="777711" cy="946494"/>
          </a:xfrm>
          <a:prstGeom prst="rect">
            <a:avLst/>
          </a:prstGeom>
        </p:spPr>
      </p:pic>
      <p:pic>
        <p:nvPicPr>
          <p:cNvPr id="18" name="Picture 17" descr="girl with headphone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1707" y="3088376"/>
            <a:ext cx="499786" cy="738491"/>
          </a:xfrm>
          <a:prstGeom prst="rect">
            <a:avLst/>
          </a:prstGeom>
        </p:spPr>
      </p:pic>
      <p:pic>
        <p:nvPicPr>
          <p:cNvPr id="19" name="Picture 18" descr="woman writing behind a des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5838" y="5258574"/>
            <a:ext cx="492167" cy="689402"/>
          </a:xfrm>
          <a:prstGeom prst="rect">
            <a:avLst/>
          </a:prstGeom>
        </p:spPr>
      </p:pic>
      <p:pic>
        <p:nvPicPr>
          <p:cNvPr id="20" name="Picture 19" descr="girls playing football"/>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4231" y="5318820"/>
            <a:ext cx="551660" cy="574887"/>
          </a:xfrm>
          <a:prstGeom prst="rect">
            <a:avLst/>
          </a:prstGeom>
        </p:spPr>
      </p:pic>
      <p:grpSp>
        <p:nvGrpSpPr>
          <p:cNvPr id="21" name="Group 20" descr="girl with speech bubble"/>
          <p:cNvGrpSpPr/>
          <p:nvPr/>
        </p:nvGrpSpPr>
        <p:grpSpPr>
          <a:xfrm>
            <a:off x="6358419" y="1949347"/>
            <a:ext cx="803645" cy="818440"/>
            <a:chOff x="6717369" y="2358723"/>
            <a:chExt cx="1469236" cy="1255701"/>
          </a:xfrm>
        </p:grpSpPr>
        <p:pic>
          <p:nvPicPr>
            <p:cNvPr id="22" name="Picture 21" descr="girl"/>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17369" y="2358723"/>
              <a:ext cx="891548" cy="1255701"/>
            </a:xfrm>
            <a:prstGeom prst="rect">
              <a:avLst/>
            </a:prstGeom>
          </p:spPr>
        </p:pic>
        <p:sp>
          <p:nvSpPr>
            <p:cNvPr id="23" name="Rounded Rectangular Callout 22" descr="speech bubble"/>
            <p:cNvSpPr/>
            <p:nvPr/>
          </p:nvSpPr>
          <p:spPr>
            <a:xfrm>
              <a:off x="7562213" y="2523666"/>
              <a:ext cx="624392" cy="354842"/>
            </a:xfrm>
            <a:prstGeom prst="wedgeRoundRectCallout">
              <a:avLst>
                <a:gd name="adj1" fmla="val -77663"/>
                <a:gd name="adj2" fmla="val 4807"/>
                <a:gd name="adj3" fmla="val 16667"/>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4" name="Picture 23" descr="boy readi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11312" y="1881178"/>
            <a:ext cx="748571" cy="782717"/>
          </a:xfrm>
          <a:prstGeom prst="rect">
            <a:avLst/>
          </a:prstGeom>
        </p:spPr>
      </p:pic>
      <p:pic>
        <p:nvPicPr>
          <p:cNvPr id="25" name="Picture 24" descr="woman behind a desk"/>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76524" y="1935704"/>
            <a:ext cx="551660" cy="772737"/>
          </a:xfrm>
          <a:prstGeom prst="rect">
            <a:avLst/>
          </a:prstGeom>
        </p:spPr>
      </p:pic>
      <p:grpSp>
        <p:nvGrpSpPr>
          <p:cNvPr id="26" name="Group 25" descr="boy and girl holding a present"/>
          <p:cNvGrpSpPr/>
          <p:nvPr/>
        </p:nvGrpSpPr>
        <p:grpSpPr>
          <a:xfrm>
            <a:off x="6074098" y="4189156"/>
            <a:ext cx="1056302" cy="866651"/>
            <a:chOff x="6338783" y="3694668"/>
            <a:chExt cx="1746913" cy="1228299"/>
          </a:xfrm>
        </p:grpSpPr>
        <p:pic>
          <p:nvPicPr>
            <p:cNvPr id="27" name="Picture 26" descr="boy and girl holding a present"/>
            <p:cNvPicPr>
              <a:picLocks noChangeAspect="1"/>
            </p:cNvPicPr>
            <p:nvPr/>
          </p:nvPicPr>
          <p:blipFill rotWithShape="1">
            <a:blip r:embed="rId12">
              <a:extLst>
                <a:ext uri="{28A0092B-C50C-407E-A947-70E740481C1C}">
                  <a14:useLocalDpi xmlns:a14="http://schemas.microsoft.com/office/drawing/2010/main" val="0"/>
                </a:ext>
              </a:extLst>
            </a:blip>
            <a:srcRect l="12632" t="12042" r="16622" b="13343"/>
            <a:stretch/>
          </p:blipFill>
          <p:spPr>
            <a:xfrm>
              <a:off x="6338783" y="3694668"/>
              <a:ext cx="1746913" cy="1228299"/>
            </a:xfrm>
            <a:prstGeom prst="rect">
              <a:avLst/>
            </a:prstGeom>
          </p:spPr>
        </p:pic>
        <p:pic>
          <p:nvPicPr>
            <p:cNvPr id="28" name="Picture 27" descr="presen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91052" y="4091023"/>
              <a:ext cx="745541" cy="549215"/>
            </a:xfrm>
            <a:prstGeom prst="rect">
              <a:avLst/>
            </a:prstGeom>
          </p:spPr>
        </p:pic>
      </p:grpSp>
      <p:pic>
        <p:nvPicPr>
          <p:cNvPr id="29" name="Picture 28" descr="girl with present"/>
          <p:cNvPicPr>
            <a:picLocks noChangeAspect="1"/>
          </p:cNvPicPr>
          <p:nvPr/>
        </p:nvPicPr>
        <p:blipFill rotWithShape="1">
          <a:blip r:embed="rId12">
            <a:extLst>
              <a:ext uri="{28A0092B-C50C-407E-A947-70E740481C1C}">
                <a14:useLocalDpi xmlns:a14="http://schemas.microsoft.com/office/drawing/2010/main" val="0"/>
              </a:ext>
            </a:extLst>
          </a:blip>
          <a:srcRect l="12088" t="13300" r="43608" b="12307"/>
          <a:stretch/>
        </p:blipFill>
        <p:spPr>
          <a:xfrm>
            <a:off x="8294477" y="4230881"/>
            <a:ext cx="771904" cy="864072"/>
          </a:xfrm>
          <a:prstGeom prst="rect">
            <a:avLst/>
          </a:prstGeom>
        </p:spPr>
      </p:pic>
      <p:grpSp>
        <p:nvGrpSpPr>
          <p:cNvPr id="30" name="Group 29" descr="girls with present"/>
          <p:cNvGrpSpPr/>
          <p:nvPr/>
        </p:nvGrpSpPr>
        <p:grpSpPr>
          <a:xfrm>
            <a:off x="7837057" y="4217699"/>
            <a:ext cx="795756" cy="866651"/>
            <a:chOff x="9883295" y="3685698"/>
            <a:chExt cx="1316021" cy="1228299"/>
          </a:xfrm>
        </p:grpSpPr>
        <p:pic>
          <p:nvPicPr>
            <p:cNvPr id="31" name="Picture 30" descr="girls holding present"/>
            <p:cNvPicPr>
              <a:picLocks noChangeAspect="1"/>
            </p:cNvPicPr>
            <p:nvPr/>
          </p:nvPicPr>
          <p:blipFill rotWithShape="1">
            <a:blip r:embed="rId12">
              <a:extLst>
                <a:ext uri="{28A0092B-C50C-407E-A947-70E740481C1C}">
                  <a14:useLocalDpi xmlns:a14="http://schemas.microsoft.com/office/drawing/2010/main" val="0"/>
                </a:ext>
              </a:extLst>
            </a:blip>
            <a:srcRect l="12632" t="12042" r="50202" b="13343"/>
            <a:stretch/>
          </p:blipFill>
          <p:spPr>
            <a:xfrm>
              <a:off x="9883295" y="3685698"/>
              <a:ext cx="917731" cy="1228299"/>
            </a:xfrm>
            <a:prstGeom prst="rect">
              <a:avLst/>
            </a:prstGeom>
          </p:spPr>
        </p:pic>
        <p:pic>
          <p:nvPicPr>
            <p:cNvPr id="32" name="Picture 31" descr="presen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53775" y="4146388"/>
              <a:ext cx="745541" cy="549215"/>
            </a:xfrm>
            <a:prstGeom prst="rect">
              <a:avLst/>
            </a:prstGeom>
          </p:spPr>
        </p:pic>
      </p:grpSp>
      <p:grpSp>
        <p:nvGrpSpPr>
          <p:cNvPr id="33" name="Group 32" descr="girl holding a present"/>
          <p:cNvGrpSpPr/>
          <p:nvPr/>
        </p:nvGrpSpPr>
        <p:grpSpPr>
          <a:xfrm>
            <a:off x="9910135" y="4229241"/>
            <a:ext cx="795756" cy="866651"/>
            <a:chOff x="9883295" y="3685698"/>
            <a:chExt cx="1316021" cy="1228299"/>
          </a:xfrm>
        </p:grpSpPr>
        <p:pic>
          <p:nvPicPr>
            <p:cNvPr id="34" name="Picture 33" descr="girl"/>
            <p:cNvPicPr>
              <a:picLocks noChangeAspect="1"/>
            </p:cNvPicPr>
            <p:nvPr/>
          </p:nvPicPr>
          <p:blipFill rotWithShape="1">
            <a:blip r:embed="rId12">
              <a:extLst>
                <a:ext uri="{28A0092B-C50C-407E-A947-70E740481C1C}">
                  <a14:useLocalDpi xmlns:a14="http://schemas.microsoft.com/office/drawing/2010/main" val="0"/>
                </a:ext>
              </a:extLst>
            </a:blip>
            <a:srcRect l="12632" t="12042" r="50202" b="13343"/>
            <a:stretch/>
          </p:blipFill>
          <p:spPr>
            <a:xfrm>
              <a:off x="9883295" y="3685698"/>
              <a:ext cx="917731" cy="1228299"/>
            </a:xfrm>
            <a:prstGeom prst="rect">
              <a:avLst/>
            </a:prstGeom>
          </p:spPr>
        </p:pic>
        <p:pic>
          <p:nvPicPr>
            <p:cNvPr id="35" name="Picture 34" descr="presen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53775" y="4146388"/>
              <a:ext cx="745541" cy="549215"/>
            </a:xfrm>
            <a:prstGeom prst="rect">
              <a:avLst/>
            </a:prstGeom>
          </p:spPr>
        </p:pic>
      </p:grpSp>
      <p:pic>
        <p:nvPicPr>
          <p:cNvPr id="36" name="Picture 35" descr="girl playing football"/>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6516" y="5312827"/>
            <a:ext cx="551660" cy="574887"/>
          </a:xfrm>
          <a:prstGeom prst="rect">
            <a:avLst/>
          </a:prstGeom>
        </p:spPr>
      </p:pic>
      <p:pic>
        <p:nvPicPr>
          <p:cNvPr id="37" name="Picture 36" descr="boy readi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5216" y="5247527"/>
            <a:ext cx="748571" cy="782717"/>
          </a:xfrm>
          <a:prstGeom prst="rect">
            <a:avLst/>
          </a:prstGeom>
        </p:spPr>
      </p:pic>
      <p:pic>
        <p:nvPicPr>
          <p:cNvPr id="38" name="Picture 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282214" y="5199049"/>
            <a:ext cx="457339" cy="746001"/>
          </a:xfrm>
          <a:prstGeom prst="rect">
            <a:avLst/>
          </a:prstGeom>
        </p:spPr>
      </p:pic>
      <p:pic>
        <p:nvPicPr>
          <p:cNvPr id="39" name="Picture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847259" y="5199049"/>
            <a:ext cx="457339" cy="746001"/>
          </a:xfrm>
          <a:prstGeom prst="rect">
            <a:avLst/>
          </a:prstGeom>
        </p:spPr>
      </p:pic>
      <p:grpSp>
        <p:nvGrpSpPr>
          <p:cNvPr id="40" name="Group 39"/>
          <p:cNvGrpSpPr/>
          <p:nvPr/>
        </p:nvGrpSpPr>
        <p:grpSpPr>
          <a:xfrm>
            <a:off x="6271700" y="3047024"/>
            <a:ext cx="627002" cy="1081164"/>
            <a:chOff x="8217453" y="3037287"/>
            <a:chExt cx="627002" cy="1081164"/>
          </a:xfrm>
        </p:grpSpPr>
        <p:pic>
          <p:nvPicPr>
            <p:cNvPr id="41" name="Picture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17453" y="3037287"/>
              <a:ext cx="627002" cy="503279"/>
            </a:xfrm>
            <a:prstGeom prst="rect">
              <a:avLst/>
            </a:prstGeom>
          </p:spPr>
        </p:pic>
        <p:pic>
          <p:nvPicPr>
            <p:cNvPr id="42" name="Picture 12" descr="tie clipart - Clip Art Librar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33227" y="3520036"/>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p:cNvGrpSpPr/>
          <p:nvPr/>
        </p:nvGrpSpPr>
        <p:grpSpPr>
          <a:xfrm>
            <a:off x="7845745" y="3054947"/>
            <a:ext cx="627002" cy="1081164"/>
            <a:chOff x="8217453" y="3037287"/>
            <a:chExt cx="627002" cy="1081164"/>
          </a:xfrm>
        </p:grpSpPr>
        <p:pic>
          <p:nvPicPr>
            <p:cNvPr id="44" name="Picture 4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17453" y="3037287"/>
              <a:ext cx="627002" cy="503279"/>
            </a:xfrm>
            <a:prstGeom prst="rect">
              <a:avLst/>
            </a:prstGeom>
          </p:spPr>
        </p:pic>
        <p:pic>
          <p:nvPicPr>
            <p:cNvPr id="45" name="Picture 12" descr="tie clipart - Clip Art Librar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33227" y="3520036"/>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p:cNvGrpSpPr/>
          <p:nvPr/>
        </p:nvGrpSpPr>
        <p:grpSpPr>
          <a:xfrm>
            <a:off x="8521829" y="3002312"/>
            <a:ext cx="531437" cy="1138847"/>
            <a:chOff x="9769990" y="2952976"/>
            <a:chExt cx="531437" cy="1138847"/>
          </a:xfrm>
        </p:grpSpPr>
        <p:pic>
          <p:nvPicPr>
            <p:cNvPr id="47" name="Picture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69990" y="2952976"/>
              <a:ext cx="531437" cy="603906"/>
            </a:xfrm>
            <a:prstGeom prst="rect">
              <a:avLst/>
            </a:prstGeom>
          </p:spPr>
        </p:pic>
        <p:pic>
          <p:nvPicPr>
            <p:cNvPr id="48" name="Picture 12" descr="tie clipart - Clip Art Librar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15463" y="3493408"/>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9799752" y="3017201"/>
            <a:ext cx="531437" cy="1138847"/>
            <a:chOff x="9769990" y="2952976"/>
            <a:chExt cx="531437" cy="1138847"/>
          </a:xfrm>
        </p:grpSpPr>
        <p:pic>
          <p:nvPicPr>
            <p:cNvPr id="50" name="Picture 4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69990" y="2952976"/>
              <a:ext cx="531437" cy="603906"/>
            </a:xfrm>
            <a:prstGeom prst="rect">
              <a:avLst/>
            </a:prstGeom>
          </p:spPr>
        </p:pic>
        <p:pic>
          <p:nvPicPr>
            <p:cNvPr id="51" name="Picture 12" descr="tie clipart - Clip Art Librar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15463" y="3493408"/>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p:cNvGrpSpPr/>
          <p:nvPr/>
        </p:nvGrpSpPr>
        <p:grpSpPr>
          <a:xfrm>
            <a:off x="10329508" y="3037612"/>
            <a:ext cx="531437" cy="1138847"/>
            <a:chOff x="9769990" y="2952976"/>
            <a:chExt cx="531437" cy="1138847"/>
          </a:xfrm>
        </p:grpSpPr>
        <p:pic>
          <p:nvPicPr>
            <p:cNvPr id="53" name="Picture 5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69990" y="2952976"/>
              <a:ext cx="531437" cy="603906"/>
            </a:xfrm>
            <a:prstGeom prst="rect">
              <a:avLst/>
            </a:prstGeom>
          </p:spPr>
        </p:pic>
        <p:pic>
          <p:nvPicPr>
            <p:cNvPr id="54" name="Picture 12" descr="tie clipart - Clip Art Librar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15463" y="3493408"/>
              <a:ext cx="225892" cy="598415"/>
            </a:xfrm>
            <a:prstGeom prst="rect">
              <a:avLst/>
            </a:prstGeom>
            <a:noFill/>
            <a:extLst>
              <a:ext uri="{909E8E84-426E-40DD-AFC4-6F175D3DCCD1}">
                <a14:hiddenFill xmlns:a14="http://schemas.microsoft.com/office/drawing/2010/main">
                  <a:solidFill>
                    <a:srgbClr val="FFFFFF"/>
                  </a:solidFill>
                </a14:hiddenFill>
              </a:ext>
            </a:extLst>
          </p:spPr>
        </p:pic>
      </p:grpSp>
      <p:pic>
        <p:nvPicPr>
          <p:cNvPr id="55" name="Picture 54"/>
          <p:cNvPicPr>
            <a:picLocks noChangeAspect="1"/>
          </p:cNvPicPr>
          <p:nvPr/>
        </p:nvPicPr>
        <p:blipFill rotWithShape="1">
          <a:blip r:embed="rId18" cstate="print">
            <a:extLst>
              <a:ext uri="{28A0092B-C50C-407E-A947-70E740481C1C}">
                <a14:useLocalDpi xmlns:a14="http://schemas.microsoft.com/office/drawing/2010/main" val="0"/>
              </a:ext>
            </a:extLst>
          </a:blip>
          <a:srcRect r="73167" b="52485"/>
          <a:stretch/>
        </p:blipFill>
        <p:spPr>
          <a:xfrm>
            <a:off x="2499513" y="4077805"/>
            <a:ext cx="723032" cy="922215"/>
          </a:xfrm>
          <a:prstGeom prst="rect">
            <a:avLst/>
          </a:prstGeom>
        </p:spPr>
      </p:pic>
      <p:pic>
        <p:nvPicPr>
          <p:cNvPr id="56" name="Picture 55"/>
          <p:cNvPicPr>
            <a:picLocks noChangeAspect="1"/>
          </p:cNvPicPr>
          <p:nvPr/>
        </p:nvPicPr>
        <p:blipFill rotWithShape="1">
          <a:blip r:embed="rId18" cstate="print">
            <a:extLst>
              <a:ext uri="{28A0092B-C50C-407E-A947-70E740481C1C}">
                <a14:useLocalDpi xmlns:a14="http://schemas.microsoft.com/office/drawing/2010/main" val="0"/>
              </a:ext>
            </a:extLst>
          </a:blip>
          <a:srcRect r="73167" b="52485"/>
          <a:stretch/>
        </p:blipFill>
        <p:spPr>
          <a:xfrm>
            <a:off x="9909333" y="5139162"/>
            <a:ext cx="723032" cy="922215"/>
          </a:xfrm>
          <a:prstGeom prst="rect">
            <a:avLst/>
          </a:prstGeom>
        </p:spPr>
      </p:pic>
      <p:grpSp>
        <p:nvGrpSpPr>
          <p:cNvPr id="57" name="Group 56"/>
          <p:cNvGrpSpPr/>
          <p:nvPr/>
        </p:nvGrpSpPr>
        <p:grpSpPr>
          <a:xfrm>
            <a:off x="3566912" y="4033915"/>
            <a:ext cx="1418717" cy="910655"/>
            <a:chOff x="9590681" y="1882020"/>
            <a:chExt cx="1418717" cy="910655"/>
          </a:xfrm>
        </p:grpSpPr>
        <p:grpSp>
          <p:nvGrpSpPr>
            <p:cNvPr id="58" name="Group 57"/>
            <p:cNvGrpSpPr/>
            <p:nvPr/>
          </p:nvGrpSpPr>
          <p:grpSpPr>
            <a:xfrm>
              <a:off x="9590681" y="1882020"/>
              <a:ext cx="727671" cy="878187"/>
              <a:chOff x="7038498" y="1905589"/>
              <a:chExt cx="727671" cy="878187"/>
            </a:xfrm>
          </p:grpSpPr>
          <p:pic>
            <p:nvPicPr>
              <p:cNvPr id="62" name="Picture 6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63" name="Picture 6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nvGrpSpPr>
            <p:cNvPr id="59" name="Group 58"/>
            <p:cNvGrpSpPr/>
            <p:nvPr/>
          </p:nvGrpSpPr>
          <p:grpSpPr>
            <a:xfrm>
              <a:off x="10281727" y="1914488"/>
              <a:ext cx="727671" cy="878187"/>
              <a:chOff x="7038498" y="1905589"/>
              <a:chExt cx="727671" cy="878187"/>
            </a:xfrm>
          </p:grpSpPr>
          <p:pic>
            <p:nvPicPr>
              <p:cNvPr id="60" name="Picture 5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61" name="Picture 6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grpSp>
        <p:nvGrpSpPr>
          <p:cNvPr id="64" name="Group 63"/>
          <p:cNvGrpSpPr/>
          <p:nvPr/>
        </p:nvGrpSpPr>
        <p:grpSpPr>
          <a:xfrm>
            <a:off x="280152" y="4090564"/>
            <a:ext cx="1851397" cy="904367"/>
            <a:chOff x="5914772" y="1888308"/>
            <a:chExt cx="1851397" cy="904367"/>
          </a:xfrm>
        </p:grpSpPr>
        <p:pic>
          <p:nvPicPr>
            <p:cNvPr id="65" name="Picture 6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14772" y="1888308"/>
              <a:ext cx="1084945" cy="772887"/>
            </a:xfrm>
            <a:prstGeom prst="rect">
              <a:avLst/>
            </a:prstGeom>
          </p:spPr>
        </p:pic>
        <p:pic>
          <p:nvPicPr>
            <p:cNvPr id="66" name="Picture 6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206722" y="2310989"/>
              <a:ext cx="434967" cy="481686"/>
            </a:xfrm>
            <a:prstGeom prst="rect">
              <a:avLst/>
            </a:prstGeom>
          </p:spPr>
        </p:pic>
        <p:grpSp>
          <p:nvGrpSpPr>
            <p:cNvPr id="67" name="Group 66"/>
            <p:cNvGrpSpPr/>
            <p:nvPr/>
          </p:nvGrpSpPr>
          <p:grpSpPr>
            <a:xfrm>
              <a:off x="7038498" y="1905589"/>
              <a:ext cx="727671" cy="878187"/>
              <a:chOff x="7038498" y="1905589"/>
              <a:chExt cx="727671" cy="878187"/>
            </a:xfrm>
          </p:grpSpPr>
          <p:pic>
            <p:nvPicPr>
              <p:cNvPr id="68" name="Picture 6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69" name="Picture 6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pic>
        <p:nvPicPr>
          <p:cNvPr id="70" name="Picture 6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45001" y="5141962"/>
            <a:ext cx="1084945" cy="772887"/>
          </a:xfrm>
          <a:prstGeom prst="rect">
            <a:avLst/>
          </a:prstGeom>
        </p:spPr>
      </p:pic>
      <p:pic>
        <p:nvPicPr>
          <p:cNvPr id="71" name="Picture 7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074098" y="5547526"/>
            <a:ext cx="434967" cy="481686"/>
          </a:xfrm>
          <a:prstGeom prst="rect">
            <a:avLst/>
          </a:prstGeom>
        </p:spPr>
      </p:pic>
    </p:spTree>
    <p:extLst>
      <p:ext uri="{BB962C8B-B14F-4D97-AF65-F5344CB8AC3E}">
        <p14:creationId xmlns:p14="http://schemas.microsoft.com/office/powerpoint/2010/main" val="3154358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Exemple</a:t>
            </a:r>
            <a:r>
              <a:rPr lang="en-GB" sz="3600" b="1" dirty="0">
                <a:solidFill>
                  <a:schemeClr val="bg1"/>
                </a:solidFill>
              </a:rPr>
              <a:t> :</a:t>
            </a:r>
          </a:p>
        </p:txBody>
      </p:sp>
      <p:sp>
        <p:nvSpPr>
          <p:cNvPr id="9" name="TextBox 8"/>
          <p:cNvSpPr txBox="1"/>
          <p:nvPr/>
        </p:nvSpPr>
        <p:spPr>
          <a:xfrm>
            <a:off x="4803269" y="2108695"/>
            <a:ext cx="7106652" cy="4031873"/>
          </a:xfrm>
          <a:prstGeom prst="rect">
            <a:avLst/>
          </a:prstGeom>
          <a:noFill/>
          <a:ln w="76200">
            <a:solidFill>
              <a:schemeClr val="accent5">
                <a:lumMod val="50000"/>
              </a:schemeClr>
            </a:solidFill>
          </a:ln>
        </p:spPr>
        <p:txBody>
          <a:bodyPr wrap="square" rtlCol="0">
            <a:spAutoFit/>
          </a:bodyPr>
          <a:lstStyle/>
          <a:p>
            <a:r>
              <a:rPr lang="en-GB" sz="3200" dirty="0">
                <a:solidFill>
                  <a:schemeClr val="accent5">
                    <a:lumMod val="50000"/>
                  </a:schemeClr>
                </a:solidFill>
                <a:latin typeface="Century Gothic" panose="020B0502020202020204" pitchFamily="34" charset="0"/>
              </a:rPr>
              <a:t>1</a:t>
            </a:r>
            <a:r>
              <a:rPr lang="en-GB" sz="3200" dirty="0">
                <a:solidFill>
                  <a:schemeClr val="accent5">
                    <a:lumMod val="50000"/>
                  </a:schemeClr>
                </a:solidFill>
              </a:rPr>
              <a:t>) </a:t>
            </a:r>
          </a:p>
          <a:p>
            <a:endParaRPr lang="en-GB" sz="3200" dirty="0"/>
          </a:p>
          <a:p>
            <a:endParaRPr lang="en-GB" sz="3200" dirty="0"/>
          </a:p>
          <a:p>
            <a:endParaRPr lang="en-GB" sz="3200" dirty="0"/>
          </a:p>
          <a:p>
            <a:endParaRPr lang="en-GB" sz="3200" dirty="0"/>
          </a:p>
          <a:p>
            <a:endParaRPr lang="en-GB" sz="3200" dirty="0"/>
          </a:p>
          <a:p>
            <a:endParaRPr lang="en-GB" sz="3200" dirty="0"/>
          </a:p>
          <a:p>
            <a:endParaRPr lang="en-GB" sz="3200" dirty="0"/>
          </a:p>
        </p:txBody>
      </p:sp>
      <p:sp>
        <p:nvSpPr>
          <p:cNvPr id="10" name="Rectangle 9"/>
          <p:cNvSpPr/>
          <p:nvPr/>
        </p:nvSpPr>
        <p:spPr>
          <a:xfrm>
            <a:off x="308212" y="1282400"/>
            <a:ext cx="3275257" cy="707886"/>
          </a:xfrm>
          <a:prstGeom prst="rect">
            <a:avLst/>
          </a:prstGeom>
          <a:noFill/>
        </p:spPr>
        <p:txBody>
          <a:bodyPr wrap="none" lIns="91440" tIns="45720" rIns="91440" bIns="45720">
            <a:spAutoFit/>
          </a:bodyPr>
          <a:lstStyle/>
          <a:p>
            <a:pPr algn="ctr"/>
            <a:r>
              <a:rPr lang="en-US" sz="4000" b="1" dirty="0" err="1">
                <a:ln w="22225">
                  <a:solidFill>
                    <a:schemeClr val="bg1"/>
                  </a:solidFill>
                  <a:prstDash val="solid"/>
                </a:ln>
                <a:solidFill>
                  <a:srgbClr val="115076"/>
                </a:solidFill>
                <a:latin typeface="Century Gothic" panose="020B0502020202020204" pitchFamily="34" charset="0"/>
              </a:rPr>
              <a:t>Partenaire</a:t>
            </a:r>
            <a:r>
              <a:rPr lang="en-US" sz="4000" b="1" dirty="0">
                <a:ln w="22225">
                  <a:solidFill>
                    <a:schemeClr val="bg1"/>
                  </a:solidFill>
                  <a:prstDash val="solid"/>
                </a:ln>
                <a:solidFill>
                  <a:srgbClr val="115076"/>
                </a:solidFill>
                <a:latin typeface="Century Gothic" panose="020B0502020202020204" pitchFamily="34" charset="0"/>
              </a:rPr>
              <a:t> A</a:t>
            </a:r>
            <a:endParaRPr lang="en-US" sz="4000" b="1" cap="none" spc="0" dirty="0">
              <a:ln w="22225">
                <a:solidFill>
                  <a:schemeClr val="bg1"/>
                </a:solidFill>
                <a:prstDash val="solid"/>
              </a:ln>
              <a:solidFill>
                <a:srgbClr val="115076"/>
              </a:solidFill>
              <a:effectLst/>
              <a:latin typeface="Century Gothic" panose="020B0502020202020204" pitchFamily="34" charset="0"/>
            </a:endParaRPr>
          </a:p>
        </p:txBody>
      </p:sp>
      <p:sp>
        <p:nvSpPr>
          <p:cNvPr id="11" name="Rectangle 10"/>
          <p:cNvSpPr/>
          <p:nvPr/>
        </p:nvSpPr>
        <p:spPr>
          <a:xfrm>
            <a:off x="5009331" y="1330346"/>
            <a:ext cx="3159840" cy="707886"/>
          </a:xfrm>
          <a:prstGeom prst="rect">
            <a:avLst/>
          </a:prstGeom>
          <a:noFill/>
        </p:spPr>
        <p:txBody>
          <a:bodyPr wrap="none" lIns="91440" tIns="45720" rIns="91440" bIns="45720">
            <a:spAutoFit/>
          </a:bodyPr>
          <a:lstStyle/>
          <a:p>
            <a:pPr algn="ctr"/>
            <a:r>
              <a:rPr lang="en-US" sz="4000" b="1" dirty="0" err="1">
                <a:ln w="22225">
                  <a:solidFill>
                    <a:schemeClr val="bg1"/>
                  </a:solidFill>
                  <a:prstDash val="solid"/>
                </a:ln>
                <a:solidFill>
                  <a:srgbClr val="115076"/>
                </a:solidFill>
                <a:latin typeface="Century Gothic" panose="020B0502020202020204" pitchFamily="34" charset="0"/>
              </a:rPr>
              <a:t>Partenaire</a:t>
            </a:r>
            <a:r>
              <a:rPr lang="en-US" sz="4000" b="1" dirty="0">
                <a:ln w="22225">
                  <a:solidFill>
                    <a:schemeClr val="bg1"/>
                  </a:solidFill>
                  <a:prstDash val="solid"/>
                </a:ln>
                <a:solidFill>
                  <a:srgbClr val="115076"/>
                </a:solidFill>
                <a:latin typeface="Century Gothic" panose="020B0502020202020204" pitchFamily="34" charset="0"/>
              </a:rPr>
              <a:t> B</a:t>
            </a:r>
            <a:endParaRPr lang="en-US" sz="4000" b="1" cap="none" spc="0" dirty="0">
              <a:ln w="22225">
                <a:solidFill>
                  <a:schemeClr val="bg1"/>
                </a:solidFill>
                <a:prstDash val="solid"/>
              </a:ln>
              <a:solidFill>
                <a:srgbClr val="115076"/>
              </a:solidFill>
              <a:effectLst/>
              <a:latin typeface="Century Gothic" panose="020B0502020202020204" pitchFamily="34" charset="0"/>
            </a:endParaRPr>
          </a:p>
        </p:txBody>
      </p:sp>
      <p:sp>
        <p:nvSpPr>
          <p:cNvPr id="12" name="TextBox 11"/>
          <p:cNvSpPr txBox="1"/>
          <p:nvPr/>
        </p:nvSpPr>
        <p:spPr>
          <a:xfrm>
            <a:off x="325044" y="2108696"/>
            <a:ext cx="4134635" cy="4031873"/>
          </a:xfrm>
          <a:prstGeom prst="rect">
            <a:avLst/>
          </a:prstGeom>
          <a:noFill/>
          <a:ln w="76200">
            <a:solidFill>
              <a:schemeClr val="accent5">
                <a:lumMod val="50000"/>
              </a:schemeClr>
            </a:solidFill>
          </a:ln>
        </p:spPr>
        <p:txBody>
          <a:bodyPr wrap="square" rtlCol="0">
            <a:spAutoFit/>
          </a:bodyPr>
          <a:lstStyle/>
          <a:p>
            <a:r>
              <a:rPr lang="en-GB" sz="3200" dirty="0" err="1">
                <a:solidFill>
                  <a:schemeClr val="accent5">
                    <a:lumMod val="50000"/>
                  </a:schemeClr>
                </a:solidFill>
                <a:latin typeface="Century Gothic" panose="020B0502020202020204" pitchFamily="34" charset="0"/>
              </a:rPr>
              <a:t>eg</a:t>
            </a:r>
            <a:r>
              <a:rPr lang="en-GB" sz="3200" dirty="0">
                <a:solidFill>
                  <a:schemeClr val="accent5">
                    <a:lumMod val="50000"/>
                  </a:schemeClr>
                </a:solidFill>
              </a:rPr>
              <a:t>) </a:t>
            </a:r>
          </a:p>
          <a:p>
            <a:endParaRPr lang="en-GB" sz="3200" dirty="0"/>
          </a:p>
          <a:p>
            <a:endParaRPr lang="en-GB" sz="3200" dirty="0"/>
          </a:p>
          <a:p>
            <a:endParaRPr lang="en-GB" sz="3200" dirty="0"/>
          </a:p>
          <a:p>
            <a:endParaRPr lang="en-GB" sz="3200" dirty="0"/>
          </a:p>
          <a:p>
            <a:endParaRPr lang="en-GB" sz="3200" dirty="0"/>
          </a:p>
          <a:p>
            <a:endParaRPr lang="en-GB" sz="3200" dirty="0"/>
          </a:p>
          <a:p>
            <a:endParaRPr lang="en-GB" sz="3200" dirty="0"/>
          </a:p>
        </p:txBody>
      </p:sp>
      <p:sp>
        <p:nvSpPr>
          <p:cNvPr id="13" name="TextBox 12"/>
          <p:cNvSpPr txBox="1"/>
          <p:nvPr/>
        </p:nvSpPr>
        <p:spPr>
          <a:xfrm>
            <a:off x="942810" y="2117276"/>
            <a:ext cx="3242693" cy="1569660"/>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 She listens</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______________</a:t>
            </a:r>
          </a:p>
        </p:txBody>
      </p:sp>
      <p:sp>
        <p:nvSpPr>
          <p:cNvPr id="14" name="TextBox 13"/>
          <p:cNvSpPr txBox="1"/>
          <p:nvPr/>
        </p:nvSpPr>
        <p:spPr>
          <a:xfrm>
            <a:off x="808784" y="2618298"/>
            <a:ext cx="3242693" cy="1077218"/>
          </a:xfrm>
          <a:prstGeom prst="rect">
            <a:avLst/>
          </a:prstGeom>
          <a:noFill/>
        </p:spPr>
        <p:txBody>
          <a:bodyPr wrap="square" rtlCol="0">
            <a:spAutoFit/>
          </a:bodyPr>
          <a:lstStyle/>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__Elle </a:t>
            </a:r>
            <a:r>
              <a:rPr lang="en-GB" sz="3200" dirty="0" err="1">
                <a:solidFill>
                  <a:schemeClr val="accent5">
                    <a:lumMod val="50000"/>
                  </a:schemeClr>
                </a:solidFill>
                <a:latin typeface="Century Gothic" panose="020B0502020202020204" pitchFamily="34" charset="0"/>
              </a:rPr>
              <a:t>écoute</a:t>
            </a:r>
            <a:r>
              <a:rPr lang="en-GB" sz="3200" dirty="0">
                <a:solidFill>
                  <a:schemeClr val="accent5">
                    <a:lumMod val="50000"/>
                  </a:schemeClr>
                </a:solidFill>
                <a:latin typeface="Century Gothic" panose="020B0502020202020204" pitchFamily="34" charset="0"/>
              </a:rPr>
              <a:t>__</a:t>
            </a:r>
          </a:p>
        </p:txBody>
      </p:sp>
      <p:grpSp>
        <p:nvGrpSpPr>
          <p:cNvPr id="15" name="Group 14" descr="a woman behind a desk, a girl with headphones, a man wearing headphones"/>
          <p:cNvGrpSpPr/>
          <p:nvPr/>
        </p:nvGrpSpPr>
        <p:grpSpPr>
          <a:xfrm>
            <a:off x="5644455" y="2567128"/>
            <a:ext cx="5739172" cy="2099346"/>
            <a:chOff x="1289166" y="1379621"/>
            <a:chExt cx="5739172" cy="2099346"/>
          </a:xfrm>
        </p:grpSpPr>
        <p:pic>
          <p:nvPicPr>
            <p:cNvPr id="16" name="Picture 15" descr="man behind a des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9166" y="1379621"/>
              <a:ext cx="1498731" cy="2099346"/>
            </a:xfrm>
            <a:prstGeom prst="rect">
              <a:avLst/>
            </a:prstGeom>
          </p:spPr>
        </p:pic>
        <p:pic>
          <p:nvPicPr>
            <p:cNvPr id="17" name="Picture 16" descr="boy wearing headphone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6343" y="1379621"/>
              <a:ext cx="1411995" cy="2086385"/>
            </a:xfrm>
            <a:prstGeom prst="rect">
              <a:avLst/>
            </a:prstGeom>
          </p:spPr>
        </p:pic>
        <p:pic>
          <p:nvPicPr>
            <p:cNvPr id="18" name="Picture 17" descr="woman wearing headphone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7132" y="1410254"/>
              <a:ext cx="1467419" cy="2038080"/>
            </a:xfrm>
            <a:prstGeom prst="rect">
              <a:avLst/>
            </a:prstGeom>
          </p:spPr>
        </p:pic>
      </p:grpSp>
      <p:pic>
        <p:nvPicPr>
          <p:cNvPr id="19" name="Picture 18" descr="green checkmar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1399" y="3780264"/>
            <a:ext cx="1110005" cy="1156254"/>
          </a:xfrm>
          <a:prstGeom prst="rect">
            <a:avLst/>
          </a:prstGeom>
        </p:spPr>
      </p:pic>
      <p:sp>
        <p:nvSpPr>
          <p:cNvPr id="20" name="Rectangle 19"/>
          <p:cNvSpPr/>
          <p:nvPr/>
        </p:nvSpPr>
        <p:spPr>
          <a:xfrm>
            <a:off x="6149900" y="4936518"/>
            <a:ext cx="4413389" cy="1015663"/>
          </a:xfrm>
          <a:prstGeom prst="rect">
            <a:avLst/>
          </a:prstGeom>
          <a:noFill/>
          <a:ln>
            <a:noFill/>
          </a:ln>
        </p:spPr>
        <p:txBody>
          <a:bodyPr wrap="none" lIns="91440" tIns="45720" rIns="91440" bIns="45720">
            <a:spAutoFit/>
          </a:bodyPr>
          <a:lstStyle/>
          <a:p>
            <a:pPr algn="ctr"/>
            <a:r>
              <a:rPr lang="en-US" sz="6000" b="1" cap="none" spc="0" dirty="0" err="1">
                <a:ln w="22225">
                  <a:solidFill>
                    <a:schemeClr val="bg1"/>
                  </a:solidFill>
                  <a:prstDash val="solid"/>
                </a:ln>
                <a:solidFill>
                  <a:srgbClr val="115076"/>
                </a:solidFill>
                <a:effectLst/>
                <a:latin typeface="Century Gothic" panose="020B0502020202020204" pitchFamily="34" charset="0"/>
              </a:rPr>
              <a:t>elle</a:t>
            </a:r>
            <a:r>
              <a:rPr lang="en-US" sz="6000" b="1" cap="none" spc="0" dirty="0">
                <a:ln w="22225">
                  <a:solidFill>
                    <a:schemeClr val="bg1"/>
                  </a:solidFill>
                  <a:prstDash val="solid"/>
                </a:ln>
                <a:solidFill>
                  <a:srgbClr val="115076"/>
                </a:solidFill>
                <a:effectLst/>
                <a:latin typeface="Century Gothic" panose="020B0502020202020204" pitchFamily="34" charset="0"/>
              </a:rPr>
              <a:t> </a:t>
            </a:r>
            <a:r>
              <a:rPr lang="en-US" sz="6000" b="1" cap="none" spc="0" dirty="0" err="1">
                <a:ln w="22225">
                  <a:solidFill>
                    <a:schemeClr val="bg1"/>
                  </a:solidFill>
                  <a:prstDash val="solid"/>
                </a:ln>
                <a:solidFill>
                  <a:srgbClr val="115076"/>
                </a:solidFill>
                <a:effectLst/>
                <a:latin typeface="Century Gothic" panose="020B0502020202020204" pitchFamily="34" charset="0"/>
              </a:rPr>
              <a:t>écoute</a:t>
            </a:r>
            <a:endParaRPr lang="en-US" sz="6000" b="1" cap="none" spc="0" dirty="0">
              <a:ln w="22225">
                <a:solidFill>
                  <a:schemeClr val="bg1"/>
                </a:solidFill>
                <a:prstDash val="solid"/>
              </a:ln>
              <a:solidFill>
                <a:srgbClr val="115076"/>
              </a:solidFill>
              <a:effectLst/>
              <a:latin typeface="Century Gothic" panose="020B0502020202020204" pitchFamily="34" charset="0"/>
            </a:endParaRPr>
          </a:p>
        </p:txBody>
      </p:sp>
      <p:sp>
        <p:nvSpPr>
          <p:cNvPr id="21"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388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Exemple</a:t>
            </a:r>
            <a:r>
              <a:rPr lang="en-GB" sz="3600" b="1" dirty="0">
                <a:solidFill>
                  <a:schemeClr val="bg1"/>
                </a:solidFill>
              </a:rPr>
              <a:t> :</a:t>
            </a:r>
          </a:p>
        </p:txBody>
      </p:sp>
      <p:grpSp>
        <p:nvGrpSpPr>
          <p:cNvPr id="9" name="Group 8" descr="girls singing"/>
          <p:cNvGrpSpPr/>
          <p:nvPr/>
        </p:nvGrpSpPr>
        <p:grpSpPr>
          <a:xfrm>
            <a:off x="4945256" y="2877381"/>
            <a:ext cx="1917057" cy="1731006"/>
            <a:chOff x="2170742" y="3665566"/>
            <a:chExt cx="963065" cy="841300"/>
          </a:xfrm>
        </p:grpSpPr>
        <p:pic>
          <p:nvPicPr>
            <p:cNvPr id="10" name="Picture 9" descr="girls singing"/>
            <p:cNvPicPr>
              <a:picLocks noChangeAspect="1"/>
            </p:cNvPicPr>
            <p:nvPr/>
          </p:nvPicPr>
          <p:blipFill rotWithShape="1">
            <a:blip r:embed="rId4">
              <a:extLst>
                <a:ext uri="{28A0092B-C50C-407E-A947-70E740481C1C}">
                  <a14:useLocalDpi xmlns:a14="http://schemas.microsoft.com/office/drawing/2010/main" val="0"/>
                </a:ext>
              </a:extLst>
            </a:blip>
            <a:srcRect l="24500" r="56598"/>
            <a:stretch/>
          </p:blipFill>
          <p:spPr>
            <a:xfrm>
              <a:off x="2689670" y="3681721"/>
              <a:ext cx="444137" cy="825145"/>
            </a:xfrm>
            <a:prstGeom prst="rect">
              <a:avLst/>
            </a:prstGeom>
          </p:spPr>
        </p:pic>
        <p:pic>
          <p:nvPicPr>
            <p:cNvPr id="11" name="Picture 10" descr="girls singing"/>
            <p:cNvPicPr>
              <a:picLocks noChangeAspect="1"/>
            </p:cNvPicPr>
            <p:nvPr/>
          </p:nvPicPr>
          <p:blipFill rotWithShape="1">
            <a:blip r:embed="rId4">
              <a:extLst>
                <a:ext uri="{28A0092B-C50C-407E-A947-70E740481C1C}">
                  <a14:useLocalDpi xmlns:a14="http://schemas.microsoft.com/office/drawing/2010/main" val="0"/>
                </a:ext>
              </a:extLst>
            </a:blip>
            <a:srcRect l="77915" b="14501"/>
            <a:stretch/>
          </p:blipFill>
          <p:spPr>
            <a:xfrm>
              <a:off x="2170742" y="3665566"/>
              <a:ext cx="518928" cy="705489"/>
            </a:xfrm>
            <a:prstGeom prst="rect">
              <a:avLst/>
            </a:prstGeom>
          </p:spPr>
        </p:pic>
      </p:grpSp>
      <p:pic>
        <p:nvPicPr>
          <p:cNvPr id="12" name="Picture 11" descr="girl and boy singing "/>
          <p:cNvPicPr>
            <a:picLocks noChangeAspect="1"/>
          </p:cNvPicPr>
          <p:nvPr/>
        </p:nvPicPr>
        <p:blipFill rotWithShape="1">
          <a:blip r:embed="rId4">
            <a:extLst>
              <a:ext uri="{28A0092B-C50C-407E-A947-70E740481C1C}">
                <a14:useLocalDpi xmlns:a14="http://schemas.microsoft.com/office/drawing/2010/main" val="0"/>
              </a:ext>
            </a:extLst>
          </a:blip>
          <a:srcRect r="56680"/>
          <a:stretch/>
        </p:blipFill>
        <p:spPr>
          <a:xfrm>
            <a:off x="7413233" y="2952141"/>
            <a:ext cx="2043114" cy="1656246"/>
          </a:xfrm>
          <a:prstGeom prst="rect">
            <a:avLst/>
          </a:prstGeom>
        </p:spPr>
      </p:pic>
      <p:pic>
        <p:nvPicPr>
          <p:cNvPr id="13" name="Picture 12" descr="girls singing"/>
          <p:cNvPicPr>
            <a:picLocks noChangeAspect="1"/>
          </p:cNvPicPr>
          <p:nvPr/>
        </p:nvPicPr>
        <p:blipFill rotWithShape="1">
          <a:blip r:embed="rId4">
            <a:extLst>
              <a:ext uri="{28A0092B-C50C-407E-A947-70E740481C1C}">
                <a14:useLocalDpi xmlns:a14="http://schemas.microsoft.com/office/drawing/2010/main" val="0"/>
              </a:ext>
            </a:extLst>
          </a:blip>
          <a:srcRect l="24500" r="56598"/>
          <a:stretch/>
        </p:blipFill>
        <p:spPr>
          <a:xfrm>
            <a:off x="10402398" y="2967368"/>
            <a:ext cx="884090" cy="1697766"/>
          </a:xfrm>
          <a:prstGeom prst="rect">
            <a:avLst/>
          </a:prstGeom>
        </p:spPr>
      </p:pic>
      <p:sp>
        <p:nvSpPr>
          <p:cNvPr id="14" name="TextBox 13"/>
          <p:cNvSpPr txBox="1"/>
          <p:nvPr/>
        </p:nvSpPr>
        <p:spPr>
          <a:xfrm>
            <a:off x="325044" y="2108696"/>
            <a:ext cx="4134635" cy="4031873"/>
          </a:xfrm>
          <a:prstGeom prst="rect">
            <a:avLst/>
          </a:prstGeom>
          <a:noFill/>
          <a:ln w="76200">
            <a:solidFill>
              <a:schemeClr val="accent5">
                <a:lumMod val="50000"/>
              </a:schemeClr>
            </a:solidFill>
          </a:ln>
        </p:spPr>
        <p:txBody>
          <a:bodyPr wrap="square" rtlCol="0">
            <a:spAutoFit/>
          </a:bodyPr>
          <a:lstStyle/>
          <a:p>
            <a:r>
              <a:rPr lang="en-GB" sz="3200" dirty="0" err="1">
                <a:solidFill>
                  <a:schemeClr val="accent5">
                    <a:lumMod val="50000"/>
                  </a:schemeClr>
                </a:solidFill>
                <a:latin typeface="Century Gothic" panose="020B0502020202020204" pitchFamily="34" charset="0"/>
              </a:rPr>
              <a:t>eg</a:t>
            </a:r>
            <a:r>
              <a:rPr lang="en-GB" sz="3200" dirty="0">
                <a:solidFill>
                  <a:schemeClr val="accent5">
                    <a:lumMod val="50000"/>
                  </a:schemeClr>
                </a:solidFill>
              </a:rPr>
              <a:t>) </a:t>
            </a:r>
          </a:p>
          <a:p>
            <a:endParaRPr lang="en-GB" sz="3200" dirty="0"/>
          </a:p>
          <a:p>
            <a:endParaRPr lang="en-GB" sz="3200" dirty="0"/>
          </a:p>
          <a:p>
            <a:endParaRPr lang="en-GB" sz="3200" dirty="0"/>
          </a:p>
          <a:p>
            <a:endParaRPr lang="en-GB" sz="3200" dirty="0"/>
          </a:p>
          <a:p>
            <a:endParaRPr lang="en-GB" sz="3200" dirty="0"/>
          </a:p>
          <a:p>
            <a:endParaRPr lang="en-GB" sz="3200" dirty="0"/>
          </a:p>
          <a:p>
            <a:endParaRPr lang="en-GB" sz="3200" dirty="0"/>
          </a:p>
        </p:txBody>
      </p:sp>
      <p:sp>
        <p:nvSpPr>
          <p:cNvPr id="15" name="TextBox 14"/>
          <p:cNvSpPr txBox="1"/>
          <p:nvPr/>
        </p:nvSpPr>
        <p:spPr>
          <a:xfrm>
            <a:off x="892295" y="2108695"/>
            <a:ext cx="3242693" cy="1569660"/>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 They (m) sing</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_______________</a:t>
            </a:r>
          </a:p>
        </p:txBody>
      </p:sp>
      <p:sp>
        <p:nvSpPr>
          <p:cNvPr id="16" name="TextBox 15"/>
          <p:cNvSpPr txBox="1"/>
          <p:nvPr/>
        </p:nvSpPr>
        <p:spPr>
          <a:xfrm>
            <a:off x="892295" y="2525948"/>
            <a:ext cx="3384680" cy="1077218"/>
          </a:xfrm>
          <a:prstGeom prst="rect">
            <a:avLst/>
          </a:prstGeom>
          <a:noFill/>
        </p:spPr>
        <p:txBody>
          <a:bodyPr wrap="square" rtlCol="0">
            <a:spAutoFit/>
          </a:bodyPr>
          <a:lstStyle/>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   </a:t>
            </a:r>
            <a:r>
              <a:rPr lang="en-GB" sz="3200" dirty="0" err="1">
                <a:solidFill>
                  <a:schemeClr val="accent5">
                    <a:lumMod val="50000"/>
                  </a:schemeClr>
                </a:solidFill>
                <a:latin typeface="Century Gothic" panose="020B0502020202020204" pitchFamily="34" charset="0"/>
              </a:rPr>
              <a:t>ils</a:t>
            </a:r>
            <a:r>
              <a:rPr lang="en-GB" sz="3200" dirty="0">
                <a:solidFill>
                  <a:schemeClr val="accent5">
                    <a:lumMod val="50000"/>
                  </a:schemeClr>
                </a:solidFill>
                <a:latin typeface="Century Gothic" panose="020B0502020202020204" pitchFamily="34" charset="0"/>
              </a:rPr>
              <a:t> </a:t>
            </a:r>
            <a:r>
              <a:rPr lang="en-GB" sz="3200" dirty="0" err="1">
                <a:solidFill>
                  <a:schemeClr val="accent5">
                    <a:lumMod val="50000"/>
                  </a:schemeClr>
                </a:solidFill>
                <a:latin typeface="Century Gothic" panose="020B0502020202020204" pitchFamily="34" charset="0"/>
              </a:rPr>
              <a:t>chantent</a:t>
            </a:r>
            <a:endParaRPr lang="en-GB" sz="3200" dirty="0">
              <a:solidFill>
                <a:schemeClr val="accent5">
                  <a:lumMod val="50000"/>
                </a:schemeClr>
              </a:solidFill>
              <a:latin typeface="Century Gothic" panose="020B0502020202020204" pitchFamily="34" charset="0"/>
            </a:endParaRPr>
          </a:p>
        </p:txBody>
      </p:sp>
      <p:sp>
        <p:nvSpPr>
          <p:cNvPr id="17" name="TextBox 16"/>
          <p:cNvSpPr txBox="1"/>
          <p:nvPr/>
        </p:nvSpPr>
        <p:spPr>
          <a:xfrm>
            <a:off x="4803269" y="2108695"/>
            <a:ext cx="7106652" cy="4031873"/>
          </a:xfrm>
          <a:prstGeom prst="rect">
            <a:avLst/>
          </a:prstGeom>
          <a:noFill/>
          <a:ln w="76200">
            <a:solidFill>
              <a:schemeClr val="accent5">
                <a:lumMod val="50000"/>
              </a:schemeClr>
            </a:solidFill>
          </a:ln>
        </p:spPr>
        <p:txBody>
          <a:bodyPr wrap="square" rtlCol="0">
            <a:spAutoFit/>
          </a:bodyPr>
          <a:lstStyle/>
          <a:p>
            <a:r>
              <a:rPr lang="en-GB" sz="3200" dirty="0">
                <a:solidFill>
                  <a:schemeClr val="accent5">
                    <a:lumMod val="50000"/>
                  </a:schemeClr>
                </a:solidFill>
                <a:latin typeface="Century Gothic" panose="020B0502020202020204" pitchFamily="34" charset="0"/>
              </a:rPr>
              <a:t>1</a:t>
            </a:r>
            <a:r>
              <a:rPr lang="en-GB" sz="3200" dirty="0">
                <a:solidFill>
                  <a:schemeClr val="accent5">
                    <a:lumMod val="50000"/>
                  </a:schemeClr>
                </a:solidFill>
              </a:rPr>
              <a:t>) </a:t>
            </a:r>
          </a:p>
          <a:p>
            <a:endParaRPr lang="en-GB" sz="3200" dirty="0"/>
          </a:p>
          <a:p>
            <a:endParaRPr lang="en-GB" sz="3200" dirty="0"/>
          </a:p>
          <a:p>
            <a:endParaRPr lang="en-GB" sz="3200" dirty="0"/>
          </a:p>
          <a:p>
            <a:endParaRPr lang="en-GB" sz="3200" dirty="0"/>
          </a:p>
          <a:p>
            <a:endParaRPr lang="en-GB" sz="3200" dirty="0"/>
          </a:p>
          <a:p>
            <a:endParaRPr lang="en-GB" sz="3200" dirty="0"/>
          </a:p>
          <a:p>
            <a:endParaRPr lang="en-GB" sz="3200" dirty="0"/>
          </a:p>
        </p:txBody>
      </p:sp>
      <p:sp>
        <p:nvSpPr>
          <p:cNvPr id="18" name="Rectangle 17"/>
          <p:cNvSpPr/>
          <p:nvPr/>
        </p:nvSpPr>
        <p:spPr>
          <a:xfrm>
            <a:off x="200860" y="1281819"/>
            <a:ext cx="3241593" cy="707886"/>
          </a:xfrm>
          <a:prstGeom prst="rect">
            <a:avLst/>
          </a:prstGeom>
          <a:noFill/>
        </p:spPr>
        <p:txBody>
          <a:bodyPr wrap="none" lIns="91440" tIns="45720" rIns="91440" bIns="45720">
            <a:spAutoFit/>
          </a:bodyPr>
          <a:lstStyle/>
          <a:p>
            <a:pPr algn="ctr"/>
            <a:r>
              <a:rPr lang="en-US" sz="4000" b="1" dirty="0" err="1">
                <a:ln w="22225">
                  <a:solidFill>
                    <a:schemeClr val="bg1"/>
                  </a:solidFill>
                  <a:prstDash val="solid"/>
                </a:ln>
                <a:solidFill>
                  <a:srgbClr val="115076"/>
                </a:solidFill>
                <a:latin typeface="Century Gothic" panose="020B0502020202020204" pitchFamily="34" charset="0"/>
              </a:rPr>
              <a:t>Partenaire</a:t>
            </a:r>
            <a:r>
              <a:rPr lang="en-US" sz="4000" b="1" dirty="0">
                <a:ln w="22225">
                  <a:solidFill>
                    <a:schemeClr val="bg1"/>
                  </a:solidFill>
                  <a:prstDash val="solid"/>
                </a:ln>
                <a:solidFill>
                  <a:srgbClr val="115076"/>
                </a:solidFill>
                <a:latin typeface="Century Gothic" panose="020B0502020202020204" pitchFamily="34" charset="0"/>
              </a:rPr>
              <a:t> A</a:t>
            </a:r>
            <a:endParaRPr lang="en-US" sz="4000" b="1" cap="none" spc="0" dirty="0">
              <a:ln w="22225">
                <a:solidFill>
                  <a:schemeClr val="bg1"/>
                </a:solidFill>
                <a:prstDash val="solid"/>
              </a:ln>
              <a:solidFill>
                <a:srgbClr val="115076"/>
              </a:solidFill>
              <a:effectLst/>
              <a:latin typeface="Century Gothic" panose="020B0502020202020204" pitchFamily="34" charset="0"/>
            </a:endParaRPr>
          </a:p>
        </p:txBody>
      </p:sp>
      <p:sp>
        <p:nvSpPr>
          <p:cNvPr id="19" name="Rectangle 18"/>
          <p:cNvSpPr/>
          <p:nvPr/>
        </p:nvSpPr>
        <p:spPr>
          <a:xfrm>
            <a:off x="4803269" y="1330580"/>
            <a:ext cx="3159840" cy="707886"/>
          </a:xfrm>
          <a:prstGeom prst="rect">
            <a:avLst/>
          </a:prstGeom>
          <a:noFill/>
        </p:spPr>
        <p:txBody>
          <a:bodyPr wrap="none" lIns="91440" tIns="45720" rIns="91440" bIns="45720">
            <a:spAutoFit/>
          </a:bodyPr>
          <a:lstStyle/>
          <a:p>
            <a:pPr algn="ctr"/>
            <a:r>
              <a:rPr lang="en-US" sz="4000" b="1" dirty="0" err="1">
                <a:ln w="22225">
                  <a:solidFill>
                    <a:schemeClr val="bg1"/>
                  </a:solidFill>
                  <a:prstDash val="solid"/>
                </a:ln>
                <a:solidFill>
                  <a:srgbClr val="115076"/>
                </a:solidFill>
                <a:latin typeface="Century Gothic" panose="020B0502020202020204" pitchFamily="34" charset="0"/>
              </a:rPr>
              <a:t>Partenaire</a:t>
            </a:r>
            <a:r>
              <a:rPr lang="en-US" sz="4000" b="1" dirty="0">
                <a:ln w="22225">
                  <a:solidFill>
                    <a:schemeClr val="bg1"/>
                  </a:solidFill>
                  <a:prstDash val="solid"/>
                </a:ln>
                <a:solidFill>
                  <a:srgbClr val="115076"/>
                </a:solidFill>
                <a:latin typeface="Century Gothic" panose="020B0502020202020204" pitchFamily="34" charset="0"/>
              </a:rPr>
              <a:t> B</a:t>
            </a:r>
            <a:endParaRPr lang="en-US" sz="4000" b="1" cap="none" spc="0" dirty="0">
              <a:ln w="22225">
                <a:solidFill>
                  <a:schemeClr val="bg1"/>
                </a:solidFill>
                <a:prstDash val="solid"/>
              </a:ln>
              <a:solidFill>
                <a:srgbClr val="115076"/>
              </a:solidFill>
              <a:effectLst/>
              <a:latin typeface="Century Gothic" panose="020B0502020202020204" pitchFamily="34" charset="0"/>
            </a:endParaRPr>
          </a:p>
        </p:txBody>
      </p:sp>
      <p:pic>
        <p:nvPicPr>
          <p:cNvPr id="20" name="Picture 19"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1399" y="3780264"/>
            <a:ext cx="1110005" cy="1156254"/>
          </a:xfrm>
          <a:prstGeom prst="rect">
            <a:avLst/>
          </a:prstGeom>
        </p:spPr>
      </p:pic>
      <p:sp>
        <p:nvSpPr>
          <p:cNvPr id="21" name="Rectangle 20"/>
          <p:cNvSpPr/>
          <p:nvPr/>
        </p:nvSpPr>
        <p:spPr>
          <a:xfrm>
            <a:off x="6133872" y="4936518"/>
            <a:ext cx="4445449" cy="1015663"/>
          </a:xfrm>
          <a:prstGeom prst="rect">
            <a:avLst/>
          </a:prstGeom>
          <a:noFill/>
          <a:ln>
            <a:noFill/>
          </a:ln>
        </p:spPr>
        <p:txBody>
          <a:bodyPr wrap="none" lIns="91440" tIns="45720" rIns="91440" bIns="45720">
            <a:spAutoFit/>
          </a:bodyPr>
          <a:lstStyle/>
          <a:p>
            <a:pPr algn="ctr"/>
            <a:r>
              <a:rPr lang="en-US" sz="6000" b="1" dirty="0" err="1">
                <a:ln w="22225">
                  <a:solidFill>
                    <a:schemeClr val="bg1"/>
                  </a:solidFill>
                  <a:prstDash val="solid"/>
                </a:ln>
                <a:solidFill>
                  <a:srgbClr val="115076"/>
                </a:solidFill>
                <a:latin typeface="Century Gothic" panose="020B0502020202020204" pitchFamily="34" charset="0"/>
              </a:rPr>
              <a:t>i</a:t>
            </a:r>
            <a:r>
              <a:rPr lang="en-US" sz="6000" b="1" cap="none" spc="0" dirty="0" err="1">
                <a:ln w="22225">
                  <a:solidFill>
                    <a:schemeClr val="bg1"/>
                  </a:solidFill>
                  <a:prstDash val="solid"/>
                </a:ln>
                <a:solidFill>
                  <a:srgbClr val="115076"/>
                </a:solidFill>
                <a:effectLst/>
                <a:latin typeface="Century Gothic" panose="020B0502020202020204" pitchFamily="34" charset="0"/>
              </a:rPr>
              <a:t>ls</a:t>
            </a:r>
            <a:r>
              <a:rPr lang="en-US" sz="6000" b="1" cap="none" spc="0" dirty="0">
                <a:ln w="22225">
                  <a:solidFill>
                    <a:schemeClr val="bg1"/>
                  </a:solidFill>
                  <a:prstDash val="solid"/>
                </a:ln>
                <a:solidFill>
                  <a:srgbClr val="115076"/>
                </a:solidFill>
                <a:effectLst/>
                <a:latin typeface="Century Gothic" panose="020B0502020202020204" pitchFamily="34" charset="0"/>
              </a:rPr>
              <a:t> </a:t>
            </a:r>
            <a:r>
              <a:rPr lang="en-US" sz="6000" b="1" cap="none" spc="0" dirty="0" err="1">
                <a:ln w="22225">
                  <a:solidFill>
                    <a:schemeClr val="bg1"/>
                  </a:solidFill>
                  <a:prstDash val="solid"/>
                </a:ln>
                <a:solidFill>
                  <a:srgbClr val="115076"/>
                </a:solidFill>
                <a:effectLst/>
                <a:latin typeface="Century Gothic" panose="020B0502020202020204" pitchFamily="34" charset="0"/>
              </a:rPr>
              <a:t>chan</a:t>
            </a:r>
            <a:r>
              <a:rPr lang="en-US" sz="6000" b="1" dirty="0" err="1">
                <a:ln w="22225">
                  <a:solidFill>
                    <a:schemeClr val="bg1"/>
                  </a:solidFill>
                  <a:prstDash val="solid"/>
                </a:ln>
                <a:solidFill>
                  <a:srgbClr val="115076"/>
                </a:solidFill>
                <a:latin typeface="Century Gothic" panose="020B0502020202020204" pitchFamily="34" charset="0"/>
              </a:rPr>
              <a:t>tent</a:t>
            </a:r>
            <a:endParaRPr lang="en-US" sz="6000" b="1" cap="none" spc="0" dirty="0">
              <a:ln w="22225">
                <a:solidFill>
                  <a:schemeClr val="bg1"/>
                </a:solidFill>
                <a:prstDash val="solid"/>
              </a:ln>
              <a:solidFill>
                <a:srgbClr val="115076"/>
              </a:solidFill>
              <a:effectLst/>
              <a:latin typeface="Century Gothic" panose="020B0502020202020204" pitchFamily="34" charset="0"/>
            </a:endParaRPr>
          </a:p>
        </p:txBody>
      </p:sp>
      <p:sp>
        <p:nvSpPr>
          <p:cNvPr id="2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5462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prstClr val="white"/>
                </a:solidFill>
              </a:rPr>
              <a:t>Réponses</a:t>
            </a:r>
            <a:r>
              <a:rPr lang="en-GB" sz="3600" b="1" dirty="0">
                <a:solidFill>
                  <a:prstClr val="white"/>
                </a:solidFill>
              </a:rPr>
              <a:t> B :</a:t>
            </a:r>
          </a:p>
        </p:txBody>
      </p:sp>
      <p:sp>
        <p:nvSpPr>
          <p:cNvPr id="5" name="TextBox 4" descr="boy with speech bubble"/>
          <p:cNvSpPr txBox="1"/>
          <p:nvPr/>
        </p:nvSpPr>
        <p:spPr>
          <a:xfrm>
            <a:off x="167952" y="1310377"/>
            <a:ext cx="11887200" cy="4893647"/>
          </a:xfrm>
          <a:prstGeom prst="rect">
            <a:avLst/>
          </a:prstGeom>
          <a:noFill/>
          <a:ln w="38100">
            <a:solidFill>
              <a:schemeClr val="accent5">
                <a:lumMod val="50000"/>
              </a:schemeClr>
            </a:solidFill>
          </a:ln>
        </p:spPr>
        <p:txBody>
          <a:bodyPr wrap="square" rtlCol="0">
            <a:spAutoFit/>
          </a:bodyPr>
          <a:lstStyle/>
          <a:p>
            <a:r>
              <a:rPr lang="en-GB" sz="2400" b="1" dirty="0">
                <a:solidFill>
                  <a:srgbClr val="002060"/>
                </a:solidFill>
                <a:latin typeface="Century Gothic" panose="020B0502020202020204" pitchFamily="34" charset="0"/>
              </a:rPr>
              <a:t>Listen to your partner, tick the correct picture, write the French then compare: </a:t>
            </a: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1)						5)</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2)	</a:t>
            </a:r>
            <a:r>
              <a:rPr lang="en-GB" sz="2400" b="1" dirty="0">
                <a:latin typeface="Century Gothic" panose="020B0502020202020204" pitchFamily="34" charset="0"/>
              </a:rPr>
              <a:t>	</a:t>
            </a:r>
            <a:r>
              <a:rPr lang="en-GB" sz="2400" b="1" dirty="0">
                <a:solidFill>
                  <a:srgbClr val="002060"/>
                </a:solidFill>
                <a:latin typeface="Century Gothic" panose="020B0502020202020204" pitchFamily="34" charset="0"/>
              </a:rPr>
              <a:t>				6)</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3)						7)</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4)						8)</a:t>
            </a:r>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p:txBody>
      </p:sp>
      <p:grpSp>
        <p:nvGrpSpPr>
          <p:cNvPr id="6" name="Group 5" descr="girl with speech bubble"/>
          <p:cNvGrpSpPr/>
          <p:nvPr/>
        </p:nvGrpSpPr>
        <p:grpSpPr>
          <a:xfrm>
            <a:off x="703055" y="1903724"/>
            <a:ext cx="960370" cy="949644"/>
            <a:chOff x="6717369" y="2358723"/>
            <a:chExt cx="1469236" cy="1255701"/>
          </a:xfrm>
        </p:grpSpPr>
        <p:pic>
          <p:nvPicPr>
            <p:cNvPr id="9" name="Picture 8" descr="woman with a speech bubbl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7369" y="2358723"/>
              <a:ext cx="891548" cy="1255701"/>
            </a:xfrm>
            <a:prstGeom prst="rect">
              <a:avLst/>
            </a:prstGeom>
          </p:spPr>
        </p:pic>
        <p:sp>
          <p:nvSpPr>
            <p:cNvPr id="10" name="Rounded Rectangular Callout 9"/>
            <p:cNvSpPr/>
            <p:nvPr/>
          </p:nvSpPr>
          <p:spPr>
            <a:xfrm>
              <a:off x="7562213" y="2523666"/>
              <a:ext cx="624392" cy="354842"/>
            </a:xfrm>
            <a:prstGeom prst="wedgeRoundRectCallout">
              <a:avLst>
                <a:gd name="adj1" fmla="val -77663"/>
                <a:gd name="adj2" fmla="val 4807"/>
                <a:gd name="adj3" fmla="val 16667"/>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1" name="Picture 10" descr="boy read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7308" y="1933562"/>
            <a:ext cx="802357" cy="838956"/>
          </a:xfrm>
          <a:prstGeom prst="rect">
            <a:avLst/>
          </a:prstGeom>
        </p:spPr>
      </p:pic>
      <p:pic>
        <p:nvPicPr>
          <p:cNvPr id="12" name="Picture 11" descr="woman behind  a desk with a blank piece of pape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1736" y="1964416"/>
            <a:ext cx="591298" cy="828259"/>
          </a:xfrm>
          <a:prstGeom prst="rect">
            <a:avLst/>
          </a:prstGeom>
        </p:spPr>
      </p:pic>
      <p:pic>
        <p:nvPicPr>
          <p:cNvPr id="13" name="Picture 12" descr="gir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058" y="3188173"/>
            <a:ext cx="511068" cy="616194"/>
          </a:xfrm>
          <a:prstGeom prst="rect">
            <a:avLst/>
          </a:prstGeom>
        </p:spPr>
      </p:pic>
      <p:grpSp>
        <p:nvGrpSpPr>
          <p:cNvPr id="14" name="Group 13" descr="two girls playing football"/>
          <p:cNvGrpSpPr/>
          <p:nvPr/>
        </p:nvGrpSpPr>
        <p:grpSpPr>
          <a:xfrm>
            <a:off x="1946007" y="3128995"/>
            <a:ext cx="881601" cy="643848"/>
            <a:chOff x="2746826" y="2434549"/>
            <a:chExt cx="1348729" cy="851351"/>
          </a:xfrm>
        </p:grpSpPr>
        <p:pic>
          <p:nvPicPr>
            <p:cNvPr id="15" name="Picture 14" descr="girl playing footbal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6826" y="2471116"/>
              <a:ext cx="781864" cy="814784"/>
            </a:xfrm>
            <a:prstGeom prst="rect">
              <a:avLst/>
            </a:prstGeom>
          </p:spPr>
        </p:pic>
        <p:pic>
          <p:nvPicPr>
            <p:cNvPr id="16" name="Picture 15" descr="girl playing footbal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13691" y="2434549"/>
              <a:ext cx="781864" cy="814784"/>
            </a:xfrm>
            <a:prstGeom prst="rect">
              <a:avLst/>
            </a:prstGeom>
          </p:spPr>
        </p:pic>
      </p:grpSp>
      <p:pic>
        <p:nvPicPr>
          <p:cNvPr id="17" name="Picture 16" descr="a girl playing football"/>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47095" y="3154238"/>
            <a:ext cx="595925" cy="621016"/>
          </a:xfrm>
          <a:prstGeom prst="rect">
            <a:avLst/>
          </a:prstGeom>
        </p:spPr>
      </p:pic>
      <p:pic>
        <p:nvPicPr>
          <p:cNvPr id="18" name="Picture 17" descr="bo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63467" y="3120831"/>
            <a:ext cx="480046" cy="549938"/>
          </a:xfrm>
          <a:prstGeom prst="rect">
            <a:avLst/>
          </a:prstGeom>
        </p:spPr>
      </p:pic>
      <p:sp>
        <p:nvSpPr>
          <p:cNvPr id="19" name="Rounded Rectangular Callout 18" descr="speech bubble"/>
          <p:cNvSpPr/>
          <p:nvPr/>
        </p:nvSpPr>
        <p:spPr>
          <a:xfrm>
            <a:off x="7010964" y="3283043"/>
            <a:ext cx="418186" cy="308097"/>
          </a:xfrm>
          <a:prstGeom prst="wedgeRoundRectCallout">
            <a:avLst>
              <a:gd name="adj1" fmla="val -87192"/>
              <a:gd name="adj2" fmla="val 2379"/>
              <a:gd name="adj3" fmla="val 16667"/>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descr="two people listening with headphones"/>
          <p:cNvGrpSpPr/>
          <p:nvPr/>
        </p:nvGrpSpPr>
        <p:grpSpPr>
          <a:xfrm>
            <a:off x="701771" y="4082076"/>
            <a:ext cx="908670" cy="766398"/>
            <a:chOff x="1600030" y="2037227"/>
            <a:chExt cx="3638586" cy="2511022"/>
          </a:xfrm>
        </p:grpSpPr>
        <p:pic>
          <p:nvPicPr>
            <p:cNvPr id="21" name="Picture 20" descr="woman with headphone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93865" y="2124985"/>
              <a:ext cx="1744751" cy="2423264"/>
            </a:xfrm>
            <a:prstGeom prst="rect">
              <a:avLst/>
            </a:prstGeom>
          </p:spPr>
        </p:pic>
        <p:pic>
          <p:nvPicPr>
            <p:cNvPr id="22" name="Picture 21" descr="woman with headphone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00030" y="2037227"/>
              <a:ext cx="1893835" cy="2511022"/>
            </a:xfrm>
            <a:prstGeom prst="rect">
              <a:avLst/>
            </a:prstGeom>
          </p:spPr>
        </p:pic>
      </p:grpSp>
      <p:pic>
        <p:nvPicPr>
          <p:cNvPr id="23" name="Picture 22" descr="two people singing"/>
          <p:cNvPicPr>
            <a:picLocks noChangeAspect="1"/>
          </p:cNvPicPr>
          <p:nvPr/>
        </p:nvPicPr>
        <p:blipFill rotWithShape="1">
          <a:blip r:embed="rId12">
            <a:extLst>
              <a:ext uri="{28A0092B-C50C-407E-A947-70E740481C1C}">
                <a14:useLocalDpi xmlns:a14="http://schemas.microsoft.com/office/drawing/2010/main" val="0"/>
              </a:ext>
            </a:extLst>
          </a:blip>
          <a:srcRect r="56680"/>
          <a:stretch/>
        </p:blipFill>
        <p:spPr>
          <a:xfrm>
            <a:off x="1793324" y="4101666"/>
            <a:ext cx="1056071" cy="856102"/>
          </a:xfrm>
          <a:prstGeom prst="rect">
            <a:avLst/>
          </a:prstGeom>
        </p:spPr>
      </p:pic>
      <p:grpSp>
        <p:nvGrpSpPr>
          <p:cNvPr id="24" name="Group 23" descr="two people singing"/>
          <p:cNvGrpSpPr/>
          <p:nvPr/>
        </p:nvGrpSpPr>
        <p:grpSpPr>
          <a:xfrm>
            <a:off x="3380687" y="4082076"/>
            <a:ext cx="930953" cy="936227"/>
            <a:chOff x="2170742" y="3665566"/>
            <a:chExt cx="963065" cy="841300"/>
          </a:xfrm>
        </p:grpSpPr>
        <p:pic>
          <p:nvPicPr>
            <p:cNvPr id="25" name="Picture 24" descr="women singing"/>
            <p:cNvPicPr>
              <a:picLocks noChangeAspect="1"/>
            </p:cNvPicPr>
            <p:nvPr/>
          </p:nvPicPr>
          <p:blipFill rotWithShape="1">
            <a:blip r:embed="rId12">
              <a:extLst>
                <a:ext uri="{28A0092B-C50C-407E-A947-70E740481C1C}">
                  <a14:useLocalDpi xmlns:a14="http://schemas.microsoft.com/office/drawing/2010/main" val="0"/>
                </a:ext>
              </a:extLst>
            </a:blip>
            <a:srcRect l="24500" r="56598"/>
            <a:stretch/>
          </p:blipFill>
          <p:spPr>
            <a:xfrm>
              <a:off x="2689670" y="3681721"/>
              <a:ext cx="444137" cy="825145"/>
            </a:xfrm>
            <a:prstGeom prst="rect">
              <a:avLst/>
            </a:prstGeom>
          </p:spPr>
        </p:pic>
        <p:pic>
          <p:nvPicPr>
            <p:cNvPr id="26" name="Picture 25" descr="women singing"/>
            <p:cNvPicPr>
              <a:picLocks noChangeAspect="1"/>
            </p:cNvPicPr>
            <p:nvPr/>
          </p:nvPicPr>
          <p:blipFill rotWithShape="1">
            <a:blip r:embed="rId12">
              <a:extLst>
                <a:ext uri="{28A0092B-C50C-407E-A947-70E740481C1C}">
                  <a14:useLocalDpi xmlns:a14="http://schemas.microsoft.com/office/drawing/2010/main" val="0"/>
                </a:ext>
              </a:extLst>
            </a:blip>
            <a:srcRect l="77915" b="14501"/>
            <a:stretch/>
          </p:blipFill>
          <p:spPr>
            <a:xfrm>
              <a:off x="2170742" y="3665566"/>
              <a:ext cx="518928" cy="705489"/>
            </a:xfrm>
            <a:prstGeom prst="rect">
              <a:avLst/>
            </a:prstGeom>
          </p:spPr>
        </p:pic>
      </p:grpSp>
      <p:grpSp>
        <p:nvGrpSpPr>
          <p:cNvPr id="27" name="Group 26" descr="two people with a present"/>
          <p:cNvGrpSpPr/>
          <p:nvPr/>
        </p:nvGrpSpPr>
        <p:grpSpPr>
          <a:xfrm>
            <a:off x="6252349" y="4048289"/>
            <a:ext cx="1141875" cy="928921"/>
            <a:chOff x="6338783" y="3694668"/>
            <a:chExt cx="1746913" cy="1228299"/>
          </a:xfrm>
        </p:grpSpPr>
        <p:pic>
          <p:nvPicPr>
            <p:cNvPr id="28" name="Picture 27" descr="two people holding a present"/>
            <p:cNvPicPr>
              <a:picLocks noChangeAspect="1"/>
            </p:cNvPicPr>
            <p:nvPr/>
          </p:nvPicPr>
          <p:blipFill rotWithShape="1">
            <a:blip r:embed="rId13">
              <a:extLst>
                <a:ext uri="{28A0092B-C50C-407E-A947-70E740481C1C}">
                  <a14:useLocalDpi xmlns:a14="http://schemas.microsoft.com/office/drawing/2010/main" val="0"/>
                </a:ext>
              </a:extLst>
            </a:blip>
            <a:srcRect l="12632" t="12042" r="16622" b="13343"/>
            <a:stretch/>
          </p:blipFill>
          <p:spPr>
            <a:xfrm>
              <a:off x="6338783" y="3694668"/>
              <a:ext cx="1746913" cy="1228299"/>
            </a:xfrm>
            <a:prstGeom prst="rect">
              <a:avLst/>
            </a:prstGeom>
          </p:spPr>
        </p:pic>
        <p:pic>
          <p:nvPicPr>
            <p:cNvPr id="29" name="Picture 28" descr="presen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91052" y="4091023"/>
              <a:ext cx="745541" cy="549215"/>
            </a:xfrm>
            <a:prstGeom prst="rect">
              <a:avLst/>
            </a:prstGeom>
          </p:spPr>
        </p:pic>
      </p:grpSp>
      <p:pic>
        <p:nvPicPr>
          <p:cNvPr id="30" name="Picture 29" descr="present"/>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42911" y="4457745"/>
            <a:ext cx="530401" cy="390729"/>
          </a:xfrm>
          <a:prstGeom prst="rect">
            <a:avLst/>
          </a:prstGeom>
        </p:spPr>
      </p:pic>
      <p:pic>
        <p:nvPicPr>
          <p:cNvPr id="31" name="Picture 30" descr="one person with a present"/>
          <p:cNvPicPr>
            <a:picLocks noChangeAspect="1"/>
          </p:cNvPicPr>
          <p:nvPr/>
        </p:nvPicPr>
        <p:blipFill rotWithShape="1">
          <a:blip r:embed="rId13">
            <a:extLst>
              <a:ext uri="{28A0092B-C50C-407E-A947-70E740481C1C}">
                <a14:useLocalDpi xmlns:a14="http://schemas.microsoft.com/office/drawing/2010/main" val="0"/>
              </a:ext>
            </a:extLst>
          </a:blip>
          <a:srcRect l="50441" t="15284" r="15834" b="11315"/>
          <a:stretch/>
        </p:blipFill>
        <p:spPr>
          <a:xfrm>
            <a:off x="7889652" y="4122659"/>
            <a:ext cx="629786" cy="913807"/>
          </a:xfrm>
          <a:prstGeom prst="rect">
            <a:avLst/>
          </a:prstGeom>
        </p:spPr>
      </p:pic>
      <p:grpSp>
        <p:nvGrpSpPr>
          <p:cNvPr id="32" name="Group 31" descr="one person with a present"/>
          <p:cNvGrpSpPr/>
          <p:nvPr/>
        </p:nvGrpSpPr>
        <p:grpSpPr>
          <a:xfrm>
            <a:off x="9818722" y="4080706"/>
            <a:ext cx="860221" cy="928921"/>
            <a:chOff x="9883295" y="3685698"/>
            <a:chExt cx="1316021" cy="1228299"/>
          </a:xfrm>
        </p:grpSpPr>
        <p:pic>
          <p:nvPicPr>
            <p:cNvPr id="33" name="Picture 32" descr="girl holding present"/>
            <p:cNvPicPr>
              <a:picLocks noChangeAspect="1"/>
            </p:cNvPicPr>
            <p:nvPr/>
          </p:nvPicPr>
          <p:blipFill rotWithShape="1">
            <a:blip r:embed="rId13">
              <a:extLst>
                <a:ext uri="{28A0092B-C50C-407E-A947-70E740481C1C}">
                  <a14:useLocalDpi xmlns:a14="http://schemas.microsoft.com/office/drawing/2010/main" val="0"/>
                </a:ext>
              </a:extLst>
            </a:blip>
            <a:srcRect l="12632" t="12042" r="50202" b="13343"/>
            <a:stretch/>
          </p:blipFill>
          <p:spPr>
            <a:xfrm>
              <a:off x="9883295" y="3685698"/>
              <a:ext cx="917731" cy="1228299"/>
            </a:xfrm>
            <a:prstGeom prst="rect">
              <a:avLst/>
            </a:prstGeom>
          </p:spPr>
        </p:pic>
        <p:pic>
          <p:nvPicPr>
            <p:cNvPr id="34" name="Picture 33" descr="presen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53775" y="4146388"/>
              <a:ext cx="745541" cy="549215"/>
            </a:xfrm>
            <a:prstGeom prst="rect">
              <a:avLst/>
            </a:prstGeom>
          </p:spPr>
        </p:pic>
      </p:grpSp>
      <p:pic>
        <p:nvPicPr>
          <p:cNvPr id="35" name="Picture 34" descr="a woman singing"/>
          <p:cNvPicPr>
            <a:picLocks noChangeAspect="1"/>
          </p:cNvPicPr>
          <p:nvPr/>
        </p:nvPicPr>
        <p:blipFill rotWithShape="1">
          <a:blip r:embed="rId12">
            <a:extLst>
              <a:ext uri="{28A0092B-C50C-407E-A947-70E740481C1C}">
                <a14:useLocalDpi xmlns:a14="http://schemas.microsoft.com/office/drawing/2010/main" val="0"/>
              </a:ext>
            </a:extLst>
          </a:blip>
          <a:srcRect l="24500" r="56598" b="25473"/>
          <a:stretch/>
        </p:blipFill>
        <p:spPr>
          <a:xfrm>
            <a:off x="731618" y="5083157"/>
            <a:ext cx="677889" cy="889739"/>
          </a:xfrm>
          <a:prstGeom prst="rect">
            <a:avLst/>
          </a:prstGeom>
        </p:spPr>
      </p:pic>
      <p:pic>
        <p:nvPicPr>
          <p:cNvPr id="36" name="Picture 35" descr="one person listening with headphone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35263" y="5057877"/>
            <a:ext cx="600955" cy="887980"/>
          </a:xfrm>
          <a:prstGeom prst="rect">
            <a:avLst/>
          </a:prstGeom>
        </p:spPr>
      </p:pic>
      <p:pic>
        <p:nvPicPr>
          <p:cNvPr id="37" name="Picture 36" descr="one person listening with headphone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45290" y="5089444"/>
            <a:ext cx="593891" cy="824848"/>
          </a:xfrm>
          <a:prstGeom prst="rect">
            <a:avLst/>
          </a:prstGeom>
        </p:spPr>
      </p:pic>
      <p:grpSp>
        <p:nvGrpSpPr>
          <p:cNvPr id="38" name="Group 37" descr="women behind  a desk with a blank piece of paper"/>
          <p:cNvGrpSpPr/>
          <p:nvPr/>
        </p:nvGrpSpPr>
        <p:grpSpPr>
          <a:xfrm>
            <a:off x="6252349" y="5211159"/>
            <a:ext cx="927717" cy="853917"/>
            <a:chOff x="6253635" y="4994059"/>
            <a:chExt cx="1419281" cy="1129122"/>
          </a:xfrm>
        </p:grpSpPr>
        <p:pic>
          <p:nvPicPr>
            <p:cNvPr id="39" name="Picture 38" descr="woman behind a desk about to writ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891052" y="4994059"/>
              <a:ext cx="781864" cy="1095195"/>
            </a:xfrm>
            <a:prstGeom prst="rect">
              <a:avLst/>
            </a:prstGeom>
          </p:spPr>
        </p:pic>
        <p:pic>
          <p:nvPicPr>
            <p:cNvPr id="40" name="Picture 39" descr="woman behind a desk about to writ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53635" y="5027986"/>
              <a:ext cx="781864" cy="1095195"/>
            </a:xfrm>
            <a:prstGeom prst="rect">
              <a:avLst/>
            </a:prstGeom>
          </p:spPr>
        </p:pic>
      </p:grpSp>
      <p:sp>
        <p:nvSpPr>
          <p:cNvPr id="41"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2" name="Picture 4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138319" y="2902608"/>
            <a:ext cx="457339" cy="746001"/>
          </a:xfrm>
          <a:prstGeom prst="rect">
            <a:avLst/>
          </a:prstGeom>
        </p:spPr>
      </p:pic>
      <p:pic>
        <p:nvPicPr>
          <p:cNvPr id="43" name="Picture 4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8290346" y="1791784"/>
            <a:ext cx="548795" cy="1097589"/>
          </a:xfrm>
          <a:prstGeom prst="rect">
            <a:avLst/>
          </a:prstGeom>
        </p:spPr>
      </p:pic>
      <p:grpSp>
        <p:nvGrpSpPr>
          <p:cNvPr id="44" name="Group 43"/>
          <p:cNvGrpSpPr/>
          <p:nvPr/>
        </p:nvGrpSpPr>
        <p:grpSpPr>
          <a:xfrm>
            <a:off x="9835630" y="5057877"/>
            <a:ext cx="965444" cy="1137616"/>
            <a:chOff x="9592560" y="5036466"/>
            <a:chExt cx="965444" cy="1137616"/>
          </a:xfrm>
        </p:grpSpPr>
        <p:pic>
          <p:nvPicPr>
            <p:cNvPr id="45" name="Picture 4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9592560" y="5076493"/>
              <a:ext cx="548795" cy="1097589"/>
            </a:xfrm>
            <a:prstGeom prst="rect">
              <a:avLst/>
            </a:prstGeom>
          </p:spPr>
        </p:pic>
        <p:pic>
          <p:nvPicPr>
            <p:cNvPr id="46" name="Picture 4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10009209" y="5036466"/>
              <a:ext cx="548795" cy="1097589"/>
            </a:xfrm>
            <a:prstGeom prst="rect">
              <a:avLst/>
            </a:prstGeom>
          </p:spPr>
        </p:pic>
      </p:grpSp>
      <p:grpSp>
        <p:nvGrpSpPr>
          <p:cNvPr id="47" name="Group 46"/>
          <p:cNvGrpSpPr/>
          <p:nvPr/>
        </p:nvGrpSpPr>
        <p:grpSpPr>
          <a:xfrm>
            <a:off x="9967773" y="2942956"/>
            <a:ext cx="531437" cy="1138847"/>
            <a:chOff x="9769990" y="2952976"/>
            <a:chExt cx="531437" cy="1138847"/>
          </a:xfrm>
        </p:grpSpPr>
        <p:pic>
          <p:nvPicPr>
            <p:cNvPr id="48" name="Picture 4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769990" y="2952976"/>
              <a:ext cx="531437" cy="603906"/>
            </a:xfrm>
            <a:prstGeom prst="rect">
              <a:avLst/>
            </a:prstGeom>
          </p:spPr>
        </p:pic>
        <p:pic>
          <p:nvPicPr>
            <p:cNvPr id="49" name="Picture 12" descr="tie clipart - Clip Art Library"/>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915463" y="3493408"/>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p:cNvGrpSpPr/>
          <p:nvPr/>
        </p:nvGrpSpPr>
        <p:grpSpPr>
          <a:xfrm>
            <a:off x="8217453" y="3037287"/>
            <a:ext cx="627002" cy="1081164"/>
            <a:chOff x="8217453" y="3037287"/>
            <a:chExt cx="627002" cy="1081164"/>
          </a:xfrm>
        </p:grpSpPr>
        <p:pic>
          <p:nvPicPr>
            <p:cNvPr id="51" name="Picture 5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217453" y="3037287"/>
              <a:ext cx="627002" cy="503279"/>
            </a:xfrm>
            <a:prstGeom prst="rect">
              <a:avLst/>
            </a:prstGeom>
          </p:spPr>
        </p:pic>
        <p:pic>
          <p:nvPicPr>
            <p:cNvPr id="52" name="Picture 12" descr="tie clipart - Clip Art Library"/>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433227" y="3520036"/>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p:cNvGrpSpPr/>
          <p:nvPr/>
        </p:nvGrpSpPr>
        <p:grpSpPr>
          <a:xfrm>
            <a:off x="5914772" y="1888308"/>
            <a:ext cx="1851397" cy="904367"/>
            <a:chOff x="5914772" y="1888308"/>
            <a:chExt cx="1851397" cy="904367"/>
          </a:xfrm>
        </p:grpSpPr>
        <p:pic>
          <p:nvPicPr>
            <p:cNvPr id="54" name="Picture 5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914772" y="1888308"/>
              <a:ext cx="1084945" cy="772887"/>
            </a:xfrm>
            <a:prstGeom prst="rect">
              <a:avLst/>
            </a:prstGeom>
          </p:spPr>
        </p:pic>
        <p:pic>
          <p:nvPicPr>
            <p:cNvPr id="55" name="Picture 54"/>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206722" y="2310989"/>
              <a:ext cx="434967" cy="481686"/>
            </a:xfrm>
            <a:prstGeom prst="rect">
              <a:avLst/>
            </a:prstGeom>
          </p:spPr>
        </p:pic>
        <p:grpSp>
          <p:nvGrpSpPr>
            <p:cNvPr id="56" name="Group 55"/>
            <p:cNvGrpSpPr/>
            <p:nvPr/>
          </p:nvGrpSpPr>
          <p:grpSpPr>
            <a:xfrm>
              <a:off x="7038498" y="1905589"/>
              <a:ext cx="727671" cy="878187"/>
              <a:chOff x="7038498" y="1905589"/>
              <a:chExt cx="727671" cy="878187"/>
            </a:xfrm>
          </p:grpSpPr>
          <p:pic>
            <p:nvPicPr>
              <p:cNvPr id="57" name="Picture 5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58" name="Picture 5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grpSp>
        <p:nvGrpSpPr>
          <p:cNvPr id="59" name="Group 58"/>
          <p:cNvGrpSpPr/>
          <p:nvPr/>
        </p:nvGrpSpPr>
        <p:grpSpPr>
          <a:xfrm>
            <a:off x="9590681" y="1882020"/>
            <a:ext cx="1418717" cy="910655"/>
            <a:chOff x="9590681" y="1882020"/>
            <a:chExt cx="1418717" cy="910655"/>
          </a:xfrm>
        </p:grpSpPr>
        <p:grpSp>
          <p:nvGrpSpPr>
            <p:cNvPr id="60" name="Group 59"/>
            <p:cNvGrpSpPr/>
            <p:nvPr/>
          </p:nvGrpSpPr>
          <p:grpSpPr>
            <a:xfrm>
              <a:off x="9590681" y="1882020"/>
              <a:ext cx="727671" cy="878187"/>
              <a:chOff x="7038498" y="1905589"/>
              <a:chExt cx="727671" cy="878187"/>
            </a:xfrm>
          </p:grpSpPr>
          <p:pic>
            <p:nvPicPr>
              <p:cNvPr id="64" name="Picture 6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65" name="Picture 64"/>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nvGrpSpPr>
            <p:cNvPr id="61" name="Group 60"/>
            <p:cNvGrpSpPr/>
            <p:nvPr/>
          </p:nvGrpSpPr>
          <p:grpSpPr>
            <a:xfrm>
              <a:off x="10281727" y="1914488"/>
              <a:ext cx="727671" cy="878187"/>
              <a:chOff x="7038498" y="1905589"/>
              <a:chExt cx="727671" cy="878187"/>
            </a:xfrm>
          </p:grpSpPr>
          <p:pic>
            <p:nvPicPr>
              <p:cNvPr id="62" name="Picture 6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63" name="Picture 6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grpSp>
        <p:nvGrpSpPr>
          <p:cNvPr id="66" name="Group 65"/>
          <p:cNvGrpSpPr/>
          <p:nvPr/>
        </p:nvGrpSpPr>
        <p:grpSpPr>
          <a:xfrm>
            <a:off x="7697430" y="5125524"/>
            <a:ext cx="1418717" cy="910655"/>
            <a:chOff x="9590681" y="1882020"/>
            <a:chExt cx="1418717" cy="910655"/>
          </a:xfrm>
        </p:grpSpPr>
        <p:grpSp>
          <p:nvGrpSpPr>
            <p:cNvPr id="67" name="Group 66"/>
            <p:cNvGrpSpPr/>
            <p:nvPr/>
          </p:nvGrpSpPr>
          <p:grpSpPr>
            <a:xfrm>
              <a:off x="9590681" y="1882020"/>
              <a:ext cx="727671" cy="878187"/>
              <a:chOff x="7038498" y="1905589"/>
              <a:chExt cx="727671" cy="878187"/>
            </a:xfrm>
          </p:grpSpPr>
          <p:pic>
            <p:nvPicPr>
              <p:cNvPr id="71" name="Picture 7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72" name="Picture 7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nvGrpSpPr>
            <p:cNvPr id="68" name="Group 67"/>
            <p:cNvGrpSpPr/>
            <p:nvPr/>
          </p:nvGrpSpPr>
          <p:grpSpPr>
            <a:xfrm>
              <a:off x="10281727" y="1914488"/>
              <a:ext cx="727671" cy="878187"/>
              <a:chOff x="7038498" y="1905589"/>
              <a:chExt cx="727671" cy="878187"/>
            </a:xfrm>
          </p:grpSpPr>
          <p:pic>
            <p:nvPicPr>
              <p:cNvPr id="69" name="Picture 6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70" name="Picture 6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sp>
        <p:nvSpPr>
          <p:cNvPr id="73" name="Oval 72" descr="oval showing correct answer"/>
          <p:cNvSpPr/>
          <p:nvPr/>
        </p:nvSpPr>
        <p:spPr>
          <a:xfrm>
            <a:off x="1877426" y="1824900"/>
            <a:ext cx="1188000" cy="10284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descr="oval showing correct answer"/>
          <p:cNvSpPr/>
          <p:nvPr/>
        </p:nvSpPr>
        <p:spPr>
          <a:xfrm>
            <a:off x="471265" y="2950512"/>
            <a:ext cx="1188000" cy="10284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descr="oval showing correct answer"/>
          <p:cNvSpPr/>
          <p:nvPr/>
        </p:nvSpPr>
        <p:spPr>
          <a:xfrm>
            <a:off x="1800832" y="3943511"/>
            <a:ext cx="1188000" cy="10284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descr="oval showing correct answer"/>
          <p:cNvSpPr/>
          <p:nvPr/>
        </p:nvSpPr>
        <p:spPr>
          <a:xfrm>
            <a:off x="3177897" y="4958141"/>
            <a:ext cx="1188000" cy="10284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descr="oval showing correct answer"/>
          <p:cNvSpPr/>
          <p:nvPr/>
        </p:nvSpPr>
        <p:spPr>
          <a:xfrm>
            <a:off x="9579401" y="1747787"/>
            <a:ext cx="1404652" cy="105392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descr="oval showing correct answer"/>
          <p:cNvSpPr/>
          <p:nvPr/>
        </p:nvSpPr>
        <p:spPr>
          <a:xfrm>
            <a:off x="9664064" y="2922857"/>
            <a:ext cx="1188000" cy="10284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descr="oval showing correct answer"/>
          <p:cNvSpPr/>
          <p:nvPr/>
        </p:nvSpPr>
        <p:spPr>
          <a:xfrm>
            <a:off x="9663196" y="4060473"/>
            <a:ext cx="1188000" cy="10284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descr="oval showing correct answer"/>
          <p:cNvSpPr/>
          <p:nvPr/>
        </p:nvSpPr>
        <p:spPr>
          <a:xfrm>
            <a:off x="9687727" y="5125234"/>
            <a:ext cx="1188000" cy="10284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3034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6" grpId="0" animBg="1"/>
      <p:bldP spid="77" grpId="0" animBg="1"/>
      <p:bldP spid="78" grpId="0" animBg="1"/>
      <p:bldP spid="79" grpId="0" animBg="1"/>
      <p:bldP spid="8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1" y="-612000"/>
            <a:ext cx="2800350" cy="3071813"/>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20386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prstClr val="white"/>
                </a:solidFill>
              </a:rPr>
              <a:t>Réponses</a:t>
            </a:r>
            <a:r>
              <a:rPr lang="en-GB" sz="3600" b="1" dirty="0">
                <a:solidFill>
                  <a:prstClr val="white"/>
                </a:solidFill>
              </a:rPr>
              <a:t> A :</a:t>
            </a:r>
          </a:p>
        </p:txBody>
      </p:sp>
      <p:sp>
        <p:nvSpPr>
          <p:cNvPr id="5" name="TextBox 4" descr="boy with speech bubble"/>
          <p:cNvSpPr txBox="1"/>
          <p:nvPr/>
        </p:nvSpPr>
        <p:spPr>
          <a:xfrm>
            <a:off x="167952" y="1310377"/>
            <a:ext cx="11887200" cy="4893647"/>
          </a:xfrm>
          <a:prstGeom prst="rect">
            <a:avLst/>
          </a:prstGeom>
          <a:noFill/>
          <a:ln w="38100">
            <a:solidFill>
              <a:schemeClr val="accent5">
                <a:lumMod val="50000"/>
              </a:schemeClr>
            </a:solidFill>
          </a:ln>
        </p:spPr>
        <p:txBody>
          <a:bodyPr wrap="square" rtlCol="0">
            <a:spAutoFit/>
          </a:bodyPr>
          <a:lstStyle/>
          <a:p>
            <a:r>
              <a:rPr lang="en-GB" sz="2400" b="1" dirty="0">
                <a:solidFill>
                  <a:srgbClr val="002060"/>
                </a:solidFill>
                <a:latin typeface="Century Gothic" panose="020B0502020202020204" pitchFamily="34" charset="0"/>
              </a:rPr>
              <a:t>Listen to your partner, tick the correct picture, write the French then compare: </a:t>
            </a: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1)						5)</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2)	</a:t>
            </a:r>
            <a:r>
              <a:rPr lang="en-GB" sz="2400" b="1" dirty="0">
                <a:latin typeface="Century Gothic" panose="020B0502020202020204" pitchFamily="34" charset="0"/>
              </a:rPr>
              <a:t>	</a:t>
            </a:r>
            <a:r>
              <a:rPr lang="en-GB" sz="2400" b="1" dirty="0">
                <a:solidFill>
                  <a:srgbClr val="002060"/>
                </a:solidFill>
                <a:latin typeface="Century Gothic" panose="020B0502020202020204" pitchFamily="34" charset="0"/>
              </a:rPr>
              <a:t>				6)</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3)						7)</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4)						8)</a:t>
            </a:r>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p:txBody>
      </p:sp>
      <p:sp>
        <p:nvSpPr>
          <p:cNvPr id="6"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boy singing"/>
          <p:cNvPicPr>
            <a:picLocks noChangeAspect="1"/>
          </p:cNvPicPr>
          <p:nvPr/>
        </p:nvPicPr>
        <p:blipFill rotWithShape="1">
          <a:blip r:embed="rId4">
            <a:extLst>
              <a:ext uri="{28A0092B-C50C-407E-A947-70E740481C1C}">
                <a14:useLocalDpi xmlns:a14="http://schemas.microsoft.com/office/drawing/2010/main" val="0"/>
              </a:ext>
            </a:extLst>
          </a:blip>
          <a:srcRect r="71145"/>
          <a:stretch/>
        </p:blipFill>
        <p:spPr>
          <a:xfrm>
            <a:off x="713003" y="1992336"/>
            <a:ext cx="668380" cy="813435"/>
          </a:xfrm>
          <a:prstGeom prst="rect">
            <a:avLst/>
          </a:prstGeom>
        </p:spPr>
      </p:pic>
      <p:grpSp>
        <p:nvGrpSpPr>
          <p:cNvPr id="10" name="Group 9" descr="women singing"/>
          <p:cNvGrpSpPr/>
          <p:nvPr/>
        </p:nvGrpSpPr>
        <p:grpSpPr>
          <a:xfrm>
            <a:off x="2202098" y="1992336"/>
            <a:ext cx="861187" cy="873467"/>
            <a:chOff x="2170742" y="3665566"/>
            <a:chExt cx="963065" cy="841300"/>
          </a:xfrm>
        </p:grpSpPr>
        <p:pic>
          <p:nvPicPr>
            <p:cNvPr id="11" name="Picture 10" descr="woman "/>
            <p:cNvPicPr>
              <a:picLocks noChangeAspect="1"/>
            </p:cNvPicPr>
            <p:nvPr/>
          </p:nvPicPr>
          <p:blipFill rotWithShape="1">
            <a:blip r:embed="rId4">
              <a:extLst>
                <a:ext uri="{28A0092B-C50C-407E-A947-70E740481C1C}">
                  <a14:useLocalDpi xmlns:a14="http://schemas.microsoft.com/office/drawing/2010/main" val="0"/>
                </a:ext>
              </a:extLst>
            </a:blip>
            <a:srcRect l="24500" r="56598"/>
            <a:stretch/>
          </p:blipFill>
          <p:spPr>
            <a:xfrm>
              <a:off x="2689670" y="3681721"/>
              <a:ext cx="444137" cy="825145"/>
            </a:xfrm>
            <a:prstGeom prst="rect">
              <a:avLst/>
            </a:prstGeom>
          </p:spPr>
        </p:pic>
        <p:pic>
          <p:nvPicPr>
            <p:cNvPr id="12" name="Picture 11" descr="woman singing"/>
            <p:cNvPicPr>
              <a:picLocks noChangeAspect="1"/>
            </p:cNvPicPr>
            <p:nvPr/>
          </p:nvPicPr>
          <p:blipFill rotWithShape="1">
            <a:blip r:embed="rId4">
              <a:extLst>
                <a:ext uri="{28A0092B-C50C-407E-A947-70E740481C1C}">
                  <a14:useLocalDpi xmlns:a14="http://schemas.microsoft.com/office/drawing/2010/main" val="0"/>
                </a:ext>
              </a:extLst>
            </a:blip>
            <a:srcRect l="77915" b="14501"/>
            <a:stretch/>
          </p:blipFill>
          <p:spPr>
            <a:xfrm>
              <a:off x="2170742" y="3665566"/>
              <a:ext cx="518928" cy="705489"/>
            </a:xfrm>
            <a:prstGeom prst="rect">
              <a:avLst/>
            </a:prstGeom>
          </p:spPr>
        </p:pic>
      </p:grpSp>
      <p:pic>
        <p:nvPicPr>
          <p:cNvPr id="13" name="Picture 12" descr="boy and girl singing"/>
          <p:cNvPicPr>
            <a:picLocks noChangeAspect="1"/>
          </p:cNvPicPr>
          <p:nvPr/>
        </p:nvPicPr>
        <p:blipFill rotWithShape="1">
          <a:blip r:embed="rId4">
            <a:extLst>
              <a:ext uri="{28A0092B-C50C-407E-A947-70E740481C1C}">
                <a14:useLocalDpi xmlns:a14="http://schemas.microsoft.com/office/drawing/2010/main" val="0"/>
              </a:ext>
            </a:extLst>
          </a:blip>
          <a:srcRect r="56680"/>
          <a:stretch/>
        </p:blipFill>
        <p:spPr>
          <a:xfrm>
            <a:off x="3772232" y="2000864"/>
            <a:ext cx="985277" cy="798713"/>
          </a:xfrm>
          <a:prstGeom prst="rect">
            <a:avLst/>
          </a:prstGeom>
        </p:spPr>
      </p:pic>
      <p:pic>
        <p:nvPicPr>
          <p:cNvPr id="14" name="Picture 13" descr="girl with headphone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038" y="3088376"/>
            <a:ext cx="496310" cy="706650"/>
          </a:xfrm>
          <a:prstGeom prst="rect">
            <a:avLst/>
          </a:prstGeom>
        </p:spPr>
      </p:pic>
      <p:pic>
        <p:nvPicPr>
          <p:cNvPr id="15" name="Picture 14" descr="boy singing"/>
          <p:cNvPicPr>
            <a:picLocks noChangeAspect="1"/>
          </p:cNvPicPr>
          <p:nvPr/>
        </p:nvPicPr>
        <p:blipFill rotWithShape="1">
          <a:blip r:embed="rId4">
            <a:extLst>
              <a:ext uri="{28A0092B-C50C-407E-A947-70E740481C1C}">
                <a14:useLocalDpi xmlns:a14="http://schemas.microsoft.com/office/drawing/2010/main" val="0"/>
              </a:ext>
            </a:extLst>
          </a:blip>
          <a:srcRect r="71145"/>
          <a:stretch/>
        </p:blipFill>
        <p:spPr>
          <a:xfrm>
            <a:off x="2150407" y="3098489"/>
            <a:ext cx="777711" cy="946494"/>
          </a:xfrm>
          <a:prstGeom prst="rect">
            <a:avLst/>
          </a:prstGeom>
        </p:spPr>
      </p:pic>
      <p:pic>
        <p:nvPicPr>
          <p:cNvPr id="16" name="Picture 15" descr="girl with headphone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1707" y="3088376"/>
            <a:ext cx="499786" cy="738491"/>
          </a:xfrm>
          <a:prstGeom prst="rect">
            <a:avLst/>
          </a:prstGeom>
        </p:spPr>
      </p:pic>
      <p:pic>
        <p:nvPicPr>
          <p:cNvPr id="17" name="Picture 16" descr="woman writing behind a des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5838" y="5258574"/>
            <a:ext cx="492167" cy="689402"/>
          </a:xfrm>
          <a:prstGeom prst="rect">
            <a:avLst/>
          </a:prstGeom>
        </p:spPr>
      </p:pic>
      <p:pic>
        <p:nvPicPr>
          <p:cNvPr id="18" name="Picture 17" descr="girls playing football"/>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4231" y="5318820"/>
            <a:ext cx="551660" cy="574887"/>
          </a:xfrm>
          <a:prstGeom prst="rect">
            <a:avLst/>
          </a:prstGeom>
        </p:spPr>
      </p:pic>
      <p:grpSp>
        <p:nvGrpSpPr>
          <p:cNvPr id="19" name="Group 18" descr="girl with speech bubble"/>
          <p:cNvGrpSpPr/>
          <p:nvPr/>
        </p:nvGrpSpPr>
        <p:grpSpPr>
          <a:xfrm>
            <a:off x="6358419" y="1949347"/>
            <a:ext cx="803645" cy="818440"/>
            <a:chOff x="6717369" y="2358723"/>
            <a:chExt cx="1469236" cy="1255701"/>
          </a:xfrm>
        </p:grpSpPr>
        <p:pic>
          <p:nvPicPr>
            <p:cNvPr id="20" name="Picture 19" descr="girl"/>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17369" y="2358723"/>
              <a:ext cx="891548" cy="1255701"/>
            </a:xfrm>
            <a:prstGeom prst="rect">
              <a:avLst/>
            </a:prstGeom>
          </p:spPr>
        </p:pic>
        <p:sp>
          <p:nvSpPr>
            <p:cNvPr id="21" name="Rounded Rectangular Callout 20" descr="speech bubble"/>
            <p:cNvSpPr/>
            <p:nvPr/>
          </p:nvSpPr>
          <p:spPr>
            <a:xfrm>
              <a:off x="7562213" y="2523666"/>
              <a:ext cx="624392" cy="354842"/>
            </a:xfrm>
            <a:prstGeom prst="wedgeRoundRectCallout">
              <a:avLst>
                <a:gd name="adj1" fmla="val -77663"/>
                <a:gd name="adj2" fmla="val 4807"/>
                <a:gd name="adj3" fmla="val 16667"/>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2" name="Picture 21" descr="boy readi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11312" y="1881178"/>
            <a:ext cx="748571" cy="782717"/>
          </a:xfrm>
          <a:prstGeom prst="rect">
            <a:avLst/>
          </a:prstGeom>
        </p:spPr>
      </p:pic>
      <p:pic>
        <p:nvPicPr>
          <p:cNvPr id="23" name="Picture 22" descr="woman behind a desk"/>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76524" y="1935704"/>
            <a:ext cx="551660" cy="772737"/>
          </a:xfrm>
          <a:prstGeom prst="rect">
            <a:avLst/>
          </a:prstGeom>
        </p:spPr>
      </p:pic>
      <p:grpSp>
        <p:nvGrpSpPr>
          <p:cNvPr id="24" name="Group 23" descr="boy and girl holding a present"/>
          <p:cNvGrpSpPr/>
          <p:nvPr/>
        </p:nvGrpSpPr>
        <p:grpSpPr>
          <a:xfrm>
            <a:off x="6074098" y="4189156"/>
            <a:ext cx="1056302" cy="866651"/>
            <a:chOff x="6338783" y="3694668"/>
            <a:chExt cx="1746913" cy="1228299"/>
          </a:xfrm>
        </p:grpSpPr>
        <p:pic>
          <p:nvPicPr>
            <p:cNvPr id="25" name="Picture 24" descr="boy and girl holding a present"/>
            <p:cNvPicPr>
              <a:picLocks noChangeAspect="1"/>
            </p:cNvPicPr>
            <p:nvPr/>
          </p:nvPicPr>
          <p:blipFill rotWithShape="1">
            <a:blip r:embed="rId12">
              <a:extLst>
                <a:ext uri="{28A0092B-C50C-407E-A947-70E740481C1C}">
                  <a14:useLocalDpi xmlns:a14="http://schemas.microsoft.com/office/drawing/2010/main" val="0"/>
                </a:ext>
              </a:extLst>
            </a:blip>
            <a:srcRect l="12632" t="12042" r="16622" b="13343"/>
            <a:stretch/>
          </p:blipFill>
          <p:spPr>
            <a:xfrm>
              <a:off x="6338783" y="3694668"/>
              <a:ext cx="1746913" cy="1228299"/>
            </a:xfrm>
            <a:prstGeom prst="rect">
              <a:avLst/>
            </a:prstGeom>
          </p:spPr>
        </p:pic>
        <p:pic>
          <p:nvPicPr>
            <p:cNvPr id="26" name="Picture 25" descr="presen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91052" y="4091023"/>
              <a:ext cx="745541" cy="549215"/>
            </a:xfrm>
            <a:prstGeom prst="rect">
              <a:avLst/>
            </a:prstGeom>
          </p:spPr>
        </p:pic>
      </p:grpSp>
      <p:pic>
        <p:nvPicPr>
          <p:cNvPr id="27" name="Picture 26" descr="girl with present"/>
          <p:cNvPicPr>
            <a:picLocks noChangeAspect="1"/>
          </p:cNvPicPr>
          <p:nvPr/>
        </p:nvPicPr>
        <p:blipFill rotWithShape="1">
          <a:blip r:embed="rId12">
            <a:extLst>
              <a:ext uri="{28A0092B-C50C-407E-A947-70E740481C1C}">
                <a14:useLocalDpi xmlns:a14="http://schemas.microsoft.com/office/drawing/2010/main" val="0"/>
              </a:ext>
            </a:extLst>
          </a:blip>
          <a:srcRect l="12088" t="13300" r="43608" b="12307"/>
          <a:stretch/>
        </p:blipFill>
        <p:spPr>
          <a:xfrm>
            <a:off x="8294477" y="4230881"/>
            <a:ext cx="771904" cy="864072"/>
          </a:xfrm>
          <a:prstGeom prst="rect">
            <a:avLst/>
          </a:prstGeom>
        </p:spPr>
      </p:pic>
      <p:grpSp>
        <p:nvGrpSpPr>
          <p:cNvPr id="28" name="Group 27" descr="girls with present"/>
          <p:cNvGrpSpPr/>
          <p:nvPr/>
        </p:nvGrpSpPr>
        <p:grpSpPr>
          <a:xfrm>
            <a:off x="7837057" y="4217699"/>
            <a:ext cx="795756" cy="866651"/>
            <a:chOff x="9883295" y="3685698"/>
            <a:chExt cx="1316021" cy="1228299"/>
          </a:xfrm>
        </p:grpSpPr>
        <p:pic>
          <p:nvPicPr>
            <p:cNvPr id="29" name="Picture 28" descr="girls holding present"/>
            <p:cNvPicPr>
              <a:picLocks noChangeAspect="1"/>
            </p:cNvPicPr>
            <p:nvPr/>
          </p:nvPicPr>
          <p:blipFill rotWithShape="1">
            <a:blip r:embed="rId12">
              <a:extLst>
                <a:ext uri="{28A0092B-C50C-407E-A947-70E740481C1C}">
                  <a14:useLocalDpi xmlns:a14="http://schemas.microsoft.com/office/drawing/2010/main" val="0"/>
                </a:ext>
              </a:extLst>
            </a:blip>
            <a:srcRect l="12632" t="12042" r="50202" b="13343"/>
            <a:stretch/>
          </p:blipFill>
          <p:spPr>
            <a:xfrm>
              <a:off x="9883295" y="3685698"/>
              <a:ext cx="917731" cy="1228299"/>
            </a:xfrm>
            <a:prstGeom prst="rect">
              <a:avLst/>
            </a:prstGeom>
          </p:spPr>
        </p:pic>
        <p:pic>
          <p:nvPicPr>
            <p:cNvPr id="30" name="Picture 29" descr="presen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53775" y="4146388"/>
              <a:ext cx="745541" cy="549215"/>
            </a:xfrm>
            <a:prstGeom prst="rect">
              <a:avLst/>
            </a:prstGeom>
          </p:spPr>
        </p:pic>
      </p:grpSp>
      <p:grpSp>
        <p:nvGrpSpPr>
          <p:cNvPr id="31" name="Group 30" descr="girl holding a present"/>
          <p:cNvGrpSpPr/>
          <p:nvPr/>
        </p:nvGrpSpPr>
        <p:grpSpPr>
          <a:xfrm>
            <a:off x="9910135" y="4229241"/>
            <a:ext cx="795756" cy="866651"/>
            <a:chOff x="9883295" y="3685698"/>
            <a:chExt cx="1316021" cy="1228299"/>
          </a:xfrm>
        </p:grpSpPr>
        <p:pic>
          <p:nvPicPr>
            <p:cNvPr id="32" name="Picture 31" descr="girl"/>
            <p:cNvPicPr>
              <a:picLocks noChangeAspect="1"/>
            </p:cNvPicPr>
            <p:nvPr/>
          </p:nvPicPr>
          <p:blipFill rotWithShape="1">
            <a:blip r:embed="rId12">
              <a:extLst>
                <a:ext uri="{28A0092B-C50C-407E-A947-70E740481C1C}">
                  <a14:useLocalDpi xmlns:a14="http://schemas.microsoft.com/office/drawing/2010/main" val="0"/>
                </a:ext>
              </a:extLst>
            </a:blip>
            <a:srcRect l="12632" t="12042" r="50202" b="13343"/>
            <a:stretch/>
          </p:blipFill>
          <p:spPr>
            <a:xfrm>
              <a:off x="9883295" y="3685698"/>
              <a:ext cx="917731" cy="1228299"/>
            </a:xfrm>
            <a:prstGeom prst="rect">
              <a:avLst/>
            </a:prstGeom>
          </p:spPr>
        </p:pic>
        <p:pic>
          <p:nvPicPr>
            <p:cNvPr id="33" name="Picture 32" descr="presen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53775" y="4146388"/>
              <a:ext cx="745541" cy="549215"/>
            </a:xfrm>
            <a:prstGeom prst="rect">
              <a:avLst/>
            </a:prstGeom>
          </p:spPr>
        </p:pic>
      </p:grpSp>
      <p:pic>
        <p:nvPicPr>
          <p:cNvPr id="34" name="Picture 33" descr="girl playing football"/>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6516" y="5312827"/>
            <a:ext cx="551660" cy="574887"/>
          </a:xfrm>
          <a:prstGeom prst="rect">
            <a:avLst/>
          </a:prstGeom>
        </p:spPr>
      </p:pic>
      <p:pic>
        <p:nvPicPr>
          <p:cNvPr id="35" name="Picture 34" descr="boy readi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5216" y="5247527"/>
            <a:ext cx="748571" cy="782717"/>
          </a:xfrm>
          <a:prstGeom prst="rect">
            <a:avLst/>
          </a:prstGeom>
        </p:spPr>
      </p:pic>
      <p:pic>
        <p:nvPicPr>
          <p:cNvPr id="36" name="Picture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282214" y="5199049"/>
            <a:ext cx="457339" cy="746001"/>
          </a:xfrm>
          <a:prstGeom prst="rect">
            <a:avLst/>
          </a:prstGeom>
        </p:spPr>
      </p:pic>
      <p:pic>
        <p:nvPicPr>
          <p:cNvPr id="37" name="Picture 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847259" y="5199049"/>
            <a:ext cx="457339" cy="746001"/>
          </a:xfrm>
          <a:prstGeom prst="rect">
            <a:avLst/>
          </a:prstGeom>
        </p:spPr>
      </p:pic>
      <p:grpSp>
        <p:nvGrpSpPr>
          <p:cNvPr id="38" name="Group 37"/>
          <p:cNvGrpSpPr/>
          <p:nvPr/>
        </p:nvGrpSpPr>
        <p:grpSpPr>
          <a:xfrm>
            <a:off x="6271700" y="3047024"/>
            <a:ext cx="627002" cy="1081164"/>
            <a:chOff x="8217453" y="3037287"/>
            <a:chExt cx="627002" cy="1081164"/>
          </a:xfrm>
        </p:grpSpPr>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17453" y="3037287"/>
              <a:ext cx="627002" cy="503279"/>
            </a:xfrm>
            <a:prstGeom prst="rect">
              <a:avLst/>
            </a:prstGeom>
          </p:spPr>
        </p:pic>
        <p:pic>
          <p:nvPicPr>
            <p:cNvPr id="40" name="Picture 12" descr="tie clipart - Clip Art Librar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33227" y="3520036"/>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7845745" y="3054947"/>
            <a:ext cx="627002" cy="1081164"/>
            <a:chOff x="8217453" y="3037287"/>
            <a:chExt cx="627002" cy="1081164"/>
          </a:xfrm>
        </p:grpSpPr>
        <p:pic>
          <p:nvPicPr>
            <p:cNvPr id="42" name="Picture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17453" y="3037287"/>
              <a:ext cx="627002" cy="503279"/>
            </a:xfrm>
            <a:prstGeom prst="rect">
              <a:avLst/>
            </a:prstGeom>
          </p:spPr>
        </p:pic>
        <p:pic>
          <p:nvPicPr>
            <p:cNvPr id="43" name="Picture 12" descr="tie clipart - Clip Art Librar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33227" y="3520036"/>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p:cNvGrpSpPr/>
          <p:nvPr/>
        </p:nvGrpSpPr>
        <p:grpSpPr>
          <a:xfrm>
            <a:off x="8521829" y="3002312"/>
            <a:ext cx="531437" cy="1138847"/>
            <a:chOff x="9769990" y="2952976"/>
            <a:chExt cx="531437" cy="1138847"/>
          </a:xfrm>
        </p:grpSpPr>
        <p:pic>
          <p:nvPicPr>
            <p:cNvPr id="45" name="Picture 4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69990" y="2952976"/>
              <a:ext cx="531437" cy="603906"/>
            </a:xfrm>
            <a:prstGeom prst="rect">
              <a:avLst/>
            </a:prstGeom>
          </p:spPr>
        </p:pic>
        <p:pic>
          <p:nvPicPr>
            <p:cNvPr id="46" name="Picture 12" descr="tie clipart - Clip Art Librar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15463" y="3493408"/>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46"/>
          <p:cNvGrpSpPr/>
          <p:nvPr/>
        </p:nvGrpSpPr>
        <p:grpSpPr>
          <a:xfrm>
            <a:off x="9799752" y="3017201"/>
            <a:ext cx="531437" cy="1138847"/>
            <a:chOff x="9769990" y="2952976"/>
            <a:chExt cx="531437" cy="1138847"/>
          </a:xfrm>
        </p:grpSpPr>
        <p:pic>
          <p:nvPicPr>
            <p:cNvPr id="48" name="Picture 4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69990" y="2952976"/>
              <a:ext cx="531437" cy="603906"/>
            </a:xfrm>
            <a:prstGeom prst="rect">
              <a:avLst/>
            </a:prstGeom>
          </p:spPr>
        </p:pic>
        <p:pic>
          <p:nvPicPr>
            <p:cNvPr id="49" name="Picture 12" descr="tie clipart - Clip Art Librar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15463" y="3493408"/>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p:cNvGrpSpPr/>
          <p:nvPr/>
        </p:nvGrpSpPr>
        <p:grpSpPr>
          <a:xfrm>
            <a:off x="10329508" y="3037612"/>
            <a:ext cx="531437" cy="1138847"/>
            <a:chOff x="9769990" y="2952976"/>
            <a:chExt cx="531437" cy="1138847"/>
          </a:xfrm>
        </p:grpSpPr>
        <p:pic>
          <p:nvPicPr>
            <p:cNvPr id="51" name="Picture 5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69990" y="2952976"/>
              <a:ext cx="531437" cy="603906"/>
            </a:xfrm>
            <a:prstGeom prst="rect">
              <a:avLst/>
            </a:prstGeom>
          </p:spPr>
        </p:pic>
        <p:pic>
          <p:nvPicPr>
            <p:cNvPr id="52" name="Picture 12" descr="tie clipart - Clip Art Librar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15463" y="3493408"/>
              <a:ext cx="225892" cy="598415"/>
            </a:xfrm>
            <a:prstGeom prst="rect">
              <a:avLst/>
            </a:prstGeom>
            <a:noFill/>
            <a:extLst>
              <a:ext uri="{909E8E84-426E-40DD-AFC4-6F175D3DCCD1}">
                <a14:hiddenFill xmlns:a14="http://schemas.microsoft.com/office/drawing/2010/main">
                  <a:solidFill>
                    <a:srgbClr val="FFFFFF"/>
                  </a:solidFill>
                </a14:hiddenFill>
              </a:ext>
            </a:extLst>
          </p:spPr>
        </p:pic>
      </p:grpSp>
      <p:pic>
        <p:nvPicPr>
          <p:cNvPr id="53" name="Picture 52"/>
          <p:cNvPicPr>
            <a:picLocks noChangeAspect="1"/>
          </p:cNvPicPr>
          <p:nvPr/>
        </p:nvPicPr>
        <p:blipFill rotWithShape="1">
          <a:blip r:embed="rId18" cstate="print">
            <a:extLst>
              <a:ext uri="{28A0092B-C50C-407E-A947-70E740481C1C}">
                <a14:useLocalDpi xmlns:a14="http://schemas.microsoft.com/office/drawing/2010/main" val="0"/>
              </a:ext>
            </a:extLst>
          </a:blip>
          <a:srcRect r="73167" b="52485"/>
          <a:stretch/>
        </p:blipFill>
        <p:spPr>
          <a:xfrm>
            <a:off x="2499513" y="4077805"/>
            <a:ext cx="723032" cy="922215"/>
          </a:xfrm>
          <a:prstGeom prst="rect">
            <a:avLst/>
          </a:prstGeom>
        </p:spPr>
      </p:pic>
      <p:pic>
        <p:nvPicPr>
          <p:cNvPr id="54" name="Picture 53"/>
          <p:cNvPicPr>
            <a:picLocks noChangeAspect="1"/>
          </p:cNvPicPr>
          <p:nvPr/>
        </p:nvPicPr>
        <p:blipFill rotWithShape="1">
          <a:blip r:embed="rId18" cstate="print">
            <a:extLst>
              <a:ext uri="{28A0092B-C50C-407E-A947-70E740481C1C}">
                <a14:useLocalDpi xmlns:a14="http://schemas.microsoft.com/office/drawing/2010/main" val="0"/>
              </a:ext>
            </a:extLst>
          </a:blip>
          <a:srcRect r="73167" b="52485"/>
          <a:stretch/>
        </p:blipFill>
        <p:spPr>
          <a:xfrm>
            <a:off x="9909333" y="5139162"/>
            <a:ext cx="723032" cy="922215"/>
          </a:xfrm>
          <a:prstGeom prst="rect">
            <a:avLst/>
          </a:prstGeom>
        </p:spPr>
      </p:pic>
      <p:grpSp>
        <p:nvGrpSpPr>
          <p:cNvPr id="55" name="Group 54"/>
          <p:cNvGrpSpPr/>
          <p:nvPr/>
        </p:nvGrpSpPr>
        <p:grpSpPr>
          <a:xfrm>
            <a:off x="3566912" y="4033915"/>
            <a:ext cx="1418717" cy="910655"/>
            <a:chOff x="9590681" y="1882020"/>
            <a:chExt cx="1418717" cy="910655"/>
          </a:xfrm>
        </p:grpSpPr>
        <p:grpSp>
          <p:nvGrpSpPr>
            <p:cNvPr id="56" name="Group 55"/>
            <p:cNvGrpSpPr/>
            <p:nvPr/>
          </p:nvGrpSpPr>
          <p:grpSpPr>
            <a:xfrm>
              <a:off x="9590681" y="1882020"/>
              <a:ext cx="727671" cy="878187"/>
              <a:chOff x="7038498" y="1905589"/>
              <a:chExt cx="727671" cy="878187"/>
            </a:xfrm>
          </p:grpSpPr>
          <p:pic>
            <p:nvPicPr>
              <p:cNvPr id="60" name="Picture 5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61" name="Picture 6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nvGrpSpPr>
            <p:cNvPr id="57" name="Group 56"/>
            <p:cNvGrpSpPr/>
            <p:nvPr/>
          </p:nvGrpSpPr>
          <p:grpSpPr>
            <a:xfrm>
              <a:off x="10281727" y="1914488"/>
              <a:ext cx="727671" cy="878187"/>
              <a:chOff x="7038498" y="1905589"/>
              <a:chExt cx="727671" cy="878187"/>
            </a:xfrm>
          </p:grpSpPr>
          <p:pic>
            <p:nvPicPr>
              <p:cNvPr id="58" name="Picture 5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59" name="Picture 5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grpSp>
        <p:nvGrpSpPr>
          <p:cNvPr id="62" name="Group 61"/>
          <p:cNvGrpSpPr/>
          <p:nvPr/>
        </p:nvGrpSpPr>
        <p:grpSpPr>
          <a:xfrm>
            <a:off x="280152" y="4090564"/>
            <a:ext cx="1851397" cy="904367"/>
            <a:chOff x="5914772" y="1888308"/>
            <a:chExt cx="1851397" cy="904367"/>
          </a:xfrm>
        </p:grpSpPr>
        <p:pic>
          <p:nvPicPr>
            <p:cNvPr id="63" name="Picture 6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14772" y="1888308"/>
              <a:ext cx="1084945" cy="772887"/>
            </a:xfrm>
            <a:prstGeom prst="rect">
              <a:avLst/>
            </a:prstGeom>
          </p:spPr>
        </p:pic>
        <p:pic>
          <p:nvPicPr>
            <p:cNvPr id="64" name="Picture 6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206722" y="2310989"/>
              <a:ext cx="434967" cy="481686"/>
            </a:xfrm>
            <a:prstGeom prst="rect">
              <a:avLst/>
            </a:prstGeom>
          </p:spPr>
        </p:pic>
        <p:grpSp>
          <p:nvGrpSpPr>
            <p:cNvPr id="65" name="Group 64"/>
            <p:cNvGrpSpPr/>
            <p:nvPr/>
          </p:nvGrpSpPr>
          <p:grpSpPr>
            <a:xfrm>
              <a:off x="7038498" y="1905589"/>
              <a:ext cx="727671" cy="878187"/>
              <a:chOff x="7038498" y="1905589"/>
              <a:chExt cx="727671" cy="878187"/>
            </a:xfrm>
          </p:grpSpPr>
          <p:pic>
            <p:nvPicPr>
              <p:cNvPr id="66" name="Picture 6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67" name="Picture 6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pic>
        <p:nvPicPr>
          <p:cNvPr id="68" name="Picture 6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45001" y="5141962"/>
            <a:ext cx="1084945" cy="772887"/>
          </a:xfrm>
          <a:prstGeom prst="rect">
            <a:avLst/>
          </a:prstGeom>
        </p:spPr>
      </p:pic>
      <p:pic>
        <p:nvPicPr>
          <p:cNvPr id="69" name="Picture 6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074098" y="5547526"/>
            <a:ext cx="434967" cy="481686"/>
          </a:xfrm>
          <a:prstGeom prst="rect">
            <a:avLst/>
          </a:prstGeom>
        </p:spPr>
      </p:pic>
      <p:sp>
        <p:nvSpPr>
          <p:cNvPr id="70" name="Oval 69" descr="oval showing correct answer"/>
          <p:cNvSpPr/>
          <p:nvPr/>
        </p:nvSpPr>
        <p:spPr>
          <a:xfrm>
            <a:off x="2110709" y="1792836"/>
            <a:ext cx="1097109" cy="107296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descr="oval showing correct answer"/>
          <p:cNvSpPr/>
          <p:nvPr/>
        </p:nvSpPr>
        <p:spPr>
          <a:xfrm>
            <a:off x="3749917" y="2921137"/>
            <a:ext cx="1097109" cy="107296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descr="oval showing correct answer"/>
          <p:cNvSpPr/>
          <p:nvPr/>
        </p:nvSpPr>
        <p:spPr>
          <a:xfrm>
            <a:off x="485302" y="4013373"/>
            <a:ext cx="1723518" cy="117257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descr="oval showing correct answer"/>
          <p:cNvSpPr/>
          <p:nvPr/>
        </p:nvSpPr>
        <p:spPr>
          <a:xfrm>
            <a:off x="3882267" y="5013516"/>
            <a:ext cx="1097109" cy="107296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descr="oval showing correct answer"/>
          <p:cNvSpPr/>
          <p:nvPr/>
        </p:nvSpPr>
        <p:spPr>
          <a:xfrm>
            <a:off x="9720861" y="1785588"/>
            <a:ext cx="1097109" cy="107296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descr="oval showing correct answer"/>
          <p:cNvSpPr/>
          <p:nvPr/>
        </p:nvSpPr>
        <p:spPr>
          <a:xfrm>
            <a:off x="6040690" y="3004293"/>
            <a:ext cx="1097109" cy="107296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descr="oval showing correct answer"/>
          <p:cNvSpPr/>
          <p:nvPr/>
        </p:nvSpPr>
        <p:spPr>
          <a:xfrm>
            <a:off x="5982028" y="4062982"/>
            <a:ext cx="1283055" cy="110210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descr="oval showing correct answer"/>
          <p:cNvSpPr/>
          <p:nvPr/>
        </p:nvSpPr>
        <p:spPr>
          <a:xfrm>
            <a:off x="9714792" y="5068820"/>
            <a:ext cx="1097109" cy="107296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2413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5" grpId="0" animBg="1"/>
      <p:bldP spid="76" grpId="0" animBg="1"/>
      <p:bldP spid="77"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r>
              <a:rPr lang="en-GB" sz="3600" b="1" dirty="0">
                <a:solidFill>
                  <a:schemeClr val="bg1"/>
                </a:solidFill>
              </a:rPr>
              <a:t> :</a:t>
            </a:r>
          </a:p>
        </p:txBody>
      </p:sp>
      <p:sp>
        <p:nvSpPr>
          <p:cNvPr id="9" name="TextBox 8"/>
          <p:cNvSpPr txBox="1"/>
          <p:nvPr/>
        </p:nvSpPr>
        <p:spPr>
          <a:xfrm>
            <a:off x="135008" y="1671086"/>
            <a:ext cx="5762000" cy="4524315"/>
          </a:xfrm>
          <a:prstGeom prst="rect">
            <a:avLst/>
          </a:prstGeom>
          <a:noFill/>
          <a:ln w="38100">
            <a:solidFill>
              <a:schemeClr val="accent5">
                <a:lumMod val="50000"/>
              </a:schemeClr>
            </a:solidFill>
          </a:ln>
        </p:spPr>
        <p:txBody>
          <a:bodyPr wrap="square" rtlCol="0">
            <a:spAutoFit/>
          </a:bodyPr>
          <a:lstStyle/>
          <a:p>
            <a:pPr marL="457200" indent="-457200">
              <a:lnSpc>
                <a:spcPct val="150000"/>
              </a:lnSpc>
              <a:buAutoNum type="arabicParenR"/>
            </a:pPr>
            <a:r>
              <a:rPr lang="en-GB" sz="2400" dirty="0">
                <a:solidFill>
                  <a:srgbClr val="002060"/>
                </a:solidFill>
                <a:latin typeface="Century Gothic" panose="020B0502020202020204" pitchFamily="34" charset="0"/>
              </a:rPr>
              <a:t>He studies _____________________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They (m) play 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They (m) sing 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She listens _____________________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They (f) eat _____________________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He wears ______________________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She gives ______________________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They (f) walk ___________________</a:t>
            </a:r>
          </a:p>
        </p:txBody>
      </p:sp>
      <p:sp>
        <p:nvSpPr>
          <p:cNvPr id="10" name="Rectangle 9"/>
          <p:cNvSpPr/>
          <p:nvPr/>
        </p:nvSpPr>
        <p:spPr>
          <a:xfrm>
            <a:off x="135007" y="1045027"/>
            <a:ext cx="2970686" cy="646331"/>
          </a:xfrm>
          <a:prstGeom prst="rect">
            <a:avLst/>
          </a:prstGeom>
          <a:noFill/>
        </p:spPr>
        <p:txBody>
          <a:bodyPr wrap="none" lIns="91440" tIns="45720" rIns="91440" bIns="45720">
            <a:spAutoFit/>
          </a:bodyPr>
          <a:lstStyle/>
          <a:p>
            <a:pPr algn="ctr"/>
            <a:r>
              <a:rPr lang="en-US" sz="3600" dirty="0" err="1">
                <a:ln w="22225">
                  <a:noFill/>
                  <a:prstDash val="solid"/>
                </a:ln>
                <a:solidFill>
                  <a:srgbClr val="115076"/>
                </a:solidFill>
                <a:latin typeface="Century Gothic" panose="020B0502020202020204" pitchFamily="34" charset="0"/>
              </a:rPr>
              <a:t>Partenaire</a:t>
            </a:r>
            <a:r>
              <a:rPr lang="en-US" sz="3600" dirty="0">
                <a:ln w="22225">
                  <a:noFill/>
                  <a:prstDash val="solid"/>
                </a:ln>
                <a:solidFill>
                  <a:srgbClr val="115076"/>
                </a:solidFill>
                <a:latin typeface="Century Gothic" panose="020B0502020202020204" pitchFamily="34" charset="0"/>
              </a:rPr>
              <a:t> A</a:t>
            </a:r>
            <a:endParaRPr lang="en-US" sz="3600" cap="none" spc="0" dirty="0">
              <a:ln w="22225">
                <a:noFill/>
                <a:prstDash val="solid"/>
              </a:ln>
              <a:solidFill>
                <a:srgbClr val="115076"/>
              </a:solidFill>
              <a:effectLst/>
              <a:latin typeface="Century Gothic" panose="020B0502020202020204" pitchFamily="34" charset="0"/>
            </a:endParaRPr>
          </a:p>
        </p:txBody>
      </p:sp>
      <p:sp>
        <p:nvSpPr>
          <p:cNvPr id="11" name="Rectangle 10"/>
          <p:cNvSpPr/>
          <p:nvPr/>
        </p:nvSpPr>
        <p:spPr>
          <a:xfrm>
            <a:off x="6262066" y="983975"/>
            <a:ext cx="2892138" cy="646331"/>
          </a:xfrm>
          <a:prstGeom prst="rect">
            <a:avLst/>
          </a:prstGeom>
          <a:noFill/>
        </p:spPr>
        <p:txBody>
          <a:bodyPr wrap="none" lIns="91440" tIns="45720" rIns="91440" bIns="45720">
            <a:spAutoFit/>
          </a:bodyPr>
          <a:lstStyle/>
          <a:p>
            <a:pPr algn="ctr"/>
            <a:r>
              <a:rPr lang="en-US" sz="3600" dirty="0" err="1">
                <a:ln w="22225">
                  <a:noFill/>
                  <a:prstDash val="solid"/>
                </a:ln>
                <a:solidFill>
                  <a:srgbClr val="115076"/>
                </a:solidFill>
                <a:latin typeface="Century Gothic" panose="020B0502020202020204" pitchFamily="34" charset="0"/>
              </a:rPr>
              <a:t>Partenaire</a:t>
            </a:r>
            <a:r>
              <a:rPr lang="en-US" sz="3600" dirty="0">
                <a:ln w="22225">
                  <a:noFill/>
                  <a:prstDash val="solid"/>
                </a:ln>
                <a:solidFill>
                  <a:srgbClr val="115076"/>
                </a:solidFill>
                <a:latin typeface="Century Gothic" panose="020B0502020202020204" pitchFamily="34" charset="0"/>
              </a:rPr>
              <a:t> B</a:t>
            </a:r>
            <a:endParaRPr lang="en-US" sz="3600" cap="none" spc="0" dirty="0">
              <a:ln w="22225">
                <a:noFill/>
                <a:prstDash val="solid"/>
              </a:ln>
              <a:solidFill>
                <a:srgbClr val="115076"/>
              </a:solidFill>
              <a:effectLst/>
              <a:latin typeface="Century Gothic" panose="020B0502020202020204" pitchFamily="34" charset="0"/>
            </a:endParaRPr>
          </a:p>
        </p:txBody>
      </p:sp>
      <p:sp>
        <p:nvSpPr>
          <p:cNvPr id="12" name="TextBox 11"/>
          <p:cNvSpPr txBox="1"/>
          <p:nvPr/>
        </p:nvSpPr>
        <p:spPr>
          <a:xfrm>
            <a:off x="2631232" y="1683414"/>
            <a:ext cx="3265776" cy="4524315"/>
          </a:xfrm>
          <a:prstGeom prst="rect">
            <a:avLst/>
          </a:prstGeom>
          <a:noFill/>
          <a:ln w="38100">
            <a:noFill/>
          </a:ln>
        </p:spPr>
        <p:txBody>
          <a:bodyPr wrap="square" rtlCol="0">
            <a:spAutoFit/>
          </a:bodyPr>
          <a:lstStyle/>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étudie</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ils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jouent</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ils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chantent</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écoute</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elles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mangent</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porte</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donne</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elles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marchent</a:t>
            </a:r>
            <a:endParaRPr lang="en-GB" sz="2400" b="1" dirty="0">
              <a:solidFill>
                <a:srgbClr val="002060"/>
              </a:solidFill>
              <a:latin typeface="Century Gothic" panose="020B0502020202020204" pitchFamily="34" charset="0"/>
            </a:endParaRPr>
          </a:p>
        </p:txBody>
      </p:sp>
      <p:sp>
        <p:nvSpPr>
          <p:cNvPr id="13" name="TextBox 12"/>
          <p:cNvSpPr txBox="1"/>
          <p:nvPr/>
        </p:nvSpPr>
        <p:spPr>
          <a:xfrm>
            <a:off x="6213332" y="1671086"/>
            <a:ext cx="5462337" cy="4524315"/>
          </a:xfrm>
          <a:prstGeom prst="rect">
            <a:avLst/>
          </a:prstGeom>
          <a:noFill/>
          <a:ln w="38100">
            <a:solidFill>
              <a:schemeClr val="accent5">
                <a:lumMod val="50000"/>
              </a:schemeClr>
            </a:solidFill>
          </a:ln>
        </p:spPr>
        <p:txBody>
          <a:bodyPr wrap="square" rtlCol="0">
            <a:spAutoFit/>
          </a:bodyPr>
          <a:lstStyle/>
          <a:p>
            <a:pPr marL="457200" indent="-457200">
              <a:lnSpc>
                <a:spcPct val="150000"/>
              </a:lnSpc>
              <a:buAutoNum type="arabicParenR"/>
            </a:pPr>
            <a:r>
              <a:rPr lang="en-GB" sz="2400" dirty="0">
                <a:solidFill>
                  <a:srgbClr val="002060"/>
                </a:solidFill>
                <a:latin typeface="Century Gothic" panose="020B0502020202020204" pitchFamily="34" charset="0"/>
              </a:rPr>
              <a:t>They (f) sing ___________________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He listens _____________________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They (m) eat 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They (f) play___________________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She studies ____________________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She wears _____________________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They (m) give 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He walks ______________________</a:t>
            </a:r>
          </a:p>
        </p:txBody>
      </p:sp>
      <p:sp>
        <p:nvSpPr>
          <p:cNvPr id="14"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lang="en-GB" sz="2000" b="1" dirty="0">
              <a:solidFill>
                <a:prstClr val="white"/>
              </a:solidFill>
              <a:latin typeface="Century Gothic" panose="020B0502020202020204" pitchFamily="34" charset="0"/>
            </a:endParaRPr>
          </a:p>
        </p:txBody>
      </p:sp>
      <p:sp>
        <p:nvSpPr>
          <p:cNvPr id="15" name="TextBox 14"/>
          <p:cNvSpPr txBox="1"/>
          <p:nvPr/>
        </p:nvSpPr>
        <p:spPr>
          <a:xfrm>
            <a:off x="8595584" y="1671086"/>
            <a:ext cx="3080085" cy="4524315"/>
          </a:xfrm>
          <a:prstGeom prst="rect">
            <a:avLst/>
          </a:prstGeom>
          <a:noFill/>
          <a:ln w="38100">
            <a:noFill/>
          </a:ln>
        </p:spPr>
        <p:txBody>
          <a:bodyPr wrap="square" rtlCol="0">
            <a:spAutoFit/>
          </a:bodyPr>
          <a:lstStyle/>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elles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chantent</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écoute</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ils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mangent</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elles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jouent</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étudie</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porte</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ils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donnent</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marche</a:t>
            </a:r>
            <a:endParaRPr lang="en-GB" sz="24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113084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52924" y="2303482"/>
            <a:ext cx="7308549" cy="1062010"/>
          </a:xfrm>
        </p:spPr>
        <p:txBody>
          <a:bodyPr>
            <a:normAutofit fontScale="90000"/>
          </a:bodyPr>
          <a:lstStyle/>
          <a:p>
            <a:pPr algn="l"/>
            <a:r>
              <a:rPr lang="en-GB" sz="4000" b="1" dirty="0">
                <a:solidFill>
                  <a:prstClr val="white"/>
                </a:solidFill>
              </a:rPr>
              <a:t>Saying what others do</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35002" y="3006080"/>
            <a:ext cx="8216613" cy="886062"/>
          </a:xfrm>
        </p:spPr>
        <p:txBody>
          <a:bodyPr>
            <a:noAutofit/>
          </a:bodyPr>
          <a:lstStyle/>
          <a:p>
            <a:pPr algn="l"/>
            <a:r>
              <a:rPr lang="fr-FR" dirty="0">
                <a:solidFill>
                  <a:prstClr val="white"/>
                </a:solidFill>
              </a:rPr>
              <a:t> </a:t>
            </a:r>
            <a:r>
              <a:rPr lang="fr-FR" sz="3000" dirty="0">
                <a:solidFill>
                  <a:prstClr val="white"/>
                </a:solidFill>
              </a:rPr>
              <a:t>-ER </a:t>
            </a:r>
            <a:r>
              <a:rPr lang="fr-FR" sz="3000" dirty="0" err="1">
                <a:solidFill>
                  <a:prstClr val="white"/>
                </a:solidFill>
              </a:rPr>
              <a:t>verbs</a:t>
            </a:r>
            <a:r>
              <a:rPr lang="fr-FR" sz="3000" dirty="0">
                <a:solidFill>
                  <a:prstClr val="white"/>
                </a:solidFill>
              </a:rPr>
              <a:t> (il/elle, ils/elles)</a:t>
            </a:r>
          </a:p>
          <a:p>
            <a:pPr algn="l"/>
            <a:r>
              <a:rPr lang="en-GB" sz="3000" dirty="0">
                <a:solidFill>
                  <a:prstClr val="white"/>
                </a:solidFill>
              </a:rPr>
              <a:t>SSC [a] revisited</a:t>
            </a:r>
          </a:p>
          <a:p>
            <a:pPr algn="l"/>
            <a:endParaRPr lang="fr-FR" sz="3000" dirty="0">
              <a:solidFill>
                <a:prstClr val="white"/>
              </a:solidFill>
            </a:endParaRPr>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French</a:t>
            </a:r>
          </a:p>
          <a:p>
            <a:pPr>
              <a:defRPr/>
            </a:pPr>
            <a:r>
              <a:rPr lang="en-GB" sz="2000" dirty="0">
                <a:solidFill>
                  <a:prstClr val="white"/>
                </a:solidFill>
                <a:latin typeface="Century Gothic" panose="020B0502020202020204" pitchFamily="34" charset="0"/>
              </a:rPr>
              <a:t>Term 1.2 - Week 6 - Lesson 26</a:t>
            </a:r>
          </a:p>
        </p:txBody>
      </p:sp>
      <p:sp>
        <p:nvSpPr>
          <p:cNvPr id="14" name="Title 3">
            <a:extLst>
              <a:ext uri="{FF2B5EF4-FFF2-40B4-BE49-F238E27FC236}">
                <a16:creationId xmlns:a16="http://schemas.microsoft.com/office/drawing/2014/main" id="{9A252C84-2422-364A-A094-21BEE27D788C}"/>
              </a:ext>
            </a:extLst>
          </p:cNvPr>
          <p:cNvSpPr txBox="1">
            <a:spLocks/>
          </p:cNvSpPr>
          <p:nvPr/>
        </p:nvSpPr>
        <p:spPr>
          <a:xfrm>
            <a:off x="235002" y="5666212"/>
            <a:ext cx="4654311"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Victoria Hobson / Emma Marsden </a:t>
            </a: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09/07/2021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945815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TextBox 5"/>
          <p:cNvSpPr txBox="1"/>
          <p:nvPr/>
        </p:nvSpPr>
        <p:spPr>
          <a:xfrm>
            <a:off x="1254440" y="1487992"/>
            <a:ext cx="11065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5B9BD5">
                    <a:lumMod val="50000"/>
                  </a:srgbClr>
                </a:solidFill>
                <a:latin typeface="Century Gothic" panose="020B0502020202020204" pitchFamily="34" charset="0"/>
              </a:rPr>
              <a:t>Tu</a:t>
            </a:r>
            <a:r>
              <a:rPr lang="en-GB" sz="2800" dirty="0">
                <a:solidFill>
                  <a:srgbClr val="5B9BD5">
                    <a:lumMod val="50000"/>
                  </a:srgbClr>
                </a:solidFill>
                <a:latin typeface="Century Gothic" panose="020B0502020202020204" pitchFamily="34" charset="0"/>
              </a:rPr>
              <a:t> as un animal.</a:t>
            </a:r>
            <a:endPar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1248863" y="2199817"/>
            <a:ext cx="111407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5B9BD5">
                    <a:lumMod val="50000"/>
                  </a:srgbClr>
                </a:solidFill>
                <a:latin typeface="Century Gothic" panose="020B0502020202020204" pitchFamily="34" charset="0"/>
              </a:rPr>
              <a:t>Elle a  un </a:t>
            </a:r>
            <a:r>
              <a:rPr lang="en-GB" sz="2800" dirty="0" err="1">
                <a:solidFill>
                  <a:srgbClr val="5B9BD5">
                    <a:lumMod val="50000"/>
                  </a:srgbClr>
                </a:solidFill>
                <a:latin typeface="Century Gothic" panose="020B0502020202020204" pitchFamily="34" charset="0"/>
              </a:rPr>
              <a:t>cadeau</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0" name="TextBox 9"/>
          <p:cNvSpPr txBox="1"/>
          <p:nvPr/>
        </p:nvSpPr>
        <p:spPr>
          <a:xfrm>
            <a:off x="1254440" y="2943632"/>
            <a:ext cx="11065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Il a un animal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malade</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1" name="TextBox 10"/>
          <p:cNvSpPr txBox="1"/>
          <p:nvPr/>
        </p:nvSpPr>
        <p:spPr>
          <a:xfrm>
            <a:off x="1248863" y="3687447"/>
            <a:ext cx="11065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as un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ami</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sympa</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2" name="TextBox 11"/>
          <p:cNvSpPr txBox="1"/>
          <p:nvPr/>
        </p:nvSpPr>
        <p:spPr>
          <a:xfrm>
            <a:off x="1248863" y="4382634"/>
            <a:ext cx="11065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L’acteur</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classe</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calme</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13" name="TextBox 12"/>
          <p:cNvSpPr txBox="1"/>
          <p:nvPr/>
        </p:nvSpPr>
        <p:spPr>
          <a:xfrm>
            <a:off x="1248863" y="5123962"/>
            <a:ext cx="11065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Elle a un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ami</a:t>
            </a:r>
            <a:r>
              <a:rPr kumimoji="0" lang="en-GB" sz="28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5B9BD5">
                    <a:lumMod val="50000"/>
                  </a:srgbClr>
                </a:solidFill>
                <a:effectLst/>
                <a:uLnTx/>
                <a:uFillTx/>
                <a:latin typeface="Century Gothic" panose="020B0502020202020204" pitchFamily="34" charset="0"/>
                <a:ea typeface="+mn-ea"/>
                <a:cs typeface="+mn-cs"/>
              </a:rPr>
              <a:t>amusant</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4" name="Action Button: Custom 16">
            <a:hlinkClick r:id="" action="ppaction://noaction" highlightClick="1">
              <a:snd r:embed="rId4" name="9. 2. Elle a un cadeau.wav"/>
            </a:hlinkClick>
            <a:extLst>
              <a:ext uri="{FF2B5EF4-FFF2-40B4-BE49-F238E27FC236}">
                <a16:creationId xmlns:a16="http://schemas.microsoft.com/office/drawing/2014/main" id="{5B92A95F-523A-4E36-B65E-94DAE9FBB368}"/>
              </a:ext>
            </a:extLst>
          </p:cNvPr>
          <p:cNvSpPr/>
          <p:nvPr/>
        </p:nvSpPr>
        <p:spPr>
          <a:xfrm>
            <a:off x="489508" y="2187539"/>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5" name="Action Button: Custom 16">
            <a:hlinkClick r:id="" action="ppaction://noaction" highlightClick="1">
              <a:snd r:embed="rId5" name="9. 3. Il a un animal malade.wav"/>
            </a:hlinkClick>
            <a:extLst>
              <a:ext uri="{FF2B5EF4-FFF2-40B4-BE49-F238E27FC236}">
                <a16:creationId xmlns:a16="http://schemas.microsoft.com/office/drawing/2014/main" id="{D4B491BE-DEE1-4BAB-B62E-08BEC8F84C2F}"/>
              </a:ext>
            </a:extLst>
          </p:cNvPr>
          <p:cNvSpPr/>
          <p:nvPr/>
        </p:nvSpPr>
        <p:spPr>
          <a:xfrm>
            <a:off x="489508" y="2933767"/>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Action Button: Custom 16">
            <a:hlinkClick r:id="" action="ppaction://noaction" highlightClick="1">
              <a:snd r:embed="rId6" name="9. 4. Tu as.wav"/>
            </a:hlinkClick>
            <a:extLst>
              <a:ext uri="{FF2B5EF4-FFF2-40B4-BE49-F238E27FC236}">
                <a16:creationId xmlns:a16="http://schemas.microsoft.com/office/drawing/2014/main" id="{7C5D1C98-B338-48C7-A0D6-9CC93C596CA9}"/>
              </a:ext>
            </a:extLst>
          </p:cNvPr>
          <p:cNvSpPr/>
          <p:nvPr/>
        </p:nvSpPr>
        <p:spPr>
          <a:xfrm>
            <a:off x="489508" y="3658255"/>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7" name="Action Button: Custom 16">
            <a:hlinkClick r:id="" action="ppaction://noaction" highlightClick="1">
              <a:snd r:embed="rId7" name="9. 5. L'acteur.wav"/>
            </a:hlinkClick>
            <a:extLst>
              <a:ext uri="{FF2B5EF4-FFF2-40B4-BE49-F238E27FC236}">
                <a16:creationId xmlns:a16="http://schemas.microsoft.com/office/drawing/2014/main" id="{735F5EA0-D015-4C01-9444-94092DE5E112}"/>
              </a:ext>
            </a:extLst>
          </p:cNvPr>
          <p:cNvSpPr/>
          <p:nvPr/>
        </p:nvSpPr>
        <p:spPr>
          <a:xfrm>
            <a:off x="489508" y="4386176"/>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8" name="Action Button: Custom 16">
            <a:hlinkClick r:id="" action="ppaction://noaction" highlightClick="1">
              <a:snd r:embed="rId8" name="9. 6. Elle.wav"/>
            </a:hlinkClick>
            <a:extLst>
              <a:ext uri="{FF2B5EF4-FFF2-40B4-BE49-F238E27FC236}">
                <a16:creationId xmlns:a16="http://schemas.microsoft.com/office/drawing/2014/main" id="{C85FFF45-DBEA-4B31-808F-B9B100F63A1A}"/>
              </a:ext>
            </a:extLst>
          </p:cNvPr>
          <p:cNvSpPr/>
          <p:nvPr/>
        </p:nvSpPr>
        <p:spPr>
          <a:xfrm>
            <a:off x="489508" y="5114097"/>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9" name="Action Button: Custom 16">
            <a:hlinkClick r:id="" action="ppaction://noaction" highlightClick="1">
              <a:snd r:embed="rId9" name="9. 1. Tu as un animal.wav"/>
            </a:hlinkClick>
            <a:extLst>
              <a:ext uri="{FF2B5EF4-FFF2-40B4-BE49-F238E27FC236}">
                <a16:creationId xmlns:a16="http://schemas.microsoft.com/office/drawing/2014/main" id="{00B3E4C1-DFF4-46C3-8013-784275E7AA6B}"/>
              </a:ext>
            </a:extLst>
          </p:cNvPr>
          <p:cNvSpPr/>
          <p:nvPr/>
        </p:nvSpPr>
        <p:spPr>
          <a:xfrm>
            <a:off x="489509" y="1487992"/>
            <a:ext cx="508880" cy="54026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 name="Rounded Rectangle 46">
            <a:extLst>
              <a:ext uri="{FF2B5EF4-FFF2-40B4-BE49-F238E27FC236}">
                <a16:creationId xmlns:a16="http://schemas.microsoft.com/office/drawing/2014/main" id="{8F859989-DB06-4C35-8F6D-A746E286940A}"/>
              </a:ext>
            </a:extLst>
          </p:cNvPr>
          <p:cNvSpPr/>
          <p:nvPr/>
        </p:nvSpPr>
        <p:spPr>
          <a:xfrm>
            <a:off x="8415130" y="249869"/>
            <a:ext cx="3494791"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604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extBox 14"/>
          <p:cNvSpPr txBox="1"/>
          <p:nvPr/>
        </p:nvSpPr>
        <p:spPr>
          <a:xfrm>
            <a:off x="4702746" y="3813402"/>
            <a:ext cx="4301405" cy="830997"/>
          </a:xfrm>
          <a:prstGeom prst="rect">
            <a:avLst/>
          </a:prstGeom>
          <a:noFill/>
        </p:spPr>
        <p:txBody>
          <a:bodyPr wrap="square" rtlCol="0">
            <a:spAutoFit/>
          </a:bodyPr>
          <a:lstStyle/>
          <a:p>
            <a:pPr algn="ctr"/>
            <a:r>
              <a:rPr lang="en-GB" sz="4800" dirty="0" err="1">
                <a:solidFill>
                  <a:srgbClr val="105076"/>
                </a:solidFill>
                <a:latin typeface="Century Gothic" panose="020B0502020202020204" pitchFamily="34" charset="0"/>
                <a:cs typeface="Calibri" panose="020F0502020204030204" pitchFamily="34" charset="0"/>
              </a:rPr>
              <a:t>rame</a:t>
            </a:r>
            <a:endParaRPr lang="en-GB" sz="4800" dirty="0">
              <a:solidFill>
                <a:srgbClr val="FF6600"/>
              </a:solidFill>
              <a:latin typeface="Century Gothic" panose="020B0502020202020204" pitchFamily="34" charset="0"/>
              <a:cs typeface="Calibri" panose="020F0502020204030204" pitchFamily="34" charset="0"/>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Dis les mots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p:cNvSpPr/>
          <p:nvPr/>
        </p:nvSpPr>
        <p:spPr>
          <a:xfrm>
            <a:off x="10778945" y="5594821"/>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extBox 9"/>
          <p:cNvSpPr txBox="1"/>
          <p:nvPr/>
        </p:nvSpPr>
        <p:spPr>
          <a:xfrm>
            <a:off x="5133108" y="4985818"/>
            <a:ext cx="3462433" cy="830997"/>
          </a:xfrm>
          <a:prstGeom prst="rect">
            <a:avLst/>
          </a:prstGeom>
          <a:noFill/>
        </p:spPr>
        <p:txBody>
          <a:bodyPr wrap="square" rtlCol="0">
            <a:spAutoFit/>
          </a:bodyPr>
          <a:lstStyle/>
          <a:p>
            <a:pPr algn="ctr"/>
            <a:r>
              <a:rPr lang="en-GB" sz="4800" dirty="0">
                <a:solidFill>
                  <a:srgbClr val="105076"/>
                </a:solidFill>
                <a:latin typeface="Century Gothic" panose="020B0502020202020204" pitchFamily="34" charset="0"/>
              </a:rPr>
              <a:t>dame</a:t>
            </a:r>
            <a:endParaRPr lang="en-GB" sz="4800" dirty="0">
              <a:solidFill>
                <a:srgbClr val="105076"/>
              </a:solidFill>
              <a:latin typeface="Century Gothic" panose="020B0502020202020204" pitchFamily="34" charset="0"/>
              <a:cs typeface="Calibri" panose="020F0502020204030204" pitchFamily="34" charset="0"/>
            </a:endParaRPr>
          </a:p>
        </p:txBody>
      </p:sp>
      <p:sp>
        <p:nvSpPr>
          <p:cNvPr id="11" name="TextBox 10"/>
          <p:cNvSpPr txBox="1"/>
          <p:nvPr/>
        </p:nvSpPr>
        <p:spPr>
          <a:xfrm>
            <a:off x="2311343" y="1385450"/>
            <a:ext cx="3007386" cy="830997"/>
          </a:xfrm>
          <a:prstGeom prst="rect">
            <a:avLst/>
          </a:prstGeom>
          <a:noFill/>
        </p:spPr>
        <p:txBody>
          <a:bodyPr wrap="square" rtlCol="0">
            <a:spAutoFit/>
          </a:bodyPr>
          <a:lstStyle/>
          <a:p>
            <a:pPr algn="ctr"/>
            <a:r>
              <a:rPr lang="en-GB" sz="4800" dirty="0" err="1">
                <a:solidFill>
                  <a:srgbClr val="105076"/>
                </a:solidFill>
                <a:latin typeface="Century Gothic" panose="020B0502020202020204" pitchFamily="34" charset="0"/>
                <a:cs typeface="Calibri" panose="020F0502020204030204" pitchFamily="34" charset="0"/>
              </a:rPr>
              <a:t>fameux</a:t>
            </a:r>
            <a:endParaRPr lang="en-GB" sz="4800" dirty="0">
              <a:solidFill>
                <a:srgbClr val="FF6600"/>
              </a:solidFill>
              <a:latin typeface="Century Gothic" panose="020B0502020202020204" pitchFamily="34" charset="0"/>
              <a:cs typeface="Calibri" panose="020F0502020204030204" pitchFamily="34" charset="0"/>
            </a:endParaRPr>
          </a:p>
        </p:txBody>
      </p:sp>
      <p:sp>
        <p:nvSpPr>
          <p:cNvPr id="12" name="TextBox 11"/>
          <p:cNvSpPr txBox="1"/>
          <p:nvPr/>
        </p:nvSpPr>
        <p:spPr>
          <a:xfrm>
            <a:off x="1682210" y="5263537"/>
            <a:ext cx="4504249" cy="830997"/>
          </a:xfrm>
          <a:prstGeom prst="rect">
            <a:avLst/>
          </a:prstGeom>
          <a:noFill/>
        </p:spPr>
        <p:txBody>
          <a:bodyPr wrap="square" rtlCol="0">
            <a:spAutoFit/>
          </a:bodyPr>
          <a:lstStyle/>
          <a:p>
            <a:pPr algn="ctr"/>
            <a:r>
              <a:rPr lang="en-GB" sz="4800" dirty="0" err="1">
                <a:solidFill>
                  <a:srgbClr val="105076"/>
                </a:solidFill>
                <a:latin typeface="Century Gothic" panose="020B0502020202020204" pitchFamily="34" charset="0"/>
                <a:cs typeface="Calibri" panose="020F0502020204030204" pitchFamily="34" charset="0"/>
              </a:rPr>
              <a:t>démon</a:t>
            </a:r>
            <a:endParaRPr lang="en-GB" sz="4800" dirty="0">
              <a:solidFill>
                <a:srgbClr val="FF6600"/>
              </a:solidFill>
              <a:latin typeface="Century Gothic" panose="020B0502020202020204" pitchFamily="34" charset="0"/>
              <a:cs typeface="Calibri" panose="020F0502020204030204" pitchFamily="34" charset="0"/>
            </a:endParaRPr>
          </a:p>
        </p:txBody>
      </p:sp>
      <p:sp>
        <p:nvSpPr>
          <p:cNvPr id="13" name="TextBox 12"/>
          <p:cNvSpPr txBox="1"/>
          <p:nvPr/>
        </p:nvSpPr>
        <p:spPr>
          <a:xfrm>
            <a:off x="1815483" y="3746091"/>
            <a:ext cx="4301405" cy="830997"/>
          </a:xfrm>
          <a:prstGeom prst="rect">
            <a:avLst/>
          </a:prstGeom>
          <a:noFill/>
        </p:spPr>
        <p:txBody>
          <a:bodyPr wrap="square" rtlCol="0">
            <a:spAutoFit/>
          </a:bodyPr>
          <a:lstStyle/>
          <a:p>
            <a:pPr algn="ctr"/>
            <a:r>
              <a:rPr lang="en-GB" sz="4800" dirty="0" err="1">
                <a:solidFill>
                  <a:srgbClr val="105076"/>
                </a:solidFill>
                <a:latin typeface="Century Gothic" panose="020B0502020202020204" pitchFamily="34" charset="0"/>
                <a:cs typeface="Calibri" panose="020F0502020204030204" pitchFamily="34" charset="0"/>
              </a:rPr>
              <a:t>trémater</a:t>
            </a:r>
            <a:endParaRPr lang="en-GB" sz="4800" dirty="0">
              <a:solidFill>
                <a:srgbClr val="FF6600"/>
              </a:solidFill>
              <a:latin typeface="Century Gothic" panose="020B0502020202020204" pitchFamily="34" charset="0"/>
              <a:cs typeface="Calibri" panose="020F0502020204030204" pitchFamily="34" charset="0"/>
            </a:endParaRPr>
          </a:p>
        </p:txBody>
      </p:sp>
      <p:sp>
        <p:nvSpPr>
          <p:cNvPr id="14" name="TextBox 13"/>
          <p:cNvSpPr txBox="1"/>
          <p:nvPr/>
        </p:nvSpPr>
        <p:spPr>
          <a:xfrm>
            <a:off x="300972" y="2724400"/>
            <a:ext cx="3007386" cy="830997"/>
          </a:xfrm>
          <a:prstGeom prst="rect">
            <a:avLst/>
          </a:prstGeom>
          <a:noFill/>
        </p:spPr>
        <p:txBody>
          <a:bodyPr wrap="square" rtlCol="0">
            <a:spAutoFit/>
          </a:bodyPr>
          <a:lstStyle/>
          <a:p>
            <a:pPr algn="ctr"/>
            <a:r>
              <a:rPr lang="en-GB" sz="4800" dirty="0" err="1">
                <a:solidFill>
                  <a:srgbClr val="105076"/>
                </a:solidFill>
                <a:latin typeface="Century Gothic" panose="020B0502020202020204" pitchFamily="34" charset="0"/>
                <a:cs typeface="Calibri" panose="020F0502020204030204" pitchFamily="34" charset="0"/>
              </a:rPr>
              <a:t>frémir</a:t>
            </a:r>
            <a:endParaRPr lang="en-GB" sz="4800" dirty="0">
              <a:solidFill>
                <a:srgbClr val="FF6600"/>
              </a:solidFill>
              <a:latin typeface="Century Gothic" panose="020B0502020202020204" pitchFamily="34" charset="0"/>
              <a:cs typeface="Calibri" panose="020F0502020204030204" pitchFamily="34" charset="0"/>
            </a:endParaRPr>
          </a:p>
        </p:txBody>
      </p:sp>
      <p:pic>
        <p:nvPicPr>
          <p:cNvPr id="16" name="Picture 15"/>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61445" y="1722525"/>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4771" y="1791012"/>
            <a:ext cx="551646" cy="535097"/>
          </a:xfrm>
          <a:prstGeom prst="rect">
            <a:avLst/>
          </a:prstGeom>
        </p:spPr>
      </p:pic>
      <p:sp>
        <p:nvSpPr>
          <p:cNvPr id="18" name="TextBox 19"/>
          <p:cNvSpPr txBox="1"/>
          <p:nvPr/>
        </p:nvSpPr>
        <p:spPr>
          <a:xfrm>
            <a:off x="-480890" y="4657345"/>
            <a:ext cx="3963527"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800" dirty="0" err="1">
                <a:solidFill>
                  <a:srgbClr val="115076"/>
                </a:solidFill>
                <a:latin typeface="Century Gothic" panose="020B0502020202020204" pitchFamily="34" charset="0"/>
                <a:cs typeface="Calibri" panose="020F0502020204030204" pitchFamily="34" charset="0"/>
              </a:rPr>
              <a:t>gémir</a:t>
            </a:r>
            <a:endParaRPr lang="en-GB" sz="4800" dirty="0">
              <a:solidFill>
                <a:srgbClr val="FF6600"/>
              </a:solidFill>
              <a:latin typeface="Century Gothic" panose="020B0502020202020204" pitchFamily="34" charset="0"/>
              <a:cs typeface="Calibri" panose="020F0502020204030204" pitchFamily="34" charset="0"/>
            </a:endParaRPr>
          </a:p>
        </p:txBody>
      </p:sp>
      <p:sp>
        <p:nvSpPr>
          <p:cNvPr id="19" name="TextBox 20"/>
          <p:cNvSpPr txBox="1"/>
          <p:nvPr/>
        </p:nvSpPr>
        <p:spPr>
          <a:xfrm flipH="1">
            <a:off x="8014347" y="4543832"/>
            <a:ext cx="2685502"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800" dirty="0">
                <a:solidFill>
                  <a:srgbClr val="115076"/>
                </a:solidFill>
                <a:latin typeface="Century Gothic" panose="020B0502020202020204" pitchFamily="34" charset="0"/>
                <a:cs typeface="Calibri" panose="020F0502020204030204" pitchFamily="34" charset="0"/>
              </a:rPr>
              <a:t>gamin</a:t>
            </a:r>
            <a:endParaRPr lang="en-GB" sz="4800" dirty="0">
              <a:solidFill>
                <a:srgbClr val="FF6600"/>
              </a:solidFill>
              <a:latin typeface="Century Gothic" panose="020B0502020202020204" pitchFamily="34" charset="0"/>
              <a:cs typeface="Calibri" panose="020F0502020204030204" pitchFamily="34" charset="0"/>
            </a:endParaRPr>
          </a:p>
        </p:txBody>
      </p:sp>
      <p:sp>
        <p:nvSpPr>
          <p:cNvPr id="20" name="TextBox 21"/>
          <p:cNvSpPr txBox="1"/>
          <p:nvPr/>
        </p:nvSpPr>
        <p:spPr>
          <a:xfrm>
            <a:off x="2666494" y="2346101"/>
            <a:ext cx="5037326"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800" dirty="0">
                <a:solidFill>
                  <a:srgbClr val="105076"/>
                </a:solidFill>
                <a:latin typeface="Century Gothic" panose="020B0502020202020204" pitchFamily="34" charset="0"/>
                <a:cs typeface="Calibri" panose="020F0502020204030204" pitchFamily="34" charset="0"/>
              </a:rPr>
              <a:t>lame</a:t>
            </a:r>
          </a:p>
        </p:txBody>
      </p:sp>
      <p:sp>
        <p:nvSpPr>
          <p:cNvPr id="21" name="TextBox 22"/>
          <p:cNvSpPr txBox="1"/>
          <p:nvPr/>
        </p:nvSpPr>
        <p:spPr>
          <a:xfrm>
            <a:off x="7363907" y="2733645"/>
            <a:ext cx="2175862"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800" dirty="0" err="1">
                <a:solidFill>
                  <a:srgbClr val="105076"/>
                </a:solidFill>
                <a:latin typeface="Century Gothic" panose="020B0502020202020204" pitchFamily="34" charset="0"/>
                <a:cs typeface="Calibri" panose="020F0502020204030204" pitchFamily="34" charset="0"/>
              </a:rPr>
              <a:t>drame</a:t>
            </a:r>
            <a:endParaRPr lang="en-GB" sz="4800" dirty="0">
              <a:solidFill>
                <a:srgbClr val="FF6600"/>
              </a:solidFill>
              <a:latin typeface="Century Gothic" panose="020B0502020202020204" pitchFamily="34" charset="0"/>
              <a:cs typeface="Calibri" panose="020F0502020204030204" pitchFamily="34" charset="0"/>
            </a:endParaRPr>
          </a:p>
        </p:txBody>
      </p:sp>
      <p:sp>
        <p:nvSpPr>
          <p:cNvPr id="22" name="TextBox 20"/>
          <p:cNvSpPr txBox="1"/>
          <p:nvPr/>
        </p:nvSpPr>
        <p:spPr>
          <a:xfrm flipH="1">
            <a:off x="6041299" y="279144"/>
            <a:ext cx="310297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800" dirty="0" err="1">
                <a:solidFill>
                  <a:srgbClr val="105076"/>
                </a:solidFill>
                <a:latin typeface="Century Gothic" panose="020B0502020202020204" pitchFamily="34" charset="0"/>
                <a:cs typeface="Calibri" panose="020F0502020204030204" pitchFamily="34" charset="0"/>
              </a:rPr>
              <a:t>fémur</a:t>
            </a:r>
            <a:endParaRPr lang="en-GB" sz="4800" dirty="0">
              <a:solidFill>
                <a:srgbClr val="FF6600"/>
              </a:solidFill>
              <a:latin typeface="Century Gothic" panose="020B0502020202020204" pitchFamily="34" charset="0"/>
              <a:cs typeface="Calibri" panose="020F0502020204030204" pitchFamily="34" charset="0"/>
            </a:endParaRPr>
          </a:p>
        </p:txBody>
      </p:sp>
      <p:sp>
        <p:nvSpPr>
          <p:cNvPr id="23" name="TextBox 20"/>
          <p:cNvSpPr txBox="1"/>
          <p:nvPr/>
        </p:nvSpPr>
        <p:spPr>
          <a:xfrm flipH="1">
            <a:off x="5764829" y="1460662"/>
            <a:ext cx="4394223"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800" dirty="0" err="1">
                <a:solidFill>
                  <a:srgbClr val="105076"/>
                </a:solidFill>
                <a:latin typeface="Century Gothic" panose="020B0502020202020204" pitchFamily="34" charset="0"/>
                <a:cs typeface="Calibri" panose="020F0502020204030204" pitchFamily="34" charset="0"/>
              </a:rPr>
              <a:t>lémur</a:t>
            </a:r>
            <a:endParaRPr lang="en-GB" sz="4800" dirty="0">
              <a:solidFill>
                <a:srgbClr val="105076"/>
              </a:solidFill>
              <a:latin typeface="Century Gothic" panose="020B0502020202020204" pitchFamily="34" charset="0"/>
              <a:cs typeface="Calibri" panose="020F0502020204030204" pitchFamily="34" charset="0"/>
            </a:endParaRPr>
          </a:p>
        </p:txBody>
      </p:sp>
      <p:sp>
        <p:nvSpPr>
          <p:cNvPr id="24" name="Rectangle 2"/>
          <p:cNvSpPr>
            <a:spLocks noChangeArrowheads="1"/>
          </p:cNvSpPr>
          <p:nvPr/>
        </p:nvSpPr>
        <p:spPr bwMode="auto">
          <a:xfrm>
            <a:off x="10829268" y="1164379"/>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25" name="Rectangle 3"/>
          <p:cNvSpPr>
            <a:spLocks noChangeArrowheads="1"/>
          </p:cNvSpPr>
          <p:nvPr/>
        </p:nvSpPr>
        <p:spPr bwMode="auto">
          <a:xfrm>
            <a:off x="10826902" y="1164377"/>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26" name="Line 4"/>
          <p:cNvSpPr>
            <a:spLocks noChangeShapeType="1"/>
          </p:cNvSpPr>
          <p:nvPr/>
        </p:nvSpPr>
        <p:spPr bwMode="auto">
          <a:xfrm>
            <a:off x="11512641" y="1152951"/>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27" name="Line 7"/>
          <p:cNvSpPr>
            <a:spLocks noChangeShapeType="1"/>
          </p:cNvSpPr>
          <p:nvPr/>
        </p:nvSpPr>
        <p:spPr bwMode="auto">
          <a:xfrm>
            <a:off x="11537329" y="1152951"/>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28" name="Line 9"/>
          <p:cNvSpPr>
            <a:spLocks noChangeShapeType="1"/>
          </p:cNvSpPr>
          <p:nvPr/>
        </p:nvSpPr>
        <p:spPr bwMode="auto">
          <a:xfrm>
            <a:off x="11512641" y="5309210"/>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29" name="Text Box 12"/>
          <p:cNvSpPr txBox="1">
            <a:spLocks noChangeArrowheads="1"/>
          </p:cNvSpPr>
          <p:nvPr/>
        </p:nvSpPr>
        <p:spPr bwMode="auto">
          <a:xfrm>
            <a:off x="11754120" y="995100"/>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30" name="Text Box 14"/>
          <p:cNvSpPr txBox="1">
            <a:spLocks noChangeArrowheads="1"/>
          </p:cNvSpPr>
          <p:nvPr/>
        </p:nvSpPr>
        <p:spPr bwMode="auto">
          <a:xfrm>
            <a:off x="11729432" y="5128682"/>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31" name="Rectangle 30"/>
          <p:cNvSpPr/>
          <p:nvPr/>
        </p:nvSpPr>
        <p:spPr>
          <a:xfrm>
            <a:off x="10675674" y="5320636"/>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2" name="AutoShape 11">
            <a:hlinkClick r:id="" action="ppaction://noaction" highlightClick="1"/>
          </p:cNvPr>
          <p:cNvSpPr>
            <a:spLocks noChangeArrowheads="1"/>
          </p:cNvSpPr>
          <p:nvPr/>
        </p:nvSpPr>
        <p:spPr bwMode="auto">
          <a:xfrm>
            <a:off x="10566004" y="5539630"/>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
        <p:nvSpPr>
          <p:cNvPr id="33" name="Rounded Rectangle 46">
            <a:extLst>
              <a:ext uri="{FF2B5EF4-FFF2-40B4-BE49-F238E27FC236}">
                <a16:creationId xmlns:a16="http://schemas.microsoft.com/office/drawing/2014/main" id="{8F859989-DB06-4C35-8F6D-A746E286940A}"/>
              </a:ext>
            </a:extLst>
          </p:cNvPr>
          <p:cNvSpPr/>
          <p:nvPr/>
        </p:nvSpPr>
        <p:spPr>
          <a:xfrm>
            <a:off x="10414535" y="249869"/>
            <a:ext cx="1495386"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algn="ctr">
              <a:defRPr/>
            </a:pPr>
            <a:r>
              <a:rPr lang="en-GB" sz="2000" b="1" kern="0" dirty="0" err="1">
                <a:solidFill>
                  <a:prstClr val="white"/>
                </a:solidFill>
                <a:latin typeface="Century Gothic" panose="020B0502020202020204" pitchFamily="34" charset="0"/>
              </a:rPr>
              <a:t>parler</a:t>
            </a:r>
            <a:endParaRPr lang="en-GB" sz="2000" b="1" kern="0" dirty="0">
              <a:solidFill>
                <a:prstClr val="white"/>
              </a:solidFill>
              <a:latin typeface="Century Gothic" panose="020B0502020202020204" pitchFamily="34" charset="0"/>
            </a:endParaRPr>
          </a:p>
        </p:txBody>
      </p:sp>
      <p:pic>
        <p:nvPicPr>
          <p:cNvPr id="1026" name="Picture 2" descr="Bone, Leg Bone, Femur, Human, Medical, Anatomy">
            <a:extLst>
              <a:ext uri="{FF2B5EF4-FFF2-40B4-BE49-F238E27FC236}">
                <a16:creationId xmlns:a16="http://schemas.microsoft.com/office/drawing/2014/main" id="{3EF200A2-D425-4ADD-8DDD-7FDEE8D1C0B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512971">
            <a:off x="8437683" y="214359"/>
            <a:ext cx="528537" cy="10570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mur, Primate, Animal, Monkey, Mammal">
            <a:extLst>
              <a:ext uri="{FF2B5EF4-FFF2-40B4-BE49-F238E27FC236}">
                <a16:creationId xmlns:a16="http://schemas.microsoft.com/office/drawing/2014/main" id="{1E82E0F5-433E-4732-A85A-717DBD54864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35535" y="1691976"/>
            <a:ext cx="1219609" cy="6720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83C5AD4-0EDF-4EAC-AE39-658D39D1E023}"/>
              </a:ext>
            </a:extLst>
          </p:cNvPr>
          <p:cNvSpPr txBox="1"/>
          <p:nvPr/>
        </p:nvSpPr>
        <p:spPr>
          <a:xfrm>
            <a:off x="4641904" y="2978955"/>
            <a:ext cx="1353651" cy="461665"/>
          </a:xfrm>
          <a:prstGeom prst="rect">
            <a:avLst/>
          </a:prstGeom>
          <a:noFill/>
        </p:spPr>
        <p:txBody>
          <a:bodyPr wrap="square" rtlCol="0">
            <a:spAutoFit/>
          </a:bodyPr>
          <a:lstStyle/>
          <a:p>
            <a:pPr algn="l"/>
            <a:r>
              <a:rPr lang="en-GB" sz="2400" dirty="0">
                <a:solidFill>
                  <a:schemeClr val="accent5">
                    <a:lumMod val="50000"/>
                  </a:schemeClr>
                </a:solidFill>
              </a:rPr>
              <a:t>[blade]</a:t>
            </a:r>
            <a:endParaRPr lang="fr-FR" sz="2400" dirty="0">
              <a:solidFill>
                <a:schemeClr val="accent5">
                  <a:lumMod val="50000"/>
                </a:schemeClr>
              </a:solidFill>
            </a:endParaRPr>
          </a:p>
        </p:txBody>
      </p:sp>
      <p:sp>
        <p:nvSpPr>
          <p:cNvPr id="34" name="TextBox 33">
            <a:extLst>
              <a:ext uri="{FF2B5EF4-FFF2-40B4-BE49-F238E27FC236}">
                <a16:creationId xmlns:a16="http://schemas.microsoft.com/office/drawing/2014/main" id="{CB473A25-4500-4BB4-92B0-98500FF43175}"/>
              </a:ext>
            </a:extLst>
          </p:cNvPr>
          <p:cNvSpPr txBox="1"/>
          <p:nvPr/>
        </p:nvSpPr>
        <p:spPr>
          <a:xfrm>
            <a:off x="860601" y="3438720"/>
            <a:ext cx="1929254" cy="461665"/>
          </a:xfrm>
          <a:prstGeom prst="rect">
            <a:avLst/>
          </a:prstGeom>
          <a:noFill/>
        </p:spPr>
        <p:txBody>
          <a:bodyPr wrap="square" rtlCol="0">
            <a:spAutoFit/>
          </a:bodyPr>
          <a:lstStyle/>
          <a:p>
            <a:pPr algn="ctr"/>
            <a:r>
              <a:rPr lang="en-GB" sz="2400" dirty="0">
                <a:solidFill>
                  <a:schemeClr val="accent5">
                    <a:lumMod val="50000"/>
                  </a:schemeClr>
                </a:solidFill>
              </a:rPr>
              <a:t>[to tremble]</a:t>
            </a:r>
            <a:endParaRPr lang="fr-FR" sz="2400" dirty="0">
              <a:solidFill>
                <a:schemeClr val="accent5">
                  <a:lumMod val="50000"/>
                </a:schemeClr>
              </a:solidFill>
            </a:endParaRPr>
          </a:p>
        </p:txBody>
      </p:sp>
      <p:sp>
        <p:nvSpPr>
          <p:cNvPr id="35" name="TextBox 34">
            <a:extLst>
              <a:ext uri="{FF2B5EF4-FFF2-40B4-BE49-F238E27FC236}">
                <a16:creationId xmlns:a16="http://schemas.microsoft.com/office/drawing/2014/main" id="{1F127342-82A7-4F0B-9B41-B71F1826C900}"/>
              </a:ext>
            </a:extLst>
          </p:cNvPr>
          <p:cNvSpPr txBox="1"/>
          <p:nvPr/>
        </p:nvSpPr>
        <p:spPr>
          <a:xfrm>
            <a:off x="2789855" y="4443787"/>
            <a:ext cx="2475529" cy="461665"/>
          </a:xfrm>
          <a:prstGeom prst="rect">
            <a:avLst/>
          </a:prstGeom>
          <a:noFill/>
        </p:spPr>
        <p:txBody>
          <a:bodyPr wrap="square" rtlCol="0">
            <a:spAutoFit/>
          </a:bodyPr>
          <a:lstStyle/>
          <a:p>
            <a:pPr algn="ctr"/>
            <a:r>
              <a:rPr lang="en-GB" sz="2400" dirty="0">
                <a:solidFill>
                  <a:schemeClr val="accent5">
                    <a:lumMod val="50000"/>
                  </a:schemeClr>
                </a:solidFill>
              </a:rPr>
              <a:t>[to overtake]</a:t>
            </a:r>
            <a:endParaRPr lang="fr-FR" sz="2400" dirty="0">
              <a:solidFill>
                <a:schemeClr val="accent5">
                  <a:lumMod val="50000"/>
                </a:schemeClr>
              </a:solidFill>
            </a:endParaRPr>
          </a:p>
        </p:txBody>
      </p:sp>
      <p:pic>
        <p:nvPicPr>
          <p:cNvPr id="1030" name="Picture 6" descr="Oar Clip Art">
            <a:extLst>
              <a:ext uri="{FF2B5EF4-FFF2-40B4-BE49-F238E27FC236}">
                <a16:creationId xmlns:a16="http://schemas.microsoft.com/office/drawing/2014/main" id="{363157D4-889F-4482-9152-BFEF1C25D1C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38854" y="3887760"/>
            <a:ext cx="798836" cy="93831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391EE8AF-19BD-43F6-94B6-66BE4500903A}"/>
              </a:ext>
            </a:extLst>
          </p:cNvPr>
          <p:cNvSpPr txBox="1"/>
          <p:nvPr/>
        </p:nvSpPr>
        <p:spPr>
          <a:xfrm>
            <a:off x="9009888" y="5257509"/>
            <a:ext cx="857681" cy="461665"/>
          </a:xfrm>
          <a:prstGeom prst="rect">
            <a:avLst/>
          </a:prstGeom>
          <a:noFill/>
        </p:spPr>
        <p:txBody>
          <a:bodyPr wrap="square" rtlCol="0">
            <a:spAutoFit/>
          </a:bodyPr>
          <a:lstStyle/>
          <a:p>
            <a:pPr algn="l"/>
            <a:r>
              <a:rPr lang="en-GB" sz="2400" dirty="0">
                <a:solidFill>
                  <a:schemeClr val="accent5">
                    <a:lumMod val="50000"/>
                  </a:schemeClr>
                </a:solidFill>
              </a:rPr>
              <a:t>[kid]</a:t>
            </a:r>
            <a:endParaRPr lang="fr-FR" sz="2400" dirty="0">
              <a:solidFill>
                <a:schemeClr val="accent5">
                  <a:lumMod val="50000"/>
                </a:schemeClr>
              </a:solidFill>
            </a:endParaRPr>
          </a:p>
        </p:txBody>
      </p:sp>
      <p:sp>
        <p:nvSpPr>
          <p:cNvPr id="37" name="TextBox 36">
            <a:extLst>
              <a:ext uri="{FF2B5EF4-FFF2-40B4-BE49-F238E27FC236}">
                <a16:creationId xmlns:a16="http://schemas.microsoft.com/office/drawing/2014/main" id="{8290C1EE-9DF2-475A-B80A-8228B79D8FFA}"/>
              </a:ext>
            </a:extLst>
          </p:cNvPr>
          <p:cNvSpPr txBox="1"/>
          <p:nvPr/>
        </p:nvSpPr>
        <p:spPr>
          <a:xfrm>
            <a:off x="520217" y="5377083"/>
            <a:ext cx="1929254" cy="461665"/>
          </a:xfrm>
          <a:prstGeom prst="rect">
            <a:avLst/>
          </a:prstGeom>
          <a:noFill/>
        </p:spPr>
        <p:txBody>
          <a:bodyPr wrap="square" rtlCol="0">
            <a:spAutoFit/>
          </a:bodyPr>
          <a:lstStyle/>
          <a:p>
            <a:pPr algn="ctr"/>
            <a:r>
              <a:rPr lang="en-GB" sz="2400" dirty="0">
                <a:solidFill>
                  <a:schemeClr val="accent5">
                    <a:lumMod val="50000"/>
                  </a:schemeClr>
                </a:solidFill>
              </a:rPr>
              <a:t>[to moan]</a:t>
            </a:r>
            <a:endParaRPr lang="fr-FR" sz="2400" dirty="0">
              <a:solidFill>
                <a:schemeClr val="accent5">
                  <a:lumMod val="50000"/>
                </a:schemeClr>
              </a:solidFill>
            </a:endParaRPr>
          </a:p>
        </p:txBody>
      </p:sp>
      <p:sp>
        <p:nvSpPr>
          <p:cNvPr id="38" name="TextBox 37">
            <a:extLst>
              <a:ext uri="{FF2B5EF4-FFF2-40B4-BE49-F238E27FC236}">
                <a16:creationId xmlns:a16="http://schemas.microsoft.com/office/drawing/2014/main" id="{FB96A921-6349-4C6B-8B44-4057336E7BD7}"/>
              </a:ext>
            </a:extLst>
          </p:cNvPr>
          <p:cNvSpPr txBox="1"/>
          <p:nvPr/>
        </p:nvSpPr>
        <p:spPr>
          <a:xfrm>
            <a:off x="6332268" y="5703574"/>
            <a:ext cx="1058731" cy="461665"/>
          </a:xfrm>
          <a:prstGeom prst="rect">
            <a:avLst/>
          </a:prstGeom>
          <a:noFill/>
        </p:spPr>
        <p:txBody>
          <a:bodyPr wrap="square" rtlCol="0">
            <a:spAutoFit/>
          </a:bodyPr>
          <a:lstStyle/>
          <a:p>
            <a:pPr algn="l"/>
            <a:r>
              <a:rPr lang="en-GB" sz="2400" dirty="0">
                <a:solidFill>
                  <a:schemeClr val="accent5">
                    <a:lumMod val="50000"/>
                  </a:schemeClr>
                </a:solidFill>
              </a:rPr>
              <a:t>[lady]</a:t>
            </a:r>
            <a:endParaRPr lang="fr-FR" sz="2400" dirty="0">
              <a:solidFill>
                <a:schemeClr val="accent5">
                  <a:lumMod val="50000"/>
                </a:schemeClr>
              </a:solidFill>
            </a:endParaRPr>
          </a:p>
        </p:txBody>
      </p:sp>
    </p:spTree>
    <p:extLst>
      <p:ext uri="{BB962C8B-B14F-4D97-AF65-F5344CB8AC3E}">
        <p14:creationId xmlns:p14="http://schemas.microsoft.com/office/powerpoint/2010/main" val="21906239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25"/>
                                        </p:tgtEl>
                                      </p:cBhvr>
                                    </p:animEffect>
                                    <p:set>
                                      <p:cBhvr>
                                        <p:cTn id="7" dur="1" fill="hold">
                                          <p:stCondLst>
                                            <p:cond delay="58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11520" b="1" dirty="0" err="1">
                <a:solidFill>
                  <a:srgbClr val="1E4E79"/>
                </a:solidFill>
              </a:rPr>
              <a:t>jouer</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play | playing]</a:t>
            </a:r>
            <a:endParaRPr sz="1400" kern="0" dirty="0">
              <a:solidFill>
                <a:srgbClr val="000000"/>
              </a:solidFill>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err="1">
                <a:solidFill>
                  <a:srgbClr val="1E4E79"/>
                </a:solidFill>
                <a:latin typeface="Century Gothic"/>
                <a:ea typeface="Century Gothic"/>
                <a:cs typeface="Century Gothic"/>
                <a:sym typeface="Century Gothic"/>
              </a:rPr>
              <a:t>joue</a:t>
            </a:r>
            <a:endParaRPr sz="11500" b="1" kern="0" dirty="0">
              <a:solidFill>
                <a:srgbClr val="1E4E79"/>
              </a:solidFill>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[plays | is playing]</a:t>
            </a:r>
            <a:endParaRPr sz="1400" kern="0" dirty="0">
              <a:solidFill>
                <a:srgbClr val="000000"/>
              </a:solidFill>
              <a:cs typeface="Arial"/>
              <a:sym typeface="Aria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228" y="457463"/>
            <a:ext cx="1764262" cy="2127753"/>
          </a:xfrm>
          <a:prstGeom prst="rect">
            <a:avLst/>
          </a:prstGeom>
        </p:spPr>
      </p:pic>
    </p:spTree>
    <p:extLst>
      <p:ext uri="{BB962C8B-B14F-4D97-AF65-F5344CB8AC3E}">
        <p14:creationId xmlns:p14="http://schemas.microsoft.com/office/powerpoint/2010/main" val="159111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jouer</a:t>
            </a:r>
            <a:endParaRP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play | playing]</a:t>
            </a:r>
            <a:endParaRPr sz="1400" kern="0" dirty="0">
              <a:solidFill>
                <a:srgbClr val="000000"/>
              </a:solidFill>
              <a:cs typeface="Arial"/>
              <a:sym typeface="Arial"/>
            </a:endParaRPr>
          </a:p>
        </p:txBody>
      </p:sp>
      <p:sp>
        <p:nvSpPr>
          <p:cNvPr id="65" name="Google Shape;65;p12" descr="question mark action button"/>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err="1">
                <a:solidFill>
                  <a:srgbClr val="1E4E79"/>
                </a:solidFill>
                <a:latin typeface="Century Gothic"/>
                <a:ea typeface="Century Gothic"/>
                <a:cs typeface="Century Gothic"/>
                <a:sym typeface="Century Gothic"/>
              </a:rPr>
              <a:t>joue</a:t>
            </a:r>
            <a:endParaRPr sz="11500" b="1" kern="0" dirty="0">
              <a:solidFill>
                <a:srgbClr val="1E4E79"/>
              </a:solidFill>
              <a:latin typeface="Century Gothic"/>
              <a:ea typeface="Century Gothic"/>
              <a:cs typeface="Century Gothic"/>
              <a:sym typeface="Century Gothic"/>
            </a:endParaRP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[plays | is playing]</a:t>
            </a:r>
            <a:endParaRPr sz="1400" kern="0" dirty="0">
              <a:solidFill>
                <a:srgbClr val="000000"/>
              </a:solidFill>
              <a:cs typeface="Arial"/>
              <a:sym typeface="Arial"/>
            </a:endParaRPr>
          </a:p>
        </p:txBody>
      </p:sp>
      <p:sp>
        <p:nvSpPr>
          <p:cNvPr id="62" name="Google Shape;62;p12" descr="question mark action button"/>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87040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joue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[speaks | is speaking]</a:t>
            </a:r>
            <a:endParaRPr sz="1400" kern="0" dirty="0">
              <a:solidFill>
                <a:srgbClr val="000000"/>
              </a:solidFill>
              <a:cs typeface="Arial"/>
              <a:sym typeface="Arial"/>
            </a:endParaRPr>
          </a:p>
        </p:txBody>
      </p:sp>
      <p:sp>
        <p:nvSpPr>
          <p:cNvPr id="75" name="Google Shape;75;p13"/>
          <p:cNvSpPr txBox="1"/>
          <p:nvPr/>
        </p:nvSpPr>
        <p:spPr>
          <a:xfrm>
            <a:off x="1959430" y="4039200"/>
            <a:ext cx="8287656"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000000"/>
              </a:buClr>
              <a:buFont typeface="Arial"/>
              <a:buNone/>
              <a:defRPr/>
            </a:pPr>
            <a:r>
              <a:rPr lang="en-GB" sz="6000" kern="0" dirty="0">
                <a:solidFill>
                  <a:srgbClr val="1E4E79"/>
                </a:solidFill>
                <a:latin typeface="Century Gothic"/>
                <a:ea typeface="Century Gothic"/>
                <a:cs typeface="Century Gothic"/>
                <a:sym typeface="Century Gothic"/>
              </a:rPr>
              <a:t>Louise </a:t>
            </a:r>
            <a:r>
              <a:rPr lang="en-GB" sz="6000" b="1" kern="0" dirty="0" err="1">
                <a:solidFill>
                  <a:srgbClr val="ED7D31"/>
                </a:solidFill>
                <a:latin typeface="Century Gothic"/>
                <a:ea typeface="Century Gothic"/>
                <a:cs typeface="Century Gothic"/>
                <a:sym typeface="Century Gothic"/>
              </a:rPr>
              <a:t>joue</a:t>
            </a:r>
            <a:r>
              <a:rPr lang="en-GB" sz="6000" b="1" kern="0" dirty="0">
                <a:solidFill>
                  <a:srgbClr val="EEC100"/>
                </a:solidFill>
                <a:latin typeface="Century Gothic"/>
                <a:ea typeface="Century Gothic"/>
                <a:cs typeface="Century Gothic"/>
                <a:sym typeface="Century Gothic"/>
              </a:rPr>
              <a:t> </a:t>
            </a:r>
            <a:r>
              <a:rPr lang="en-GB" sz="6000" kern="0" dirty="0">
                <a:solidFill>
                  <a:srgbClr val="1E4E79"/>
                </a:solidFill>
                <a:latin typeface="Century Gothic"/>
                <a:ea typeface="Century Gothic"/>
                <a:cs typeface="Century Gothic"/>
                <a:sym typeface="Century Gothic"/>
              </a:rPr>
              <a:t>au tennis. </a:t>
            </a:r>
            <a:endParaRPr sz="6000" kern="0" dirty="0">
              <a:solidFill>
                <a:srgbClr val="EA5F00"/>
              </a:solidFill>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[Louise </a:t>
            </a:r>
            <a:r>
              <a:rPr lang="en-GB" sz="3200" b="1" kern="0" dirty="0">
                <a:solidFill>
                  <a:srgbClr val="ED7D31"/>
                </a:solidFill>
                <a:latin typeface="Century Gothic"/>
                <a:ea typeface="Century Gothic"/>
                <a:cs typeface="Century Gothic"/>
                <a:sym typeface="Century Gothic"/>
              </a:rPr>
              <a:t>plays</a:t>
            </a:r>
            <a:r>
              <a:rPr lang="en-GB" sz="3200" b="1" kern="0" dirty="0">
                <a:solidFill>
                  <a:srgbClr val="EEC100"/>
                </a:solidFill>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a:t>
            </a:r>
            <a:r>
              <a:rPr lang="en-GB" sz="3200" b="1" kern="0" dirty="0">
                <a:solidFill>
                  <a:srgbClr val="EEC100"/>
                </a:solidFill>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is playing </a:t>
            </a:r>
            <a:r>
              <a:rPr lang="en-GB" sz="3200" kern="0" dirty="0">
                <a:solidFill>
                  <a:srgbClr val="1E4E79"/>
                </a:solidFill>
                <a:latin typeface="Century Gothic"/>
                <a:ea typeface="Century Gothic"/>
                <a:cs typeface="Century Gothic"/>
                <a:sym typeface="Century Gothic"/>
              </a:rPr>
              <a:t>tennis.]</a:t>
            </a:r>
            <a:endParaRPr sz="1400" kern="0" dirty="0">
              <a:solidFill>
                <a:srgbClr val="000000"/>
              </a:solidFill>
              <a:cs typeface="Arial"/>
              <a:sym typeface="Arial"/>
            </a:endParaRPr>
          </a:p>
        </p:txBody>
      </p:sp>
    </p:spTree>
    <p:extLst>
      <p:ext uri="{BB962C8B-B14F-4D97-AF65-F5344CB8AC3E}">
        <p14:creationId xmlns:p14="http://schemas.microsoft.com/office/powerpoint/2010/main" val="312128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jouer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play | playing]</a:t>
            </a:r>
            <a:endParaRPr sz="1400" kern="0" dirty="0">
              <a:solidFill>
                <a:srgbClr val="000000"/>
              </a:solidFill>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6000" kern="0" dirty="0">
                <a:solidFill>
                  <a:srgbClr val="1E4E79"/>
                </a:solidFill>
                <a:latin typeface="Century Gothic"/>
                <a:ea typeface="Century Gothic"/>
                <a:cs typeface="Century Gothic"/>
                <a:sym typeface="Century Gothic"/>
              </a:rPr>
              <a:t>Louise </a:t>
            </a:r>
            <a:r>
              <a:rPr lang="en-GB" sz="6000" kern="0" dirty="0" err="1">
                <a:solidFill>
                  <a:srgbClr val="1E4E79"/>
                </a:solidFill>
                <a:latin typeface="Century Gothic"/>
                <a:ea typeface="Century Gothic"/>
                <a:cs typeface="Century Gothic"/>
                <a:sym typeface="Century Gothic"/>
              </a:rPr>
              <a:t>aime</a:t>
            </a:r>
            <a:r>
              <a:rPr lang="en-GB" sz="6000" kern="0" dirty="0">
                <a:solidFill>
                  <a:srgbClr val="1E4E79"/>
                </a:solidFill>
                <a:latin typeface="Century Gothic"/>
                <a:ea typeface="Century Gothic"/>
                <a:cs typeface="Century Gothic"/>
                <a:sym typeface="Century Gothic"/>
              </a:rPr>
              <a:t> </a:t>
            </a:r>
            <a:r>
              <a:rPr lang="en-GB" sz="6000" b="1" kern="0" dirty="0" err="1">
                <a:solidFill>
                  <a:srgbClr val="ED7D31"/>
                </a:solidFill>
                <a:latin typeface="Century Gothic"/>
                <a:ea typeface="Century Gothic"/>
                <a:cs typeface="Century Gothic"/>
                <a:sym typeface="Century Gothic"/>
              </a:rPr>
              <a:t>jouer</a:t>
            </a:r>
            <a:r>
              <a:rPr lang="en-GB" sz="6000" kern="0" dirty="0">
                <a:solidFill>
                  <a:srgbClr val="1E4E79"/>
                </a:solidFill>
                <a:latin typeface="Century Gothic"/>
                <a:ea typeface="Century Gothic"/>
                <a:cs typeface="Century Gothic"/>
                <a:sym typeface="Century Gothic"/>
              </a:rPr>
              <a:t> au tennis. </a:t>
            </a:r>
            <a:endParaRPr sz="6000" kern="0" dirty="0">
              <a:solidFill>
                <a:srgbClr val="1E4E79"/>
              </a:solidFill>
              <a:latin typeface="Century Gothic"/>
              <a:ea typeface="Century Gothic"/>
              <a:cs typeface="Century Gothic"/>
              <a:sym typeface="Century Gothic"/>
            </a:endParaRPr>
          </a:p>
        </p:txBody>
      </p:sp>
      <p:sp>
        <p:nvSpPr>
          <p:cNvPr id="85" name="Google Shape;85;p14"/>
          <p:cNvSpPr txBox="1"/>
          <p:nvPr/>
        </p:nvSpPr>
        <p:spPr>
          <a:xfrm>
            <a:off x="3274677" y="5165639"/>
            <a:ext cx="5642646"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[Louise likes </a:t>
            </a:r>
            <a:r>
              <a:rPr lang="en-GB" sz="3200" b="1" kern="0" dirty="0">
                <a:solidFill>
                  <a:srgbClr val="ED7D31"/>
                </a:solidFill>
                <a:latin typeface="Century Gothic"/>
                <a:ea typeface="Century Gothic"/>
                <a:cs typeface="Century Gothic"/>
                <a:sym typeface="Century Gothic"/>
              </a:rPr>
              <a:t>playing</a:t>
            </a:r>
            <a:r>
              <a:rPr lang="en-GB" sz="3200" kern="0" dirty="0">
                <a:solidFill>
                  <a:srgbClr val="1E4E79"/>
                </a:solidFill>
                <a:latin typeface="Century Gothic"/>
                <a:ea typeface="Century Gothic"/>
                <a:cs typeface="Century Gothic"/>
                <a:sym typeface="Century Gothic"/>
              </a:rPr>
              <a:t> tennis.]</a:t>
            </a:r>
            <a:endParaRPr sz="1400" kern="0" dirty="0">
              <a:solidFill>
                <a:srgbClr val="000000"/>
              </a:solidFill>
              <a:cs typeface="Arial"/>
              <a:sym typeface="Arial"/>
            </a:endParaRPr>
          </a:p>
        </p:txBody>
      </p:sp>
    </p:spTree>
    <p:extLst>
      <p:ext uri="{BB962C8B-B14F-4D97-AF65-F5344CB8AC3E}">
        <p14:creationId xmlns:p14="http://schemas.microsoft.com/office/powerpoint/2010/main" val="409357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joue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[plays | is playing]</a:t>
            </a:r>
            <a:endParaRPr sz="1400" kern="0" dirty="0">
              <a:solidFill>
                <a:srgbClr val="000000"/>
              </a:solidFill>
              <a:cs typeface="Arial"/>
              <a:sym typeface="Arial"/>
            </a:endParaRPr>
          </a:p>
        </p:txBody>
      </p:sp>
      <p:sp>
        <p:nvSpPr>
          <p:cNvPr id="94" name="Google Shape;94;p15" descr="question mark action button"/>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000000"/>
              </a:buClr>
              <a:buFont typeface="Arial"/>
              <a:buNone/>
              <a:defRPr/>
            </a:pPr>
            <a:r>
              <a:rPr lang="en-GB" sz="6000" kern="0" dirty="0">
                <a:solidFill>
                  <a:srgbClr val="1E4E79"/>
                </a:solidFill>
                <a:latin typeface="Century Gothic"/>
                <a:ea typeface="Century Gothic"/>
                <a:cs typeface="Century Gothic"/>
                <a:sym typeface="Century Gothic"/>
              </a:rPr>
              <a:t>Louise </a:t>
            </a:r>
            <a:r>
              <a:rPr lang="en-GB" sz="6000" b="1" kern="0" dirty="0" err="1">
                <a:solidFill>
                  <a:srgbClr val="ED7D31"/>
                </a:solidFill>
                <a:latin typeface="Century Gothic"/>
                <a:ea typeface="Century Gothic"/>
                <a:cs typeface="Century Gothic"/>
                <a:sym typeface="Century Gothic"/>
              </a:rPr>
              <a:t>joue</a:t>
            </a:r>
            <a:r>
              <a:rPr lang="en-GB" sz="6000" b="1" kern="0" dirty="0">
                <a:solidFill>
                  <a:srgbClr val="EEC100"/>
                </a:solidFill>
                <a:latin typeface="Century Gothic"/>
                <a:ea typeface="Century Gothic"/>
                <a:cs typeface="Century Gothic"/>
                <a:sym typeface="Century Gothic"/>
              </a:rPr>
              <a:t> </a:t>
            </a:r>
            <a:r>
              <a:rPr lang="en-GB" sz="6000" kern="0" dirty="0">
                <a:solidFill>
                  <a:srgbClr val="1E4E79"/>
                </a:solidFill>
                <a:latin typeface="Century Gothic"/>
                <a:ea typeface="Century Gothic"/>
                <a:cs typeface="Century Gothic"/>
                <a:sym typeface="Century Gothic"/>
              </a:rPr>
              <a:t>au tennis. </a:t>
            </a:r>
            <a:endParaRPr lang="en-GB" sz="6000" kern="0" dirty="0">
              <a:solidFill>
                <a:srgbClr val="EA5F00"/>
              </a:solidFill>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[Louise </a:t>
            </a:r>
            <a:r>
              <a:rPr lang="en-GB" sz="3200" b="1" kern="0" dirty="0">
                <a:solidFill>
                  <a:srgbClr val="ED7D31"/>
                </a:solidFill>
                <a:latin typeface="Century Gothic"/>
                <a:ea typeface="Century Gothic"/>
                <a:cs typeface="Century Gothic"/>
                <a:sym typeface="Century Gothic"/>
              </a:rPr>
              <a:t>plays</a:t>
            </a:r>
            <a:r>
              <a:rPr lang="en-GB" sz="3200" b="1" kern="0" dirty="0">
                <a:solidFill>
                  <a:srgbClr val="EEC100"/>
                </a:solidFill>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a:t>
            </a:r>
            <a:r>
              <a:rPr lang="en-GB" sz="3200" b="1" kern="0" dirty="0">
                <a:solidFill>
                  <a:srgbClr val="EEC100"/>
                </a:solidFill>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is playing </a:t>
            </a:r>
            <a:r>
              <a:rPr lang="en-GB" sz="3200" kern="0" dirty="0">
                <a:solidFill>
                  <a:srgbClr val="1E4E79"/>
                </a:solidFill>
                <a:latin typeface="Century Gothic"/>
                <a:ea typeface="Century Gothic"/>
                <a:cs typeface="Century Gothic"/>
                <a:sym typeface="Century Gothic"/>
              </a:rPr>
              <a:t>tennis.]</a:t>
            </a:r>
            <a:endParaRPr sz="1400" kern="0" dirty="0">
              <a:solidFill>
                <a:srgbClr val="000000"/>
              </a:solidFill>
              <a:cs typeface="Arial"/>
              <a:sym typeface="Arial"/>
            </a:endParaRPr>
          </a:p>
        </p:txBody>
      </p:sp>
      <p:sp>
        <p:nvSpPr>
          <p:cNvPr id="2" name="Rectangle 1"/>
          <p:cNvSpPr/>
          <p:nvPr/>
        </p:nvSpPr>
        <p:spPr>
          <a:xfrm>
            <a:off x="4513943" y="4039200"/>
            <a:ext cx="1872343" cy="1015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50235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17939"/>
            <a:ext cx="10515600" cy="1325563"/>
          </a:xfrm>
        </p:spPr>
        <p:txBody>
          <a:bodyPr>
            <a:noAutofit/>
          </a:bodyPr>
          <a:lstStyle/>
          <a:p>
            <a:pPr algn="ctr"/>
            <a:r>
              <a:rPr lang="en-GB" sz="12000" b="1" dirty="0">
                <a:solidFill>
                  <a:srgbClr val="115076"/>
                </a:solidFill>
                <a:cs typeface="Calibri" panose="020F0502020204030204" pitchFamily="34" charset="0"/>
              </a:rPr>
              <a:t>a</a:t>
            </a:r>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2" descr="frog"/>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pic>
        <p:nvPicPr>
          <p:cNvPr id="22" name="Picture 21" descr="'ok' sig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5518" y="1307624"/>
            <a:ext cx="1826342" cy="1826342"/>
          </a:xfrm>
          <a:prstGeom prst="rect">
            <a:avLst/>
          </a:prstGeom>
        </p:spPr>
      </p:pic>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ill child"/>
          <p:cNvPicPr>
            <a:picLocks noChangeAspect="1"/>
          </p:cNvPicPr>
          <p:nvPr/>
        </p:nvPicPr>
        <p:blipFill rotWithShape="1">
          <a:blip r:embed="rId13" cstate="print">
            <a:extLst>
              <a:ext uri="{28A0092B-C50C-407E-A947-70E740481C1C}">
                <a14:useLocalDpi xmlns:a14="http://schemas.microsoft.com/office/drawing/2010/main" val="0"/>
              </a:ext>
            </a:extLst>
          </a:blip>
          <a:srcRect l="17777"/>
          <a:stretch/>
        </p:blipFill>
        <p:spPr>
          <a:xfrm>
            <a:off x="1653047" y="4619027"/>
            <a:ext cx="1587863" cy="1699433"/>
          </a:xfrm>
          <a:prstGeom prst="rect">
            <a:avLst/>
          </a:prstGeom>
        </p:spPr>
      </p:pic>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pic>
        <p:nvPicPr>
          <p:cNvPr id="20" name="Picture 19" descr="tabl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73709" y="1441654"/>
            <a:ext cx="2312548" cy="1927123"/>
          </a:xfrm>
          <a:prstGeom prst="rect">
            <a:avLst/>
          </a:prstGeom>
        </p:spPr>
      </p:pic>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9" name="Picture 18" descr="bag"/>
          <p:cNvPicPr>
            <a:picLocks noChangeAspect="1"/>
          </p:cNvPicPr>
          <p:nvPr/>
        </p:nvPicPr>
        <p:blipFill>
          <a:blip r:embed="rId1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879927" y="4569222"/>
            <a:ext cx="1421990" cy="1541917"/>
          </a:xfrm>
          <a:prstGeom prst="rect">
            <a:avLst/>
          </a:prstGeom>
        </p:spPr>
      </p:pic>
      <p:sp>
        <p:nvSpPr>
          <p:cNvPr id="16" name="Rectangle 15">
            <a:extLst>
              <a:ext uri="{FF2B5EF4-FFF2-40B4-BE49-F238E27FC236}">
                <a16:creationId xmlns:a16="http://schemas.microsoft.com/office/drawing/2014/main" id="{156E54E8-3C42-42DB-A35D-FDC6C8F9EB35}"/>
              </a:ext>
            </a:extLst>
          </p:cNvPr>
          <p:cNvSpPr/>
          <p:nvPr/>
        </p:nvSpPr>
        <p:spPr>
          <a:xfrm>
            <a:off x="5109191" y="5035873"/>
            <a:ext cx="19736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[badly]</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18543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a animal.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a 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a ca v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7" name="a tab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7" name="a tab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a mala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a mala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subTnLst>
                                    <p:audio>
                                      <p:cMediaNode>
                                        <p:cTn display="0" masterRel="sameClick">
                                          <p:stCondLst>
                                            <p:cond evt="begin" delay="0">
                                              <p:tn val="51"/>
                                            </p:cond>
                                          </p:stCondLst>
                                          <p:endCondLst>
                                            <p:cond evt="onStopAudio" delay="0">
                                              <p:tgtEl>
                                                <p:sldTgt/>
                                              </p:tgtEl>
                                            </p:cond>
                                          </p:endCondLst>
                                        </p:cTn>
                                        <p:tgtEl>
                                          <p:sndTgt r:embed="rId9" name="a ma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9" name="a ma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10" name="a sac.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10" name="a 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3" grpId="0"/>
      <p:bldP spid="7" grpId="0"/>
      <p:bldP spid="6" grpId="0"/>
      <p:bldP spid="2" grpId="0"/>
      <p:bldP spid="5" grpId="0"/>
      <p:bldP spid="14"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play | playing]</a:t>
            </a:r>
            <a:endParaRPr sz="1400" kern="0" dirty="0">
              <a:solidFill>
                <a:srgbClr val="000000"/>
              </a:solidFill>
              <a:cs typeface="Arial"/>
              <a:sym typeface="Arial"/>
            </a:endParaRPr>
          </a:p>
        </p:txBody>
      </p:sp>
      <p:sp>
        <p:nvSpPr>
          <p:cNvPr id="103" name="Google Shape;103;p16" descr="question mark action button"/>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jouer</a:t>
            </a:r>
            <a:endParaRPr sz="11500" dirty="0"/>
          </a:p>
        </p:txBody>
      </p:sp>
      <p:sp>
        <p:nvSpPr>
          <p:cNvPr id="106" name="Google Shape;106;p16" descr="question mark action button"/>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algn="ctr">
              <a:buClr>
                <a:srgbClr val="000000"/>
              </a:buClr>
              <a:buFont typeface="Arial"/>
              <a:buNone/>
              <a:defRPr/>
            </a:pPr>
            <a:r>
              <a:rPr lang="en-GB" sz="5400" kern="0" dirty="0">
                <a:solidFill>
                  <a:srgbClr val="1E4E79"/>
                </a:solidFill>
                <a:latin typeface="Century Gothic"/>
                <a:ea typeface="Century Gothic"/>
                <a:cs typeface="Century Gothic"/>
                <a:sym typeface="Century Gothic"/>
              </a:rPr>
              <a:t>Louise </a:t>
            </a:r>
            <a:r>
              <a:rPr lang="en-GB" sz="5400" kern="0" dirty="0" err="1">
                <a:solidFill>
                  <a:srgbClr val="1E4E79"/>
                </a:solidFill>
                <a:latin typeface="Century Gothic"/>
                <a:ea typeface="Century Gothic"/>
                <a:cs typeface="Century Gothic"/>
                <a:sym typeface="Century Gothic"/>
              </a:rPr>
              <a:t>aime</a:t>
            </a:r>
            <a:r>
              <a:rPr lang="en-GB" sz="5400" kern="0" dirty="0">
                <a:solidFill>
                  <a:srgbClr val="1E4E79"/>
                </a:solidFill>
                <a:latin typeface="Century Gothic"/>
                <a:ea typeface="Century Gothic"/>
                <a:cs typeface="Century Gothic"/>
                <a:sym typeface="Century Gothic"/>
              </a:rPr>
              <a:t> </a:t>
            </a:r>
            <a:r>
              <a:rPr lang="en-GB" sz="5400" b="1" kern="0" dirty="0" err="1">
                <a:solidFill>
                  <a:srgbClr val="ED7D31"/>
                </a:solidFill>
                <a:latin typeface="Century Gothic"/>
                <a:ea typeface="Century Gothic"/>
                <a:cs typeface="Century Gothic"/>
                <a:sym typeface="Century Gothic"/>
              </a:rPr>
              <a:t>jouer</a:t>
            </a:r>
            <a:r>
              <a:rPr lang="en-GB" sz="5400" kern="0" dirty="0">
                <a:solidFill>
                  <a:srgbClr val="1E4E79"/>
                </a:solidFill>
                <a:latin typeface="Century Gothic"/>
                <a:ea typeface="Century Gothic"/>
                <a:cs typeface="Century Gothic"/>
                <a:sym typeface="Century Gothic"/>
              </a:rPr>
              <a:t> au tennis.</a:t>
            </a:r>
            <a:endParaRPr sz="1400" kern="0" dirty="0">
              <a:solidFill>
                <a:srgbClr val="000000"/>
              </a:solidFill>
              <a:cs typeface="Arial"/>
              <a:sym typeface="Arial"/>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[Louise likes </a:t>
            </a:r>
            <a:r>
              <a:rPr lang="en-GB" sz="3200" b="1" kern="0" dirty="0">
                <a:solidFill>
                  <a:srgbClr val="ED7D31"/>
                </a:solidFill>
                <a:latin typeface="Century Gothic"/>
                <a:ea typeface="Century Gothic"/>
                <a:cs typeface="Century Gothic"/>
                <a:sym typeface="Century Gothic"/>
              </a:rPr>
              <a:t>playing</a:t>
            </a:r>
            <a:r>
              <a:rPr lang="en-GB" sz="3200" kern="0" dirty="0">
                <a:solidFill>
                  <a:srgbClr val="1E4E79"/>
                </a:solidFill>
                <a:latin typeface="Century Gothic"/>
                <a:ea typeface="Century Gothic"/>
                <a:cs typeface="Century Gothic"/>
                <a:sym typeface="Century Gothic"/>
              </a:rPr>
              <a:t> tennis.]</a:t>
            </a:r>
            <a:endParaRPr sz="1400" kern="0" dirty="0">
              <a:solidFill>
                <a:srgbClr val="000000"/>
              </a:solidFill>
              <a:cs typeface="Arial"/>
              <a:sym typeface="Arial"/>
            </a:endParaRPr>
          </a:p>
        </p:txBody>
      </p:sp>
      <p:sp>
        <p:nvSpPr>
          <p:cNvPr id="9" name="Rectangle 8"/>
          <p:cNvSpPr/>
          <p:nvPr/>
        </p:nvSpPr>
        <p:spPr>
          <a:xfrm>
            <a:off x="5457371" y="4039200"/>
            <a:ext cx="1973943" cy="1015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276294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878268" y="78554"/>
            <a:ext cx="1969987" cy="428464"/>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C’est qui ?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10058399" y="249869"/>
            <a:ext cx="18515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noProof="0" dirty="0">
                <a:solidFill>
                  <a:prstClr val="white"/>
                </a:solidFill>
                <a:latin typeface="Century Gothic" panose="020B0502020202020204" pitchFamily="34" charset="0"/>
              </a:rPr>
              <a:t>li</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4" descr="for exercise showing the correct verb"/>
          <p:cNvGraphicFramePr>
            <a:graphicFrameLocks noGrp="1"/>
          </p:cNvGraphicFramePr>
          <p:nvPr>
            <p:extLst>
              <p:ext uri="{D42A27DB-BD31-4B8C-83A1-F6EECF244321}">
                <p14:modId xmlns:p14="http://schemas.microsoft.com/office/powerpoint/2010/main" val="651996547"/>
              </p:ext>
            </p:extLst>
          </p:nvPr>
        </p:nvGraphicFramePr>
        <p:xfrm>
          <a:off x="118188" y="1726604"/>
          <a:ext cx="11936964" cy="4559382"/>
        </p:xfrm>
        <a:graphic>
          <a:graphicData uri="http://schemas.openxmlformats.org/drawingml/2006/table">
            <a:tbl>
              <a:tblPr firstRow="1" bandRow="1">
                <a:tableStyleId>{5C22544A-7EE6-4342-B048-85BDC9FD1C3A}</a:tableStyleId>
              </a:tblPr>
              <a:tblGrid>
                <a:gridCol w="446023">
                  <a:extLst>
                    <a:ext uri="{9D8B030D-6E8A-4147-A177-3AD203B41FA5}">
                      <a16:colId xmlns:a16="http://schemas.microsoft.com/office/drawing/2014/main" val="637467301"/>
                    </a:ext>
                  </a:extLst>
                </a:gridCol>
                <a:gridCol w="2054051">
                  <a:extLst>
                    <a:ext uri="{9D8B030D-6E8A-4147-A177-3AD203B41FA5}">
                      <a16:colId xmlns:a16="http://schemas.microsoft.com/office/drawing/2014/main" val="3990371265"/>
                    </a:ext>
                  </a:extLst>
                </a:gridCol>
                <a:gridCol w="1649238">
                  <a:extLst>
                    <a:ext uri="{9D8B030D-6E8A-4147-A177-3AD203B41FA5}">
                      <a16:colId xmlns:a16="http://schemas.microsoft.com/office/drawing/2014/main" val="719036670"/>
                    </a:ext>
                  </a:extLst>
                </a:gridCol>
                <a:gridCol w="1680655">
                  <a:extLst>
                    <a:ext uri="{9D8B030D-6E8A-4147-A177-3AD203B41FA5}">
                      <a16:colId xmlns:a16="http://schemas.microsoft.com/office/drawing/2014/main" val="893030635"/>
                    </a:ext>
                  </a:extLst>
                </a:gridCol>
                <a:gridCol w="498656">
                  <a:extLst>
                    <a:ext uri="{9D8B030D-6E8A-4147-A177-3AD203B41FA5}">
                      <a16:colId xmlns:a16="http://schemas.microsoft.com/office/drawing/2014/main" val="1769796279"/>
                    </a:ext>
                  </a:extLst>
                </a:gridCol>
                <a:gridCol w="5608341">
                  <a:extLst>
                    <a:ext uri="{9D8B030D-6E8A-4147-A177-3AD203B41FA5}">
                      <a16:colId xmlns:a16="http://schemas.microsoft.com/office/drawing/2014/main" val="4160507768"/>
                    </a:ext>
                  </a:extLst>
                </a:gridCol>
              </a:tblGrid>
              <a:tr h="585532">
                <a:tc rowSpan="2">
                  <a:txBody>
                    <a:bodyPr/>
                    <a:lstStyle/>
                    <a:p>
                      <a:r>
                        <a:rPr lang="en-GB" sz="2400" b="1" dirty="0">
                          <a:solidFill>
                            <a:schemeClr val="accent5">
                              <a:lumMod val="50000"/>
                            </a:schemeClr>
                          </a:solidFill>
                          <a:latin typeface="Century Gothic" panose="020B0502020202020204" pitchFamily="34" charset="0"/>
                        </a:rPr>
                        <a:t>1</a:t>
                      </a:r>
                    </a:p>
                  </a:txBody>
                  <a:tcPr>
                    <a:solidFill>
                      <a:srgbClr val="EAEFF7"/>
                    </a:solidFill>
                  </a:tcPr>
                </a:tc>
                <a:tc rowSpan="2">
                  <a:txBody>
                    <a:bodyPr/>
                    <a:lstStyle/>
                    <a:p>
                      <a:r>
                        <a:rPr lang="en-GB" sz="2400" b="0" dirty="0">
                          <a:solidFill>
                            <a:schemeClr val="accent5">
                              <a:lumMod val="50000"/>
                            </a:schemeClr>
                          </a:solidFill>
                          <a:latin typeface="Century Gothic" panose="020B0502020202020204" pitchFamily="34" charset="0"/>
                        </a:rPr>
                        <a:t>Les </a:t>
                      </a:r>
                      <a:r>
                        <a:rPr lang="en-GB" sz="2400" b="0" dirty="0" err="1">
                          <a:solidFill>
                            <a:schemeClr val="accent5">
                              <a:lumMod val="50000"/>
                            </a:schemeClr>
                          </a:solidFill>
                          <a:latin typeface="Century Gothic" panose="020B0502020202020204" pitchFamily="34" charset="0"/>
                        </a:rPr>
                        <a:t>filles</a:t>
                      </a:r>
                      <a:r>
                        <a:rPr lang="en-GB" sz="2400" b="0" dirty="0">
                          <a:solidFill>
                            <a:schemeClr val="accent5">
                              <a:lumMod val="50000"/>
                            </a:schemeClr>
                          </a:solidFill>
                          <a:latin typeface="Century Gothic" panose="020B0502020202020204" pitchFamily="34" charset="0"/>
                        </a:rPr>
                        <a:t> </a:t>
                      </a:r>
                    </a:p>
                  </a:txBody>
                  <a:tcPr>
                    <a:solidFill>
                      <a:srgbClr val="EAEFF7"/>
                    </a:solidFill>
                  </a:tcPr>
                </a:tc>
                <a:tc>
                  <a:txBody>
                    <a:bodyPr/>
                    <a:lstStyle/>
                    <a:p>
                      <a:r>
                        <a:rPr lang="en-GB" sz="2400" b="0" dirty="0" err="1">
                          <a:solidFill>
                            <a:schemeClr val="accent5">
                              <a:lumMod val="50000"/>
                            </a:schemeClr>
                          </a:solidFill>
                          <a:latin typeface="Century Gothic" panose="020B0502020202020204" pitchFamily="34" charset="0"/>
                        </a:rPr>
                        <a:t>aime</a:t>
                      </a:r>
                      <a:endParaRPr lang="en-GB" sz="2400" b="0" dirty="0">
                        <a:solidFill>
                          <a:schemeClr val="accent5">
                            <a:lumMod val="50000"/>
                          </a:schemeClr>
                        </a:solidFill>
                        <a:latin typeface="Century Gothic" panose="020B0502020202020204" pitchFamily="34" charset="0"/>
                      </a:endParaRPr>
                    </a:p>
                  </a:txBody>
                  <a:tcPr>
                    <a:solidFill>
                      <a:srgbClr val="EAEFF7"/>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le</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français</a:t>
                      </a:r>
                      <a:r>
                        <a:rPr lang="en-GB" sz="2400" b="0" dirty="0">
                          <a:solidFill>
                            <a:schemeClr val="accent5">
                              <a:lumMod val="50000"/>
                            </a:schemeClr>
                          </a:solidFill>
                          <a:latin typeface="Century Gothic" panose="020B0502020202020204" pitchFamily="34" charset="0"/>
                        </a:rPr>
                        <a:t> </a:t>
                      </a:r>
                    </a:p>
                    <a:p>
                      <a:endParaRPr lang="en-GB" sz="2400" b="0" dirty="0">
                        <a:solidFill>
                          <a:schemeClr val="accent5">
                            <a:lumMod val="50000"/>
                          </a:schemeClr>
                        </a:solidFill>
                        <a:latin typeface="Century Gothic" panose="020B0502020202020204" pitchFamily="34" charset="0"/>
                      </a:endParaRPr>
                    </a:p>
                  </a:txBody>
                  <a:tcPr>
                    <a:solidFill>
                      <a:srgbClr val="EAEFF7"/>
                    </a:solidFill>
                  </a:tcPr>
                </a:tc>
                <a:tc rowSpan="2">
                  <a:txBody>
                    <a:bodyPr/>
                    <a:lstStyle/>
                    <a:p>
                      <a:r>
                        <a:rPr lang="en-GB" sz="2400" b="0" dirty="0">
                          <a:solidFill>
                            <a:schemeClr val="accent5">
                              <a:lumMod val="50000"/>
                            </a:schemeClr>
                          </a:solidFill>
                          <a:latin typeface="Century Gothic" panose="020B0502020202020204" pitchFamily="34" charset="0"/>
                        </a:rPr>
                        <a:t>et</a:t>
                      </a:r>
                    </a:p>
                  </a:txBody>
                  <a:tcPr>
                    <a:solidFill>
                      <a:srgbClr val="EAEFF7"/>
                    </a:solidFill>
                  </a:tcPr>
                </a:tc>
                <a:tc rowSpan="2">
                  <a:txBody>
                    <a:bodyPr/>
                    <a:lstStyle/>
                    <a:p>
                      <a:r>
                        <a:rPr lang="en-GB" sz="2400" b="0" dirty="0" err="1">
                          <a:solidFill>
                            <a:schemeClr val="accent5">
                              <a:lumMod val="50000"/>
                            </a:schemeClr>
                          </a:solidFill>
                          <a:latin typeface="Century Gothic" panose="020B0502020202020204" pitchFamily="34" charset="0"/>
                        </a:rPr>
                        <a:t>parle</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français</a:t>
                      </a:r>
                      <a:r>
                        <a:rPr lang="en-GB" sz="2400" b="0" baseline="0" dirty="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solidFill>
                      <a:srgbClr val="EAEFF7"/>
                    </a:solidFill>
                  </a:tcPr>
                </a:tc>
                <a:extLst>
                  <a:ext uri="{0D108BD9-81ED-4DB2-BD59-A6C34878D82A}">
                    <a16:rowId xmlns:a16="http://schemas.microsoft.com/office/drawing/2014/main" val="288951049"/>
                  </a:ext>
                </a:extLst>
              </a:tr>
              <a:tr h="532566">
                <a:tc vMerge="1">
                  <a:txBody>
                    <a:bodyPr/>
                    <a:lstStyle/>
                    <a:p>
                      <a:endParaRPr lang="en-GB"/>
                    </a:p>
                  </a:txBody>
                  <a:tcPr/>
                </a:tc>
                <a:tc vMerge="1">
                  <a:txBody>
                    <a:bodyPr/>
                    <a:lstStyle/>
                    <a:p>
                      <a:endParaRPr lang="en-GB"/>
                    </a:p>
                  </a:txBody>
                  <a:tcPr/>
                </a:tc>
                <a:tc>
                  <a:txBody>
                    <a:bodyPr/>
                    <a:lstStyle/>
                    <a:p>
                      <a:r>
                        <a:rPr lang="en-GB" sz="2400" dirty="0" err="1">
                          <a:solidFill>
                            <a:schemeClr val="accent5">
                              <a:lumMod val="50000"/>
                            </a:schemeClr>
                          </a:solidFill>
                          <a:latin typeface="Century Gothic" panose="020B0502020202020204" pitchFamily="34" charset="0"/>
                        </a:rPr>
                        <a:t>aiment</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306069601"/>
                  </a:ext>
                </a:extLst>
              </a:tr>
              <a:tr h="56177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50000"/>
                            </a:schemeClr>
                          </a:solidFill>
                          <a:latin typeface="Century Gothic" panose="020B0502020202020204" pitchFamily="34" charset="0"/>
                        </a:rPr>
                        <a:t>2</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Les</a:t>
                      </a:r>
                      <a:r>
                        <a:rPr lang="en-GB" sz="2400" baseline="0" dirty="0">
                          <a:solidFill>
                            <a:schemeClr val="accent5">
                              <a:lumMod val="50000"/>
                            </a:schemeClr>
                          </a:solidFill>
                          <a:latin typeface="Century Gothic" panose="020B0502020202020204" pitchFamily="34" charset="0"/>
                        </a:rPr>
                        <a:t> hommes</a:t>
                      </a:r>
                      <a:endParaRPr lang="en-GB" sz="2400" dirty="0">
                        <a:solidFill>
                          <a:schemeClr val="accent5">
                            <a:lumMod val="50000"/>
                          </a:schemeClr>
                        </a:solidFill>
                        <a:latin typeface="Century Gothic" panose="020B0502020202020204" pitchFamily="34" charset="0"/>
                      </a:endParaRPr>
                    </a:p>
                  </a:txBody>
                  <a:tcPr/>
                </a:tc>
                <a:tc>
                  <a:txBody>
                    <a:bodyPr/>
                    <a:lstStyle/>
                    <a:p>
                      <a:r>
                        <a:rPr lang="en-GB" sz="2400" dirty="0" err="1">
                          <a:solidFill>
                            <a:schemeClr val="accent5">
                              <a:lumMod val="50000"/>
                            </a:schemeClr>
                          </a:solidFill>
                          <a:latin typeface="Century Gothic" panose="020B0502020202020204" pitchFamily="34" charset="0"/>
                        </a:rPr>
                        <a:t>étudient</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l’anglais</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et</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latin typeface="Century Gothic" panose="020B0502020202020204" pitchFamily="34" charset="0"/>
                        </a:rPr>
                        <a:t>étudie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aussi</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l’anglais</a:t>
                      </a:r>
                      <a:r>
                        <a:rPr lang="en-GB" sz="2400" dirty="0">
                          <a:solidFill>
                            <a:schemeClr val="accent5">
                              <a:lumMod val="50000"/>
                            </a:schemeClr>
                          </a:solidFill>
                          <a:latin typeface="Century Gothic" panose="020B0502020202020204" pitchFamily="34" charset="0"/>
                        </a:rPr>
                        <a:t>. </a:t>
                      </a:r>
                    </a:p>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580411597"/>
                  </a:ext>
                </a:extLst>
              </a:tr>
              <a:tr h="561777">
                <a:tc vMerge="1">
                  <a:txBody>
                    <a:bodyPr/>
                    <a:lstStyle/>
                    <a:p>
                      <a:endParaRPr lang="en-GB"/>
                    </a:p>
                  </a:txBody>
                  <a:tcPr/>
                </a:tc>
                <a:tc vMerge="1">
                  <a:txBody>
                    <a:bodyPr/>
                    <a:lstStyle/>
                    <a:p>
                      <a:endParaRPr lang="en-GB"/>
                    </a:p>
                  </a:txBody>
                  <a:tcPr/>
                </a:tc>
                <a:tc>
                  <a:txBody>
                    <a:bodyPr/>
                    <a:lstStyle/>
                    <a:p>
                      <a:r>
                        <a:rPr lang="en-GB" sz="2400" dirty="0" err="1">
                          <a:solidFill>
                            <a:schemeClr val="accent5">
                              <a:lumMod val="50000"/>
                            </a:schemeClr>
                          </a:solidFill>
                          <a:latin typeface="Century Gothic" panose="020B0502020202020204" pitchFamily="34" charset="0"/>
                        </a:rPr>
                        <a:t>étudie</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929131619"/>
                  </a:ext>
                </a:extLst>
              </a:tr>
              <a:tr h="56177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50000"/>
                            </a:schemeClr>
                          </a:solidFill>
                          <a:latin typeface="Century Gothic" panose="020B0502020202020204" pitchFamily="34" charset="0"/>
                        </a:rPr>
                        <a:t>3</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La</a:t>
                      </a:r>
                      <a:r>
                        <a:rPr lang="en-GB" sz="2400" baseline="0" dirty="0">
                          <a:solidFill>
                            <a:schemeClr val="accent5">
                              <a:lumMod val="50000"/>
                            </a:schemeClr>
                          </a:solidFill>
                          <a:latin typeface="Century Gothic" panose="020B0502020202020204" pitchFamily="34" charset="0"/>
                        </a:rPr>
                        <a:t> femme</a:t>
                      </a:r>
                      <a:endParaRPr lang="en-GB" sz="2400" dirty="0">
                        <a:solidFill>
                          <a:schemeClr val="accent5">
                            <a:lumMod val="50000"/>
                          </a:schemeClr>
                        </a:solidFill>
                        <a:latin typeface="Century Gothic" panose="020B0502020202020204" pitchFamily="34" charset="0"/>
                      </a:endParaRPr>
                    </a:p>
                  </a:txBody>
                  <a:tcPr/>
                </a:tc>
                <a:tc>
                  <a:txBody>
                    <a:bodyPr/>
                    <a:lstStyle/>
                    <a:p>
                      <a:r>
                        <a:rPr lang="en-GB" sz="2400" dirty="0" err="1">
                          <a:solidFill>
                            <a:schemeClr val="accent5">
                              <a:lumMod val="50000"/>
                            </a:schemeClr>
                          </a:solidFill>
                          <a:latin typeface="Century Gothic" panose="020B0502020202020204" pitchFamily="34" charset="0"/>
                        </a:rPr>
                        <a:t>parlent</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français</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et</a:t>
                      </a:r>
                    </a:p>
                  </a:txBody>
                  <a:tcPr/>
                </a:tc>
                <a:tc rowSpan="2">
                  <a:txBody>
                    <a:bodyPr/>
                    <a:lstStyle/>
                    <a:p>
                      <a:r>
                        <a:rPr lang="en-GB" sz="2400" baseline="0" dirty="0" err="1">
                          <a:solidFill>
                            <a:schemeClr val="accent5">
                              <a:lumMod val="50000"/>
                            </a:schemeClr>
                          </a:solidFill>
                          <a:latin typeface="Century Gothic" panose="020B0502020202020204" pitchFamily="34" charset="0"/>
                        </a:rPr>
                        <a:t>trouvent</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l’histoire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intéressante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aussi</a:t>
                      </a:r>
                      <a:r>
                        <a:rPr lang="en-GB" sz="2400" baseline="0" dirty="0">
                          <a:solidFill>
                            <a:schemeClr val="accent5">
                              <a:lumMod val="50000"/>
                            </a:scheme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32862477"/>
                  </a:ext>
                </a:extLst>
              </a:tr>
              <a:tr h="561777">
                <a:tc vMerge="1">
                  <a:txBody>
                    <a:bodyPr/>
                    <a:lstStyle/>
                    <a:p>
                      <a:endParaRPr lang="en-GB"/>
                    </a:p>
                  </a:txBody>
                  <a:tcPr/>
                </a:tc>
                <a:tc vMerge="1">
                  <a:txBody>
                    <a:bodyPr/>
                    <a:lstStyle/>
                    <a:p>
                      <a:endParaRPr lang="en-GB"/>
                    </a:p>
                  </a:txBody>
                  <a:tcPr/>
                </a:tc>
                <a:tc>
                  <a:txBody>
                    <a:bodyPr/>
                    <a:lstStyle/>
                    <a:p>
                      <a:r>
                        <a:rPr lang="en-GB" sz="2400" dirty="0" err="1">
                          <a:solidFill>
                            <a:schemeClr val="accent5">
                              <a:lumMod val="50000"/>
                            </a:schemeClr>
                          </a:solidFill>
                          <a:latin typeface="Century Gothic" panose="020B0502020202020204" pitchFamily="34" charset="0"/>
                        </a:rPr>
                        <a:t>parle</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157398067"/>
                  </a:ext>
                </a:extLst>
              </a:tr>
              <a:tr h="561777">
                <a:tc rowSpan="2">
                  <a:txBody>
                    <a:bodyPr/>
                    <a:lstStyle/>
                    <a:p>
                      <a:r>
                        <a:rPr lang="en-GB" sz="2400" b="1" dirty="0">
                          <a:solidFill>
                            <a:schemeClr val="accent5">
                              <a:lumMod val="50000"/>
                            </a:schemeClr>
                          </a:solidFill>
                          <a:latin typeface="Century Gothic" panose="020B0502020202020204" pitchFamily="34" charset="0"/>
                        </a:rPr>
                        <a:t>4</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médecin</a:t>
                      </a:r>
                      <a:endParaRPr lang="en-GB" sz="2400" dirty="0">
                        <a:solidFill>
                          <a:schemeClr val="accent5">
                            <a:lumMod val="50000"/>
                          </a:schemeClr>
                        </a:solidFill>
                        <a:latin typeface="Century Gothic" panose="020B0502020202020204" pitchFamily="34" charset="0"/>
                      </a:endParaRPr>
                    </a:p>
                    <a:p>
                      <a:endParaRPr lang="en-GB" sz="2400" dirty="0">
                        <a:solidFill>
                          <a:schemeClr val="accent5">
                            <a:lumMod val="50000"/>
                          </a:schemeClr>
                        </a:solidFill>
                        <a:latin typeface="Century Gothic" panose="020B0502020202020204" pitchFamily="34" charset="0"/>
                      </a:endParaRPr>
                    </a:p>
                  </a:txBody>
                  <a:tcPr/>
                </a:tc>
                <a:tc>
                  <a:txBody>
                    <a:bodyPr/>
                    <a:lstStyle/>
                    <a:p>
                      <a:r>
                        <a:rPr lang="en-GB" sz="2400" dirty="0" err="1">
                          <a:solidFill>
                            <a:schemeClr val="accent5">
                              <a:lumMod val="50000"/>
                            </a:schemeClr>
                          </a:solidFill>
                          <a:latin typeface="Century Gothic" panose="020B0502020202020204" pitchFamily="34" charset="0"/>
                        </a:rPr>
                        <a:t>travaillent</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en</a:t>
                      </a:r>
                      <a:r>
                        <a:rPr lang="en-GB" sz="2400" dirty="0">
                          <a:solidFill>
                            <a:schemeClr val="accent5">
                              <a:lumMod val="50000"/>
                            </a:schemeClr>
                          </a:solidFill>
                          <a:latin typeface="Century Gothic" panose="020B0502020202020204" pitchFamily="34" charset="0"/>
                        </a:rPr>
                        <a:t> France</a:t>
                      </a:r>
                    </a:p>
                  </a:txBody>
                  <a:tcPr/>
                </a:tc>
                <a:tc rowSpan="2">
                  <a:txBody>
                    <a:bodyPr/>
                    <a:lstStyle/>
                    <a:p>
                      <a:r>
                        <a:rPr lang="en-GB" sz="2400" dirty="0">
                          <a:solidFill>
                            <a:schemeClr val="accent5">
                              <a:lumMod val="50000"/>
                            </a:schemeClr>
                          </a:solidFill>
                          <a:latin typeface="Century Gothic" panose="020B0502020202020204" pitchFamily="34" charset="0"/>
                        </a:rPr>
                        <a:t>et</a:t>
                      </a:r>
                    </a:p>
                  </a:txBody>
                  <a:tcPr/>
                </a:tc>
                <a:tc rowSpan="2">
                  <a:txBody>
                    <a:bodyPr/>
                    <a:lstStyle/>
                    <a:p>
                      <a:r>
                        <a:rPr lang="en-GB" sz="2400" dirty="0" err="1">
                          <a:solidFill>
                            <a:schemeClr val="accent5">
                              <a:lumMod val="50000"/>
                            </a:schemeClr>
                          </a:solidFill>
                          <a:latin typeface="Century Gothic" panose="020B0502020202020204" pitchFamily="34" charset="0"/>
                        </a:rPr>
                        <a:t>parlent</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espagnol</a:t>
                      </a:r>
                      <a:r>
                        <a:rPr lang="en-GB" sz="2400" baseline="0" dirty="0">
                          <a:solidFill>
                            <a:schemeClr val="accent5">
                              <a:lumMod val="50000"/>
                            </a:scheme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582667828"/>
                  </a:ext>
                </a:extLst>
              </a:tr>
              <a:tr h="561777">
                <a:tc vMerge="1">
                  <a:txBody>
                    <a:bodyPr/>
                    <a:lstStyle/>
                    <a:p>
                      <a:endParaRPr lang="en-GB"/>
                    </a:p>
                  </a:txBody>
                  <a:tcPr/>
                </a:tc>
                <a:tc vMerge="1">
                  <a:txBody>
                    <a:bodyPr/>
                    <a:lstStyle/>
                    <a:p>
                      <a:endParaRPr lang="en-GB"/>
                    </a:p>
                  </a:txBody>
                  <a:tcPr/>
                </a:tc>
                <a:tc>
                  <a:txBody>
                    <a:bodyPr/>
                    <a:lstStyle/>
                    <a:p>
                      <a:r>
                        <a:rPr lang="en-GB" sz="2400" dirty="0" err="1">
                          <a:solidFill>
                            <a:schemeClr val="accent5">
                              <a:lumMod val="50000"/>
                            </a:schemeClr>
                          </a:solidFill>
                          <a:latin typeface="Century Gothic" panose="020B0502020202020204" pitchFamily="34" charset="0"/>
                        </a:rPr>
                        <a:t>travaille</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566783188"/>
                  </a:ext>
                </a:extLst>
              </a:tr>
            </a:tbl>
          </a:graphicData>
        </a:graphic>
      </p:graphicFrame>
      <p:sp>
        <p:nvSpPr>
          <p:cNvPr id="6" name="TextBox 5"/>
          <p:cNvSpPr txBox="1"/>
          <p:nvPr/>
        </p:nvSpPr>
        <p:spPr>
          <a:xfrm>
            <a:off x="6475445" y="1869533"/>
            <a:ext cx="5579707" cy="830997"/>
          </a:xfrm>
          <a:prstGeom prst="rect">
            <a:avLst/>
          </a:prstGeom>
          <a:solidFill>
            <a:schemeClr val="accent5">
              <a:lumMod val="60000"/>
              <a:lumOff val="40000"/>
            </a:schemeClr>
          </a:solidFill>
        </p:spPr>
        <p:txBody>
          <a:bodyPr wrap="square" rtlCol="0">
            <a:spAutoFit/>
          </a:bodyPr>
          <a:lstStyle/>
          <a:p>
            <a:pPr lvl="0"/>
            <a:r>
              <a:rPr lang="en-GB" sz="2400" dirty="0" err="1">
                <a:solidFill>
                  <a:srgbClr val="4472C4">
                    <a:lumMod val="50000"/>
                  </a:srgbClr>
                </a:solidFill>
                <a:latin typeface="Century Gothic" panose="020B0502020202020204" pitchFamily="34" charset="0"/>
              </a:rPr>
              <a:t>trouvent</a:t>
            </a:r>
            <a:r>
              <a:rPr lang="en-GB" sz="2400" dirty="0">
                <a:solidFill>
                  <a:srgbClr val="4472C4">
                    <a:lumMod val="50000"/>
                  </a:srgbClr>
                </a:solidFill>
                <a:latin typeface="Century Gothic" panose="020B0502020202020204" pitchFamily="34" charset="0"/>
              </a:rPr>
              <a:t> </a:t>
            </a:r>
            <a:r>
              <a:rPr lang="en-GB" sz="2400" dirty="0" err="1">
                <a:solidFill>
                  <a:srgbClr val="4472C4">
                    <a:lumMod val="50000"/>
                  </a:srgbClr>
                </a:solidFill>
                <a:latin typeface="Century Gothic" panose="020B0502020202020204" pitchFamily="34" charset="0"/>
              </a:rPr>
              <a:t>l’histoire</a:t>
            </a:r>
            <a:r>
              <a:rPr lang="en-GB" sz="2400" dirty="0">
                <a:solidFill>
                  <a:srgbClr val="4472C4">
                    <a:lumMod val="50000"/>
                  </a:srgbClr>
                </a:solidFill>
                <a:latin typeface="Century Gothic" panose="020B0502020202020204" pitchFamily="34" charset="0"/>
              </a:rPr>
              <a:t> </a:t>
            </a:r>
            <a:r>
              <a:rPr lang="en-GB" sz="2400" dirty="0" err="1">
                <a:solidFill>
                  <a:srgbClr val="4472C4">
                    <a:lumMod val="50000"/>
                  </a:srgbClr>
                </a:solidFill>
                <a:latin typeface="Century Gothic" panose="020B0502020202020204" pitchFamily="34" charset="0"/>
              </a:rPr>
              <a:t>intéressante</a:t>
            </a:r>
            <a:r>
              <a:rPr lang="en-GB" sz="2400" dirty="0">
                <a:solidFill>
                  <a:srgbClr val="4472C4">
                    <a:lumMod val="50000"/>
                  </a:srgbClr>
                </a:solidFill>
                <a:latin typeface="Century Gothic" panose="020B0502020202020204" pitchFamily="34" charset="0"/>
              </a:rPr>
              <a:t> </a:t>
            </a:r>
            <a:r>
              <a:rPr lang="en-GB" sz="2400" dirty="0" err="1">
                <a:solidFill>
                  <a:srgbClr val="4472C4">
                    <a:lumMod val="50000"/>
                  </a:srgbClr>
                </a:solidFill>
                <a:latin typeface="Century Gothic" panose="020B0502020202020204" pitchFamily="34" charset="0"/>
              </a:rPr>
              <a:t>aussi</a:t>
            </a:r>
            <a:r>
              <a:rPr lang="en-GB" sz="2400" dirty="0">
                <a:solidFill>
                  <a:srgbClr val="4472C4">
                    <a:lumMod val="50000"/>
                  </a:srgbClr>
                </a:solidFill>
                <a:latin typeface="Century Gothic" panose="020B0502020202020204" pitchFamily="34" charset="0"/>
              </a:rPr>
              <a:t>.</a:t>
            </a:r>
          </a:p>
          <a:p>
            <a:r>
              <a:rPr lang="en-GB" sz="2400" dirty="0" err="1">
                <a:solidFill>
                  <a:schemeClr val="accent5">
                    <a:lumMod val="50000"/>
                  </a:schemeClr>
                </a:solidFill>
                <a:latin typeface="Century Gothic" panose="020B0502020202020204" pitchFamily="34" charset="0"/>
              </a:rPr>
              <a:t>parlent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espagnol</a:t>
            </a:r>
            <a:r>
              <a:rPr lang="en-GB" sz="2400" dirty="0">
                <a:solidFill>
                  <a:schemeClr val="accent5">
                    <a:lumMod val="50000"/>
                  </a:schemeClr>
                </a:solidFill>
                <a:latin typeface="Century Gothic" panose="020B0502020202020204" pitchFamily="34" charset="0"/>
              </a:rPr>
              <a:t>.</a:t>
            </a:r>
            <a:r>
              <a:rPr lang="en-GB" sz="2400" dirty="0">
                <a:solidFill>
                  <a:srgbClr val="4472C4">
                    <a:lumMod val="50000"/>
                  </a:srgbClr>
                </a:solidFill>
                <a:latin typeface="Century Gothic" panose="020B0502020202020204" pitchFamily="34" charset="0"/>
              </a:rPr>
              <a:t>    </a:t>
            </a:r>
          </a:p>
        </p:txBody>
      </p:sp>
      <p:sp>
        <p:nvSpPr>
          <p:cNvPr id="7" name="TextBox 6"/>
          <p:cNvSpPr txBox="1"/>
          <p:nvPr/>
        </p:nvSpPr>
        <p:spPr>
          <a:xfrm>
            <a:off x="6475445" y="3045306"/>
            <a:ext cx="5532940" cy="830997"/>
          </a:xfrm>
          <a:prstGeom prst="rect">
            <a:avLst/>
          </a:prstGeom>
          <a:solidFill>
            <a:schemeClr val="accent5">
              <a:lumMod val="60000"/>
              <a:lumOff val="40000"/>
            </a:schemeClr>
          </a:solidFill>
        </p:spPr>
        <p:txBody>
          <a:bodyPr wrap="square" rtlCol="0">
            <a:spAutoFit/>
          </a:bodyPr>
          <a:lstStyle/>
          <a:p>
            <a:r>
              <a:rPr lang="en-GB" sz="2400" dirty="0" err="1">
                <a:solidFill>
                  <a:schemeClr val="accent5">
                    <a:lumMod val="50000"/>
                  </a:schemeClr>
                </a:solidFill>
                <a:latin typeface="Century Gothic" panose="020B0502020202020204" pitchFamily="34" charset="0"/>
              </a:rPr>
              <a:t>parlent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espagnol</a:t>
            </a:r>
            <a:r>
              <a:rPr lang="en-GB" sz="2400" dirty="0">
                <a:solidFill>
                  <a:schemeClr val="accent5">
                    <a:lumMod val="50000"/>
                  </a:schemeClr>
                </a:solidFill>
                <a:latin typeface="Century Gothic" panose="020B0502020202020204" pitchFamily="34" charset="0"/>
              </a:rPr>
              <a:t>.</a:t>
            </a:r>
          </a:p>
          <a:p>
            <a:r>
              <a:rPr lang="en-GB" sz="2400" dirty="0" err="1">
                <a:solidFill>
                  <a:srgbClr val="4472C4">
                    <a:lumMod val="50000"/>
                  </a:srgbClr>
                </a:solidFill>
                <a:latin typeface="Century Gothic" panose="020B0502020202020204" pitchFamily="34" charset="0"/>
              </a:rPr>
              <a:t>trouvent</a:t>
            </a:r>
            <a:r>
              <a:rPr lang="en-GB" sz="2400" dirty="0">
                <a:solidFill>
                  <a:srgbClr val="4472C4">
                    <a:lumMod val="50000"/>
                  </a:srgbClr>
                </a:solidFill>
                <a:latin typeface="Century Gothic" panose="020B0502020202020204" pitchFamily="34" charset="0"/>
              </a:rPr>
              <a:t> </a:t>
            </a:r>
            <a:r>
              <a:rPr lang="en-GB" sz="2400" dirty="0" err="1">
                <a:solidFill>
                  <a:srgbClr val="4472C4">
                    <a:lumMod val="50000"/>
                  </a:srgbClr>
                </a:solidFill>
                <a:latin typeface="Century Gothic" panose="020B0502020202020204" pitchFamily="34" charset="0"/>
              </a:rPr>
              <a:t>l’histoire</a:t>
            </a:r>
            <a:r>
              <a:rPr lang="en-GB" sz="2400" dirty="0">
                <a:solidFill>
                  <a:srgbClr val="4472C4">
                    <a:lumMod val="50000"/>
                  </a:srgbClr>
                </a:solidFill>
                <a:latin typeface="Century Gothic" panose="020B0502020202020204" pitchFamily="34" charset="0"/>
              </a:rPr>
              <a:t> </a:t>
            </a:r>
            <a:r>
              <a:rPr lang="en-GB" sz="2400" dirty="0" err="1">
                <a:solidFill>
                  <a:srgbClr val="4472C4">
                    <a:lumMod val="50000"/>
                  </a:srgbClr>
                </a:solidFill>
                <a:latin typeface="Century Gothic" panose="020B0502020202020204" pitchFamily="34" charset="0"/>
              </a:rPr>
              <a:t>intéressante</a:t>
            </a:r>
            <a:r>
              <a:rPr lang="en-GB" sz="2400" dirty="0">
                <a:solidFill>
                  <a:srgbClr val="4472C4">
                    <a:lumMod val="50000"/>
                  </a:srgbClr>
                </a:solidFill>
                <a:latin typeface="Century Gothic" panose="020B0502020202020204" pitchFamily="34" charset="0"/>
              </a:rPr>
              <a:t> </a:t>
            </a:r>
            <a:r>
              <a:rPr lang="en-GB" sz="2400" dirty="0" err="1">
                <a:solidFill>
                  <a:srgbClr val="4472C4">
                    <a:lumMod val="50000"/>
                  </a:srgbClr>
                </a:solidFill>
                <a:latin typeface="Century Gothic" panose="020B0502020202020204" pitchFamily="34" charset="0"/>
              </a:rPr>
              <a:t>aussi</a:t>
            </a:r>
            <a:r>
              <a:rPr lang="en-GB" sz="2400" dirty="0">
                <a:solidFill>
                  <a:srgbClr val="4472C4">
                    <a:lumMod val="50000"/>
                  </a:srgbClr>
                </a:solidFill>
                <a:latin typeface="Century Gothic" panose="020B0502020202020204" pitchFamily="34" charset="0"/>
              </a:rPr>
              <a:t>.</a:t>
            </a:r>
          </a:p>
        </p:txBody>
      </p:sp>
      <p:sp>
        <p:nvSpPr>
          <p:cNvPr id="8" name="TextBox 7"/>
          <p:cNvSpPr txBox="1"/>
          <p:nvPr/>
        </p:nvSpPr>
        <p:spPr>
          <a:xfrm>
            <a:off x="6475445" y="4220953"/>
            <a:ext cx="5532940" cy="830997"/>
          </a:xfrm>
          <a:prstGeom prst="rect">
            <a:avLst/>
          </a:prstGeom>
          <a:solidFill>
            <a:schemeClr val="accent5">
              <a:lumMod val="60000"/>
              <a:lumOff val="40000"/>
            </a:schemeClr>
          </a:solidFill>
        </p:spPr>
        <p:txBody>
          <a:bodyPr wrap="square" rtlCol="0">
            <a:spAutoFit/>
          </a:bodyPr>
          <a:lstStyle/>
          <a:p>
            <a:r>
              <a:rPr lang="en-GB" sz="2400" dirty="0" err="1">
                <a:solidFill>
                  <a:schemeClr val="accent5">
                    <a:lumMod val="50000"/>
                  </a:schemeClr>
                </a:solidFill>
                <a:latin typeface="Century Gothic" panose="020B0502020202020204" pitchFamily="34" charset="0"/>
              </a:rPr>
              <a:t>étudie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l’anglais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aussi</a:t>
            </a:r>
            <a:r>
              <a:rPr lang="en-GB" sz="2400" dirty="0">
                <a:solidFill>
                  <a:schemeClr val="accent5">
                    <a:lumMod val="50000"/>
                  </a:schemeClr>
                </a:solidFill>
                <a:latin typeface="Century Gothic" panose="020B0502020202020204" pitchFamily="34" charset="0"/>
              </a:rPr>
              <a:t>.</a:t>
            </a:r>
          </a:p>
          <a:p>
            <a:endParaRPr lang="en-GB" sz="2400" dirty="0">
              <a:solidFill>
                <a:schemeClr val="accent5">
                  <a:lumMod val="50000"/>
                </a:schemeClr>
              </a:solidFill>
              <a:latin typeface="Century Gothic" panose="020B0502020202020204" pitchFamily="34" charset="0"/>
            </a:endParaRPr>
          </a:p>
        </p:txBody>
      </p:sp>
      <p:sp>
        <p:nvSpPr>
          <p:cNvPr id="9" name="TextBox 8"/>
          <p:cNvSpPr txBox="1"/>
          <p:nvPr/>
        </p:nvSpPr>
        <p:spPr>
          <a:xfrm>
            <a:off x="338430" y="754137"/>
            <a:ext cx="11340791" cy="830997"/>
          </a:xfrm>
          <a:prstGeom prst="rect">
            <a:avLst/>
          </a:prstGeom>
          <a:solidFill>
            <a:srgbClr val="115076"/>
          </a:solidFill>
        </p:spPr>
        <p:txBody>
          <a:bodyPr wrap="square" rtlCol="0">
            <a:spAutoFit/>
          </a:bodyPr>
          <a:lstStyle/>
          <a:p>
            <a:r>
              <a:rPr lang="en-GB" sz="2400" dirty="0">
                <a:solidFill>
                  <a:schemeClr val="bg1"/>
                </a:solidFill>
                <a:latin typeface="Century Gothic" panose="020B0502020202020204" pitchFamily="34" charset="0"/>
              </a:rPr>
              <a:t>Read the sentence, choose the correct first verb and complete the sentence with a correct part. Then write the English for each sentence.</a:t>
            </a:r>
          </a:p>
        </p:txBody>
      </p:sp>
      <p:sp>
        <p:nvSpPr>
          <p:cNvPr id="10" name="TextBox 9"/>
          <p:cNvSpPr txBox="1"/>
          <p:nvPr/>
        </p:nvSpPr>
        <p:spPr>
          <a:xfrm>
            <a:off x="6475445" y="5326239"/>
            <a:ext cx="5532941" cy="830997"/>
          </a:xfrm>
          <a:prstGeom prst="rect">
            <a:avLst/>
          </a:prstGeom>
          <a:solidFill>
            <a:schemeClr val="accent5">
              <a:lumMod val="60000"/>
              <a:lumOff val="40000"/>
            </a:schemeClr>
          </a:solidFill>
        </p:spPr>
        <p:txBody>
          <a:bodyPr wrap="square" rtlCol="0">
            <a:spAutoFit/>
          </a:bodyPr>
          <a:lstStyle/>
          <a:p>
            <a:r>
              <a:rPr lang="en-GB" sz="2400" dirty="0" err="1">
                <a:solidFill>
                  <a:schemeClr val="accent5">
                    <a:lumMod val="50000"/>
                  </a:schemeClr>
                </a:solidFill>
                <a:latin typeface="Century Gothic" panose="020B0502020202020204" pitchFamily="34" charset="0"/>
              </a:rPr>
              <a:t>parle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français</a:t>
            </a:r>
            <a:r>
              <a:rPr lang="en-GB" sz="2400" dirty="0">
                <a:solidFill>
                  <a:schemeClr val="accent5">
                    <a:lumMod val="50000"/>
                  </a:schemeClr>
                </a:solidFill>
                <a:latin typeface="Century Gothic" panose="020B0502020202020204" pitchFamily="34" charset="0"/>
              </a:rPr>
              <a:t>.</a:t>
            </a:r>
          </a:p>
          <a:p>
            <a:pPr lvl="0"/>
            <a:r>
              <a:rPr lang="en-GB" sz="2400" dirty="0">
                <a:solidFill>
                  <a:srgbClr val="4472C4">
                    <a:lumMod val="50000"/>
                  </a:srgbClr>
                </a:solidFill>
                <a:latin typeface="Century Gothic" panose="020B0502020202020204" pitchFamily="34" charset="0"/>
              </a:rPr>
              <a:t> </a:t>
            </a:r>
          </a:p>
        </p:txBody>
      </p:sp>
      <p:pic>
        <p:nvPicPr>
          <p:cNvPr id="13" name="Picture 12"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1984" y="2413234"/>
            <a:ext cx="370098" cy="385518"/>
          </a:xfrm>
          <a:prstGeom prst="rect">
            <a:avLst/>
          </a:prstGeom>
        </p:spPr>
      </p:pic>
      <p:pic>
        <p:nvPicPr>
          <p:cNvPr id="14" name="Picture 13"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1984" y="2997307"/>
            <a:ext cx="370098" cy="385518"/>
          </a:xfrm>
          <a:prstGeom prst="rect">
            <a:avLst/>
          </a:prstGeom>
        </p:spPr>
      </p:pic>
      <p:pic>
        <p:nvPicPr>
          <p:cNvPr id="15" name="Picture 14"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1984" y="4695042"/>
            <a:ext cx="370098" cy="385518"/>
          </a:xfrm>
          <a:prstGeom prst="rect">
            <a:avLst/>
          </a:prstGeom>
        </p:spPr>
      </p:pic>
      <p:pic>
        <p:nvPicPr>
          <p:cNvPr id="16" name="Picture 15"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1984" y="5771330"/>
            <a:ext cx="370098" cy="385518"/>
          </a:xfrm>
          <a:prstGeom prst="rect">
            <a:avLst/>
          </a:prstGeom>
        </p:spPr>
      </p:pic>
      <p:sp>
        <p:nvSpPr>
          <p:cNvPr id="17" name="TextBox 16" descr="green checkmark"/>
          <p:cNvSpPr txBox="1"/>
          <p:nvPr/>
        </p:nvSpPr>
        <p:spPr>
          <a:xfrm>
            <a:off x="637654" y="1840789"/>
            <a:ext cx="10742341" cy="830997"/>
          </a:xfrm>
          <a:prstGeom prst="rect">
            <a:avLst/>
          </a:prstGeom>
          <a:solidFill>
            <a:schemeClr val="accent2">
              <a:lumMod val="60000"/>
              <a:lumOff val="40000"/>
            </a:schemeClr>
          </a:solidFill>
        </p:spPr>
        <p:txBody>
          <a:bodyPr wrap="square" rtlCol="0">
            <a:spAutoFit/>
          </a:bodyPr>
          <a:lstStyle/>
          <a:p>
            <a:r>
              <a:rPr lang="en-GB" sz="2400" b="1" dirty="0">
                <a:solidFill>
                  <a:schemeClr val="bg1"/>
                </a:solidFill>
                <a:latin typeface="Century Gothic" panose="020B0502020202020204" pitchFamily="34" charset="0"/>
              </a:rPr>
              <a:t>The girls like French and find history interesting as well.</a:t>
            </a:r>
          </a:p>
          <a:p>
            <a:pPr lvl="0"/>
            <a:r>
              <a:rPr lang="en-GB" sz="2400" b="1" dirty="0">
                <a:solidFill>
                  <a:schemeClr val="bg1"/>
                </a:solidFill>
                <a:latin typeface="Century Gothic" panose="020B0502020202020204" pitchFamily="34" charset="0"/>
              </a:rPr>
              <a:t>The girls like French and speak Spanish.</a:t>
            </a:r>
            <a:endParaRPr lang="en-GB" sz="2400" dirty="0">
              <a:solidFill>
                <a:srgbClr val="4472C4">
                  <a:lumMod val="50000"/>
                </a:srgbClr>
              </a:solidFill>
              <a:latin typeface="Century Gothic" panose="020B0502020202020204" pitchFamily="34" charset="0"/>
            </a:endParaRPr>
          </a:p>
        </p:txBody>
      </p:sp>
      <p:sp>
        <p:nvSpPr>
          <p:cNvPr id="18" name="TextBox 17"/>
          <p:cNvSpPr txBox="1"/>
          <p:nvPr/>
        </p:nvSpPr>
        <p:spPr>
          <a:xfrm>
            <a:off x="637653" y="3045306"/>
            <a:ext cx="10742341" cy="830997"/>
          </a:xfrm>
          <a:prstGeom prst="rect">
            <a:avLst/>
          </a:prstGeom>
          <a:solidFill>
            <a:schemeClr val="accent2">
              <a:lumMod val="60000"/>
              <a:lumOff val="40000"/>
            </a:schemeClr>
          </a:solidFill>
        </p:spPr>
        <p:txBody>
          <a:bodyPr wrap="square" rtlCol="0">
            <a:spAutoFit/>
          </a:bodyPr>
          <a:lstStyle/>
          <a:p>
            <a:r>
              <a:rPr lang="en-GB" sz="2400" b="1" dirty="0">
                <a:solidFill>
                  <a:schemeClr val="bg1"/>
                </a:solidFill>
                <a:latin typeface="Century Gothic" panose="020B0502020202020204" pitchFamily="34" charset="0"/>
              </a:rPr>
              <a:t>The men study English and speak Spanish.</a:t>
            </a:r>
          </a:p>
          <a:p>
            <a:pPr lvl="0"/>
            <a:r>
              <a:rPr lang="en-GB" sz="2400" b="1" dirty="0">
                <a:solidFill>
                  <a:schemeClr val="bg1"/>
                </a:solidFill>
                <a:latin typeface="Century Gothic" panose="020B0502020202020204" pitchFamily="34" charset="0"/>
              </a:rPr>
              <a:t>The men study English and find history interesting as well.</a:t>
            </a:r>
            <a:endParaRPr lang="en-GB" sz="2400" dirty="0">
              <a:solidFill>
                <a:srgbClr val="4472C4">
                  <a:lumMod val="50000"/>
                </a:srgbClr>
              </a:solidFill>
              <a:latin typeface="Century Gothic" panose="020B0502020202020204" pitchFamily="34" charset="0"/>
            </a:endParaRPr>
          </a:p>
        </p:txBody>
      </p:sp>
      <p:sp>
        <p:nvSpPr>
          <p:cNvPr id="19" name="TextBox 18"/>
          <p:cNvSpPr txBox="1"/>
          <p:nvPr/>
        </p:nvSpPr>
        <p:spPr>
          <a:xfrm>
            <a:off x="637653" y="4203970"/>
            <a:ext cx="10742341" cy="830997"/>
          </a:xfrm>
          <a:prstGeom prst="rect">
            <a:avLst/>
          </a:prstGeom>
          <a:solidFill>
            <a:schemeClr val="accent2">
              <a:lumMod val="60000"/>
              <a:lumOff val="40000"/>
            </a:schemeClr>
          </a:solidFill>
        </p:spPr>
        <p:txBody>
          <a:bodyPr wrap="square" rtlCol="0">
            <a:spAutoFit/>
          </a:bodyPr>
          <a:lstStyle/>
          <a:p>
            <a:r>
              <a:rPr lang="en-GB" sz="2400" b="1" dirty="0">
                <a:solidFill>
                  <a:schemeClr val="bg1"/>
                </a:solidFill>
                <a:latin typeface="Century Gothic" panose="020B0502020202020204" pitchFamily="34" charset="0"/>
              </a:rPr>
              <a:t>The woman speaks French and also studies English.</a:t>
            </a:r>
          </a:p>
          <a:p>
            <a:endParaRPr lang="en-GB" sz="2400" dirty="0">
              <a:solidFill>
                <a:srgbClr val="4472C4">
                  <a:lumMod val="50000"/>
                </a:srgbClr>
              </a:solidFill>
              <a:latin typeface="Century Gothic" panose="020B0502020202020204" pitchFamily="34" charset="0"/>
            </a:endParaRPr>
          </a:p>
        </p:txBody>
      </p:sp>
      <p:sp>
        <p:nvSpPr>
          <p:cNvPr id="20" name="TextBox 19"/>
          <p:cNvSpPr txBox="1"/>
          <p:nvPr/>
        </p:nvSpPr>
        <p:spPr>
          <a:xfrm>
            <a:off x="637656" y="5292256"/>
            <a:ext cx="10742341" cy="830997"/>
          </a:xfrm>
          <a:prstGeom prst="rect">
            <a:avLst/>
          </a:prstGeom>
          <a:solidFill>
            <a:schemeClr val="accent2">
              <a:lumMod val="60000"/>
              <a:lumOff val="40000"/>
            </a:schemeClr>
          </a:solidFill>
        </p:spPr>
        <p:txBody>
          <a:bodyPr wrap="square" rtlCol="0">
            <a:spAutoFit/>
          </a:bodyPr>
          <a:lstStyle/>
          <a:p>
            <a:r>
              <a:rPr lang="en-GB" sz="2400" b="1" dirty="0">
                <a:solidFill>
                  <a:schemeClr val="bg1"/>
                </a:solidFill>
                <a:latin typeface="Century Gothic" panose="020B0502020202020204" pitchFamily="34" charset="0"/>
              </a:rPr>
              <a:t>The doctor works in France and speaks French.</a:t>
            </a:r>
          </a:p>
          <a:p>
            <a:pPr lvl="0"/>
            <a:r>
              <a:rPr lang="en-GB" sz="2400" dirty="0">
                <a:solidFill>
                  <a:srgbClr val="4472C4">
                    <a:lumMod val="50000"/>
                  </a:srgbClr>
                </a:solidFill>
                <a:latin typeface="Century Gothic" panose="020B0502020202020204" pitchFamily="34" charset="0"/>
              </a:rPr>
              <a:t> </a:t>
            </a:r>
          </a:p>
        </p:txBody>
      </p:sp>
    </p:spTree>
    <p:extLst>
      <p:ext uri="{BB962C8B-B14F-4D97-AF65-F5344CB8AC3E}">
        <p14:creationId xmlns:p14="http://schemas.microsoft.com/office/powerpoint/2010/main" val="401150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7" grpId="0" animBg="1"/>
      <p:bldP spid="18" grpId="0" animBg="1"/>
      <p:bldP spid="19" grpId="0" animBg="1"/>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Exemple</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6502101" y="264262"/>
            <a:ext cx="5470825" cy="1569660"/>
          </a:xfrm>
          <a:prstGeom prst="rect">
            <a:avLst/>
          </a:prstGeom>
          <a:solidFill>
            <a:srgbClr val="115076"/>
          </a:solidFill>
        </p:spPr>
        <p:txBody>
          <a:bodyPr wrap="square" rtlCol="0">
            <a:spAutoFit/>
          </a:bodyPr>
          <a:lstStyle/>
          <a:p>
            <a:r>
              <a:rPr lang="en-GB" sz="2400" dirty="0">
                <a:solidFill>
                  <a:schemeClr val="bg1"/>
                </a:solidFill>
                <a:latin typeface="Century Gothic" panose="020B0502020202020204" pitchFamily="34" charset="0"/>
              </a:rPr>
              <a:t>Listen to the</a:t>
            </a:r>
          </a:p>
          <a:p>
            <a:r>
              <a:rPr lang="en-GB" sz="2400" dirty="0">
                <a:solidFill>
                  <a:schemeClr val="bg1"/>
                </a:solidFill>
                <a:latin typeface="Century Gothic" panose="020B0502020202020204" pitchFamily="34" charset="0"/>
              </a:rPr>
              <a:t>sentence.  Use the start of the sentence to work out how to complete the end of the sentence. </a:t>
            </a:r>
          </a:p>
        </p:txBody>
      </p:sp>
      <p:sp>
        <p:nvSpPr>
          <p:cNvPr id="10" name="Rectangle 9"/>
          <p:cNvSpPr/>
          <p:nvPr/>
        </p:nvSpPr>
        <p:spPr>
          <a:xfrm>
            <a:off x="8479808" y="205234"/>
            <a:ext cx="3796133" cy="525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1" name="Table 10" descr="table for exercises showing the correct noun for the verb"/>
          <p:cNvGraphicFramePr>
            <a:graphicFrameLocks noGrp="1"/>
          </p:cNvGraphicFramePr>
          <p:nvPr>
            <p:extLst>
              <p:ext uri="{D42A27DB-BD31-4B8C-83A1-F6EECF244321}">
                <p14:modId xmlns:p14="http://schemas.microsoft.com/office/powerpoint/2010/main" val="1536279325"/>
              </p:ext>
            </p:extLst>
          </p:nvPr>
        </p:nvGraphicFramePr>
        <p:xfrm>
          <a:off x="322378" y="3117419"/>
          <a:ext cx="11650548" cy="1310640"/>
        </p:xfrm>
        <a:graphic>
          <a:graphicData uri="http://schemas.openxmlformats.org/drawingml/2006/table">
            <a:tbl>
              <a:tblPr firstRow="1" bandRow="1">
                <a:tableStyleId>{5C22544A-7EE6-4342-B048-85BDC9FD1C3A}</a:tableStyleId>
              </a:tblPr>
              <a:tblGrid>
                <a:gridCol w="353722">
                  <a:extLst>
                    <a:ext uri="{9D8B030D-6E8A-4147-A177-3AD203B41FA5}">
                      <a16:colId xmlns:a16="http://schemas.microsoft.com/office/drawing/2014/main" val="1796324250"/>
                    </a:ext>
                  </a:extLst>
                </a:gridCol>
                <a:gridCol w="2364699">
                  <a:extLst>
                    <a:ext uri="{9D8B030D-6E8A-4147-A177-3AD203B41FA5}">
                      <a16:colId xmlns:a16="http://schemas.microsoft.com/office/drawing/2014/main" val="2437592827"/>
                    </a:ext>
                  </a:extLst>
                </a:gridCol>
                <a:gridCol w="1817649">
                  <a:extLst>
                    <a:ext uri="{9D8B030D-6E8A-4147-A177-3AD203B41FA5}">
                      <a16:colId xmlns:a16="http://schemas.microsoft.com/office/drawing/2014/main" val="3279107896"/>
                    </a:ext>
                  </a:extLst>
                </a:gridCol>
                <a:gridCol w="1750741">
                  <a:extLst>
                    <a:ext uri="{9D8B030D-6E8A-4147-A177-3AD203B41FA5}">
                      <a16:colId xmlns:a16="http://schemas.microsoft.com/office/drawing/2014/main" val="3713328060"/>
                    </a:ext>
                  </a:extLst>
                </a:gridCol>
                <a:gridCol w="1085573">
                  <a:extLst>
                    <a:ext uri="{9D8B030D-6E8A-4147-A177-3AD203B41FA5}">
                      <a16:colId xmlns:a16="http://schemas.microsoft.com/office/drawing/2014/main" val="2738569837"/>
                    </a:ext>
                  </a:extLst>
                </a:gridCol>
                <a:gridCol w="2467155">
                  <a:extLst>
                    <a:ext uri="{9D8B030D-6E8A-4147-A177-3AD203B41FA5}">
                      <a16:colId xmlns:a16="http://schemas.microsoft.com/office/drawing/2014/main" val="842636569"/>
                    </a:ext>
                  </a:extLst>
                </a:gridCol>
                <a:gridCol w="1811009">
                  <a:extLst>
                    <a:ext uri="{9D8B030D-6E8A-4147-A177-3AD203B41FA5}">
                      <a16:colId xmlns:a16="http://schemas.microsoft.com/office/drawing/2014/main" val="2407261797"/>
                    </a:ext>
                  </a:extLst>
                </a:gridCol>
              </a:tblGrid>
              <a:tr h="370840">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a:p>
                  </a:txBody>
                  <a:tcPr/>
                </a:tc>
                <a:tc>
                  <a:txBody>
                    <a:bodyPr/>
                    <a:lstStyle/>
                    <a:p>
                      <a:endParaRPr lang="en-GB" dirty="0"/>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710983266"/>
                  </a:ext>
                </a:extLst>
              </a:tr>
              <a:tr h="198120">
                <a:tc rowSpan="2">
                  <a:txBody>
                    <a:bodyPr/>
                    <a:lstStyle/>
                    <a:p>
                      <a:endParaRPr lang="en-GB" sz="2000">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garçon</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aim_____</a:t>
                      </a:r>
                    </a:p>
                  </a:txBody>
                  <a:tcPr/>
                </a:tc>
                <a:tc rowSpan="2">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sport;</a:t>
                      </a:r>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au</a:t>
                      </a:r>
                      <a:r>
                        <a:rPr lang="en-GB" sz="2400" baseline="0" dirty="0">
                          <a:solidFill>
                            <a:schemeClr val="accent5">
                              <a:lumMod val="50000"/>
                            </a:schemeClr>
                          </a:solidFill>
                          <a:latin typeface="Century Gothic" panose="020B0502020202020204" pitchFamily="34" charset="0"/>
                        </a:rPr>
                        <a:t> foot</a:t>
                      </a:r>
                      <a:r>
                        <a:rPr lang="en-GB" sz="24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311263210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Les </a:t>
                      </a:r>
                      <a:r>
                        <a:rPr lang="en-GB" sz="2400" baseline="0" dirty="0" err="1">
                          <a:solidFill>
                            <a:schemeClr val="accent5">
                              <a:lumMod val="50000"/>
                            </a:schemeClr>
                          </a:solidFill>
                          <a:latin typeface="Century Gothic" panose="020B0502020202020204" pitchFamily="34" charset="0"/>
                        </a:rPr>
                        <a:t>garçons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03790675"/>
                  </a:ext>
                </a:extLst>
              </a:tr>
            </a:tbl>
          </a:graphicData>
        </a:graphic>
      </p:graphicFrame>
      <p:sp>
        <p:nvSpPr>
          <p:cNvPr id="12" name="Down Arrow Callout 11"/>
          <p:cNvSpPr/>
          <p:nvPr/>
        </p:nvSpPr>
        <p:spPr>
          <a:xfrm>
            <a:off x="396317" y="1874356"/>
            <a:ext cx="2374251" cy="1655004"/>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Tick the correct one </a:t>
            </a:r>
          </a:p>
        </p:txBody>
      </p:sp>
      <p:sp>
        <p:nvSpPr>
          <p:cNvPr id="13" name="Down Arrow Callout 12"/>
          <p:cNvSpPr/>
          <p:nvPr/>
        </p:nvSpPr>
        <p:spPr>
          <a:xfrm>
            <a:off x="2961684" y="1843185"/>
            <a:ext cx="1960070" cy="1667655"/>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Write the correct ending </a:t>
            </a:r>
          </a:p>
        </p:txBody>
      </p:sp>
      <p:sp>
        <p:nvSpPr>
          <p:cNvPr id="14" name="Down Arrow Callout 13"/>
          <p:cNvSpPr/>
          <p:nvPr/>
        </p:nvSpPr>
        <p:spPr>
          <a:xfrm>
            <a:off x="5797616" y="1803330"/>
            <a:ext cx="2649724" cy="1667656"/>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Write the correct subject pronoun</a:t>
            </a:r>
          </a:p>
        </p:txBody>
      </p:sp>
      <p:sp>
        <p:nvSpPr>
          <p:cNvPr id="15" name="Down Arrow Callout 14"/>
          <p:cNvSpPr/>
          <p:nvPr/>
        </p:nvSpPr>
        <p:spPr>
          <a:xfrm>
            <a:off x="8458334" y="1804098"/>
            <a:ext cx="2112737" cy="1667656"/>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Write the correct verb</a:t>
            </a:r>
          </a:p>
        </p:txBody>
      </p:sp>
      <p:sp>
        <p:nvSpPr>
          <p:cNvPr id="16" name="Action Button: Custom 15">
            <a:hlinkClick r:id="" action="ppaction://noaction" highlightClick="1">
              <a:snd r:embed="rId4" name="Exemple. Le garcon aime le sport. Il joue au foot.wav"/>
            </a:hlinkClick>
          </p:cNvPr>
          <p:cNvSpPr/>
          <p:nvPr/>
        </p:nvSpPr>
        <p:spPr>
          <a:xfrm>
            <a:off x="178182" y="3117419"/>
            <a:ext cx="869795" cy="32517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E.G.</a:t>
            </a:r>
          </a:p>
        </p:txBody>
      </p:sp>
      <p:pic>
        <p:nvPicPr>
          <p:cNvPr id="17" name="Picture 16"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2198" y="3517042"/>
            <a:ext cx="370098" cy="385518"/>
          </a:xfrm>
          <a:prstGeom prst="rect">
            <a:avLst/>
          </a:prstGeom>
        </p:spPr>
      </p:pic>
      <p:sp>
        <p:nvSpPr>
          <p:cNvPr id="18" name="TextBox 17"/>
          <p:cNvSpPr txBox="1"/>
          <p:nvPr/>
        </p:nvSpPr>
        <p:spPr>
          <a:xfrm>
            <a:off x="3601607" y="3517044"/>
            <a:ext cx="680224"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e</a:t>
            </a:r>
          </a:p>
        </p:txBody>
      </p:sp>
      <p:sp>
        <p:nvSpPr>
          <p:cNvPr id="19" name="TextBox 18"/>
          <p:cNvSpPr txBox="1"/>
          <p:nvPr/>
        </p:nvSpPr>
        <p:spPr>
          <a:xfrm>
            <a:off x="6880836" y="3529360"/>
            <a:ext cx="680224"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il</a:t>
            </a:r>
            <a:endParaRPr lang="en-GB" sz="2400" dirty="0">
              <a:solidFill>
                <a:schemeClr val="accent5">
                  <a:lumMod val="50000"/>
                </a:schemeClr>
              </a:solidFill>
              <a:latin typeface="Century Gothic" panose="020B0502020202020204" pitchFamily="34" charset="0"/>
            </a:endParaRPr>
          </a:p>
        </p:txBody>
      </p:sp>
      <p:sp>
        <p:nvSpPr>
          <p:cNvPr id="20" name="TextBox 19"/>
          <p:cNvSpPr txBox="1"/>
          <p:nvPr/>
        </p:nvSpPr>
        <p:spPr>
          <a:xfrm>
            <a:off x="8479808" y="3517043"/>
            <a:ext cx="956611"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joue</a:t>
            </a:r>
            <a:endParaRPr lang="en-GB" sz="2400" dirty="0">
              <a:solidFill>
                <a:schemeClr val="accent5">
                  <a:lumMod val="50000"/>
                </a:schemeClr>
              </a:solidFill>
              <a:latin typeface="Century Gothic" panose="020B0502020202020204" pitchFamily="34" charset="0"/>
            </a:endParaRPr>
          </a:p>
        </p:txBody>
      </p:sp>
      <p:graphicFrame>
        <p:nvGraphicFramePr>
          <p:cNvPr id="21" name="Table 20" descr="table for exercises showing the correct noun for the verb"/>
          <p:cNvGraphicFramePr>
            <a:graphicFrameLocks noGrp="1"/>
          </p:cNvGraphicFramePr>
          <p:nvPr>
            <p:extLst>
              <p:ext uri="{D42A27DB-BD31-4B8C-83A1-F6EECF244321}">
                <p14:modId xmlns:p14="http://schemas.microsoft.com/office/powerpoint/2010/main" val="2632723196"/>
              </p:ext>
            </p:extLst>
          </p:nvPr>
        </p:nvGraphicFramePr>
        <p:xfrm>
          <a:off x="277773" y="4686853"/>
          <a:ext cx="11650548" cy="1310640"/>
        </p:xfrm>
        <a:graphic>
          <a:graphicData uri="http://schemas.openxmlformats.org/drawingml/2006/table">
            <a:tbl>
              <a:tblPr firstRow="1" bandRow="1">
                <a:tableStyleId>{5C22544A-7EE6-4342-B048-85BDC9FD1C3A}</a:tableStyleId>
              </a:tblPr>
              <a:tblGrid>
                <a:gridCol w="353722">
                  <a:extLst>
                    <a:ext uri="{9D8B030D-6E8A-4147-A177-3AD203B41FA5}">
                      <a16:colId xmlns:a16="http://schemas.microsoft.com/office/drawing/2014/main" val="1796324250"/>
                    </a:ext>
                  </a:extLst>
                </a:gridCol>
                <a:gridCol w="2364699">
                  <a:extLst>
                    <a:ext uri="{9D8B030D-6E8A-4147-A177-3AD203B41FA5}">
                      <a16:colId xmlns:a16="http://schemas.microsoft.com/office/drawing/2014/main" val="2437592827"/>
                    </a:ext>
                  </a:extLst>
                </a:gridCol>
                <a:gridCol w="1817649">
                  <a:extLst>
                    <a:ext uri="{9D8B030D-6E8A-4147-A177-3AD203B41FA5}">
                      <a16:colId xmlns:a16="http://schemas.microsoft.com/office/drawing/2014/main" val="3279107896"/>
                    </a:ext>
                  </a:extLst>
                </a:gridCol>
                <a:gridCol w="1750741">
                  <a:extLst>
                    <a:ext uri="{9D8B030D-6E8A-4147-A177-3AD203B41FA5}">
                      <a16:colId xmlns:a16="http://schemas.microsoft.com/office/drawing/2014/main" val="3713328060"/>
                    </a:ext>
                  </a:extLst>
                </a:gridCol>
                <a:gridCol w="1130178">
                  <a:extLst>
                    <a:ext uri="{9D8B030D-6E8A-4147-A177-3AD203B41FA5}">
                      <a16:colId xmlns:a16="http://schemas.microsoft.com/office/drawing/2014/main" val="2738569837"/>
                    </a:ext>
                  </a:extLst>
                </a:gridCol>
                <a:gridCol w="2467155">
                  <a:extLst>
                    <a:ext uri="{9D8B030D-6E8A-4147-A177-3AD203B41FA5}">
                      <a16:colId xmlns:a16="http://schemas.microsoft.com/office/drawing/2014/main" val="842636569"/>
                    </a:ext>
                  </a:extLst>
                </a:gridCol>
                <a:gridCol w="1766404">
                  <a:extLst>
                    <a:ext uri="{9D8B030D-6E8A-4147-A177-3AD203B41FA5}">
                      <a16:colId xmlns:a16="http://schemas.microsoft.com/office/drawing/2014/main" val="2407261797"/>
                    </a:ext>
                  </a:extLst>
                </a:gridCol>
              </a:tblGrid>
              <a:tr h="370840">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dirty="0"/>
                    </a:p>
                  </a:txBody>
                  <a:tcPr/>
                </a:tc>
                <a:tc>
                  <a:txBody>
                    <a:bodyPr/>
                    <a:lstStyle/>
                    <a:p>
                      <a:endParaRPr lang="en-GB" dirty="0"/>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710983266"/>
                  </a:ext>
                </a:extLst>
              </a:tr>
              <a:tr h="198120">
                <a:tc rowSpan="2">
                  <a:txBody>
                    <a:bodyPr/>
                    <a:lstStyle/>
                    <a:p>
                      <a:endParaRPr lang="en-GB" sz="2000">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La</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fille</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rest_____</a:t>
                      </a:r>
                    </a:p>
                  </a:txBody>
                  <a:tcPr/>
                </a:tc>
                <a:tc rowSpan="2">
                  <a:txBody>
                    <a:bodyPr/>
                    <a:lstStyle/>
                    <a:p>
                      <a:r>
                        <a:rPr lang="en-GB" sz="2400" dirty="0">
                          <a:solidFill>
                            <a:schemeClr val="accent5">
                              <a:lumMod val="50000"/>
                            </a:schemeClr>
                          </a:solidFill>
                          <a:latin typeface="Century Gothic" panose="020B0502020202020204" pitchFamily="34" charset="0"/>
                        </a:rPr>
                        <a:t>à la </a:t>
                      </a:r>
                      <a:r>
                        <a:rPr lang="en-GB" sz="2400" dirty="0" err="1">
                          <a:solidFill>
                            <a:schemeClr val="accent5">
                              <a:lumMod val="50000"/>
                            </a:schemeClr>
                          </a:solidFill>
                          <a:latin typeface="Century Gothic" panose="020B0502020202020204" pitchFamily="34" charset="0"/>
                        </a:rPr>
                        <a:t>maison</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la</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télé</a:t>
                      </a:r>
                      <a:r>
                        <a:rPr lang="en-GB" sz="24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311263210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Les </a:t>
                      </a:r>
                      <a:r>
                        <a:rPr lang="en-GB" sz="2400" baseline="0" dirty="0" err="1">
                          <a:solidFill>
                            <a:schemeClr val="accent5">
                              <a:lumMod val="50000"/>
                            </a:schemeClr>
                          </a:solidFill>
                          <a:latin typeface="Century Gothic" panose="020B0502020202020204" pitchFamily="34" charset="0"/>
                        </a:rPr>
                        <a:t>filles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03790675"/>
                  </a:ext>
                </a:extLst>
              </a:tr>
            </a:tbl>
          </a:graphicData>
        </a:graphic>
      </p:graphicFrame>
      <p:sp>
        <p:nvSpPr>
          <p:cNvPr id="22" name="Action Button: Custom 21">
            <a:hlinkClick r:id="" action="ppaction://noaction" highlightClick="1">
              <a:snd r:embed="rId6" name="Exemple. Les filles restent a la maison. Elles regardent la tele (1).wav"/>
            </a:hlinkClick>
          </p:cNvPr>
          <p:cNvSpPr/>
          <p:nvPr/>
        </p:nvSpPr>
        <p:spPr>
          <a:xfrm>
            <a:off x="133577" y="4686853"/>
            <a:ext cx="869795" cy="32517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E.G.</a:t>
            </a:r>
          </a:p>
        </p:txBody>
      </p:sp>
      <p:pic>
        <p:nvPicPr>
          <p:cNvPr id="23" name="Picture 22"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9271" y="5611975"/>
            <a:ext cx="370098" cy="385518"/>
          </a:xfrm>
          <a:prstGeom prst="rect">
            <a:avLst/>
          </a:prstGeom>
        </p:spPr>
      </p:pic>
      <p:sp>
        <p:nvSpPr>
          <p:cNvPr id="24" name="TextBox 23"/>
          <p:cNvSpPr txBox="1"/>
          <p:nvPr/>
        </p:nvSpPr>
        <p:spPr>
          <a:xfrm>
            <a:off x="3506585" y="5073825"/>
            <a:ext cx="680224"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ent</a:t>
            </a:r>
            <a:endParaRPr lang="en-GB" sz="2400" dirty="0">
              <a:solidFill>
                <a:schemeClr val="accent5">
                  <a:lumMod val="50000"/>
                </a:schemeClr>
              </a:solidFill>
              <a:latin typeface="Century Gothic" panose="020B0502020202020204" pitchFamily="34" charset="0"/>
            </a:endParaRPr>
          </a:p>
        </p:txBody>
      </p:sp>
      <p:sp>
        <p:nvSpPr>
          <p:cNvPr id="25" name="TextBox 24"/>
          <p:cNvSpPr txBox="1"/>
          <p:nvPr/>
        </p:nvSpPr>
        <p:spPr>
          <a:xfrm>
            <a:off x="6548983" y="5073824"/>
            <a:ext cx="888906"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elles</a:t>
            </a:r>
            <a:endParaRPr lang="en-GB" sz="2400" dirty="0">
              <a:solidFill>
                <a:schemeClr val="accent5">
                  <a:lumMod val="50000"/>
                </a:schemeClr>
              </a:solidFill>
              <a:latin typeface="Century Gothic" panose="020B0502020202020204" pitchFamily="34" charset="0"/>
            </a:endParaRPr>
          </a:p>
        </p:txBody>
      </p:sp>
      <p:sp>
        <p:nvSpPr>
          <p:cNvPr id="26" name="TextBox 25"/>
          <p:cNvSpPr txBox="1"/>
          <p:nvPr/>
        </p:nvSpPr>
        <p:spPr>
          <a:xfrm>
            <a:off x="7999605" y="5073824"/>
            <a:ext cx="1683500"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regardent</a:t>
            </a:r>
            <a:endParaRPr lang="en-GB" sz="2400" dirty="0">
              <a:solidFill>
                <a:schemeClr val="accent5">
                  <a:lumMod val="50000"/>
                </a:schemeClr>
              </a:solidFill>
              <a:latin typeface="Century Gothic" panose="020B0502020202020204" pitchFamily="34" charset="0"/>
            </a:endParaRPr>
          </a:p>
        </p:txBody>
      </p:sp>
      <p:sp>
        <p:nvSpPr>
          <p:cNvPr id="2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29380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4" grpId="0"/>
      <p:bldP spid="25" grpId="0"/>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descr="table for exercises showing the correct noun for the verb"/>
          <p:cNvGraphicFramePr>
            <a:graphicFrameLocks noGrp="1"/>
          </p:cNvGraphicFramePr>
          <p:nvPr>
            <p:extLst>
              <p:ext uri="{D42A27DB-BD31-4B8C-83A1-F6EECF244321}">
                <p14:modId xmlns:p14="http://schemas.microsoft.com/office/powerpoint/2010/main" val="2104880400"/>
              </p:ext>
            </p:extLst>
          </p:nvPr>
        </p:nvGraphicFramePr>
        <p:xfrm>
          <a:off x="111967" y="2280620"/>
          <a:ext cx="11797954" cy="4053840"/>
        </p:xfrm>
        <a:graphic>
          <a:graphicData uri="http://schemas.openxmlformats.org/drawingml/2006/table">
            <a:tbl>
              <a:tblPr firstRow="1" bandRow="1">
                <a:tableStyleId>{5C22544A-7EE6-4342-B048-85BDC9FD1C3A}</a:tableStyleId>
              </a:tblPr>
              <a:tblGrid>
                <a:gridCol w="653142">
                  <a:extLst>
                    <a:ext uri="{9D8B030D-6E8A-4147-A177-3AD203B41FA5}">
                      <a16:colId xmlns:a16="http://schemas.microsoft.com/office/drawing/2014/main" val="1796324250"/>
                    </a:ext>
                  </a:extLst>
                </a:gridCol>
                <a:gridCol w="2212685">
                  <a:extLst>
                    <a:ext uri="{9D8B030D-6E8A-4147-A177-3AD203B41FA5}">
                      <a16:colId xmlns:a16="http://schemas.microsoft.com/office/drawing/2014/main" val="2437592827"/>
                    </a:ext>
                  </a:extLst>
                </a:gridCol>
                <a:gridCol w="1817649">
                  <a:extLst>
                    <a:ext uri="{9D8B030D-6E8A-4147-A177-3AD203B41FA5}">
                      <a16:colId xmlns:a16="http://schemas.microsoft.com/office/drawing/2014/main" val="3279107896"/>
                    </a:ext>
                  </a:extLst>
                </a:gridCol>
                <a:gridCol w="1889491">
                  <a:extLst>
                    <a:ext uri="{9D8B030D-6E8A-4147-A177-3AD203B41FA5}">
                      <a16:colId xmlns:a16="http://schemas.microsoft.com/office/drawing/2014/main" val="3713328060"/>
                    </a:ext>
                  </a:extLst>
                </a:gridCol>
                <a:gridCol w="686440">
                  <a:extLst>
                    <a:ext uri="{9D8B030D-6E8A-4147-A177-3AD203B41FA5}">
                      <a16:colId xmlns:a16="http://schemas.microsoft.com/office/drawing/2014/main" val="2738569837"/>
                    </a:ext>
                  </a:extLst>
                </a:gridCol>
                <a:gridCol w="2363419">
                  <a:extLst>
                    <a:ext uri="{9D8B030D-6E8A-4147-A177-3AD203B41FA5}">
                      <a16:colId xmlns:a16="http://schemas.microsoft.com/office/drawing/2014/main" val="842636569"/>
                    </a:ext>
                  </a:extLst>
                </a:gridCol>
                <a:gridCol w="2175128">
                  <a:extLst>
                    <a:ext uri="{9D8B030D-6E8A-4147-A177-3AD203B41FA5}">
                      <a16:colId xmlns:a16="http://schemas.microsoft.com/office/drawing/2014/main" val="2407261797"/>
                    </a:ext>
                  </a:extLst>
                </a:gridCol>
              </a:tblGrid>
              <a:tr h="370840">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a:p>
                  </a:txBody>
                  <a:tcPr/>
                </a:tc>
                <a:tc>
                  <a:txBody>
                    <a:bodyPr/>
                    <a:lstStyle/>
                    <a:p>
                      <a:endParaRPr lang="en-GB" dirty="0"/>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710983266"/>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garçon</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aim_____</a:t>
                      </a:r>
                    </a:p>
                  </a:txBody>
                  <a:tcPr/>
                </a:tc>
                <a:tc rowSpan="2">
                  <a:txBody>
                    <a:bodyPr/>
                    <a:lstStyle/>
                    <a:p>
                      <a:r>
                        <a:rPr lang="en-GB" sz="2400" dirty="0">
                          <a:solidFill>
                            <a:schemeClr val="accent5">
                              <a:lumMod val="50000"/>
                            </a:schemeClr>
                          </a:solidFill>
                          <a:latin typeface="Century Gothic" panose="020B0502020202020204" pitchFamily="34" charset="0"/>
                        </a:rPr>
                        <a:t>la </a:t>
                      </a:r>
                      <a:r>
                        <a:rPr lang="en-GB" sz="2400" baseline="0" dirty="0" err="1">
                          <a:solidFill>
                            <a:schemeClr val="accent5">
                              <a:lumMod val="50000"/>
                            </a:schemeClr>
                          </a:solidFill>
                          <a:latin typeface="Century Gothic" panose="020B0502020202020204" pitchFamily="34" charset="0"/>
                        </a:rPr>
                        <a:t>télé</a:t>
                      </a:r>
                      <a:r>
                        <a:rPr lang="en-GB" sz="2400" baseline="0" dirty="0">
                          <a:solidFill>
                            <a:schemeClr val="accent5">
                              <a:lumMod val="50000"/>
                            </a:scheme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des films.</a:t>
                      </a:r>
                    </a:p>
                  </a:txBody>
                  <a:tcPr/>
                </a:tc>
                <a:extLst>
                  <a:ext uri="{0D108BD9-81ED-4DB2-BD59-A6C34878D82A}">
                    <a16:rowId xmlns:a16="http://schemas.microsoft.com/office/drawing/2014/main" val="311263210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Les </a:t>
                      </a:r>
                      <a:r>
                        <a:rPr lang="en-GB" sz="2400" baseline="0" dirty="0" err="1">
                          <a:solidFill>
                            <a:schemeClr val="accent5">
                              <a:lumMod val="50000"/>
                            </a:schemeClr>
                          </a:solidFill>
                          <a:latin typeface="Century Gothic" panose="020B0502020202020204" pitchFamily="34" charset="0"/>
                        </a:rPr>
                        <a:t>garçons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03790675"/>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La</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fille</a:t>
                      </a:r>
                      <a:endParaRPr lang="en-GB" sz="2400"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aim_____</a:t>
                      </a:r>
                    </a:p>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musique</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avec la radio.</a:t>
                      </a:r>
                    </a:p>
                  </a:txBody>
                  <a:tcPr/>
                </a:tc>
                <a:extLst>
                  <a:ext uri="{0D108BD9-81ED-4DB2-BD59-A6C34878D82A}">
                    <a16:rowId xmlns:a16="http://schemas.microsoft.com/office/drawing/2014/main" val="2783070313"/>
                  </a:ext>
                </a:extLst>
              </a:tr>
              <a:tr h="198120">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Les</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filles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127803369"/>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Les </a:t>
                      </a:r>
                      <a:r>
                        <a:rPr lang="en-GB" sz="2400" dirty="0" err="1">
                          <a:solidFill>
                            <a:schemeClr val="accent5">
                              <a:lumMod val="50000"/>
                            </a:schemeClr>
                          </a:solidFill>
                          <a:latin typeface="Century Gothic" panose="020B0502020202020204" pitchFamily="34" charset="0"/>
                        </a:rPr>
                        <a:t>médecins</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travaill</a:t>
                      </a:r>
                      <a:r>
                        <a:rPr lang="en-GB" sz="2400" dirty="0">
                          <a:solidFill>
                            <a:schemeClr val="accent5">
                              <a:lumMod val="50000"/>
                            </a:schemeClr>
                          </a:solidFill>
                          <a:latin typeface="Century Gothic" panose="020B0502020202020204" pitchFamily="34" charset="0"/>
                        </a:rPr>
                        <a:t>____</a:t>
                      </a:r>
                    </a:p>
                  </a:txBody>
                  <a:tcPr/>
                </a:tc>
                <a:tc rowSpan="2">
                  <a:txBody>
                    <a:bodyPr/>
                    <a:lstStyle/>
                    <a:p>
                      <a:r>
                        <a:rPr lang="en-GB" sz="2400" dirty="0" err="1">
                          <a:solidFill>
                            <a:schemeClr val="accent5">
                              <a:lumMod val="50000"/>
                            </a:schemeClr>
                          </a:solidFill>
                          <a:latin typeface="Century Gothic" panose="020B0502020202020204" pitchFamily="34" charset="0"/>
                        </a:rPr>
                        <a:t>en</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Angleterre</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anglais</a:t>
                      </a:r>
                      <a:r>
                        <a:rPr lang="en-GB" sz="24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3622154878"/>
                  </a:ext>
                </a:extLst>
              </a:tr>
              <a:tr h="198120">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médecin</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74614371"/>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 </a:t>
                      </a:r>
                      <a:r>
                        <a:rPr lang="en-GB" sz="2400" dirty="0" err="1">
                          <a:solidFill>
                            <a:schemeClr val="accent5">
                              <a:lumMod val="50000"/>
                            </a:schemeClr>
                          </a:solidFill>
                          <a:latin typeface="Century Gothic" panose="020B0502020202020204" pitchFamily="34" charset="0"/>
                        </a:rPr>
                        <a:t>chanteur</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aim_____</a:t>
                      </a:r>
                    </a:p>
                  </a:txBody>
                  <a:tcPr/>
                </a:tc>
                <a:tc rowSpan="2">
                  <a:txBody>
                    <a:bodyPr/>
                    <a:lstStyle/>
                    <a:p>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musique</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la radio.</a:t>
                      </a:r>
                    </a:p>
                  </a:txBody>
                  <a:tcPr/>
                </a:tc>
                <a:extLst>
                  <a:ext uri="{0D108BD9-81ED-4DB2-BD59-A6C34878D82A}">
                    <a16:rowId xmlns:a16="http://schemas.microsoft.com/office/drawing/2014/main" val="3829112513"/>
                  </a:ext>
                </a:extLst>
              </a:tr>
              <a:tr h="198120">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Les </a:t>
                      </a:r>
                      <a:r>
                        <a:rPr lang="en-GB" sz="2400" dirty="0" err="1">
                          <a:solidFill>
                            <a:schemeClr val="accent5">
                              <a:lumMod val="50000"/>
                            </a:schemeClr>
                          </a:solidFill>
                          <a:latin typeface="Century Gothic" panose="020B0502020202020204" pitchFamily="34" charset="0"/>
                        </a:rPr>
                        <a:t>chanteurs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855215231"/>
                  </a:ext>
                </a:extLst>
              </a:tr>
            </a:tbl>
          </a:graphicData>
        </a:graphic>
      </p:graphicFrame>
      <p:pic>
        <p:nvPicPr>
          <p:cNvPr id="16" name="Picture 15"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5901" y="2717998"/>
            <a:ext cx="370098" cy="385518"/>
          </a:xfrm>
          <a:prstGeom prst="rect">
            <a:avLst/>
          </a:prstGeom>
        </p:spPr>
      </p:pic>
      <p:sp>
        <p:nvSpPr>
          <p:cNvPr id="15" name="TextBox 14"/>
          <p:cNvSpPr txBox="1"/>
          <p:nvPr/>
        </p:nvSpPr>
        <p:spPr>
          <a:xfrm>
            <a:off x="3525422" y="2679924"/>
            <a:ext cx="680224"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e</a:t>
            </a:r>
          </a:p>
        </p:txBody>
      </p:sp>
      <p:sp>
        <p:nvSpPr>
          <p:cNvPr id="17" name="TextBox 16"/>
          <p:cNvSpPr txBox="1"/>
          <p:nvPr/>
        </p:nvSpPr>
        <p:spPr>
          <a:xfrm>
            <a:off x="6600353" y="2679926"/>
            <a:ext cx="680224"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il</a:t>
            </a:r>
            <a:endParaRPr lang="en-GB" sz="2400" dirty="0">
              <a:solidFill>
                <a:schemeClr val="accent5">
                  <a:lumMod val="50000"/>
                </a:schemeClr>
              </a:solidFill>
              <a:latin typeface="Century Gothic" panose="020B0502020202020204" pitchFamily="34" charset="0"/>
            </a:endParaRPr>
          </a:p>
        </p:txBody>
      </p:sp>
      <p:sp>
        <p:nvSpPr>
          <p:cNvPr id="18" name="TextBox 17"/>
          <p:cNvSpPr txBox="1"/>
          <p:nvPr/>
        </p:nvSpPr>
        <p:spPr>
          <a:xfrm>
            <a:off x="7634298" y="2679925"/>
            <a:ext cx="1801834"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regarde</a:t>
            </a:r>
            <a:endParaRPr lang="en-GB" sz="2400" dirty="0">
              <a:solidFill>
                <a:schemeClr val="accent5">
                  <a:lumMod val="50000"/>
                </a:schemeClr>
              </a:solidFill>
              <a:latin typeface="Century Gothic" panose="020B0502020202020204" pitchFamily="34" charset="0"/>
            </a:endParaRPr>
          </a:p>
        </p:txBody>
      </p:sp>
      <p:pic>
        <p:nvPicPr>
          <p:cNvPr id="19" name="Picture 18"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9523" y="4063590"/>
            <a:ext cx="370098" cy="385518"/>
          </a:xfrm>
          <a:prstGeom prst="rect">
            <a:avLst/>
          </a:prstGeom>
        </p:spPr>
      </p:pic>
      <p:sp>
        <p:nvSpPr>
          <p:cNvPr id="20" name="TextBox 19"/>
          <p:cNvSpPr txBox="1"/>
          <p:nvPr/>
        </p:nvSpPr>
        <p:spPr>
          <a:xfrm>
            <a:off x="3525422" y="3593097"/>
            <a:ext cx="680224"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ent</a:t>
            </a:r>
            <a:endParaRPr lang="en-GB" sz="2400" dirty="0">
              <a:solidFill>
                <a:schemeClr val="accent5">
                  <a:lumMod val="50000"/>
                </a:schemeClr>
              </a:solidFill>
              <a:latin typeface="Century Gothic" panose="020B0502020202020204" pitchFamily="34" charset="0"/>
            </a:endParaRPr>
          </a:p>
        </p:txBody>
      </p:sp>
      <p:sp>
        <p:nvSpPr>
          <p:cNvPr id="21" name="TextBox 20"/>
          <p:cNvSpPr txBox="1"/>
          <p:nvPr/>
        </p:nvSpPr>
        <p:spPr>
          <a:xfrm>
            <a:off x="6600353" y="3776409"/>
            <a:ext cx="826136"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elles</a:t>
            </a:r>
            <a:endParaRPr lang="en-GB" sz="2400" dirty="0">
              <a:solidFill>
                <a:schemeClr val="accent5">
                  <a:lumMod val="50000"/>
                </a:schemeClr>
              </a:solidFill>
              <a:latin typeface="Century Gothic" panose="020B0502020202020204" pitchFamily="34" charset="0"/>
            </a:endParaRPr>
          </a:p>
        </p:txBody>
      </p:sp>
      <p:sp>
        <p:nvSpPr>
          <p:cNvPr id="22" name="TextBox 21"/>
          <p:cNvSpPr txBox="1"/>
          <p:nvPr/>
        </p:nvSpPr>
        <p:spPr>
          <a:xfrm>
            <a:off x="7707567" y="3776409"/>
            <a:ext cx="1886416"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chantent</a:t>
            </a:r>
            <a:endParaRPr lang="en-GB" sz="2400" dirty="0">
              <a:solidFill>
                <a:schemeClr val="accent5">
                  <a:lumMod val="50000"/>
                </a:schemeClr>
              </a:solidFill>
              <a:latin typeface="Century Gothic" panose="020B0502020202020204" pitchFamily="34" charset="0"/>
            </a:endParaRPr>
          </a:p>
        </p:txBody>
      </p:sp>
      <p:pic>
        <p:nvPicPr>
          <p:cNvPr id="23" name="Picture 22"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0950" y="4557715"/>
            <a:ext cx="370098" cy="385518"/>
          </a:xfrm>
          <a:prstGeom prst="rect">
            <a:avLst/>
          </a:prstGeom>
        </p:spPr>
      </p:pic>
      <p:sp>
        <p:nvSpPr>
          <p:cNvPr id="24" name="TextBox 23"/>
          <p:cNvSpPr txBox="1"/>
          <p:nvPr/>
        </p:nvSpPr>
        <p:spPr>
          <a:xfrm>
            <a:off x="3921147" y="4496127"/>
            <a:ext cx="726538"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ent</a:t>
            </a:r>
            <a:endParaRPr lang="en-GB" sz="2400" dirty="0">
              <a:solidFill>
                <a:schemeClr val="accent5">
                  <a:lumMod val="50000"/>
                </a:schemeClr>
              </a:solidFill>
              <a:latin typeface="Century Gothic" panose="020B0502020202020204" pitchFamily="34" charset="0"/>
            </a:endParaRPr>
          </a:p>
        </p:txBody>
      </p:sp>
      <p:sp>
        <p:nvSpPr>
          <p:cNvPr id="25" name="TextBox 24"/>
          <p:cNvSpPr txBox="1"/>
          <p:nvPr/>
        </p:nvSpPr>
        <p:spPr>
          <a:xfrm>
            <a:off x="6600353" y="4587887"/>
            <a:ext cx="1886416"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ils</a:t>
            </a:r>
            <a:endParaRPr lang="en-GB" sz="2400" dirty="0">
              <a:solidFill>
                <a:schemeClr val="accent5">
                  <a:lumMod val="50000"/>
                </a:schemeClr>
              </a:solidFill>
              <a:latin typeface="Century Gothic" panose="020B0502020202020204" pitchFamily="34" charset="0"/>
            </a:endParaRPr>
          </a:p>
        </p:txBody>
      </p:sp>
      <p:sp>
        <p:nvSpPr>
          <p:cNvPr id="26" name="TextBox 25"/>
          <p:cNvSpPr txBox="1"/>
          <p:nvPr/>
        </p:nvSpPr>
        <p:spPr>
          <a:xfrm>
            <a:off x="7707567" y="4587886"/>
            <a:ext cx="1886416"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parlent</a:t>
            </a:r>
            <a:endParaRPr lang="en-GB" sz="2400" dirty="0">
              <a:solidFill>
                <a:schemeClr val="accent5">
                  <a:lumMod val="50000"/>
                </a:schemeClr>
              </a:solidFill>
              <a:latin typeface="Century Gothic" panose="020B0502020202020204" pitchFamily="34" charset="0"/>
            </a:endParaRPr>
          </a:p>
        </p:txBody>
      </p:sp>
      <p:pic>
        <p:nvPicPr>
          <p:cNvPr id="27" name="Picture 26"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3960" y="5452431"/>
            <a:ext cx="370098" cy="385518"/>
          </a:xfrm>
          <a:prstGeom prst="rect">
            <a:avLst/>
          </a:prstGeom>
        </p:spPr>
      </p:pic>
      <p:sp>
        <p:nvSpPr>
          <p:cNvPr id="29" name="TextBox 28"/>
          <p:cNvSpPr txBox="1"/>
          <p:nvPr/>
        </p:nvSpPr>
        <p:spPr>
          <a:xfrm>
            <a:off x="3525422" y="5423394"/>
            <a:ext cx="348841" cy="468863"/>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e</a:t>
            </a:r>
          </a:p>
        </p:txBody>
      </p:sp>
      <p:sp>
        <p:nvSpPr>
          <p:cNvPr id="30" name="TextBox 29"/>
          <p:cNvSpPr txBox="1"/>
          <p:nvPr/>
        </p:nvSpPr>
        <p:spPr>
          <a:xfrm>
            <a:off x="6664580" y="5452431"/>
            <a:ext cx="348841" cy="468863"/>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il</a:t>
            </a:r>
            <a:endParaRPr lang="en-GB" sz="2400" dirty="0">
              <a:solidFill>
                <a:schemeClr val="accent5">
                  <a:lumMod val="50000"/>
                </a:schemeClr>
              </a:solidFill>
              <a:latin typeface="Century Gothic" panose="020B0502020202020204" pitchFamily="34" charset="0"/>
            </a:endParaRPr>
          </a:p>
        </p:txBody>
      </p:sp>
      <p:sp>
        <p:nvSpPr>
          <p:cNvPr id="31" name="TextBox 30"/>
          <p:cNvSpPr txBox="1"/>
          <p:nvPr/>
        </p:nvSpPr>
        <p:spPr>
          <a:xfrm>
            <a:off x="7707567" y="5467867"/>
            <a:ext cx="1436210"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écoute</a:t>
            </a:r>
            <a:endParaRPr lang="en-GB" sz="2400" dirty="0">
              <a:solidFill>
                <a:schemeClr val="accent5">
                  <a:lumMod val="50000"/>
                </a:schemeClr>
              </a:solidFill>
              <a:latin typeface="Century Gothic" panose="020B0502020202020204" pitchFamily="34" charset="0"/>
            </a:endParaRPr>
          </a:p>
        </p:txBody>
      </p:sp>
      <p:sp>
        <p:nvSpPr>
          <p:cNvPr id="34"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lang="en-GB" sz="2000" b="1" dirty="0">
              <a:solidFill>
                <a:prstClr val="white"/>
              </a:solidFill>
              <a:latin typeface="Century Gothic" panose="020B0502020202020204" pitchFamily="34" charset="0"/>
            </a:endParaRPr>
          </a:p>
        </p:txBody>
      </p:sp>
      <p:sp>
        <p:nvSpPr>
          <p:cNvPr id="35" name="Action Button: Custom 16">
            <a:hlinkClick r:id="" action="ppaction://noaction" highlightClick="1">
              <a:snd r:embed="rId4" name="34. 2..wav"/>
            </a:hlinkClick>
            <a:extLst>
              <a:ext uri="{FF2B5EF4-FFF2-40B4-BE49-F238E27FC236}">
                <a16:creationId xmlns:a16="http://schemas.microsoft.com/office/drawing/2014/main" id="{5B92A95F-523A-4E36-B65E-94DAE9FBB368}"/>
              </a:ext>
            </a:extLst>
          </p:cNvPr>
          <p:cNvSpPr/>
          <p:nvPr/>
        </p:nvSpPr>
        <p:spPr>
          <a:xfrm>
            <a:off x="162052" y="3741481"/>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6" name="Action Button: Custom 16">
            <a:hlinkClick r:id="" action="ppaction://noaction" highlightClick="1">
              <a:snd r:embed="rId5" name="34. 3,.wav"/>
            </a:hlinkClick>
            <a:extLst>
              <a:ext uri="{FF2B5EF4-FFF2-40B4-BE49-F238E27FC236}">
                <a16:creationId xmlns:a16="http://schemas.microsoft.com/office/drawing/2014/main" id="{D4B491BE-DEE1-4BAB-B62E-08BEC8F84C2F}"/>
              </a:ext>
            </a:extLst>
          </p:cNvPr>
          <p:cNvSpPr/>
          <p:nvPr/>
        </p:nvSpPr>
        <p:spPr>
          <a:xfrm>
            <a:off x="162052" y="4642397"/>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7" name="Action Button: Custom 16">
            <a:hlinkClick r:id="" action="ppaction://noaction" highlightClick="1">
              <a:snd r:embed="rId6" name="34. 5.wav"/>
            </a:hlinkClick>
            <a:extLst>
              <a:ext uri="{FF2B5EF4-FFF2-40B4-BE49-F238E27FC236}">
                <a16:creationId xmlns:a16="http://schemas.microsoft.com/office/drawing/2014/main" id="{7C5D1C98-B338-48C7-A0D6-9CC93C596CA9}"/>
              </a:ext>
            </a:extLst>
          </p:cNvPr>
          <p:cNvSpPr/>
          <p:nvPr/>
        </p:nvSpPr>
        <p:spPr>
          <a:xfrm>
            <a:off x="161115" y="5543313"/>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8" name="Action Button: Custom 16">
            <a:hlinkClick r:id="" action="ppaction://noaction" highlightClick="1">
              <a:snd r:embed="rId7" name="34. 1..wav"/>
            </a:hlinkClick>
            <a:extLst>
              <a:ext uri="{FF2B5EF4-FFF2-40B4-BE49-F238E27FC236}">
                <a16:creationId xmlns:a16="http://schemas.microsoft.com/office/drawing/2014/main" id="{00B3E4C1-DFF4-46C3-8013-784275E7AA6B}"/>
              </a:ext>
            </a:extLst>
          </p:cNvPr>
          <p:cNvSpPr/>
          <p:nvPr/>
        </p:nvSpPr>
        <p:spPr>
          <a:xfrm>
            <a:off x="162052" y="2833382"/>
            <a:ext cx="508880" cy="54026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9" name="Down Arrow Callout 38"/>
          <p:cNvSpPr/>
          <p:nvPr/>
        </p:nvSpPr>
        <p:spPr>
          <a:xfrm>
            <a:off x="1051634" y="1395015"/>
            <a:ext cx="2397930" cy="1429711"/>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Tick the correct one </a:t>
            </a:r>
          </a:p>
        </p:txBody>
      </p:sp>
      <p:sp>
        <p:nvSpPr>
          <p:cNvPr id="40" name="Down Arrow Callout 39"/>
          <p:cNvSpPr/>
          <p:nvPr/>
        </p:nvSpPr>
        <p:spPr>
          <a:xfrm>
            <a:off x="3261658" y="1395017"/>
            <a:ext cx="2210026" cy="1429708"/>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Write the ending </a:t>
            </a:r>
          </a:p>
        </p:txBody>
      </p:sp>
      <p:sp>
        <p:nvSpPr>
          <p:cNvPr id="41" name="Down Arrow Callout 40"/>
          <p:cNvSpPr/>
          <p:nvPr/>
        </p:nvSpPr>
        <p:spPr>
          <a:xfrm>
            <a:off x="5471684" y="1395015"/>
            <a:ext cx="2707663" cy="1429709"/>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Write the pronoun</a:t>
            </a:r>
          </a:p>
        </p:txBody>
      </p:sp>
      <p:sp>
        <p:nvSpPr>
          <p:cNvPr id="42" name="Down Arrow Callout 41"/>
          <p:cNvSpPr/>
          <p:nvPr/>
        </p:nvSpPr>
        <p:spPr>
          <a:xfrm>
            <a:off x="7901424" y="1395015"/>
            <a:ext cx="2233643" cy="1429709"/>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Write the correct verb</a:t>
            </a:r>
          </a:p>
        </p:txBody>
      </p:sp>
      <p:pic>
        <p:nvPicPr>
          <p:cNvPr id="43" name="Picture 42" descr="background rectangle">
            <a:extLs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Grammaire</a:t>
            </a:r>
            <a:endParaRPr lang="en-GB" sz="3600" b="1" dirty="0">
              <a:solidFill>
                <a:schemeClr val="bg1"/>
              </a:solidFill>
            </a:endParaRPr>
          </a:p>
        </p:txBody>
      </p:sp>
    </p:spTree>
    <p:extLst>
      <p:ext uri="{BB962C8B-B14F-4D97-AF65-F5344CB8AC3E}">
        <p14:creationId xmlns:p14="http://schemas.microsoft.com/office/powerpoint/2010/main" val="107332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0" grpId="0"/>
      <p:bldP spid="21" grpId="0"/>
      <p:bldP spid="22" grpId="0"/>
      <p:bldP spid="24" grpId="0"/>
      <p:bldP spid="25" grpId="0"/>
      <p:bldP spid="26" grpId="0"/>
      <p:bldP spid="29" grpId="0"/>
      <p:bldP spid="30" grpId="0"/>
      <p:bldP spid="3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descr="table for exercising showing the correct noun for the verb"/>
          <p:cNvGraphicFramePr>
            <a:graphicFrameLocks noGrp="1"/>
          </p:cNvGraphicFramePr>
          <p:nvPr>
            <p:extLst>
              <p:ext uri="{D42A27DB-BD31-4B8C-83A1-F6EECF244321}">
                <p14:modId xmlns:p14="http://schemas.microsoft.com/office/powerpoint/2010/main" val="3418979129"/>
              </p:ext>
            </p:extLst>
          </p:nvPr>
        </p:nvGraphicFramePr>
        <p:xfrm>
          <a:off x="0" y="2243299"/>
          <a:ext cx="12192001" cy="4053840"/>
        </p:xfrm>
        <a:graphic>
          <a:graphicData uri="http://schemas.openxmlformats.org/drawingml/2006/table">
            <a:tbl>
              <a:tblPr firstRow="1" bandRow="1">
                <a:tableStyleId>{5C22544A-7EE6-4342-B048-85BDC9FD1C3A}</a:tableStyleId>
              </a:tblPr>
              <a:tblGrid>
                <a:gridCol w="559837">
                  <a:extLst>
                    <a:ext uri="{9D8B030D-6E8A-4147-A177-3AD203B41FA5}">
                      <a16:colId xmlns:a16="http://schemas.microsoft.com/office/drawing/2014/main" val="1796324250"/>
                    </a:ext>
                  </a:extLst>
                </a:gridCol>
                <a:gridCol w="2388636">
                  <a:extLst>
                    <a:ext uri="{9D8B030D-6E8A-4147-A177-3AD203B41FA5}">
                      <a16:colId xmlns:a16="http://schemas.microsoft.com/office/drawing/2014/main" val="2437592827"/>
                    </a:ext>
                  </a:extLst>
                </a:gridCol>
                <a:gridCol w="1798409">
                  <a:extLst>
                    <a:ext uri="{9D8B030D-6E8A-4147-A177-3AD203B41FA5}">
                      <a16:colId xmlns:a16="http://schemas.microsoft.com/office/drawing/2014/main" val="3279107896"/>
                    </a:ext>
                  </a:extLst>
                </a:gridCol>
                <a:gridCol w="2157771">
                  <a:extLst>
                    <a:ext uri="{9D8B030D-6E8A-4147-A177-3AD203B41FA5}">
                      <a16:colId xmlns:a16="http://schemas.microsoft.com/office/drawing/2014/main" val="3713328060"/>
                    </a:ext>
                  </a:extLst>
                </a:gridCol>
                <a:gridCol w="821094">
                  <a:extLst>
                    <a:ext uri="{9D8B030D-6E8A-4147-A177-3AD203B41FA5}">
                      <a16:colId xmlns:a16="http://schemas.microsoft.com/office/drawing/2014/main" val="2738569837"/>
                    </a:ext>
                  </a:extLst>
                </a:gridCol>
                <a:gridCol w="2258008">
                  <a:extLst>
                    <a:ext uri="{9D8B030D-6E8A-4147-A177-3AD203B41FA5}">
                      <a16:colId xmlns:a16="http://schemas.microsoft.com/office/drawing/2014/main" val="842636569"/>
                    </a:ext>
                  </a:extLst>
                </a:gridCol>
                <a:gridCol w="2208246">
                  <a:extLst>
                    <a:ext uri="{9D8B030D-6E8A-4147-A177-3AD203B41FA5}">
                      <a16:colId xmlns:a16="http://schemas.microsoft.com/office/drawing/2014/main" val="2407261797"/>
                    </a:ext>
                  </a:extLst>
                </a:gridCol>
              </a:tblGrid>
              <a:tr h="370840">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a:p>
                  </a:txBody>
                  <a:tcPr/>
                </a:tc>
                <a:tc>
                  <a:txBody>
                    <a:bodyPr/>
                    <a:lstStyle/>
                    <a:p>
                      <a:endParaRPr lang="en-GB" dirty="0"/>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710983266"/>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professeur</a:t>
                      </a:r>
                      <a:endParaRPr lang="en-GB" sz="2400"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latin typeface="Century Gothic" panose="020B0502020202020204" pitchFamily="34" charset="0"/>
                        </a:rPr>
                        <a:t>travaill</a:t>
                      </a:r>
                      <a:r>
                        <a:rPr lang="en-GB" sz="2400" dirty="0">
                          <a:solidFill>
                            <a:schemeClr val="accent5">
                              <a:lumMod val="50000"/>
                            </a:schemeClr>
                          </a:solidFill>
                          <a:latin typeface="Century Gothic" panose="020B0502020202020204" pitchFamily="34" charset="0"/>
                        </a:rPr>
                        <a:t>____</a:t>
                      </a:r>
                    </a:p>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dans</a:t>
                      </a:r>
                      <a:r>
                        <a:rPr lang="en-GB" sz="2400" baseline="0" dirty="0">
                          <a:solidFill>
                            <a:schemeClr val="accent5">
                              <a:lumMod val="50000"/>
                            </a:schemeClr>
                          </a:solidFill>
                          <a:latin typeface="Century Gothic" panose="020B0502020202020204" pitchFamily="34" charset="0"/>
                        </a:rPr>
                        <a:t> la </a:t>
                      </a:r>
                      <a:r>
                        <a:rPr lang="en-GB" sz="2400" baseline="0" dirty="0" err="1">
                          <a:solidFill>
                            <a:schemeClr val="accent5">
                              <a:lumMod val="50000"/>
                            </a:schemeClr>
                          </a:solidFill>
                          <a:latin typeface="Century Gothic" panose="020B0502020202020204" pitchFamily="34" charset="0"/>
                        </a:rPr>
                        <a:t>salle</a:t>
                      </a:r>
                      <a:r>
                        <a:rPr lang="en-GB" sz="2400" baseline="0" dirty="0">
                          <a:solidFill>
                            <a:schemeClr val="accent5">
                              <a:lumMod val="50000"/>
                            </a:schemeClr>
                          </a:solidFill>
                          <a:latin typeface="Century Gothic" panose="020B0502020202020204" pitchFamily="34" charset="0"/>
                        </a:rPr>
                        <a:t> de </a:t>
                      </a:r>
                      <a:r>
                        <a:rPr lang="en-GB" sz="2400" baseline="0" dirty="0" err="1">
                          <a:solidFill>
                            <a:schemeClr val="accent5">
                              <a:lumMod val="50000"/>
                            </a:schemeClr>
                          </a:solidFill>
                          <a:latin typeface="Century Gothic" panose="020B0502020202020204" pitchFamily="34" charset="0"/>
                        </a:rPr>
                        <a:t>classe</a:t>
                      </a:r>
                      <a:r>
                        <a:rPr lang="en-GB" sz="2400" baseline="0" dirty="0">
                          <a:solidFill>
                            <a:schemeClr val="accent5">
                              <a:lumMod val="50000"/>
                            </a:scheme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les devoirs.</a:t>
                      </a:r>
                    </a:p>
                  </a:txBody>
                  <a:tcPr/>
                </a:tc>
                <a:extLst>
                  <a:ext uri="{0D108BD9-81ED-4DB2-BD59-A6C34878D82A}">
                    <a16:rowId xmlns:a16="http://schemas.microsoft.com/office/drawing/2014/main" val="311263210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Les </a:t>
                      </a:r>
                      <a:r>
                        <a:rPr lang="en-GB" sz="2400" baseline="0" dirty="0" err="1">
                          <a:solidFill>
                            <a:schemeClr val="accent5">
                              <a:lumMod val="50000"/>
                            </a:schemeClr>
                          </a:solidFill>
                          <a:latin typeface="Century Gothic" panose="020B0502020202020204" pitchFamily="34" charset="0"/>
                        </a:rPr>
                        <a:t>professeurs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03790675"/>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Les</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chiens</a:t>
                      </a:r>
                      <a:endParaRPr lang="en-GB" sz="2400"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march____</a:t>
                      </a:r>
                    </a:p>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dehors</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dans le parc.</a:t>
                      </a:r>
                    </a:p>
                  </a:txBody>
                  <a:tcPr/>
                </a:tc>
                <a:extLst>
                  <a:ext uri="{0D108BD9-81ED-4DB2-BD59-A6C34878D82A}">
                    <a16:rowId xmlns:a16="http://schemas.microsoft.com/office/drawing/2014/main" val="2783070313"/>
                  </a:ext>
                </a:extLst>
              </a:tr>
              <a:tr h="198120">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chien</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127803369"/>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Les </a:t>
                      </a:r>
                      <a:r>
                        <a:rPr lang="en-GB" sz="2400" dirty="0" err="1">
                          <a:solidFill>
                            <a:schemeClr val="accent5">
                              <a:lumMod val="50000"/>
                            </a:schemeClr>
                          </a:solidFill>
                          <a:latin typeface="Century Gothic" panose="020B0502020202020204" pitchFamily="34" charset="0"/>
                        </a:rPr>
                        <a:t>mères</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prépar</a:t>
                      </a:r>
                      <a:r>
                        <a:rPr lang="en-GB" sz="2400" dirty="0">
                          <a:solidFill>
                            <a:schemeClr val="accent5">
                              <a:lumMod val="50000"/>
                            </a:schemeClr>
                          </a:solidFill>
                          <a:latin typeface="Century Gothic" panose="020B0502020202020204" pitchFamily="34" charset="0"/>
                        </a:rPr>
                        <a:t>___</a:t>
                      </a:r>
                    </a:p>
                  </a:txBody>
                  <a:tcPr/>
                </a:tc>
                <a:tc rowSpan="2">
                  <a:txBody>
                    <a:bodyPr/>
                    <a:lstStyle/>
                    <a:p>
                      <a:r>
                        <a:rPr lang="en-GB" sz="2400" dirty="0">
                          <a:solidFill>
                            <a:schemeClr val="accent5">
                              <a:lumMod val="50000"/>
                            </a:schemeClr>
                          </a:solidFill>
                          <a:latin typeface="Century Gothic" panose="020B0502020202020204" pitchFamily="34" charset="0"/>
                        </a:rPr>
                        <a:t>le </a:t>
                      </a:r>
                      <a:r>
                        <a:rPr lang="en-GB" sz="2400" dirty="0" err="1">
                          <a:solidFill>
                            <a:schemeClr val="accent5">
                              <a:lumMod val="50000"/>
                            </a:schemeClr>
                          </a:solidFill>
                          <a:latin typeface="Century Gothic" panose="020B0502020202020204" pitchFamily="34" charset="0"/>
                        </a:rPr>
                        <a:t>déjeuner</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du fruit.</a:t>
                      </a:r>
                    </a:p>
                  </a:txBody>
                  <a:tcPr/>
                </a:tc>
                <a:extLst>
                  <a:ext uri="{0D108BD9-81ED-4DB2-BD59-A6C34878D82A}">
                    <a16:rowId xmlns:a16="http://schemas.microsoft.com/office/drawing/2014/main" val="3622154878"/>
                  </a:ext>
                </a:extLst>
              </a:tr>
              <a:tr h="198120">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mère</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74614371"/>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 </a:t>
                      </a:r>
                      <a:r>
                        <a:rPr lang="en-GB" sz="2400" dirty="0" err="1">
                          <a:solidFill>
                            <a:schemeClr val="accent5">
                              <a:lumMod val="50000"/>
                            </a:schemeClr>
                          </a:solidFill>
                          <a:latin typeface="Century Gothic" panose="020B0502020202020204" pitchFamily="34" charset="0"/>
                        </a:rPr>
                        <a:t>garçon</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écout</a:t>
                      </a:r>
                      <a:r>
                        <a:rPr lang="en-GB" sz="2400" dirty="0">
                          <a:solidFill>
                            <a:schemeClr val="accent5">
                              <a:lumMod val="50000"/>
                            </a:schemeClr>
                          </a:solidFill>
                          <a:latin typeface="Century Gothic" panose="020B0502020202020204" pitchFamily="34" charset="0"/>
                        </a:rPr>
                        <a:t>____</a:t>
                      </a:r>
                    </a:p>
                  </a:txBody>
                  <a:tcPr/>
                </a:tc>
                <a:tc rowSpan="2">
                  <a:txBody>
                    <a:bodyPr/>
                    <a:lstStyle/>
                    <a:p>
                      <a:r>
                        <a:rPr lang="en-GB" sz="2400" dirty="0">
                          <a:solidFill>
                            <a:schemeClr val="accent5">
                              <a:lumMod val="50000"/>
                            </a:schemeClr>
                          </a:solidFill>
                          <a:latin typeface="Century Gothic" panose="020B0502020202020204" pitchFamily="34" charset="0"/>
                        </a:rPr>
                        <a:t>le </a:t>
                      </a:r>
                      <a:r>
                        <a:rPr lang="en-GB" sz="2400" dirty="0" err="1">
                          <a:solidFill>
                            <a:schemeClr val="accent5">
                              <a:lumMod val="50000"/>
                            </a:schemeClr>
                          </a:solidFill>
                          <a:latin typeface="Century Gothic" panose="020B0502020202020204" pitchFamily="34" charset="0"/>
                        </a:rPr>
                        <a:t>professeur</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un </a:t>
                      </a:r>
                      <a:r>
                        <a:rPr lang="en-GB" sz="2400" dirty="0" err="1">
                          <a:solidFill>
                            <a:schemeClr val="accent5">
                              <a:lumMod val="50000"/>
                            </a:schemeClr>
                          </a:solidFill>
                          <a:latin typeface="Century Gothic" panose="020B0502020202020204" pitchFamily="34" charset="0"/>
                        </a:rPr>
                        <a:t>uniforme</a:t>
                      </a:r>
                      <a:r>
                        <a:rPr lang="en-GB" sz="24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382911251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Les </a:t>
                      </a:r>
                      <a:r>
                        <a:rPr lang="en-GB" sz="2400" dirty="0" err="1">
                          <a:solidFill>
                            <a:schemeClr val="accent5">
                              <a:lumMod val="50000"/>
                            </a:schemeClr>
                          </a:solidFill>
                          <a:latin typeface="Century Gothic" panose="020B0502020202020204" pitchFamily="34" charset="0"/>
                        </a:rPr>
                        <a:t>garçons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855215231"/>
                  </a:ext>
                </a:extLst>
              </a:tr>
            </a:tbl>
          </a:graphicData>
        </a:graphic>
      </p:graphicFrame>
      <p:pic>
        <p:nvPicPr>
          <p:cNvPr id="14" name="Picture 13"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6917" y="3120989"/>
            <a:ext cx="370098" cy="385518"/>
          </a:xfrm>
          <a:prstGeom prst="rect">
            <a:avLst/>
          </a:prstGeom>
        </p:spPr>
      </p:pic>
      <p:sp>
        <p:nvSpPr>
          <p:cNvPr id="15" name="TextBox 14"/>
          <p:cNvSpPr txBox="1"/>
          <p:nvPr/>
        </p:nvSpPr>
        <p:spPr>
          <a:xfrm>
            <a:off x="3923372" y="2647380"/>
            <a:ext cx="680224"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ent</a:t>
            </a:r>
            <a:endParaRPr lang="en-GB" sz="2400" dirty="0">
              <a:solidFill>
                <a:schemeClr val="accent5">
                  <a:lumMod val="50000"/>
                </a:schemeClr>
              </a:solidFill>
              <a:latin typeface="Century Gothic" panose="020B0502020202020204" pitchFamily="34" charset="0"/>
            </a:endParaRPr>
          </a:p>
        </p:txBody>
      </p:sp>
      <p:sp>
        <p:nvSpPr>
          <p:cNvPr id="16" name="TextBox 15"/>
          <p:cNvSpPr txBox="1"/>
          <p:nvPr/>
        </p:nvSpPr>
        <p:spPr>
          <a:xfrm>
            <a:off x="6880971" y="2659324"/>
            <a:ext cx="680224"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ils</a:t>
            </a:r>
            <a:endParaRPr lang="en-GB" sz="2400" dirty="0">
              <a:solidFill>
                <a:schemeClr val="accent5">
                  <a:lumMod val="50000"/>
                </a:schemeClr>
              </a:solidFill>
              <a:latin typeface="Century Gothic" panose="020B0502020202020204" pitchFamily="34" charset="0"/>
            </a:endParaRPr>
          </a:p>
        </p:txBody>
      </p:sp>
      <p:sp>
        <p:nvSpPr>
          <p:cNvPr id="17" name="TextBox 16"/>
          <p:cNvSpPr txBox="1"/>
          <p:nvPr/>
        </p:nvSpPr>
        <p:spPr>
          <a:xfrm>
            <a:off x="7774980" y="2679322"/>
            <a:ext cx="1717288"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préparent</a:t>
            </a:r>
            <a:endParaRPr lang="en-GB" sz="2400" dirty="0">
              <a:solidFill>
                <a:schemeClr val="accent5">
                  <a:lumMod val="50000"/>
                </a:schemeClr>
              </a:solidFill>
              <a:latin typeface="Century Gothic" panose="020B0502020202020204" pitchFamily="34" charset="0"/>
            </a:endParaRPr>
          </a:p>
        </p:txBody>
      </p:sp>
      <p:sp>
        <p:nvSpPr>
          <p:cNvPr id="30" name="TextBox 29"/>
          <p:cNvSpPr txBox="1"/>
          <p:nvPr/>
        </p:nvSpPr>
        <p:spPr>
          <a:xfrm>
            <a:off x="7774980" y="5370977"/>
            <a:ext cx="1066271"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porte</a:t>
            </a:r>
            <a:endParaRPr lang="en-GB" sz="2400" dirty="0">
              <a:solidFill>
                <a:schemeClr val="accent5">
                  <a:lumMod val="50000"/>
                </a:schemeClr>
              </a:solidFill>
              <a:latin typeface="Century Gothic" panose="020B0502020202020204" pitchFamily="34" charset="0"/>
            </a:endParaRPr>
          </a:p>
        </p:txBody>
      </p:sp>
      <p:pic>
        <p:nvPicPr>
          <p:cNvPr id="18" name="Picture 17"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1868" y="4046067"/>
            <a:ext cx="370098" cy="385518"/>
          </a:xfrm>
          <a:prstGeom prst="rect">
            <a:avLst/>
          </a:prstGeom>
        </p:spPr>
      </p:pic>
      <p:sp>
        <p:nvSpPr>
          <p:cNvPr id="20" name="TextBox 19"/>
          <p:cNvSpPr txBox="1"/>
          <p:nvPr/>
        </p:nvSpPr>
        <p:spPr>
          <a:xfrm>
            <a:off x="3923372" y="3561414"/>
            <a:ext cx="680224"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e</a:t>
            </a:r>
          </a:p>
        </p:txBody>
      </p:sp>
      <p:sp>
        <p:nvSpPr>
          <p:cNvPr id="21" name="TextBox 20"/>
          <p:cNvSpPr txBox="1"/>
          <p:nvPr/>
        </p:nvSpPr>
        <p:spPr>
          <a:xfrm>
            <a:off x="6866965" y="3601845"/>
            <a:ext cx="680224"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il</a:t>
            </a:r>
            <a:endParaRPr lang="en-GB" sz="2400" dirty="0">
              <a:solidFill>
                <a:schemeClr val="accent5">
                  <a:lumMod val="50000"/>
                </a:schemeClr>
              </a:solidFill>
              <a:latin typeface="Century Gothic" panose="020B0502020202020204" pitchFamily="34" charset="0"/>
            </a:endParaRPr>
          </a:p>
        </p:txBody>
      </p:sp>
      <p:sp>
        <p:nvSpPr>
          <p:cNvPr id="22" name="TextBox 21"/>
          <p:cNvSpPr txBox="1"/>
          <p:nvPr/>
        </p:nvSpPr>
        <p:spPr>
          <a:xfrm>
            <a:off x="7774980" y="3601845"/>
            <a:ext cx="911740"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joue</a:t>
            </a:r>
            <a:endParaRPr lang="en-GB" sz="2400" dirty="0">
              <a:solidFill>
                <a:schemeClr val="accent5">
                  <a:lumMod val="50000"/>
                </a:schemeClr>
              </a:solidFill>
              <a:latin typeface="Century Gothic" panose="020B0502020202020204" pitchFamily="34" charset="0"/>
            </a:endParaRPr>
          </a:p>
        </p:txBody>
      </p:sp>
      <p:sp>
        <p:nvSpPr>
          <p:cNvPr id="29" name="TextBox 28"/>
          <p:cNvSpPr txBox="1"/>
          <p:nvPr/>
        </p:nvSpPr>
        <p:spPr>
          <a:xfrm>
            <a:off x="6880971" y="5370977"/>
            <a:ext cx="680224"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il</a:t>
            </a:r>
            <a:endParaRPr lang="en-GB" sz="2400" dirty="0">
              <a:solidFill>
                <a:schemeClr val="accent5">
                  <a:lumMod val="50000"/>
                </a:schemeClr>
              </a:solidFill>
              <a:latin typeface="Century Gothic" panose="020B0502020202020204" pitchFamily="34" charset="0"/>
            </a:endParaRPr>
          </a:p>
        </p:txBody>
      </p:sp>
      <p:pic>
        <p:nvPicPr>
          <p:cNvPr id="23" name="Picture 22"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1868" y="4518706"/>
            <a:ext cx="370098" cy="385518"/>
          </a:xfrm>
          <a:prstGeom prst="rect">
            <a:avLst/>
          </a:prstGeom>
        </p:spPr>
      </p:pic>
      <p:sp>
        <p:nvSpPr>
          <p:cNvPr id="24" name="TextBox 23"/>
          <p:cNvSpPr txBox="1"/>
          <p:nvPr/>
        </p:nvSpPr>
        <p:spPr>
          <a:xfrm>
            <a:off x="3863098" y="4480632"/>
            <a:ext cx="972941"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ent</a:t>
            </a:r>
            <a:endParaRPr lang="en-GB" sz="2400" dirty="0">
              <a:solidFill>
                <a:schemeClr val="accent5">
                  <a:lumMod val="50000"/>
                </a:schemeClr>
              </a:solidFill>
              <a:latin typeface="Century Gothic" panose="020B0502020202020204" pitchFamily="34" charset="0"/>
            </a:endParaRPr>
          </a:p>
        </p:txBody>
      </p:sp>
      <p:sp>
        <p:nvSpPr>
          <p:cNvPr id="25" name="TextBox 24"/>
          <p:cNvSpPr txBox="1"/>
          <p:nvPr/>
        </p:nvSpPr>
        <p:spPr>
          <a:xfrm>
            <a:off x="6847573" y="4489533"/>
            <a:ext cx="927407"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elles</a:t>
            </a:r>
            <a:endParaRPr lang="en-GB" sz="2400" dirty="0">
              <a:solidFill>
                <a:schemeClr val="accent5">
                  <a:lumMod val="50000"/>
                </a:schemeClr>
              </a:solidFill>
              <a:latin typeface="Century Gothic" panose="020B0502020202020204" pitchFamily="34" charset="0"/>
            </a:endParaRPr>
          </a:p>
        </p:txBody>
      </p:sp>
      <p:sp>
        <p:nvSpPr>
          <p:cNvPr id="26" name="TextBox 25"/>
          <p:cNvSpPr txBox="1"/>
          <p:nvPr/>
        </p:nvSpPr>
        <p:spPr>
          <a:xfrm>
            <a:off x="7695126" y="4489533"/>
            <a:ext cx="1683050"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mangent</a:t>
            </a:r>
            <a:endParaRPr lang="en-GB" sz="2400" dirty="0">
              <a:solidFill>
                <a:schemeClr val="accent5">
                  <a:lumMod val="50000"/>
                </a:schemeClr>
              </a:solidFill>
              <a:latin typeface="Century Gothic" panose="020B0502020202020204" pitchFamily="34" charset="0"/>
            </a:endParaRPr>
          </a:p>
        </p:txBody>
      </p:sp>
      <p:pic>
        <p:nvPicPr>
          <p:cNvPr id="27" name="Picture 26"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1868" y="5434909"/>
            <a:ext cx="370098" cy="385518"/>
          </a:xfrm>
          <a:prstGeom prst="rect">
            <a:avLst/>
          </a:prstGeom>
        </p:spPr>
      </p:pic>
      <p:sp>
        <p:nvSpPr>
          <p:cNvPr id="28" name="TextBox 27"/>
          <p:cNvSpPr txBox="1"/>
          <p:nvPr/>
        </p:nvSpPr>
        <p:spPr>
          <a:xfrm>
            <a:off x="3827416" y="5376980"/>
            <a:ext cx="680224"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e</a:t>
            </a:r>
          </a:p>
        </p:txBody>
      </p:sp>
      <p:sp>
        <p:nvSpPr>
          <p:cNvPr id="33" name="Action Button: Custom 16">
            <a:hlinkClick r:id="" action="ppaction://noaction" highlightClick="1"/>
            <a:extLst>
              <a:ext uri="{FF2B5EF4-FFF2-40B4-BE49-F238E27FC236}">
                <a16:creationId xmlns:a16="http://schemas.microsoft.com/office/drawing/2014/main" id="{5B92A95F-523A-4E36-B65E-94DAE9FBB368}"/>
              </a:ext>
            </a:extLst>
          </p:cNvPr>
          <p:cNvSpPr/>
          <p:nvPr/>
        </p:nvSpPr>
        <p:spPr>
          <a:xfrm>
            <a:off x="0" y="3705741"/>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4" name="Action Button: Custom 16">
            <a:hlinkClick r:id="" action="ppaction://noaction" highlightClick="1"/>
            <a:extLst>
              <a:ext uri="{FF2B5EF4-FFF2-40B4-BE49-F238E27FC236}">
                <a16:creationId xmlns:a16="http://schemas.microsoft.com/office/drawing/2014/main" id="{D4B491BE-DEE1-4BAB-B62E-08BEC8F84C2F}"/>
              </a:ext>
            </a:extLst>
          </p:cNvPr>
          <p:cNvSpPr/>
          <p:nvPr/>
        </p:nvSpPr>
        <p:spPr>
          <a:xfrm>
            <a:off x="0" y="4690920"/>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7</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Action Button: Custom 16">
            <a:hlinkClick r:id="" action="ppaction://noaction" highlightClick="1"/>
            <a:extLst>
              <a:ext uri="{FF2B5EF4-FFF2-40B4-BE49-F238E27FC236}">
                <a16:creationId xmlns:a16="http://schemas.microsoft.com/office/drawing/2014/main" id="{7C5D1C98-B338-48C7-A0D6-9CC93C596CA9}"/>
              </a:ext>
            </a:extLst>
          </p:cNvPr>
          <p:cNvSpPr/>
          <p:nvPr/>
        </p:nvSpPr>
        <p:spPr>
          <a:xfrm>
            <a:off x="-2686" y="5553884"/>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6" name="Action Button: Custom 16">
            <a:hlinkClick r:id="" action="ppaction://noaction" highlightClick="1"/>
            <a:extLst>
              <a:ext uri="{FF2B5EF4-FFF2-40B4-BE49-F238E27FC236}">
                <a16:creationId xmlns:a16="http://schemas.microsoft.com/office/drawing/2014/main" id="{00B3E4C1-DFF4-46C3-8013-784275E7AA6B}"/>
              </a:ext>
            </a:extLst>
          </p:cNvPr>
          <p:cNvSpPr/>
          <p:nvPr/>
        </p:nvSpPr>
        <p:spPr>
          <a:xfrm>
            <a:off x="0" y="2791960"/>
            <a:ext cx="508880" cy="54026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lang="en-GB" sz="2000" b="1" dirty="0">
              <a:solidFill>
                <a:prstClr val="white"/>
              </a:solidFill>
              <a:latin typeface="Century Gothic" panose="020B0502020202020204" pitchFamily="34" charset="0"/>
            </a:endParaRPr>
          </a:p>
        </p:txBody>
      </p:sp>
      <p:sp>
        <p:nvSpPr>
          <p:cNvPr id="38" name="Down Arrow Callout 37"/>
          <p:cNvSpPr/>
          <p:nvPr/>
        </p:nvSpPr>
        <p:spPr>
          <a:xfrm>
            <a:off x="846361" y="1301439"/>
            <a:ext cx="2397930" cy="1429711"/>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Tick the correct one </a:t>
            </a:r>
          </a:p>
        </p:txBody>
      </p:sp>
      <p:sp>
        <p:nvSpPr>
          <p:cNvPr id="39" name="Down Arrow Callout 38"/>
          <p:cNvSpPr/>
          <p:nvPr/>
        </p:nvSpPr>
        <p:spPr>
          <a:xfrm>
            <a:off x="3206626" y="1299924"/>
            <a:ext cx="2210026" cy="1429708"/>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Write the ending </a:t>
            </a:r>
          </a:p>
        </p:txBody>
      </p:sp>
      <p:sp>
        <p:nvSpPr>
          <p:cNvPr id="40" name="Down Arrow Callout 39"/>
          <p:cNvSpPr/>
          <p:nvPr/>
        </p:nvSpPr>
        <p:spPr>
          <a:xfrm>
            <a:off x="5969895" y="1299283"/>
            <a:ext cx="2462093" cy="1429709"/>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Write the pronoun</a:t>
            </a:r>
          </a:p>
        </p:txBody>
      </p:sp>
      <p:sp>
        <p:nvSpPr>
          <p:cNvPr id="41" name="Down Arrow Callout 40"/>
          <p:cNvSpPr/>
          <p:nvPr/>
        </p:nvSpPr>
        <p:spPr>
          <a:xfrm>
            <a:off x="8142256" y="1299283"/>
            <a:ext cx="2233643" cy="1429709"/>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Write the correct verb</a:t>
            </a:r>
          </a:p>
        </p:txBody>
      </p:sp>
      <p:pic>
        <p:nvPicPr>
          <p:cNvPr id="42" name="Picture 41"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3"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Grammaire</a:t>
            </a:r>
            <a:endParaRPr lang="en-GB" sz="3600" b="1" dirty="0">
              <a:solidFill>
                <a:schemeClr val="bg1"/>
              </a:solidFill>
            </a:endParaRPr>
          </a:p>
        </p:txBody>
      </p:sp>
    </p:spTree>
    <p:extLst>
      <p:ext uri="{BB962C8B-B14F-4D97-AF65-F5344CB8AC3E}">
        <p14:creationId xmlns:p14="http://schemas.microsoft.com/office/powerpoint/2010/main" val="410000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30" grpId="0"/>
      <p:bldP spid="20" grpId="0"/>
      <p:bldP spid="21" grpId="0"/>
      <p:bldP spid="22" grpId="0"/>
      <p:bldP spid="29" grpId="0"/>
      <p:bldP spid="24" grpId="0"/>
      <p:bldP spid="25" grpId="0"/>
      <p:bldP spid="26" grpId="0"/>
      <p:bldP spid="2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o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832" y="2065525"/>
            <a:ext cx="593259" cy="1272499"/>
          </a:xfrm>
          <a:prstGeom prst="rect">
            <a:avLst/>
          </a:prstGeom>
        </p:spPr>
      </p:pic>
      <p:grpSp>
        <p:nvGrpSpPr>
          <p:cNvPr id="2" name="Group 1" descr="group of dogs"/>
          <p:cNvGrpSpPr/>
          <p:nvPr/>
        </p:nvGrpSpPr>
        <p:grpSpPr>
          <a:xfrm>
            <a:off x="3315939" y="2055873"/>
            <a:ext cx="1095063" cy="1272500"/>
            <a:chOff x="3236553" y="868534"/>
            <a:chExt cx="1095063" cy="1272500"/>
          </a:xfrm>
        </p:grpSpPr>
        <p:pic>
          <p:nvPicPr>
            <p:cNvPr id="9" name="Picture 8" descr="do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553" y="868535"/>
              <a:ext cx="593259" cy="1272499"/>
            </a:xfrm>
            <a:prstGeom prst="rect">
              <a:avLst/>
            </a:prstGeom>
          </p:spPr>
        </p:pic>
        <p:pic>
          <p:nvPicPr>
            <p:cNvPr id="10" name="Picture 9" descr="do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8357" y="868534"/>
              <a:ext cx="593259" cy="1272499"/>
            </a:xfrm>
            <a:prstGeom prst="rect">
              <a:avLst/>
            </a:prstGeom>
          </p:spPr>
        </p:pic>
      </p:grpSp>
      <p:grpSp>
        <p:nvGrpSpPr>
          <p:cNvPr id="3" name="Group 2" descr="girls"/>
          <p:cNvGrpSpPr/>
          <p:nvPr/>
        </p:nvGrpSpPr>
        <p:grpSpPr>
          <a:xfrm>
            <a:off x="524068" y="3690053"/>
            <a:ext cx="1578786" cy="1265200"/>
            <a:chOff x="472276" y="2783346"/>
            <a:chExt cx="1578786" cy="1265200"/>
          </a:xfrm>
        </p:grpSpPr>
        <p:pic>
          <p:nvPicPr>
            <p:cNvPr id="12" name="Picture 11" descr="gir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76" y="2783347"/>
              <a:ext cx="898291" cy="1265199"/>
            </a:xfrm>
            <a:prstGeom prst="rect">
              <a:avLst/>
            </a:prstGeom>
          </p:spPr>
        </p:pic>
        <p:pic>
          <p:nvPicPr>
            <p:cNvPr id="13" name="Picture 12" descr="gir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771" y="2783346"/>
              <a:ext cx="898291" cy="1265199"/>
            </a:xfrm>
            <a:prstGeom prst="rect">
              <a:avLst/>
            </a:prstGeom>
          </p:spPr>
        </p:pic>
      </p:grpSp>
      <p:pic>
        <p:nvPicPr>
          <p:cNvPr id="11" name="Picture 10" descr="gir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5939" y="3690053"/>
            <a:ext cx="898291" cy="1265199"/>
          </a:xfrm>
          <a:prstGeom prst="rect">
            <a:avLst/>
          </a:prstGeom>
        </p:spPr>
      </p:pic>
      <p:pic>
        <p:nvPicPr>
          <p:cNvPr id="14" name="Picture 13" descr="teacher pointing to the blackboar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110" y="5346488"/>
            <a:ext cx="1028704" cy="862449"/>
          </a:xfrm>
          <a:prstGeom prst="rect">
            <a:avLst/>
          </a:prstGeom>
        </p:spPr>
      </p:pic>
      <p:grpSp>
        <p:nvGrpSpPr>
          <p:cNvPr id="5" name="Group 4" descr="teachers pointing to the blackboard"/>
          <p:cNvGrpSpPr/>
          <p:nvPr/>
        </p:nvGrpSpPr>
        <p:grpSpPr>
          <a:xfrm>
            <a:off x="3239259" y="5221244"/>
            <a:ext cx="1750225" cy="1112935"/>
            <a:chOff x="3060373" y="4690855"/>
            <a:chExt cx="1979259" cy="1152387"/>
          </a:xfrm>
        </p:grpSpPr>
        <p:pic>
          <p:nvPicPr>
            <p:cNvPr id="15" name="Picture 14" descr="teachers pointing to the blackboar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0373" y="4835824"/>
              <a:ext cx="1028704" cy="862449"/>
            </a:xfrm>
            <a:prstGeom prst="rect">
              <a:avLst/>
            </a:prstGeom>
          </p:spPr>
        </p:pic>
        <p:pic>
          <p:nvPicPr>
            <p:cNvPr id="16" name="Picture 15" descr="teachers pointing to the blackboar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3150" y="4690855"/>
              <a:ext cx="1028704" cy="862449"/>
            </a:xfrm>
            <a:prstGeom prst="rect">
              <a:avLst/>
            </a:prstGeom>
          </p:spPr>
        </p:pic>
        <p:pic>
          <p:nvPicPr>
            <p:cNvPr id="17" name="Picture 16" descr="teachers pointing to the blackboar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0928" y="4980793"/>
              <a:ext cx="1028704" cy="862449"/>
            </a:xfrm>
            <a:prstGeom prst="rect">
              <a:avLst/>
            </a:prstGeom>
          </p:spPr>
        </p:pic>
      </p:grpSp>
      <p:sp>
        <p:nvSpPr>
          <p:cNvPr id="21" name="Rounded Rectangle 46">
            <a:extLst>
              <a:ext uri="{FF2B5EF4-FFF2-40B4-BE49-F238E27FC236}">
                <a16:creationId xmlns:a16="http://schemas.microsoft.com/office/drawing/2014/main" id="{8F859989-DB06-4C35-8F6D-A746E286940A}"/>
              </a:ext>
            </a:extLst>
          </p:cNvPr>
          <p:cNvSpPr/>
          <p:nvPr/>
        </p:nvSpPr>
        <p:spPr>
          <a:xfrm>
            <a:off x="8279027" y="249869"/>
            <a:ext cx="363089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lang="en-GB" sz="2000" b="1" dirty="0">
              <a:solidFill>
                <a:prstClr val="white"/>
              </a:solidFill>
              <a:latin typeface="Century Gothic" panose="020B0502020202020204" pitchFamily="34" charset="0"/>
            </a:endParaRPr>
          </a:p>
        </p:txBody>
      </p:sp>
      <p:pic>
        <p:nvPicPr>
          <p:cNvPr id="22" name="Picture 21"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3"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a:t>
            </a:r>
          </a:p>
        </p:txBody>
      </p:sp>
      <p:sp>
        <p:nvSpPr>
          <p:cNvPr id="24" name="TextBox 23"/>
          <p:cNvSpPr txBox="1"/>
          <p:nvPr/>
        </p:nvSpPr>
        <p:spPr>
          <a:xfrm>
            <a:off x="5946864" y="1844575"/>
            <a:ext cx="5462337" cy="4339650"/>
          </a:xfrm>
          <a:prstGeom prst="rect">
            <a:avLst/>
          </a:prstGeom>
          <a:noFill/>
          <a:ln w="38100">
            <a:solidFill>
              <a:schemeClr val="accent5">
                <a:lumMod val="50000"/>
              </a:schemeClr>
            </a:solidFill>
          </a:ln>
        </p:spPr>
        <p:txBody>
          <a:bodyPr wrap="square" rtlCol="0">
            <a:spAutoFit/>
          </a:bodyPr>
          <a:lstStyle/>
          <a:p>
            <a:pPr marL="457200" indent="-457200">
              <a:lnSpc>
                <a:spcPct val="200000"/>
              </a:lnSpc>
              <a:buAutoNum type="arabicParenR"/>
            </a:pPr>
            <a:r>
              <a:rPr lang="en-GB" sz="2400" dirty="0">
                <a:solidFill>
                  <a:srgbClr val="002060"/>
                </a:solidFill>
                <a:latin typeface="Century Gothic" panose="020B0502020202020204" pitchFamily="34" charset="0"/>
              </a:rPr>
              <a:t>The boy studies history.</a:t>
            </a:r>
          </a:p>
          <a:p>
            <a:pPr marL="457200" indent="-457200">
              <a:lnSpc>
                <a:spcPct val="200000"/>
              </a:lnSpc>
              <a:buAutoNum type="arabicParenR"/>
            </a:pPr>
            <a:r>
              <a:rPr lang="en-GB" sz="2400" dirty="0">
                <a:solidFill>
                  <a:srgbClr val="002060"/>
                </a:solidFill>
                <a:latin typeface="Century Gothic" panose="020B0502020202020204" pitchFamily="34" charset="0"/>
              </a:rPr>
              <a:t>The doctors listen to the radio.</a:t>
            </a:r>
          </a:p>
          <a:p>
            <a:pPr marL="457200" indent="-457200">
              <a:lnSpc>
                <a:spcPct val="200000"/>
              </a:lnSpc>
              <a:buAutoNum type="arabicParenR"/>
            </a:pPr>
            <a:r>
              <a:rPr lang="en-GB" sz="2400" dirty="0">
                <a:solidFill>
                  <a:srgbClr val="002060"/>
                </a:solidFill>
                <a:latin typeface="Century Gothic" panose="020B0502020202020204" pitchFamily="34" charset="0"/>
              </a:rPr>
              <a:t>The boys study at home.</a:t>
            </a:r>
          </a:p>
          <a:p>
            <a:pPr marL="457200" indent="-457200">
              <a:lnSpc>
                <a:spcPct val="200000"/>
              </a:lnSpc>
              <a:buAutoNum type="arabicParenR"/>
            </a:pPr>
            <a:r>
              <a:rPr lang="en-GB" sz="2400" dirty="0">
                <a:solidFill>
                  <a:srgbClr val="002060"/>
                </a:solidFill>
                <a:latin typeface="Century Gothic" panose="020B0502020202020204" pitchFamily="34" charset="0"/>
              </a:rPr>
              <a:t>The mums prepare lunch.</a:t>
            </a:r>
          </a:p>
          <a:p>
            <a:pPr marL="457200" indent="-457200">
              <a:lnSpc>
                <a:spcPct val="200000"/>
              </a:lnSpc>
              <a:buAutoNum type="arabicParenR"/>
            </a:pPr>
            <a:r>
              <a:rPr lang="en-GB" sz="2400" dirty="0">
                <a:solidFill>
                  <a:srgbClr val="002060"/>
                </a:solidFill>
                <a:latin typeface="Century Gothic" panose="020B0502020202020204" pitchFamily="34" charset="0"/>
              </a:rPr>
              <a:t>The doctor listens to the girl.</a:t>
            </a:r>
          </a:p>
          <a:p>
            <a:pPr marL="457200" indent="-457200">
              <a:lnSpc>
                <a:spcPct val="150000"/>
              </a:lnSpc>
              <a:buAutoNum type="arabicParenR"/>
            </a:pPr>
            <a:r>
              <a:rPr lang="en-GB" sz="2400" dirty="0">
                <a:solidFill>
                  <a:srgbClr val="002060"/>
                </a:solidFill>
                <a:latin typeface="Century Gothic" panose="020B0502020202020204" pitchFamily="34" charset="0"/>
              </a:rPr>
              <a:t>The mum prepares the fruit.</a:t>
            </a:r>
          </a:p>
        </p:txBody>
      </p:sp>
      <p:sp>
        <p:nvSpPr>
          <p:cNvPr id="4" name="TextBox 3"/>
          <p:cNvSpPr txBox="1"/>
          <p:nvPr/>
        </p:nvSpPr>
        <p:spPr>
          <a:xfrm>
            <a:off x="6219398" y="774317"/>
            <a:ext cx="2458634"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Parternaire</a:t>
            </a:r>
            <a:r>
              <a:rPr lang="en-GB" sz="2200" b="1" dirty="0">
                <a:solidFill>
                  <a:srgbClr val="002060"/>
                </a:solidFill>
                <a:latin typeface="Century Gothic" panose="020B0502020202020204" pitchFamily="34" charset="0"/>
              </a:rPr>
              <a:t> A</a:t>
            </a:r>
          </a:p>
        </p:txBody>
      </p:sp>
      <p:sp>
        <p:nvSpPr>
          <p:cNvPr id="25" name="TextBox 24"/>
          <p:cNvSpPr txBox="1"/>
          <p:nvPr/>
        </p:nvSpPr>
        <p:spPr>
          <a:xfrm>
            <a:off x="5879382" y="1218004"/>
            <a:ext cx="5748326"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Translate these sentences into French:</a:t>
            </a:r>
          </a:p>
        </p:txBody>
      </p:sp>
      <p:sp>
        <p:nvSpPr>
          <p:cNvPr id="26" name="TextBox 25"/>
          <p:cNvSpPr txBox="1"/>
          <p:nvPr/>
        </p:nvSpPr>
        <p:spPr>
          <a:xfrm>
            <a:off x="131056" y="1213925"/>
            <a:ext cx="5748326"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Listen to your partner.  Who does what?</a:t>
            </a:r>
          </a:p>
          <a:p>
            <a:r>
              <a:rPr lang="en-GB" sz="2000" dirty="0">
                <a:solidFill>
                  <a:srgbClr val="002060"/>
                </a:solidFill>
                <a:latin typeface="Century Gothic" panose="020B0502020202020204" pitchFamily="34" charset="0"/>
              </a:rPr>
              <a:t>Write the English under the correct image.</a:t>
            </a:r>
          </a:p>
        </p:txBody>
      </p:sp>
    </p:spTree>
    <p:extLst>
      <p:ext uri="{BB962C8B-B14F-4D97-AF65-F5344CB8AC3E}">
        <p14:creationId xmlns:p14="http://schemas.microsoft.com/office/powerpoint/2010/main" val="17128106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5313" y="2163500"/>
            <a:ext cx="884147" cy="1004713"/>
          </a:xfrm>
          <a:prstGeom prst="rect">
            <a:avLst/>
          </a:prstGeom>
        </p:spPr>
      </p:pic>
      <p:pic>
        <p:nvPicPr>
          <p:cNvPr id="22" name="Picture 21"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3"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a:t>
            </a:r>
          </a:p>
        </p:txBody>
      </p:sp>
      <p:pic>
        <p:nvPicPr>
          <p:cNvPr id="25" name="Picture 24" descr="stethoscop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1816" y="4971044"/>
            <a:ext cx="845550" cy="1213181"/>
          </a:xfrm>
          <a:prstGeom prst="rect">
            <a:avLst/>
          </a:prstGeom>
        </p:spPr>
      </p:pic>
      <p:pic>
        <p:nvPicPr>
          <p:cNvPr id="26" name="Picture 25" descr="woma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4080" y="3444916"/>
            <a:ext cx="561021" cy="1221780"/>
          </a:xfrm>
          <a:prstGeom prst="rect">
            <a:avLst/>
          </a:prstGeom>
        </p:spPr>
      </p:pic>
      <p:grpSp>
        <p:nvGrpSpPr>
          <p:cNvPr id="27" name="Group 26" descr="women"/>
          <p:cNvGrpSpPr/>
          <p:nvPr/>
        </p:nvGrpSpPr>
        <p:grpSpPr>
          <a:xfrm>
            <a:off x="524068" y="3524400"/>
            <a:ext cx="1651496" cy="1151598"/>
            <a:chOff x="646931" y="2389705"/>
            <a:chExt cx="1728900" cy="1357105"/>
          </a:xfrm>
        </p:grpSpPr>
        <p:pic>
          <p:nvPicPr>
            <p:cNvPr id="28" name="Picture 27" descr="wom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931" y="2389705"/>
              <a:ext cx="676902" cy="1357105"/>
            </a:xfrm>
            <a:prstGeom prst="rect">
              <a:avLst/>
            </a:prstGeom>
          </p:spPr>
        </p:pic>
        <p:pic>
          <p:nvPicPr>
            <p:cNvPr id="29" name="Picture 28" descr="wom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7051" y="2389705"/>
              <a:ext cx="623160" cy="1357105"/>
            </a:xfrm>
            <a:prstGeom prst="rect">
              <a:avLst/>
            </a:prstGeom>
          </p:spPr>
        </p:pic>
        <p:pic>
          <p:nvPicPr>
            <p:cNvPr id="30" name="Picture 29" descr="woma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2671" y="2389705"/>
              <a:ext cx="623160" cy="1357105"/>
            </a:xfrm>
            <a:prstGeom prst="rect">
              <a:avLst/>
            </a:prstGeom>
          </p:spPr>
        </p:pic>
      </p:grpSp>
      <p:grpSp>
        <p:nvGrpSpPr>
          <p:cNvPr id="31" name="Group 30" descr="stethoscopes"/>
          <p:cNvGrpSpPr/>
          <p:nvPr/>
        </p:nvGrpSpPr>
        <p:grpSpPr>
          <a:xfrm>
            <a:off x="689763" y="5242731"/>
            <a:ext cx="1301213" cy="985070"/>
            <a:chOff x="679042" y="4399454"/>
            <a:chExt cx="1362200" cy="1160859"/>
          </a:xfrm>
        </p:grpSpPr>
        <p:pic>
          <p:nvPicPr>
            <p:cNvPr id="32" name="Picture 31" descr="stethoscop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9042" y="4420822"/>
              <a:ext cx="794191" cy="1139491"/>
            </a:xfrm>
            <a:prstGeom prst="rect">
              <a:avLst/>
            </a:prstGeom>
          </p:spPr>
        </p:pic>
        <p:pic>
          <p:nvPicPr>
            <p:cNvPr id="33" name="Picture 32" descr="stethoscop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7051" y="4399454"/>
              <a:ext cx="794191" cy="1139491"/>
            </a:xfrm>
            <a:prstGeom prst="rect">
              <a:avLst/>
            </a:prstGeom>
          </p:spPr>
        </p:pic>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320" y="1883478"/>
            <a:ext cx="884147" cy="1004713"/>
          </a:xfrm>
          <a:prstGeom prst="rect">
            <a:avLst/>
          </a:prstGeom>
        </p:spPr>
      </p:pic>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9083" y="1883478"/>
            <a:ext cx="884147" cy="1004713"/>
          </a:xfrm>
          <a:prstGeom prst="rect">
            <a:avLst/>
          </a:prstGeom>
        </p:spPr>
      </p:pic>
      <p:sp>
        <p:nvSpPr>
          <p:cNvPr id="39" name="Rounded Rectangle 46">
            <a:extLst>
              <a:ext uri="{FF2B5EF4-FFF2-40B4-BE49-F238E27FC236}">
                <a16:creationId xmlns:a16="http://schemas.microsoft.com/office/drawing/2014/main" id="{8F859989-DB06-4C35-8F6D-A746E286940A}"/>
              </a:ext>
            </a:extLst>
          </p:cNvPr>
          <p:cNvSpPr/>
          <p:nvPr/>
        </p:nvSpPr>
        <p:spPr>
          <a:xfrm>
            <a:off x="8279027" y="249869"/>
            <a:ext cx="363089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lang="en-GB" sz="2000" b="1" dirty="0">
              <a:solidFill>
                <a:prstClr val="white"/>
              </a:solidFill>
              <a:latin typeface="Century Gothic" panose="020B0502020202020204" pitchFamily="34" charset="0"/>
            </a:endParaRPr>
          </a:p>
        </p:txBody>
      </p:sp>
      <p:sp>
        <p:nvSpPr>
          <p:cNvPr id="40" name="TextBox 39"/>
          <p:cNvSpPr txBox="1"/>
          <p:nvPr/>
        </p:nvSpPr>
        <p:spPr>
          <a:xfrm>
            <a:off x="5946864" y="1844575"/>
            <a:ext cx="5462337" cy="4339650"/>
          </a:xfrm>
          <a:prstGeom prst="rect">
            <a:avLst/>
          </a:prstGeom>
          <a:noFill/>
          <a:ln w="38100">
            <a:solidFill>
              <a:schemeClr val="accent5">
                <a:lumMod val="50000"/>
              </a:schemeClr>
            </a:solidFill>
          </a:ln>
        </p:spPr>
        <p:txBody>
          <a:bodyPr wrap="square" rtlCol="0">
            <a:spAutoFit/>
          </a:bodyPr>
          <a:lstStyle/>
          <a:p>
            <a:pPr marL="457200" indent="-457200">
              <a:lnSpc>
                <a:spcPct val="200000"/>
              </a:lnSpc>
              <a:buAutoNum type="arabicParenR"/>
            </a:pPr>
            <a:r>
              <a:rPr lang="en-GB" sz="2400" dirty="0">
                <a:solidFill>
                  <a:srgbClr val="002060"/>
                </a:solidFill>
                <a:latin typeface="Century Gothic" panose="020B0502020202020204" pitchFamily="34" charset="0"/>
              </a:rPr>
              <a:t>The dog plays outside.</a:t>
            </a:r>
          </a:p>
          <a:p>
            <a:pPr marL="457200" indent="-457200">
              <a:lnSpc>
                <a:spcPct val="200000"/>
              </a:lnSpc>
              <a:buAutoNum type="arabicParenR"/>
            </a:pPr>
            <a:r>
              <a:rPr lang="en-GB" sz="2400" dirty="0">
                <a:solidFill>
                  <a:srgbClr val="002060"/>
                </a:solidFill>
                <a:latin typeface="Century Gothic" panose="020B0502020202020204" pitchFamily="34" charset="0"/>
              </a:rPr>
              <a:t>The teachers speak English.</a:t>
            </a:r>
          </a:p>
          <a:p>
            <a:pPr marL="457200" indent="-457200">
              <a:lnSpc>
                <a:spcPct val="200000"/>
              </a:lnSpc>
              <a:buAutoNum type="arabicParenR"/>
            </a:pPr>
            <a:r>
              <a:rPr lang="en-GB" sz="2400" dirty="0">
                <a:solidFill>
                  <a:srgbClr val="002060"/>
                </a:solidFill>
                <a:latin typeface="Century Gothic" panose="020B0502020202020204" pitchFamily="34" charset="0"/>
              </a:rPr>
              <a:t>The girls eat at school.</a:t>
            </a:r>
          </a:p>
          <a:p>
            <a:pPr marL="457200" indent="-457200">
              <a:lnSpc>
                <a:spcPct val="200000"/>
              </a:lnSpc>
              <a:buAutoNum type="arabicParenR"/>
            </a:pPr>
            <a:r>
              <a:rPr lang="en-GB" sz="2400" dirty="0">
                <a:solidFill>
                  <a:srgbClr val="002060"/>
                </a:solidFill>
                <a:latin typeface="Century Gothic" panose="020B0502020202020204" pitchFamily="34" charset="0"/>
              </a:rPr>
              <a:t>The dogs play in the sand.</a:t>
            </a:r>
          </a:p>
          <a:p>
            <a:pPr marL="457200" indent="-457200">
              <a:lnSpc>
                <a:spcPct val="200000"/>
              </a:lnSpc>
              <a:buAutoNum type="arabicParenR"/>
            </a:pPr>
            <a:r>
              <a:rPr lang="en-GB" sz="2400" dirty="0">
                <a:solidFill>
                  <a:srgbClr val="002060"/>
                </a:solidFill>
                <a:latin typeface="Century Gothic" panose="020B0502020202020204" pitchFamily="34" charset="0"/>
              </a:rPr>
              <a:t>The girl eats lunch.</a:t>
            </a:r>
          </a:p>
          <a:p>
            <a:pPr marL="457200" indent="-457200">
              <a:lnSpc>
                <a:spcPct val="150000"/>
              </a:lnSpc>
              <a:buAutoNum type="arabicParenR"/>
            </a:pPr>
            <a:r>
              <a:rPr lang="en-GB" sz="2400" dirty="0">
                <a:solidFill>
                  <a:srgbClr val="002060"/>
                </a:solidFill>
                <a:latin typeface="Century Gothic" panose="020B0502020202020204" pitchFamily="34" charset="0"/>
              </a:rPr>
              <a:t>The teacher speaks French.</a:t>
            </a:r>
          </a:p>
        </p:txBody>
      </p:sp>
      <p:sp>
        <p:nvSpPr>
          <p:cNvPr id="41" name="TextBox 40"/>
          <p:cNvSpPr txBox="1"/>
          <p:nvPr/>
        </p:nvSpPr>
        <p:spPr>
          <a:xfrm>
            <a:off x="6219398" y="774317"/>
            <a:ext cx="2458634"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Parternaire</a:t>
            </a:r>
            <a:r>
              <a:rPr lang="en-GB" sz="2200" b="1" dirty="0">
                <a:solidFill>
                  <a:srgbClr val="002060"/>
                </a:solidFill>
                <a:latin typeface="Century Gothic" panose="020B0502020202020204" pitchFamily="34" charset="0"/>
              </a:rPr>
              <a:t> B</a:t>
            </a:r>
          </a:p>
        </p:txBody>
      </p:sp>
      <p:sp>
        <p:nvSpPr>
          <p:cNvPr id="42" name="TextBox 41"/>
          <p:cNvSpPr txBox="1"/>
          <p:nvPr/>
        </p:nvSpPr>
        <p:spPr>
          <a:xfrm>
            <a:off x="5879382" y="1218004"/>
            <a:ext cx="5748326"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Translate these sentences into French:</a:t>
            </a:r>
          </a:p>
        </p:txBody>
      </p:sp>
      <p:sp>
        <p:nvSpPr>
          <p:cNvPr id="43" name="TextBox 42"/>
          <p:cNvSpPr txBox="1"/>
          <p:nvPr/>
        </p:nvSpPr>
        <p:spPr>
          <a:xfrm>
            <a:off x="131056" y="1213925"/>
            <a:ext cx="5748326"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Listen to your partner.  Who does what?</a:t>
            </a:r>
          </a:p>
          <a:p>
            <a:r>
              <a:rPr lang="en-GB" sz="2000" dirty="0">
                <a:solidFill>
                  <a:srgbClr val="002060"/>
                </a:solidFill>
                <a:latin typeface="Century Gothic" panose="020B0502020202020204" pitchFamily="34" charset="0"/>
              </a:rPr>
              <a:t>Write the English under the correct image.</a:t>
            </a:r>
          </a:p>
        </p:txBody>
      </p:sp>
    </p:spTree>
    <p:extLst>
      <p:ext uri="{BB962C8B-B14F-4D97-AF65-F5344CB8AC3E}">
        <p14:creationId xmlns:p14="http://schemas.microsoft.com/office/powerpoint/2010/main" val="14803933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8046" y="892407"/>
            <a:ext cx="884147" cy="1004713"/>
          </a:xfrm>
          <a:prstGeom prst="rect">
            <a:avLst/>
          </a:prstGeom>
        </p:spPr>
      </p:pic>
      <p:sp>
        <p:nvSpPr>
          <p:cNvPr id="2" name="Rectangle 1"/>
          <p:cNvSpPr/>
          <p:nvPr/>
        </p:nvSpPr>
        <p:spPr>
          <a:xfrm>
            <a:off x="135009" y="-48761"/>
            <a:ext cx="2933816"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Partenaire</a:t>
            </a: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 A</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pic>
        <p:nvPicPr>
          <p:cNvPr id="3" name="Picture 2" descr="do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553" y="564192"/>
            <a:ext cx="593259" cy="1272499"/>
          </a:xfrm>
          <a:prstGeom prst="rect">
            <a:avLst/>
          </a:prstGeom>
        </p:spPr>
      </p:pic>
      <p:sp>
        <p:nvSpPr>
          <p:cNvPr id="36" name="TextBox 35"/>
          <p:cNvSpPr txBox="1"/>
          <p:nvPr/>
        </p:nvSpPr>
        <p:spPr>
          <a:xfrm>
            <a:off x="1269242" y="873457"/>
            <a:ext cx="1187355"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plays outside</a:t>
            </a:r>
          </a:p>
        </p:txBody>
      </p:sp>
      <p:sp>
        <p:nvSpPr>
          <p:cNvPr id="30" name="TextBox 29"/>
          <p:cNvSpPr txBox="1"/>
          <p:nvPr/>
        </p:nvSpPr>
        <p:spPr>
          <a:xfrm>
            <a:off x="0" y="1866243"/>
            <a:ext cx="3125337" cy="430887"/>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 </a:t>
            </a:r>
            <a:r>
              <a:rPr lang="en-GB" sz="2200" b="1" dirty="0" err="1">
                <a:solidFill>
                  <a:schemeClr val="accent5">
                    <a:lumMod val="50000"/>
                  </a:schemeClr>
                </a:solidFill>
                <a:latin typeface="Century Gothic" panose="020B0502020202020204" pitchFamily="34" charset="0"/>
              </a:rPr>
              <a:t>chien</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joue</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dehors</a:t>
            </a:r>
            <a:r>
              <a:rPr lang="en-GB" sz="2200" b="1" dirty="0">
                <a:solidFill>
                  <a:schemeClr val="accent5">
                    <a:lumMod val="50000"/>
                  </a:schemeClr>
                </a:solidFill>
                <a:latin typeface="Century Gothic" panose="020B0502020202020204" pitchFamily="34" charset="0"/>
              </a:rPr>
              <a:t>.</a:t>
            </a:r>
          </a:p>
        </p:txBody>
      </p:sp>
      <p:grpSp>
        <p:nvGrpSpPr>
          <p:cNvPr id="4" name="Group 3" descr="dogs"/>
          <p:cNvGrpSpPr/>
          <p:nvPr/>
        </p:nvGrpSpPr>
        <p:grpSpPr>
          <a:xfrm>
            <a:off x="3222037" y="546443"/>
            <a:ext cx="1095063" cy="1272500"/>
            <a:chOff x="3236553" y="868534"/>
            <a:chExt cx="1095063" cy="1272500"/>
          </a:xfrm>
        </p:grpSpPr>
        <p:pic>
          <p:nvPicPr>
            <p:cNvPr id="5" name="Picture 4" descr="dog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6553" y="868535"/>
              <a:ext cx="593259" cy="1272499"/>
            </a:xfrm>
            <a:prstGeom prst="rect">
              <a:avLst/>
            </a:prstGeom>
          </p:spPr>
        </p:pic>
        <p:pic>
          <p:nvPicPr>
            <p:cNvPr id="6" name="Picture 5" descr="dog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357" y="868534"/>
              <a:ext cx="593259" cy="1272499"/>
            </a:xfrm>
            <a:prstGeom prst="rect">
              <a:avLst/>
            </a:prstGeom>
          </p:spPr>
        </p:pic>
      </p:grpSp>
      <p:sp>
        <p:nvSpPr>
          <p:cNvPr id="37" name="TextBox 36"/>
          <p:cNvSpPr txBox="1"/>
          <p:nvPr/>
        </p:nvSpPr>
        <p:spPr>
          <a:xfrm>
            <a:off x="4454632" y="873457"/>
            <a:ext cx="1527889"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play in the sand</a:t>
            </a:r>
          </a:p>
        </p:txBody>
      </p:sp>
      <p:sp>
        <p:nvSpPr>
          <p:cNvPr id="31" name="TextBox 30"/>
          <p:cNvSpPr txBox="1"/>
          <p:nvPr/>
        </p:nvSpPr>
        <p:spPr>
          <a:xfrm>
            <a:off x="3059237" y="1860613"/>
            <a:ext cx="2715904"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Les </a:t>
            </a:r>
            <a:r>
              <a:rPr lang="en-GB" sz="2200" b="1" dirty="0" err="1">
                <a:solidFill>
                  <a:schemeClr val="accent5">
                    <a:lumMod val="50000"/>
                  </a:schemeClr>
                </a:solidFill>
                <a:latin typeface="Century Gothic" panose="020B0502020202020204" pitchFamily="34" charset="0"/>
              </a:rPr>
              <a:t>chiens</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jouent</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dans</a:t>
            </a:r>
            <a:r>
              <a:rPr lang="en-GB" sz="2200" b="1" dirty="0">
                <a:solidFill>
                  <a:schemeClr val="accent5">
                    <a:lumMod val="50000"/>
                  </a:schemeClr>
                </a:solidFill>
                <a:latin typeface="Century Gothic" panose="020B0502020202020204" pitchFamily="34" charset="0"/>
              </a:rPr>
              <a:t> le sable.</a:t>
            </a:r>
          </a:p>
        </p:txBody>
      </p:sp>
      <p:grpSp>
        <p:nvGrpSpPr>
          <p:cNvPr id="8" name="Group 7" descr="girls"/>
          <p:cNvGrpSpPr/>
          <p:nvPr/>
        </p:nvGrpSpPr>
        <p:grpSpPr>
          <a:xfrm>
            <a:off x="245448" y="2703055"/>
            <a:ext cx="1578786" cy="1265200"/>
            <a:chOff x="472276" y="2783346"/>
            <a:chExt cx="1578786" cy="1265200"/>
          </a:xfrm>
        </p:grpSpPr>
        <p:pic>
          <p:nvPicPr>
            <p:cNvPr id="9" name="Picture 8" descr="girl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76" y="2783347"/>
              <a:ext cx="898291" cy="1265199"/>
            </a:xfrm>
            <a:prstGeom prst="rect">
              <a:avLst/>
            </a:prstGeom>
          </p:spPr>
        </p:pic>
        <p:pic>
          <p:nvPicPr>
            <p:cNvPr id="10" name="Picture 9" descr="girl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771" y="2783346"/>
              <a:ext cx="898291" cy="1265199"/>
            </a:xfrm>
            <a:prstGeom prst="rect">
              <a:avLst/>
            </a:prstGeom>
          </p:spPr>
        </p:pic>
      </p:grpSp>
      <p:sp>
        <p:nvSpPr>
          <p:cNvPr id="38" name="TextBox 37"/>
          <p:cNvSpPr txBox="1"/>
          <p:nvPr/>
        </p:nvSpPr>
        <p:spPr>
          <a:xfrm>
            <a:off x="1737858" y="2859011"/>
            <a:ext cx="1187355"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eat at school</a:t>
            </a:r>
          </a:p>
        </p:txBody>
      </p:sp>
      <p:sp>
        <p:nvSpPr>
          <p:cNvPr id="33" name="TextBox 32"/>
          <p:cNvSpPr txBox="1"/>
          <p:nvPr/>
        </p:nvSpPr>
        <p:spPr>
          <a:xfrm>
            <a:off x="54707" y="3921414"/>
            <a:ext cx="3057199"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Les </a:t>
            </a:r>
            <a:r>
              <a:rPr lang="en-GB" sz="2200" b="1" dirty="0" err="1">
                <a:solidFill>
                  <a:schemeClr val="accent5">
                    <a:lumMod val="50000"/>
                  </a:schemeClr>
                </a:solidFill>
                <a:latin typeface="Century Gothic" panose="020B0502020202020204" pitchFamily="34" charset="0"/>
              </a:rPr>
              <a:t>filles</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mangent</a:t>
            </a:r>
            <a:r>
              <a:rPr lang="en-GB" sz="2200" b="1" dirty="0">
                <a:solidFill>
                  <a:schemeClr val="accent5">
                    <a:lumMod val="50000"/>
                  </a:schemeClr>
                </a:solidFill>
                <a:latin typeface="Century Gothic" panose="020B0502020202020204" pitchFamily="34" charset="0"/>
              </a:rPr>
              <a:t> à </a:t>
            </a:r>
            <a:r>
              <a:rPr lang="en-GB" sz="2200" b="1" dirty="0" err="1">
                <a:solidFill>
                  <a:schemeClr val="accent5">
                    <a:lumMod val="50000"/>
                  </a:schemeClr>
                </a:solidFill>
                <a:latin typeface="Century Gothic" panose="020B0502020202020204" pitchFamily="34" charset="0"/>
              </a:rPr>
              <a:t>l’école</a:t>
            </a:r>
            <a:r>
              <a:rPr lang="en-GB" sz="2200" b="1" dirty="0">
                <a:solidFill>
                  <a:schemeClr val="accent5">
                    <a:lumMod val="50000"/>
                  </a:schemeClr>
                </a:solidFill>
                <a:latin typeface="Century Gothic" panose="020B0502020202020204" pitchFamily="34" charset="0"/>
              </a:rPr>
              <a:t>.</a:t>
            </a:r>
          </a:p>
        </p:txBody>
      </p:sp>
      <p:pic>
        <p:nvPicPr>
          <p:cNvPr id="7" name="Picture 6" descr="gir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9354" y="2693349"/>
            <a:ext cx="898291" cy="1265199"/>
          </a:xfrm>
          <a:prstGeom prst="rect">
            <a:avLst/>
          </a:prstGeom>
        </p:spPr>
      </p:pic>
      <p:sp>
        <p:nvSpPr>
          <p:cNvPr id="39" name="TextBox 38"/>
          <p:cNvSpPr txBox="1"/>
          <p:nvPr/>
        </p:nvSpPr>
        <p:spPr>
          <a:xfrm>
            <a:off x="4330748" y="2869084"/>
            <a:ext cx="1187355"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eat at home</a:t>
            </a:r>
          </a:p>
        </p:txBody>
      </p:sp>
      <p:sp>
        <p:nvSpPr>
          <p:cNvPr id="32" name="TextBox 31"/>
          <p:cNvSpPr txBox="1"/>
          <p:nvPr/>
        </p:nvSpPr>
        <p:spPr>
          <a:xfrm>
            <a:off x="3005132" y="3893313"/>
            <a:ext cx="3057199"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La </a:t>
            </a:r>
            <a:r>
              <a:rPr lang="en-GB" sz="2200" b="1" dirty="0" err="1">
                <a:solidFill>
                  <a:schemeClr val="accent5">
                    <a:lumMod val="50000"/>
                  </a:schemeClr>
                </a:solidFill>
                <a:latin typeface="Century Gothic" panose="020B0502020202020204" pitchFamily="34" charset="0"/>
              </a:rPr>
              <a:t>fille</a:t>
            </a:r>
            <a:r>
              <a:rPr lang="en-GB" sz="2200" b="1" dirty="0">
                <a:solidFill>
                  <a:schemeClr val="accent5">
                    <a:lumMod val="50000"/>
                  </a:schemeClr>
                </a:solidFill>
                <a:latin typeface="Century Gothic" panose="020B0502020202020204" pitchFamily="34" charset="0"/>
              </a:rPr>
              <a:t> mange à la </a:t>
            </a:r>
            <a:r>
              <a:rPr lang="en-GB" sz="2200" b="1" dirty="0" err="1">
                <a:solidFill>
                  <a:schemeClr val="accent5">
                    <a:lumMod val="50000"/>
                  </a:schemeClr>
                </a:solidFill>
                <a:latin typeface="Century Gothic" panose="020B0502020202020204" pitchFamily="34" charset="0"/>
              </a:rPr>
              <a:t>maison</a:t>
            </a:r>
            <a:r>
              <a:rPr lang="en-GB" sz="2200" b="1" dirty="0">
                <a:solidFill>
                  <a:schemeClr val="accent5">
                    <a:lumMod val="50000"/>
                  </a:schemeClr>
                </a:solidFill>
                <a:latin typeface="Century Gothic" panose="020B0502020202020204" pitchFamily="34" charset="0"/>
              </a:rPr>
              <a:t>.</a:t>
            </a:r>
          </a:p>
        </p:txBody>
      </p:sp>
      <p:pic>
        <p:nvPicPr>
          <p:cNvPr id="11" name="Picture 10" descr="teacher pointing at the blackboar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722" y="4880743"/>
            <a:ext cx="902586" cy="756714"/>
          </a:xfrm>
          <a:prstGeom prst="rect">
            <a:avLst/>
          </a:prstGeom>
        </p:spPr>
      </p:pic>
      <p:sp>
        <p:nvSpPr>
          <p:cNvPr id="40" name="TextBox 39"/>
          <p:cNvSpPr txBox="1"/>
          <p:nvPr/>
        </p:nvSpPr>
        <p:spPr>
          <a:xfrm>
            <a:off x="1512952" y="4868015"/>
            <a:ext cx="1187355"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speaks French</a:t>
            </a:r>
          </a:p>
        </p:txBody>
      </p:sp>
      <p:sp>
        <p:nvSpPr>
          <p:cNvPr id="35" name="TextBox 34"/>
          <p:cNvSpPr txBox="1"/>
          <p:nvPr/>
        </p:nvSpPr>
        <p:spPr>
          <a:xfrm>
            <a:off x="111972" y="5637457"/>
            <a:ext cx="3057199"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 </a:t>
            </a:r>
            <a:r>
              <a:rPr lang="en-GB" sz="2200" b="1" dirty="0" err="1">
                <a:solidFill>
                  <a:schemeClr val="accent5">
                    <a:lumMod val="50000"/>
                  </a:schemeClr>
                </a:solidFill>
                <a:latin typeface="Century Gothic" panose="020B0502020202020204" pitchFamily="34" charset="0"/>
              </a:rPr>
              <a:t>professeur</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parle</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français</a:t>
            </a:r>
            <a:r>
              <a:rPr lang="en-GB" sz="2200" b="1" dirty="0">
                <a:solidFill>
                  <a:schemeClr val="accent5">
                    <a:lumMod val="50000"/>
                  </a:schemeClr>
                </a:solidFill>
                <a:latin typeface="Century Gothic" panose="020B0502020202020204" pitchFamily="34" charset="0"/>
              </a:rPr>
              <a:t>.</a:t>
            </a:r>
          </a:p>
        </p:txBody>
      </p:sp>
      <p:grpSp>
        <p:nvGrpSpPr>
          <p:cNvPr id="12" name="Group 11" descr="teachers pointing at the blackboard"/>
          <p:cNvGrpSpPr/>
          <p:nvPr/>
        </p:nvGrpSpPr>
        <p:grpSpPr>
          <a:xfrm>
            <a:off x="2989613" y="4700117"/>
            <a:ext cx="1544118" cy="950050"/>
            <a:chOff x="3060373" y="4690855"/>
            <a:chExt cx="1979259" cy="1152387"/>
          </a:xfrm>
        </p:grpSpPr>
        <p:pic>
          <p:nvPicPr>
            <p:cNvPr id="13" name="Picture 12" descr="teachers pointing at the blackboar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0373" y="4835824"/>
              <a:ext cx="1028704" cy="862449"/>
            </a:xfrm>
            <a:prstGeom prst="rect">
              <a:avLst/>
            </a:prstGeom>
          </p:spPr>
        </p:pic>
        <p:pic>
          <p:nvPicPr>
            <p:cNvPr id="14" name="Picture 13" descr="teachers pointing at the blackboar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3150" y="4690855"/>
              <a:ext cx="1028704" cy="862449"/>
            </a:xfrm>
            <a:prstGeom prst="rect">
              <a:avLst/>
            </a:prstGeom>
          </p:spPr>
        </p:pic>
        <p:pic>
          <p:nvPicPr>
            <p:cNvPr id="15" name="Picture 14" descr="teachers pointing at the blackboar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0928" y="4980793"/>
              <a:ext cx="1028704" cy="862449"/>
            </a:xfrm>
            <a:prstGeom prst="rect">
              <a:avLst/>
            </a:prstGeom>
          </p:spPr>
        </p:pic>
      </p:grpSp>
      <p:sp>
        <p:nvSpPr>
          <p:cNvPr id="41" name="TextBox 40"/>
          <p:cNvSpPr txBox="1"/>
          <p:nvPr/>
        </p:nvSpPr>
        <p:spPr>
          <a:xfrm>
            <a:off x="4578360" y="4849987"/>
            <a:ext cx="1187355"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speak English</a:t>
            </a:r>
          </a:p>
        </p:txBody>
      </p:sp>
      <p:sp>
        <p:nvSpPr>
          <p:cNvPr id="34" name="TextBox 33"/>
          <p:cNvSpPr txBox="1"/>
          <p:nvPr/>
        </p:nvSpPr>
        <p:spPr>
          <a:xfrm>
            <a:off x="3092881" y="5592539"/>
            <a:ext cx="3057199"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Les </a:t>
            </a:r>
            <a:r>
              <a:rPr lang="en-GB" sz="2200" b="1" dirty="0" err="1">
                <a:solidFill>
                  <a:schemeClr val="accent5">
                    <a:lumMod val="50000"/>
                  </a:schemeClr>
                </a:solidFill>
                <a:latin typeface="Century Gothic" panose="020B0502020202020204" pitchFamily="34" charset="0"/>
              </a:rPr>
              <a:t>professeurs</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parlent</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anglais</a:t>
            </a:r>
            <a:r>
              <a:rPr lang="en-GB" sz="2200" b="1" dirty="0">
                <a:solidFill>
                  <a:schemeClr val="accent5">
                    <a:lumMod val="50000"/>
                  </a:schemeClr>
                </a:solidFill>
                <a:latin typeface="Century Gothic" panose="020B0502020202020204" pitchFamily="34" charset="0"/>
              </a:rPr>
              <a:t>.</a:t>
            </a:r>
          </a:p>
        </p:txBody>
      </p:sp>
      <p:sp>
        <p:nvSpPr>
          <p:cNvPr id="16" name="Rectangle 15"/>
          <p:cNvSpPr/>
          <p:nvPr/>
        </p:nvSpPr>
        <p:spPr>
          <a:xfrm>
            <a:off x="6675421" y="-54318"/>
            <a:ext cx="2860078"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Partenaire</a:t>
            </a: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 B</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49" name="TextBox 48"/>
          <p:cNvSpPr txBox="1"/>
          <p:nvPr/>
        </p:nvSpPr>
        <p:spPr>
          <a:xfrm>
            <a:off x="7592707" y="864389"/>
            <a:ext cx="1187355"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studies history</a:t>
            </a:r>
          </a:p>
        </p:txBody>
      </p:sp>
      <p:sp>
        <p:nvSpPr>
          <p:cNvPr id="42" name="TextBox 41"/>
          <p:cNvSpPr txBox="1"/>
          <p:nvPr/>
        </p:nvSpPr>
        <p:spPr>
          <a:xfrm>
            <a:off x="5826882" y="1855272"/>
            <a:ext cx="3125337"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 </a:t>
            </a:r>
            <a:r>
              <a:rPr lang="en-GB" sz="2200" b="1" dirty="0" err="1">
                <a:solidFill>
                  <a:schemeClr val="accent5">
                    <a:lumMod val="50000"/>
                  </a:schemeClr>
                </a:solidFill>
                <a:latin typeface="Century Gothic" panose="020B0502020202020204" pitchFamily="34" charset="0"/>
              </a:rPr>
              <a:t>garçon</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étudie</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l’histoire</a:t>
            </a:r>
            <a:r>
              <a:rPr lang="en-GB" sz="2200" b="1" dirty="0">
                <a:solidFill>
                  <a:schemeClr val="accent5">
                    <a:lumMod val="50000"/>
                  </a:schemeClr>
                </a:solidFill>
                <a:latin typeface="Century Gothic" panose="020B0502020202020204" pitchFamily="34" charset="0"/>
              </a:rPr>
              <a:t>.</a:t>
            </a:r>
          </a:p>
        </p:txBody>
      </p:sp>
      <p:sp>
        <p:nvSpPr>
          <p:cNvPr id="50" name="TextBox 49"/>
          <p:cNvSpPr txBox="1"/>
          <p:nvPr/>
        </p:nvSpPr>
        <p:spPr>
          <a:xfrm>
            <a:off x="10633950" y="874355"/>
            <a:ext cx="1443782"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study at home</a:t>
            </a:r>
          </a:p>
        </p:txBody>
      </p:sp>
      <p:sp>
        <p:nvSpPr>
          <p:cNvPr id="43" name="TextBox 42"/>
          <p:cNvSpPr txBox="1"/>
          <p:nvPr/>
        </p:nvSpPr>
        <p:spPr>
          <a:xfrm>
            <a:off x="8952395" y="1842892"/>
            <a:ext cx="3125337"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Les </a:t>
            </a:r>
            <a:r>
              <a:rPr lang="en-GB" sz="2200" b="1" dirty="0" err="1">
                <a:solidFill>
                  <a:schemeClr val="accent5">
                    <a:lumMod val="50000"/>
                  </a:schemeClr>
                </a:solidFill>
                <a:latin typeface="Century Gothic" panose="020B0502020202020204" pitchFamily="34" charset="0"/>
              </a:rPr>
              <a:t>garçons</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étudient</a:t>
            </a:r>
            <a:r>
              <a:rPr lang="en-GB" sz="2200" b="1" dirty="0">
                <a:solidFill>
                  <a:schemeClr val="accent5">
                    <a:lumMod val="50000"/>
                  </a:schemeClr>
                </a:solidFill>
                <a:latin typeface="Century Gothic" panose="020B0502020202020204" pitchFamily="34" charset="0"/>
              </a:rPr>
              <a:t> à la </a:t>
            </a:r>
            <a:r>
              <a:rPr lang="en-GB" sz="2200" b="1" dirty="0" err="1">
                <a:solidFill>
                  <a:schemeClr val="accent5">
                    <a:lumMod val="50000"/>
                  </a:schemeClr>
                </a:solidFill>
                <a:latin typeface="Century Gothic" panose="020B0502020202020204" pitchFamily="34" charset="0"/>
              </a:rPr>
              <a:t>masion</a:t>
            </a:r>
            <a:r>
              <a:rPr lang="en-GB" sz="2200" b="1" dirty="0">
                <a:solidFill>
                  <a:schemeClr val="accent5">
                    <a:lumMod val="50000"/>
                  </a:schemeClr>
                </a:solidFill>
                <a:latin typeface="Century Gothic" panose="020B0502020202020204" pitchFamily="34" charset="0"/>
              </a:rPr>
              <a:t>.</a:t>
            </a:r>
          </a:p>
        </p:txBody>
      </p:sp>
      <p:grpSp>
        <p:nvGrpSpPr>
          <p:cNvPr id="26" name="Group 25" descr="women"/>
          <p:cNvGrpSpPr/>
          <p:nvPr/>
        </p:nvGrpSpPr>
        <p:grpSpPr>
          <a:xfrm>
            <a:off x="5910840" y="2686600"/>
            <a:ext cx="1598869" cy="1246027"/>
            <a:chOff x="646931" y="2389705"/>
            <a:chExt cx="1728900" cy="1357105"/>
          </a:xfrm>
        </p:grpSpPr>
        <p:pic>
          <p:nvPicPr>
            <p:cNvPr id="27" name="Picture 26" descr="wom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931" y="2389705"/>
              <a:ext cx="676902" cy="1357105"/>
            </a:xfrm>
            <a:prstGeom prst="rect">
              <a:avLst/>
            </a:prstGeom>
          </p:spPr>
        </p:pic>
        <p:pic>
          <p:nvPicPr>
            <p:cNvPr id="28" name="Picture 27" descr="wom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7051" y="2389705"/>
              <a:ext cx="623160" cy="1357105"/>
            </a:xfrm>
            <a:prstGeom prst="rect">
              <a:avLst/>
            </a:prstGeom>
          </p:spPr>
        </p:pic>
        <p:pic>
          <p:nvPicPr>
            <p:cNvPr id="29" name="Picture 28" descr="wom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2671" y="2389705"/>
              <a:ext cx="623160" cy="1357105"/>
            </a:xfrm>
            <a:prstGeom prst="rect">
              <a:avLst/>
            </a:prstGeom>
          </p:spPr>
        </p:pic>
      </p:grpSp>
      <p:sp>
        <p:nvSpPr>
          <p:cNvPr id="52" name="TextBox 51"/>
          <p:cNvSpPr txBox="1"/>
          <p:nvPr/>
        </p:nvSpPr>
        <p:spPr>
          <a:xfrm>
            <a:off x="7592707" y="3005603"/>
            <a:ext cx="1303420"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prepare lunch</a:t>
            </a:r>
          </a:p>
        </p:txBody>
      </p:sp>
      <p:sp>
        <p:nvSpPr>
          <p:cNvPr id="44" name="TextBox 43"/>
          <p:cNvSpPr txBox="1"/>
          <p:nvPr/>
        </p:nvSpPr>
        <p:spPr>
          <a:xfrm>
            <a:off x="5805562" y="3915772"/>
            <a:ext cx="3125337"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Les </a:t>
            </a:r>
            <a:r>
              <a:rPr lang="en-GB" sz="2200" b="1" dirty="0" err="1">
                <a:solidFill>
                  <a:schemeClr val="accent5">
                    <a:lumMod val="50000"/>
                  </a:schemeClr>
                </a:solidFill>
                <a:latin typeface="Century Gothic" panose="020B0502020202020204" pitchFamily="34" charset="0"/>
              </a:rPr>
              <a:t>mères</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préparent</a:t>
            </a:r>
            <a:r>
              <a:rPr lang="en-GB" sz="2200" b="1" dirty="0">
                <a:solidFill>
                  <a:schemeClr val="accent5">
                    <a:lumMod val="50000"/>
                  </a:schemeClr>
                </a:solidFill>
                <a:latin typeface="Century Gothic" panose="020B0502020202020204" pitchFamily="34" charset="0"/>
              </a:rPr>
              <a:t> le </a:t>
            </a:r>
            <a:r>
              <a:rPr lang="en-GB" sz="2200" b="1" dirty="0" err="1">
                <a:solidFill>
                  <a:schemeClr val="accent5">
                    <a:lumMod val="50000"/>
                  </a:schemeClr>
                </a:solidFill>
                <a:latin typeface="Century Gothic" panose="020B0502020202020204" pitchFamily="34" charset="0"/>
              </a:rPr>
              <a:t>déjeuner</a:t>
            </a:r>
            <a:r>
              <a:rPr lang="en-GB" sz="2200" b="1" dirty="0">
                <a:solidFill>
                  <a:schemeClr val="accent5">
                    <a:lumMod val="50000"/>
                  </a:schemeClr>
                </a:solidFill>
                <a:latin typeface="Century Gothic" panose="020B0502020202020204" pitchFamily="34" charset="0"/>
              </a:rPr>
              <a:t>.</a:t>
            </a:r>
          </a:p>
        </p:txBody>
      </p:sp>
      <p:pic>
        <p:nvPicPr>
          <p:cNvPr id="25" name="Picture 24" descr="woma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01992" y="2696011"/>
            <a:ext cx="587316" cy="1279045"/>
          </a:xfrm>
          <a:prstGeom prst="rect">
            <a:avLst/>
          </a:prstGeom>
        </p:spPr>
      </p:pic>
      <p:sp>
        <p:nvSpPr>
          <p:cNvPr id="51" name="TextBox 50"/>
          <p:cNvSpPr txBox="1"/>
          <p:nvPr/>
        </p:nvSpPr>
        <p:spPr>
          <a:xfrm>
            <a:off x="10089307" y="2950812"/>
            <a:ext cx="1838835"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prepares the fruit </a:t>
            </a:r>
          </a:p>
        </p:txBody>
      </p:sp>
      <p:sp>
        <p:nvSpPr>
          <p:cNvPr id="45" name="TextBox 44"/>
          <p:cNvSpPr txBox="1"/>
          <p:nvPr/>
        </p:nvSpPr>
        <p:spPr>
          <a:xfrm>
            <a:off x="9066663" y="3893312"/>
            <a:ext cx="3125337"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La </a:t>
            </a:r>
            <a:r>
              <a:rPr lang="en-GB" sz="2200" b="1" dirty="0" err="1">
                <a:solidFill>
                  <a:schemeClr val="accent5">
                    <a:lumMod val="50000"/>
                  </a:schemeClr>
                </a:solidFill>
                <a:latin typeface="Century Gothic" panose="020B0502020202020204" pitchFamily="34" charset="0"/>
              </a:rPr>
              <a:t>mère</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prépare</a:t>
            </a:r>
            <a:r>
              <a:rPr lang="en-GB" sz="2200" b="1" dirty="0">
                <a:solidFill>
                  <a:schemeClr val="accent5">
                    <a:lumMod val="50000"/>
                  </a:schemeClr>
                </a:solidFill>
                <a:latin typeface="Century Gothic" panose="020B0502020202020204" pitchFamily="34" charset="0"/>
              </a:rPr>
              <a:t> le fruit.</a:t>
            </a:r>
          </a:p>
        </p:txBody>
      </p:sp>
      <p:grpSp>
        <p:nvGrpSpPr>
          <p:cNvPr id="22" name="Group 21" descr="stethoscopes"/>
          <p:cNvGrpSpPr/>
          <p:nvPr/>
        </p:nvGrpSpPr>
        <p:grpSpPr>
          <a:xfrm>
            <a:off x="6239322" y="4862412"/>
            <a:ext cx="1067486" cy="864734"/>
            <a:chOff x="582326" y="4399454"/>
            <a:chExt cx="1458916" cy="1257478"/>
          </a:xfrm>
        </p:grpSpPr>
        <p:pic>
          <p:nvPicPr>
            <p:cNvPr id="23" name="Picture 22" descr="stethoscope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2326" y="4517441"/>
              <a:ext cx="794191" cy="1139491"/>
            </a:xfrm>
            <a:prstGeom prst="rect">
              <a:avLst/>
            </a:prstGeom>
          </p:spPr>
        </p:pic>
        <p:pic>
          <p:nvPicPr>
            <p:cNvPr id="24" name="Picture 23" descr="stethoscope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47051" y="4399454"/>
              <a:ext cx="794191" cy="1139491"/>
            </a:xfrm>
            <a:prstGeom prst="rect">
              <a:avLst/>
            </a:prstGeom>
          </p:spPr>
        </p:pic>
      </p:grpSp>
      <p:sp>
        <p:nvSpPr>
          <p:cNvPr id="53" name="TextBox 52"/>
          <p:cNvSpPr txBox="1"/>
          <p:nvPr/>
        </p:nvSpPr>
        <p:spPr>
          <a:xfrm>
            <a:off x="7425991" y="4818861"/>
            <a:ext cx="1640671"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listen to the radio</a:t>
            </a:r>
          </a:p>
        </p:txBody>
      </p:sp>
      <p:sp>
        <p:nvSpPr>
          <p:cNvPr id="48" name="TextBox 47"/>
          <p:cNvSpPr txBox="1"/>
          <p:nvPr/>
        </p:nvSpPr>
        <p:spPr>
          <a:xfrm>
            <a:off x="5820810" y="5614998"/>
            <a:ext cx="3125337"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Les </a:t>
            </a:r>
            <a:r>
              <a:rPr lang="en-GB" sz="2200" b="1" dirty="0" err="1">
                <a:solidFill>
                  <a:schemeClr val="accent5">
                    <a:lumMod val="50000"/>
                  </a:schemeClr>
                </a:solidFill>
                <a:latin typeface="Century Gothic" panose="020B0502020202020204" pitchFamily="34" charset="0"/>
              </a:rPr>
              <a:t>médecins</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écoutent</a:t>
            </a:r>
            <a:r>
              <a:rPr lang="en-GB" sz="2200" b="1" dirty="0">
                <a:solidFill>
                  <a:schemeClr val="accent5">
                    <a:lumMod val="50000"/>
                  </a:schemeClr>
                </a:solidFill>
                <a:latin typeface="Century Gothic" panose="020B0502020202020204" pitchFamily="34" charset="0"/>
              </a:rPr>
              <a:t> la radio.</a:t>
            </a:r>
          </a:p>
        </p:txBody>
      </p:sp>
      <p:pic>
        <p:nvPicPr>
          <p:cNvPr id="21" name="Picture 20" descr="stethoscop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73202" y="4763966"/>
            <a:ext cx="616403" cy="884404"/>
          </a:xfrm>
          <a:prstGeom prst="rect">
            <a:avLst/>
          </a:prstGeom>
        </p:spPr>
      </p:pic>
      <p:sp>
        <p:nvSpPr>
          <p:cNvPr id="46" name="TextBox 45"/>
          <p:cNvSpPr txBox="1"/>
          <p:nvPr/>
        </p:nvSpPr>
        <p:spPr>
          <a:xfrm>
            <a:off x="9066662" y="5559011"/>
            <a:ext cx="3125337"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 </a:t>
            </a:r>
            <a:r>
              <a:rPr lang="en-GB" sz="2200" b="1" dirty="0" err="1">
                <a:solidFill>
                  <a:schemeClr val="accent5">
                    <a:lumMod val="50000"/>
                  </a:schemeClr>
                </a:solidFill>
                <a:latin typeface="Century Gothic" panose="020B0502020202020204" pitchFamily="34" charset="0"/>
              </a:rPr>
              <a:t>médecin</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écoute</a:t>
            </a:r>
            <a:r>
              <a:rPr lang="en-GB" sz="2200" b="1" dirty="0">
                <a:solidFill>
                  <a:schemeClr val="accent5">
                    <a:lumMod val="50000"/>
                  </a:schemeClr>
                </a:solidFill>
                <a:latin typeface="Century Gothic" panose="020B0502020202020204" pitchFamily="34" charset="0"/>
              </a:rPr>
              <a:t> la </a:t>
            </a:r>
            <a:r>
              <a:rPr lang="en-GB" sz="2200" b="1" dirty="0" err="1">
                <a:solidFill>
                  <a:schemeClr val="accent5">
                    <a:lumMod val="50000"/>
                  </a:schemeClr>
                </a:solidFill>
                <a:latin typeface="Century Gothic" panose="020B0502020202020204" pitchFamily="34" charset="0"/>
              </a:rPr>
              <a:t>fille</a:t>
            </a:r>
            <a:r>
              <a:rPr lang="en-GB" sz="2200" b="1" dirty="0">
                <a:solidFill>
                  <a:schemeClr val="accent5">
                    <a:lumMod val="50000"/>
                  </a:schemeClr>
                </a:solidFill>
                <a:latin typeface="Century Gothic" panose="020B0502020202020204" pitchFamily="34" charset="0"/>
              </a:rPr>
              <a:t>.</a:t>
            </a:r>
          </a:p>
        </p:txBody>
      </p:sp>
      <p:sp>
        <p:nvSpPr>
          <p:cNvPr id="54" name="TextBox 53"/>
          <p:cNvSpPr txBox="1"/>
          <p:nvPr/>
        </p:nvSpPr>
        <p:spPr>
          <a:xfrm>
            <a:off x="10310120" y="4790421"/>
            <a:ext cx="1618022"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listens to the girl</a:t>
            </a:r>
          </a:p>
        </p:txBody>
      </p:sp>
      <p:sp>
        <p:nvSpPr>
          <p:cNvPr id="47" name="Title 46" hidden="1">
            <a:extLst>
              <a:ext uri="{FF2B5EF4-FFF2-40B4-BE49-F238E27FC236}">
                <a16:creationId xmlns:a16="http://schemas.microsoft.com/office/drawing/2014/main" id="{973D5FEF-EAA2-904F-ADB6-479BE5360DC9}"/>
              </a:ext>
            </a:extLst>
          </p:cNvPr>
          <p:cNvSpPr>
            <a:spLocks noGrp="1"/>
          </p:cNvSpPr>
          <p:nvPr>
            <p:ph type="title"/>
          </p:nvPr>
        </p:nvSpPr>
        <p:spPr/>
        <p:txBody>
          <a:bodyPr/>
          <a:lstStyle/>
          <a:p>
            <a:r>
              <a:rPr lang="en-US" dirty="0"/>
              <a:t>Activity sheet</a:t>
            </a:r>
          </a:p>
        </p:txBody>
      </p:sp>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5562" y="732741"/>
            <a:ext cx="884147" cy="1004713"/>
          </a:xfrm>
          <a:prstGeom prst="rect">
            <a:avLst/>
          </a:prstGeom>
        </p:spPr>
      </p:pic>
      <p:pic>
        <p:nvPicPr>
          <p:cNvPr id="56" name="Picture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2708" y="682071"/>
            <a:ext cx="884147" cy="1004713"/>
          </a:xfrm>
          <a:prstGeom prst="rect">
            <a:avLst/>
          </a:prstGeom>
        </p:spPr>
      </p:pic>
    </p:spTree>
    <p:extLst>
      <p:ext uri="{BB962C8B-B14F-4D97-AF65-F5344CB8AC3E}">
        <p14:creationId xmlns:p14="http://schemas.microsoft.com/office/powerpoint/2010/main" val="11384127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6048" y="1486464"/>
            <a:ext cx="11340791" cy="1200329"/>
          </a:xfrm>
          <a:prstGeom prst="rect">
            <a:avLst/>
          </a:prstGeom>
          <a:solidFill>
            <a:srgbClr val="115076"/>
          </a:solidFill>
        </p:spPr>
        <p:txBody>
          <a:bodyPr wrap="square" rtlCol="0">
            <a:spAutoFit/>
          </a:bodyPr>
          <a:lstStyle/>
          <a:p>
            <a:r>
              <a:rPr lang="en-GB" sz="2400" dirty="0">
                <a:solidFill>
                  <a:schemeClr val="bg1"/>
                </a:solidFill>
                <a:latin typeface="Century Gothic" panose="020B0502020202020204" pitchFamily="34" charset="0"/>
              </a:rPr>
              <a:t>Now write two sentences about what your friend does - use ‘he’ or ‘she’ and write two sentences about what you think your teachers do – use ‘they’ (it doesn’t have to be true!).</a:t>
            </a:r>
          </a:p>
        </p:txBody>
      </p:sp>
      <p:sp>
        <p:nvSpPr>
          <p:cNvPr id="7" name="Action Button: Custom 6">
            <a:hlinkClick r:id="" action="ppaction://noaction" highlightClick="1">
              <a:snd r:embed="rId3" name="4_01_Leo.wav"/>
            </a:hlinkClick>
          </p:cNvPr>
          <p:cNvSpPr/>
          <p:nvPr/>
        </p:nvSpPr>
        <p:spPr>
          <a:xfrm>
            <a:off x="446048" y="2931298"/>
            <a:ext cx="869795" cy="32517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E.G.</a:t>
            </a:r>
          </a:p>
        </p:txBody>
      </p:sp>
      <p:sp>
        <p:nvSpPr>
          <p:cNvPr id="24" name="TextBox 23"/>
          <p:cNvSpPr txBox="1"/>
          <p:nvPr/>
        </p:nvSpPr>
        <p:spPr>
          <a:xfrm>
            <a:off x="1101915" y="3367957"/>
            <a:ext cx="3764123" cy="584775"/>
          </a:xfrm>
          <a:prstGeom prst="rect">
            <a:avLst/>
          </a:prstGeom>
          <a:noFill/>
        </p:spPr>
        <p:txBody>
          <a:bodyPr wrap="square" rtlCol="0">
            <a:spAutoFit/>
          </a:bodyPr>
          <a:lstStyle/>
          <a:p>
            <a:r>
              <a:rPr lang="en-GB" sz="3200" b="1" u="sng" dirty="0" err="1">
                <a:solidFill>
                  <a:srgbClr val="115076"/>
                </a:solidFill>
                <a:latin typeface="Century Gothic" panose="020B0502020202020204" pitchFamily="34" charset="0"/>
              </a:rPr>
              <a:t>L’amie</a:t>
            </a:r>
            <a:endParaRPr lang="en-GB" sz="3200" b="1" u="sng" dirty="0">
              <a:solidFill>
                <a:srgbClr val="115076"/>
              </a:solidFill>
              <a:latin typeface="Century Gothic" panose="020B0502020202020204" pitchFamily="34" charset="0"/>
            </a:endParaRPr>
          </a:p>
        </p:txBody>
      </p:sp>
      <p:sp>
        <p:nvSpPr>
          <p:cNvPr id="20" name="TextBox 19"/>
          <p:cNvSpPr txBox="1"/>
          <p:nvPr/>
        </p:nvSpPr>
        <p:spPr>
          <a:xfrm>
            <a:off x="1101915" y="4064217"/>
            <a:ext cx="4975401" cy="584775"/>
          </a:xfrm>
          <a:prstGeom prst="rect">
            <a:avLst/>
          </a:prstGeom>
          <a:noFill/>
        </p:spPr>
        <p:txBody>
          <a:bodyPr wrap="square" rtlCol="0">
            <a:spAutoFit/>
          </a:bodyPr>
          <a:lstStyle/>
          <a:p>
            <a:r>
              <a:rPr lang="en-GB" sz="3200" dirty="0">
                <a:solidFill>
                  <a:srgbClr val="115076"/>
                </a:solidFill>
                <a:latin typeface="Century Gothic" panose="020B0502020202020204" pitchFamily="34" charset="0"/>
              </a:rPr>
              <a:t>Elle </a:t>
            </a:r>
            <a:r>
              <a:rPr lang="en-GB" sz="3200" dirty="0" err="1">
                <a:solidFill>
                  <a:srgbClr val="115076"/>
                </a:solidFill>
                <a:latin typeface="Century Gothic" panose="020B0502020202020204" pitchFamily="34" charset="0"/>
              </a:rPr>
              <a:t>écoute</a:t>
            </a:r>
            <a:r>
              <a:rPr lang="en-GB" sz="3200" dirty="0">
                <a:solidFill>
                  <a:srgbClr val="115076"/>
                </a:solidFill>
                <a:latin typeface="Century Gothic" panose="020B0502020202020204" pitchFamily="34" charset="0"/>
              </a:rPr>
              <a:t> le </a:t>
            </a:r>
            <a:r>
              <a:rPr lang="en-GB" sz="3200" dirty="0" err="1">
                <a:solidFill>
                  <a:srgbClr val="115076"/>
                </a:solidFill>
                <a:latin typeface="Century Gothic" panose="020B0502020202020204" pitchFamily="34" charset="0"/>
              </a:rPr>
              <a:t>chanteur</a:t>
            </a:r>
            <a:r>
              <a:rPr lang="en-GB" sz="3200" dirty="0">
                <a:solidFill>
                  <a:srgbClr val="115076"/>
                </a:solidFill>
                <a:latin typeface="Century Gothic" panose="020B0502020202020204" pitchFamily="34" charset="0"/>
              </a:rPr>
              <a:t>.</a:t>
            </a:r>
          </a:p>
        </p:txBody>
      </p:sp>
      <p:sp>
        <p:nvSpPr>
          <p:cNvPr id="21" name="TextBox 20"/>
          <p:cNvSpPr txBox="1"/>
          <p:nvPr/>
        </p:nvSpPr>
        <p:spPr>
          <a:xfrm>
            <a:off x="1101915" y="4959318"/>
            <a:ext cx="4724284" cy="584775"/>
          </a:xfrm>
          <a:prstGeom prst="rect">
            <a:avLst/>
          </a:prstGeom>
          <a:noFill/>
        </p:spPr>
        <p:txBody>
          <a:bodyPr wrap="square" rtlCol="0">
            <a:spAutoFit/>
          </a:bodyPr>
          <a:lstStyle/>
          <a:p>
            <a:r>
              <a:rPr lang="en-GB" sz="3200" dirty="0">
                <a:solidFill>
                  <a:srgbClr val="115076"/>
                </a:solidFill>
                <a:latin typeface="Century Gothic" panose="020B0502020202020204" pitchFamily="34" charset="0"/>
              </a:rPr>
              <a:t>Elle </a:t>
            </a:r>
            <a:r>
              <a:rPr lang="en-GB" sz="3200" dirty="0" err="1">
                <a:solidFill>
                  <a:srgbClr val="115076"/>
                </a:solidFill>
                <a:latin typeface="Century Gothic" panose="020B0502020202020204" pitchFamily="34" charset="0"/>
              </a:rPr>
              <a:t>étudie</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l’histoire</a:t>
            </a:r>
            <a:r>
              <a:rPr lang="en-GB" sz="3200" dirty="0">
                <a:solidFill>
                  <a:srgbClr val="115076"/>
                </a:solidFill>
                <a:latin typeface="Century Gothic" panose="020B0502020202020204" pitchFamily="34" charset="0"/>
              </a:rPr>
              <a:t>.</a:t>
            </a:r>
          </a:p>
        </p:txBody>
      </p:sp>
      <p:sp>
        <p:nvSpPr>
          <p:cNvPr id="25" name="TextBox 24"/>
          <p:cNvSpPr txBox="1"/>
          <p:nvPr/>
        </p:nvSpPr>
        <p:spPr>
          <a:xfrm>
            <a:off x="6336650" y="3367957"/>
            <a:ext cx="3764123" cy="584775"/>
          </a:xfrm>
          <a:prstGeom prst="rect">
            <a:avLst/>
          </a:prstGeom>
          <a:noFill/>
        </p:spPr>
        <p:txBody>
          <a:bodyPr wrap="square" rtlCol="0">
            <a:spAutoFit/>
          </a:bodyPr>
          <a:lstStyle/>
          <a:p>
            <a:r>
              <a:rPr lang="en-GB" sz="3200" b="1" u="sng" dirty="0">
                <a:solidFill>
                  <a:srgbClr val="115076"/>
                </a:solidFill>
                <a:latin typeface="Century Gothic" panose="020B0502020202020204" pitchFamily="34" charset="0"/>
              </a:rPr>
              <a:t>Les </a:t>
            </a:r>
            <a:r>
              <a:rPr lang="en-GB" sz="3200" b="1" u="sng" dirty="0" err="1">
                <a:solidFill>
                  <a:srgbClr val="115076"/>
                </a:solidFill>
                <a:latin typeface="Century Gothic" panose="020B0502020202020204" pitchFamily="34" charset="0"/>
              </a:rPr>
              <a:t>professeurs</a:t>
            </a:r>
            <a:endParaRPr lang="en-GB" sz="3200" b="1" u="sng" dirty="0">
              <a:solidFill>
                <a:srgbClr val="115076"/>
              </a:solidFill>
              <a:latin typeface="Century Gothic" panose="020B0502020202020204" pitchFamily="34" charset="0"/>
            </a:endParaRPr>
          </a:p>
        </p:txBody>
      </p:sp>
      <p:sp>
        <p:nvSpPr>
          <p:cNvPr id="22" name="TextBox 21"/>
          <p:cNvSpPr txBox="1"/>
          <p:nvPr/>
        </p:nvSpPr>
        <p:spPr>
          <a:xfrm>
            <a:off x="6336650" y="4114732"/>
            <a:ext cx="5450189" cy="584775"/>
          </a:xfrm>
          <a:prstGeom prst="rect">
            <a:avLst/>
          </a:prstGeom>
          <a:noFill/>
        </p:spPr>
        <p:txBody>
          <a:bodyPr wrap="square" rtlCol="0">
            <a:spAutoFit/>
          </a:bodyPr>
          <a:lstStyle/>
          <a:p>
            <a:r>
              <a:rPr lang="en-GB" sz="3200" dirty="0" err="1">
                <a:solidFill>
                  <a:srgbClr val="115076"/>
                </a:solidFill>
                <a:latin typeface="Century Gothic" panose="020B0502020202020204" pitchFamily="34" charset="0"/>
              </a:rPr>
              <a:t>Ils</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préparent</a:t>
            </a:r>
            <a:r>
              <a:rPr lang="en-GB" sz="3200" dirty="0">
                <a:solidFill>
                  <a:srgbClr val="115076"/>
                </a:solidFill>
                <a:latin typeface="Century Gothic" panose="020B0502020202020204" pitchFamily="34" charset="0"/>
              </a:rPr>
              <a:t> le </a:t>
            </a:r>
            <a:r>
              <a:rPr lang="en-GB" sz="3200" dirty="0" err="1">
                <a:solidFill>
                  <a:srgbClr val="115076"/>
                </a:solidFill>
                <a:latin typeface="Century Gothic" panose="020B0502020202020204" pitchFamily="34" charset="0"/>
              </a:rPr>
              <a:t>déjeuner</a:t>
            </a:r>
            <a:r>
              <a:rPr lang="en-GB" sz="3200" dirty="0">
                <a:solidFill>
                  <a:srgbClr val="115076"/>
                </a:solidFill>
                <a:latin typeface="Century Gothic" panose="020B0502020202020204" pitchFamily="34" charset="0"/>
              </a:rPr>
              <a:t>.</a:t>
            </a:r>
          </a:p>
        </p:txBody>
      </p:sp>
      <p:sp>
        <p:nvSpPr>
          <p:cNvPr id="23" name="TextBox 22"/>
          <p:cNvSpPr txBox="1"/>
          <p:nvPr/>
        </p:nvSpPr>
        <p:spPr>
          <a:xfrm>
            <a:off x="6336650" y="4959318"/>
            <a:ext cx="5450189" cy="584775"/>
          </a:xfrm>
          <a:prstGeom prst="rect">
            <a:avLst/>
          </a:prstGeom>
          <a:noFill/>
        </p:spPr>
        <p:txBody>
          <a:bodyPr wrap="square" rtlCol="0">
            <a:spAutoFit/>
          </a:bodyPr>
          <a:lstStyle/>
          <a:p>
            <a:r>
              <a:rPr lang="en-GB" sz="3200" dirty="0" err="1">
                <a:solidFill>
                  <a:srgbClr val="115076"/>
                </a:solidFill>
                <a:latin typeface="Century Gothic" panose="020B0502020202020204" pitchFamily="34" charset="0"/>
              </a:rPr>
              <a:t>Ils</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chantent</a:t>
            </a:r>
            <a:r>
              <a:rPr lang="en-GB" sz="3200" dirty="0">
                <a:solidFill>
                  <a:srgbClr val="115076"/>
                </a:solidFill>
                <a:latin typeface="Century Gothic" panose="020B0502020202020204" pitchFamily="34" charset="0"/>
              </a:rPr>
              <a:t> avec la radio.</a:t>
            </a:r>
          </a:p>
        </p:txBody>
      </p:sp>
      <p:sp>
        <p:nvSpPr>
          <p:cNvPr id="26" name="TextBox 25"/>
          <p:cNvSpPr txBox="1"/>
          <p:nvPr/>
        </p:nvSpPr>
        <p:spPr>
          <a:xfrm>
            <a:off x="446048" y="5727423"/>
            <a:ext cx="11340791" cy="461665"/>
          </a:xfrm>
          <a:prstGeom prst="rect">
            <a:avLst/>
          </a:prstGeom>
          <a:solidFill>
            <a:srgbClr val="115076"/>
          </a:solidFill>
        </p:spPr>
        <p:txBody>
          <a:bodyPr wrap="square" rtlCol="0">
            <a:spAutoFit/>
          </a:bodyPr>
          <a:lstStyle/>
          <a:p>
            <a:r>
              <a:rPr lang="en-GB" sz="2400" dirty="0">
                <a:solidFill>
                  <a:schemeClr val="bg1"/>
                </a:solidFill>
                <a:latin typeface="Century Gothic" panose="020B0502020202020204" pitchFamily="34" charset="0"/>
              </a:rPr>
              <a:t>Say your sentences to your partner who will translate them into English.</a:t>
            </a:r>
          </a:p>
        </p:txBody>
      </p:sp>
      <p:sp>
        <p:nvSpPr>
          <p:cNvPr id="14"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lang="en-GB" sz="2000" b="1" dirty="0">
              <a:solidFill>
                <a:prstClr val="white"/>
              </a:solidFill>
              <a:latin typeface="Century Gothic" panose="020B0502020202020204" pitchFamily="34" charset="0"/>
            </a:endParaRPr>
          </a:p>
        </p:txBody>
      </p:sp>
      <p:pic>
        <p:nvPicPr>
          <p:cNvPr id="28" name="Picture 2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9"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Vous</a:t>
            </a:r>
            <a:r>
              <a:rPr lang="en-GB" sz="3600" b="1" dirty="0">
                <a:solidFill>
                  <a:schemeClr val="bg1"/>
                </a:solidFill>
              </a:rPr>
              <a:t> </a:t>
            </a:r>
            <a:r>
              <a:rPr lang="en-GB" sz="3600" b="1" dirty="0" err="1">
                <a:solidFill>
                  <a:schemeClr val="bg1"/>
                </a:solidFill>
              </a:rPr>
              <a:t>faites</a:t>
            </a:r>
            <a:r>
              <a:rPr lang="en-GB" sz="3600" b="1" dirty="0">
                <a:solidFill>
                  <a:schemeClr val="bg1"/>
                </a:solidFill>
              </a:rPr>
              <a:t> quoi ?</a:t>
            </a:r>
          </a:p>
        </p:txBody>
      </p:sp>
    </p:spTree>
    <p:extLst>
      <p:ext uri="{BB962C8B-B14F-4D97-AF65-F5344CB8AC3E}">
        <p14:creationId xmlns:p14="http://schemas.microsoft.com/office/powerpoint/2010/main" val="487572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3"/>
          <a:srcRect l="18879" t="22690" r="18901" b="12074"/>
          <a:stretch/>
        </p:blipFill>
        <p:spPr bwMode="auto">
          <a:xfrm>
            <a:off x="2397892" y="2747476"/>
            <a:ext cx="6830514" cy="3646992"/>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2477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8576"/>
            <a:ext cx="10515600" cy="1325563"/>
          </a:xfrm>
        </p:spPr>
        <p:txBody>
          <a:bodyPr>
            <a:normAutofit fontScale="90000"/>
          </a:bodyPr>
          <a:lstStyle/>
          <a:p>
            <a:pPr algn="ctr"/>
            <a:r>
              <a:rPr lang="en-GB" sz="13300" b="1" dirty="0">
                <a:solidFill>
                  <a:srgbClr val="115076"/>
                </a:solidFill>
                <a:cs typeface="Calibri" panose="020F0502020204030204" pitchFamily="34" charset="0"/>
              </a:rPr>
              <a:t>a</a:t>
            </a:r>
            <a:endParaRPr lang="en-GB" dirty="0"/>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0" name="Picture 2" descr="frog">
            <a:extLst>
              <a:ext uri="{FF2B5EF4-FFF2-40B4-BE49-F238E27FC236}">
                <a16:creationId xmlns:a16="http://schemas.microsoft.com/office/drawing/2014/main" id="{E1B5BD66-A4A3-7549-93AC-A14479ACD76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76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animal.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a animal.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a 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7" name="a tabl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8" name="a malad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9" name="a ma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subTnLst>
                                    <p:audio>
                                      <p:cMediaNode>
                                        <p:cTn display="0" masterRel="sameClick">
                                          <p:stCondLst>
                                            <p:cond evt="begin" delay="0">
                                              <p:tn val="41"/>
                                            </p:cond>
                                          </p:stCondLst>
                                          <p:endCondLst>
                                            <p:cond evt="onStopAudio" delay="0">
                                              <p:tgtEl>
                                                <p:sldTgt/>
                                              </p:tgtEl>
                                            </p:cond>
                                          </p:endCondLst>
                                        </p:cTn>
                                        <p:tgtEl>
                                          <p:sndTgt r:embed="rId10" name="a 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3" grpId="0"/>
      <p:bldP spid="7" grpId="0"/>
      <p:bldP spid="6" grpId="0"/>
      <p:bldP spid="2" grpId="0"/>
      <p:bldP spid="5" grpId="0"/>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1.2, Week 7)</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265658" y="1958827"/>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 </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pic>
        <p:nvPicPr>
          <p:cNvPr id="17" name="Picture 16" descr="QR code for audio"/>
          <p:cNvPicPr/>
          <p:nvPr/>
        </p:nvPicPr>
        <p:blipFill>
          <a:blip r:embed="rId6" cstate="print">
            <a:extLst>
              <a:ext uri="{28A0092B-C50C-407E-A947-70E740481C1C}">
                <a14:useLocalDpi xmlns:a14="http://schemas.microsoft.com/office/drawing/2010/main" val="0"/>
              </a:ext>
            </a:extLst>
          </a:blip>
          <a:stretch>
            <a:fillRect/>
          </a:stretch>
        </p:blipFill>
        <p:spPr>
          <a:xfrm>
            <a:off x="3228623" y="2502086"/>
            <a:ext cx="1297499" cy="1177769"/>
          </a:xfrm>
          <a:prstGeom prst="rect">
            <a:avLst/>
          </a:prstGeom>
        </p:spPr>
      </p:pic>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239335" y="4542939"/>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Term 1.2 Week 4</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10"/>
              </a:rPr>
              <a:t>Term 1.1 Week 6</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1"/>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1744525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8576"/>
            <a:ext cx="10515600" cy="1325563"/>
          </a:xfrm>
        </p:spPr>
        <p:txBody>
          <a:bodyPr>
            <a:normAutofit fontScale="90000"/>
          </a:bodyPr>
          <a:lstStyle/>
          <a:p>
            <a:pPr algn="ctr"/>
            <a:r>
              <a:rPr lang="en-GB" sz="13300" b="1" dirty="0">
                <a:solidFill>
                  <a:srgbClr val="115076"/>
                </a:solidFill>
                <a:cs typeface="Calibri" panose="020F0502020204030204" pitchFamily="34" charset="0"/>
              </a:rPr>
              <a:t>a</a:t>
            </a:r>
            <a:endParaRPr lang="en-GB" dirty="0"/>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0" name="Picture 2" descr="frog">
            <a:extLst>
              <a:ext uri="{FF2B5EF4-FFF2-40B4-BE49-F238E27FC236}">
                <a16:creationId xmlns:a16="http://schemas.microsoft.com/office/drawing/2014/main" id="{E1B5BD66-A4A3-7549-93AC-A14479ACD7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7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3" grpId="0"/>
      <p:bldP spid="7" grpId="0"/>
      <p:bldP spid="6" grpId="0"/>
      <p:bldP spid="2" grpId="0"/>
      <p:bldP spid="5"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0" cap="none" spc="0" normalizeH="0" noProof="0" dirty="0">
                <a:ln>
                  <a:noFill/>
                </a:ln>
                <a:solidFill>
                  <a:prstClr val="white"/>
                </a:solidFill>
                <a:effectLst/>
                <a:uLnTx/>
                <a:uFillTx/>
                <a:latin typeface="Century Gothic" panose="020B0502020202020204" pitchFamily="34" charset="0"/>
                <a:ea typeface="+mn-ea"/>
                <a:cs typeface="+mn-cs"/>
              </a:rPr>
              <a:t> l</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ire</a:t>
            </a:r>
          </a:p>
        </p:txBody>
      </p:sp>
      <p:graphicFrame>
        <p:nvGraphicFramePr>
          <p:cNvPr id="17" name="Table 16"/>
          <p:cNvGraphicFramePr>
            <a:graphicFrameLocks noGrp="1"/>
          </p:cNvGraphicFramePr>
          <p:nvPr/>
        </p:nvGraphicFramePr>
        <p:xfrm>
          <a:off x="94745" y="1223526"/>
          <a:ext cx="10729113" cy="5120640"/>
        </p:xfrm>
        <a:graphic>
          <a:graphicData uri="http://schemas.openxmlformats.org/drawingml/2006/table">
            <a:tbl>
              <a:tblPr firstRow="1" bandRow="1">
                <a:tableStyleId>{5C22544A-7EE6-4342-B048-85BDC9FD1C3A}</a:tableStyleId>
              </a:tblPr>
              <a:tblGrid>
                <a:gridCol w="851171">
                  <a:extLst>
                    <a:ext uri="{9D8B030D-6E8A-4147-A177-3AD203B41FA5}">
                      <a16:colId xmlns:a16="http://schemas.microsoft.com/office/drawing/2014/main" val="615763476"/>
                    </a:ext>
                  </a:extLst>
                </a:gridCol>
                <a:gridCol w="1182823">
                  <a:extLst>
                    <a:ext uri="{9D8B030D-6E8A-4147-A177-3AD203B41FA5}">
                      <a16:colId xmlns:a16="http://schemas.microsoft.com/office/drawing/2014/main" val="1524867187"/>
                    </a:ext>
                  </a:extLst>
                </a:gridCol>
                <a:gridCol w="8695119">
                  <a:extLst>
                    <a:ext uri="{9D8B030D-6E8A-4147-A177-3AD203B41FA5}">
                      <a16:colId xmlns:a16="http://schemas.microsoft.com/office/drawing/2014/main" val="713444903"/>
                    </a:ext>
                  </a:extLst>
                </a:gridCol>
              </a:tblGrid>
              <a:tr h="593034">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593034">
                <a:tc vMerge="1">
                  <a:txBody>
                    <a:bodyPr/>
                    <a:lstStyle/>
                    <a:p>
                      <a:endParaRPr lang="en-GB"/>
                    </a:p>
                  </a:txBody>
                  <a:tcPr/>
                </a:tc>
                <a:tc vMerge="1">
                  <a:txBody>
                    <a:bodyPr/>
                    <a:lstStyle/>
                    <a:p>
                      <a:endParaRPr lang="en-GB"/>
                    </a:p>
                  </a:txBody>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93034">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350070"/>
                  </a:ext>
                </a:extLst>
              </a:tr>
              <a:tr h="593034">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93034">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867994"/>
                  </a:ext>
                </a:extLst>
              </a:tr>
              <a:tr h="593034">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93034">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3812342"/>
                  </a:ext>
                </a:extLst>
              </a:tr>
              <a:tr h="593034">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45"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057881" y="5488770"/>
            <a:ext cx="407846" cy="517521"/>
          </a:xfrm>
          <a:prstGeom prst="rect">
            <a:avLst/>
          </a:prstGeom>
          <a:noFill/>
          <a:ln>
            <a:noFill/>
          </a:ln>
        </p:spPr>
      </p:pic>
      <p:pic>
        <p:nvPicPr>
          <p:cNvPr id="46"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282422" y="5512149"/>
            <a:ext cx="407846" cy="517521"/>
          </a:xfrm>
          <a:prstGeom prst="rect">
            <a:avLst/>
          </a:prstGeom>
          <a:noFill/>
          <a:ln>
            <a:noFill/>
          </a:ln>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p:cNvSpPr>
            <a:spLocks noGrp="1"/>
          </p:cNvSpPr>
          <p:nvPr>
            <p:ph type="title"/>
          </p:nvPr>
        </p:nvSpPr>
        <p:spPr>
          <a:xfrm>
            <a:off x="201502" y="-11994"/>
            <a:ext cx="10515600" cy="1325563"/>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6" name="TextBox 5">
            <a:extLst>
              <a:ext uri="{FF2B5EF4-FFF2-40B4-BE49-F238E27FC236}">
                <a16:creationId xmlns:a16="http://schemas.microsoft.com/office/drawing/2014/main" id="{94E49C98-14A8-46EE-9152-F1CF212BD8DF}"/>
              </a:ext>
            </a:extLst>
          </p:cNvPr>
          <p:cNvSpPr txBox="1"/>
          <p:nvPr/>
        </p:nvSpPr>
        <p:spPr>
          <a:xfrm>
            <a:off x="6217173" y="409205"/>
            <a:ext cx="3537602" cy="584775"/>
          </a:xfrm>
          <a:prstGeom prst="rect">
            <a:avLst/>
          </a:prstGeom>
          <a:noFill/>
        </p:spPr>
        <p:txBody>
          <a:bodyPr wrap="square" rtlCol="0">
            <a:spAutoFit/>
          </a:bodyPr>
          <a:lstStyle/>
          <a:p>
            <a:pPr>
              <a:buClr>
                <a:srgbClr val="000000"/>
              </a:buClr>
              <a:buFont typeface="Arial"/>
              <a:buNone/>
              <a:defRPr/>
            </a:pPr>
            <a:r>
              <a:rPr lang="en-GB" sz="3200" kern="0" dirty="0">
                <a:solidFill>
                  <a:srgbClr val="4472C4">
                    <a:lumMod val="50000"/>
                  </a:srgbClr>
                </a:solidFill>
                <a:latin typeface="Century Gothic" panose="020F0302020204030204"/>
                <a:cs typeface="Arial"/>
                <a:sym typeface="Arial"/>
              </a:rPr>
              <a:t>How many [</a:t>
            </a:r>
            <a:r>
              <a:rPr lang="en-GB" sz="3200" b="1" kern="0" dirty="0">
                <a:solidFill>
                  <a:srgbClr val="4472C4">
                    <a:lumMod val="50000"/>
                  </a:srgbClr>
                </a:solidFill>
                <a:latin typeface="Century Gothic" panose="020F0302020204030204"/>
                <a:cs typeface="Arial"/>
                <a:sym typeface="Arial"/>
              </a:rPr>
              <a:t>a</a:t>
            </a:r>
            <a:r>
              <a:rPr lang="en-GB" sz="3200" kern="0" dirty="0">
                <a:solidFill>
                  <a:srgbClr val="4472C4">
                    <a:lumMod val="50000"/>
                  </a:srgbClr>
                </a:solidFill>
                <a:latin typeface="Century Gothic" panose="020F0302020204030204"/>
                <a:cs typeface="Arial"/>
                <a:sym typeface="Arial"/>
              </a:rPr>
              <a:t>]</a:t>
            </a:r>
            <a:r>
              <a:rPr lang="en-GB" sz="3200" b="1" kern="0" dirty="0">
                <a:solidFill>
                  <a:srgbClr val="4472C4">
                    <a:lumMod val="50000"/>
                  </a:srgbClr>
                </a:solidFill>
                <a:latin typeface="Century Gothic" panose="020F0302020204030204"/>
                <a:cs typeface="Arial"/>
                <a:sym typeface="Arial"/>
              </a:rPr>
              <a:t> </a:t>
            </a:r>
            <a:r>
              <a:rPr lang="en-GB" sz="3200" kern="0" dirty="0">
                <a:solidFill>
                  <a:srgbClr val="4472C4">
                    <a:lumMod val="50000"/>
                  </a:srgbClr>
                </a:solidFill>
                <a:latin typeface="Century Gothic" panose="020F0302020204030204"/>
                <a:cs typeface="Arial"/>
                <a:sym typeface="Arial"/>
              </a:rPr>
              <a:t>?</a:t>
            </a:r>
          </a:p>
        </p:txBody>
      </p:sp>
      <p:sp>
        <p:nvSpPr>
          <p:cNvPr id="26" name="Action Button: Custom 16">
            <a:hlinkClick r:id="" action="ppaction://noaction" highlightClick="1">
              <a:snd r:embed="rId5" name="la ram.wav"/>
            </a:hlinkClick>
            <a:extLst>
              <a:ext uri="{FF2B5EF4-FFF2-40B4-BE49-F238E27FC236}">
                <a16:creationId xmlns:a16="http://schemas.microsoft.com/office/drawing/2014/main" id="{00B3E4C1-DFF4-46C3-8013-784275E7AA6B}"/>
              </a:ext>
            </a:extLst>
          </p:cNvPr>
          <p:cNvSpPr/>
          <p:nvPr/>
        </p:nvSpPr>
        <p:spPr>
          <a:xfrm>
            <a:off x="201502" y="1596998"/>
            <a:ext cx="614283"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3200" b="1" dirty="0">
                <a:solidFill>
                  <a:prstClr val="white"/>
                </a:solidFill>
                <a:latin typeface="Century Gothic" panose="020B0502020202020204" pitchFamily="34" charset="0"/>
              </a:rPr>
              <a:t>1</a:t>
            </a:r>
          </a:p>
        </p:txBody>
      </p:sp>
      <p:sp>
        <p:nvSpPr>
          <p:cNvPr id="27" name="Action Button: Custom 16">
            <a:hlinkClick r:id="" action="ppaction://noaction" highlightClick="1">
              <a:snd r:embed="rId6" name="l'etoile.wav"/>
            </a:hlinkClick>
            <a:extLst>
              <a:ext uri="{FF2B5EF4-FFF2-40B4-BE49-F238E27FC236}">
                <a16:creationId xmlns:a16="http://schemas.microsoft.com/office/drawing/2014/main" id="{5B92A95F-523A-4E36-B65E-94DAE9FBB368}"/>
              </a:ext>
            </a:extLst>
          </p:cNvPr>
          <p:cNvSpPr/>
          <p:nvPr/>
        </p:nvSpPr>
        <p:spPr>
          <a:xfrm>
            <a:off x="201501" y="2925895"/>
            <a:ext cx="614283"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3200" b="1" dirty="0">
                <a:solidFill>
                  <a:prstClr val="white"/>
                </a:solidFill>
                <a:latin typeface="Century Gothic" panose="020B0502020202020204" pitchFamily="34" charset="0"/>
              </a:rPr>
              <a:t>2</a:t>
            </a:r>
          </a:p>
        </p:txBody>
      </p:sp>
      <p:sp>
        <p:nvSpPr>
          <p:cNvPr id="28" name="Action Button: Custom 16">
            <a:hlinkClick r:id="" action="ppaction://noaction" highlightClick="1">
              <a:snd r:embed="rId7" name="il n'est jamais la.wav"/>
            </a:hlinkClick>
            <a:extLst>
              <a:ext uri="{FF2B5EF4-FFF2-40B4-BE49-F238E27FC236}">
                <a16:creationId xmlns:a16="http://schemas.microsoft.com/office/drawing/2014/main" id="{D4B491BE-DEE1-4BAB-B62E-08BEC8F84C2F}"/>
              </a:ext>
            </a:extLst>
          </p:cNvPr>
          <p:cNvSpPr/>
          <p:nvPr/>
        </p:nvSpPr>
        <p:spPr>
          <a:xfrm>
            <a:off x="195857" y="4074115"/>
            <a:ext cx="614283"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3200" b="1" dirty="0">
                <a:solidFill>
                  <a:prstClr val="white"/>
                </a:solidFill>
                <a:latin typeface="Century Gothic" panose="020B0502020202020204" pitchFamily="34" charset="0"/>
              </a:rPr>
              <a:t>3</a:t>
            </a:r>
          </a:p>
        </p:txBody>
      </p:sp>
      <p:sp>
        <p:nvSpPr>
          <p:cNvPr id="29" name="Action Button: Custom 16">
            <a:hlinkClick r:id="" action="ppaction://noaction" highlightClick="1">
              <a:snd r:embed="rId8" name="le chat va.wav"/>
            </a:hlinkClick>
            <a:extLst>
              <a:ext uri="{FF2B5EF4-FFF2-40B4-BE49-F238E27FC236}">
                <a16:creationId xmlns:a16="http://schemas.microsoft.com/office/drawing/2014/main" id="{7C5D1C98-B338-48C7-A0D6-9CC93C596CA9}"/>
              </a:ext>
            </a:extLst>
          </p:cNvPr>
          <p:cNvSpPr/>
          <p:nvPr/>
        </p:nvSpPr>
        <p:spPr>
          <a:xfrm>
            <a:off x="195857" y="5378874"/>
            <a:ext cx="614283"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3200" b="1" dirty="0">
                <a:solidFill>
                  <a:prstClr val="white"/>
                </a:solidFill>
                <a:latin typeface="Century Gothic" panose="020B0502020202020204" pitchFamily="34" charset="0"/>
              </a:rPr>
              <a:t>4</a:t>
            </a:r>
          </a:p>
        </p:txBody>
      </p:sp>
      <p:sp>
        <p:nvSpPr>
          <p:cNvPr id="4" name="TextBox 3"/>
          <p:cNvSpPr txBox="1"/>
          <p:nvPr/>
        </p:nvSpPr>
        <p:spPr>
          <a:xfrm>
            <a:off x="2172853" y="1204247"/>
            <a:ext cx="8866524" cy="584775"/>
          </a:xfrm>
          <a:prstGeom prst="rect">
            <a:avLst/>
          </a:prstGeom>
          <a:noFill/>
        </p:spPr>
        <p:txBody>
          <a:bodyPr wrap="square" rtlCol="0">
            <a:spAutoFit/>
          </a:bodyPr>
          <a:lstStyle/>
          <a:p>
            <a:r>
              <a:rPr lang="en-GB" sz="3200" dirty="0">
                <a:solidFill>
                  <a:srgbClr val="4472C4">
                    <a:lumMod val="50000"/>
                  </a:srgbClr>
                </a:solidFill>
                <a:latin typeface="Century Gothic" panose="020B0502020202020204" pitchFamily="34" charset="0"/>
              </a:rPr>
              <a:t>La </a:t>
            </a:r>
            <a:r>
              <a:rPr lang="en-GB" sz="3200" dirty="0" err="1">
                <a:solidFill>
                  <a:srgbClr val="4472C4">
                    <a:lumMod val="50000"/>
                  </a:srgbClr>
                </a:solidFill>
                <a:latin typeface="Century Gothic" panose="020B0502020202020204" pitchFamily="34" charset="0"/>
              </a:rPr>
              <a:t>rame</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freine</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rapidement</a:t>
            </a:r>
            <a:r>
              <a:rPr lang="en-GB" sz="3200" dirty="0">
                <a:solidFill>
                  <a:srgbClr val="4472C4">
                    <a:lumMod val="50000"/>
                  </a:srgbClr>
                </a:solidFill>
                <a:latin typeface="Century Gothic" panose="020B0502020202020204" pitchFamily="34" charset="0"/>
              </a:rPr>
              <a:t>.</a:t>
            </a:r>
          </a:p>
        </p:txBody>
      </p:sp>
      <p:sp>
        <p:nvSpPr>
          <p:cNvPr id="34" name="TextBox 33"/>
          <p:cNvSpPr txBox="1"/>
          <p:nvPr/>
        </p:nvSpPr>
        <p:spPr>
          <a:xfrm>
            <a:off x="2189365" y="2561424"/>
            <a:ext cx="8866524" cy="584775"/>
          </a:xfrm>
          <a:prstGeom prst="rect">
            <a:avLst/>
          </a:prstGeom>
          <a:noFill/>
        </p:spPr>
        <p:txBody>
          <a:bodyPr wrap="square" rtlCol="0">
            <a:spAutoFit/>
          </a:bodyPr>
          <a:lstStyle/>
          <a:p>
            <a:r>
              <a:rPr lang="en-GB" sz="3200" dirty="0" err="1">
                <a:solidFill>
                  <a:srgbClr val="4472C4">
                    <a:lumMod val="50000"/>
                  </a:srgbClr>
                </a:solidFill>
                <a:latin typeface="Century Gothic" panose="020B0502020202020204" pitchFamily="34" charset="0"/>
              </a:rPr>
              <a:t>L’étoile</a:t>
            </a:r>
            <a:r>
              <a:rPr lang="en-GB" sz="3200" dirty="0">
                <a:solidFill>
                  <a:srgbClr val="4472C4">
                    <a:lumMod val="50000"/>
                  </a:srgbClr>
                </a:solidFill>
                <a:latin typeface="Century Gothic" panose="020B0502020202020204" pitchFamily="34" charset="0"/>
              </a:rPr>
              <a:t> attire son attention.</a:t>
            </a:r>
          </a:p>
        </p:txBody>
      </p:sp>
      <p:sp>
        <p:nvSpPr>
          <p:cNvPr id="35" name="TextBox 34"/>
          <p:cNvSpPr txBox="1"/>
          <p:nvPr/>
        </p:nvSpPr>
        <p:spPr>
          <a:xfrm>
            <a:off x="2139817" y="3860792"/>
            <a:ext cx="8866524" cy="584775"/>
          </a:xfrm>
          <a:prstGeom prst="rect">
            <a:avLst/>
          </a:prstGeom>
          <a:noFill/>
        </p:spPr>
        <p:txBody>
          <a:bodyPr wrap="square" rtlCol="0">
            <a:spAutoFit/>
          </a:bodyPr>
          <a:lstStyle/>
          <a:p>
            <a:r>
              <a:rPr lang="en-GB" sz="3200" dirty="0">
                <a:solidFill>
                  <a:srgbClr val="4472C4">
                    <a:lumMod val="50000"/>
                  </a:srgbClr>
                </a:solidFill>
                <a:latin typeface="Century Gothic" panose="020B0502020202020204" pitchFamily="34" charset="0"/>
              </a:rPr>
              <a:t>Il </a:t>
            </a:r>
            <a:r>
              <a:rPr lang="en-GB" sz="3200" dirty="0" err="1">
                <a:solidFill>
                  <a:srgbClr val="4472C4">
                    <a:lumMod val="50000"/>
                  </a:srgbClr>
                </a:solidFill>
                <a:latin typeface="Century Gothic" panose="020B0502020202020204" pitchFamily="34" charset="0"/>
              </a:rPr>
              <a:t>n’est</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jamais</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là</a:t>
            </a:r>
            <a:r>
              <a:rPr lang="en-GB" sz="3200" dirty="0">
                <a:solidFill>
                  <a:srgbClr val="4472C4">
                    <a:lumMod val="50000"/>
                  </a:srgbClr>
                </a:solidFill>
                <a:latin typeface="Century Gothic" panose="020B0502020202020204" pitchFamily="34" charset="0"/>
              </a:rPr>
              <a:t>.</a:t>
            </a:r>
          </a:p>
        </p:txBody>
      </p:sp>
      <p:sp>
        <p:nvSpPr>
          <p:cNvPr id="36" name="TextBox 35"/>
          <p:cNvSpPr txBox="1"/>
          <p:nvPr/>
        </p:nvSpPr>
        <p:spPr>
          <a:xfrm>
            <a:off x="2180412" y="5086487"/>
            <a:ext cx="8866524" cy="584775"/>
          </a:xfrm>
          <a:prstGeom prst="rect">
            <a:avLst/>
          </a:prstGeom>
          <a:noFill/>
        </p:spPr>
        <p:txBody>
          <a:bodyPr wrap="square" rtlCol="0">
            <a:spAutoFit/>
          </a:bodyPr>
          <a:lstStyle/>
          <a:p>
            <a:r>
              <a:rPr lang="en-GB" sz="3200" dirty="0">
                <a:solidFill>
                  <a:srgbClr val="4472C4">
                    <a:lumMod val="50000"/>
                  </a:srgbClr>
                </a:solidFill>
                <a:latin typeface="Century Gothic" panose="020B0502020202020204" pitchFamily="34" charset="0"/>
              </a:rPr>
              <a:t>Le chat </a:t>
            </a:r>
            <a:r>
              <a:rPr lang="en-GB" sz="3200" dirty="0" err="1">
                <a:solidFill>
                  <a:srgbClr val="4472C4">
                    <a:lumMod val="50000"/>
                  </a:srgbClr>
                </a:solidFill>
                <a:latin typeface="Century Gothic" panose="020B0502020202020204" pitchFamily="34" charset="0"/>
              </a:rPr>
              <a:t>va</a:t>
            </a:r>
            <a:r>
              <a:rPr lang="en-GB" sz="3200" dirty="0">
                <a:solidFill>
                  <a:srgbClr val="4472C4">
                    <a:lumMod val="50000"/>
                  </a:srgbClr>
                </a:solidFill>
                <a:latin typeface="Century Gothic" panose="020B0502020202020204" pitchFamily="34" charset="0"/>
              </a:rPr>
              <a:t> de Paris </a:t>
            </a:r>
            <a:r>
              <a:rPr lang="en-GB" sz="3200" dirty="0" err="1">
                <a:solidFill>
                  <a:srgbClr val="4472C4">
                    <a:lumMod val="50000"/>
                  </a:srgbClr>
                </a:solidFill>
                <a:latin typeface="Century Gothic" panose="020B0502020202020204" pitchFamily="34" charset="0"/>
              </a:rPr>
              <a:t>en</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Andorre</a:t>
            </a:r>
            <a:r>
              <a:rPr lang="en-GB" sz="3200" dirty="0">
                <a:solidFill>
                  <a:srgbClr val="4472C4">
                    <a:lumMod val="50000"/>
                  </a:srgbClr>
                </a:solidFill>
                <a:latin typeface="Century Gothic" panose="020B0502020202020204" pitchFamily="34" charset="0"/>
              </a:rPr>
              <a:t>.</a:t>
            </a:r>
          </a:p>
        </p:txBody>
      </p:sp>
      <p:pic>
        <p:nvPicPr>
          <p:cNvPr id="41"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158015" y="2941494"/>
            <a:ext cx="407846" cy="517521"/>
          </a:xfrm>
          <a:prstGeom prst="rect">
            <a:avLst/>
          </a:prstGeom>
          <a:noFill/>
          <a:ln>
            <a:noFill/>
          </a:ln>
        </p:spPr>
      </p:pic>
      <p:pic>
        <p:nvPicPr>
          <p:cNvPr id="42"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438138" y="2941495"/>
            <a:ext cx="407846" cy="517521"/>
          </a:xfrm>
          <a:prstGeom prst="rect">
            <a:avLst/>
          </a:prstGeom>
          <a:noFill/>
          <a:ln>
            <a:noFill/>
          </a:ln>
        </p:spPr>
      </p:pic>
      <p:pic>
        <p:nvPicPr>
          <p:cNvPr id="43"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440311" y="4173415"/>
            <a:ext cx="407846" cy="517521"/>
          </a:xfrm>
          <a:prstGeom prst="rect">
            <a:avLst/>
          </a:prstGeom>
          <a:noFill/>
          <a:ln>
            <a:noFill/>
          </a:ln>
        </p:spPr>
      </p:pic>
      <p:pic>
        <p:nvPicPr>
          <p:cNvPr id="4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203458" y="4150036"/>
            <a:ext cx="407846" cy="517521"/>
          </a:xfrm>
          <a:prstGeom prst="rect">
            <a:avLst/>
          </a:prstGeom>
          <a:noFill/>
          <a:ln>
            <a:noFill/>
          </a:ln>
        </p:spPr>
      </p:pic>
      <p:pic>
        <p:nvPicPr>
          <p:cNvPr id="47"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533855" y="5519718"/>
            <a:ext cx="407846" cy="517521"/>
          </a:xfrm>
          <a:prstGeom prst="rect">
            <a:avLst/>
          </a:prstGeom>
          <a:noFill/>
          <a:ln>
            <a:noFill/>
          </a:ln>
        </p:spPr>
      </p:pic>
      <p:pic>
        <p:nvPicPr>
          <p:cNvPr id="49"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982447" y="1593135"/>
            <a:ext cx="407846" cy="517521"/>
          </a:xfrm>
          <a:prstGeom prst="rect">
            <a:avLst/>
          </a:prstGeom>
          <a:noFill/>
          <a:ln>
            <a:noFill/>
          </a:ln>
        </p:spPr>
      </p:pic>
      <p:pic>
        <p:nvPicPr>
          <p:cNvPr id="50"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273151" y="1603507"/>
            <a:ext cx="407846" cy="517521"/>
          </a:xfrm>
          <a:prstGeom prst="rect">
            <a:avLst/>
          </a:prstGeom>
          <a:noFill/>
          <a:ln>
            <a:noFill/>
          </a:ln>
        </p:spPr>
      </p:pic>
      <p:pic>
        <p:nvPicPr>
          <p:cNvPr id="51"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611304" y="1603507"/>
            <a:ext cx="407846" cy="517521"/>
          </a:xfrm>
          <a:prstGeom prst="rect">
            <a:avLst/>
          </a:prstGeom>
          <a:noFill/>
          <a:ln>
            <a:noFill/>
          </a:ln>
        </p:spPr>
      </p:pic>
      <p:sp>
        <p:nvSpPr>
          <p:cNvPr id="30" name="TextBox 29"/>
          <p:cNvSpPr txBox="1"/>
          <p:nvPr/>
        </p:nvSpPr>
        <p:spPr>
          <a:xfrm>
            <a:off x="2189365" y="1910482"/>
            <a:ext cx="8866524" cy="523220"/>
          </a:xfrm>
          <a:prstGeom prst="rect">
            <a:avLst/>
          </a:prstGeom>
          <a:noFill/>
        </p:spPr>
        <p:txBody>
          <a:bodyPr wrap="square" rtlCol="0">
            <a:spAutoFit/>
          </a:bodyPr>
          <a:lstStyle/>
          <a:p>
            <a:r>
              <a:rPr lang="en-GB" sz="2800">
                <a:solidFill>
                  <a:srgbClr val="FA6500"/>
                </a:solidFill>
                <a:latin typeface="Century Gothic" panose="020B0502020202020204" pitchFamily="34" charset="0"/>
              </a:rPr>
              <a:t>The carriage </a:t>
            </a:r>
            <a:r>
              <a:rPr lang="en-GB" sz="2800" dirty="0">
                <a:solidFill>
                  <a:srgbClr val="FA6500"/>
                </a:solidFill>
                <a:latin typeface="Century Gothic" panose="020B0502020202020204" pitchFamily="34" charset="0"/>
              </a:rPr>
              <a:t>brakes quickly.</a:t>
            </a:r>
          </a:p>
        </p:txBody>
      </p:sp>
      <p:sp>
        <p:nvSpPr>
          <p:cNvPr id="31" name="TextBox 30"/>
          <p:cNvSpPr txBox="1"/>
          <p:nvPr/>
        </p:nvSpPr>
        <p:spPr>
          <a:xfrm>
            <a:off x="2189365" y="3222468"/>
            <a:ext cx="8866524" cy="523220"/>
          </a:xfrm>
          <a:prstGeom prst="rect">
            <a:avLst/>
          </a:prstGeom>
          <a:noFill/>
        </p:spPr>
        <p:txBody>
          <a:bodyPr wrap="square" rtlCol="0">
            <a:spAutoFit/>
          </a:bodyPr>
          <a:lstStyle/>
          <a:p>
            <a:r>
              <a:rPr lang="en-GB" sz="2800" dirty="0">
                <a:solidFill>
                  <a:srgbClr val="FA6500"/>
                </a:solidFill>
                <a:latin typeface="Century Gothic" panose="020B0502020202020204" pitchFamily="34" charset="0"/>
              </a:rPr>
              <a:t>The star attracts his attention.</a:t>
            </a:r>
          </a:p>
        </p:txBody>
      </p:sp>
      <p:sp>
        <p:nvSpPr>
          <p:cNvPr id="32" name="TextBox 31"/>
          <p:cNvSpPr txBox="1"/>
          <p:nvPr/>
        </p:nvSpPr>
        <p:spPr>
          <a:xfrm>
            <a:off x="2172853" y="4504417"/>
            <a:ext cx="8866524" cy="523220"/>
          </a:xfrm>
          <a:prstGeom prst="rect">
            <a:avLst/>
          </a:prstGeom>
          <a:noFill/>
        </p:spPr>
        <p:txBody>
          <a:bodyPr wrap="square" rtlCol="0">
            <a:spAutoFit/>
          </a:bodyPr>
          <a:lstStyle/>
          <a:p>
            <a:r>
              <a:rPr lang="en-GB" sz="2800" dirty="0">
                <a:solidFill>
                  <a:srgbClr val="FA6500"/>
                </a:solidFill>
                <a:latin typeface="Century Gothic" panose="020B0502020202020204" pitchFamily="34" charset="0"/>
              </a:rPr>
              <a:t>He’s never there.</a:t>
            </a:r>
          </a:p>
        </p:txBody>
      </p:sp>
      <p:sp>
        <p:nvSpPr>
          <p:cNvPr id="33" name="TextBox 32"/>
          <p:cNvSpPr txBox="1"/>
          <p:nvPr/>
        </p:nvSpPr>
        <p:spPr>
          <a:xfrm>
            <a:off x="2172853" y="5747531"/>
            <a:ext cx="8866524" cy="523220"/>
          </a:xfrm>
          <a:prstGeom prst="rect">
            <a:avLst/>
          </a:prstGeom>
          <a:noFill/>
        </p:spPr>
        <p:txBody>
          <a:bodyPr wrap="square" rtlCol="0">
            <a:spAutoFit/>
          </a:bodyPr>
          <a:lstStyle/>
          <a:p>
            <a:r>
              <a:rPr lang="en-GB" sz="2800" dirty="0">
                <a:solidFill>
                  <a:srgbClr val="FA6500"/>
                </a:solidFill>
                <a:latin typeface="Century Gothic" panose="020B0502020202020204" pitchFamily="34" charset="0"/>
              </a:rPr>
              <a:t>The cat is going from Paris to Andorra.</a:t>
            </a:r>
          </a:p>
        </p:txBody>
      </p:sp>
      <p:sp>
        <p:nvSpPr>
          <p:cNvPr id="7" name="Oval 6"/>
          <p:cNvSpPr/>
          <p:nvPr/>
        </p:nvSpPr>
        <p:spPr>
          <a:xfrm>
            <a:off x="2324627" y="1293391"/>
            <a:ext cx="477083"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7" name="Oval 36"/>
          <p:cNvSpPr/>
          <p:nvPr/>
        </p:nvSpPr>
        <p:spPr>
          <a:xfrm>
            <a:off x="2832178" y="1293391"/>
            <a:ext cx="500618"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8" name="Oval 37"/>
          <p:cNvSpPr/>
          <p:nvPr/>
        </p:nvSpPr>
        <p:spPr>
          <a:xfrm>
            <a:off x="5179349" y="1295338"/>
            <a:ext cx="531953"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9" name="Oval 38"/>
          <p:cNvSpPr/>
          <p:nvPr/>
        </p:nvSpPr>
        <p:spPr>
          <a:xfrm>
            <a:off x="3772439" y="2628648"/>
            <a:ext cx="535758"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0" name="Oval 39"/>
          <p:cNvSpPr/>
          <p:nvPr/>
        </p:nvSpPr>
        <p:spPr>
          <a:xfrm>
            <a:off x="5652552" y="2632463"/>
            <a:ext cx="477438"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2" name="Oval 51"/>
          <p:cNvSpPr/>
          <p:nvPr/>
        </p:nvSpPr>
        <p:spPr>
          <a:xfrm>
            <a:off x="3576984" y="3915469"/>
            <a:ext cx="435253"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3" name="Oval 52"/>
          <p:cNvSpPr/>
          <p:nvPr/>
        </p:nvSpPr>
        <p:spPr>
          <a:xfrm>
            <a:off x="4920251" y="3921216"/>
            <a:ext cx="529153"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5" name="Oval 54"/>
          <p:cNvSpPr/>
          <p:nvPr/>
        </p:nvSpPr>
        <p:spPr>
          <a:xfrm>
            <a:off x="3850736" y="5141570"/>
            <a:ext cx="64770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6" name="Oval 55"/>
          <p:cNvSpPr/>
          <p:nvPr/>
        </p:nvSpPr>
        <p:spPr>
          <a:xfrm>
            <a:off x="3190238" y="5165461"/>
            <a:ext cx="582201"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7" name="Oval 56"/>
          <p:cNvSpPr/>
          <p:nvPr/>
        </p:nvSpPr>
        <p:spPr>
          <a:xfrm>
            <a:off x="5306665" y="5136359"/>
            <a:ext cx="578996"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8" name="Picture 5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9"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91904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500"/>
                                        <p:tgtEl>
                                          <p:spTgt spid="3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4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4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35" grpId="0"/>
      <p:bldP spid="36" grpId="0"/>
      <p:bldP spid="30" grpId="0"/>
      <p:bldP spid="31" grpId="0"/>
      <p:bldP spid="32" grpId="0"/>
      <p:bldP spid="33" grpId="0"/>
      <p:bldP spid="7" grpId="0" animBg="1"/>
      <p:bldP spid="37" grpId="0" animBg="1"/>
      <p:bldP spid="38" grpId="0" animBg="1"/>
      <p:bldP spid="39" grpId="0" animBg="1"/>
      <p:bldP spid="40" grpId="0" animBg="1"/>
      <p:bldP spid="52" grpId="0" animBg="1"/>
      <p:bldP spid="53" grpId="0" animBg="1"/>
      <p:bldP spid="55" grpId="0" animBg="1"/>
      <p:bldP spid="56"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11520" b="1" dirty="0">
                <a:solidFill>
                  <a:srgbClr val="1E4E79"/>
                </a:solidFill>
              </a:rPr>
              <a:t>chanter</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sing | singing]</a:t>
            </a:r>
            <a:endParaRPr sz="1400" kern="0" dirty="0">
              <a:solidFill>
                <a:srgbClr val="000000"/>
              </a:solidFill>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err="1">
                <a:solidFill>
                  <a:srgbClr val="1E4E79"/>
                </a:solidFill>
                <a:latin typeface="Century Gothic"/>
                <a:ea typeface="Century Gothic"/>
                <a:cs typeface="Century Gothic"/>
                <a:sym typeface="Century Gothic"/>
              </a:rPr>
              <a:t>chante</a:t>
            </a:r>
            <a:endParaRPr sz="11500" b="1" kern="0" dirty="0">
              <a:solidFill>
                <a:srgbClr val="1E4E79"/>
              </a:solidFill>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[sings | is singing]</a:t>
            </a:r>
            <a:endParaRPr sz="1400" kern="0" dirty="0">
              <a:solidFill>
                <a:srgbClr val="000000"/>
              </a:solidFill>
              <a:cs typeface="Arial"/>
              <a:sym typeface="Aria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0" y="438165"/>
            <a:ext cx="2936382" cy="1819945"/>
          </a:xfrm>
          <a:prstGeom prst="rect">
            <a:avLst/>
          </a:prstGeom>
        </p:spPr>
      </p:pic>
    </p:spTree>
    <p:extLst>
      <p:ext uri="{BB962C8B-B14F-4D97-AF65-F5344CB8AC3E}">
        <p14:creationId xmlns:p14="http://schemas.microsoft.com/office/powerpoint/2010/main" val="196773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potx" id="{7975DBB2-8D7C-4885-9E44-43EC58968424}" vid="{C8001179-F20B-4DFD-B953-920E500761F0}"/>
    </a:ext>
  </a:extLst>
</a:theme>
</file>

<file path=ppt/theme/theme3.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5.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Presentation1" id="{DFF4F041-3C91-433D-89DC-4C59AD5F0EB4}" vid="{A954589B-C9D7-49D0-A58E-4B7EC41FAC2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7939</Words>
  <Application>Microsoft Office PowerPoint</Application>
  <PresentationFormat>Widescreen</PresentationFormat>
  <Paragraphs>1121</Paragraphs>
  <Slides>60</Slides>
  <Notes>60</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60</vt:i4>
      </vt:variant>
    </vt:vector>
  </HeadingPairs>
  <TitlesOfParts>
    <vt:vector size="70" baseType="lpstr">
      <vt:lpstr>Arial</vt:lpstr>
      <vt:lpstr>Arial</vt:lpstr>
      <vt:lpstr>Calibri</vt:lpstr>
      <vt:lpstr>Century Gothic</vt:lpstr>
      <vt:lpstr>Tw Cen MT</vt:lpstr>
      <vt:lpstr>1_Office Theme</vt:lpstr>
      <vt:lpstr>3_Office Theme</vt:lpstr>
      <vt:lpstr>NCELP Theme</vt:lpstr>
      <vt:lpstr>2_Office Theme</vt:lpstr>
      <vt:lpstr>4_Office Theme</vt:lpstr>
      <vt:lpstr>Saying what others do </vt:lpstr>
      <vt:lpstr>a</vt:lpstr>
      <vt:lpstr>a</vt:lpstr>
      <vt:lpstr>a</vt:lpstr>
      <vt:lpstr>a</vt:lpstr>
      <vt:lpstr>a</vt:lpstr>
      <vt:lpstr>a</vt:lpstr>
      <vt:lpstr>Phonétique</vt:lpstr>
      <vt:lpstr>chanter</vt:lpstr>
      <vt:lpstr>chanter</vt:lpstr>
      <vt:lpstr>chante</vt:lpstr>
      <vt:lpstr>chanter</vt:lpstr>
      <vt:lpstr>chante</vt:lpstr>
      <vt:lpstr>chanter</vt:lpstr>
      <vt:lpstr>étudier</vt:lpstr>
      <vt:lpstr>étudier</vt:lpstr>
      <vt:lpstr>étudie</vt:lpstr>
      <vt:lpstr>étudier</vt:lpstr>
      <vt:lpstr>étudie</vt:lpstr>
      <vt:lpstr>étudier</vt:lpstr>
      <vt:lpstr>Vocabulaire</vt:lpstr>
      <vt:lpstr>Regular –ER verbs</vt:lpstr>
      <vt:lpstr>Reading exercise</vt:lpstr>
      <vt:lpstr>Regular –ER verbs</vt:lpstr>
      <vt:lpstr>Grammaire</vt:lpstr>
      <vt:lpstr>écouter / écrire</vt:lpstr>
      <vt:lpstr>écouter / écrire</vt:lpstr>
      <vt:lpstr>écouter / écrire</vt:lpstr>
      <vt:lpstr>écouter / écrire</vt:lpstr>
      <vt:lpstr>écouter / écrire</vt:lpstr>
      <vt:lpstr>écouter / écrire</vt:lpstr>
      <vt:lpstr>écouter / écrire</vt:lpstr>
      <vt:lpstr>Partenaire A</vt:lpstr>
      <vt:lpstr>Partenaire B</vt:lpstr>
      <vt:lpstr>Partenaire B</vt:lpstr>
      <vt:lpstr>Partenaire A</vt:lpstr>
      <vt:lpstr>Exemple :</vt:lpstr>
      <vt:lpstr>Exemple :</vt:lpstr>
      <vt:lpstr>Réponses B :</vt:lpstr>
      <vt:lpstr>Réponses A :</vt:lpstr>
      <vt:lpstr>Réponses :</vt:lpstr>
      <vt:lpstr>Saying what others do </vt:lpstr>
      <vt:lpstr>Phonétique  </vt:lpstr>
      <vt:lpstr>Dis les mots !</vt:lpstr>
      <vt:lpstr>jouer</vt:lpstr>
      <vt:lpstr>jouer</vt:lpstr>
      <vt:lpstr>joue</vt:lpstr>
      <vt:lpstr>jouer</vt:lpstr>
      <vt:lpstr>joue</vt:lpstr>
      <vt:lpstr>jouer</vt:lpstr>
      <vt:lpstr>écouter / écrire</vt:lpstr>
      <vt:lpstr>Exemple :</vt:lpstr>
      <vt:lpstr>Grammaire</vt:lpstr>
      <vt:lpstr>Grammaire</vt:lpstr>
      <vt:lpstr>Qui fait quoi ?</vt:lpstr>
      <vt:lpstr>Qui fait quoi ?</vt:lpstr>
      <vt:lpstr>Activity sheet</vt:lpstr>
      <vt:lpstr>Vous faites quoi ?</vt:lpstr>
      <vt:lpstr>Gaming Grammar</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Louise Bibbey</cp:lastModifiedBy>
  <cp:revision>571</cp:revision>
  <cp:lastPrinted>2019-10-23T08:19:38Z</cp:lastPrinted>
  <dcterms:created xsi:type="dcterms:W3CDTF">2019-03-27T07:30:03Z</dcterms:created>
  <dcterms:modified xsi:type="dcterms:W3CDTF">2021-07-28T13:57:43Z</dcterms:modified>
</cp:coreProperties>
</file>