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6" r:id="rId2"/>
    <p:sldId id="281" r:id="rId3"/>
    <p:sldId id="282" r:id="rId4"/>
    <p:sldId id="2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8CEA5-0F2E-40BF-9ADB-A482833A03EB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6C928-732E-44D2-A315-FF15B5FC70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9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Timing: </a:t>
            </a:r>
            <a:r>
              <a:rPr lang="fr-FR" b="0" dirty="0"/>
              <a:t>4 minutes</a:t>
            </a:r>
          </a:p>
          <a:p>
            <a:r>
              <a:rPr lang="fr-FR" b="1" dirty="0"/>
              <a:t>Aim: </a:t>
            </a:r>
            <a:r>
              <a:rPr lang="fr-FR" b="0" dirty="0" err="1"/>
              <a:t>Revision</a:t>
            </a:r>
            <a:r>
              <a:rPr lang="fr-FR" b="0" dirty="0"/>
              <a:t> of </a:t>
            </a:r>
            <a:r>
              <a:rPr lang="fr-FR" b="0" dirty="0" err="1"/>
              <a:t>preverbal</a:t>
            </a:r>
            <a:r>
              <a:rPr lang="fr-FR" b="0" dirty="0"/>
              <a:t> position of direct </a:t>
            </a:r>
            <a:r>
              <a:rPr lang="fr-FR" b="0" dirty="0" err="1"/>
              <a:t>object</a:t>
            </a:r>
            <a:r>
              <a:rPr lang="fr-FR" b="0" dirty="0"/>
              <a:t> </a:t>
            </a:r>
            <a:r>
              <a:rPr lang="fr-FR" b="0" dirty="0" err="1"/>
              <a:t>pronouns</a:t>
            </a:r>
            <a:r>
              <a:rPr lang="fr-FR" b="0" dirty="0"/>
              <a:t> </a:t>
            </a:r>
            <a:r>
              <a:rPr lang="fr-FR" b="0" i="1" dirty="0"/>
              <a:t>me</a:t>
            </a:r>
            <a:r>
              <a:rPr lang="fr-FR" b="0" i="0" dirty="0"/>
              <a:t> and </a:t>
            </a:r>
            <a:r>
              <a:rPr lang="fr-FR" b="0" i="1" dirty="0"/>
              <a:t>te </a:t>
            </a:r>
            <a:r>
              <a:rPr lang="fr-FR" b="0" i="0" dirty="0"/>
              <a:t>and introduction of </a:t>
            </a:r>
            <a:r>
              <a:rPr lang="fr-FR" b="0" i="0" dirty="0" err="1"/>
              <a:t>preverbal</a:t>
            </a:r>
            <a:r>
              <a:rPr lang="fr-FR" b="0" i="0" dirty="0"/>
              <a:t> position of indirect </a:t>
            </a:r>
            <a:r>
              <a:rPr lang="fr-FR" b="0" i="0" dirty="0" err="1"/>
              <a:t>object</a:t>
            </a:r>
            <a:r>
              <a:rPr lang="fr-FR" b="0" i="0" dirty="0"/>
              <a:t> </a:t>
            </a:r>
            <a:r>
              <a:rPr lang="fr-FR" b="0" i="0" dirty="0" err="1"/>
              <a:t>pronouns</a:t>
            </a:r>
            <a:r>
              <a:rPr lang="fr-FR" b="0" i="0" dirty="0"/>
              <a:t> </a:t>
            </a:r>
            <a:r>
              <a:rPr lang="fr-FR" b="0" i="1" dirty="0"/>
              <a:t>me</a:t>
            </a:r>
            <a:r>
              <a:rPr lang="fr-FR" b="0" i="0" dirty="0"/>
              <a:t> and </a:t>
            </a:r>
            <a:r>
              <a:rPr lang="fr-FR" b="0" i="1" dirty="0"/>
              <a:t>te</a:t>
            </a:r>
            <a:r>
              <a:rPr lang="fr-FR" b="0" i="0" dirty="0"/>
              <a:t>.</a:t>
            </a:r>
          </a:p>
          <a:p>
            <a:r>
              <a:rPr lang="fr-FR" b="1" i="0" dirty="0" err="1"/>
              <a:t>Procedure</a:t>
            </a:r>
            <a:r>
              <a:rPr lang="fr-FR" b="1" i="0" dirty="0"/>
              <a:t>:</a:t>
            </a:r>
          </a:p>
          <a:p>
            <a:pPr marL="228600" indent="-228600">
              <a:buAutoNum type="arabicPeriod"/>
            </a:pPr>
            <a:r>
              <a:rPr lang="fr-FR" b="0" i="0" dirty="0"/>
              <a:t>Click to </a:t>
            </a:r>
            <a:r>
              <a:rPr lang="fr-FR" b="0" i="0" dirty="0" err="1"/>
              <a:t>reveal</a:t>
            </a:r>
            <a:r>
              <a:rPr lang="fr-FR" b="0" i="0" dirty="0"/>
              <a:t> </a:t>
            </a:r>
            <a:r>
              <a:rPr lang="fr-FR" b="0" i="0" dirty="0" err="1"/>
              <a:t>explanations</a:t>
            </a:r>
            <a:r>
              <a:rPr lang="fr-FR" b="0" i="0" dirty="0"/>
              <a:t> and </a:t>
            </a:r>
            <a:r>
              <a:rPr lang="fr-FR" b="0" i="0" dirty="0" err="1"/>
              <a:t>examples</a:t>
            </a:r>
            <a:r>
              <a:rPr lang="fr-FR" b="0" i="0" dirty="0"/>
              <a:t>.</a:t>
            </a:r>
          </a:p>
          <a:p>
            <a:pPr marL="228600" indent="-228600">
              <a:buAutoNum type="arabicPeriod"/>
            </a:pPr>
            <a:r>
              <a:rPr lang="fr-FR" b="0" i="0" dirty="0" err="1"/>
              <a:t>Ensure</a:t>
            </a:r>
            <a:r>
              <a:rPr lang="fr-FR" b="0" i="0" dirty="0"/>
              <a:t> </a:t>
            </a:r>
            <a:r>
              <a:rPr lang="fr-FR" b="0" i="0" dirty="0" err="1"/>
              <a:t>understanding</a:t>
            </a:r>
            <a:r>
              <a:rPr lang="fr-FR" b="0" i="0" dirty="0"/>
              <a:t>.</a:t>
            </a:r>
            <a:endParaRPr lang="fr-F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13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Timing: </a:t>
            </a:r>
            <a:r>
              <a:rPr lang="fr-FR" dirty="0"/>
              <a:t>8 minutes</a:t>
            </a:r>
          </a:p>
          <a:p>
            <a:endParaRPr lang="fr-FR" dirty="0"/>
          </a:p>
          <a:p>
            <a:r>
              <a:rPr lang="fr-FR" b="1" dirty="0"/>
              <a:t>Aim: </a:t>
            </a:r>
            <a:r>
              <a:rPr lang="fr-FR" b="0" dirty="0" err="1"/>
              <a:t>Aural</a:t>
            </a:r>
            <a:r>
              <a:rPr lang="fr-FR" b="0" dirty="0"/>
              <a:t> recognition and </a:t>
            </a:r>
            <a:r>
              <a:rPr lang="fr-FR" b="0" dirty="0" err="1"/>
              <a:t>comprehension</a:t>
            </a:r>
            <a:r>
              <a:rPr lang="fr-FR" b="0" dirty="0"/>
              <a:t> of </a:t>
            </a:r>
            <a:r>
              <a:rPr lang="fr-FR" b="0" dirty="0" err="1"/>
              <a:t>preverbal</a:t>
            </a:r>
            <a:r>
              <a:rPr lang="fr-FR" b="0" dirty="0"/>
              <a:t> position of direct and indirect </a:t>
            </a:r>
            <a:r>
              <a:rPr lang="fr-FR" b="0" dirty="0" err="1"/>
              <a:t>pronouns</a:t>
            </a:r>
            <a:r>
              <a:rPr lang="fr-FR" b="0" dirty="0"/>
              <a:t> </a:t>
            </a:r>
            <a:r>
              <a:rPr lang="fr-FR" b="0" i="1" dirty="0"/>
              <a:t>me</a:t>
            </a:r>
            <a:r>
              <a:rPr lang="fr-FR" b="0" i="0" dirty="0"/>
              <a:t> and </a:t>
            </a:r>
            <a:r>
              <a:rPr lang="fr-FR" b="0" i="1" dirty="0"/>
              <a:t>te.</a:t>
            </a:r>
          </a:p>
          <a:p>
            <a:endParaRPr lang="fr-FR" b="1" dirty="0"/>
          </a:p>
          <a:p>
            <a:r>
              <a:rPr lang="fr-FR" b="1" dirty="0" err="1"/>
              <a:t>Procedure</a:t>
            </a:r>
            <a:r>
              <a:rPr lang="fr-FR" b="1" dirty="0"/>
              <a:t>:</a:t>
            </a:r>
          </a:p>
          <a:p>
            <a:pPr marL="228600" indent="-228600">
              <a:buAutoNum type="arabicPeriod"/>
            </a:pPr>
            <a:r>
              <a:rPr lang="fr-FR" dirty="0"/>
              <a:t>Click </a:t>
            </a:r>
            <a:r>
              <a:rPr lang="fr-FR" dirty="0" err="1"/>
              <a:t>numbered</a:t>
            </a:r>
            <a:r>
              <a:rPr lang="fr-FR" dirty="0"/>
              <a:t> buttons to </a:t>
            </a:r>
            <a:r>
              <a:rPr lang="fr-FR" dirty="0" err="1"/>
              <a:t>hear</a:t>
            </a:r>
            <a:r>
              <a:rPr lang="fr-FR" dirty="0"/>
              <a:t> audio for </a:t>
            </a:r>
            <a:r>
              <a:rPr lang="fr-FR" dirty="0" err="1"/>
              <a:t>each</a:t>
            </a:r>
            <a:r>
              <a:rPr lang="fr-FR" dirty="0"/>
              <a:t> sentence.</a:t>
            </a:r>
          </a:p>
          <a:p>
            <a:pPr marL="228600" indent="-228600">
              <a:buAutoNum type="arabicPeriod"/>
            </a:pPr>
            <a:r>
              <a:rPr lang="fr-FR" dirty="0" err="1"/>
              <a:t>Students</a:t>
            </a:r>
            <a:r>
              <a:rPr lang="fr-FR" dirty="0"/>
              <a:t> to </a:t>
            </a:r>
            <a:r>
              <a:rPr lang="fr-FR" dirty="0" err="1"/>
              <a:t>write</a:t>
            </a:r>
            <a:r>
              <a:rPr lang="fr-FR" dirty="0"/>
              <a:t> down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the action, </a:t>
            </a:r>
            <a:r>
              <a:rPr lang="fr-FR" dirty="0" err="1"/>
              <a:t>what</a:t>
            </a:r>
            <a:r>
              <a:rPr lang="fr-FR" dirty="0"/>
              <a:t> the action </a:t>
            </a:r>
            <a:r>
              <a:rPr lang="fr-FR" dirty="0" err="1"/>
              <a:t>is</a:t>
            </a:r>
            <a:r>
              <a:rPr lang="fr-FR" dirty="0"/>
              <a:t>, and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do </a:t>
            </a:r>
            <a:r>
              <a:rPr lang="fr-FR" dirty="0" err="1"/>
              <a:t>it</a:t>
            </a:r>
            <a:r>
              <a:rPr lang="fr-FR" dirty="0"/>
              <a:t> to.</a:t>
            </a:r>
          </a:p>
          <a:p>
            <a:pPr marL="228600" indent="-228600">
              <a:buAutoNum type="arabicPeriod"/>
            </a:pP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encouraged</a:t>
            </a:r>
            <a:r>
              <a:rPr lang="fr-FR" dirty="0"/>
              <a:t> to </a:t>
            </a:r>
            <a:r>
              <a:rPr lang="fr-FR" dirty="0" err="1"/>
              <a:t>listen</a:t>
            </a:r>
            <a:r>
              <a:rPr lang="fr-FR" dirty="0"/>
              <a:t> for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piece</a:t>
            </a:r>
            <a:r>
              <a:rPr lang="fr-FR" dirty="0"/>
              <a:t> of information </a:t>
            </a:r>
            <a:r>
              <a:rPr lang="fr-FR" dirty="0" err="1"/>
              <a:t>individually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sentence </a:t>
            </a:r>
            <a:r>
              <a:rPr lang="fr-FR" dirty="0" err="1"/>
              <a:t>played</a:t>
            </a:r>
            <a:r>
              <a:rPr lang="fr-FR" dirty="0"/>
              <a:t> </a:t>
            </a:r>
            <a:r>
              <a:rPr lang="fr-FR" dirty="0" err="1"/>
              <a:t>three</a:t>
            </a:r>
            <a:r>
              <a:rPr lang="fr-FR" dirty="0"/>
              <a:t> times.</a:t>
            </a:r>
          </a:p>
          <a:p>
            <a:pPr marL="228600" indent="-228600">
              <a:buAutoNum type="arabicPeriod"/>
            </a:pPr>
            <a:r>
              <a:rPr lang="fr-FR" dirty="0" err="1"/>
              <a:t>Elicit</a:t>
            </a:r>
            <a:r>
              <a:rPr lang="fr-FR" dirty="0"/>
              <a:t> </a:t>
            </a:r>
            <a:r>
              <a:rPr lang="fr-FR" dirty="0" err="1"/>
              <a:t>answers</a:t>
            </a:r>
            <a:r>
              <a:rPr lang="fr-FR" dirty="0"/>
              <a:t>.</a:t>
            </a:r>
          </a:p>
          <a:p>
            <a:pPr marL="228600" indent="-228600">
              <a:buAutoNum type="arabicPeriod"/>
            </a:pPr>
            <a:r>
              <a:rPr lang="fr-FR" dirty="0"/>
              <a:t>Click to </a:t>
            </a:r>
            <a:r>
              <a:rPr lang="fr-FR" dirty="0" err="1"/>
              <a:t>reveal</a:t>
            </a:r>
            <a:r>
              <a:rPr lang="fr-FR" dirty="0"/>
              <a:t> </a:t>
            </a:r>
            <a:r>
              <a:rPr lang="fr-FR" dirty="0" err="1"/>
              <a:t>answers</a:t>
            </a:r>
            <a:r>
              <a:rPr lang="fr-FR" dirty="0"/>
              <a:t> one by one (first </a:t>
            </a:r>
            <a:r>
              <a:rPr lang="fr-FR" dirty="0" err="1"/>
              <a:t>verb</a:t>
            </a:r>
            <a:r>
              <a:rPr lang="fr-FR" dirty="0"/>
              <a:t>,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object</a:t>
            </a:r>
            <a:r>
              <a:rPr lang="fr-FR" dirty="0"/>
              <a:t> for </a:t>
            </a:r>
            <a:r>
              <a:rPr lang="fr-FR" dirty="0" err="1"/>
              <a:t>each</a:t>
            </a:r>
            <a:r>
              <a:rPr lang="fr-FR" dirty="0"/>
              <a:t> sentence).</a:t>
            </a:r>
          </a:p>
          <a:p>
            <a:pPr marL="228600" indent="-228600">
              <a:buAutoNum type="arabicPeriod"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Transcript</a:t>
            </a:r>
            <a:r>
              <a:rPr lang="fr-FR" dirty="0"/>
              <a:t>:</a:t>
            </a:r>
          </a:p>
          <a:p>
            <a:pPr marL="228600" indent="-228600">
              <a:buAutoNum type="arabicPeriod"/>
            </a:pPr>
            <a:r>
              <a:rPr lang="fr-FR" dirty="0"/>
              <a:t>Tu m’expliques cette chose ?</a:t>
            </a:r>
          </a:p>
          <a:p>
            <a:pPr marL="228600" indent="-228600">
              <a:buAutoNum type="arabicPeriod"/>
            </a:pPr>
            <a:r>
              <a:rPr lang="fr-FR" i="1" dirty="0"/>
              <a:t>Je te raconte l’histoire.</a:t>
            </a:r>
          </a:p>
          <a:p>
            <a:pPr marL="228600" indent="-228600">
              <a:buAutoNum type="arabicPeriod"/>
            </a:pPr>
            <a:r>
              <a:rPr lang="fr-FR" dirty="0"/>
              <a:t>Je t’aide avec la porte.</a:t>
            </a:r>
          </a:p>
          <a:p>
            <a:pPr marL="228600" indent="-228600">
              <a:buAutoNum type="arabicPeriod"/>
            </a:pPr>
            <a:r>
              <a:rPr lang="fr-FR" i="1" dirty="0"/>
              <a:t>Je te montre la salle officielle.</a:t>
            </a:r>
          </a:p>
          <a:p>
            <a:pPr marL="228600" indent="-228600">
              <a:buAutoNum type="arabicPeriod"/>
            </a:pPr>
            <a:r>
              <a:rPr lang="fr-FR" dirty="0"/>
              <a:t>Tu me donnes un exemple.</a:t>
            </a:r>
          </a:p>
          <a:p>
            <a:pPr marL="228600" indent="-228600">
              <a:buAutoNum type="arabicPeriod"/>
            </a:pPr>
            <a:r>
              <a:rPr lang="fr-FR" i="1" dirty="0"/>
              <a:t>Tu me poses beaucoup de questions.</a:t>
            </a:r>
          </a:p>
          <a:p>
            <a:pPr marL="228600" indent="-228600">
              <a:buAutoNum type="arabicPeriod"/>
            </a:pPr>
            <a:r>
              <a:rPr lang="fr-FR" dirty="0"/>
              <a:t>Je te trouve intéressant.</a:t>
            </a:r>
          </a:p>
          <a:p>
            <a:pPr marL="228600" indent="-228600">
              <a:buAutoNum type="arabicPeriod"/>
            </a:pPr>
            <a:r>
              <a:rPr lang="fr-FR" i="1" dirty="0"/>
              <a:t>Je t’apprends de nouvelles choses.</a:t>
            </a:r>
          </a:p>
          <a:p>
            <a:pPr marL="228600" indent="-228600">
              <a:buAutoNum type="arabicPeriod"/>
            </a:pPr>
            <a:endParaRPr lang="fr-FR" i="1" dirty="0"/>
          </a:p>
          <a:p>
            <a:pPr marL="0" indent="0">
              <a:buNone/>
            </a:pPr>
            <a:r>
              <a:rPr lang="fr-FR" i="0" dirty="0"/>
              <a:t>(background image: Musée d’Orsay in Paris)</a:t>
            </a:r>
          </a:p>
          <a:p>
            <a:pPr marL="228600" indent="-228600">
              <a:buAutoNum type="arabicPeriod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44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Timing: </a:t>
            </a:r>
            <a:r>
              <a:rPr lang="fr-FR" dirty="0"/>
              <a:t>10 minutes</a:t>
            </a:r>
          </a:p>
          <a:p>
            <a:r>
              <a:rPr lang="fr-FR" dirty="0"/>
              <a:t>(</a:t>
            </a:r>
            <a:r>
              <a:rPr lang="fr-FR" dirty="0" err="1"/>
              <a:t>Higher</a:t>
            </a:r>
            <a:r>
              <a:rPr lang="fr-FR" dirty="0"/>
              <a:t> on </a:t>
            </a:r>
            <a:r>
              <a:rPr lang="fr-FR" dirty="0" err="1"/>
              <a:t>this</a:t>
            </a:r>
            <a:r>
              <a:rPr lang="fr-FR" dirty="0"/>
              <a:t> slide. </a:t>
            </a:r>
            <a:r>
              <a:rPr lang="fr-FR" dirty="0" err="1"/>
              <a:t>Foundation</a:t>
            </a:r>
            <a:r>
              <a:rPr lang="fr-FR" dirty="0"/>
              <a:t> version on </a:t>
            </a:r>
            <a:r>
              <a:rPr lang="fr-FR" dirty="0" err="1"/>
              <a:t>next</a:t>
            </a:r>
            <a:r>
              <a:rPr lang="fr-FR" dirty="0"/>
              <a:t> slide)</a:t>
            </a:r>
          </a:p>
          <a:p>
            <a:endParaRPr lang="fr-FR" dirty="0"/>
          </a:p>
          <a:p>
            <a:r>
              <a:rPr lang="fr-FR" b="1" dirty="0"/>
              <a:t>Aim: </a:t>
            </a:r>
            <a:r>
              <a:rPr lang="fr-FR" b="0" dirty="0" err="1"/>
              <a:t>Written</a:t>
            </a:r>
            <a:r>
              <a:rPr lang="fr-FR" b="0" dirty="0"/>
              <a:t> recognition of </a:t>
            </a:r>
            <a:r>
              <a:rPr lang="fr-FR" b="0" dirty="0" err="1"/>
              <a:t>preverbal</a:t>
            </a:r>
            <a:r>
              <a:rPr lang="fr-FR" b="0" dirty="0"/>
              <a:t> position of direct and indirect </a:t>
            </a:r>
            <a:r>
              <a:rPr lang="fr-FR" b="0" dirty="0" err="1"/>
              <a:t>pronouns</a:t>
            </a:r>
            <a:r>
              <a:rPr lang="fr-FR" b="0" dirty="0"/>
              <a:t> </a:t>
            </a:r>
            <a:r>
              <a:rPr lang="fr-FR" b="0" i="1" dirty="0"/>
              <a:t>me</a:t>
            </a:r>
            <a:r>
              <a:rPr lang="fr-FR" b="0" i="0" dirty="0"/>
              <a:t> and </a:t>
            </a:r>
            <a:r>
              <a:rPr lang="fr-FR" b="0" i="1" dirty="0"/>
              <a:t>te.</a:t>
            </a:r>
            <a:endParaRPr lang="fr-FR" b="1" dirty="0"/>
          </a:p>
          <a:p>
            <a:endParaRPr lang="en-GB" b="1" dirty="0"/>
          </a:p>
          <a:p>
            <a:r>
              <a:rPr lang="en-GB" b="1" dirty="0"/>
              <a:t>Procedure:</a:t>
            </a:r>
          </a:p>
          <a:p>
            <a:pPr marL="228600" indent="-228600">
              <a:buAutoNum type="arabicPeriod"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Students to unjumble sentences making sure to put the pronoun in the right place.</a:t>
            </a:r>
          </a:p>
          <a:p>
            <a:pPr marL="228600" indent="-228600">
              <a:buAutoNum type="arabicPeriod"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Extension: translate sentences into English.</a:t>
            </a:r>
          </a:p>
          <a:p>
            <a:pPr marL="228600" indent="-228600">
              <a:buAutoNum type="arabicPeriod"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Click to reveal answers</a:t>
            </a:r>
          </a:p>
          <a:p>
            <a:pPr marL="228600" indent="-228600">
              <a:buAutoNum type="arabicPeriod"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Click to reveal translation</a:t>
            </a:r>
          </a:p>
          <a:p>
            <a:pPr marL="0" indent="0">
              <a:buNone/>
            </a:pP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Word frequency of cognates:</a:t>
            </a:r>
          </a:p>
          <a:p>
            <a:pPr marL="0" indent="0">
              <a:buNone/>
            </a:pPr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intéresser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[&gt;2000], art [&gt;2000]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Word frequency of unknown words:</a:t>
            </a:r>
          </a:p>
          <a:p>
            <a:pPr marL="0" indent="0">
              <a:buNone/>
            </a:pPr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peinture [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&gt;2000</a:t>
            </a:r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Lonsdale,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indent="0">
              <a:buNone/>
            </a:pPr>
            <a:endParaRPr lang="fr-F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08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Timing: </a:t>
            </a:r>
            <a:r>
              <a:rPr lang="fr-FR" dirty="0"/>
              <a:t>10 minutes</a:t>
            </a:r>
          </a:p>
          <a:p>
            <a:r>
              <a:rPr lang="fr-FR" dirty="0"/>
              <a:t>(</a:t>
            </a:r>
            <a:r>
              <a:rPr lang="fr-FR" dirty="0" err="1"/>
              <a:t>Foundation</a:t>
            </a:r>
            <a:r>
              <a:rPr lang="fr-FR" dirty="0"/>
              <a:t> version on </a:t>
            </a:r>
            <a:r>
              <a:rPr lang="fr-FR" dirty="0" err="1"/>
              <a:t>this</a:t>
            </a:r>
            <a:r>
              <a:rPr lang="fr-FR" dirty="0"/>
              <a:t> slide)</a:t>
            </a:r>
          </a:p>
          <a:p>
            <a:endParaRPr lang="fr-FR" dirty="0"/>
          </a:p>
          <a:p>
            <a:r>
              <a:rPr lang="fr-FR" b="1" dirty="0"/>
              <a:t>Aim: </a:t>
            </a:r>
            <a:r>
              <a:rPr lang="fr-FR" b="0" dirty="0" err="1"/>
              <a:t>Written</a:t>
            </a:r>
            <a:r>
              <a:rPr lang="fr-FR" b="0" dirty="0"/>
              <a:t> recognition of </a:t>
            </a:r>
            <a:r>
              <a:rPr lang="fr-FR" b="0" dirty="0" err="1"/>
              <a:t>preverbal</a:t>
            </a:r>
            <a:r>
              <a:rPr lang="fr-FR" b="0" dirty="0"/>
              <a:t> position of direct and indirect </a:t>
            </a:r>
            <a:r>
              <a:rPr lang="fr-FR" b="0" dirty="0" err="1"/>
              <a:t>pronouns</a:t>
            </a:r>
            <a:r>
              <a:rPr lang="fr-FR" b="0" dirty="0"/>
              <a:t> </a:t>
            </a:r>
            <a:r>
              <a:rPr lang="fr-FR" b="0" i="1" dirty="0"/>
              <a:t>me</a:t>
            </a:r>
            <a:r>
              <a:rPr lang="fr-FR" b="0" i="0" dirty="0"/>
              <a:t> and </a:t>
            </a:r>
            <a:r>
              <a:rPr lang="fr-FR" b="0" i="1" dirty="0"/>
              <a:t>te.</a:t>
            </a:r>
            <a:endParaRPr lang="fr-FR" b="1" dirty="0"/>
          </a:p>
          <a:p>
            <a:endParaRPr lang="fr-FR" b="0" dirty="0"/>
          </a:p>
          <a:p>
            <a:r>
              <a:rPr lang="en-GB" b="1" dirty="0"/>
              <a:t>Procedure:</a:t>
            </a:r>
          </a:p>
          <a:p>
            <a:pPr marL="228600" indent="-228600">
              <a:buAutoNum type="arabicPeriod"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Students to unjumble ends of sentences making sure to put the pronoun in the right place.</a:t>
            </a:r>
          </a:p>
          <a:p>
            <a:pPr marL="228600" indent="-228600">
              <a:buAutoNum type="arabicPeriod"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Extension: translate sentences into English.</a:t>
            </a:r>
          </a:p>
          <a:p>
            <a:pPr marL="228600" indent="-228600">
              <a:buAutoNum type="arabicPeriod"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Click to reveal answers</a:t>
            </a:r>
          </a:p>
          <a:p>
            <a:pPr marL="228600" indent="-228600">
              <a:buAutoNum type="arabicPeriod"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Click to reveal translation</a:t>
            </a:r>
          </a:p>
          <a:p>
            <a:pPr marL="0" indent="0">
              <a:buNone/>
            </a:pP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Word frequency of cognates:</a:t>
            </a:r>
          </a:p>
          <a:p>
            <a:pPr marL="0" indent="0">
              <a:buNone/>
            </a:pPr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intéresser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[&gt;2000], art [&gt;2000]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Word frequency of unknown words:</a:t>
            </a:r>
          </a:p>
          <a:p>
            <a:pPr marL="0" indent="0">
              <a:buNone/>
            </a:pPr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peinture [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&gt;2000</a:t>
            </a:r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Lonsdale,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indent="0">
              <a:buNone/>
            </a:pPr>
            <a:endParaRPr lang="fr-F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74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571446-7954-414E-9DB8-BF1D36218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7F76C-DA5B-49DF-A177-918DB6A6C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78" y="6483598"/>
            <a:ext cx="2274092" cy="21287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FCC4F5-9CCC-4717-BE70-2F72AABF9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538" y="5329486"/>
            <a:ext cx="2974975" cy="11541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2FBAE8-A440-4E2A-AF34-22068D446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2796466"/>
            <a:ext cx="4864546" cy="4793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555EDF1-BA5E-4B1D-BBC1-D461B67A84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1952625"/>
            <a:ext cx="6640512" cy="8445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4242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6587BCE-A7F1-4179-89F8-2398719317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29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34193" y="1260306"/>
            <a:ext cx="11123613" cy="46878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chart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486051-81AD-43B6-AD4C-7A61DE5F9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71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58800" y="461639"/>
            <a:ext cx="11123613" cy="543313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edit chart</a:t>
            </a:r>
          </a:p>
        </p:txBody>
      </p:sp>
    </p:spTree>
    <p:extLst>
      <p:ext uri="{BB962C8B-B14F-4D97-AF65-F5344CB8AC3E}">
        <p14:creationId xmlns:p14="http://schemas.microsoft.com/office/powerpoint/2010/main" val="107641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6ABA6E-0756-48F7-A625-8EA2220E62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128" y="1707156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F06B0192-1A5A-4B80-AF1C-5C776E39E9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82563" y="2754077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E0221A15-F26C-497D-8296-4787B600AC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5937" y="3860634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9D6B932B-8B45-4FFA-BDD8-9AB30FB5BC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9189" y="5076521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C27C6324-C464-44F5-B791-ACE63B3AC4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8720" y="1720408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0A13D7AE-E34F-4CDB-AAF4-C132357CC51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92155" y="2767329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964E7422-ADB1-4670-A633-1C8F2D04D7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85529" y="3873886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C3ECA795-2EFA-4A36-949F-E8B4DE4C84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98781" y="5089773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9994A4A-D944-41F2-8DEA-F17F60432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918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E1EE79E-FB38-4A37-BA9B-631DCFF801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401" y="1327778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3CECB09-ECFC-4213-8BBB-5E3A94F6E4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72836" y="2374699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599634D-BD6D-4834-A7C9-980C8B48934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66210" y="3481256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6DC617B-6FDE-4A8F-B7D5-282D64FD78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79462" y="4697143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A456C8A-BE46-4D0F-8213-46E52C20CD6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98993" y="1341030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5766683-7AC3-4E4F-A9A7-9EDC76C39CE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82428" y="2387951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65416C-6A60-4818-972A-2F8D549106C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5802" y="3494508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B48A780-5959-4411-94B3-5C6A479C2B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89054" y="4710395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8029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99C8-81C0-4519-88E3-F9A241FAF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1065213"/>
            <a:ext cx="11514137" cy="5105400"/>
          </a:xfrm>
        </p:spPr>
        <p:txBody>
          <a:bodyPr/>
          <a:lstStyle>
            <a:lvl1pPr marL="0" indent="0">
              <a:buNone/>
              <a:defRPr sz="2400">
                <a:solidFill>
                  <a:srgbClr val="525050"/>
                </a:solidFill>
              </a:defRPr>
            </a:lvl1pPr>
            <a:lvl2pPr marL="457200" indent="0">
              <a:buNone/>
              <a:defRPr sz="2200">
                <a:solidFill>
                  <a:srgbClr val="525050"/>
                </a:solidFill>
              </a:defRPr>
            </a:lvl2pPr>
            <a:lvl3pPr marL="914400" indent="0">
              <a:buNone/>
              <a:defRPr>
                <a:solidFill>
                  <a:srgbClr val="525050"/>
                </a:solidFill>
              </a:defRPr>
            </a:lvl3pPr>
            <a:lvl4pPr marL="1371600" indent="0">
              <a:buNone/>
              <a:defRPr>
                <a:solidFill>
                  <a:srgbClr val="525050"/>
                </a:solidFill>
              </a:defRPr>
            </a:lvl4pPr>
            <a:lvl5pPr marL="1828800" indent="0">
              <a:buNone/>
              <a:defRPr sz="1600">
                <a:solidFill>
                  <a:srgbClr val="525050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5626083-07F5-422B-BAF9-8C03F4F10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82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C91D381-37F9-4BE8-A2AB-C70829F37D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531" y="212956"/>
            <a:ext cx="11691690" cy="601916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58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1198563"/>
            <a:ext cx="10733087" cy="46434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2BAD87-395B-431E-B3EE-E8110C1FE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62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479394"/>
            <a:ext cx="10733087" cy="5362606"/>
          </a:xfrm>
        </p:spPr>
        <p:txBody>
          <a:bodyPr/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edit 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13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445599D-3087-4CD8-84AE-3226DD41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A4D76083-378C-4F18-A41A-DF691C5BB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C96604B-D187-48EB-B216-EF8EB1032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08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CBF304C-CE99-40D8-AB7A-30072AC4C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1024D67-5226-41E5-A06A-E4C244D07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21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Gloss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5535C424-5B8D-4C9E-A5A7-5D9ABAD23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75DCF8-1088-417D-A2D4-5DAC15A25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68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2505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9.jpe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5" Type="http://schemas.openxmlformats.org/officeDocument/2006/relationships/audio" Target="../media/audio2.wav"/><Relationship Id="rId10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29442A-2B3D-7823-BB55-056A868E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5200650" cy="647577"/>
          </a:xfrm>
        </p:spPr>
        <p:txBody>
          <a:bodyPr>
            <a:normAutofit/>
          </a:bodyPr>
          <a:lstStyle/>
          <a:p>
            <a:r>
              <a:rPr lang="fr-FR" dirty="0" err="1"/>
              <a:t>Saying</a:t>
            </a:r>
            <a:r>
              <a:rPr lang="fr-FR" dirty="0"/>
              <a:t> ‘me’ and ‘</a:t>
            </a:r>
            <a:r>
              <a:rPr lang="fr-FR" dirty="0" err="1"/>
              <a:t>you</a:t>
            </a:r>
            <a:r>
              <a:rPr lang="fr-FR" dirty="0"/>
              <a:t>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71C6E-DE5B-179E-D671-0B791F650967}"/>
              </a:ext>
            </a:extLst>
          </p:cNvPr>
          <p:cNvSpPr txBox="1"/>
          <p:nvPr/>
        </p:nvSpPr>
        <p:spPr>
          <a:xfrm>
            <a:off x="0" y="861134"/>
            <a:ext cx="11944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Remember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‘me’ or ‘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.)’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‘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receiver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’ of the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use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or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and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go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before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870254-9B3B-A8AB-D28F-3FAF71AC02F1}"/>
              </a:ext>
            </a:extLst>
          </p:cNvPr>
          <p:cNvSpPr txBox="1"/>
          <p:nvPr/>
        </p:nvSpPr>
        <p:spPr>
          <a:xfrm>
            <a:off x="354804" y="1705098"/>
            <a:ext cx="449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Elle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trouve dans le jardin.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A0E9D3-BF50-6EAB-0954-741E174FD693}"/>
              </a:ext>
            </a:extLst>
          </p:cNvPr>
          <p:cNvSpPr txBox="1"/>
          <p:nvPr/>
        </p:nvSpPr>
        <p:spPr>
          <a:xfrm>
            <a:off x="354803" y="2190631"/>
            <a:ext cx="449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She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 the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garden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B6311B-8A45-7DFA-9845-8F1E9D218DC5}"/>
              </a:ext>
            </a:extLst>
          </p:cNvPr>
          <p:cNvSpPr txBox="1"/>
          <p:nvPr/>
        </p:nvSpPr>
        <p:spPr>
          <a:xfrm>
            <a:off x="7424736" y="1718276"/>
            <a:ext cx="3588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Il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voit au collège.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F6A5A-09D2-B723-E019-590B559AF6F4}"/>
              </a:ext>
            </a:extLst>
          </p:cNvPr>
          <p:cNvSpPr txBox="1"/>
          <p:nvPr/>
        </p:nvSpPr>
        <p:spPr>
          <a:xfrm>
            <a:off x="7424736" y="2188564"/>
            <a:ext cx="4157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at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school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A7EB1-64DB-1DBF-B338-B3D7C2ECC300}"/>
              </a:ext>
            </a:extLst>
          </p:cNvPr>
          <p:cNvSpPr txBox="1"/>
          <p:nvPr/>
        </p:nvSpPr>
        <p:spPr>
          <a:xfrm>
            <a:off x="88106" y="3513849"/>
            <a:ext cx="11856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can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also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use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‘me’ or ‘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.)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indirectly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receiving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action of the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536579-F742-973E-4A65-E3506361455F}"/>
              </a:ext>
            </a:extLst>
          </p:cNvPr>
          <p:cNvSpPr txBox="1"/>
          <p:nvPr/>
        </p:nvSpPr>
        <p:spPr>
          <a:xfrm>
            <a:off x="354806" y="4324417"/>
            <a:ext cx="4845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Elle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donne un cadeau.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D5842F-9327-1607-F562-E7AAF1D31DBF}"/>
              </a:ext>
            </a:extLst>
          </p:cNvPr>
          <p:cNvSpPr txBox="1"/>
          <p:nvPr/>
        </p:nvSpPr>
        <p:spPr>
          <a:xfrm>
            <a:off x="354806" y="4808689"/>
            <a:ext cx="449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She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gives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present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7452B1-AA46-05EA-A916-38F44EB560DB}"/>
              </a:ext>
            </a:extLst>
          </p:cNvPr>
          <p:cNvSpPr txBox="1"/>
          <p:nvPr/>
        </p:nvSpPr>
        <p:spPr>
          <a:xfrm>
            <a:off x="7424736" y="4324416"/>
            <a:ext cx="3207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Il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dit ‘bonjour’.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23FF28-848A-8E6E-D2BB-CB2263AAEFA6}"/>
              </a:ext>
            </a:extLst>
          </p:cNvPr>
          <p:cNvSpPr txBox="1"/>
          <p:nvPr/>
        </p:nvSpPr>
        <p:spPr>
          <a:xfrm>
            <a:off x="7424736" y="4812226"/>
            <a:ext cx="4767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says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‘hello’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7D1F436-8506-F8BC-7DF9-14C04EBF8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7" b="100000" l="6615" r="9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60" y="1433972"/>
            <a:ext cx="2030730" cy="20307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8148F3-C6DD-D9A8-33B3-1BABF6162C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534" y="2554857"/>
            <a:ext cx="1529372" cy="10355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2ECC239-0678-5F94-EB71-3696BA67E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58" y="5206399"/>
            <a:ext cx="1087938" cy="11367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313450-534E-9F04-1066-5DA514B1D0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03" y="4738644"/>
            <a:ext cx="1326252" cy="160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0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hotos of Paris">
            <a:extLst>
              <a:ext uri="{FF2B5EF4-FFF2-40B4-BE49-F238E27FC236}">
                <a16:creationId xmlns:a16="http://schemas.microsoft.com/office/drawing/2014/main" id="{00BE0F22-F617-8CE3-EE28-129E29DF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910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55823A-9F7B-F80C-063E-153566451D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3576" y="266543"/>
            <a:ext cx="9112131" cy="476984"/>
          </a:xfrm>
        </p:spPr>
        <p:txBody>
          <a:bodyPr>
            <a:normAutofit fontScale="92500"/>
          </a:bodyPr>
          <a:lstStyle/>
          <a:p>
            <a:r>
              <a:rPr lang="fr-FR" dirty="0">
                <a:solidFill>
                  <a:srgbClr val="0055A4"/>
                </a:solidFill>
              </a:rPr>
              <a:t>Amir accompagne Jean </a:t>
            </a:r>
            <a:r>
              <a:rPr lang="fr-FR">
                <a:solidFill>
                  <a:srgbClr val="0055A4"/>
                </a:solidFill>
              </a:rPr>
              <a:t>au musée. Écoute</a:t>
            </a:r>
            <a:r>
              <a:rPr lang="fr-FR" dirty="0">
                <a:solidFill>
                  <a:srgbClr val="0055A4"/>
                </a:solidFill>
              </a:rPr>
              <a:t>. Remplis les réponses.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532751-6E7E-6786-3A88-DC4404D7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3193576" cy="647577"/>
          </a:xfrm>
        </p:spPr>
        <p:txBody>
          <a:bodyPr/>
          <a:lstStyle/>
          <a:p>
            <a:r>
              <a:rPr lang="fr-FR" dirty="0"/>
              <a:t>Au musée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BA83D659-8E7E-B698-0B33-76E7887006F7}"/>
              </a:ext>
            </a:extLst>
          </p:cNvPr>
          <p:cNvGraphicFramePr>
            <a:graphicFrameLocks noGrp="1"/>
          </p:cNvGraphicFramePr>
          <p:nvPr/>
        </p:nvGraphicFramePr>
        <p:xfrm>
          <a:off x="1144516" y="928522"/>
          <a:ext cx="10278282" cy="525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094">
                  <a:extLst>
                    <a:ext uri="{9D8B030D-6E8A-4147-A177-3AD203B41FA5}">
                      <a16:colId xmlns:a16="http://schemas.microsoft.com/office/drawing/2014/main" val="3476072190"/>
                    </a:ext>
                  </a:extLst>
                </a:gridCol>
                <a:gridCol w="3426094">
                  <a:extLst>
                    <a:ext uri="{9D8B030D-6E8A-4147-A177-3AD203B41FA5}">
                      <a16:colId xmlns:a16="http://schemas.microsoft.com/office/drawing/2014/main" val="1682982683"/>
                    </a:ext>
                  </a:extLst>
                </a:gridCol>
                <a:gridCol w="3426094">
                  <a:extLst>
                    <a:ext uri="{9D8B030D-6E8A-4147-A177-3AD203B41FA5}">
                      <a16:colId xmlns:a16="http://schemas.microsoft.com/office/drawing/2014/main" val="116758719"/>
                    </a:ext>
                  </a:extLst>
                </a:gridCol>
              </a:tblGrid>
              <a:tr h="584228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55A4"/>
                          </a:solidFill>
                        </a:rPr>
                        <a:t>Who is doing it</a:t>
                      </a:r>
                      <a:endParaRPr lang="en-GB" sz="2400" dirty="0">
                        <a:solidFill>
                          <a:srgbClr val="0055A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55A4"/>
                          </a:solidFill>
                        </a:rPr>
                        <a:t>What are they doing</a:t>
                      </a:r>
                      <a:endParaRPr lang="en-GB" sz="2400" dirty="0">
                        <a:solidFill>
                          <a:srgbClr val="0055A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55A4"/>
                          </a:solidFill>
                        </a:rPr>
                        <a:t>To whom</a:t>
                      </a:r>
                      <a:endParaRPr lang="en-GB" sz="2400" dirty="0">
                        <a:solidFill>
                          <a:srgbClr val="0055A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145233"/>
                  </a:ext>
                </a:extLst>
              </a:tr>
              <a:tr h="584228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55A4"/>
                          </a:solidFill>
                        </a:rPr>
                        <a:t>I / you</a:t>
                      </a:r>
                      <a:endParaRPr lang="en-GB" sz="2400" dirty="0">
                        <a:solidFill>
                          <a:srgbClr val="0055A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55A4"/>
                          </a:solidFill>
                        </a:rPr>
                        <a:t>(to) me / (to) you</a:t>
                      </a:r>
                      <a:endParaRPr lang="en-GB" sz="2400" dirty="0">
                        <a:solidFill>
                          <a:srgbClr val="0055A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436977"/>
                  </a:ext>
                </a:extLst>
              </a:tr>
              <a:tr h="584228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55A4"/>
                          </a:solidFill>
                        </a:rPr>
                        <a:t>I / you</a:t>
                      </a:r>
                      <a:endParaRPr lang="en-GB" sz="2400" dirty="0">
                        <a:solidFill>
                          <a:srgbClr val="0055A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55A4"/>
                          </a:solidFill>
                        </a:rPr>
                        <a:t>(to) me / (to) you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142524"/>
                  </a:ext>
                </a:extLst>
              </a:tr>
              <a:tr h="584228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55A4"/>
                          </a:solidFill>
                        </a:rPr>
                        <a:t>I / you</a:t>
                      </a:r>
                      <a:endParaRPr lang="en-GB" sz="2400" dirty="0">
                        <a:solidFill>
                          <a:srgbClr val="0055A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55A4"/>
                          </a:solidFill>
                        </a:rPr>
                        <a:t>(to) me / (to) you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620886"/>
                  </a:ext>
                </a:extLst>
              </a:tr>
              <a:tr h="584228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55A4"/>
                          </a:solidFill>
                        </a:rPr>
                        <a:t>I / you</a:t>
                      </a:r>
                      <a:endParaRPr lang="en-GB" sz="2400" dirty="0">
                        <a:solidFill>
                          <a:srgbClr val="0055A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55A4"/>
                          </a:solidFill>
                        </a:rPr>
                        <a:t>(to) me / (to) you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558394"/>
                  </a:ext>
                </a:extLst>
              </a:tr>
              <a:tr h="584228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55A4"/>
                          </a:solidFill>
                        </a:rPr>
                        <a:t>I / you</a:t>
                      </a:r>
                      <a:endParaRPr lang="en-GB" sz="2400" dirty="0">
                        <a:solidFill>
                          <a:srgbClr val="0055A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55A4"/>
                          </a:solidFill>
                        </a:rPr>
                        <a:t>(to) me / (to) you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052474"/>
                  </a:ext>
                </a:extLst>
              </a:tr>
              <a:tr h="584228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55A4"/>
                          </a:solidFill>
                        </a:rPr>
                        <a:t>I / you</a:t>
                      </a:r>
                      <a:endParaRPr lang="en-GB" sz="2400" dirty="0">
                        <a:solidFill>
                          <a:srgbClr val="0055A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55A4"/>
                          </a:solidFill>
                        </a:rPr>
                        <a:t>(to) me / (to) you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383887"/>
                  </a:ext>
                </a:extLst>
              </a:tr>
              <a:tr h="584228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55A4"/>
                          </a:solidFill>
                        </a:rPr>
                        <a:t>I / you</a:t>
                      </a:r>
                      <a:endParaRPr lang="en-GB" sz="2400" dirty="0">
                        <a:solidFill>
                          <a:srgbClr val="0055A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55A4"/>
                          </a:solidFill>
                        </a:rPr>
                        <a:t>(to) me / (to) you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6343"/>
                  </a:ext>
                </a:extLst>
              </a:tr>
              <a:tr h="584228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55A4"/>
                          </a:solidFill>
                        </a:rPr>
                        <a:t>I / you</a:t>
                      </a:r>
                      <a:endParaRPr lang="en-GB" sz="2400" dirty="0">
                        <a:solidFill>
                          <a:srgbClr val="0055A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55A4"/>
                          </a:solidFill>
                        </a:rPr>
                        <a:t>(to) me / (to) you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46068"/>
                  </a:ext>
                </a:extLst>
              </a:tr>
            </a:tbl>
          </a:graphicData>
        </a:graphic>
      </p:graphicFrame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1444BEA7-28A3-87F5-550D-98AD35406F0C}"/>
              </a:ext>
            </a:extLst>
          </p:cNvPr>
          <p:cNvSpPr txBox="1">
            <a:spLocks/>
          </p:cNvSpPr>
          <p:nvPr/>
        </p:nvSpPr>
        <p:spPr>
          <a:xfrm>
            <a:off x="5459105" y="1666105"/>
            <a:ext cx="1649105" cy="4082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EF403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E6C8935-BC33-1962-E191-B710A990C4C3}"/>
              </a:ext>
            </a:extLst>
          </p:cNvPr>
          <p:cNvSpPr txBox="1">
            <a:spLocks/>
          </p:cNvSpPr>
          <p:nvPr/>
        </p:nvSpPr>
        <p:spPr>
          <a:xfrm>
            <a:off x="5459105" y="2250852"/>
            <a:ext cx="1649105" cy="4082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tell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01468ABC-22A7-A416-AAB5-04ABAEB50305}"/>
              </a:ext>
            </a:extLst>
          </p:cNvPr>
          <p:cNvSpPr txBox="1">
            <a:spLocks/>
          </p:cNvSpPr>
          <p:nvPr/>
        </p:nvSpPr>
        <p:spPr>
          <a:xfrm>
            <a:off x="5459105" y="2835599"/>
            <a:ext cx="1649105" cy="4082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help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3D73061C-2F0E-0258-D496-9B96A7247580}"/>
              </a:ext>
            </a:extLst>
          </p:cNvPr>
          <p:cNvSpPr txBox="1">
            <a:spLocks/>
          </p:cNvSpPr>
          <p:nvPr/>
        </p:nvSpPr>
        <p:spPr>
          <a:xfrm>
            <a:off x="5459105" y="3420346"/>
            <a:ext cx="1649105" cy="4082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show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157EA6A4-E3EF-0B52-C3BE-A00156B7DE80}"/>
              </a:ext>
            </a:extLst>
          </p:cNvPr>
          <p:cNvSpPr txBox="1">
            <a:spLocks/>
          </p:cNvSpPr>
          <p:nvPr/>
        </p:nvSpPr>
        <p:spPr>
          <a:xfrm>
            <a:off x="5459105" y="4005093"/>
            <a:ext cx="1649105" cy="4082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give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EF403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01F8C57F-DECF-F192-CBBB-F4055BF4B9BC}"/>
              </a:ext>
            </a:extLst>
          </p:cNvPr>
          <p:cNvSpPr txBox="1">
            <a:spLocks/>
          </p:cNvSpPr>
          <p:nvPr/>
        </p:nvSpPr>
        <p:spPr>
          <a:xfrm>
            <a:off x="5283142" y="4589840"/>
            <a:ext cx="2001030" cy="4082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ask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EF403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AFEBDD59-2C44-912C-372C-AB89CA85801C}"/>
              </a:ext>
            </a:extLst>
          </p:cNvPr>
          <p:cNvSpPr txBox="1">
            <a:spLocks/>
          </p:cNvSpPr>
          <p:nvPr/>
        </p:nvSpPr>
        <p:spPr>
          <a:xfrm>
            <a:off x="5459105" y="5174587"/>
            <a:ext cx="1649105" cy="4082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find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EF403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E989A87E-9ED7-0B85-57E0-34733E68A351}"/>
              </a:ext>
            </a:extLst>
          </p:cNvPr>
          <p:cNvSpPr txBox="1">
            <a:spLocks/>
          </p:cNvSpPr>
          <p:nvPr/>
        </p:nvSpPr>
        <p:spPr>
          <a:xfrm>
            <a:off x="5382905" y="5759331"/>
            <a:ext cx="1801505" cy="4082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teach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EF403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117D142-669E-006C-FDEA-3327F5A26A51}"/>
              </a:ext>
            </a:extLst>
          </p:cNvPr>
          <p:cNvSpPr/>
          <p:nvPr/>
        </p:nvSpPr>
        <p:spPr>
          <a:xfrm>
            <a:off x="2661313" y="1563122"/>
            <a:ext cx="764275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4F4F018-5F7E-90B2-150C-04135B89FFED}"/>
              </a:ext>
            </a:extLst>
          </p:cNvPr>
          <p:cNvSpPr/>
          <p:nvPr/>
        </p:nvSpPr>
        <p:spPr>
          <a:xfrm>
            <a:off x="8325132" y="1563122"/>
            <a:ext cx="1301087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8654D8-0837-68C5-25CB-D1933B29E40A}"/>
              </a:ext>
            </a:extLst>
          </p:cNvPr>
          <p:cNvSpPr/>
          <p:nvPr/>
        </p:nvSpPr>
        <p:spPr>
          <a:xfrm>
            <a:off x="2192668" y="2139710"/>
            <a:ext cx="432000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455E0B9-7464-1A1E-1D44-92907685FFCD}"/>
              </a:ext>
            </a:extLst>
          </p:cNvPr>
          <p:cNvSpPr/>
          <p:nvPr/>
        </p:nvSpPr>
        <p:spPr>
          <a:xfrm>
            <a:off x="10333239" y="2138747"/>
            <a:ext cx="764275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A1953C8-30EE-E8B8-D70B-8F0F959B8565}"/>
              </a:ext>
            </a:extLst>
          </p:cNvPr>
          <p:cNvSpPr/>
          <p:nvPr/>
        </p:nvSpPr>
        <p:spPr>
          <a:xfrm>
            <a:off x="2179020" y="2731001"/>
            <a:ext cx="432000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5FAA42E-0B66-6594-BE66-7D8635450742}"/>
              </a:ext>
            </a:extLst>
          </p:cNvPr>
          <p:cNvSpPr/>
          <p:nvPr/>
        </p:nvSpPr>
        <p:spPr>
          <a:xfrm>
            <a:off x="10333239" y="2731000"/>
            <a:ext cx="764275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7CDA350-6CF9-C584-2AE5-9B967EE9C780}"/>
              </a:ext>
            </a:extLst>
          </p:cNvPr>
          <p:cNvSpPr/>
          <p:nvPr/>
        </p:nvSpPr>
        <p:spPr>
          <a:xfrm>
            <a:off x="2192668" y="3304525"/>
            <a:ext cx="432000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0308896-BD78-C63B-2E58-D763B39E450D}"/>
              </a:ext>
            </a:extLst>
          </p:cNvPr>
          <p:cNvSpPr/>
          <p:nvPr/>
        </p:nvSpPr>
        <p:spPr>
          <a:xfrm>
            <a:off x="10333239" y="3294995"/>
            <a:ext cx="764275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4CF903B-753C-6225-61FD-EAB89AEC299B}"/>
              </a:ext>
            </a:extLst>
          </p:cNvPr>
          <p:cNvSpPr/>
          <p:nvPr/>
        </p:nvSpPr>
        <p:spPr>
          <a:xfrm>
            <a:off x="2676212" y="3874848"/>
            <a:ext cx="764275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3D3BB6D-7845-5320-4584-B7978B94504B}"/>
              </a:ext>
            </a:extLst>
          </p:cNvPr>
          <p:cNvSpPr/>
          <p:nvPr/>
        </p:nvSpPr>
        <p:spPr>
          <a:xfrm>
            <a:off x="8908136" y="3881559"/>
            <a:ext cx="764275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1B040E8-4989-47C2-5CBD-FA7CA341E623}"/>
              </a:ext>
            </a:extLst>
          </p:cNvPr>
          <p:cNvSpPr/>
          <p:nvPr/>
        </p:nvSpPr>
        <p:spPr>
          <a:xfrm>
            <a:off x="2661313" y="4455692"/>
            <a:ext cx="764275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0A051D9-A3E4-8554-9653-7A84540A60A7}"/>
              </a:ext>
            </a:extLst>
          </p:cNvPr>
          <p:cNvSpPr/>
          <p:nvPr/>
        </p:nvSpPr>
        <p:spPr>
          <a:xfrm>
            <a:off x="8905610" y="4468169"/>
            <a:ext cx="764275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8E97CE7-21E0-6112-1274-62C994EB4D79}"/>
              </a:ext>
            </a:extLst>
          </p:cNvPr>
          <p:cNvSpPr/>
          <p:nvPr/>
        </p:nvSpPr>
        <p:spPr>
          <a:xfrm>
            <a:off x="2206316" y="5046673"/>
            <a:ext cx="432000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A20096C-6E0A-C8D4-8544-6DE09361427B}"/>
              </a:ext>
            </a:extLst>
          </p:cNvPr>
          <p:cNvSpPr/>
          <p:nvPr/>
        </p:nvSpPr>
        <p:spPr>
          <a:xfrm>
            <a:off x="2192668" y="5651612"/>
            <a:ext cx="432000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C668A1E-A477-19B1-9FB9-54AFA41323A9}"/>
              </a:ext>
            </a:extLst>
          </p:cNvPr>
          <p:cNvSpPr/>
          <p:nvPr/>
        </p:nvSpPr>
        <p:spPr>
          <a:xfrm>
            <a:off x="10341139" y="5058976"/>
            <a:ext cx="764275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D72D371-6C06-27B3-0B21-EEBE62B7584A}"/>
              </a:ext>
            </a:extLst>
          </p:cNvPr>
          <p:cNvSpPr/>
          <p:nvPr/>
        </p:nvSpPr>
        <p:spPr>
          <a:xfrm>
            <a:off x="10341139" y="5644637"/>
            <a:ext cx="764275" cy="496607"/>
          </a:xfrm>
          <a:prstGeom prst="ellipse">
            <a:avLst/>
          </a:prstGeom>
          <a:noFill/>
          <a:ln w="38100">
            <a:solidFill>
              <a:srgbClr val="EF4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: Rounded Corners 3">
            <a:hlinkClick r:id="" action="ppaction://noaction">
              <a:snd r:embed="rId4" name="tu m'explique cette chose.wav"/>
            </a:hlinkClick>
            <a:extLst>
              <a:ext uri="{FF2B5EF4-FFF2-40B4-BE49-F238E27FC236}">
                <a16:creationId xmlns:a16="http://schemas.microsoft.com/office/drawing/2014/main" id="{54A1E272-5802-DFF3-3EE5-15EEF65DAF50}"/>
              </a:ext>
            </a:extLst>
          </p:cNvPr>
          <p:cNvSpPr/>
          <p:nvPr/>
        </p:nvSpPr>
        <p:spPr>
          <a:xfrm>
            <a:off x="482746" y="1521384"/>
            <a:ext cx="540000" cy="5400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5" name="Rectangle: Rounded Corners 4">
            <a:hlinkClick r:id="" action="ppaction://noaction">
              <a:snd r:embed="rId5" name="je te raconte l'histoire.wav"/>
            </a:hlinkClick>
            <a:extLst>
              <a:ext uri="{FF2B5EF4-FFF2-40B4-BE49-F238E27FC236}">
                <a16:creationId xmlns:a16="http://schemas.microsoft.com/office/drawing/2014/main" id="{C517DD48-8942-2508-8D49-10FD6CA36CCE}"/>
              </a:ext>
            </a:extLst>
          </p:cNvPr>
          <p:cNvSpPr/>
          <p:nvPr/>
        </p:nvSpPr>
        <p:spPr>
          <a:xfrm>
            <a:off x="482746" y="2108531"/>
            <a:ext cx="540000" cy="5400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</a:p>
        </p:txBody>
      </p:sp>
      <p:sp>
        <p:nvSpPr>
          <p:cNvPr id="6" name="Rectangle: Rounded Corners 5">
            <a:hlinkClick r:id="" action="ppaction://noaction">
              <a:snd r:embed="rId6" name="je t'aide avec la porte.wav"/>
            </a:hlinkClick>
            <a:extLst>
              <a:ext uri="{FF2B5EF4-FFF2-40B4-BE49-F238E27FC236}">
                <a16:creationId xmlns:a16="http://schemas.microsoft.com/office/drawing/2014/main" id="{80B852E1-BC59-F4D8-0C0A-3D9AE1BE12F0}"/>
              </a:ext>
            </a:extLst>
          </p:cNvPr>
          <p:cNvSpPr/>
          <p:nvPr/>
        </p:nvSpPr>
        <p:spPr>
          <a:xfrm>
            <a:off x="482746" y="2691430"/>
            <a:ext cx="540000" cy="5400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</a:p>
        </p:txBody>
      </p:sp>
      <p:sp>
        <p:nvSpPr>
          <p:cNvPr id="16" name="Rectangle: Rounded Corners 15">
            <a:hlinkClick r:id="" action="ppaction://noaction">
              <a:snd r:embed="rId7" name="je te montre la salle officielle.wav"/>
            </a:hlinkClick>
            <a:extLst>
              <a:ext uri="{FF2B5EF4-FFF2-40B4-BE49-F238E27FC236}">
                <a16:creationId xmlns:a16="http://schemas.microsoft.com/office/drawing/2014/main" id="{D5082661-5BDC-FE2E-9754-8F58B8311682}"/>
              </a:ext>
            </a:extLst>
          </p:cNvPr>
          <p:cNvSpPr/>
          <p:nvPr/>
        </p:nvSpPr>
        <p:spPr>
          <a:xfrm>
            <a:off x="482746" y="3279351"/>
            <a:ext cx="540000" cy="5400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</a:t>
            </a:r>
          </a:p>
        </p:txBody>
      </p:sp>
      <p:sp>
        <p:nvSpPr>
          <p:cNvPr id="25" name="Rectangle: Rounded Corners 24">
            <a:hlinkClick r:id="" action="ppaction://noaction">
              <a:snd r:embed="rId8" name="tu me donnes un exemple.wav"/>
            </a:hlinkClick>
            <a:extLst>
              <a:ext uri="{FF2B5EF4-FFF2-40B4-BE49-F238E27FC236}">
                <a16:creationId xmlns:a16="http://schemas.microsoft.com/office/drawing/2014/main" id="{31BF68E7-F913-DF21-240C-D6102EA7D71C}"/>
              </a:ext>
            </a:extLst>
          </p:cNvPr>
          <p:cNvSpPr/>
          <p:nvPr/>
        </p:nvSpPr>
        <p:spPr>
          <a:xfrm>
            <a:off x="490809" y="3879076"/>
            <a:ext cx="540000" cy="5400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</a:t>
            </a:r>
          </a:p>
        </p:txBody>
      </p:sp>
      <p:sp>
        <p:nvSpPr>
          <p:cNvPr id="26" name="Rectangle: Rounded Corners 25">
            <a:hlinkClick r:id="" action="ppaction://noaction">
              <a:snd r:embed="rId9" name="tu me poses beaucoup de questions.wav"/>
            </a:hlinkClick>
            <a:extLst>
              <a:ext uri="{FF2B5EF4-FFF2-40B4-BE49-F238E27FC236}">
                <a16:creationId xmlns:a16="http://schemas.microsoft.com/office/drawing/2014/main" id="{F4DB59BF-1D5B-368C-ABFF-46140EC721E1}"/>
              </a:ext>
            </a:extLst>
          </p:cNvPr>
          <p:cNvSpPr/>
          <p:nvPr/>
        </p:nvSpPr>
        <p:spPr>
          <a:xfrm>
            <a:off x="490809" y="4455706"/>
            <a:ext cx="540000" cy="5400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</a:t>
            </a:r>
          </a:p>
        </p:txBody>
      </p:sp>
      <p:sp>
        <p:nvSpPr>
          <p:cNvPr id="27" name="Rectangle: Rounded Corners 26">
            <a:hlinkClick r:id="" action="ppaction://noaction">
              <a:snd r:embed="rId10" name="je te trouve intéressant.wav"/>
            </a:hlinkClick>
            <a:extLst>
              <a:ext uri="{FF2B5EF4-FFF2-40B4-BE49-F238E27FC236}">
                <a16:creationId xmlns:a16="http://schemas.microsoft.com/office/drawing/2014/main" id="{FA5BF340-02E6-E5DB-A1C8-DCBC83565508}"/>
              </a:ext>
            </a:extLst>
          </p:cNvPr>
          <p:cNvSpPr/>
          <p:nvPr/>
        </p:nvSpPr>
        <p:spPr>
          <a:xfrm>
            <a:off x="490809" y="5042853"/>
            <a:ext cx="540000" cy="5400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</a:t>
            </a:r>
          </a:p>
        </p:txBody>
      </p:sp>
      <p:sp>
        <p:nvSpPr>
          <p:cNvPr id="28" name="Rectangle: Rounded Corners 27">
            <a:hlinkClick r:id="" action="ppaction://noaction">
              <a:snd r:embed="rId11" name="je t'apprends de nouvelles choses.wav"/>
            </a:hlinkClick>
            <a:extLst>
              <a:ext uri="{FF2B5EF4-FFF2-40B4-BE49-F238E27FC236}">
                <a16:creationId xmlns:a16="http://schemas.microsoft.com/office/drawing/2014/main" id="{839A8A74-08E5-5844-DAD6-CFCE8E66E7C7}"/>
              </a:ext>
            </a:extLst>
          </p:cNvPr>
          <p:cNvSpPr/>
          <p:nvPr/>
        </p:nvSpPr>
        <p:spPr>
          <a:xfrm>
            <a:off x="483674" y="5636861"/>
            <a:ext cx="540000" cy="5400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668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FF1BC6-4074-6D71-8581-5FA89058AC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7932" y="322119"/>
            <a:ext cx="4908645" cy="485762"/>
          </a:xfrm>
        </p:spPr>
        <p:txBody>
          <a:bodyPr/>
          <a:lstStyle/>
          <a:p>
            <a:r>
              <a:rPr lang="fr-FR" dirty="0">
                <a:solidFill>
                  <a:srgbClr val="0055A4"/>
                </a:solidFill>
              </a:rPr>
              <a:t>Organise les mots en phrases.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6B059D-0FBF-73D6-62C4-E7250AB7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musée</a:t>
            </a:r>
          </a:p>
        </p:txBody>
      </p:sp>
      <p:pic>
        <p:nvPicPr>
          <p:cNvPr id="1026" name="Picture 2" descr="Free photos of  painting">
            <a:extLst>
              <a:ext uri="{FF2B5EF4-FFF2-40B4-BE49-F238E27FC236}">
                <a16:creationId xmlns:a16="http://schemas.microsoft.com/office/drawing/2014/main" id="{05E5CCCD-DE7B-D854-2A82-E1CF3FAF1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7" b="8379"/>
          <a:stretch/>
        </p:blipFill>
        <p:spPr bwMode="auto">
          <a:xfrm>
            <a:off x="262015" y="4490430"/>
            <a:ext cx="16467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photos of Pompidou centre">
            <a:extLst>
              <a:ext uri="{FF2B5EF4-FFF2-40B4-BE49-F238E27FC236}">
                <a16:creationId xmlns:a16="http://schemas.microsoft.com/office/drawing/2014/main" id="{B828D667-9B54-549B-E9EE-FD39CC1C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99" y="4490430"/>
            <a:ext cx="270846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photos of Museum">
            <a:extLst>
              <a:ext uri="{FF2B5EF4-FFF2-40B4-BE49-F238E27FC236}">
                <a16:creationId xmlns:a16="http://schemas.microsoft.com/office/drawing/2014/main" id="{143BA70D-82F1-ABBA-45F8-44AB48C4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85" y="4490430"/>
            <a:ext cx="36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photos of Paris">
            <a:extLst>
              <a:ext uri="{FF2B5EF4-FFF2-40B4-BE49-F238E27FC236}">
                <a16:creationId xmlns:a16="http://schemas.microsoft.com/office/drawing/2014/main" id="{F278FA70-8045-3CA4-5F05-FF6A3EC9B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02" y="4490430"/>
            <a:ext cx="241004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932B8CB-0D9E-7BEB-1671-03AD18F2D263}"/>
              </a:ext>
            </a:extLst>
          </p:cNvPr>
          <p:cNvSpPr txBox="1">
            <a:spLocks/>
          </p:cNvSpPr>
          <p:nvPr/>
        </p:nvSpPr>
        <p:spPr>
          <a:xfrm>
            <a:off x="407177" y="1265317"/>
            <a:ext cx="4908645" cy="48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objet intéresse m' pas ne cet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DE90983-9E76-F21E-8682-232694642D96}"/>
              </a:ext>
            </a:extLst>
          </p:cNvPr>
          <p:cNvSpPr txBox="1">
            <a:spLocks/>
          </p:cNvSpPr>
          <p:nvPr/>
        </p:nvSpPr>
        <p:spPr>
          <a:xfrm>
            <a:off x="407178" y="2009513"/>
            <a:ext cx="4908645" cy="48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passé l’ me image montre 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E8E6311-5C30-44EC-8038-42A510C637D0}"/>
              </a:ext>
            </a:extLst>
          </p:cNvPr>
          <p:cNvSpPr txBox="1">
            <a:spLocks/>
          </p:cNvSpPr>
          <p:nvPr/>
        </p:nvSpPr>
        <p:spPr>
          <a:xfrm>
            <a:off x="407178" y="2753709"/>
            <a:ext cx="4908645" cy="48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sculpture réfléchir à la encourage m’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2B3C1FE-E021-AE7F-1721-6888DE43C8C1}"/>
              </a:ext>
            </a:extLst>
          </p:cNvPr>
          <p:cNvSpPr txBox="1">
            <a:spLocks/>
          </p:cNvSpPr>
          <p:nvPr/>
        </p:nvSpPr>
        <p:spPr>
          <a:xfrm>
            <a:off x="407177" y="3497906"/>
            <a:ext cx="5475007" cy="48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à donne cette tête la peinture* me mal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BD90B26-61EA-50DD-8468-8AFF18EB3AEB}"/>
              </a:ext>
            </a:extLst>
          </p:cNvPr>
          <p:cNvSpPr txBox="1">
            <a:spLocks/>
          </p:cNvSpPr>
          <p:nvPr/>
        </p:nvSpPr>
        <p:spPr>
          <a:xfrm>
            <a:off x="6006876" y="1265317"/>
            <a:ext cx="5923109" cy="48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 le apprend m’ professeur beaucoup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D5A68C0-A485-C515-9D02-A9393026FF52}"/>
              </a:ext>
            </a:extLst>
          </p:cNvPr>
          <p:cNvSpPr txBox="1">
            <a:spLocks/>
          </p:cNvSpPr>
          <p:nvPr/>
        </p:nvSpPr>
        <p:spPr>
          <a:xfrm>
            <a:off x="6006877" y="2045547"/>
            <a:ext cx="5675607" cy="37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 me nouvelles présente de musée idées 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30036FC-8DA8-FB97-DD14-E9354144821D}"/>
              </a:ext>
            </a:extLst>
          </p:cNvPr>
          <p:cNvSpPr txBox="1">
            <a:spLocks/>
          </p:cNvSpPr>
          <p:nvPr/>
        </p:nvSpPr>
        <p:spPr>
          <a:xfrm>
            <a:off x="6006877" y="2718500"/>
            <a:ext cx="4908645" cy="48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7. m’ apprendre art à invite l’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FE02F0EC-DB16-84A7-0EA2-61BF115DD089}"/>
              </a:ext>
            </a:extLst>
          </p:cNvPr>
          <p:cNvSpPr txBox="1">
            <a:spLocks/>
          </p:cNvSpPr>
          <p:nvPr/>
        </p:nvSpPr>
        <p:spPr>
          <a:xfrm>
            <a:off x="6006877" y="3498729"/>
            <a:ext cx="4908645" cy="48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8. me l’ la donne de visite inspiration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16136E9-326F-7D05-34AA-D0A6CFF14AF9}"/>
              </a:ext>
            </a:extLst>
          </p:cNvPr>
          <p:cNvSpPr txBox="1">
            <a:spLocks/>
          </p:cNvSpPr>
          <p:nvPr/>
        </p:nvSpPr>
        <p:spPr>
          <a:xfrm>
            <a:off x="721056" y="1261378"/>
            <a:ext cx="4908645" cy="485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 objet ne m’intéresse pas.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5E7A080-B85D-10A4-53A2-BDADEF22BD7D}"/>
              </a:ext>
            </a:extLst>
          </p:cNvPr>
          <p:cNvSpPr txBox="1">
            <a:spLocks/>
          </p:cNvSpPr>
          <p:nvPr/>
        </p:nvSpPr>
        <p:spPr>
          <a:xfrm>
            <a:off x="6319194" y="2737605"/>
            <a:ext cx="4908645" cy="485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L’art m’invite à apprendre.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6D92BABD-A449-4E2B-98F1-635E3B0DF633}"/>
              </a:ext>
            </a:extLst>
          </p:cNvPr>
          <p:cNvSpPr txBox="1">
            <a:spLocks/>
          </p:cNvSpPr>
          <p:nvPr/>
        </p:nvSpPr>
        <p:spPr>
          <a:xfrm>
            <a:off x="721056" y="2753709"/>
            <a:ext cx="4908645" cy="485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sculpture m’encourage à réfléchir.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A223BB4-CAF5-4344-6AE6-006AC9136FC6}"/>
              </a:ext>
            </a:extLst>
          </p:cNvPr>
          <p:cNvSpPr txBox="1">
            <a:spLocks/>
          </p:cNvSpPr>
          <p:nvPr/>
        </p:nvSpPr>
        <p:spPr>
          <a:xfrm>
            <a:off x="690357" y="3501364"/>
            <a:ext cx="5161128" cy="5348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peinture* me donne mal à la tête.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8E5F7-F7D9-2DC0-1E9F-574E93886251}"/>
              </a:ext>
            </a:extLst>
          </p:cNvPr>
          <p:cNvSpPr txBox="1">
            <a:spLocks/>
          </p:cNvSpPr>
          <p:nvPr/>
        </p:nvSpPr>
        <p:spPr>
          <a:xfrm>
            <a:off x="6286634" y="1261378"/>
            <a:ext cx="5754394" cy="382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professeur m'apprend beaucoup.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90EFDAEE-1CB3-B22F-1EDC-A47C6CF23B01}"/>
              </a:ext>
            </a:extLst>
          </p:cNvPr>
          <p:cNvSpPr txBox="1">
            <a:spLocks/>
          </p:cNvSpPr>
          <p:nvPr/>
        </p:nvSpPr>
        <p:spPr>
          <a:xfrm>
            <a:off x="6286634" y="2048210"/>
            <a:ext cx="6111923" cy="4857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musée me présente de nouvelles idées.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9C624D5-9A02-3318-E78E-CF4EF7D900E6}"/>
              </a:ext>
            </a:extLst>
          </p:cNvPr>
          <p:cNvSpPr txBox="1">
            <a:spLocks/>
          </p:cNvSpPr>
          <p:nvPr/>
        </p:nvSpPr>
        <p:spPr>
          <a:xfrm>
            <a:off x="680111" y="2009512"/>
            <a:ext cx="4908645" cy="485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L’image me montre le passé.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C0C6C332-2BB2-C109-1337-1D1FDFECECD2}"/>
              </a:ext>
            </a:extLst>
          </p:cNvPr>
          <p:cNvSpPr txBox="1">
            <a:spLocks/>
          </p:cNvSpPr>
          <p:nvPr/>
        </p:nvSpPr>
        <p:spPr>
          <a:xfrm>
            <a:off x="6274847" y="3508263"/>
            <a:ext cx="4908645" cy="485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visite me donne de l’inspiration.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E284C4B-150E-73EF-39D9-DEABA13E37EE}"/>
              </a:ext>
            </a:extLst>
          </p:cNvPr>
          <p:cNvSpPr txBox="1">
            <a:spLocks/>
          </p:cNvSpPr>
          <p:nvPr/>
        </p:nvSpPr>
        <p:spPr>
          <a:xfrm>
            <a:off x="721056" y="1559785"/>
            <a:ext cx="4908645" cy="485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object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does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not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interest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me.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DDE7B415-B32E-01A2-B668-50CA9D894584}"/>
              </a:ext>
            </a:extLst>
          </p:cNvPr>
          <p:cNvSpPr txBox="1">
            <a:spLocks/>
          </p:cNvSpPr>
          <p:nvPr/>
        </p:nvSpPr>
        <p:spPr>
          <a:xfrm>
            <a:off x="721056" y="2317810"/>
            <a:ext cx="4908645" cy="485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picture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shows me the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past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74F1BCCB-CC5D-53D2-3AB7-D9A13A515D52}"/>
              </a:ext>
            </a:extLst>
          </p:cNvPr>
          <p:cNvSpPr txBox="1">
            <a:spLocks/>
          </p:cNvSpPr>
          <p:nvPr/>
        </p:nvSpPr>
        <p:spPr>
          <a:xfrm>
            <a:off x="690357" y="3048120"/>
            <a:ext cx="4908645" cy="485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sculpture encourages me to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think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496921AD-418E-1067-37E6-F6C805204C22}"/>
              </a:ext>
            </a:extLst>
          </p:cNvPr>
          <p:cNvSpPr txBox="1">
            <a:spLocks/>
          </p:cNvSpPr>
          <p:nvPr/>
        </p:nvSpPr>
        <p:spPr>
          <a:xfrm>
            <a:off x="721056" y="3798775"/>
            <a:ext cx="5161128" cy="5348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painting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gives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 a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headache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AC207F8A-F57A-D2DE-F39C-E183DA85FAB5}"/>
              </a:ext>
            </a:extLst>
          </p:cNvPr>
          <p:cNvSpPr txBox="1">
            <a:spLocks/>
          </p:cNvSpPr>
          <p:nvPr/>
        </p:nvSpPr>
        <p:spPr>
          <a:xfrm>
            <a:off x="6286634" y="1563723"/>
            <a:ext cx="5754394" cy="3825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teacher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teaches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 a lot.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7BFCE0B5-FF92-C066-2B48-A258B3AA6A4A}"/>
              </a:ext>
            </a:extLst>
          </p:cNvPr>
          <p:cNvSpPr txBox="1">
            <a:spLocks/>
          </p:cNvSpPr>
          <p:nvPr/>
        </p:nvSpPr>
        <p:spPr>
          <a:xfrm>
            <a:off x="6286634" y="2350555"/>
            <a:ext cx="6111923" cy="4857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museum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introduces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new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ideas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me.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8FD5F011-B6B2-B9FD-802A-DAE88DA39F83}"/>
              </a:ext>
            </a:extLst>
          </p:cNvPr>
          <p:cNvSpPr txBox="1">
            <a:spLocks/>
          </p:cNvSpPr>
          <p:nvPr/>
        </p:nvSpPr>
        <p:spPr>
          <a:xfrm>
            <a:off x="6288495" y="3025999"/>
            <a:ext cx="4908645" cy="485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art invites me to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2A9F2265-BA16-A1A9-D772-F528C48C1024}"/>
              </a:ext>
            </a:extLst>
          </p:cNvPr>
          <p:cNvSpPr txBox="1">
            <a:spLocks/>
          </p:cNvSpPr>
          <p:nvPr/>
        </p:nvSpPr>
        <p:spPr>
          <a:xfrm>
            <a:off x="6288496" y="3800101"/>
            <a:ext cx="4908645" cy="485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tour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gives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 inspiration.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B8F92AC1-5F08-FFD3-603C-D70E85BC34CB}"/>
              </a:ext>
            </a:extLst>
          </p:cNvPr>
          <p:cNvSpPr txBox="1">
            <a:spLocks/>
          </p:cNvSpPr>
          <p:nvPr/>
        </p:nvSpPr>
        <p:spPr>
          <a:xfrm>
            <a:off x="5859305" y="6361539"/>
            <a:ext cx="3546545" cy="384099"/>
          </a:xfrm>
          <a:prstGeom prst="rect">
            <a:avLst/>
          </a:prstGeom>
          <a:solidFill>
            <a:srgbClr val="0055A4"/>
          </a:solidFill>
          <a:ln>
            <a:solidFill>
              <a:srgbClr val="EF403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*la peinture = painting</a:t>
            </a:r>
          </a:p>
        </p:txBody>
      </p:sp>
    </p:spTree>
    <p:extLst>
      <p:ext uri="{BB962C8B-B14F-4D97-AF65-F5344CB8AC3E}">
        <p14:creationId xmlns:p14="http://schemas.microsoft.com/office/powerpoint/2010/main" val="30680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FF1BC6-4074-6D71-8581-5FA89058AC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7932" y="322119"/>
            <a:ext cx="4908645" cy="485762"/>
          </a:xfrm>
        </p:spPr>
        <p:txBody>
          <a:bodyPr/>
          <a:lstStyle/>
          <a:p>
            <a:r>
              <a:rPr lang="fr-FR" dirty="0">
                <a:solidFill>
                  <a:srgbClr val="0055A4"/>
                </a:solidFill>
              </a:rPr>
              <a:t>Organise les mots en phrases.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6B059D-0FBF-73D6-62C4-E7250AB7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musée</a:t>
            </a:r>
          </a:p>
        </p:txBody>
      </p:sp>
      <p:pic>
        <p:nvPicPr>
          <p:cNvPr id="1026" name="Picture 2" descr="Free photos of  painting">
            <a:extLst>
              <a:ext uri="{FF2B5EF4-FFF2-40B4-BE49-F238E27FC236}">
                <a16:creationId xmlns:a16="http://schemas.microsoft.com/office/drawing/2014/main" id="{05E5CCCD-DE7B-D854-2A82-E1CF3FAF1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7" b="8379"/>
          <a:stretch/>
        </p:blipFill>
        <p:spPr bwMode="auto">
          <a:xfrm>
            <a:off x="262015" y="4490430"/>
            <a:ext cx="16467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photos of Pompidou centre">
            <a:extLst>
              <a:ext uri="{FF2B5EF4-FFF2-40B4-BE49-F238E27FC236}">
                <a16:creationId xmlns:a16="http://schemas.microsoft.com/office/drawing/2014/main" id="{B828D667-9B54-549B-E9EE-FD39CC1C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99" y="4490430"/>
            <a:ext cx="270846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photos of Museum">
            <a:extLst>
              <a:ext uri="{FF2B5EF4-FFF2-40B4-BE49-F238E27FC236}">
                <a16:creationId xmlns:a16="http://schemas.microsoft.com/office/drawing/2014/main" id="{143BA70D-82F1-ABBA-45F8-44AB48C4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85" y="4490430"/>
            <a:ext cx="36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photos of Paris">
            <a:extLst>
              <a:ext uri="{FF2B5EF4-FFF2-40B4-BE49-F238E27FC236}">
                <a16:creationId xmlns:a16="http://schemas.microsoft.com/office/drawing/2014/main" id="{F278FA70-8045-3CA4-5F05-FF6A3EC9B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02" y="4490430"/>
            <a:ext cx="241004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932B8CB-0D9E-7BEB-1671-03AD18F2D263}"/>
              </a:ext>
            </a:extLst>
          </p:cNvPr>
          <p:cNvSpPr txBox="1">
            <a:spLocks/>
          </p:cNvSpPr>
          <p:nvPr/>
        </p:nvSpPr>
        <p:spPr>
          <a:xfrm>
            <a:off x="407177" y="1265317"/>
            <a:ext cx="4908645" cy="48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Cet objet [intéresse m' pas ne]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DE90983-9E76-F21E-8682-232694642D96}"/>
              </a:ext>
            </a:extLst>
          </p:cNvPr>
          <p:cNvSpPr txBox="1">
            <a:spLocks/>
          </p:cNvSpPr>
          <p:nvPr/>
        </p:nvSpPr>
        <p:spPr>
          <a:xfrm>
            <a:off x="407178" y="2009513"/>
            <a:ext cx="4908645" cy="48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L’image [passé me montre le]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E8E6311-5C30-44EC-8038-42A510C637D0}"/>
              </a:ext>
            </a:extLst>
          </p:cNvPr>
          <p:cNvSpPr txBox="1">
            <a:spLocks/>
          </p:cNvSpPr>
          <p:nvPr/>
        </p:nvSpPr>
        <p:spPr>
          <a:xfrm>
            <a:off x="407178" y="2784143"/>
            <a:ext cx="5242995" cy="455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La sculpture [réfléchir à encourage m’]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2B3C1FE-E021-AE7F-1721-6888DE43C8C1}"/>
              </a:ext>
            </a:extLst>
          </p:cNvPr>
          <p:cNvSpPr txBox="1">
            <a:spLocks/>
          </p:cNvSpPr>
          <p:nvPr/>
        </p:nvSpPr>
        <p:spPr>
          <a:xfrm>
            <a:off x="407177" y="3497906"/>
            <a:ext cx="5675607" cy="48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Cette peinture* [donne mal à la tête me]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BD90B26-61EA-50DD-8468-8AFF18EB3AEB}"/>
              </a:ext>
            </a:extLst>
          </p:cNvPr>
          <p:cNvSpPr txBox="1">
            <a:spLocks/>
          </p:cNvSpPr>
          <p:nvPr/>
        </p:nvSpPr>
        <p:spPr>
          <a:xfrm>
            <a:off x="6006876" y="1265317"/>
            <a:ext cx="5923109" cy="48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 Le professeur [apprend m’ beaucoup]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D5A68C0-A485-C515-9D02-A9393026FF52}"/>
              </a:ext>
            </a:extLst>
          </p:cNvPr>
          <p:cNvSpPr txBox="1">
            <a:spLocks/>
          </p:cNvSpPr>
          <p:nvPr/>
        </p:nvSpPr>
        <p:spPr>
          <a:xfrm>
            <a:off x="6006877" y="2045547"/>
            <a:ext cx="5675607" cy="378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 Le musée [me nouvelles présente de idées]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30036FC-8DA8-FB97-DD14-E9354144821D}"/>
              </a:ext>
            </a:extLst>
          </p:cNvPr>
          <p:cNvSpPr txBox="1">
            <a:spLocks/>
          </p:cNvSpPr>
          <p:nvPr/>
        </p:nvSpPr>
        <p:spPr>
          <a:xfrm>
            <a:off x="6006877" y="2718500"/>
            <a:ext cx="4908645" cy="48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7. L’art [m’ apprendre invite à]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FE02F0EC-DB16-84A7-0EA2-61BF115DD089}"/>
              </a:ext>
            </a:extLst>
          </p:cNvPr>
          <p:cNvSpPr txBox="1">
            <a:spLocks/>
          </p:cNvSpPr>
          <p:nvPr/>
        </p:nvSpPr>
        <p:spPr>
          <a:xfrm>
            <a:off x="6006877" y="3498729"/>
            <a:ext cx="4908645" cy="48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8. La visite [me l’ donne de inspiration]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16136E9-326F-7D05-34AA-D0A6CFF14AF9}"/>
              </a:ext>
            </a:extLst>
          </p:cNvPr>
          <p:cNvSpPr txBox="1">
            <a:spLocks/>
          </p:cNvSpPr>
          <p:nvPr/>
        </p:nvSpPr>
        <p:spPr>
          <a:xfrm>
            <a:off x="722916" y="1265317"/>
            <a:ext cx="4908645" cy="485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 objet ne m’intéresse pas.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5E7A080-B85D-10A4-53A2-BDADEF22BD7D}"/>
              </a:ext>
            </a:extLst>
          </p:cNvPr>
          <p:cNvSpPr txBox="1">
            <a:spLocks/>
          </p:cNvSpPr>
          <p:nvPr/>
        </p:nvSpPr>
        <p:spPr>
          <a:xfrm>
            <a:off x="6287480" y="2729819"/>
            <a:ext cx="4908645" cy="485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L’art m’invite à apprendre.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6D92BABD-A449-4E2B-98F1-635E3B0DF633}"/>
              </a:ext>
            </a:extLst>
          </p:cNvPr>
          <p:cNvSpPr txBox="1">
            <a:spLocks/>
          </p:cNvSpPr>
          <p:nvPr/>
        </p:nvSpPr>
        <p:spPr>
          <a:xfrm>
            <a:off x="720940" y="2752230"/>
            <a:ext cx="4908645" cy="485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sculpture m’encourage à réfléchir.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A223BB4-CAF5-4344-6AE6-006AC9136FC6}"/>
              </a:ext>
            </a:extLst>
          </p:cNvPr>
          <p:cNvSpPr txBox="1">
            <a:spLocks/>
          </p:cNvSpPr>
          <p:nvPr/>
        </p:nvSpPr>
        <p:spPr>
          <a:xfrm>
            <a:off x="692217" y="3505303"/>
            <a:ext cx="5161128" cy="5348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peinture* me donne mal à la tête.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8E5F7-F7D9-2DC0-1E9F-574E93886251}"/>
              </a:ext>
            </a:extLst>
          </p:cNvPr>
          <p:cNvSpPr txBox="1">
            <a:spLocks/>
          </p:cNvSpPr>
          <p:nvPr/>
        </p:nvSpPr>
        <p:spPr>
          <a:xfrm>
            <a:off x="6287480" y="1266938"/>
            <a:ext cx="5754394" cy="382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professeur m'apprend beaucoup.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90EFDAEE-1CB3-B22F-1EDC-A47C6CF23B01}"/>
              </a:ext>
            </a:extLst>
          </p:cNvPr>
          <p:cNvSpPr txBox="1">
            <a:spLocks/>
          </p:cNvSpPr>
          <p:nvPr/>
        </p:nvSpPr>
        <p:spPr>
          <a:xfrm>
            <a:off x="6273832" y="2024853"/>
            <a:ext cx="6111923" cy="4857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musée me présente de nouvelles idées.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9C624D5-9A02-3318-E78E-CF4EF7D900E6}"/>
              </a:ext>
            </a:extLst>
          </p:cNvPr>
          <p:cNvSpPr txBox="1">
            <a:spLocks/>
          </p:cNvSpPr>
          <p:nvPr/>
        </p:nvSpPr>
        <p:spPr>
          <a:xfrm>
            <a:off x="694193" y="2022400"/>
            <a:ext cx="4908645" cy="485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L’image me montre le passé.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C0C6C332-2BB2-C109-1337-1D1FDFECECD2}"/>
              </a:ext>
            </a:extLst>
          </p:cNvPr>
          <p:cNvSpPr txBox="1">
            <a:spLocks/>
          </p:cNvSpPr>
          <p:nvPr/>
        </p:nvSpPr>
        <p:spPr>
          <a:xfrm>
            <a:off x="6287480" y="3508406"/>
            <a:ext cx="4908645" cy="485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visite me donne de l’inspiration.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E284C4B-150E-73EF-39D9-DEABA13E37EE}"/>
              </a:ext>
            </a:extLst>
          </p:cNvPr>
          <p:cNvSpPr txBox="1">
            <a:spLocks/>
          </p:cNvSpPr>
          <p:nvPr/>
        </p:nvSpPr>
        <p:spPr>
          <a:xfrm>
            <a:off x="722916" y="1563724"/>
            <a:ext cx="4908645" cy="485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object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does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not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interest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me.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DDE7B415-B32E-01A2-B668-50CA9D894584}"/>
              </a:ext>
            </a:extLst>
          </p:cNvPr>
          <p:cNvSpPr txBox="1">
            <a:spLocks/>
          </p:cNvSpPr>
          <p:nvPr/>
        </p:nvSpPr>
        <p:spPr>
          <a:xfrm>
            <a:off x="722916" y="2322063"/>
            <a:ext cx="4908645" cy="485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picture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shows me the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past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74F1BCCB-CC5D-53D2-3AB7-D9A13A515D52}"/>
              </a:ext>
            </a:extLst>
          </p:cNvPr>
          <p:cNvSpPr txBox="1">
            <a:spLocks/>
          </p:cNvSpPr>
          <p:nvPr/>
        </p:nvSpPr>
        <p:spPr>
          <a:xfrm>
            <a:off x="692217" y="3052059"/>
            <a:ext cx="4908645" cy="485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sculpture encourages me to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think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496921AD-418E-1067-37E6-F6C805204C22}"/>
              </a:ext>
            </a:extLst>
          </p:cNvPr>
          <p:cNvSpPr txBox="1">
            <a:spLocks/>
          </p:cNvSpPr>
          <p:nvPr/>
        </p:nvSpPr>
        <p:spPr>
          <a:xfrm>
            <a:off x="736564" y="3802714"/>
            <a:ext cx="5161128" cy="5348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painting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gives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 a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headache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AC207F8A-F57A-D2DE-F39C-E183DA85FAB5}"/>
              </a:ext>
            </a:extLst>
          </p:cNvPr>
          <p:cNvSpPr txBox="1">
            <a:spLocks/>
          </p:cNvSpPr>
          <p:nvPr/>
        </p:nvSpPr>
        <p:spPr>
          <a:xfrm>
            <a:off x="6287480" y="1567662"/>
            <a:ext cx="5754394" cy="3825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teacher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teaches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 a lot.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7BFCE0B5-FF92-C066-2B48-A258B3AA6A4A}"/>
              </a:ext>
            </a:extLst>
          </p:cNvPr>
          <p:cNvSpPr txBox="1">
            <a:spLocks/>
          </p:cNvSpPr>
          <p:nvPr/>
        </p:nvSpPr>
        <p:spPr>
          <a:xfrm>
            <a:off x="6287480" y="2354083"/>
            <a:ext cx="6111923" cy="4857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museum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introduces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new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ideas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me.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8FD5F011-B6B2-B9FD-802A-DAE88DA39F83}"/>
              </a:ext>
            </a:extLst>
          </p:cNvPr>
          <p:cNvSpPr txBox="1">
            <a:spLocks/>
          </p:cNvSpPr>
          <p:nvPr/>
        </p:nvSpPr>
        <p:spPr>
          <a:xfrm>
            <a:off x="6287480" y="3029697"/>
            <a:ext cx="4908645" cy="485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art invites me to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2A9F2265-BA16-A1A9-D772-F528C48C1024}"/>
              </a:ext>
            </a:extLst>
          </p:cNvPr>
          <p:cNvSpPr txBox="1">
            <a:spLocks/>
          </p:cNvSpPr>
          <p:nvPr/>
        </p:nvSpPr>
        <p:spPr>
          <a:xfrm>
            <a:off x="6287480" y="3804040"/>
            <a:ext cx="4908645" cy="485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tour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gives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EF403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 inspiration.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B8F92AC1-5F08-FFD3-603C-D70E85BC34CB}"/>
              </a:ext>
            </a:extLst>
          </p:cNvPr>
          <p:cNvSpPr txBox="1">
            <a:spLocks/>
          </p:cNvSpPr>
          <p:nvPr/>
        </p:nvSpPr>
        <p:spPr>
          <a:xfrm>
            <a:off x="5859305" y="6361539"/>
            <a:ext cx="3546545" cy="384099"/>
          </a:xfrm>
          <a:prstGeom prst="rect">
            <a:avLst/>
          </a:prstGeom>
          <a:solidFill>
            <a:srgbClr val="0055A4"/>
          </a:solidFill>
          <a:ln>
            <a:solidFill>
              <a:srgbClr val="EF403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*la peinture = painting</a:t>
            </a:r>
          </a:p>
        </p:txBody>
      </p:sp>
    </p:spTree>
    <p:extLst>
      <p:ext uri="{BB962C8B-B14F-4D97-AF65-F5344CB8AC3E}">
        <p14:creationId xmlns:p14="http://schemas.microsoft.com/office/powerpoint/2010/main" val="223851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NCELP_German_2022">
  <a:themeElements>
    <a:clrScheme name="NCELP_French">
      <a:dk1>
        <a:srgbClr val="525050"/>
      </a:dk1>
      <a:lt1>
        <a:srgbClr val="FFFFFF"/>
      </a:lt1>
      <a:dk2>
        <a:srgbClr val="0055A4"/>
      </a:dk2>
      <a:lt2>
        <a:srgbClr val="FFFFFF"/>
      </a:lt2>
      <a:accent1>
        <a:srgbClr val="0060B8"/>
      </a:accent1>
      <a:accent2>
        <a:srgbClr val="EF4135"/>
      </a:accent2>
      <a:accent3>
        <a:srgbClr val="979595"/>
      </a:accent3>
      <a:accent4>
        <a:srgbClr val="2F9AFF"/>
      </a:accent4>
      <a:accent5>
        <a:srgbClr val="F7A59F"/>
      </a:accent5>
      <a:accent6>
        <a:srgbClr val="CCE7FE"/>
      </a:accent6>
      <a:hlink>
        <a:srgbClr val="00B0F0"/>
      </a:hlink>
      <a:folHlink>
        <a:srgbClr val="B87999"/>
      </a:folHlink>
    </a:clrScheme>
    <a:fontScheme name="NCELP_Default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ench_Master_Template" id="{8527CCA5-71F5-40AF-9879-95464AC507DC}" vid="{BB1D041E-3947-48A9-8945-D40BC9A597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Widescreen</PresentationFormat>
  <Paragraphs>165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NCELP_German_2022</vt:lpstr>
      <vt:lpstr>Saying ‘me’ and ‘you’</vt:lpstr>
      <vt:lpstr>Au musée</vt:lpstr>
      <vt:lpstr>Au musée</vt:lpstr>
      <vt:lpstr>Au musée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‘me’ and ‘you’</dc:title>
  <dc:creator>Catherine Salkeld</dc:creator>
  <cp:lastModifiedBy>Catherine Salkeld</cp:lastModifiedBy>
  <cp:revision>1</cp:revision>
  <dcterms:created xsi:type="dcterms:W3CDTF">2022-12-20T17:49:27Z</dcterms:created>
  <dcterms:modified xsi:type="dcterms:W3CDTF">2022-12-20T17:50:12Z</dcterms:modified>
</cp:coreProperties>
</file>