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1.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ppt/tags/tag1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2.xml" ContentType="application/vnd.openxmlformats-officedocument.presentationml.tags+xml"/>
  <Override PartName="/ppt/notesSlides/notesSlide26.xml" ContentType="application/vnd.openxmlformats-officedocument.presentationml.notesSlide+xml"/>
  <Override PartName="/ppt/tags/tag13.xml" ContentType="application/vnd.openxmlformats-officedocument.presentationml.tags+xml"/>
  <Override PartName="/ppt/notesSlides/notesSlide27.xml" ContentType="application/vnd.openxmlformats-officedocument.presentationml.notesSlide+xml"/>
  <Override PartName="/ppt/tags/tag14.xml" ContentType="application/vnd.openxmlformats-officedocument.presentationml.tags+xml"/>
  <Override PartName="/ppt/notesSlides/notesSlide28.xml" ContentType="application/vnd.openxmlformats-officedocument.presentationml.notesSlide+xml"/>
  <Override PartName="/ppt/tags/tag15.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7.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18.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65"/>
  </p:notesMasterIdLst>
  <p:sldIdLst>
    <p:sldId id="257" r:id="rId3"/>
    <p:sldId id="295" r:id="rId4"/>
    <p:sldId id="813" r:id="rId5"/>
    <p:sldId id="810" r:id="rId6"/>
    <p:sldId id="272" r:id="rId7"/>
    <p:sldId id="809" r:id="rId8"/>
    <p:sldId id="811" r:id="rId9"/>
    <p:sldId id="269" r:id="rId10"/>
    <p:sldId id="577" r:id="rId11"/>
    <p:sldId id="814" r:id="rId12"/>
    <p:sldId id="557" r:id="rId13"/>
    <p:sldId id="268" r:id="rId14"/>
    <p:sldId id="1507" r:id="rId15"/>
    <p:sldId id="1534" r:id="rId16"/>
    <p:sldId id="1527" r:id="rId17"/>
    <p:sldId id="1533" r:id="rId18"/>
    <p:sldId id="812" r:id="rId19"/>
    <p:sldId id="808" r:id="rId20"/>
    <p:sldId id="1541" r:id="rId21"/>
    <p:sldId id="263" r:id="rId22"/>
    <p:sldId id="1538" r:id="rId23"/>
    <p:sldId id="1539" r:id="rId24"/>
    <p:sldId id="260" r:id="rId25"/>
    <p:sldId id="369" r:id="rId26"/>
    <p:sldId id="278" r:id="rId27"/>
    <p:sldId id="1536" r:id="rId28"/>
    <p:sldId id="307" r:id="rId29"/>
    <p:sldId id="280" r:id="rId30"/>
    <p:sldId id="308" r:id="rId31"/>
    <p:sldId id="299" r:id="rId32"/>
    <p:sldId id="1511" r:id="rId33"/>
    <p:sldId id="1537" r:id="rId34"/>
    <p:sldId id="1529" r:id="rId35"/>
    <p:sldId id="1548" r:id="rId36"/>
    <p:sldId id="380" r:id="rId37"/>
    <p:sldId id="382" r:id="rId38"/>
    <p:sldId id="687" r:id="rId39"/>
    <p:sldId id="1530" r:id="rId40"/>
    <p:sldId id="1528" r:id="rId41"/>
    <p:sldId id="512" r:id="rId42"/>
    <p:sldId id="538" r:id="rId43"/>
    <p:sldId id="541" r:id="rId44"/>
    <p:sldId id="502" r:id="rId45"/>
    <p:sldId id="666" r:id="rId46"/>
    <p:sldId id="598" r:id="rId47"/>
    <p:sldId id="617" r:id="rId48"/>
    <p:sldId id="1510" r:id="rId49"/>
    <p:sldId id="1532" r:id="rId50"/>
    <p:sldId id="1531" r:id="rId51"/>
    <p:sldId id="1526" r:id="rId52"/>
    <p:sldId id="1520" r:id="rId53"/>
    <p:sldId id="1521" r:id="rId54"/>
    <p:sldId id="262" r:id="rId55"/>
    <p:sldId id="1543" r:id="rId56"/>
    <p:sldId id="1515" r:id="rId57"/>
    <p:sldId id="1518" r:id="rId58"/>
    <p:sldId id="1544" r:id="rId59"/>
    <p:sldId id="1545" r:id="rId60"/>
    <p:sldId id="1546" r:id="rId61"/>
    <p:sldId id="1523" r:id="rId62"/>
    <p:sldId id="275" r:id="rId63"/>
    <p:sldId id="258"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63"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817"/>
    <a:srgbClr val="E56700"/>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47" autoAdjust="0"/>
    <p:restoredTop sz="45501" autoAdjust="0"/>
  </p:normalViewPr>
  <p:slideViewPr>
    <p:cSldViewPr snapToGrid="0">
      <p:cViewPr varScale="1">
        <p:scale>
          <a:sx n="52" d="100"/>
          <a:sy n="52" d="100"/>
        </p:scale>
        <p:origin x="2646" y="66"/>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0-16T11:06:28.499" idx="1">
    <p:pos x="2712" y="4024"/>
    <p:text> </p:text>
    <p:extLst mod="1">
      <p:ext uri="{C676402C-5697-4E1C-873F-D02D1690AC5C}">
        <p15:threadingInfo xmlns:p15="http://schemas.microsoft.com/office/powerpoint/2012/main" timeZoneBias="-6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C64686-A401-F44D-A4E8-8F0EE14B7371}" type="doc">
      <dgm:prSet loTypeId="urn:microsoft.com/office/officeart/2005/8/layout/hierarchy1" loCatId="" qsTypeId="urn:microsoft.com/office/officeart/2005/8/quickstyle/simple1" qsCatId="simple" csTypeId="urn:microsoft.com/office/officeart/2005/8/colors/accent1_2" csCatId="accent1" phldr="1"/>
      <dgm:spPr/>
      <dgm:t>
        <a:bodyPr/>
        <a:lstStyle/>
        <a:p>
          <a:endParaRPr lang="en-US"/>
        </a:p>
      </dgm:t>
    </dgm:pt>
    <dgm:pt modelId="{2306E6D3-028E-4047-95FF-746AAF71F830}">
      <dgm:prSet phldrT="[Text]" custT="1"/>
      <dgm:spPr/>
      <dgm:t>
        <a:bodyPr/>
        <a:lstStyle/>
        <a:p>
          <a:r>
            <a:rPr lang="en-US" sz="1600" err="1"/>
            <a:t>Organisational</a:t>
          </a:r>
          <a:r>
            <a:rPr lang="en-US" sz="1200"/>
            <a:t> </a:t>
          </a:r>
          <a:r>
            <a:rPr lang="en-US" sz="1600"/>
            <a:t>Competence</a:t>
          </a:r>
          <a:endParaRPr lang="en-US" sz="1200"/>
        </a:p>
      </dgm:t>
    </dgm:pt>
    <dgm:pt modelId="{7EEE17BE-EE04-194E-AFB1-6BCBDCE3AA2C}" type="parTrans" cxnId="{E2691879-1D5C-9B45-8B19-D9D271EC43A8}">
      <dgm:prSet/>
      <dgm:spPr/>
      <dgm:t>
        <a:bodyPr/>
        <a:lstStyle/>
        <a:p>
          <a:endParaRPr lang="en-US"/>
        </a:p>
      </dgm:t>
    </dgm:pt>
    <dgm:pt modelId="{C85AF7B3-A903-714F-82F0-FCED5284C48B}" type="sibTrans" cxnId="{E2691879-1D5C-9B45-8B19-D9D271EC43A8}">
      <dgm:prSet/>
      <dgm:spPr/>
      <dgm:t>
        <a:bodyPr/>
        <a:lstStyle/>
        <a:p>
          <a:endParaRPr lang="en-US"/>
        </a:p>
      </dgm:t>
    </dgm:pt>
    <dgm:pt modelId="{28ED169D-6AFD-464D-A773-B1C12E32EC4A}">
      <dgm:prSet phldrT="[Text]" custT="1"/>
      <dgm:spPr/>
      <dgm:t>
        <a:bodyPr/>
        <a:lstStyle/>
        <a:p>
          <a:r>
            <a:rPr lang="en-US" sz="2000"/>
            <a:t>Grammatical Competence</a:t>
          </a:r>
        </a:p>
      </dgm:t>
    </dgm:pt>
    <dgm:pt modelId="{FA08A166-D068-E845-A91C-7E3C4D325229}" type="parTrans" cxnId="{342E171B-C71F-F04F-BB4F-2673DB530400}">
      <dgm:prSet/>
      <dgm:spPr/>
      <dgm:t>
        <a:bodyPr/>
        <a:lstStyle/>
        <a:p>
          <a:endParaRPr lang="en-US"/>
        </a:p>
      </dgm:t>
    </dgm:pt>
    <dgm:pt modelId="{4899A532-68F7-004F-98B0-6325DFA34649}" type="sibTrans" cxnId="{342E171B-C71F-F04F-BB4F-2673DB530400}">
      <dgm:prSet/>
      <dgm:spPr/>
      <dgm:t>
        <a:bodyPr/>
        <a:lstStyle/>
        <a:p>
          <a:endParaRPr lang="en-US"/>
        </a:p>
      </dgm:t>
    </dgm:pt>
    <dgm:pt modelId="{1685B86C-EE42-504E-8F5D-B16887C55164}">
      <dgm:prSet phldrT="[Text]" custT="1"/>
      <dgm:spPr/>
      <dgm:t>
        <a:bodyPr/>
        <a:lstStyle/>
        <a:p>
          <a:r>
            <a:rPr lang="en-US" sz="2000"/>
            <a:t>Textual Competence</a:t>
          </a:r>
        </a:p>
      </dgm:t>
    </dgm:pt>
    <dgm:pt modelId="{05A1F4B7-C454-134E-B97D-21A8997391A6}" type="parTrans" cxnId="{9314A578-F971-7748-A0E6-6EB7181ABFC6}">
      <dgm:prSet/>
      <dgm:spPr/>
      <dgm:t>
        <a:bodyPr/>
        <a:lstStyle/>
        <a:p>
          <a:endParaRPr lang="en-US"/>
        </a:p>
      </dgm:t>
    </dgm:pt>
    <dgm:pt modelId="{B9234622-7B8C-EE45-BA15-C1ACE30E428B}" type="sibTrans" cxnId="{9314A578-F971-7748-A0E6-6EB7181ABFC6}">
      <dgm:prSet/>
      <dgm:spPr/>
      <dgm:t>
        <a:bodyPr/>
        <a:lstStyle/>
        <a:p>
          <a:endParaRPr lang="en-US"/>
        </a:p>
      </dgm:t>
    </dgm:pt>
    <dgm:pt modelId="{26F8437A-CA68-834D-97B0-A787282EDD19}">
      <dgm:prSet phldrT="[Text]" custT="1"/>
      <dgm:spPr/>
      <dgm:t>
        <a:bodyPr/>
        <a:lstStyle/>
        <a:p>
          <a:r>
            <a:rPr lang="en-US" sz="1600"/>
            <a:t>Pragmatic Competence</a:t>
          </a:r>
        </a:p>
      </dgm:t>
    </dgm:pt>
    <dgm:pt modelId="{24CA404C-2B31-6046-99E1-B0A34D913821}" type="parTrans" cxnId="{A542E443-0E11-EF43-A0AD-C8EAE2C8AFA1}">
      <dgm:prSet/>
      <dgm:spPr/>
      <dgm:t>
        <a:bodyPr/>
        <a:lstStyle/>
        <a:p>
          <a:endParaRPr lang="en-US"/>
        </a:p>
      </dgm:t>
    </dgm:pt>
    <dgm:pt modelId="{BE4B0EAB-EC84-2047-94FC-BC12967B6460}" type="sibTrans" cxnId="{A542E443-0E11-EF43-A0AD-C8EAE2C8AFA1}">
      <dgm:prSet/>
      <dgm:spPr/>
      <dgm:t>
        <a:bodyPr/>
        <a:lstStyle/>
        <a:p>
          <a:endParaRPr lang="en-US"/>
        </a:p>
      </dgm:t>
    </dgm:pt>
    <dgm:pt modelId="{FAE056D0-5B27-244C-9FA9-5E0CC4351905}">
      <dgm:prSet phldrT="[Text]" custT="1"/>
      <dgm:spPr/>
      <dgm:t>
        <a:bodyPr/>
        <a:lstStyle/>
        <a:p>
          <a:r>
            <a:rPr lang="en-US" sz="1800"/>
            <a:t>Illocutionary Competence</a:t>
          </a:r>
        </a:p>
      </dgm:t>
    </dgm:pt>
    <dgm:pt modelId="{DAACCB1B-5C7C-1A4F-A3FD-D6C66687747B}" type="parTrans" cxnId="{8E45E220-73FB-CB41-BE63-32FE0A36D30B}">
      <dgm:prSet/>
      <dgm:spPr/>
      <dgm:t>
        <a:bodyPr/>
        <a:lstStyle/>
        <a:p>
          <a:endParaRPr lang="en-US"/>
        </a:p>
      </dgm:t>
    </dgm:pt>
    <dgm:pt modelId="{658BE519-A0B9-114C-9D82-3BF1E3E0A1BD}" type="sibTrans" cxnId="{8E45E220-73FB-CB41-BE63-32FE0A36D30B}">
      <dgm:prSet/>
      <dgm:spPr/>
      <dgm:t>
        <a:bodyPr/>
        <a:lstStyle/>
        <a:p>
          <a:endParaRPr lang="en-US"/>
        </a:p>
      </dgm:t>
    </dgm:pt>
    <dgm:pt modelId="{95F97E6F-E5BD-0F46-BE8B-DD30300BBE28}">
      <dgm:prSet phldrT="[Text]" custT="1"/>
      <dgm:spPr/>
      <dgm:t>
        <a:bodyPr/>
        <a:lstStyle/>
        <a:p>
          <a:r>
            <a:rPr lang="en-US" sz="1800"/>
            <a:t>Sociolinguistic Competence</a:t>
          </a:r>
        </a:p>
      </dgm:t>
    </dgm:pt>
    <dgm:pt modelId="{E84ABB58-B28E-504F-8304-99C56A887DAA}" type="parTrans" cxnId="{3A56A067-35F3-2742-B121-2BE4D12A8A46}">
      <dgm:prSet/>
      <dgm:spPr/>
      <dgm:t>
        <a:bodyPr/>
        <a:lstStyle/>
        <a:p>
          <a:endParaRPr lang="en-US"/>
        </a:p>
      </dgm:t>
    </dgm:pt>
    <dgm:pt modelId="{185222B7-6F3C-3449-AF51-729533EA58B8}" type="sibTrans" cxnId="{3A56A067-35F3-2742-B121-2BE4D12A8A46}">
      <dgm:prSet/>
      <dgm:spPr/>
      <dgm:t>
        <a:bodyPr/>
        <a:lstStyle/>
        <a:p>
          <a:endParaRPr lang="en-US"/>
        </a:p>
      </dgm:t>
    </dgm:pt>
    <dgm:pt modelId="{568F1975-2B0B-A040-AF3D-6E9E83E81127}">
      <dgm:prSet custT="1"/>
      <dgm:spPr/>
      <dgm:t>
        <a:bodyPr/>
        <a:lstStyle/>
        <a:p>
          <a:r>
            <a:rPr lang="en-US" sz="1800"/>
            <a:t>Morphology</a:t>
          </a:r>
        </a:p>
      </dgm:t>
    </dgm:pt>
    <dgm:pt modelId="{1911DA30-CDA7-5B48-99C5-59BE034E0EBD}" type="parTrans" cxnId="{D149C7E6-195D-3A4E-864A-6B25116E4738}">
      <dgm:prSet/>
      <dgm:spPr/>
      <dgm:t>
        <a:bodyPr/>
        <a:lstStyle/>
        <a:p>
          <a:endParaRPr lang="en-US"/>
        </a:p>
      </dgm:t>
    </dgm:pt>
    <dgm:pt modelId="{DAF3D427-C42B-BB42-A9EC-142CE6521774}" type="sibTrans" cxnId="{D149C7E6-195D-3A4E-864A-6B25116E4738}">
      <dgm:prSet/>
      <dgm:spPr/>
      <dgm:t>
        <a:bodyPr/>
        <a:lstStyle/>
        <a:p>
          <a:endParaRPr lang="en-US"/>
        </a:p>
      </dgm:t>
    </dgm:pt>
    <dgm:pt modelId="{01FCD026-3942-384D-9608-CA21C2CE93E4}">
      <dgm:prSet custT="1"/>
      <dgm:spPr/>
      <dgm:t>
        <a:bodyPr/>
        <a:lstStyle/>
        <a:p>
          <a:r>
            <a:rPr lang="en-US" sz="2000"/>
            <a:t>Syntax</a:t>
          </a:r>
        </a:p>
      </dgm:t>
    </dgm:pt>
    <dgm:pt modelId="{77EB6A2B-BE3D-7842-8771-58307D426443}" type="parTrans" cxnId="{16D4D6EE-5E5F-6441-A585-742EA9CCD160}">
      <dgm:prSet/>
      <dgm:spPr/>
      <dgm:t>
        <a:bodyPr/>
        <a:lstStyle/>
        <a:p>
          <a:endParaRPr lang="en-US"/>
        </a:p>
      </dgm:t>
    </dgm:pt>
    <dgm:pt modelId="{301449B1-F705-014E-9968-73184F7EE920}" type="sibTrans" cxnId="{16D4D6EE-5E5F-6441-A585-742EA9CCD160}">
      <dgm:prSet/>
      <dgm:spPr/>
      <dgm:t>
        <a:bodyPr/>
        <a:lstStyle/>
        <a:p>
          <a:endParaRPr lang="en-US"/>
        </a:p>
      </dgm:t>
    </dgm:pt>
    <dgm:pt modelId="{967E6268-9540-DC4F-9004-520E89478D45}">
      <dgm:prSet custT="1"/>
      <dgm:spPr/>
      <dgm:t>
        <a:bodyPr/>
        <a:lstStyle/>
        <a:p>
          <a:r>
            <a:rPr lang="en-US" sz="2000"/>
            <a:t>Vocab</a:t>
          </a:r>
        </a:p>
      </dgm:t>
    </dgm:pt>
    <dgm:pt modelId="{BCE96D6D-774C-634D-9BCE-D9D541F9B584}" type="parTrans" cxnId="{5C4630A3-AC38-2941-9BDA-4E6F260B3208}">
      <dgm:prSet/>
      <dgm:spPr/>
      <dgm:t>
        <a:bodyPr/>
        <a:lstStyle/>
        <a:p>
          <a:endParaRPr lang="en-US"/>
        </a:p>
      </dgm:t>
    </dgm:pt>
    <dgm:pt modelId="{F222624A-07BF-2741-A727-F0954E596C1F}" type="sibTrans" cxnId="{5C4630A3-AC38-2941-9BDA-4E6F260B3208}">
      <dgm:prSet/>
      <dgm:spPr/>
      <dgm:t>
        <a:bodyPr/>
        <a:lstStyle/>
        <a:p>
          <a:endParaRPr lang="en-US"/>
        </a:p>
      </dgm:t>
    </dgm:pt>
    <dgm:pt modelId="{2066A84E-13A9-AC42-893E-C428B4115AC9}">
      <dgm:prSet custT="1"/>
      <dgm:spPr/>
      <dgm:t>
        <a:bodyPr/>
        <a:lstStyle/>
        <a:p>
          <a:r>
            <a:rPr lang="en-US" sz="1600"/>
            <a:t>Phonology/</a:t>
          </a:r>
        </a:p>
        <a:p>
          <a:r>
            <a:rPr lang="en-US" sz="1600"/>
            <a:t>Graphology</a:t>
          </a:r>
        </a:p>
      </dgm:t>
    </dgm:pt>
    <dgm:pt modelId="{212E9683-9A29-324D-AEDD-EB84BEA6E6E4}" type="parTrans" cxnId="{51FCBFD2-D8A6-254C-9C40-867A2F70E8D6}">
      <dgm:prSet/>
      <dgm:spPr/>
      <dgm:t>
        <a:bodyPr/>
        <a:lstStyle/>
        <a:p>
          <a:endParaRPr lang="en-US"/>
        </a:p>
      </dgm:t>
    </dgm:pt>
    <dgm:pt modelId="{946E61F6-C629-5C4D-AA99-4F742BC14E47}" type="sibTrans" cxnId="{51FCBFD2-D8A6-254C-9C40-867A2F70E8D6}">
      <dgm:prSet/>
      <dgm:spPr/>
      <dgm:t>
        <a:bodyPr/>
        <a:lstStyle/>
        <a:p>
          <a:endParaRPr lang="en-US"/>
        </a:p>
      </dgm:t>
    </dgm:pt>
    <dgm:pt modelId="{56C61229-7AF7-FF4D-AA6F-9A3D0D29B77B}">
      <dgm:prSet custT="1"/>
      <dgm:spPr/>
      <dgm:t>
        <a:bodyPr/>
        <a:lstStyle/>
        <a:p>
          <a:r>
            <a:rPr lang="en-US" sz="1800"/>
            <a:t>Cohesion</a:t>
          </a:r>
        </a:p>
      </dgm:t>
    </dgm:pt>
    <dgm:pt modelId="{DBA88AF9-11F9-164F-B48B-97C665B88932}" type="parTrans" cxnId="{D19548ED-9A86-CD44-B0A0-3C8224C7C98D}">
      <dgm:prSet/>
      <dgm:spPr/>
      <dgm:t>
        <a:bodyPr/>
        <a:lstStyle/>
        <a:p>
          <a:endParaRPr lang="en-US"/>
        </a:p>
      </dgm:t>
    </dgm:pt>
    <dgm:pt modelId="{D141D30C-BD37-6A4C-BB9D-99E4A0026504}" type="sibTrans" cxnId="{D19548ED-9A86-CD44-B0A0-3C8224C7C98D}">
      <dgm:prSet/>
      <dgm:spPr/>
      <dgm:t>
        <a:bodyPr/>
        <a:lstStyle/>
        <a:p>
          <a:endParaRPr lang="en-US"/>
        </a:p>
      </dgm:t>
    </dgm:pt>
    <dgm:pt modelId="{1681B60A-F8CB-9C43-9F37-AF53D01DD192}">
      <dgm:prSet custT="1"/>
      <dgm:spPr/>
      <dgm:t>
        <a:bodyPr/>
        <a:lstStyle/>
        <a:p>
          <a:r>
            <a:rPr lang="en-US" sz="2000"/>
            <a:t>Rhetoric</a:t>
          </a:r>
        </a:p>
      </dgm:t>
    </dgm:pt>
    <dgm:pt modelId="{D2FD6352-CE0F-BB4E-B7BC-8E4A72FEF5AE}" type="parTrans" cxnId="{64B8EBC9-E069-A94D-BA2C-3883991DEE75}">
      <dgm:prSet/>
      <dgm:spPr/>
      <dgm:t>
        <a:bodyPr/>
        <a:lstStyle/>
        <a:p>
          <a:endParaRPr lang="en-US"/>
        </a:p>
      </dgm:t>
    </dgm:pt>
    <dgm:pt modelId="{94396C92-9DFD-CC43-AD28-2789C9335AFC}" type="sibTrans" cxnId="{64B8EBC9-E069-A94D-BA2C-3883991DEE75}">
      <dgm:prSet/>
      <dgm:spPr/>
      <dgm:t>
        <a:bodyPr/>
        <a:lstStyle/>
        <a:p>
          <a:endParaRPr lang="en-US"/>
        </a:p>
      </dgm:t>
    </dgm:pt>
    <dgm:pt modelId="{8C4645EE-343A-3E43-9244-D9AA55B7390E}">
      <dgm:prSet custT="1"/>
      <dgm:spPr/>
      <dgm:t>
        <a:bodyPr/>
        <a:lstStyle/>
        <a:p>
          <a:r>
            <a:rPr lang="en-US" sz="1600"/>
            <a:t>Functions of language</a:t>
          </a:r>
        </a:p>
      </dgm:t>
    </dgm:pt>
    <dgm:pt modelId="{3126BBC6-4C8D-2F45-85E7-81BF596C671E}" type="parTrans" cxnId="{A8CB1383-4CEB-C844-9E5E-55F3C37CE1B9}">
      <dgm:prSet/>
      <dgm:spPr/>
      <dgm:t>
        <a:bodyPr/>
        <a:lstStyle/>
        <a:p>
          <a:endParaRPr lang="en-US"/>
        </a:p>
      </dgm:t>
    </dgm:pt>
    <dgm:pt modelId="{B61F2DA0-805F-FC4C-9346-4F013F391E79}" type="sibTrans" cxnId="{A8CB1383-4CEB-C844-9E5E-55F3C37CE1B9}">
      <dgm:prSet/>
      <dgm:spPr/>
      <dgm:t>
        <a:bodyPr/>
        <a:lstStyle/>
        <a:p>
          <a:endParaRPr lang="en-US"/>
        </a:p>
      </dgm:t>
    </dgm:pt>
    <dgm:pt modelId="{F2159F65-92CF-3A4B-A9E0-3631DDD4F90B}">
      <dgm:prSet custT="1"/>
      <dgm:spPr/>
      <dgm:t>
        <a:bodyPr/>
        <a:lstStyle/>
        <a:p>
          <a:pPr>
            <a:lnSpc>
              <a:spcPct val="100000"/>
            </a:lnSpc>
            <a:spcAft>
              <a:spcPts val="0"/>
            </a:spcAft>
          </a:pPr>
          <a:r>
            <a:rPr lang="en-US" sz="1400"/>
            <a:t>Register/</a:t>
          </a:r>
        </a:p>
        <a:p>
          <a:pPr>
            <a:lnSpc>
              <a:spcPct val="100000"/>
            </a:lnSpc>
            <a:spcAft>
              <a:spcPts val="0"/>
            </a:spcAft>
          </a:pPr>
          <a:r>
            <a:rPr lang="en-US" sz="1400"/>
            <a:t>Genre / Dialect</a:t>
          </a:r>
        </a:p>
      </dgm:t>
    </dgm:pt>
    <dgm:pt modelId="{3195FC97-85AA-6941-8AFD-4B72DAEF7931}" type="parTrans" cxnId="{B0321CC9-F18D-754E-B9BA-886EAF5CDDE8}">
      <dgm:prSet/>
      <dgm:spPr/>
      <dgm:t>
        <a:bodyPr/>
        <a:lstStyle/>
        <a:p>
          <a:endParaRPr lang="en-US"/>
        </a:p>
      </dgm:t>
    </dgm:pt>
    <dgm:pt modelId="{8214CB0C-EC2C-264C-A9BD-4F2E9BFC8F2B}" type="sibTrans" cxnId="{B0321CC9-F18D-754E-B9BA-886EAF5CDDE8}">
      <dgm:prSet/>
      <dgm:spPr/>
      <dgm:t>
        <a:bodyPr/>
        <a:lstStyle/>
        <a:p>
          <a:endParaRPr lang="en-US"/>
        </a:p>
      </dgm:t>
    </dgm:pt>
    <dgm:pt modelId="{7E372EA7-2E55-3B44-A956-B11233699CFD}" type="pres">
      <dgm:prSet presAssocID="{2CC64686-A401-F44D-A4E8-8F0EE14B7371}" presName="hierChild1" presStyleCnt="0">
        <dgm:presLayoutVars>
          <dgm:chPref val="1"/>
          <dgm:dir/>
          <dgm:animOne val="branch"/>
          <dgm:animLvl val="lvl"/>
          <dgm:resizeHandles/>
        </dgm:presLayoutVars>
      </dgm:prSet>
      <dgm:spPr/>
    </dgm:pt>
    <dgm:pt modelId="{C03771F8-927F-4C4D-9D80-D42D89FBCBF9}" type="pres">
      <dgm:prSet presAssocID="{2306E6D3-028E-4047-95FF-746AAF71F830}" presName="hierRoot1" presStyleCnt="0"/>
      <dgm:spPr/>
    </dgm:pt>
    <dgm:pt modelId="{88B933CC-4303-7245-BEAE-7F92AFC0C51C}" type="pres">
      <dgm:prSet presAssocID="{2306E6D3-028E-4047-95FF-746AAF71F830}" presName="composite" presStyleCnt="0"/>
      <dgm:spPr/>
    </dgm:pt>
    <dgm:pt modelId="{04A0CA1A-AFBB-0147-89B1-7BD7930278BF}" type="pres">
      <dgm:prSet presAssocID="{2306E6D3-028E-4047-95FF-746AAF71F830}" presName="background" presStyleLbl="node0" presStyleIdx="0" presStyleCnt="2"/>
      <dgm:spPr/>
    </dgm:pt>
    <dgm:pt modelId="{866A4AC0-8EE2-D145-B7DD-041B9D07F2D4}" type="pres">
      <dgm:prSet presAssocID="{2306E6D3-028E-4047-95FF-746AAF71F830}" presName="text" presStyleLbl="fgAcc0" presStyleIdx="0" presStyleCnt="2" custScaleX="220629" custLinFactNeighborX="-7329" custLinFactNeighborY="-20518">
        <dgm:presLayoutVars>
          <dgm:chPref val="3"/>
        </dgm:presLayoutVars>
      </dgm:prSet>
      <dgm:spPr/>
    </dgm:pt>
    <dgm:pt modelId="{3F2DCC03-5518-9F40-9DE5-2E9FC4643C76}" type="pres">
      <dgm:prSet presAssocID="{2306E6D3-028E-4047-95FF-746AAF71F830}" presName="hierChild2" presStyleCnt="0"/>
      <dgm:spPr/>
    </dgm:pt>
    <dgm:pt modelId="{E6391F27-2518-8A4A-AFE2-3E697DD67B4A}" type="pres">
      <dgm:prSet presAssocID="{FA08A166-D068-E845-A91C-7E3C4D325229}" presName="Name10" presStyleLbl="parChTrans1D2" presStyleIdx="0" presStyleCnt="4"/>
      <dgm:spPr/>
    </dgm:pt>
    <dgm:pt modelId="{B8266BD3-6D64-4B4C-B17A-85235BC618BE}" type="pres">
      <dgm:prSet presAssocID="{28ED169D-6AFD-464D-A773-B1C12E32EC4A}" presName="hierRoot2" presStyleCnt="0"/>
      <dgm:spPr/>
    </dgm:pt>
    <dgm:pt modelId="{8A58B783-0086-6C4A-AE67-78CD20046B36}" type="pres">
      <dgm:prSet presAssocID="{28ED169D-6AFD-464D-A773-B1C12E32EC4A}" presName="composite2" presStyleCnt="0"/>
      <dgm:spPr/>
    </dgm:pt>
    <dgm:pt modelId="{4095E0B0-D2EB-304F-BC16-4ED342AEB55B}" type="pres">
      <dgm:prSet presAssocID="{28ED169D-6AFD-464D-A773-B1C12E32EC4A}" presName="background2" presStyleLbl="node2" presStyleIdx="0" presStyleCnt="4"/>
      <dgm:spPr/>
    </dgm:pt>
    <dgm:pt modelId="{F342F1AB-8596-C94C-87E8-D23F2C8E09C1}" type="pres">
      <dgm:prSet presAssocID="{28ED169D-6AFD-464D-A773-B1C12E32EC4A}" presName="text2" presStyleLbl="fgAcc2" presStyleIdx="0" presStyleCnt="4" custScaleX="173105">
        <dgm:presLayoutVars>
          <dgm:chPref val="3"/>
        </dgm:presLayoutVars>
      </dgm:prSet>
      <dgm:spPr/>
    </dgm:pt>
    <dgm:pt modelId="{79C4A6A8-8E33-A84B-98BB-A732EAFE163D}" type="pres">
      <dgm:prSet presAssocID="{28ED169D-6AFD-464D-A773-B1C12E32EC4A}" presName="hierChild3" presStyleCnt="0"/>
      <dgm:spPr/>
    </dgm:pt>
    <dgm:pt modelId="{67935F00-E7EA-3443-8DDF-608CBFD14F2C}" type="pres">
      <dgm:prSet presAssocID="{1911DA30-CDA7-5B48-99C5-59BE034E0EBD}" presName="Name17" presStyleLbl="parChTrans1D3" presStyleIdx="0" presStyleCnt="8"/>
      <dgm:spPr/>
    </dgm:pt>
    <dgm:pt modelId="{C4E0CEC8-2B8B-2145-8F9E-83A4089FF0E2}" type="pres">
      <dgm:prSet presAssocID="{568F1975-2B0B-A040-AF3D-6E9E83E81127}" presName="hierRoot3" presStyleCnt="0"/>
      <dgm:spPr/>
    </dgm:pt>
    <dgm:pt modelId="{C4009918-D0D3-1F45-9C81-9CC08F8CD305}" type="pres">
      <dgm:prSet presAssocID="{568F1975-2B0B-A040-AF3D-6E9E83E81127}" presName="composite3" presStyleCnt="0"/>
      <dgm:spPr/>
    </dgm:pt>
    <dgm:pt modelId="{CA67728E-14ED-1749-B8A8-E4BF268AFB22}" type="pres">
      <dgm:prSet presAssocID="{568F1975-2B0B-A040-AF3D-6E9E83E81127}" presName="background3" presStyleLbl="node3" presStyleIdx="0" presStyleCnt="8"/>
      <dgm:spPr/>
    </dgm:pt>
    <dgm:pt modelId="{F583159C-29A5-8C4F-9576-5F21AE8FCBCF}" type="pres">
      <dgm:prSet presAssocID="{568F1975-2B0B-A040-AF3D-6E9E83E81127}" presName="text3" presStyleLbl="fgAcc3" presStyleIdx="0" presStyleCnt="8" custScaleX="146832">
        <dgm:presLayoutVars>
          <dgm:chPref val="3"/>
        </dgm:presLayoutVars>
      </dgm:prSet>
      <dgm:spPr/>
    </dgm:pt>
    <dgm:pt modelId="{C70B1D9E-041E-8042-BEB8-7D6BDEA65F37}" type="pres">
      <dgm:prSet presAssocID="{568F1975-2B0B-A040-AF3D-6E9E83E81127}" presName="hierChild4" presStyleCnt="0"/>
      <dgm:spPr/>
    </dgm:pt>
    <dgm:pt modelId="{734B1220-FD88-E644-A83B-EEC6FFB3A400}" type="pres">
      <dgm:prSet presAssocID="{77EB6A2B-BE3D-7842-8771-58307D426443}" presName="Name17" presStyleLbl="parChTrans1D3" presStyleIdx="1" presStyleCnt="8"/>
      <dgm:spPr/>
    </dgm:pt>
    <dgm:pt modelId="{9CE6865C-73AB-B343-B9D4-B9B592299752}" type="pres">
      <dgm:prSet presAssocID="{01FCD026-3942-384D-9608-CA21C2CE93E4}" presName="hierRoot3" presStyleCnt="0"/>
      <dgm:spPr/>
    </dgm:pt>
    <dgm:pt modelId="{19E47878-3551-B941-81A4-C529E808F7C8}" type="pres">
      <dgm:prSet presAssocID="{01FCD026-3942-384D-9608-CA21C2CE93E4}" presName="composite3" presStyleCnt="0"/>
      <dgm:spPr/>
    </dgm:pt>
    <dgm:pt modelId="{76D54830-C455-544E-BD0E-918E5F7F0929}" type="pres">
      <dgm:prSet presAssocID="{01FCD026-3942-384D-9608-CA21C2CE93E4}" presName="background3" presStyleLbl="node3" presStyleIdx="1" presStyleCnt="8"/>
      <dgm:spPr/>
    </dgm:pt>
    <dgm:pt modelId="{7FD167D0-609C-1E44-8AFA-E2C266ED360A}" type="pres">
      <dgm:prSet presAssocID="{01FCD026-3942-384D-9608-CA21C2CE93E4}" presName="text3" presStyleLbl="fgAcc3" presStyleIdx="1" presStyleCnt="8">
        <dgm:presLayoutVars>
          <dgm:chPref val="3"/>
        </dgm:presLayoutVars>
      </dgm:prSet>
      <dgm:spPr/>
    </dgm:pt>
    <dgm:pt modelId="{1AD9A22C-7AD1-8242-BE07-9047D60EF25F}" type="pres">
      <dgm:prSet presAssocID="{01FCD026-3942-384D-9608-CA21C2CE93E4}" presName="hierChild4" presStyleCnt="0"/>
      <dgm:spPr/>
    </dgm:pt>
    <dgm:pt modelId="{77C4D6AB-F828-B94D-AFB6-C0B5DB207C9C}" type="pres">
      <dgm:prSet presAssocID="{BCE96D6D-774C-634D-9BCE-D9D541F9B584}" presName="Name17" presStyleLbl="parChTrans1D3" presStyleIdx="2" presStyleCnt="8"/>
      <dgm:spPr/>
    </dgm:pt>
    <dgm:pt modelId="{5A4555C0-022B-F54F-917A-3167DDF80F92}" type="pres">
      <dgm:prSet presAssocID="{967E6268-9540-DC4F-9004-520E89478D45}" presName="hierRoot3" presStyleCnt="0"/>
      <dgm:spPr/>
    </dgm:pt>
    <dgm:pt modelId="{22B12C44-433A-5F4E-8834-44435C05261B}" type="pres">
      <dgm:prSet presAssocID="{967E6268-9540-DC4F-9004-520E89478D45}" presName="composite3" presStyleCnt="0"/>
      <dgm:spPr/>
    </dgm:pt>
    <dgm:pt modelId="{5487E0EE-F21A-184B-B52E-7EE80D07247D}" type="pres">
      <dgm:prSet presAssocID="{967E6268-9540-DC4F-9004-520E89478D45}" presName="background3" presStyleLbl="node3" presStyleIdx="2" presStyleCnt="8"/>
      <dgm:spPr/>
    </dgm:pt>
    <dgm:pt modelId="{1505424B-6694-DC46-8EA9-0F8944EB7C8B}" type="pres">
      <dgm:prSet presAssocID="{967E6268-9540-DC4F-9004-520E89478D45}" presName="text3" presStyleLbl="fgAcc3" presStyleIdx="2" presStyleCnt="8">
        <dgm:presLayoutVars>
          <dgm:chPref val="3"/>
        </dgm:presLayoutVars>
      </dgm:prSet>
      <dgm:spPr/>
    </dgm:pt>
    <dgm:pt modelId="{BE656A40-3F22-6441-8EAC-C7012D428B86}" type="pres">
      <dgm:prSet presAssocID="{967E6268-9540-DC4F-9004-520E89478D45}" presName="hierChild4" presStyleCnt="0"/>
      <dgm:spPr/>
    </dgm:pt>
    <dgm:pt modelId="{21D5BB83-8AE7-2B49-9F9F-3FF5C94BDA94}" type="pres">
      <dgm:prSet presAssocID="{212E9683-9A29-324D-AEDD-EB84BEA6E6E4}" presName="Name17" presStyleLbl="parChTrans1D3" presStyleIdx="3" presStyleCnt="8"/>
      <dgm:spPr/>
    </dgm:pt>
    <dgm:pt modelId="{181B1F16-4518-F149-8423-803CC7C604E4}" type="pres">
      <dgm:prSet presAssocID="{2066A84E-13A9-AC42-893E-C428B4115AC9}" presName="hierRoot3" presStyleCnt="0"/>
      <dgm:spPr/>
    </dgm:pt>
    <dgm:pt modelId="{948FC311-5E27-F648-A9C3-2ECA03AEF2BB}" type="pres">
      <dgm:prSet presAssocID="{2066A84E-13A9-AC42-893E-C428B4115AC9}" presName="composite3" presStyleCnt="0"/>
      <dgm:spPr/>
    </dgm:pt>
    <dgm:pt modelId="{3A14B876-F06A-E94B-B842-79AD870BE95A}" type="pres">
      <dgm:prSet presAssocID="{2066A84E-13A9-AC42-893E-C428B4115AC9}" presName="background3" presStyleLbl="node3" presStyleIdx="3" presStyleCnt="8"/>
      <dgm:spPr/>
    </dgm:pt>
    <dgm:pt modelId="{815B88EE-16E1-274E-93F3-28E458DAB2C7}" type="pres">
      <dgm:prSet presAssocID="{2066A84E-13A9-AC42-893E-C428B4115AC9}" presName="text3" presStyleLbl="fgAcc3" presStyleIdx="3" presStyleCnt="8" custScaleX="132955">
        <dgm:presLayoutVars>
          <dgm:chPref val="3"/>
        </dgm:presLayoutVars>
      </dgm:prSet>
      <dgm:spPr/>
    </dgm:pt>
    <dgm:pt modelId="{C48EEFB8-7A39-154D-8D25-FE584008D678}" type="pres">
      <dgm:prSet presAssocID="{2066A84E-13A9-AC42-893E-C428B4115AC9}" presName="hierChild4" presStyleCnt="0"/>
      <dgm:spPr/>
    </dgm:pt>
    <dgm:pt modelId="{2C60DCF5-F9A1-F343-B428-25CE27AADEC6}" type="pres">
      <dgm:prSet presAssocID="{05A1F4B7-C454-134E-B97D-21A8997391A6}" presName="Name10" presStyleLbl="parChTrans1D2" presStyleIdx="1" presStyleCnt="4"/>
      <dgm:spPr/>
    </dgm:pt>
    <dgm:pt modelId="{435B5627-B9C1-504B-ABE5-36C49A648351}" type="pres">
      <dgm:prSet presAssocID="{1685B86C-EE42-504E-8F5D-B16887C55164}" presName="hierRoot2" presStyleCnt="0"/>
      <dgm:spPr/>
    </dgm:pt>
    <dgm:pt modelId="{F2D026DD-273D-0B4A-BD1F-8022886CFB0F}" type="pres">
      <dgm:prSet presAssocID="{1685B86C-EE42-504E-8F5D-B16887C55164}" presName="composite2" presStyleCnt="0"/>
      <dgm:spPr/>
    </dgm:pt>
    <dgm:pt modelId="{E76CA7EB-3C4A-6A40-941A-7FF370F1850F}" type="pres">
      <dgm:prSet presAssocID="{1685B86C-EE42-504E-8F5D-B16887C55164}" presName="background2" presStyleLbl="node2" presStyleIdx="1" presStyleCnt="4"/>
      <dgm:spPr/>
    </dgm:pt>
    <dgm:pt modelId="{A1EDFEE0-5D1F-D148-9EA3-7740C86586D1}" type="pres">
      <dgm:prSet presAssocID="{1685B86C-EE42-504E-8F5D-B16887C55164}" presName="text2" presStyleLbl="fgAcc2" presStyleIdx="1" presStyleCnt="4" custScaleX="171490">
        <dgm:presLayoutVars>
          <dgm:chPref val="3"/>
        </dgm:presLayoutVars>
      </dgm:prSet>
      <dgm:spPr/>
    </dgm:pt>
    <dgm:pt modelId="{0F9260BD-884B-A247-81A1-23A521FD93B7}" type="pres">
      <dgm:prSet presAssocID="{1685B86C-EE42-504E-8F5D-B16887C55164}" presName="hierChild3" presStyleCnt="0"/>
      <dgm:spPr/>
    </dgm:pt>
    <dgm:pt modelId="{B7BBDF26-240A-CC42-828A-9831FDFEF60B}" type="pres">
      <dgm:prSet presAssocID="{DBA88AF9-11F9-164F-B48B-97C665B88932}" presName="Name17" presStyleLbl="parChTrans1D3" presStyleIdx="4" presStyleCnt="8"/>
      <dgm:spPr/>
    </dgm:pt>
    <dgm:pt modelId="{5CCDA5A2-2478-7740-BA15-6C9790C0D3AD}" type="pres">
      <dgm:prSet presAssocID="{56C61229-7AF7-FF4D-AA6F-9A3D0D29B77B}" presName="hierRoot3" presStyleCnt="0"/>
      <dgm:spPr/>
    </dgm:pt>
    <dgm:pt modelId="{A5C69C68-0408-2346-B033-29AA8A0DC241}" type="pres">
      <dgm:prSet presAssocID="{56C61229-7AF7-FF4D-AA6F-9A3D0D29B77B}" presName="composite3" presStyleCnt="0"/>
      <dgm:spPr/>
    </dgm:pt>
    <dgm:pt modelId="{2852262C-F74C-C241-8F3B-B68C75B34348}" type="pres">
      <dgm:prSet presAssocID="{56C61229-7AF7-FF4D-AA6F-9A3D0D29B77B}" presName="background3" presStyleLbl="node3" presStyleIdx="4" presStyleCnt="8"/>
      <dgm:spPr/>
    </dgm:pt>
    <dgm:pt modelId="{E216CF95-458B-6B4C-B1A4-B29785A98C1F}" type="pres">
      <dgm:prSet presAssocID="{56C61229-7AF7-FF4D-AA6F-9A3D0D29B77B}" presName="text3" presStyleLbl="fgAcc3" presStyleIdx="4" presStyleCnt="8" custScaleX="129916">
        <dgm:presLayoutVars>
          <dgm:chPref val="3"/>
        </dgm:presLayoutVars>
      </dgm:prSet>
      <dgm:spPr/>
    </dgm:pt>
    <dgm:pt modelId="{BD3962CA-8742-DD4E-8E6D-5603BEC75325}" type="pres">
      <dgm:prSet presAssocID="{56C61229-7AF7-FF4D-AA6F-9A3D0D29B77B}" presName="hierChild4" presStyleCnt="0"/>
      <dgm:spPr/>
    </dgm:pt>
    <dgm:pt modelId="{D6E45B1E-59A2-4D43-B4DE-3586A6897943}" type="pres">
      <dgm:prSet presAssocID="{D2FD6352-CE0F-BB4E-B7BC-8E4A72FEF5AE}" presName="Name17" presStyleLbl="parChTrans1D3" presStyleIdx="5" presStyleCnt="8"/>
      <dgm:spPr/>
    </dgm:pt>
    <dgm:pt modelId="{C1C98D55-E77E-DF4A-90B8-5A2CEAED8EE0}" type="pres">
      <dgm:prSet presAssocID="{1681B60A-F8CB-9C43-9F37-AF53D01DD192}" presName="hierRoot3" presStyleCnt="0"/>
      <dgm:spPr/>
    </dgm:pt>
    <dgm:pt modelId="{EACD10CD-919F-BB4B-A7FA-4106BA7D7C52}" type="pres">
      <dgm:prSet presAssocID="{1681B60A-F8CB-9C43-9F37-AF53D01DD192}" presName="composite3" presStyleCnt="0"/>
      <dgm:spPr/>
    </dgm:pt>
    <dgm:pt modelId="{81C68CAB-9206-8B47-AE16-4B2E88647B79}" type="pres">
      <dgm:prSet presAssocID="{1681B60A-F8CB-9C43-9F37-AF53D01DD192}" presName="background3" presStyleLbl="node3" presStyleIdx="5" presStyleCnt="8"/>
      <dgm:spPr/>
    </dgm:pt>
    <dgm:pt modelId="{ECF567BA-4145-3F43-8859-95D8C69600E8}" type="pres">
      <dgm:prSet presAssocID="{1681B60A-F8CB-9C43-9F37-AF53D01DD192}" presName="text3" presStyleLbl="fgAcc3" presStyleIdx="5" presStyleCnt="8" custScaleX="110151">
        <dgm:presLayoutVars>
          <dgm:chPref val="3"/>
        </dgm:presLayoutVars>
      </dgm:prSet>
      <dgm:spPr/>
    </dgm:pt>
    <dgm:pt modelId="{91455880-4987-0A43-9A65-235C30C64CDC}" type="pres">
      <dgm:prSet presAssocID="{1681B60A-F8CB-9C43-9F37-AF53D01DD192}" presName="hierChild4" presStyleCnt="0"/>
      <dgm:spPr/>
    </dgm:pt>
    <dgm:pt modelId="{8FCC2E83-49A5-E447-864D-F904F1511B1D}" type="pres">
      <dgm:prSet presAssocID="{26F8437A-CA68-834D-97B0-A787282EDD19}" presName="hierRoot1" presStyleCnt="0"/>
      <dgm:spPr/>
    </dgm:pt>
    <dgm:pt modelId="{699E3626-FC2A-F449-87B0-DDF854E0AC8B}" type="pres">
      <dgm:prSet presAssocID="{26F8437A-CA68-834D-97B0-A787282EDD19}" presName="composite" presStyleCnt="0"/>
      <dgm:spPr/>
    </dgm:pt>
    <dgm:pt modelId="{F93E438C-FF7F-8C47-87E3-4029BEEB4838}" type="pres">
      <dgm:prSet presAssocID="{26F8437A-CA68-834D-97B0-A787282EDD19}" presName="background" presStyleLbl="node0" presStyleIdx="1" presStyleCnt="2"/>
      <dgm:spPr/>
    </dgm:pt>
    <dgm:pt modelId="{FAF840D0-D8C9-0247-99D0-C75C0AEADD0C}" type="pres">
      <dgm:prSet presAssocID="{26F8437A-CA68-834D-97B0-A787282EDD19}" presName="text" presStyleLbl="fgAcc0" presStyleIdx="1" presStyleCnt="2" custScaleX="163534" custLinFactNeighborY="-17744">
        <dgm:presLayoutVars>
          <dgm:chPref val="3"/>
        </dgm:presLayoutVars>
      </dgm:prSet>
      <dgm:spPr/>
    </dgm:pt>
    <dgm:pt modelId="{0054DDE4-E8FB-074E-BDC7-528C9755A3DB}" type="pres">
      <dgm:prSet presAssocID="{26F8437A-CA68-834D-97B0-A787282EDD19}" presName="hierChild2" presStyleCnt="0"/>
      <dgm:spPr/>
    </dgm:pt>
    <dgm:pt modelId="{438C9B26-4238-B648-81B1-6363C9B18A64}" type="pres">
      <dgm:prSet presAssocID="{DAACCB1B-5C7C-1A4F-A3FD-D6C66687747B}" presName="Name10" presStyleLbl="parChTrans1D2" presStyleIdx="2" presStyleCnt="4"/>
      <dgm:spPr/>
    </dgm:pt>
    <dgm:pt modelId="{B6236524-8160-F04D-941E-29956A8B34B8}" type="pres">
      <dgm:prSet presAssocID="{FAE056D0-5B27-244C-9FA9-5E0CC4351905}" presName="hierRoot2" presStyleCnt="0"/>
      <dgm:spPr/>
    </dgm:pt>
    <dgm:pt modelId="{012526DD-B2A2-7646-B7C1-01305F967EED}" type="pres">
      <dgm:prSet presAssocID="{FAE056D0-5B27-244C-9FA9-5E0CC4351905}" presName="composite2" presStyleCnt="0"/>
      <dgm:spPr/>
    </dgm:pt>
    <dgm:pt modelId="{F9AA9E42-676E-B94F-85E1-5131A1E28E29}" type="pres">
      <dgm:prSet presAssocID="{FAE056D0-5B27-244C-9FA9-5E0CC4351905}" presName="background2" presStyleLbl="node2" presStyleIdx="2" presStyleCnt="4"/>
      <dgm:spPr/>
    </dgm:pt>
    <dgm:pt modelId="{5950C455-9D0E-1841-BD89-8B18087E3AA3}" type="pres">
      <dgm:prSet presAssocID="{FAE056D0-5B27-244C-9FA9-5E0CC4351905}" presName="text2" presStyleLbl="fgAcc2" presStyleIdx="2" presStyleCnt="4" custScaleX="150447">
        <dgm:presLayoutVars>
          <dgm:chPref val="3"/>
        </dgm:presLayoutVars>
      </dgm:prSet>
      <dgm:spPr/>
    </dgm:pt>
    <dgm:pt modelId="{492A5B1F-B3F2-774C-B831-DECD3CA2BF14}" type="pres">
      <dgm:prSet presAssocID="{FAE056D0-5B27-244C-9FA9-5E0CC4351905}" presName="hierChild3" presStyleCnt="0"/>
      <dgm:spPr/>
    </dgm:pt>
    <dgm:pt modelId="{D9C8CF62-8F5E-E54C-9315-8BEA71E31F2A}" type="pres">
      <dgm:prSet presAssocID="{3126BBC6-4C8D-2F45-85E7-81BF596C671E}" presName="Name17" presStyleLbl="parChTrans1D3" presStyleIdx="6" presStyleCnt="8"/>
      <dgm:spPr/>
    </dgm:pt>
    <dgm:pt modelId="{9E1FFE95-098F-1348-A5D0-5D65401D4561}" type="pres">
      <dgm:prSet presAssocID="{8C4645EE-343A-3E43-9244-D9AA55B7390E}" presName="hierRoot3" presStyleCnt="0"/>
      <dgm:spPr/>
    </dgm:pt>
    <dgm:pt modelId="{4BB632F2-2123-D546-A99A-E4D955C650C8}" type="pres">
      <dgm:prSet presAssocID="{8C4645EE-343A-3E43-9244-D9AA55B7390E}" presName="composite3" presStyleCnt="0"/>
      <dgm:spPr/>
    </dgm:pt>
    <dgm:pt modelId="{1C2DC7D6-7E68-A244-8E18-053DEA5986CD}" type="pres">
      <dgm:prSet presAssocID="{8C4645EE-343A-3E43-9244-D9AA55B7390E}" presName="background3" presStyleLbl="node3" presStyleIdx="6" presStyleCnt="8"/>
      <dgm:spPr/>
    </dgm:pt>
    <dgm:pt modelId="{E6448DAD-6AA8-4F44-AD2B-46A6230DFCA7}" type="pres">
      <dgm:prSet presAssocID="{8C4645EE-343A-3E43-9244-D9AA55B7390E}" presName="text3" presStyleLbl="fgAcc3" presStyleIdx="6" presStyleCnt="8" custScaleX="163707">
        <dgm:presLayoutVars>
          <dgm:chPref val="3"/>
        </dgm:presLayoutVars>
      </dgm:prSet>
      <dgm:spPr/>
    </dgm:pt>
    <dgm:pt modelId="{0A1CF395-4855-2640-A54B-7A7F7FE954BD}" type="pres">
      <dgm:prSet presAssocID="{8C4645EE-343A-3E43-9244-D9AA55B7390E}" presName="hierChild4" presStyleCnt="0"/>
      <dgm:spPr/>
    </dgm:pt>
    <dgm:pt modelId="{4766DC5A-2335-5246-84D1-E1475B13200B}" type="pres">
      <dgm:prSet presAssocID="{E84ABB58-B28E-504F-8304-99C56A887DAA}" presName="Name10" presStyleLbl="parChTrans1D2" presStyleIdx="3" presStyleCnt="4"/>
      <dgm:spPr/>
    </dgm:pt>
    <dgm:pt modelId="{4C70A05E-3DEA-9743-B103-8E07F3B268E5}" type="pres">
      <dgm:prSet presAssocID="{95F97E6F-E5BD-0F46-BE8B-DD30300BBE28}" presName="hierRoot2" presStyleCnt="0"/>
      <dgm:spPr/>
    </dgm:pt>
    <dgm:pt modelId="{E24D3824-DE25-ED43-B2DE-5C6108A182F3}" type="pres">
      <dgm:prSet presAssocID="{95F97E6F-E5BD-0F46-BE8B-DD30300BBE28}" presName="composite2" presStyleCnt="0"/>
      <dgm:spPr/>
    </dgm:pt>
    <dgm:pt modelId="{272D0D9C-41E3-E74E-95C3-E57A13EE1ED8}" type="pres">
      <dgm:prSet presAssocID="{95F97E6F-E5BD-0F46-BE8B-DD30300BBE28}" presName="background2" presStyleLbl="node2" presStyleIdx="3" presStyleCnt="4"/>
      <dgm:spPr/>
    </dgm:pt>
    <dgm:pt modelId="{86D760F5-A2CA-CB45-A72F-B6C625EFB755}" type="pres">
      <dgm:prSet presAssocID="{95F97E6F-E5BD-0F46-BE8B-DD30300BBE28}" presName="text2" presStyleLbl="fgAcc2" presStyleIdx="3" presStyleCnt="4" custScaleX="167636">
        <dgm:presLayoutVars>
          <dgm:chPref val="3"/>
        </dgm:presLayoutVars>
      </dgm:prSet>
      <dgm:spPr/>
    </dgm:pt>
    <dgm:pt modelId="{6F99E1B5-499D-8740-BE02-251B8B594548}" type="pres">
      <dgm:prSet presAssocID="{95F97E6F-E5BD-0F46-BE8B-DD30300BBE28}" presName="hierChild3" presStyleCnt="0"/>
      <dgm:spPr/>
    </dgm:pt>
    <dgm:pt modelId="{134616DC-574B-1849-9AA7-DB919203A1AA}" type="pres">
      <dgm:prSet presAssocID="{3195FC97-85AA-6941-8AFD-4B72DAEF7931}" presName="Name17" presStyleLbl="parChTrans1D3" presStyleIdx="7" presStyleCnt="8"/>
      <dgm:spPr/>
    </dgm:pt>
    <dgm:pt modelId="{DBB867BC-3E11-F94E-BD9B-B70B4442AAA2}" type="pres">
      <dgm:prSet presAssocID="{F2159F65-92CF-3A4B-A9E0-3631DDD4F90B}" presName="hierRoot3" presStyleCnt="0"/>
      <dgm:spPr/>
    </dgm:pt>
    <dgm:pt modelId="{486F0F19-8675-D140-BFFD-049203E5BA76}" type="pres">
      <dgm:prSet presAssocID="{F2159F65-92CF-3A4B-A9E0-3631DDD4F90B}" presName="composite3" presStyleCnt="0"/>
      <dgm:spPr/>
    </dgm:pt>
    <dgm:pt modelId="{CC61F976-4C1B-5D4E-A71E-9C7151C1278A}" type="pres">
      <dgm:prSet presAssocID="{F2159F65-92CF-3A4B-A9E0-3631DDD4F90B}" presName="background3" presStyleLbl="node3" presStyleIdx="7" presStyleCnt="8"/>
      <dgm:spPr/>
    </dgm:pt>
    <dgm:pt modelId="{21788652-FC7B-A147-B018-70044A98F57D}" type="pres">
      <dgm:prSet presAssocID="{F2159F65-92CF-3A4B-A9E0-3631DDD4F90B}" presName="text3" presStyleLbl="fgAcc3" presStyleIdx="7" presStyleCnt="8" custScaleX="129538" custScaleY="103158">
        <dgm:presLayoutVars>
          <dgm:chPref val="3"/>
        </dgm:presLayoutVars>
      </dgm:prSet>
      <dgm:spPr/>
    </dgm:pt>
    <dgm:pt modelId="{9DD28498-27A0-4847-9773-C4E0A59C9887}" type="pres">
      <dgm:prSet presAssocID="{F2159F65-92CF-3A4B-A9E0-3631DDD4F90B}" presName="hierChild4" presStyleCnt="0"/>
      <dgm:spPr/>
    </dgm:pt>
  </dgm:ptLst>
  <dgm:cxnLst>
    <dgm:cxn modelId="{4451250B-B20B-7448-AB3E-D6403871CCCA}" type="presOf" srcId="{568F1975-2B0B-A040-AF3D-6E9E83E81127}" destId="{F583159C-29A5-8C4F-9576-5F21AE8FCBCF}" srcOrd="0" destOrd="0" presId="urn:microsoft.com/office/officeart/2005/8/layout/hierarchy1"/>
    <dgm:cxn modelId="{BC51FB0D-4945-5942-BA62-B89F01CA42F5}" type="presOf" srcId="{3126BBC6-4C8D-2F45-85E7-81BF596C671E}" destId="{D9C8CF62-8F5E-E54C-9315-8BEA71E31F2A}" srcOrd="0" destOrd="0" presId="urn:microsoft.com/office/officeart/2005/8/layout/hierarchy1"/>
    <dgm:cxn modelId="{342E171B-C71F-F04F-BB4F-2673DB530400}" srcId="{2306E6D3-028E-4047-95FF-746AAF71F830}" destId="{28ED169D-6AFD-464D-A773-B1C12E32EC4A}" srcOrd="0" destOrd="0" parTransId="{FA08A166-D068-E845-A91C-7E3C4D325229}" sibTransId="{4899A532-68F7-004F-98B0-6325DFA34649}"/>
    <dgm:cxn modelId="{751EC61C-1238-E94B-8074-8061D8C913EB}" type="presOf" srcId="{2306E6D3-028E-4047-95FF-746AAF71F830}" destId="{866A4AC0-8EE2-D145-B7DD-041B9D07F2D4}" srcOrd="0" destOrd="0" presId="urn:microsoft.com/office/officeart/2005/8/layout/hierarchy1"/>
    <dgm:cxn modelId="{824FCF1D-CF69-CA45-90E3-1712FCA43794}" type="presOf" srcId="{28ED169D-6AFD-464D-A773-B1C12E32EC4A}" destId="{F342F1AB-8596-C94C-87E8-D23F2C8E09C1}" srcOrd="0" destOrd="0" presId="urn:microsoft.com/office/officeart/2005/8/layout/hierarchy1"/>
    <dgm:cxn modelId="{8E45E220-73FB-CB41-BE63-32FE0A36D30B}" srcId="{26F8437A-CA68-834D-97B0-A787282EDD19}" destId="{FAE056D0-5B27-244C-9FA9-5E0CC4351905}" srcOrd="0" destOrd="0" parTransId="{DAACCB1B-5C7C-1A4F-A3FD-D6C66687747B}" sibTransId="{658BE519-A0B9-114C-9D82-3BF1E3E0A1BD}"/>
    <dgm:cxn modelId="{42F86429-54AD-AA4B-9352-C596324CEC83}" type="presOf" srcId="{77EB6A2B-BE3D-7842-8771-58307D426443}" destId="{734B1220-FD88-E644-A83B-EEC6FFB3A400}" srcOrd="0" destOrd="0" presId="urn:microsoft.com/office/officeart/2005/8/layout/hierarchy1"/>
    <dgm:cxn modelId="{7AA3B72A-AB18-B64B-B084-2B21B1BF3090}" type="presOf" srcId="{95F97E6F-E5BD-0F46-BE8B-DD30300BBE28}" destId="{86D760F5-A2CA-CB45-A72F-B6C625EFB755}" srcOrd="0" destOrd="0" presId="urn:microsoft.com/office/officeart/2005/8/layout/hierarchy1"/>
    <dgm:cxn modelId="{485B262B-6E4D-7449-9F18-F1B85E019A57}" type="presOf" srcId="{1911DA30-CDA7-5B48-99C5-59BE034E0EBD}" destId="{67935F00-E7EA-3443-8DDF-608CBFD14F2C}" srcOrd="0" destOrd="0" presId="urn:microsoft.com/office/officeart/2005/8/layout/hierarchy1"/>
    <dgm:cxn modelId="{47DBB32C-845B-664F-8827-E99FBFF0D382}" type="presOf" srcId="{DBA88AF9-11F9-164F-B48B-97C665B88932}" destId="{B7BBDF26-240A-CC42-828A-9831FDFEF60B}" srcOrd="0" destOrd="0" presId="urn:microsoft.com/office/officeart/2005/8/layout/hierarchy1"/>
    <dgm:cxn modelId="{6D890440-3FC2-7A42-A153-50DF61341388}" type="presOf" srcId="{05A1F4B7-C454-134E-B97D-21A8997391A6}" destId="{2C60DCF5-F9A1-F343-B428-25CE27AADEC6}" srcOrd="0" destOrd="0" presId="urn:microsoft.com/office/officeart/2005/8/layout/hierarchy1"/>
    <dgm:cxn modelId="{3DD6605F-D69A-1D4A-840C-0904290B88F0}" type="presOf" srcId="{01FCD026-3942-384D-9608-CA21C2CE93E4}" destId="{7FD167D0-609C-1E44-8AFA-E2C266ED360A}" srcOrd="0" destOrd="0" presId="urn:microsoft.com/office/officeart/2005/8/layout/hierarchy1"/>
    <dgm:cxn modelId="{A542E443-0E11-EF43-A0AD-C8EAE2C8AFA1}" srcId="{2CC64686-A401-F44D-A4E8-8F0EE14B7371}" destId="{26F8437A-CA68-834D-97B0-A787282EDD19}" srcOrd="1" destOrd="0" parTransId="{24CA404C-2B31-6046-99E1-B0A34D913821}" sibTransId="{BE4B0EAB-EC84-2047-94FC-BC12967B6460}"/>
    <dgm:cxn modelId="{3A56A067-35F3-2742-B121-2BE4D12A8A46}" srcId="{26F8437A-CA68-834D-97B0-A787282EDD19}" destId="{95F97E6F-E5BD-0F46-BE8B-DD30300BBE28}" srcOrd="1" destOrd="0" parTransId="{E84ABB58-B28E-504F-8304-99C56A887DAA}" sibTransId="{185222B7-6F3C-3449-AF51-729533EA58B8}"/>
    <dgm:cxn modelId="{EC4E2E6A-887F-9443-9B4F-1E7CA88E105A}" type="presOf" srcId="{DAACCB1B-5C7C-1A4F-A3FD-D6C66687747B}" destId="{438C9B26-4238-B648-81B1-6363C9B18A64}" srcOrd="0" destOrd="0" presId="urn:microsoft.com/office/officeart/2005/8/layout/hierarchy1"/>
    <dgm:cxn modelId="{D8B71F4E-3028-C14B-BD25-F9ACC040FBDD}" type="presOf" srcId="{26F8437A-CA68-834D-97B0-A787282EDD19}" destId="{FAF840D0-D8C9-0247-99D0-C75C0AEADD0C}" srcOrd="0" destOrd="0" presId="urn:microsoft.com/office/officeart/2005/8/layout/hierarchy1"/>
    <dgm:cxn modelId="{9FB0DF73-B77B-4249-946A-3CD2FEB38F53}" type="presOf" srcId="{967E6268-9540-DC4F-9004-520E89478D45}" destId="{1505424B-6694-DC46-8EA9-0F8944EB7C8B}" srcOrd="0" destOrd="0" presId="urn:microsoft.com/office/officeart/2005/8/layout/hierarchy1"/>
    <dgm:cxn modelId="{9314A578-F971-7748-A0E6-6EB7181ABFC6}" srcId="{2306E6D3-028E-4047-95FF-746AAF71F830}" destId="{1685B86C-EE42-504E-8F5D-B16887C55164}" srcOrd="1" destOrd="0" parTransId="{05A1F4B7-C454-134E-B97D-21A8997391A6}" sibTransId="{B9234622-7B8C-EE45-BA15-C1ACE30E428B}"/>
    <dgm:cxn modelId="{E2691879-1D5C-9B45-8B19-D9D271EC43A8}" srcId="{2CC64686-A401-F44D-A4E8-8F0EE14B7371}" destId="{2306E6D3-028E-4047-95FF-746AAF71F830}" srcOrd="0" destOrd="0" parTransId="{7EEE17BE-EE04-194E-AFB1-6BCBDCE3AA2C}" sibTransId="{C85AF7B3-A903-714F-82F0-FCED5284C48B}"/>
    <dgm:cxn modelId="{A8CB1383-4CEB-C844-9E5E-55F3C37CE1B9}" srcId="{FAE056D0-5B27-244C-9FA9-5E0CC4351905}" destId="{8C4645EE-343A-3E43-9244-D9AA55B7390E}" srcOrd="0" destOrd="0" parTransId="{3126BBC6-4C8D-2F45-85E7-81BF596C671E}" sibTransId="{B61F2DA0-805F-FC4C-9346-4F013F391E79}"/>
    <dgm:cxn modelId="{1AAA8A8B-34BF-0A41-B0E7-E25E135B8FB1}" type="presOf" srcId="{1685B86C-EE42-504E-8F5D-B16887C55164}" destId="{A1EDFEE0-5D1F-D148-9EA3-7740C86586D1}" srcOrd="0" destOrd="0" presId="urn:microsoft.com/office/officeart/2005/8/layout/hierarchy1"/>
    <dgm:cxn modelId="{0A3FAB8E-0070-1C48-9E3E-C442654B389E}" type="presOf" srcId="{FA08A166-D068-E845-A91C-7E3C4D325229}" destId="{E6391F27-2518-8A4A-AFE2-3E697DD67B4A}" srcOrd="0" destOrd="0" presId="urn:microsoft.com/office/officeart/2005/8/layout/hierarchy1"/>
    <dgm:cxn modelId="{D6A6599D-0ED7-D441-8881-F73560CCE398}" type="presOf" srcId="{D2FD6352-CE0F-BB4E-B7BC-8E4A72FEF5AE}" destId="{D6E45B1E-59A2-4D43-B4DE-3586A6897943}" srcOrd="0" destOrd="0" presId="urn:microsoft.com/office/officeart/2005/8/layout/hierarchy1"/>
    <dgm:cxn modelId="{5C4630A3-AC38-2941-9BDA-4E6F260B3208}" srcId="{28ED169D-6AFD-464D-A773-B1C12E32EC4A}" destId="{967E6268-9540-DC4F-9004-520E89478D45}" srcOrd="2" destOrd="0" parTransId="{BCE96D6D-774C-634D-9BCE-D9D541F9B584}" sibTransId="{F222624A-07BF-2741-A727-F0954E596C1F}"/>
    <dgm:cxn modelId="{46CD35A6-8DD4-7F47-82A9-B1ADC4CEC10D}" type="presOf" srcId="{2CC64686-A401-F44D-A4E8-8F0EE14B7371}" destId="{7E372EA7-2E55-3B44-A956-B11233699CFD}" srcOrd="0" destOrd="0" presId="urn:microsoft.com/office/officeart/2005/8/layout/hierarchy1"/>
    <dgm:cxn modelId="{5BFF18AB-BF3C-F640-BE6B-6138DB694A4C}" type="presOf" srcId="{8C4645EE-343A-3E43-9244-D9AA55B7390E}" destId="{E6448DAD-6AA8-4F44-AD2B-46A6230DFCA7}" srcOrd="0" destOrd="0" presId="urn:microsoft.com/office/officeart/2005/8/layout/hierarchy1"/>
    <dgm:cxn modelId="{7D84CCB0-A4C7-9D44-AD69-AE6A53AEACD1}" type="presOf" srcId="{56C61229-7AF7-FF4D-AA6F-9A3D0D29B77B}" destId="{E216CF95-458B-6B4C-B1A4-B29785A98C1F}" srcOrd="0" destOrd="0" presId="urn:microsoft.com/office/officeart/2005/8/layout/hierarchy1"/>
    <dgm:cxn modelId="{43BC7AB6-A2D2-AF41-A535-FD8508D4588B}" type="presOf" srcId="{3195FC97-85AA-6941-8AFD-4B72DAEF7931}" destId="{134616DC-574B-1849-9AA7-DB919203A1AA}" srcOrd="0" destOrd="0" presId="urn:microsoft.com/office/officeart/2005/8/layout/hierarchy1"/>
    <dgm:cxn modelId="{B29BF1BA-C47D-F042-B9BB-416A1B2395BE}" type="presOf" srcId="{FAE056D0-5B27-244C-9FA9-5E0CC4351905}" destId="{5950C455-9D0E-1841-BD89-8B18087E3AA3}" srcOrd="0" destOrd="0" presId="urn:microsoft.com/office/officeart/2005/8/layout/hierarchy1"/>
    <dgm:cxn modelId="{40CDB8C8-98E9-F747-AF26-975CAA705C28}" type="presOf" srcId="{BCE96D6D-774C-634D-9BCE-D9D541F9B584}" destId="{77C4D6AB-F828-B94D-AFB6-C0B5DB207C9C}" srcOrd="0" destOrd="0" presId="urn:microsoft.com/office/officeart/2005/8/layout/hierarchy1"/>
    <dgm:cxn modelId="{B0321CC9-F18D-754E-B9BA-886EAF5CDDE8}" srcId="{95F97E6F-E5BD-0F46-BE8B-DD30300BBE28}" destId="{F2159F65-92CF-3A4B-A9E0-3631DDD4F90B}" srcOrd="0" destOrd="0" parTransId="{3195FC97-85AA-6941-8AFD-4B72DAEF7931}" sibTransId="{8214CB0C-EC2C-264C-A9BD-4F2E9BFC8F2B}"/>
    <dgm:cxn modelId="{64B8EBC9-E069-A94D-BA2C-3883991DEE75}" srcId="{1685B86C-EE42-504E-8F5D-B16887C55164}" destId="{1681B60A-F8CB-9C43-9F37-AF53D01DD192}" srcOrd="1" destOrd="0" parTransId="{D2FD6352-CE0F-BB4E-B7BC-8E4A72FEF5AE}" sibTransId="{94396C92-9DFD-CC43-AD28-2789C9335AFC}"/>
    <dgm:cxn modelId="{51FCBFD2-D8A6-254C-9C40-867A2F70E8D6}" srcId="{28ED169D-6AFD-464D-A773-B1C12E32EC4A}" destId="{2066A84E-13A9-AC42-893E-C428B4115AC9}" srcOrd="3" destOrd="0" parTransId="{212E9683-9A29-324D-AEDD-EB84BEA6E6E4}" sibTransId="{946E61F6-C629-5C4D-AA99-4F742BC14E47}"/>
    <dgm:cxn modelId="{09608AD4-901A-4E4E-9880-705E244E30F7}" type="presOf" srcId="{F2159F65-92CF-3A4B-A9E0-3631DDD4F90B}" destId="{21788652-FC7B-A147-B018-70044A98F57D}" srcOrd="0" destOrd="0" presId="urn:microsoft.com/office/officeart/2005/8/layout/hierarchy1"/>
    <dgm:cxn modelId="{966F12D5-ACFF-2545-B98F-B61718B352ED}" type="presOf" srcId="{2066A84E-13A9-AC42-893E-C428B4115AC9}" destId="{815B88EE-16E1-274E-93F3-28E458DAB2C7}" srcOrd="0" destOrd="0" presId="urn:microsoft.com/office/officeart/2005/8/layout/hierarchy1"/>
    <dgm:cxn modelId="{F1A724DA-706D-6340-B9CB-23C0E7819CB3}" type="presOf" srcId="{1681B60A-F8CB-9C43-9F37-AF53D01DD192}" destId="{ECF567BA-4145-3F43-8859-95D8C69600E8}" srcOrd="0" destOrd="0" presId="urn:microsoft.com/office/officeart/2005/8/layout/hierarchy1"/>
    <dgm:cxn modelId="{787444DD-8C1F-3B47-AE50-C33448C9AC07}" type="presOf" srcId="{E84ABB58-B28E-504F-8304-99C56A887DAA}" destId="{4766DC5A-2335-5246-84D1-E1475B13200B}" srcOrd="0" destOrd="0" presId="urn:microsoft.com/office/officeart/2005/8/layout/hierarchy1"/>
    <dgm:cxn modelId="{D149C7E6-195D-3A4E-864A-6B25116E4738}" srcId="{28ED169D-6AFD-464D-A773-B1C12E32EC4A}" destId="{568F1975-2B0B-A040-AF3D-6E9E83E81127}" srcOrd="0" destOrd="0" parTransId="{1911DA30-CDA7-5B48-99C5-59BE034E0EBD}" sibTransId="{DAF3D427-C42B-BB42-A9EC-142CE6521774}"/>
    <dgm:cxn modelId="{D19548ED-9A86-CD44-B0A0-3C8224C7C98D}" srcId="{1685B86C-EE42-504E-8F5D-B16887C55164}" destId="{56C61229-7AF7-FF4D-AA6F-9A3D0D29B77B}" srcOrd="0" destOrd="0" parTransId="{DBA88AF9-11F9-164F-B48B-97C665B88932}" sibTransId="{D141D30C-BD37-6A4C-BB9D-99E4A0026504}"/>
    <dgm:cxn modelId="{16D4D6EE-5E5F-6441-A585-742EA9CCD160}" srcId="{28ED169D-6AFD-464D-A773-B1C12E32EC4A}" destId="{01FCD026-3942-384D-9608-CA21C2CE93E4}" srcOrd="1" destOrd="0" parTransId="{77EB6A2B-BE3D-7842-8771-58307D426443}" sibTransId="{301449B1-F705-014E-9968-73184F7EE920}"/>
    <dgm:cxn modelId="{326D24F1-AB0A-B446-A695-82839C946702}" type="presOf" srcId="{212E9683-9A29-324D-AEDD-EB84BEA6E6E4}" destId="{21D5BB83-8AE7-2B49-9F9F-3FF5C94BDA94}" srcOrd="0" destOrd="0" presId="urn:microsoft.com/office/officeart/2005/8/layout/hierarchy1"/>
    <dgm:cxn modelId="{EFB1F5D9-F876-034B-963B-F86A196DED38}" type="presParOf" srcId="{7E372EA7-2E55-3B44-A956-B11233699CFD}" destId="{C03771F8-927F-4C4D-9D80-D42D89FBCBF9}" srcOrd="0" destOrd="0" presId="urn:microsoft.com/office/officeart/2005/8/layout/hierarchy1"/>
    <dgm:cxn modelId="{A9AAC1A6-15C3-2A42-A071-C2ED3FF10D46}" type="presParOf" srcId="{C03771F8-927F-4C4D-9D80-D42D89FBCBF9}" destId="{88B933CC-4303-7245-BEAE-7F92AFC0C51C}" srcOrd="0" destOrd="0" presId="urn:microsoft.com/office/officeart/2005/8/layout/hierarchy1"/>
    <dgm:cxn modelId="{11580C5D-545D-FF46-A402-241E66C1351D}" type="presParOf" srcId="{88B933CC-4303-7245-BEAE-7F92AFC0C51C}" destId="{04A0CA1A-AFBB-0147-89B1-7BD7930278BF}" srcOrd="0" destOrd="0" presId="urn:microsoft.com/office/officeart/2005/8/layout/hierarchy1"/>
    <dgm:cxn modelId="{814CF03C-EAE9-7141-B1B6-9478BD45971D}" type="presParOf" srcId="{88B933CC-4303-7245-BEAE-7F92AFC0C51C}" destId="{866A4AC0-8EE2-D145-B7DD-041B9D07F2D4}" srcOrd="1" destOrd="0" presId="urn:microsoft.com/office/officeart/2005/8/layout/hierarchy1"/>
    <dgm:cxn modelId="{E153A880-4E87-914D-9ADF-001AEB072369}" type="presParOf" srcId="{C03771F8-927F-4C4D-9D80-D42D89FBCBF9}" destId="{3F2DCC03-5518-9F40-9DE5-2E9FC4643C76}" srcOrd="1" destOrd="0" presId="urn:microsoft.com/office/officeart/2005/8/layout/hierarchy1"/>
    <dgm:cxn modelId="{03635B12-258E-294A-903B-1ACD3F32B863}" type="presParOf" srcId="{3F2DCC03-5518-9F40-9DE5-2E9FC4643C76}" destId="{E6391F27-2518-8A4A-AFE2-3E697DD67B4A}" srcOrd="0" destOrd="0" presId="urn:microsoft.com/office/officeart/2005/8/layout/hierarchy1"/>
    <dgm:cxn modelId="{42216400-22CC-9644-A8FD-3B9F0A066999}" type="presParOf" srcId="{3F2DCC03-5518-9F40-9DE5-2E9FC4643C76}" destId="{B8266BD3-6D64-4B4C-B17A-85235BC618BE}" srcOrd="1" destOrd="0" presId="urn:microsoft.com/office/officeart/2005/8/layout/hierarchy1"/>
    <dgm:cxn modelId="{3FB07BC9-B4A2-1D4A-B444-7EAFB38436A2}" type="presParOf" srcId="{B8266BD3-6D64-4B4C-B17A-85235BC618BE}" destId="{8A58B783-0086-6C4A-AE67-78CD20046B36}" srcOrd="0" destOrd="0" presId="urn:microsoft.com/office/officeart/2005/8/layout/hierarchy1"/>
    <dgm:cxn modelId="{FBB4BF02-5923-8343-A8FC-E05089CCD853}" type="presParOf" srcId="{8A58B783-0086-6C4A-AE67-78CD20046B36}" destId="{4095E0B0-D2EB-304F-BC16-4ED342AEB55B}" srcOrd="0" destOrd="0" presId="urn:microsoft.com/office/officeart/2005/8/layout/hierarchy1"/>
    <dgm:cxn modelId="{94206A8D-3905-CF44-9ECF-0960298C9BD8}" type="presParOf" srcId="{8A58B783-0086-6C4A-AE67-78CD20046B36}" destId="{F342F1AB-8596-C94C-87E8-D23F2C8E09C1}" srcOrd="1" destOrd="0" presId="urn:microsoft.com/office/officeart/2005/8/layout/hierarchy1"/>
    <dgm:cxn modelId="{1D4AF438-6DF5-5C4F-A2C9-07B0CB6D3415}" type="presParOf" srcId="{B8266BD3-6D64-4B4C-B17A-85235BC618BE}" destId="{79C4A6A8-8E33-A84B-98BB-A732EAFE163D}" srcOrd="1" destOrd="0" presId="urn:microsoft.com/office/officeart/2005/8/layout/hierarchy1"/>
    <dgm:cxn modelId="{021751F3-84B7-F149-BA1F-61D991F53492}" type="presParOf" srcId="{79C4A6A8-8E33-A84B-98BB-A732EAFE163D}" destId="{67935F00-E7EA-3443-8DDF-608CBFD14F2C}" srcOrd="0" destOrd="0" presId="urn:microsoft.com/office/officeart/2005/8/layout/hierarchy1"/>
    <dgm:cxn modelId="{51E9D097-5033-2B43-A403-D571495B745A}" type="presParOf" srcId="{79C4A6A8-8E33-A84B-98BB-A732EAFE163D}" destId="{C4E0CEC8-2B8B-2145-8F9E-83A4089FF0E2}" srcOrd="1" destOrd="0" presId="urn:microsoft.com/office/officeart/2005/8/layout/hierarchy1"/>
    <dgm:cxn modelId="{558EAA3D-436C-844F-960E-432A89F26BAE}" type="presParOf" srcId="{C4E0CEC8-2B8B-2145-8F9E-83A4089FF0E2}" destId="{C4009918-D0D3-1F45-9C81-9CC08F8CD305}" srcOrd="0" destOrd="0" presId="urn:microsoft.com/office/officeart/2005/8/layout/hierarchy1"/>
    <dgm:cxn modelId="{1786FA59-C335-F64B-980C-DED69346B3BF}" type="presParOf" srcId="{C4009918-D0D3-1F45-9C81-9CC08F8CD305}" destId="{CA67728E-14ED-1749-B8A8-E4BF268AFB22}" srcOrd="0" destOrd="0" presId="urn:microsoft.com/office/officeart/2005/8/layout/hierarchy1"/>
    <dgm:cxn modelId="{D64635B0-7DD8-A746-A8A3-6A1CB5C264D8}" type="presParOf" srcId="{C4009918-D0D3-1F45-9C81-9CC08F8CD305}" destId="{F583159C-29A5-8C4F-9576-5F21AE8FCBCF}" srcOrd="1" destOrd="0" presId="urn:microsoft.com/office/officeart/2005/8/layout/hierarchy1"/>
    <dgm:cxn modelId="{BD335B76-A449-6C4C-8C38-BF0FA177517D}" type="presParOf" srcId="{C4E0CEC8-2B8B-2145-8F9E-83A4089FF0E2}" destId="{C70B1D9E-041E-8042-BEB8-7D6BDEA65F37}" srcOrd="1" destOrd="0" presId="urn:microsoft.com/office/officeart/2005/8/layout/hierarchy1"/>
    <dgm:cxn modelId="{15FE7DB1-53B2-3C4C-BEBA-BF922F1EB8CE}" type="presParOf" srcId="{79C4A6A8-8E33-A84B-98BB-A732EAFE163D}" destId="{734B1220-FD88-E644-A83B-EEC6FFB3A400}" srcOrd="2" destOrd="0" presId="urn:microsoft.com/office/officeart/2005/8/layout/hierarchy1"/>
    <dgm:cxn modelId="{A88A1DB5-20E1-7946-9B89-948E648E341C}" type="presParOf" srcId="{79C4A6A8-8E33-A84B-98BB-A732EAFE163D}" destId="{9CE6865C-73AB-B343-B9D4-B9B592299752}" srcOrd="3" destOrd="0" presId="urn:microsoft.com/office/officeart/2005/8/layout/hierarchy1"/>
    <dgm:cxn modelId="{EDF73E39-20C1-FA4C-A9EE-4E7C12648A94}" type="presParOf" srcId="{9CE6865C-73AB-B343-B9D4-B9B592299752}" destId="{19E47878-3551-B941-81A4-C529E808F7C8}" srcOrd="0" destOrd="0" presId="urn:microsoft.com/office/officeart/2005/8/layout/hierarchy1"/>
    <dgm:cxn modelId="{E0A040D2-4BC3-3742-A391-CB7B23E3FBC1}" type="presParOf" srcId="{19E47878-3551-B941-81A4-C529E808F7C8}" destId="{76D54830-C455-544E-BD0E-918E5F7F0929}" srcOrd="0" destOrd="0" presId="urn:microsoft.com/office/officeart/2005/8/layout/hierarchy1"/>
    <dgm:cxn modelId="{47499052-BE0F-D644-822A-8534A649C6F5}" type="presParOf" srcId="{19E47878-3551-B941-81A4-C529E808F7C8}" destId="{7FD167D0-609C-1E44-8AFA-E2C266ED360A}" srcOrd="1" destOrd="0" presId="urn:microsoft.com/office/officeart/2005/8/layout/hierarchy1"/>
    <dgm:cxn modelId="{FE3ED4C8-57F7-8D45-9A39-A70B6FC4A0D8}" type="presParOf" srcId="{9CE6865C-73AB-B343-B9D4-B9B592299752}" destId="{1AD9A22C-7AD1-8242-BE07-9047D60EF25F}" srcOrd="1" destOrd="0" presId="urn:microsoft.com/office/officeart/2005/8/layout/hierarchy1"/>
    <dgm:cxn modelId="{FC84937A-D198-1E46-9781-B227056EA926}" type="presParOf" srcId="{79C4A6A8-8E33-A84B-98BB-A732EAFE163D}" destId="{77C4D6AB-F828-B94D-AFB6-C0B5DB207C9C}" srcOrd="4" destOrd="0" presId="urn:microsoft.com/office/officeart/2005/8/layout/hierarchy1"/>
    <dgm:cxn modelId="{6975EA68-4662-4B4C-8C0B-5E6FF623B7D6}" type="presParOf" srcId="{79C4A6A8-8E33-A84B-98BB-A732EAFE163D}" destId="{5A4555C0-022B-F54F-917A-3167DDF80F92}" srcOrd="5" destOrd="0" presId="urn:microsoft.com/office/officeart/2005/8/layout/hierarchy1"/>
    <dgm:cxn modelId="{181A34B3-1436-DB4E-B5FA-DD8710E42BA7}" type="presParOf" srcId="{5A4555C0-022B-F54F-917A-3167DDF80F92}" destId="{22B12C44-433A-5F4E-8834-44435C05261B}" srcOrd="0" destOrd="0" presId="urn:microsoft.com/office/officeart/2005/8/layout/hierarchy1"/>
    <dgm:cxn modelId="{E5B910E2-1923-4C4D-80C8-EBA0102F76F2}" type="presParOf" srcId="{22B12C44-433A-5F4E-8834-44435C05261B}" destId="{5487E0EE-F21A-184B-B52E-7EE80D07247D}" srcOrd="0" destOrd="0" presId="urn:microsoft.com/office/officeart/2005/8/layout/hierarchy1"/>
    <dgm:cxn modelId="{DB2483D4-A565-0D43-807B-58AE7F78CF0F}" type="presParOf" srcId="{22B12C44-433A-5F4E-8834-44435C05261B}" destId="{1505424B-6694-DC46-8EA9-0F8944EB7C8B}" srcOrd="1" destOrd="0" presId="urn:microsoft.com/office/officeart/2005/8/layout/hierarchy1"/>
    <dgm:cxn modelId="{FEE766AB-6DDA-4E42-8E36-EB690878DD8A}" type="presParOf" srcId="{5A4555C0-022B-F54F-917A-3167DDF80F92}" destId="{BE656A40-3F22-6441-8EAC-C7012D428B86}" srcOrd="1" destOrd="0" presId="urn:microsoft.com/office/officeart/2005/8/layout/hierarchy1"/>
    <dgm:cxn modelId="{F6E7A608-353F-694A-9306-C01680ACECE5}" type="presParOf" srcId="{79C4A6A8-8E33-A84B-98BB-A732EAFE163D}" destId="{21D5BB83-8AE7-2B49-9F9F-3FF5C94BDA94}" srcOrd="6" destOrd="0" presId="urn:microsoft.com/office/officeart/2005/8/layout/hierarchy1"/>
    <dgm:cxn modelId="{A52C470B-80B2-C34A-B1AD-B69AEC4B4678}" type="presParOf" srcId="{79C4A6A8-8E33-A84B-98BB-A732EAFE163D}" destId="{181B1F16-4518-F149-8423-803CC7C604E4}" srcOrd="7" destOrd="0" presId="urn:microsoft.com/office/officeart/2005/8/layout/hierarchy1"/>
    <dgm:cxn modelId="{10BD8146-EE06-884E-A704-BE851F9A231B}" type="presParOf" srcId="{181B1F16-4518-F149-8423-803CC7C604E4}" destId="{948FC311-5E27-F648-A9C3-2ECA03AEF2BB}" srcOrd="0" destOrd="0" presId="urn:microsoft.com/office/officeart/2005/8/layout/hierarchy1"/>
    <dgm:cxn modelId="{6C2154A8-4B79-E64D-BECE-6E9B6D732D0D}" type="presParOf" srcId="{948FC311-5E27-F648-A9C3-2ECA03AEF2BB}" destId="{3A14B876-F06A-E94B-B842-79AD870BE95A}" srcOrd="0" destOrd="0" presId="urn:microsoft.com/office/officeart/2005/8/layout/hierarchy1"/>
    <dgm:cxn modelId="{CEF52044-528A-084C-B63C-7DC34761A074}" type="presParOf" srcId="{948FC311-5E27-F648-A9C3-2ECA03AEF2BB}" destId="{815B88EE-16E1-274E-93F3-28E458DAB2C7}" srcOrd="1" destOrd="0" presId="urn:microsoft.com/office/officeart/2005/8/layout/hierarchy1"/>
    <dgm:cxn modelId="{E8615D8E-A359-B14A-89FA-CBE087131529}" type="presParOf" srcId="{181B1F16-4518-F149-8423-803CC7C604E4}" destId="{C48EEFB8-7A39-154D-8D25-FE584008D678}" srcOrd="1" destOrd="0" presId="urn:microsoft.com/office/officeart/2005/8/layout/hierarchy1"/>
    <dgm:cxn modelId="{F2D20DD2-FD57-734E-9852-AF807EF99659}" type="presParOf" srcId="{3F2DCC03-5518-9F40-9DE5-2E9FC4643C76}" destId="{2C60DCF5-F9A1-F343-B428-25CE27AADEC6}" srcOrd="2" destOrd="0" presId="urn:microsoft.com/office/officeart/2005/8/layout/hierarchy1"/>
    <dgm:cxn modelId="{37E1FD30-8E27-0746-9D62-7D511B6B4C3C}" type="presParOf" srcId="{3F2DCC03-5518-9F40-9DE5-2E9FC4643C76}" destId="{435B5627-B9C1-504B-ABE5-36C49A648351}" srcOrd="3" destOrd="0" presId="urn:microsoft.com/office/officeart/2005/8/layout/hierarchy1"/>
    <dgm:cxn modelId="{A2648166-406D-674C-8433-C6FEDF583267}" type="presParOf" srcId="{435B5627-B9C1-504B-ABE5-36C49A648351}" destId="{F2D026DD-273D-0B4A-BD1F-8022886CFB0F}" srcOrd="0" destOrd="0" presId="urn:microsoft.com/office/officeart/2005/8/layout/hierarchy1"/>
    <dgm:cxn modelId="{E423837C-35C0-B845-8F06-0A66E8B54B1A}" type="presParOf" srcId="{F2D026DD-273D-0B4A-BD1F-8022886CFB0F}" destId="{E76CA7EB-3C4A-6A40-941A-7FF370F1850F}" srcOrd="0" destOrd="0" presId="urn:microsoft.com/office/officeart/2005/8/layout/hierarchy1"/>
    <dgm:cxn modelId="{DAFD6FD8-F7B2-0549-8BDB-47FDA67B0C7B}" type="presParOf" srcId="{F2D026DD-273D-0B4A-BD1F-8022886CFB0F}" destId="{A1EDFEE0-5D1F-D148-9EA3-7740C86586D1}" srcOrd="1" destOrd="0" presId="urn:microsoft.com/office/officeart/2005/8/layout/hierarchy1"/>
    <dgm:cxn modelId="{63B2837C-647A-1943-96A5-77987BEEEA44}" type="presParOf" srcId="{435B5627-B9C1-504B-ABE5-36C49A648351}" destId="{0F9260BD-884B-A247-81A1-23A521FD93B7}" srcOrd="1" destOrd="0" presId="urn:microsoft.com/office/officeart/2005/8/layout/hierarchy1"/>
    <dgm:cxn modelId="{697F5D2A-220F-1A43-A3CD-471C9A57B848}" type="presParOf" srcId="{0F9260BD-884B-A247-81A1-23A521FD93B7}" destId="{B7BBDF26-240A-CC42-828A-9831FDFEF60B}" srcOrd="0" destOrd="0" presId="urn:microsoft.com/office/officeart/2005/8/layout/hierarchy1"/>
    <dgm:cxn modelId="{6D5A6A90-AB6F-8B49-BC03-0E7D7335ED08}" type="presParOf" srcId="{0F9260BD-884B-A247-81A1-23A521FD93B7}" destId="{5CCDA5A2-2478-7740-BA15-6C9790C0D3AD}" srcOrd="1" destOrd="0" presId="urn:microsoft.com/office/officeart/2005/8/layout/hierarchy1"/>
    <dgm:cxn modelId="{867BBEBF-0270-674E-AAEE-87651121F84A}" type="presParOf" srcId="{5CCDA5A2-2478-7740-BA15-6C9790C0D3AD}" destId="{A5C69C68-0408-2346-B033-29AA8A0DC241}" srcOrd="0" destOrd="0" presId="urn:microsoft.com/office/officeart/2005/8/layout/hierarchy1"/>
    <dgm:cxn modelId="{B81EA3FD-D282-0548-842B-B72D3A3A048A}" type="presParOf" srcId="{A5C69C68-0408-2346-B033-29AA8A0DC241}" destId="{2852262C-F74C-C241-8F3B-B68C75B34348}" srcOrd="0" destOrd="0" presId="urn:microsoft.com/office/officeart/2005/8/layout/hierarchy1"/>
    <dgm:cxn modelId="{94C13EA4-C194-8C49-9F81-33EF4FAD3B98}" type="presParOf" srcId="{A5C69C68-0408-2346-B033-29AA8A0DC241}" destId="{E216CF95-458B-6B4C-B1A4-B29785A98C1F}" srcOrd="1" destOrd="0" presId="urn:microsoft.com/office/officeart/2005/8/layout/hierarchy1"/>
    <dgm:cxn modelId="{670573D3-0DE3-D74D-B621-CDB2573EC470}" type="presParOf" srcId="{5CCDA5A2-2478-7740-BA15-6C9790C0D3AD}" destId="{BD3962CA-8742-DD4E-8E6D-5603BEC75325}" srcOrd="1" destOrd="0" presId="urn:microsoft.com/office/officeart/2005/8/layout/hierarchy1"/>
    <dgm:cxn modelId="{786091D8-9327-004A-B041-8BCA50F96359}" type="presParOf" srcId="{0F9260BD-884B-A247-81A1-23A521FD93B7}" destId="{D6E45B1E-59A2-4D43-B4DE-3586A6897943}" srcOrd="2" destOrd="0" presId="urn:microsoft.com/office/officeart/2005/8/layout/hierarchy1"/>
    <dgm:cxn modelId="{0EF7F2DD-40AD-554E-B867-921ADFFCA1CE}" type="presParOf" srcId="{0F9260BD-884B-A247-81A1-23A521FD93B7}" destId="{C1C98D55-E77E-DF4A-90B8-5A2CEAED8EE0}" srcOrd="3" destOrd="0" presId="urn:microsoft.com/office/officeart/2005/8/layout/hierarchy1"/>
    <dgm:cxn modelId="{92947E7C-C1FD-EB4B-8032-7F909485B362}" type="presParOf" srcId="{C1C98D55-E77E-DF4A-90B8-5A2CEAED8EE0}" destId="{EACD10CD-919F-BB4B-A7FA-4106BA7D7C52}" srcOrd="0" destOrd="0" presId="urn:microsoft.com/office/officeart/2005/8/layout/hierarchy1"/>
    <dgm:cxn modelId="{FFCEF4E9-8212-1D47-BA92-68F56AA3BCA3}" type="presParOf" srcId="{EACD10CD-919F-BB4B-A7FA-4106BA7D7C52}" destId="{81C68CAB-9206-8B47-AE16-4B2E88647B79}" srcOrd="0" destOrd="0" presId="urn:microsoft.com/office/officeart/2005/8/layout/hierarchy1"/>
    <dgm:cxn modelId="{6BF9BCEF-F12C-4846-B613-BAB1026DDA08}" type="presParOf" srcId="{EACD10CD-919F-BB4B-A7FA-4106BA7D7C52}" destId="{ECF567BA-4145-3F43-8859-95D8C69600E8}" srcOrd="1" destOrd="0" presId="urn:microsoft.com/office/officeart/2005/8/layout/hierarchy1"/>
    <dgm:cxn modelId="{05EE5FC1-D9FC-B24D-9940-0F5967E6C189}" type="presParOf" srcId="{C1C98D55-E77E-DF4A-90B8-5A2CEAED8EE0}" destId="{91455880-4987-0A43-9A65-235C30C64CDC}" srcOrd="1" destOrd="0" presId="urn:microsoft.com/office/officeart/2005/8/layout/hierarchy1"/>
    <dgm:cxn modelId="{11F2A74D-F3E4-4945-88DE-92C9D4EB4050}" type="presParOf" srcId="{7E372EA7-2E55-3B44-A956-B11233699CFD}" destId="{8FCC2E83-49A5-E447-864D-F904F1511B1D}" srcOrd="1" destOrd="0" presId="urn:microsoft.com/office/officeart/2005/8/layout/hierarchy1"/>
    <dgm:cxn modelId="{216B8C96-24C6-DC46-9043-679BA0A1B318}" type="presParOf" srcId="{8FCC2E83-49A5-E447-864D-F904F1511B1D}" destId="{699E3626-FC2A-F449-87B0-DDF854E0AC8B}" srcOrd="0" destOrd="0" presId="urn:microsoft.com/office/officeart/2005/8/layout/hierarchy1"/>
    <dgm:cxn modelId="{BD24454B-2C49-0B4E-9C3D-ABBC74552C69}" type="presParOf" srcId="{699E3626-FC2A-F449-87B0-DDF854E0AC8B}" destId="{F93E438C-FF7F-8C47-87E3-4029BEEB4838}" srcOrd="0" destOrd="0" presId="urn:microsoft.com/office/officeart/2005/8/layout/hierarchy1"/>
    <dgm:cxn modelId="{2CC79464-3B67-8C43-A9FD-0D75E779AB68}" type="presParOf" srcId="{699E3626-FC2A-F449-87B0-DDF854E0AC8B}" destId="{FAF840D0-D8C9-0247-99D0-C75C0AEADD0C}" srcOrd="1" destOrd="0" presId="urn:microsoft.com/office/officeart/2005/8/layout/hierarchy1"/>
    <dgm:cxn modelId="{FFA0F8A4-14BA-2841-829F-F2E78930999E}" type="presParOf" srcId="{8FCC2E83-49A5-E447-864D-F904F1511B1D}" destId="{0054DDE4-E8FB-074E-BDC7-528C9755A3DB}" srcOrd="1" destOrd="0" presId="urn:microsoft.com/office/officeart/2005/8/layout/hierarchy1"/>
    <dgm:cxn modelId="{83203979-12F8-5941-8B52-FD1646F6AD0B}" type="presParOf" srcId="{0054DDE4-E8FB-074E-BDC7-528C9755A3DB}" destId="{438C9B26-4238-B648-81B1-6363C9B18A64}" srcOrd="0" destOrd="0" presId="urn:microsoft.com/office/officeart/2005/8/layout/hierarchy1"/>
    <dgm:cxn modelId="{88732F75-A744-8D49-BE04-DB9EEA3916F3}" type="presParOf" srcId="{0054DDE4-E8FB-074E-BDC7-528C9755A3DB}" destId="{B6236524-8160-F04D-941E-29956A8B34B8}" srcOrd="1" destOrd="0" presId="urn:microsoft.com/office/officeart/2005/8/layout/hierarchy1"/>
    <dgm:cxn modelId="{4BDE606D-A460-4C4B-9ACE-9EEF258CC4AA}" type="presParOf" srcId="{B6236524-8160-F04D-941E-29956A8B34B8}" destId="{012526DD-B2A2-7646-B7C1-01305F967EED}" srcOrd="0" destOrd="0" presId="urn:microsoft.com/office/officeart/2005/8/layout/hierarchy1"/>
    <dgm:cxn modelId="{92AFBEEE-21DA-9F46-8125-7BC05EF06957}" type="presParOf" srcId="{012526DD-B2A2-7646-B7C1-01305F967EED}" destId="{F9AA9E42-676E-B94F-85E1-5131A1E28E29}" srcOrd="0" destOrd="0" presId="urn:microsoft.com/office/officeart/2005/8/layout/hierarchy1"/>
    <dgm:cxn modelId="{7A12BA7D-C6B3-1B43-BDC0-548B693ABF2C}" type="presParOf" srcId="{012526DD-B2A2-7646-B7C1-01305F967EED}" destId="{5950C455-9D0E-1841-BD89-8B18087E3AA3}" srcOrd="1" destOrd="0" presId="urn:microsoft.com/office/officeart/2005/8/layout/hierarchy1"/>
    <dgm:cxn modelId="{BB4613BD-A199-AF45-9BE5-AA1902F5610C}" type="presParOf" srcId="{B6236524-8160-F04D-941E-29956A8B34B8}" destId="{492A5B1F-B3F2-774C-B831-DECD3CA2BF14}" srcOrd="1" destOrd="0" presId="urn:microsoft.com/office/officeart/2005/8/layout/hierarchy1"/>
    <dgm:cxn modelId="{8BBA5D0F-8549-8A4D-80CD-C5C438E41FF5}" type="presParOf" srcId="{492A5B1F-B3F2-774C-B831-DECD3CA2BF14}" destId="{D9C8CF62-8F5E-E54C-9315-8BEA71E31F2A}" srcOrd="0" destOrd="0" presId="urn:microsoft.com/office/officeart/2005/8/layout/hierarchy1"/>
    <dgm:cxn modelId="{23D7AED4-48F6-BB46-88B5-6A7875036AB3}" type="presParOf" srcId="{492A5B1F-B3F2-774C-B831-DECD3CA2BF14}" destId="{9E1FFE95-098F-1348-A5D0-5D65401D4561}" srcOrd="1" destOrd="0" presId="urn:microsoft.com/office/officeart/2005/8/layout/hierarchy1"/>
    <dgm:cxn modelId="{BE2DD816-3BC8-4048-A251-CE7C06163380}" type="presParOf" srcId="{9E1FFE95-098F-1348-A5D0-5D65401D4561}" destId="{4BB632F2-2123-D546-A99A-E4D955C650C8}" srcOrd="0" destOrd="0" presId="urn:microsoft.com/office/officeart/2005/8/layout/hierarchy1"/>
    <dgm:cxn modelId="{8ACA7DE5-AA04-344D-95AC-0FF5C1E91CD2}" type="presParOf" srcId="{4BB632F2-2123-D546-A99A-E4D955C650C8}" destId="{1C2DC7D6-7E68-A244-8E18-053DEA5986CD}" srcOrd="0" destOrd="0" presId="urn:microsoft.com/office/officeart/2005/8/layout/hierarchy1"/>
    <dgm:cxn modelId="{504BD498-F4CE-274B-A2F1-5FECA0933606}" type="presParOf" srcId="{4BB632F2-2123-D546-A99A-E4D955C650C8}" destId="{E6448DAD-6AA8-4F44-AD2B-46A6230DFCA7}" srcOrd="1" destOrd="0" presId="urn:microsoft.com/office/officeart/2005/8/layout/hierarchy1"/>
    <dgm:cxn modelId="{04D7DB7D-7291-444B-9B9E-109295A58A94}" type="presParOf" srcId="{9E1FFE95-098F-1348-A5D0-5D65401D4561}" destId="{0A1CF395-4855-2640-A54B-7A7F7FE954BD}" srcOrd="1" destOrd="0" presId="urn:microsoft.com/office/officeart/2005/8/layout/hierarchy1"/>
    <dgm:cxn modelId="{5D40BCF0-1BDF-7548-A835-B3A83C3EB80A}" type="presParOf" srcId="{0054DDE4-E8FB-074E-BDC7-528C9755A3DB}" destId="{4766DC5A-2335-5246-84D1-E1475B13200B}" srcOrd="2" destOrd="0" presId="urn:microsoft.com/office/officeart/2005/8/layout/hierarchy1"/>
    <dgm:cxn modelId="{7159BE05-05D7-9B42-A7F0-6BC26CD4EF94}" type="presParOf" srcId="{0054DDE4-E8FB-074E-BDC7-528C9755A3DB}" destId="{4C70A05E-3DEA-9743-B103-8E07F3B268E5}" srcOrd="3" destOrd="0" presId="urn:microsoft.com/office/officeart/2005/8/layout/hierarchy1"/>
    <dgm:cxn modelId="{CBAF90F6-9EBE-CF42-A45B-4082639F0B92}" type="presParOf" srcId="{4C70A05E-3DEA-9743-B103-8E07F3B268E5}" destId="{E24D3824-DE25-ED43-B2DE-5C6108A182F3}" srcOrd="0" destOrd="0" presId="urn:microsoft.com/office/officeart/2005/8/layout/hierarchy1"/>
    <dgm:cxn modelId="{81DB7B9E-AC17-8941-916F-2E96014F0535}" type="presParOf" srcId="{E24D3824-DE25-ED43-B2DE-5C6108A182F3}" destId="{272D0D9C-41E3-E74E-95C3-E57A13EE1ED8}" srcOrd="0" destOrd="0" presId="urn:microsoft.com/office/officeart/2005/8/layout/hierarchy1"/>
    <dgm:cxn modelId="{3542EFEC-B7C1-B141-B9AE-DE202E0F3FB2}" type="presParOf" srcId="{E24D3824-DE25-ED43-B2DE-5C6108A182F3}" destId="{86D760F5-A2CA-CB45-A72F-B6C625EFB755}" srcOrd="1" destOrd="0" presId="urn:microsoft.com/office/officeart/2005/8/layout/hierarchy1"/>
    <dgm:cxn modelId="{B3E27932-39B8-3E45-BB36-99137F564389}" type="presParOf" srcId="{4C70A05E-3DEA-9743-B103-8E07F3B268E5}" destId="{6F99E1B5-499D-8740-BE02-251B8B594548}" srcOrd="1" destOrd="0" presId="urn:microsoft.com/office/officeart/2005/8/layout/hierarchy1"/>
    <dgm:cxn modelId="{319F259C-6AA5-AB4E-9454-526164673AFC}" type="presParOf" srcId="{6F99E1B5-499D-8740-BE02-251B8B594548}" destId="{134616DC-574B-1849-9AA7-DB919203A1AA}" srcOrd="0" destOrd="0" presId="urn:microsoft.com/office/officeart/2005/8/layout/hierarchy1"/>
    <dgm:cxn modelId="{9DBDFE80-AF53-3245-A621-8547CAB6EE59}" type="presParOf" srcId="{6F99E1B5-499D-8740-BE02-251B8B594548}" destId="{DBB867BC-3E11-F94E-BD9B-B70B4442AAA2}" srcOrd="1" destOrd="0" presId="urn:microsoft.com/office/officeart/2005/8/layout/hierarchy1"/>
    <dgm:cxn modelId="{4A0128DA-8F1C-574F-B251-E5FCB60E8122}" type="presParOf" srcId="{DBB867BC-3E11-F94E-BD9B-B70B4442AAA2}" destId="{486F0F19-8675-D140-BFFD-049203E5BA76}" srcOrd="0" destOrd="0" presId="urn:microsoft.com/office/officeart/2005/8/layout/hierarchy1"/>
    <dgm:cxn modelId="{9579F7A3-8050-F841-9F38-60C74B798F49}" type="presParOf" srcId="{486F0F19-8675-D140-BFFD-049203E5BA76}" destId="{CC61F976-4C1B-5D4E-A71E-9C7151C1278A}" srcOrd="0" destOrd="0" presId="urn:microsoft.com/office/officeart/2005/8/layout/hierarchy1"/>
    <dgm:cxn modelId="{BC0DA82D-397A-BE42-AC2A-9F23B414E1CB}" type="presParOf" srcId="{486F0F19-8675-D140-BFFD-049203E5BA76}" destId="{21788652-FC7B-A147-B018-70044A98F57D}" srcOrd="1" destOrd="0" presId="urn:microsoft.com/office/officeart/2005/8/layout/hierarchy1"/>
    <dgm:cxn modelId="{7C778057-421A-7A46-B3F1-EEC88360D3BD}" type="presParOf" srcId="{DBB867BC-3E11-F94E-BD9B-B70B4442AAA2}" destId="{9DD28498-27A0-4847-9773-C4E0A59C9887}"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4616DC-574B-1849-9AA7-DB919203A1AA}">
      <dsp:nvSpPr>
        <dsp:cNvPr id="0" name=""/>
        <dsp:cNvSpPr/>
      </dsp:nvSpPr>
      <dsp:spPr>
        <a:xfrm>
          <a:off x="10966107" y="2480374"/>
          <a:ext cx="91440" cy="286793"/>
        </a:xfrm>
        <a:custGeom>
          <a:avLst/>
          <a:gdLst/>
          <a:ahLst/>
          <a:cxnLst/>
          <a:rect l="0" t="0" r="0" b="0"/>
          <a:pathLst>
            <a:path>
              <a:moveTo>
                <a:pt x="45720" y="0"/>
              </a:moveTo>
              <a:lnTo>
                <a:pt x="45720"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66DC5A-2335-5246-84D1-E1475B13200B}">
      <dsp:nvSpPr>
        <dsp:cNvPr id="0" name=""/>
        <dsp:cNvSpPr/>
      </dsp:nvSpPr>
      <dsp:spPr>
        <a:xfrm>
          <a:off x="10160474" y="1456292"/>
          <a:ext cx="851353" cy="397902"/>
        </a:xfrm>
        <a:custGeom>
          <a:avLst/>
          <a:gdLst/>
          <a:ahLst/>
          <a:cxnLst/>
          <a:rect l="0" t="0" r="0" b="0"/>
          <a:pathLst>
            <a:path>
              <a:moveTo>
                <a:pt x="0" y="0"/>
              </a:moveTo>
              <a:lnTo>
                <a:pt x="0" y="306550"/>
              </a:lnTo>
              <a:lnTo>
                <a:pt x="851353" y="306550"/>
              </a:lnTo>
              <a:lnTo>
                <a:pt x="851353" y="3979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C8CF62-8F5E-E54C-9315-8BEA71E31F2A}">
      <dsp:nvSpPr>
        <dsp:cNvPr id="0" name=""/>
        <dsp:cNvSpPr/>
      </dsp:nvSpPr>
      <dsp:spPr>
        <a:xfrm>
          <a:off x="9178649" y="2480374"/>
          <a:ext cx="91440" cy="286793"/>
        </a:xfrm>
        <a:custGeom>
          <a:avLst/>
          <a:gdLst/>
          <a:ahLst/>
          <a:cxnLst/>
          <a:rect l="0" t="0" r="0" b="0"/>
          <a:pathLst>
            <a:path>
              <a:moveTo>
                <a:pt x="45720" y="0"/>
              </a:moveTo>
              <a:lnTo>
                <a:pt x="45720"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8C9B26-4238-B648-81B1-6363C9B18A64}">
      <dsp:nvSpPr>
        <dsp:cNvPr id="0" name=""/>
        <dsp:cNvSpPr/>
      </dsp:nvSpPr>
      <dsp:spPr>
        <a:xfrm>
          <a:off x="9224369" y="1456292"/>
          <a:ext cx="936104" cy="397902"/>
        </a:xfrm>
        <a:custGeom>
          <a:avLst/>
          <a:gdLst/>
          <a:ahLst/>
          <a:cxnLst/>
          <a:rect l="0" t="0" r="0" b="0"/>
          <a:pathLst>
            <a:path>
              <a:moveTo>
                <a:pt x="936104" y="0"/>
              </a:moveTo>
              <a:lnTo>
                <a:pt x="936104" y="306550"/>
              </a:lnTo>
              <a:lnTo>
                <a:pt x="0" y="306550"/>
              </a:lnTo>
              <a:lnTo>
                <a:pt x="0" y="3979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E45B1E-59A2-4D43-B4DE-3586A6897943}">
      <dsp:nvSpPr>
        <dsp:cNvPr id="0" name=""/>
        <dsp:cNvSpPr/>
      </dsp:nvSpPr>
      <dsp:spPr>
        <a:xfrm>
          <a:off x="6904840" y="2480374"/>
          <a:ext cx="750124" cy="286793"/>
        </a:xfrm>
        <a:custGeom>
          <a:avLst/>
          <a:gdLst/>
          <a:ahLst/>
          <a:cxnLst/>
          <a:rect l="0" t="0" r="0" b="0"/>
          <a:pathLst>
            <a:path>
              <a:moveTo>
                <a:pt x="0" y="0"/>
              </a:moveTo>
              <a:lnTo>
                <a:pt x="0" y="195441"/>
              </a:lnTo>
              <a:lnTo>
                <a:pt x="750124" y="195441"/>
              </a:lnTo>
              <a:lnTo>
                <a:pt x="750124"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BBDF26-240A-CC42-828A-9831FDFEF60B}">
      <dsp:nvSpPr>
        <dsp:cNvPr id="0" name=""/>
        <dsp:cNvSpPr/>
      </dsp:nvSpPr>
      <dsp:spPr>
        <a:xfrm>
          <a:off x="6252167" y="2480374"/>
          <a:ext cx="652672" cy="286793"/>
        </a:xfrm>
        <a:custGeom>
          <a:avLst/>
          <a:gdLst/>
          <a:ahLst/>
          <a:cxnLst/>
          <a:rect l="0" t="0" r="0" b="0"/>
          <a:pathLst>
            <a:path>
              <a:moveTo>
                <a:pt x="652672" y="0"/>
              </a:moveTo>
              <a:lnTo>
                <a:pt x="652672" y="195441"/>
              </a:lnTo>
              <a:lnTo>
                <a:pt x="0" y="195441"/>
              </a:lnTo>
              <a:lnTo>
                <a:pt x="0"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C60DCF5-F9A1-F343-B428-25CE27AADEC6}">
      <dsp:nvSpPr>
        <dsp:cNvPr id="0" name=""/>
        <dsp:cNvSpPr/>
      </dsp:nvSpPr>
      <dsp:spPr>
        <a:xfrm>
          <a:off x="4725246" y="1438922"/>
          <a:ext cx="2179593" cy="415272"/>
        </a:xfrm>
        <a:custGeom>
          <a:avLst/>
          <a:gdLst/>
          <a:ahLst/>
          <a:cxnLst/>
          <a:rect l="0" t="0" r="0" b="0"/>
          <a:pathLst>
            <a:path>
              <a:moveTo>
                <a:pt x="0" y="0"/>
              </a:moveTo>
              <a:lnTo>
                <a:pt x="0" y="323920"/>
              </a:lnTo>
              <a:lnTo>
                <a:pt x="2179593" y="323920"/>
              </a:lnTo>
              <a:lnTo>
                <a:pt x="2179593" y="4152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D5BB83-8AE7-2B49-9F9F-3FF5C94BDA94}">
      <dsp:nvSpPr>
        <dsp:cNvPr id="0" name=""/>
        <dsp:cNvSpPr/>
      </dsp:nvSpPr>
      <dsp:spPr>
        <a:xfrm>
          <a:off x="2698160" y="2480374"/>
          <a:ext cx="2038774" cy="286793"/>
        </a:xfrm>
        <a:custGeom>
          <a:avLst/>
          <a:gdLst/>
          <a:ahLst/>
          <a:cxnLst/>
          <a:rect l="0" t="0" r="0" b="0"/>
          <a:pathLst>
            <a:path>
              <a:moveTo>
                <a:pt x="0" y="0"/>
              </a:moveTo>
              <a:lnTo>
                <a:pt x="0" y="195441"/>
              </a:lnTo>
              <a:lnTo>
                <a:pt x="2038774" y="195441"/>
              </a:lnTo>
              <a:lnTo>
                <a:pt x="2038774"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C4D6AB-F828-B94D-AFB6-C0B5DB207C9C}">
      <dsp:nvSpPr>
        <dsp:cNvPr id="0" name=""/>
        <dsp:cNvSpPr/>
      </dsp:nvSpPr>
      <dsp:spPr>
        <a:xfrm>
          <a:off x="2698160" y="2480374"/>
          <a:ext cx="671043" cy="286793"/>
        </a:xfrm>
        <a:custGeom>
          <a:avLst/>
          <a:gdLst/>
          <a:ahLst/>
          <a:cxnLst/>
          <a:rect l="0" t="0" r="0" b="0"/>
          <a:pathLst>
            <a:path>
              <a:moveTo>
                <a:pt x="0" y="0"/>
              </a:moveTo>
              <a:lnTo>
                <a:pt x="0" y="195441"/>
              </a:lnTo>
              <a:lnTo>
                <a:pt x="671043" y="195441"/>
              </a:lnTo>
              <a:lnTo>
                <a:pt x="671043"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4B1220-FD88-E644-A83B-EEC6FFB3A400}">
      <dsp:nvSpPr>
        <dsp:cNvPr id="0" name=""/>
        <dsp:cNvSpPr/>
      </dsp:nvSpPr>
      <dsp:spPr>
        <a:xfrm>
          <a:off x="2163959" y="2480374"/>
          <a:ext cx="534201" cy="286793"/>
        </a:xfrm>
        <a:custGeom>
          <a:avLst/>
          <a:gdLst/>
          <a:ahLst/>
          <a:cxnLst/>
          <a:rect l="0" t="0" r="0" b="0"/>
          <a:pathLst>
            <a:path>
              <a:moveTo>
                <a:pt x="534201" y="0"/>
              </a:moveTo>
              <a:lnTo>
                <a:pt x="534201" y="195441"/>
              </a:lnTo>
              <a:lnTo>
                <a:pt x="0" y="195441"/>
              </a:lnTo>
              <a:lnTo>
                <a:pt x="0"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935F00-E7EA-3443-8DDF-608CBFD14F2C}">
      <dsp:nvSpPr>
        <dsp:cNvPr id="0" name=""/>
        <dsp:cNvSpPr/>
      </dsp:nvSpPr>
      <dsp:spPr>
        <a:xfrm>
          <a:off x="727807" y="2480374"/>
          <a:ext cx="1970353" cy="286793"/>
        </a:xfrm>
        <a:custGeom>
          <a:avLst/>
          <a:gdLst/>
          <a:ahLst/>
          <a:cxnLst/>
          <a:rect l="0" t="0" r="0" b="0"/>
          <a:pathLst>
            <a:path>
              <a:moveTo>
                <a:pt x="1970353" y="0"/>
              </a:moveTo>
              <a:lnTo>
                <a:pt x="1970353" y="195441"/>
              </a:lnTo>
              <a:lnTo>
                <a:pt x="0" y="195441"/>
              </a:lnTo>
              <a:lnTo>
                <a:pt x="0" y="28679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6391F27-2518-8A4A-AFE2-3E697DD67B4A}">
      <dsp:nvSpPr>
        <dsp:cNvPr id="0" name=""/>
        <dsp:cNvSpPr/>
      </dsp:nvSpPr>
      <dsp:spPr>
        <a:xfrm>
          <a:off x="2698160" y="1438922"/>
          <a:ext cx="2027086" cy="415272"/>
        </a:xfrm>
        <a:custGeom>
          <a:avLst/>
          <a:gdLst/>
          <a:ahLst/>
          <a:cxnLst/>
          <a:rect l="0" t="0" r="0" b="0"/>
          <a:pathLst>
            <a:path>
              <a:moveTo>
                <a:pt x="2027086" y="0"/>
              </a:moveTo>
              <a:lnTo>
                <a:pt x="2027086" y="323920"/>
              </a:lnTo>
              <a:lnTo>
                <a:pt x="0" y="323920"/>
              </a:lnTo>
              <a:lnTo>
                <a:pt x="0" y="4152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A0CA1A-AFBB-0147-89B1-7BD7930278BF}">
      <dsp:nvSpPr>
        <dsp:cNvPr id="0" name=""/>
        <dsp:cNvSpPr/>
      </dsp:nvSpPr>
      <dsp:spPr>
        <a:xfrm>
          <a:off x="3637425" y="812743"/>
          <a:ext cx="2175642"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6A4AC0-8EE2-D145-B7DD-041B9D07F2D4}">
      <dsp:nvSpPr>
        <dsp:cNvPr id="0" name=""/>
        <dsp:cNvSpPr/>
      </dsp:nvSpPr>
      <dsp:spPr>
        <a:xfrm>
          <a:off x="3746993" y="916832"/>
          <a:ext cx="2175642"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err="1"/>
            <a:t>Organisational</a:t>
          </a:r>
          <a:r>
            <a:rPr lang="en-US" sz="1200" kern="1200"/>
            <a:t> </a:t>
          </a:r>
          <a:r>
            <a:rPr lang="en-US" sz="1600" kern="1200"/>
            <a:t>Competence</a:t>
          </a:r>
          <a:endParaRPr lang="en-US" sz="1200" kern="1200"/>
        </a:p>
      </dsp:txBody>
      <dsp:txXfrm>
        <a:off x="3765333" y="935172"/>
        <a:ext cx="2138962" cy="589499"/>
      </dsp:txXfrm>
    </dsp:sp>
    <dsp:sp modelId="{4095E0B0-D2EB-304F-BC16-4ED342AEB55B}">
      <dsp:nvSpPr>
        <dsp:cNvPr id="0" name=""/>
        <dsp:cNvSpPr/>
      </dsp:nvSpPr>
      <dsp:spPr>
        <a:xfrm>
          <a:off x="1844658" y="1854195"/>
          <a:ext cx="1707004"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42F1AB-8596-C94C-87E8-D23F2C8E09C1}">
      <dsp:nvSpPr>
        <dsp:cNvPr id="0" name=""/>
        <dsp:cNvSpPr/>
      </dsp:nvSpPr>
      <dsp:spPr>
        <a:xfrm>
          <a:off x="1954226" y="1958284"/>
          <a:ext cx="1707004"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Grammatical Competence</a:t>
          </a:r>
        </a:p>
      </dsp:txBody>
      <dsp:txXfrm>
        <a:off x="1972566" y="1976624"/>
        <a:ext cx="1670324" cy="589499"/>
      </dsp:txXfrm>
    </dsp:sp>
    <dsp:sp modelId="{CA67728E-14ED-1749-B8A8-E4BF268AFB22}">
      <dsp:nvSpPr>
        <dsp:cNvPr id="0" name=""/>
        <dsp:cNvSpPr/>
      </dsp:nvSpPr>
      <dsp:spPr>
        <a:xfrm>
          <a:off x="3845" y="2767168"/>
          <a:ext cx="1447923"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83159C-29A5-8C4F-9576-5F21AE8FCBCF}">
      <dsp:nvSpPr>
        <dsp:cNvPr id="0" name=""/>
        <dsp:cNvSpPr/>
      </dsp:nvSpPr>
      <dsp:spPr>
        <a:xfrm>
          <a:off x="113413" y="2871257"/>
          <a:ext cx="1447923"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Morphology</a:t>
          </a:r>
        </a:p>
      </dsp:txBody>
      <dsp:txXfrm>
        <a:off x="131753" y="2889597"/>
        <a:ext cx="1411243" cy="589499"/>
      </dsp:txXfrm>
    </dsp:sp>
    <dsp:sp modelId="{76D54830-C455-544E-BD0E-918E5F7F0929}">
      <dsp:nvSpPr>
        <dsp:cNvPr id="0" name=""/>
        <dsp:cNvSpPr/>
      </dsp:nvSpPr>
      <dsp:spPr>
        <a:xfrm>
          <a:off x="1670904" y="2767168"/>
          <a:ext cx="986109"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D167D0-609C-1E44-8AFA-E2C266ED360A}">
      <dsp:nvSpPr>
        <dsp:cNvPr id="0" name=""/>
        <dsp:cNvSpPr/>
      </dsp:nvSpPr>
      <dsp:spPr>
        <a:xfrm>
          <a:off x="1780472" y="2871257"/>
          <a:ext cx="986109"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Syntax</a:t>
          </a:r>
        </a:p>
      </dsp:txBody>
      <dsp:txXfrm>
        <a:off x="1798812" y="2889597"/>
        <a:ext cx="949429" cy="589499"/>
      </dsp:txXfrm>
    </dsp:sp>
    <dsp:sp modelId="{5487E0EE-F21A-184B-B52E-7EE80D07247D}">
      <dsp:nvSpPr>
        <dsp:cNvPr id="0" name=""/>
        <dsp:cNvSpPr/>
      </dsp:nvSpPr>
      <dsp:spPr>
        <a:xfrm>
          <a:off x="2876149" y="2767168"/>
          <a:ext cx="986109"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05424B-6694-DC46-8EA9-0F8944EB7C8B}">
      <dsp:nvSpPr>
        <dsp:cNvPr id="0" name=""/>
        <dsp:cNvSpPr/>
      </dsp:nvSpPr>
      <dsp:spPr>
        <a:xfrm>
          <a:off x="2985717" y="2871257"/>
          <a:ext cx="986109"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Vocab</a:t>
          </a:r>
        </a:p>
      </dsp:txBody>
      <dsp:txXfrm>
        <a:off x="3004057" y="2889597"/>
        <a:ext cx="949429" cy="589499"/>
      </dsp:txXfrm>
    </dsp:sp>
    <dsp:sp modelId="{3A14B876-F06A-E94B-B842-79AD870BE95A}">
      <dsp:nvSpPr>
        <dsp:cNvPr id="0" name=""/>
        <dsp:cNvSpPr/>
      </dsp:nvSpPr>
      <dsp:spPr>
        <a:xfrm>
          <a:off x="4081394" y="2767168"/>
          <a:ext cx="1311081"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5B88EE-16E1-274E-93F3-28E458DAB2C7}">
      <dsp:nvSpPr>
        <dsp:cNvPr id="0" name=""/>
        <dsp:cNvSpPr/>
      </dsp:nvSpPr>
      <dsp:spPr>
        <a:xfrm>
          <a:off x="4190961" y="2871257"/>
          <a:ext cx="1311081"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Phonology/</a:t>
          </a:r>
        </a:p>
        <a:p>
          <a:pPr marL="0" lvl="0" indent="0" algn="ctr" defTabSz="711200">
            <a:lnSpc>
              <a:spcPct val="90000"/>
            </a:lnSpc>
            <a:spcBef>
              <a:spcPct val="0"/>
            </a:spcBef>
            <a:spcAft>
              <a:spcPct val="35000"/>
            </a:spcAft>
            <a:buNone/>
          </a:pPr>
          <a:r>
            <a:rPr lang="en-US" sz="1600" kern="1200"/>
            <a:t>Graphology</a:t>
          </a:r>
        </a:p>
      </dsp:txBody>
      <dsp:txXfrm>
        <a:off x="4209301" y="2889597"/>
        <a:ext cx="1274401" cy="589499"/>
      </dsp:txXfrm>
    </dsp:sp>
    <dsp:sp modelId="{E76CA7EB-3C4A-6A40-941A-7FF370F1850F}">
      <dsp:nvSpPr>
        <dsp:cNvPr id="0" name=""/>
        <dsp:cNvSpPr/>
      </dsp:nvSpPr>
      <dsp:spPr>
        <a:xfrm>
          <a:off x="6059300" y="1854195"/>
          <a:ext cx="1691078"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EDFEE0-5D1F-D148-9EA3-7740C86586D1}">
      <dsp:nvSpPr>
        <dsp:cNvPr id="0" name=""/>
        <dsp:cNvSpPr/>
      </dsp:nvSpPr>
      <dsp:spPr>
        <a:xfrm>
          <a:off x="6168868" y="1958284"/>
          <a:ext cx="1691078"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Textual Competence</a:t>
          </a:r>
        </a:p>
      </dsp:txBody>
      <dsp:txXfrm>
        <a:off x="6187208" y="1976624"/>
        <a:ext cx="1654398" cy="589499"/>
      </dsp:txXfrm>
    </dsp:sp>
    <dsp:sp modelId="{2852262C-F74C-C241-8F3B-B68C75B34348}">
      <dsp:nvSpPr>
        <dsp:cNvPr id="0" name=""/>
        <dsp:cNvSpPr/>
      </dsp:nvSpPr>
      <dsp:spPr>
        <a:xfrm>
          <a:off x="5611610" y="2767168"/>
          <a:ext cx="1281113"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16CF95-458B-6B4C-B1A4-B29785A98C1F}">
      <dsp:nvSpPr>
        <dsp:cNvPr id="0" name=""/>
        <dsp:cNvSpPr/>
      </dsp:nvSpPr>
      <dsp:spPr>
        <a:xfrm>
          <a:off x="5721178" y="2871257"/>
          <a:ext cx="1281113"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Cohesion</a:t>
          </a:r>
        </a:p>
      </dsp:txBody>
      <dsp:txXfrm>
        <a:off x="5739518" y="2889597"/>
        <a:ext cx="1244433" cy="589499"/>
      </dsp:txXfrm>
    </dsp:sp>
    <dsp:sp modelId="{81C68CAB-9206-8B47-AE16-4B2E88647B79}">
      <dsp:nvSpPr>
        <dsp:cNvPr id="0" name=""/>
        <dsp:cNvSpPr/>
      </dsp:nvSpPr>
      <dsp:spPr>
        <a:xfrm>
          <a:off x="7111859" y="2767168"/>
          <a:ext cx="1086209"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F567BA-4145-3F43-8859-95D8C69600E8}">
      <dsp:nvSpPr>
        <dsp:cNvPr id="0" name=""/>
        <dsp:cNvSpPr/>
      </dsp:nvSpPr>
      <dsp:spPr>
        <a:xfrm>
          <a:off x="7221427" y="2871257"/>
          <a:ext cx="1086209"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Rhetoric</a:t>
          </a:r>
        </a:p>
      </dsp:txBody>
      <dsp:txXfrm>
        <a:off x="7239767" y="2889597"/>
        <a:ext cx="1049529" cy="589499"/>
      </dsp:txXfrm>
    </dsp:sp>
    <dsp:sp modelId="{F93E438C-FF7F-8C47-87E3-4029BEEB4838}">
      <dsp:nvSpPr>
        <dsp:cNvPr id="0" name=""/>
        <dsp:cNvSpPr/>
      </dsp:nvSpPr>
      <dsp:spPr>
        <a:xfrm>
          <a:off x="9354162" y="830113"/>
          <a:ext cx="1612623"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F840D0-D8C9-0247-99D0-C75C0AEADD0C}">
      <dsp:nvSpPr>
        <dsp:cNvPr id="0" name=""/>
        <dsp:cNvSpPr/>
      </dsp:nvSpPr>
      <dsp:spPr>
        <a:xfrm>
          <a:off x="9463729" y="934202"/>
          <a:ext cx="1612623"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Pragmatic Competence</a:t>
          </a:r>
        </a:p>
      </dsp:txBody>
      <dsp:txXfrm>
        <a:off x="9482069" y="952542"/>
        <a:ext cx="1575943" cy="589499"/>
      </dsp:txXfrm>
    </dsp:sp>
    <dsp:sp modelId="{F9AA9E42-676E-B94F-85E1-5131A1E28E29}">
      <dsp:nvSpPr>
        <dsp:cNvPr id="0" name=""/>
        <dsp:cNvSpPr/>
      </dsp:nvSpPr>
      <dsp:spPr>
        <a:xfrm>
          <a:off x="8482583" y="1854195"/>
          <a:ext cx="1483571"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50C455-9D0E-1841-BD89-8B18087E3AA3}">
      <dsp:nvSpPr>
        <dsp:cNvPr id="0" name=""/>
        <dsp:cNvSpPr/>
      </dsp:nvSpPr>
      <dsp:spPr>
        <a:xfrm>
          <a:off x="8592151" y="1958284"/>
          <a:ext cx="1483571"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Illocutionary Competence</a:t>
          </a:r>
        </a:p>
      </dsp:txBody>
      <dsp:txXfrm>
        <a:off x="8610491" y="1976624"/>
        <a:ext cx="1446891" cy="589499"/>
      </dsp:txXfrm>
    </dsp:sp>
    <dsp:sp modelId="{1C2DC7D6-7E68-A244-8E18-053DEA5986CD}">
      <dsp:nvSpPr>
        <dsp:cNvPr id="0" name=""/>
        <dsp:cNvSpPr/>
      </dsp:nvSpPr>
      <dsp:spPr>
        <a:xfrm>
          <a:off x="8417204" y="2767168"/>
          <a:ext cx="1614329"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448DAD-6AA8-4F44-AD2B-46A6230DFCA7}">
      <dsp:nvSpPr>
        <dsp:cNvPr id="0" name=""/>
        <dsp:cNvSpPr/>
      </dsp:nvSpPr>
      <dsp:spPr>
        <a:xfrm>
          <a:off x="8526772" y="2871257"/>
          <a:ext cx="1614329"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Functions of language</a:t>
          </a:r>
        </a:p>
      </dsp:txBody>
      <dsp:txXfrm>
        <a:off x="8545112" y="2889597"/>
        <a:ext cx="1577649" cy="589499"/>
      </dsp:txXfrm>
    </dsp:sp>
    <dsp:sp modelId="{272D0D9C-41E3-E74E-95C3-E57A13EE1ED8}">
      <dsp:nvSpPr>
        <dsp:cNvPr id="0" name=""/>
        <dsp:cNvSpPr/>
      </dsp:nvSpPr>
      <dsp:spPr>
        <a:xfrm>
          <a:off x="10185290" y="1854195"/>
          <a:ext cx="1653074" cy="6261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D760F5-A2CA-CB45-A72F-B6C625EFB755}">
      <dsp:nvSpPr>
        <dsp:cNvPr id="0" name=""/>
        <dsp:cNvSpPr/>
      </dsp:nvSpPr>
      <dsp:spPr>
        <a:xfrm>
          <a:off x="10294858" y="1958284"/>
          <a:ext cx="1653074" cy="6261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Sociolinguistic Competence</a:t>
          </a:r>
        </a:p>
      </dsp:txBody>
      <dsp:txXfrm>
        <a:off x="10313198" y="1976624"/>
        <a:ext cx="1616394" cy="589499"/>
      </dsp:txXfrm>
    </dsp:sp>
    <dsp:sp modelId="{CC61F976-4C1B-5D4E-A71E-9C7151C1278A}">
      <dsp:nvSpPr>
        <dsp:cNvPr id="0" name=""/>
        <dsp:cNvSpPr/>
      </dsp:nvSpPr>
      <dsp:spPr>
        <a:xfrm>
          <a:off x="10373134" y="2767168"/>
          <a:ext cx="1277386" cy="64595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788652-FC7B-A147-B018-70044A98F57D}">
      <dsp:nvSpPr>
        <dsp:cNvPr id="0" name=""/>
        <dsp:cNvSpPr/>
      </dsp:nvSpPr>
      <dsp:spPr>
        <a:xfrm>
          <a:off x="10482702" y="2871257"/>
          <a:ext cx="1277386" cy="64595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100000"/>
            </a:lnSpc>
            <a:spcBef>
              <a:spcPct val="0"/>
            </a:spcBef>
            <a:spcAft>
              <a:spcPts val="0"/>
            </a:spcAft>
            <a:buNone/>
          </a:pPr>
          <a:r>
            <a:rPr lang="en-US" sz="1400" kern="1200"/>
            <a:t>Register/</a:t>
          </a:r>
        </a:p>
        <a:p>
          <a:pPr marL="0" lvl="0" indent="0" algn="ctr" defTabSz="622300">
            <a:lnSpc>
              <a:spcPct val="100000"/>
            </a:lnSpc>
            <a:spcBef>
              <a:spcPct val="0"/>
            </a:spcBef>
            <a:spcAft>
              <a:spcPts val="0"/>
            </a:spcAft>
            <a:buNone/>
          </a:pPr>
          <a:r>
            <a:rPr lang="en-US" sz="1400" kern="1200"/>
            <a:t>Genre / Dialect</a:t>
          </a:r>
        </a:p>
      </dsp:txBody>
      <dsp:txXfrm>
        <a:off x="10501621" y="2890176"/>
        <a:ext cx="1239548" cy="60811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2FFFBE-2780-4A4A-A520-9662ABE68582}" type="datetimeFigureOut">
              <a:rPr lang="en-GB" smtClean="0"/>
              <a:t>04/11/2021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CBB0F0-5421-4DD3-A740-691E0B0480FB}" type="slidenum">
              <a:rPr lang="en-GB" smtClean="0"/>
              <a:t>‹#›</a:t>
            </a:fld>
            <a:endParaRPr lang="en-GB"/>
          </a:p>
        </p:txBody>
      </p:sp>
    </p:spTree>
    <p:extLst>
      <p:ext uri="{BB962C8B-B14F-4D97-AF65-F5344CB8AC3E}">
        <p14:creationId xmlns:p14="http://schemas.microsoft.com/office/powerpoint/2010/main" val="1164157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dirty="0"/>
              <a:t>WORK IN PROGRESS. The analyses in this talk have not been peer-reviewed by other researchers. Analyses should therefore be considered as preliminary. </a:t>
            </a:r>
          </a:p>
          <a:p>
            <a:r>
              <a:rPr lang="en-GB" sz="1600" b="1" dirty="0"/>
              <a:t>To cite this talk: </a:t>
            </a:r>
          </a:p>
          <a:p>
            <a:r>
              <a:rPr lang="en-GB" sz="1600" b="1" dirty="0"/>
              <a:t>Marsden, E. (2021). Sequencing and delivering a content-rich curriculum. Keynote talk.  </a:t>
            </a:r>
            <a:r>
              <a:rPr lang="en-GB" sz="1600" b="1" i="1" dirty="0"/>
              <a:t>Modern Foreign Languages Conference</a:t>
            </a:r>
            <a:r>
              <a:rPr lang="en-GB" sz="1600" b="1" dirty="0"/>
              <a:t>. Inside Government Annual Conference. 19 October, 2021.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0944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this very limited time, we need to be extremely efficient – every decision about which words to teach, which sounds to practice and which grammar to focus on, and when and how to </a:t>
            </a:r>
            <a:r>
              <a:rPr lang="en-US" dirty="0" err="1"/>
              <a:t>practise</a:t>
            </a:r>
            <a:r>
              <a:rPr lang="en-US" dirty="0"/>
              <a:t> it.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896933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know, there is a lot to do in 450 hours.</a:t>
            </a:r>
          </a:p>
        </p:txBody>
      </p:sp>
      <p:sp>
        <p:nvSpPr>
          <p:cNvPr id="4" name="Slide Number Placeholder 3"/>
          <p:cNvSpPr>
            <a:spLocks noGrp="1"/>
          </p:cNvSpPr>
          <p:nvPr>
            <p:ph type="sldNum" sz="quarter" idx="5"/>
          </p:nvPr>
        </p:nvSpPr>
        <p:spPr/>
        <p:txBody>
          <a:bodyPr/>
          <a:lstStyle/>
          <a:p>
            <a:fld id="{1E498646-FC5C-6045-8C35-38AA1B6AA9DB}" type="slidenum">
              <a:rPr lang="en-US" smtClean="0"/>
              <a:t>12</a:t>
            </a:fld>
            <a:endParaRPr lang="en-US"/>
          </a:p>
        </p:txBody>
      </p:sp>
    </p:spTree>
    <p:extLst>
      <p:ext uri="{BB962C8B-B14F-4D97-AF65-F5344CB8AC3E}">
        <p14:creationId xmlns:p14="http://schemas.microsoft.com/office/powerpoint/2010/main" val="1102017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One objective way of defining the size of the language content that can be learnt is by thinking about the words themselves – without words we can do nothing of course. Words and grammar work in tandem, and the words are of course closely linked with and to some extent determine the sounds and spellings we must learn.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cs typeface="Calibri" panose="020F0502020204030204" pitchFamily="34" charset="0"/>
              </a:rPr>
              <a:t>So, I will focus on the number of words now – but there are of course other considerations about other components of communicative competence –as the earlier slide showed - but </a:t>
            </a:r>
            <a:r>
              <a:rPr lang="en-GB" dirty="0" err="1">
                <a:latin typeface="Calibri" panose="020F0502020204030204" pitchFamily="34" charset="0"/>
                <a:cs typeface="Calibri" panose="020F0502020204030204" pitchFamily="34" charset="0"/>
              </a:rPr>
              <a:t>i</a:t>
            </a:r>
            <a:r>
              <a:rPr lang="en-GB" dirty="0">
                <a:latin typeface="Calibri" panose="020F0502020204030204" pitchFamily="34" charset="0"/>
                <a:cs typeface="Calibri" panose="020F0502020204030204" pitchFamily="34" charset="0"/>
              </a:rPr>
              <a:t> will talk more about some of those later in the ‘what’ and ‘how’ sections.</a:t>
            </a:r>
          </a:p>
          <a:p>
            <a:endParaRPr lang="en-US" dirty="0"/>
          </a:p>
        </p:txBody>
      </p:sp>
      <p:sp>
        <p:nvSpPr>
          <p:cNvPr id="4" name="Slide Number Placeholder 3"/>
          <p:cNvSpPr>
            <a:spLocks noGrp="1"/>
          </p:cNvSpPr>
          <p:nvPr>
            <p:ph type="sldNum" sz="quarter" idx="5"/>
          </p:nvPr>
        </p:nvSpPr>
        <p:spPr/>
        <p:txBody>
          <a:bodyPr/>
          <a:lstStyle/>
          <a:p>
            <a:fld id="{3F5A5486-B4CB-4A75-B6F7-7E4AABD17098}" type="slidenum">
              <a:rPr kumimoji="1" lang="ja-JP" altLang="en-US" smtClean="0"/>
              <a:t>13</a:t>
            </a:fld>
            <a:endParaRPr kumimoji="1" lang="ja-JP" altLang="en-US"/>
          </a:p>
        </p:txBody>
      </p:sp>
    </p:spTree>
    <p:extLst>
      <p:ext uri="{BB962C8B-B14F-4D97-AF65-F5344CB8AC3E}">
        <p14:creationId xmlns:p14="http://schemas.microsoft.com/office/powerpoint/2010/main" val="1682828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On the current AQA’ word lists there are between 1,300 and 1630 words. Exams are created with about 600 words, higher tier exams with about 750,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and for </a:t>
            </a:r>
            <a:r>
              <a:rPr lang="en-US" dirty="0"/>
              <a:t>three years about 1,100 and 1,500 different word families are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‘Entry’ on the AO’s word lists includes multi-word units and words repeated in different parts of the list. </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From these entries, we removed duplicate words and proper nouns (e.g., country names, celebrations) to count number of unique words.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Thus, “unique words” reflects</a:t>
            </a:r>
            <a:r>
              <a:rPr lang="en-GB" baseline="0" dirty="0"/>
              <a:t> the removal of duplicates (the use of same word in different contexts) and the absence of proper nouns.</a:t>
            </a:r>
            <a:endParaRPr lang="en-GB" dirty="0"/>
          </a:p>
          <a:p>
            <a:r>
              <a:rPr lang="en-GB" dirty="0"/>
              <a:t>Spanish has 24% more entries than French, a 17% difference in unique words</a:t>
            </a:r>
            <a:endParaRPr lang="en-GB" sz="1200" dirty="0"/>
          </a:p>
          <a:p>
            <a:r>
              <a:rPr lang="en-GB" sz="1200" dirty="0"/>
              <a:t>--------------------------</a:t>
            </a:r>
          </a:p>
          <a:p>
            <a:r>
              <a:rPr lang="en-GB" sz="1200" dirty="0"/>
              <a:t>The numbers in the table are the median of the range, when the ends of the range are across awarding organisations and languages </a:t>
            </a:r>
            <a:endParaRPr lang="en-GB" dirty="0"/>
          </a:p>
        </p:txBody>
      </p:sp>
      <p:sp>
        <p:nvSpPr>
          <p:cNvPr id="4" name="Slide Number Placeholder 3"/>
          <p:cNvSpPr>
            <a:spLocks noGrp="1"/>
          </p:cNvSpPr>
          <p:nvPr>
            <p:ph type="sldNum" sz="quarter" idx="10"/>
          </p:nvPr>
        </p:nvSpPr>
        <p:spPr/>
        <p:txBody>
          <a:bodyPr/>
          <a:lstStyle/>
          <a:p>
            <a:fld id="{61ABF484-F745-43F4-9D6D-713D51D36B5C}" type="slidenum">
              <a:rPr lang="en-GB" smtClean="0"/>
              <a:t>14</a:t>
            </a:fld>
            <a:endParaRPr lang="en-GB"/>
          </a:p>
        </p:txBody>
      </p:sp>
    </p:spTree>
    <p:extLst>
      <p:ext uri="{BB962C8B-B14F-4D97-AF65-F5344CB8AC3E}">
        <p14:creationId xmlns:p14="http://schemas.microsoft.com/office/powerpoint/2010/main" val="2339385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E498646-FC5C-6045-8C35-38AA1B6AA9DB}" type="slidenum">
              <a:rPr lang="en-US" smtClean="0"/>
              <a:t>15</a:t>
            </a:fld>
            <a:endParaRPr lang="en-US"/>
          </a:p>
        </p:txBody>
      </p:sp>
    </p:spTree>
    <p:extLst>
      <p:ext uri="{BB962C8B-B14F-4D97-AF65-F5344CB8AC3E}">
        <p14:creationId xmlns:p14="http://schemas.microsoft.com/office/powerpoint/2010/main" val="2134153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baseline="0" dirty="0"/>
              <a:t>I will start by focusing on defining the lexical content of a curriculum - about the creation and use of word lists when designing a curriculum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121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There has been a vast amount of research into the creation and use of  word lists. A lot of this has come from the world of English as a foreign language, but there is much that is relevant for teaching any language. </a:t>
            </a:r>
          </a:p>
          <a:p>
            <a:r>
              <a:rPr lang="en-GB" dirty="0"/>
              <a:t>Word</a:t>
            </a:r>
            <a:r>
              <a:rPr lang="en-GB" baseline="0" dirty="0"/>
              <a:t> lists are used ensure all students on the same course have an equal chance to be prepared to perform </a:t>
            </a:r>
            <a:r>
              <a:rPr lang="en-GB" b="1" baseline="0" dirty="0"/>
              <a:t>listening, reading </a:t>
            </a:r>
            <a:r>
              <a:rPr lang="en-GB" b="0" baseline="0" dirty="0"/>
              <a:t>and any </a:t>
            </a:r>
            <a:r>
              <a:rPr lang="en-GB" b="1" baseline="0" dirty="0"/>
              <a:t>production</a:t>
            </a:r>
            <a:r>
              <a:rPr lang="en-GB" b="0" baseline="0" dirty="0"/>
              <a:t> tasks which closely predict the language that is expected to be used by the learner – such as </a:t>
            </a:r>
            <a:r>
              <a:rPr lang="en-GB" b="1" baseline="0" dirty="0"/>
              <a:t>written or spoken translation </a:t>
            </a:r>
            <a:r>
              <a:rPr lang="en-GB" b="0" baseline="0" dirty="0"/>
              <a:t>tasks, or gap fills. </a:t>
            </a:r>
          </a:p>
          <a:p>
            <a:r>
              <a:rPr lang="en-GB" b="0" baseline="0" dirty="0"/>
              <a:t>In free written and spoken production tasks, students can of course use any words that full the requirements of a task / successfully communicate the intended message.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804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GB" i="0" dirty="0"/>
              <a:t>It is worth knowing that many other contexts use word lists. I have a small sample here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dirty="0"/>
              <a:t>Word lists have been created for young adolescent learners in a range of different contexts.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dirty="0"/>
              <a:t>The detail is not important. languages highlighted in red, and the numbers of words in green – for learners that are similar in age and/or level to our FL learners in England.</a:t>
            </a:r>
          </a:p>
          <a:p>
            <a:pPr marL="171450" lvl="0" indent="-171450">
              <a:buFont typeface="Arial" panose="020B0604020202020204" pitchFamily="34" charset="0"/>
              <a:buChar char="•"/>
            </a:pPr>
            <a:r>
              <a:rPr lang="en-GB" i="0" dirty="0"/>
              <a:t>For students after about the same amount of exposure as those in our contexts, word lists seem to be between 1,200 and 1,800 words, even contexts in which global English is being learned. </a:t>
            </a:r>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376002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ask ourselves about whether a word list is useful, it might be useful to examine what it is like working without a fixed word list. </a:t>
            </a:r>
            <a:r>
              <a:rPr lang="en-GB" sz="1200" b="0" i="0" kern="1200" dirty="0">
                <a:solidFill>
                  <a:schemeClr val="tx1"/>
                </a:solidFill>
                <a:effectLst/>
                <a:latin typeface="+mn-lt"/>
                <a:ea typeface="+mn-ea"/>
                <a:cs typeface="+mn-cs"/>
              </a:rPr>
              <a:t>The current GCSE subject content states that the AOs don’t </a:t>
            </a:r>
            <a:r>
              <a:rPr lang="en-GB" sz="1200" b="0" i="1" kern="1200" dirty="0">
                <a:solidFill>
                  <a:schemeClr val="tx1"/>
                </a:solidFill>
                <a:effectLst/>
                <a:latin typeface="+mn-lt"/>
                <a:ea typeface="+mn-ea"/>
                <a:cs typeface="+mn-cs"/>
              </a:rPr>
              <a:t>have </a:t>
            </a:r>
            <a:r>
              <a:rPr lang="en-GB" sz="1200" b="0" i="0" kern="1200" dirty="0">
                <a:solidFill>
                  <a:schemeClr val="tx1"/>
                </a:solidFill>
                <a:effectLst/>
                <a:latin typeface="+mn-lt"/>
                <a:ea typeface="+mn-ea"/>
                <a:cs typeface="+mn-cs"/>
              </a:rPr>
              <a:t>to provide a word list - and that they have to test words that are not on it - so the word lists currently provided are not 'the content', they are a guide to the ‘minimum’ core content. So, although they are heavily used by publishers to create textbooks and by teachers to create vocab lists and materials, we are currently working essentially without a fixed word list. </a:t>
            </a:r>
            <a:endParaRPr lang="en-US" dirty="0"/>
          </a:p>
          <a:p>
            <a:r>
              <a:rPr lang="en-US" dirty="0"/>
              <a:t>We examined the lexical content of the GCSE - how many and which kinds of words are being used to create the GCSEs, and the extent to which the current word lists are being used. </a:t>
            </a:r>
          </a:p>
        </p:txBody>
      </p:sp>
      <p:sp>
        <p:nvSpPr>
          <p:cNvPr id="4" name="Slide Number Placeholder 3"/>
          <p:cNvSpPr>
            <a:spLocks noGrp="1"/>
          </p:cNvSpPr>
          <p:nvPr>
            <p:ph type="sldNum" sz="quarter" idx="5"/>
          </p:nvPr>
        </p:nvSpPr>
        <p:spPr/>
        <p:txBody>
          <a:bodyPr/>
          <a:lstStyle/>
          <a:p>
            <a:fld id="{E4CBB0F0-5421-4DD3-A740-691E0B0480FB}" type="slidenum">
              <a:rPr lang="en-GB" smtClean="0"/>
              <a:t>19</a:t>
            </a:fld>
            <a:endParaRPr lang="en-GB"/>
          </a:p>
        </p:txBody>
      </p:sp>
    </p:spTree>
    <p:extLst>
      <p:ext uri="{BB962C8B-B14F-4D97-AF65-F5344CB8AC3E}">
        <p14:creationId xmlns:p14="http://schemas.microsoft.com/office/powerpoint/2010/main" val="2009282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PRELIMINARY </a:t>
            </a:r>
            <a:r>
              <a:rPr lang="en-GB" dirty="0" err="1"/>
              <a:t>ANALYSES.Without</a:t>
            </a:r>
            <a:r>
              <a:rPr lang="en-GB" dirty="0"/>
              <a:t> a fixed word list – and with the rule that words off the list must be tested, we examined how much consistency was in the words  that appeared every year. To see which words are used every year.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is what we found. To summarise this very busy slide: on average just 174 word families have been used in every exam paper so far for Foundation and 219 for 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vast majority of these words, over 90%, are within the top 2000 most frequent words.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About 1 in 5 are not on the AOs lists. Perhaps because it has been assumed that they have been covered in KS2 or 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Average for Foundation and Higher are aggregated across Fr &amp; </a:t>
            </a:r>
            <a:r>
              <a:rPr lang="en-US" sz="1200" b="1" dirty="0" err="1"/>
              <a:t>Sp</a:t>
            </a:r>
            <a:r>
              <a:rPr lang="en-US" sz="1200" b="1" dirty="0"/>
              <a:t>, AQA &amp; </a:t>
            </a:r>
            <a:r>
              <a:rPr lang="en-US" sz="1200" b="1" dirty="0" err="1"/>
              <a:t>Edexcel</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The % in the top 2000 and not on the AO’s lists are aggregated across F &amp; H, Fr &amp; </a:t>
            </a:r>
            <a:r>
              <a:rPr lang="en-US" sz="1200" b="1" dirty="0" err="1"/>
              <a:t>Sp</a:t>
            </a:r>
            <a:r>
              <a:rPr lang="en-US" sz="1200" b="1" dirty="0"/>
              <a:t>, AQA &amp; </a:t>
            </a:r>
            <a:r>
              <a:rPr lang="en-US" sz="1200" b="1" dirty="0" err="1"/>
              <a:t>Edexcel</a:t>
            </a: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About 1 in 5 is 17%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4155313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a:p>
          <a:p>
            <a:endParaRPr lang="en-GB"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982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Without a defined word list in a curriculum that has high stakes test at the end of it, we see that there can be a misfit between what is being taught and what is being tested. </a:t>
            </a:r>
          </a:p>
          <a:p>
            <a:r>
              <a:rPr lang="en-GB" dirty="0"/>
              <a:t>Of course, due to the lost lessons due to the pandemic, for this coming year 11 cohort, the AOs are going to only include words that are on their lists. </a:t>
            </a:r>
          </a:p>
          <a:p>
            <a:r>
              <a:rPr lang="en-GB" dirty="0"/>
              <a:t>The proposal for the changes to the GCSE subject content would make this normal practice. </a:t>
            </a:r>
          </a:p>
          <a:p>
            <a:r>
              <a:rPr lang="en-GB" dirty="0"/>
              <a:t>----------------</a:t>
            </a:r>
          </a:p>
          <a:p>
            <a:r>
              <a:rPr lang="en-GB" dirty="0"/>
              <a:t>This analysis has isolated the words given in multi-word units listed in the AOs lists – so this is ‘unique’ word families – not MWUs.  </a:t>
            </a:r>
          </a:p>
        </p:txBody>
      </p:sp>
      <p:sp>
        <p:nvSpPr>
          <p:cNvPr id="4" name="Slide Number Placeholder 3"/>
          <p:cNvSpPr>
            <a:spLocks noGrp="1"/>
          </p:cNvSpPr>
          <p:nvPr>
            <p:ph type="sldNum" sz="quarter" idx="10"/>
          </p:nvPr>
        </p:nvSpPr>
        <p:spPr/>
        <p:txBody>
          <a:bodyPr/>
          <a:lstStyle/>
          <a:p>
            <a:fld id="{672843D9-4757-4631-B0CD-BAA271821DF5}" type="slidenum">
              <a:rPr lang="en-GB" smtClean="0"/>
              <a:t>21</a:t>
            </a:fld>
            <a:endParaRPr lang="en-GB"/>
          </a:p>
        </p:txBody>
      </p:sp>
    </p:spTree>
    <p:extLst>
      <p:ext uri="{BB962C8B-B14F-4D97-AF65-F5344CB8AC3E}">
        <p14:creationId xmlns:p14="http://schemas.microsoft.com/office/powerpoint/2010/main" val="2660089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This analysis shows how many words have only been used once over the four years. </a:t>
            </a:r>
          </a:p>
          <a:p>
            <a:r>
              <a:rPr lang="en-GB" dirty="0"/>
              <a:t>Again, there is a lot of detail, so here is a headline finding. </a:t>
            </a:r>
          </a:p>
          <a:p>
            <a:pPr marL="171450" indent="-171450">
              <a:buFont typeface="Arial" panose="020B0604020202020204" pitchFamily="34" charset="0"/>
              <a:buChar char="•"/>
            </a:pPr>
            <a:r>
              <a:rPr lang="en-GB" dirty="0"/>
              <a:t>between 47% and 71% of those words are NOT on the AOs lists. </a:t>
            </a:r>
          </a:p>
          <a:p>
            <a:pPr marL="171450" indent="-171450">
              <a:buFont typeface="Arial" panose="020B0604020202020204" pitchFamily="34" charset="0"/>
              <a:buChar char="•"/>
            </a:pPr>
            <a:r>
              <a:rPr lang="en-GB" dirty="0"/>
              <a:t>between 54% and 63% of are </a:t>
            </a:r>
            <a:r>
              <a:rPr lang="en-GB" b="1" dirty="0"/>
              <a:t>not </a:t>
            </a:r>
            <a:r>
              <a:rPr lang="en-GB" dirty="0"/>
              <a:t>high frequency words</a:t>
            </a:r>
          </a:p>
          <a:p>
            <a:pPr marL="171450" indent="-171450">
              <a:buFont typeface="Arial" panose="020B0604020202020204" pitchFamily="34" charset="0"/>
              <a:buChar char="•"/>
            </a:pPr>
            <a:r>
              <a:rPr lang="en-GB" dirty="0"/>
              <a:t>between 56% - 86% are words that cannot easily be guessed – they are NOT exact cognates and they are not proper nouns</a:t>
            </a:r>
          </a:p>
          <a:p>
            <a:r>
              <a:rPr lang="en-GB" dirty="0"/>
              <a:t>In sum: The chances of understanding these words is quite low. </a:t>
            </a:r>
          </a:p>
          <a:p>
            <a:r>
              <a:rPr lang="en-GB" dirty="0"/>
              <a:t>This is another consequence of having a word list that is only an optional guide.</a:t>
            </a:r>
          </a:p>
        </p:txBody>
      </p:sp>
      <p:sp>
        <p:nvSpPr>
          <p:cNvPr id="4" name="Slide Number Placeholder 3"/>
          <p:cNvSpPr>
            <a:spLocks noGrp="1"/>
          </p:cNvSpPr>
          <p:nvPr>
            <p:ph type="sldNum" sz="quarter" idx="10"/>
          </p:nvPr>
        </p:nvSpPr>
        <p:spPr/>
        <p:txBody>
          <a:bodyPr/>
          <a:lstStyle/>
          <a:p>
            <a:fld id="{672843D9-4757-4631-B0CD-BAA271821DF5}" type="slidenum">
              <a:rPr lang="en-GB" smtClean="0"/>
              <a:t>22</a:t>
            </a:fld>
            <a:endParaRPr lang="en-GB"/>
          </a:p>
        </p:txBody>
      </p:sp>
    </p:spTree>
    <p:extLst>
      <p:ext uri="{BB962C8B-B14F-4D97-AF65-F5344CB8AC3E}">
        <p14:creationId xmlns:p14="http://schemas.microsoft.com/office/powerpoint/2010/main" val="783869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So, if we agree that a word list would be useful, and we know roughly the amount of words that might be learnable, then how can we decide which words to include in a word list?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Much work has gone on to define the lexical content of </a:t>
            </a:r>
            <a:r>
              <a:rPr lang="en-GB" b="1" dirty="0"/>
              <a:t>English as a FL </a:t>
            </a:r>
            <a:r>
              <a:rPr lang="en-GB" dirty="0"/>
              <a:t>curricula.</a:t>
            </a:r>
          </a:p>
          <a:p>
            <a:r>
              <a:rPr lang="en-GB" dirty="0"/>
              <a:t>One of the main factors used to decide which words should be included has been </a:t>
            </a:r>
            <a:r>
              <a:rPr lang="en-GB" b="1" dirty="0"/>
              <a:t>the frequency of words </a:t>
            </a:r>
            <a:r>
              <a:rPr lang="en-GB" dirty="0"/>
              <a:t>in the language at large. So what does this mean?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455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useful are the most frequent 2000 words?  </a:t>
            </a:r>
          </a:p>
          <a:p>
            <a:r>
              <a:rPr lang="en-US" dirty="0"/>
              <a:t>This visual demonstrates the importance of high frequency words. </a:t>
            </a:r>
            <a:r>
              <a:rPr lang="en-US" b="1" dirty="0"/>
              <a:t>The findings about frequency of words come from 100 million of words of English.</a:t>
            </a:r>
            <a:r>
              <a:rPr lang="en-US" dirty="0"/>
              <a:t> </a:t>
            </a:r>
          </a:p>
          <a:p>
            <a:r>
              <a:rPr lang="en-US" dirty="0"/>
              <a:t>The top grey line shows that very high frequency vocabulary gives you access to more than 90% of the words in a general conversation</a:t>
            </a:r>
          </a:p>
          <a:p>
            <a:r>
              <a:rPr lang="en-US" dirty="0"/>
              <a:t>The middle line shows that the most frequent 2000 words gives you access to about 85% of the words for more formal speech – the media, educational contexts, </a:t>
            </a:r>
          </a:p>
          <a:p>
            <a:r>
              <a:rPr lang="en-US" dirty="0"/>
              <a:t>The bottom line shows that you get access to about 70% of the words of formal written language. </a:t>
            </a:r>
          </a:p>
          <a:p>
            <a:r>
              <a:rPr lang="en-US" dirty="0"/>
              <a:t>If you know somewhere around 1,500 of the most frequent words you </a:t>
            </a:r>
            <a:r>
              <a:rPr lang="en-US" i="0" dirty="0"/>
              <a:t>can probably </a:t>
            </a:r>
            <a:r>
              <a:rPr lang="en-US" dirty="0"/>
              <a:t>understand between 70% and 92% of things you read and hear. </a:t>
            </a:r>
          </a:p>
          <a:p>
            <a:r>
              <a:rPr lang="en-US" dirty="0"/>
              <a:t>But after knowing </a:t>
            </a:r>
            <a:r>
              <a:rPr lang="en-US" i="1" dirty="0"/>
              <a:t>about</a:t>
            </a:r>
            <a:r>
              <a:rPr lang="en-US" dirty="0"/>
              <a:t> the 1,500 most frequent words, we need to know A LOT more words to be able to be sure that we will understand significantly more amounts of what we hear and read – after this point, we need to be lucky – know that word – or be very good at lexical inferencing – working out the word from context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3903910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Thankfully researchers have gathered together material from a wide range of contexts to create databases of words, corpora – in Fr Spanish and German</a:t>
            </a:r>
          </a:p>
          <a:p>
            <a:r>
              <a:rPr lang="en-GB" dirty="0"/>
              <a:t>These word lists are very useful </a:t>
            </a:r>
          </a:p>
          <a:p>
            <a:r>
              <a:rPr lang="en-GB" dirty="0"/>
              <a:t>but of course, there are limitations to be borne in mind.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591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Preliminary analyses</a:t>
            </a:r>
          </a:p>
        </p:txBody>
      </p:sp>
      <p:sp>
        <p:nvSpPr>
          <p:cNvPr id="4" name="Slide Number Placeholder 3"/>
          <p:cNvSpPr>
            <a:spLocks noGrp="1"/>
          </p:cNvSpPr>
          <p:nvPr>
            <p:ph type="sldNum" sz="quarter" idx="5"/>
          </p:nvPr>
        </p:nvSpPr>
        <p:spPr/>
        <p:txBody>
          <a:bodyPr/>
          <a:lstStyle/>
          <a:p>
            <a:fld id="{7968C0B8-26C3-C844-A108-16FD4B17F5ED}" type="slidenum">
              <a:rPr lang="en-US" smtClean="0"/>
              <a:t>26</a:t>
            </a:fld>
            <a:endParaRPr lang="en-US"/>
          </a:p>
        </p:txBody>
      </p:sp>
    </p:spTree>
    <p:extLst>
      <p:ext uri="{BB962C8B-B14F-4D97-AF65-F5344CB8AC3E}">
        <p14:creationId xmlns:p14="http://schemas.microsoft.com/office/powerpoint/2010/main" val="385117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3651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986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32804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One concern that has been expressed about using high frequency words is that they are devoid of interest – that they don’t have any richness to them. </a:t>
            </a:r>
          </a:p>
          <a:p>
            <a:r>
              <a:rPr lang="en-GB" dirty="0"/>
              <a:t>At NCELP we have checked whether the most frequent 2000 words have any connection to themes. </a:t>
            </a:r>
          </a:p>
          <a:p>
            <a:r>
              <a:rPr lang="en-GB" dirty="0"/>
              <a:t>We asked </a:t>
            </a:r>
            <a:r>
              <a:rPr lang="en-GB" dirty="0" err="1"/>
              <a:t>raters</a:t>
            </a:r>
            <a:r>
              <a:rPr lang="en-GB" dirty="0"/>
              <a:t> to decide whether each word related to a range of themes, such as family, friends, faith, economy, cinema, or NONE – they couldn’t be linked to a theme. </a:t>
            </a:r>
          </a:p>
          <a:p>
            <a:r>
              <a:rPr lang="en-GB" dirty="0"/>
              <a:t>Here is a snap shot of the rating grid that we used.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found that over 1200 words i.e. around 60-65% of the words in the top 2000 could be envisaged as part one or more of the cultural themes that we considered to be relevant to GCSE-level learners. </a:t>
            </a:r>
          </a:p>
          <a:p>
            <a:r>
              <a:rPr lang="en-GB" dirty="0"/>
              <a:t>Here is an example of words in the most frequent 2000 that are associated with the theme of family. </a:t>
            </a:r>
          </a:p>
          <a:p>
            <a:r>
              <a:rPr lang="en-GB" dirty="0"/>
              <a:t>So, while</a:t>
            </a:r>
            <a:r>
              <a:rPr lang="en-GB" baseline="0" dirty="0"/>
              <a:t> </a:t>
            </a:r>
            <a:r>
              <a:rPr lang="en-GB" dirty="0"/>
              <a:t>many of the </a:t>
            </a:r>
            <a:r>
              <a:rPr lang="en-GB" i="1" dirty="0"/>
              <a:t>very</a:t>
            </a:r>
            <a:r>
              <a:rPr lang="en-GB" dirty="0"/>
              <a:t> highest frequency words are function</a:t>
            </a:r>
            <a:r>
              <a:rPr lang="en-GB" baseline="0" dirty="0"/>
              <a:t> words – e.g.,</a:t>
            </a:r>
            <a:r>
              <a:rPr lang="en-GB" dirty="0"/>
              <a:t> conjunctions and prepositions – the most frequent 100-200 words or so - the vast majority of words in the top 2000 are rich content words.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376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I am presenting in this talk work that is now freely available in over 1,000 resources, across French, German, and Spanish, for years 7, 8 and in differing amounts, year 9. It is the result of the efforts of a large team of people over about 2.5 years. </a:t>
            </a:r>
          </a:p>
          <a:p>
            <a:r>
              <a:rPr lang="en-GB" b="1" dirty="0"/>
              <a:t>I can only give a snap shot – if you want to dig further – please do take the time to check out some of these resources. </a:t>
            </a:r>
          </a:p>
          <a:p>
            <a:r>
              <a:rPr lang="en-GB" b="1" dirty="0"/>
              <a:t>We have a ‘Getting into NCELP’ webpage, giving you different entry points depending on where you are in terms of your familiarity with our work. </a:t>
            </a:r>
          </a:p>
          <a:p>
            <a:endParaRPr lang="en-US" dirty="0"/>
          </a:p>
        </p:txBody>
      </p:sp>
      <p:sp>
        <p:nvSpPr>
          <p:cNvPr id="4" name="Slide Number Placeholder 3"/>
          <p:cNvSpPr>
            <a:spLocks noGrp="1"/>
          </p:cNvSpPr>
          <p:nvPr>
            <p:ph type="sldNum" sz="quarter" idx="5"/>
          </p:nvPr>
        </p:nvSpPr>
        <p:spPr/>
        <p:txBody>
          <a:bodyPr/>
          <a:lstStyle/>
          <a:p>
            <a:fld id="{E4CBB0F0-5421-4DD3-A740-691E0B0480FB}" type="slidenum">
              <a:rPr lang="en-GB" smtClean="0"/>
              <a:t>3</a:t>
            </a:fld>
            <a:endParaRPr lang="en-GB"/>
          </a:p>
        </p:txBody>
      </p:sp>
    </p:spTree>
    <p:extLst>
      <p:ext uri="{BB962C8B-B14F-4D97-AF65-F5344CB8AC3E}">
        <p14:creationId xmlns:p14="http://schemas.microsoft.com/office/powerpoint/2010/main" val="486067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far I have only focused on defining the lexical content. </a:t>
            </a:r>
          </a:p>
          <a:p>
            <a:r>
              <a:rPr lang="en-GB" dirty="0"/>
              <a:t>To select the content for sound-symbol correspondences, for phonics practice, we drew out some key principles and reached decisions about content, drawing on both research and practitioner experience to inform the selection and suggested order of teaching</a:t>
            </a:r>
            <a:r>
              <a:rPr lang="en-GB" baseline="0" dirty="0"/>
              <a:t> of each phoneme-grapheme correspondence; the choice of ‘source words’ .</a:t>
            </a:r>
          </a:p>
          <a:p>
            <a:r>
              <a:rPr lang="en-GB" baseline="0" dirty="0"/>
              <a:t>And research told us that it was likely that phonics is fragile and prone to decay if practice is not sustained particularly in French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31</a:t>
            </a:fld>
            <a:endParaRPr lang="en-GB">
              <a:solidFill>
                <a:prstClr val="black"/>
              </a:solidFill>
            </a:endParaRPr>
          </a:p>
        </p:txBody>
      </p:sp>
    </p:spTree>
    <p:extLst>
      <p:ext uri="{BB962C8B-B14F-4D97-AF65-F5344CB8AC3E}">
        <p14:creationId xmlns:p14="http://schemas.microsoft.com/office/powerpoint/2010/main" val="41284915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clearly not for you to read but a quick eyeball shows that the phonics content extracted from the principles  described earlier seems to be feasible: that is, the code that students need to ‘crack’ to be able to read unknown words out loud and to write down unknown words is not insurmountable in 5 years – this news, in itself, could be a motivator. </a:t>
            </a:r>
          </a:p>
          <a:p>
            <a:r>
              <a:rPr lang="en-US" dirty="0"/>
              <a:t>I haven’t talked about the selection of other aspects of content – such as grammar  – but I will touch upon that a bit later in other sections</a:t>
            </a:r>
          </a:p>
        </p:txBody>
      </p:sp>
      <p:sp>
        <p:nvSpPr>
          <p:cNvPr id="4" name="Slide Number Placeholder 3"/>
          <p:cNvSpPr>
            <a:spLocks noGrp="1"/>
          </p:cNvSpPr>
          <p:nvPr>
            <p:ph type="sldNum" sz="quarter" idx="5"/>
          </p:nvPr>
        </p:nvSpPr>
        <p:spPr/>
        <p:txBody>
          <a:bodyPr/>
          <a:lstStyle/>
          <a:p>
            <a:fld id="{E4CBB0F0-5421-4DD3-A740-691E0B0480FB}" type="slidenum">
              <a:rPr lang="en-GB" smtClean="0"/>
              <a:t>32</a:t>
            </a:fld>
            <a:endParaRPr lang="en-GB"/>
          </a:p>
        </p:txBody>
      </p:sp>
    </p:spTree>
    <p:extLst>
      <p:ext uri="{BB962C8B-B14F-4D97-AF65-F5344CB8AC3E}">
        <p14:creationId xmlns:p14="http://schemas.microsoft.com/office/powerpoint/2010/main" val="21041024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112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b="0" baseline="0" dirty="0"/>
              <a:t>As we have said, with about 450 hours, @10 words per week, 36 weeks per year (minus one term in the final year as 16 year olds leave school in May to revise for and do their exams)</a:t>
            </a:r>
          </a:p>
          <a:p>
            <a:pPr defTabSz="966155">
              <a:defRPr/>
            </a:pPr>
            <a:r>
              <a:rPr lang="en-GB" b="0" baseline="0" dirty="0"/>
              <a:t>This allows a learner to learn about 1700 words over five years</a:t>
            </a:r>
          </a:p>
          <a:p>
            <a:pPr defTabSz="966155">
              <a:defRPr/>
            </a:pPr>
            <a:r>
              <a:rPr lang="en-GB" b="0" baseline="0" dirty="0"/>
              <a:t>But how to space this out – to spread it enough in the Scheme of Work but in a way that allows revisiting and also the introduction of new vocabulary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E498646-FC5C-6045-8C35-38AA1B6AA9DB}" type="slidenum">
              <a:rPr lang="en-US" smtClean="0"/>
              <a:t>34</a:t>
            </a:fld>
            <a:endParaRPr lang="en-US"/>
          </a:p>
        </p:txBody>
      </p:sp>
    </p:spTree>
    <p:extLst>
      <p:ext uri="{BB962C8B-B14F-4D97-AF65-F5344CB8AC3E}">
        <p14:creationId xmlns:p14="http://schemas.microsoft.com/office/powerpoint/2010/main" val="1798968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0" baseline="0" dirty="0"/>
              <a:t>Here is an example of an expanding practice schedule</a:t>
            </a:r>
          </a:p>
          <a:p>
            <a:pPr defTabSz="966155">
              <a:defRPr/>
            </a:pPr>
            <a:r>
              <a:rPr lang="en-GB" b="0" baseline="0" dirty="0"/>
              <a:t>On the left, you can see the grammar covered, in the centre the vocabulary</a:t>
            </a:r>
          </a:p>
          <a:p>
            <a:pPr defTabSz="966155">
              <a:defRPr/>
            </a:pPr>
            <a:r>
              <a:rPr lang="en-GB" b="0" baseline="0" dirty="0"/>
              <a:t>So imagine this practice schedule for this set of words starts in week 1, when set of vocabulary is learnt for homework before a lesson…</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941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0" baseline="0" dirty="0"/>
              <a:t>The vocabulary is not revisited in the same contexts e.g., </a:t>
            </a:r>
            <a:r>
              <a:rPr lang="en-GB" b="0" baseline="0" dirty="0" err="1"/>
              <a:t>aller</a:t>
            </a:r>
            <a:r>
              <a:rPr lang="en-GB" b="0" baseline="0" dirty="0"/>
              <a:t> is seen in a wide range of topics (not just holidays), laver is seen texts that are not just about a personal routine or helping at home. </a:t>
            </a:r>
          </a:p>
          <a:p>
            <a:pPr defTabSz="966155">
              <a:defRPr/>
            </a:pPr>
            <a:r>
              <a:rPr lang="en-GB" b="0" baseline="0" dirty="0"/>
              <a:t>Here you can see the same vocabulary is practised in three different sets of activities: people’s lives, future intentions, and talking about the environment</a:t>
            </a:r>
          </a:p>
          <a:p>
            <a:pPr defTabSz="966155">
              <a:defRPr/>
            </a:pPr>
            <a:r>
              <a:rPr lang="en-GB" b="0" baseline="0" dirty="0"/>
              <a:t>And the vocabulary appears with a wide range of grammar too. So, items of vocabulary are not stuck in the same grammatical structures or sentence frames. The words are carefully moved across different grammar features. </a:t>
            </a:r>
          </a:p>
          <a:p>
            <a:pPr defTabSz="966155">
              <a:defRPr/>
            </a:pPr>
            <a:r>
              <a:rPr lang="en-GB" b="0" baseline="0" dirty="0"/>
              <a:t>So, here you can see the same set of vocabulary is used with </a:t>
            </a:r>
            <a:r>
              <a:rPr lang="en-GB" b="0" baseline="0" dirty="0" err="1"/>
              <a:t>er</a:t>
            </a:r>
            <a:r>
              <a:rPr lang="en-GB" b="0" baseline="0" dirty="0"/>
              <a:t> verbs in the 3rd person, with a verb + infinitive structure, and then in a revision lesson which covers a wide range of grammar features. </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36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7150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GB" sz="1400" b="0" i="0" dirty="0">
                <a:solidFill>
                  <a:srgbClr val="002060"/>
                </a:solidFill>
                <a:effectLst/>
                <a:latin typeface="Century Gothic" panose="020B0502020202020204" pitchFamily="34" charset="0"/>
              </a:rPr>
              <a:t>As more words are learned, so too is more grammar. Lexical and grammatical growth happens in tandem, one with the other, the one bootstrapping the other. </a:t>
            </a:r>
          </a:p>
          <a:p>
            <a:pPr fontAlgn="base"/>
            <a:r>
              <a:rPr lang="en-GB" sz="1400" b="0" i="0" dirty="0">
                <a:solidFill>
                  <a:srgbClr val="002060"/>
                </a:solidFill>
                <a:effectLst/>
                <a:latin typeface="Century Gothic" panose="020B0502020202020204" pitchFamily="34" charset="0"/>
              </a:rPr>
              <a:t>I show an example here. </a:t>
            </a:r>
          </a:p>
          <a:p>
            <a:pPr fontAlgn="base"/>
            <a:r>
              <a:rPr lang="en-GB" sz="1400" b="0" i="0" dirty="0">
                <a:solidFill>
                  <a:srgbClr val="002060"/>
                </a:solidFill>
                <a:effectLst/>
                <a:latin typeface="Century Gothic" panose="020B0502020202020204" pitchFamily="34" charset="0"/>
              </a:rPr>
              <a:t>Prior to this lesson sequence, some –</a:t>
            </a:r>
            <a:r>
              <a:rPr lang="en-GB" sz="1400" b="0" i="0" dirty="0" err="1">
                <a:solidFill>
                  <a:srgbClr val="002060"/>
                </a:solidFill>
                <a:effectLst/>
                <a:latin typeface="Century Gothic" panose="020B0502020202020204" pitchFamily="34" charset="0"/>
              </a:rPr>
              <a:t>er</a:t>
            </a:r>
            <a:r>
              <a:rPr lang="en-GB" sz="1400" b="0" i="0" dirty="0">
                <a:solidFill>
                  <a:srgbClr val="002060"/>
                </a:solidFill>
                <a:effectLst/>
                <a:latin typeface="Century Gothic" panose="020B0502020202020204" pitchFamily="34" charset="0"/>
              </a:rPr>
              <a:t> verbs have already been introduced – marcher, manger, preparer – but only in the singular forms.</a:t>
            </a:r>
          </a:p>
          <a:p>
            <a:pPr fontAlgn="base"/>
            <a:r>
              <a:rPr lang="en-GB" sz="1400" b="0" i="0" dirty="0">
                <a:solidFill>
                  <a:srgbClr val="002060"/>
                </a:solidFill>
                <a:effectLst/>
                <a:latin typeface="Century Gothic" panose="020B0502020202020204" pitchFamily="34" charset="0"/>
              </a:rPr>
              <a:t>Then, in weeks 23/4, another two verbs, </a:t>
            </a:r>
            <a:r>
              <a:rPr lang="en-GB" sz="1400" b="0" i="0" dirty="0" err="1">
                <a:solidFill>
                  <a:srgbClr val="002060"/>
                </a:solidFill>
                <a:effectLst/>
                <a:latin typeface="Century Gothic" panose="020B0502020202020204" pitchFamily="34" charset="0"/>
              </a:rPr>
              <a:t>regarder</a:t>
            </a:r>
            <a:r>
              <a:rPr lang="en-GB" sz="1400" b="0" i="0" dirty="0">
                <a:solidFill>
                  <a:srgbClr val="002060"/>
                </a:solidFill>
                <a:effectLst/>
                <a:latin typeface="Century Gothic" panose="020B0502020202020204" pitchFamily="34" charset="0"/>
              </a:rPr>
              <a:t> and </a:t>
            </a:r>
            <a:r>
              <a:rPr lang="en-GB" sz="1400" b="0" i="0" dirty="0" err="1">
                <a:solidFill>
                  <a:srgbClr val="002060"/>
                </a:solidFill>
                <a:effectLst/>
                <a:latin typeface="Century Gothic" panose="020B0502020202020204" pitchFamily="34" charset="0"/>
              </a:rPr>
              <a:t>travailler</a:t>
            </a:r>
            <a:r>
              <a:rPr lang="en-GB" sz="1400" b="0" i="0" dirty="0">
                <a:solidFill>
                  <a:srgbClr val="002060"/>
                </a:solidFill>
                <a:effectLst/>
                <a:latin typeface="Century Gothic" panose="020B0502020202020204" pitchFamily="34" charset="0"/>
              </a:rPr>
              <a:t> are added to their repertoire, and in the same lesson the breadth of the verb paradigm is expanded – they can now talk about ‘what we do’ – they can manipulate these verbs in the ‘nous’ form. </a:t>
            </a:r>
          </a:p>
          <a:p>
            <a:pPr fontAlgn="base"/>
            <a:r>
              <a:rPr lang="en-GB" sz="1400" b="0" i="0" dirty="0">
                <a:solidFill>
                  <a:srgbClr val="002060"/>
                </a:solidFill>
                <a:effectLst/>
                <a:latin typeface="Century Gothic" panose="020B0502020202020204" pitchFamily="34" charset="0"/>
              </a:rPr>
              <a:t>In the next pair of lessons, another </a:t>
            </a:r>
            <a:r>
              <a:rPr lang="en-GB" sz="1400" b="0" i="0" dirty="0" err="1">
                <a:solidFill>
                  <a:srgbClr val="002060"/>
                </a:solidFill>
                <a:effectLst/>
                <a:latin typeface="Century Gothic" panose="020B0502020202020204" pitchFamily="34" charset="0"/>
              </a:rPr>
              <a:t>er</a:t>
            </a:r>
            <a:r>
              <a:rPr lang="en-GB" sz="1400" b="0" i="0" dirty="0">
                <a:solidFill>
                  <a:srgbClr val="002060"/>
                </a:solidFill>
                <a:effectLst/>
                <a:latin typeface="Century Gothic" panose="020B0502020202020204" pitchFamily="34" charset="0"/>
              </a:rPr>
              <a:t> verb is added, and the old ones are recycled-  this time all these verbs are used to practice a new form – the 3</a:t>
            </a:r>
            <a:r>
              <a:rPr lang="en-GB" sz="1400" b="0" i="0" baseline="30000" dirty="0">
                <a:solidFill>
                  <a:srgbClr val="002060"/>
                </a:solidFill>
                <a:effectLst/>
                <a:latin typeface="Century Gothic" panose="020B0502020202020204" pitchFamily="34" charset="0"/>
              </a:rPr>
              <a:t>rd</a:t>
            </a:r>
            <a:r>
              <a:rPr lang="en-GB" sz="1400" b="0" i="0" dirty="0">
                <a:solidFill>
                  <a:srgbClr val="002060"/>
                </a:solidFill>
                <a:effectLst/>
                <a:latin typeface="Century Gothic" panose="020B0502020202020204" pitchFamily="34" charset="0"/>
              </a:rPr>
              <a:t> person plural</a:t>
            </a:r>
          </a:p>
          <a:p>
            <a:pPr fontAlgn="base"/>
            <a:r>
              <a:rPr lang="en-GB" sz="1400" b="0" i="0" dirty="0">
                <a:solidFill>
                  <a:srgbClr val="002060"/>
                </a:solidFill>
                <a:effectLst/>
                <a:latin typeface="Century Gothic" panose="020B0502020202020204" pitchFamily="34" charset="0"/>
              </a:rPr>
              <a:t>And in the next lesson a new verb, </a:t>
            </a:r>
            <a:r>
              <a:rPr lang="en-GB" sz="1400" b="0" i="0" dirty="0" err="1">
                <a:solidFill>
                  <a:srgbClr val="002060"/>
                </a:solidFill>
                <a:effectLst/>
                <a:latin typeface="Century Gothic" panose="020B0502020202020204" pitchFamily="34" charset="0"/>
              </a:rPr>
              <a:t>fermer</a:t>
            </a:r>
            <a:r>
              <a:rPr lang="en-GB" sz="1400" b="0" i="0" dirty="0">
                <a:solidFill>
                  <a:srgbClr val="002060"/>
                </a:solidFill>
                <a:effectLst/>
                <a:latin typeface="Century Gothic" panose="020B0502020202020204" pitchFamily="34" charset="0"/>
              </a:rPr>
              <a:t> is added, a new meaning of </a:t>
            </a:r>
            <a:r>
              <a:rPr lang="en-GB" sz="1400" b="0" i="0" dirty="0" err="1">
                <a:solidFill>
                  <a:srgbClr val="002060"/>
                </a:solidFill>
                <a:effectLst/>
                <a:latin typeface="Century Gothic" panose="020B0502020202020204" pitchFamily="34" charset="0"/>
              </a:rPr>
              <a:t>regarder</a:t>
            </a:r>
            <a:r>
              <a:rPr lang="en-GB" sz="1400" b="0" i="0" dirty="0">
                <a:solidFill>
                  <a:srgbClr val="002060"/>
                </a:solidFill>
                <a:effectLst/>
                <a:latin typeface="Century Gothic" panose="020B0502020202020204" pitchFamily="34" charset="0"/>
              </a:rPr>
              <a:t> is given (not just watch but also look), and a new part of the verb paradigm is looped in – the ‘</a:t>
            </a:r>
            <a:r>
              <a:rPr lang="en-GB" sz="1400" b="0" i="0" dirty="0" err="1">
                <a:solidFill>
                  <a:srgbClr val="002060"/>
                </a:solidFill>
                <a:effectLst/>
                <a:latin typeface="Century Gothic" panose="020B0502020202020204" pitchFamily="34" charset="0"/>
              </a:rPr>
              <a:t>vous</a:t>
            </a:r>
            <a:r>
              <a:rPr lang="en-GB" sz="1400" b="0" i="0" dirty="0">
                <a:solidFill>
                  <a:srgbClr val="002060"/>
                </a:solidFill>
                <a:effectLst/>
                <a:latin typeface="Century Gothic" panose="020B0502020202020204" pitchFamily="34" charset="0"/>
              </a:rPr>
              <a:t>’ form.</a:t>
            </a:r>
          </a:p>
          <a:p>
            <a:pPr fontAlgn="base"/>
            <a:r>
              <a:rPr lang="en-GB" sz="1400" b="0" i="0" dirty="0">
                <a:solidFill>
                  <a:srgbClr val="002060"/>
                </a:solidFill>
                <a:effectLst/>
                <a:latin typeface="Century Gothic" panose="020B0502020202020204" pitchFamily="34" charset="0"/>
              </a:rPr>
              <a:t>And later on – not shown here - they will learn the past tense, and so these verbs are used again, in the past tense too. </a:t>
            </a:r>
          </a:p>
          <a:p>
            <a:pPr fontAlgn="base"/>
            <a:r>
              <a:rPr lang="en-GB" sz="1400" b="0" i="0" dirty="0">
                <a:solidFill>
                  <a:srgbClr val="002060"/>
                </a:solidFill>
                <a:effectLst/>
                <a:latin typeface="Century Gothic" panose="020B0502020202020204" pitchFamily="34" charset="0"/>
              </a:rPr>
              <a:t>So, leaners see the vocabulary not only in different semantic contexts – as shown on the last slide - they also see it in </a:t>
            </a:r>
            <a:r>
              <a:rPr lang="en-GB" sz="1400" b="1" i="0" u="sng" dirty="0">
                <a:solidFill>
                  <a:srgbClr val="002060"/>
                </a:solidFill>
                <a:effectLst/>
                <a:latin typeface="Century Gothic" panose="020B0502020202020204" pitchFamily="34" charset="0"/>
              </a:rPr>
              <a:t>different grammatical contexts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0096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check out a 15 minute audio-recorded presentation that presents the NCELP Schemes of Work</a:t>
            </a:r>
          </a:p>
          <a:p>
            <a:endParaRPr lang="en-US" dirty="0"/>
          </a:p>
        </p:txBody>
      </p:sp>
      <p:sp>
        <p:nvSpPr>
          <p:cNvPr id="4" name="Slide Number Placeholder 3"/>
          <p:cNvSpPr>
            <a:spLocks noGrp="1"/>
          </p:cNvSpPr>
          <p:nvPr>
            <p:ph type="sldNum" sz="quarter" idx="5"/>
          </p:nvPr>
        </p:nvSpPr>
        <p:spPr/>
        <p:txBody>
          <a:bodyPr/>
          <a:lstStyle/>
          <a:p>
            <a:fld id="{E4CBB0F0-5421-4DD3-A740-691E0B0480FB}" type="slidenum">
              <a:rPr lang="en-GB" smtClean="0"/>
              <a:t>38</a:t>
            </a:fld>
            <a:endParaRPr lang="en-GB"/>
          </a:p>
        </p:txBody>
      </p:sp>
    </p:spTree>
    <p:extLst>
      <p:ext uri="{BB962C8B-B14F-4D97-AF65-F5344CB8AC3E}">
        <p14:creationId xmlns:p14="http://schemas.microsoft.com/office/powerpoint/2010/main" val="17506550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question that was persistently raised in the consultation on the new GCSE Subject Content was a misapprehension that defining the linguistic content in clear ways – by listing vocabulary, the details of grammar, and the sounds-symbol correspondences - would mean that language learning was no longer about engendering an interest in the countries and people associated with the language. That clearly defining linguistic content somehow meant that the rationale suddenly became only an academic one. Defining the language content seemed to be interpreted by some as neglecting other rationales such as raising awareness about language (in a way that could be applied to other languages later in the pupils’ lives) or imbuing a sense of curiosity in culture, places, and people.  </a:t>
            </a:r>
          </a:p>
          <a:p>
            <a:r>
              <a:rPr lang="en-US" dirty="0"/>
              <a:t>Here are some texts I will whizz through to illustrate, I hope, that these views resulted from a false dichotomy, a conflation of completely different issues. </a:t>
            </a:r>
          </a:p>
          <a:p>
            <a:r>
              <a:rPr lang="en-US" dirty="0"/>
              <a:t>I hope to illustrate in a whistle stop tour of some of the 966 classroom resources that NCELP have created, that interesting texts and ideas can be communicated with high frequency words and basic grammar structures, in a curriculum where the vocab and grammar adheres to a schedule to ensure that particular vocab and grammar are revisited at specific times. </a:t>
            </a:r>
          </a:p>
        </p:txBody>
      </p:sp>
      <p:sp>
        <p:nvSpPr>
          <p:cNvPr id="4" name="Slide Number Placeholder 3"/>
          <p:cNvSpPr>
            <a:spLocks noGrp="1"/>
          </p:cNvSpPr>
          <p:nvPr>
            <p:ph type="sldNum" sz="quarter" idx="5"/>
          </p:nvPr>
        </p:nvSpPr>
        <p:spPr/>
        <p:txBody>
          <a:bodyPr/>
          <a:lstStyle/>
          <a:p>
            <a:fld id="{E4CBB0F0-5421-4DD3-A740-691E0B0480FB}" type="slidenum">
              <a:rPr lang="en-GB" smtClean="0"/>
              <a:t>39</a:t>
            </a:fld>
            <a:endParaRPr lang="en-GB"/>
          </a:p>
        </p:txBody>
      </p:sp>
    </p:spTree>
    <p:extLst>
      <p:ext uri="{BB962C8B-B14F-4D97-AF65-F5344CB8AC3E}">
        <p14:creationId xmlns:p14="http://schemas.microsoft.com/office/powerpoint/2010/main" val="13534346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a text about a kite-festival in Dieppe with lots of language awareness activities to help learners understand cognates</a:t>
            </a:r>
          </a:p>
          <a:p>
            <a:r>
              <a:rPr lang="en-US" b="1" dirty="0"/>
              <a:t>Then drawing on their current lexicons – which we know what they are precisely as they have been tracked so carefully - to replace these cognates with words they know</a:t>
            </a:r>
          </a:p>
          <a:p>
            <a:r>
              <a:rPr lang="en-US" b="1" dirty="0"/>
              <a:t>Then giving their reaction to the content of the text by answering a question about whether they would like to go to the festival</a:t>
            </a:r>
          </a:p>
          <a:p>
            <a:r>
              <a:rPr lang="en-US" b="1" dirty="0"/>
              <a:t>----------</a:t>
            </a:r>
          </a:p>
          <a:p>
            <a:r>
              <a:rPr lang="en-US" b="1" dirty="0"/>
              <a:t>Timing: 5 minutes</a:t>
            </a:r>
          </a:p>
          <a:p>
            <a:endParaRPr lang="en-US" b="1" dirty="0"/>
          </a:p>
          <a:p>
            <a:r>
              <a:rPr lang="en-US" b="1" dirty="0"/>
              <a:t>Aim: </a:t>
            </a:r>
            <a:r>
              <a:rPr lang="en-US" b="0" dirty="0"/>
              <a:t>Developing inferencing skills by using surrounding context to work out meaning of unknown words; word substitution with known words.</a:t>
            </a:r>
          </a:p>
          <a:p>
            <a:endParaRPr lang="en-US" b="1" dirty="0"/>
          </a:p>
          <a:p>
            <a:r>
              <a:rPr lang="en-US" b="1" dirty="0"/>
              <a:t>Procedure:</a:t>
            </a:r>
          </a:p>
          <a:p>
            <a:r>
              <a:rPr lang="en-US" b="0" dirty="0"/>
              <a:t>1. Students try to work out the meaning of the highlighted words based on context (text and images) and similarity to English words.</a:t>
            </a:r>
          </a:p>
          <a:p>
            <a:r>
              <a:rPr lang="en-US" b="0" dirty="0"/>
              <a:t>2. If students need some help, click to bring up a clue</a:t>
            </a:r>
          </a:p>
          <a:p>
            <a:r>
              <a:rPr lang="en-US" b="0" dirty="0"/>
              <a:t>3. Click gain to reveal the translations.</a:t>
            </a:r>
          </a:p>
          <a:p>
            <a:r>
              <a:rPr lang="en-US" b="0" dirty="0"/>
              <a:t>4. Click to bring up the extension. Students think of known words that could replace the orange words to make a sensible sentence. </a:t>
            </a:r>
          </a:p>
          <a:p>
            <a:r>
              <a:rPr lang="en-US" b="0" dirty="0"/>
              <a:t>Some suggested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visiteurs</a:t>
            </a:r>
            <a:r>
              <a:rPr lang="en-US" b="1" dirty="0"/>
              <a:t> </a:t>
            </a:r>
            <a:r>
              <a:rPr lang="en-US" b="0" dirty="0"/>
              <a:t>-&gt; gens, enfants, </a:t>
            </a:r>
            <a:r>
              <a:rPr lang="en-US" b="0" dirty="0" err="1"/>
              <a:t>personnes</a:t>
            </a:r>
            <a:r>
              <a:rPr lang="en-US" b="0" dirty="0"/>
              <a:t> … any relevant noun to describe people</a:t>
            </a:r>
          </a:p>
          <a:p>
            <a:r>
              <a:rPr lang="en-US" b="1" dirty="0" err="1"/>
              <a:t>traditionnels</a:t>
            </a:r>
            <a:r>
              <a:rPr lang="en-US" b="0" dirty="0"/>
              <a:t> -&gt; grands, nouveaux… any relevant adjective to describe kites</a:t>
            </a:r>
          </a:p>
          <a:p>
            <a:r>
              <a:rPr lang="en-US" b="1" dirty="0" err="1"/>
              <a:t>acrobates</a:t>
            </a:r>
            <a:r>
              <a:rPr lang="en-US" b="0" dirty="0"/>
              <a:t> -&gt; artistes, chanteurs … any relevant noun to describe performers</a:t>
            </a:r>
          </a:p>
          <a:p>
            <a:r>
              <a:rPr lang="fr-FR" sz="1200" b="1" dirty="0" err="1">
                <a:solidFill>
                  <a:schemeClr val="accent2"/>
                </a:solidFill>
                <a:latin typeface="Century Gothic" panose="020F0302020204030204"/>
              </a:rPr>
              <a:t>é</a:t>
            </a:r>
            <a:r>
              <a:rPr lang="en-US" b="1" dirty="0" err="1"/>
              <a:t>vénement</a:t>
            </a:r>
            <a:r>
              <a:rPr lang="en-US" b="1" dirty="0"/>
              <a:t> </a:t>
            </a:r>
            <a:r>
              <a:rPr lang="en-US" b="0" dirty="0"/>
              <a:t>-&gt;</a:t>
            </a:r>
            <a:r>
              <a:rPr lang="en-US" b="1" dirty="0"/>
              <a:t> </a:t>
            </a:r>
            <a:r>
              <a:rPr lang="en-US" b="0" dirty="0"/>
              <a:t>lieu, festival … (note that any relevant masculine noun works here but ‘</a:t>
            </a:r>
            <a:r>
              <a:rPr lang="en-US" b="0" dirty="0" err="1"/>
              <a:t>cet</a:t>
            </a:r>
            <a:r>
              <a:rPr lang="en-US" b="0" dirty="0"/>
              <a:t>’ would need to change to agree)</a:t>
            </a:r>
          </a:p>
          <a:p>
            <a:r>
              <a:rPr lang="en-US" b="1" dirty="0" err="1"/>
              <a:t>illuminés</a:t>
            </a:r>
            <a:r>
              <a:rPr lang="en-US" b="1" dirty="0"/>
              <a:t> </a:t>
            </a:r>
            <a:r>
              <a:rPr lang="en-US" b="0" dirty="0"/>
              <a:t>-&gt;</a:t>
            </a:r>
            <a:r>
              <a:rPr lang="en-US" b="1" dirty="0"/>
              <a:t> </a:t>
            </a:r>
            <a:r>
              <a:rPr lang="en-US" b="0" dirty="0"/>
              <a:t>verts, </a:t>
            </a:r>
            <a:r>
              <a:rPr lang="en-US" b="0" dirty="0" err="1"/>
              <a:t>bons</a:t>
            </a:r>
            <a:r>
              <a:rPr lang="en-US" b="0" dirty="0"/>
              <a:t> … any relevant adjective to describe kites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lumière </a:t>
            </a:r>
            <a:r>
              <a:rPr lang="en-US" b="0" dirty="0"/>
              <a:t>-&gt;</a:t>
            </a:r>
            <a:r>
              <a:rPr lang="en-US" b="1" dirty="0"/>
              <a:t> </a:t>
            </a:r>
            <a:r>
              <a:rPr lang="en-US" b="0" dirty="0" err="1"/>
              <a:t>musique</a:t>
            </a:r>
            <a:r>
              <a:rPr lang="en-US" b="0" dirty="0"/>
              <a:t>, film … any relevant noun to describe a show</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608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373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Here is a text about </a:t>
            </a:r>
            <a:r>
              <a:rPr lang="en-GB" b="1" dirty="0" err="1"/>
              <a:t>Hanoucca</a:t>
            </a:r>
            <a:r>
              <a:rPr lang="en-GB" b="1" dirty="0"/>
              <a:t> . This activity includes some practice at inferencing the meaning of words by using the words that we know they have already met several times and have been tested on</a:t>
            </a:r>
          </a:p>
          <a:p>
            <a:r>
              <a:rPr lang="en-GB" b="1" dirty="0"/>
              <a:t>At this stage of learning, lexical inferencing becomes (more) possible and likely to happen successfully, because we can be more confident that they have a critical mass of vocabulary to start doing this, than if we had used a curriculum where we weren’t very sure about which vocabulary had been covered several times already. </a:t>
            </a:r>
          </a:p>
          <a:p>
            <a:endParaRPr lang="en-GB" b="1" dirty="0"/>
          </a:p>
          <a:p>
            <a:r>
              <a:rPr lang="en-GB" b="1" dirty="0"/>
              <a:t>Timing: 5 minutes</a:t>
            </a:r>
            <a:br>
              <a:rPr lang="en-GB" dirty="0"/>
            </a:br>
            <a:br>
              <a:rPr lang="en-GB" b="1" dirty="0"/>
            </a:br>
            <a:r>
              <a:rPr lang="en-GB" b="1" dirty="0"/>
              <a:t>Aim: </a:t>
            </a:r>
            <a:r>
              <a:rPr lang="en-GB" b="0" dirty="0"/>
              <a:t>to practise lexical inferencing; the written comprehension of known words to arrive at a general understanding of one unknown word in a sentence context. In addition, to revise previously learnt vocabulary in new contexts.</a:t>
            </a:r>
            <a:br>
              <a:rPr lang="en-GB" dirty="0"/>
            </a:br>
            <a:br>
              <a:rPr lang="en-GB" dirty="0"/>
            </a:br>
            <a:r>
              <a:rPr lang="en-GB" b="1" dirty="0"/>
              <a:t>Procedure:</a:t>
            </a:r>
            <a:br>
              <a:rPr lang="en-GB" dirty="0"/>
            </a:br>
            <a:r>
              <a:rPr lang="en-GB" dirty="0"/>
              <a:t>1. Ensure that students understand the task (as this is the first time they are doing this type of activity). Students need to know that they are aiming to understand the general meaning, rather than specific meaning (though they may in some cases also arrive at this).</a:t>
            </a:r>
          </a:p>
          <a:p>
            <a:r>
              <a:rPr lang="en-GB" dirty="0"/>
              <a:t>2. Students read each text and decide which of the four options is most likely, depending on their understanding of the surrounding words.</a:t>
            </a:r>
          </a:p>
          <a:p>
            <a:r>
              <a:rPr lang="en-GB" dirty="0"/>
              <a:t>3. Click to reveal answers.</a:t>
            </a:r>
          </a:p>
          <a:p>
            <a:r>
              <a:rPr lang="en-GB" dirty="0"/>
              <a:t>4. Proceed to the next slide for the comprehension part of the activity.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lumi</a:t>
            </a:r>
            <a:r>
              <a:rPr lang="en-GB" b="0" baseline="0" dirty="0">
                <a:latin typeface="Century Gothic" panose="020B0502020202020204" pitchFamily="34" charset="0"/>
              </a:rPr>
              <a:t>ère [1059], </a:t>
            </a:r>
            <a:r>
              <a:rPr lang="en-GB" b="0" baseline="0" dirty="0" err="1">
                <a:latin typeface="Century Gothic" panose="020B0502020202020204" pitchFamily="34" charset="0"/>
              </a:rPr>
              <a:t>allumer</a:t>
            </a:r>
            <a:r>
              <a:rPr lang="en-GB" b="0" baseline="0" dirty="0">
                <a:latin typeface="Century Gothic" panose="020B0502020202020204" pitchFamily="34" charset="0"/>
              </a:rPr>
              <a:t> [3169], bougie [&gt;5000], </a:t>
            </a:r>
            <a:r>
              <a:rPr lang="fr-FR" sz="1200" b="0" dirty="0">
                <a:solidFill>
                  <a:prstClr val="white"/>
                </a:solidFill>
                <a:latin typeface="Century Gothic" panose="020F0302020204030204"/>
              </a:rPr>
              <a:t>deuxième [427], </a:t>
            </a:r>
            <a:r>
              <a:rPr lang="en-GB" b="0" baseline="0" dirty="0" err="1">
                <a:latin typeface="Century Gothic" panose="020B0502020202020204" pitchFamily="34" charset="0"/>
              </a:rPr>
              <a:t>bonté</a:t>
            </a:r>
            <a:r>
              <a:rPr lang="en-GB" b="0" baseline="0" dirty="0">
                <a:latin typeface="Century Gothic" panose="020B0502020202020204" pitchFamily="34" charset="0"/>
              </a:rPr>
              <a:t> [&gt;5000], </a:t>
            </a:r>
            <a:r>
              <a:rPr lang="en-GB" b="0" baseline="0" dirty="0" err="1">
                <a:latin typeface="Century Gothic" panose="020B0502020202020204" pitchFamily="34" charset="0"/>
              </a:rPr>
              <a:t>huile</a:t>
            </a:r>
            <a:r>
              <a:rPr lang="en-GB" b="0" baseline="0" dirty="0">
                <a:latin typeface="Century Gothic" panose="020B0502020202020204" pitchFamily="34" charset="0"/>
              </a:rPr>
              <a:t> [2340], beignet [&gt;5000], </a:t>
            </a:r>
            <a:r>
              <a:rPr lang="en-GB" b="0" baseline="0" dirty="0" err="1">
                <a:latin typeface="Century Gothic" panose="020B0502020202020204" pitchFamily="34" charset="0"/>
              </a:rPr>
              <a:t>toupie</a:t>
            </a:r>
            <a:r>
              <a:rPr lang="en-GB" b="0" baseline="0" dirty="0">
                <a:latin typeface="Century Gothic" panose="020B0502020202020204" pitchFamily="34" charset="0"/>
              </a:rPr>
              <a:t>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err="1"/>
              <a:t>Hanoucca</a:t>
            </a:r>
            <a:r>
              <a:rPr lang="en-GB" baseline="0" dirty="0"/>
              <a:t> [&gt;5000], </a:t>
            </a:r>
            <a:r>
              <a:rPr lang="en-GB" baseline="0" dirty="0" err="1"/>
              <a:t>bouteille</a:t>
            </a:r>
            <a:r>
              <a:rPr lang="en-GB" baseline="0" dirty="0"/>
              <a:t> [2979], </a:t>
            </a:r>
            <a:r>
              <a:rPr lang="en-GB" baseline="0" dirty="0" err="1"/>
              <a:t>lampe</a:t>
            </a:r>
            <a:r>
              <a:rPr lang="en-GB" baseline="0" dirty="0"/>
              <a:t> [4699], normal [833], familial [1622], </a:t>
            </a:r>
            <a:r>
              <a:rPr lang="en-GB" baseline="0" dirty="0" err="1"/>
              <a:t>spirituel</a:t>
            </a:r>
            <a:r>
              <a:rPr lang="en-GB" baseline="0" dirty="0"/>
              <a:t> [3047]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2617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Here is a text about the channel and how to cross it</a:t>
            </a:r>
          </a:p>
          <a:p>
            <a:r>
              <a:rPr lang="en-US" b="1"/>
              <a:t>This is a standard gap fill including manipulation of verbs</a:t>
            </a:r>
          </a:p>
          <a:p>
            <a:r>
              <a:rPr lang="en-US" b="1"/>
              <a:t>Followed by …</a:t>
            </a:r>
          </a:p>
          <a:p>
            <a:r>
              <a:rPr lang="en-US" b="1"/>
              <a:t>-----------------------</a:t>
            </a:r>
          </a:p>
          <a:p>
            <a:r>
              <a:rPr lang="en-US" b="1"/>
              <a:t>Timing: 4 minutes</a:t>
            </a:r>
          </a:p>
          <a:p>
            <a:endParaRPr lang="en-US" b="1"/>
          </a:p>
          <a:p>
            <a:r>
              <a:rPr lang="en-US" b="1"/>
              <a:t>Aim: </a:t>
            </a:r>
            <a:r>
              <a:rPr lang="en-US" b="0"/>
              <a:t>Written production of –ER verbs in all forms; raising cultural awareness (geography).</a:t>
            </a:r>
          </a:p>
          <a:p>
            <a:endParaRPr lang="en-US" b="1"/>
          </a:p>
          <a:p>
            <a:r>
              <a:rPr lang="en-US" b="1"/>
              <a:t>Procedure:</a:t>
            </a:r>
          </a:p>
          <a:p>
            <a:r>
              <a:rPr lang="en-US" b="0"/>
              <a:t>1. Students read the text about the English Channel and fill the gaps with the appropriate form of the given verbs. For an added challenge at higher levels, remove the numbers from the verbs in the box and mix up the order so that students must also read for semantic meaning and assign the words to the correct gaps.</a:t>
            </a:r>
          </a:p>
          <a:p>
            <a:r>
              <a:rPr lang="en-US" b="0"/>
              <a:t>2. Click to reveal answers.</a:t>
            </a:r>
          </a:p>
          <a:p>
            <a:r>
              <a:rPr lang="en-US" b="0"/>
              <a:t>3. Click to proceed to comprehension questions on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frequency of unknown words used (1 is the most frequent word in French): </a:t>
            </a:r>
            <a:br>
              <a:rPr lang="en-GB" baseline="0"/>
            </a:br>
            <a:r>
              <a:rPr lang="en-GB" baseline="0" err="1"/>
              <a:t>constituer</a:t>
            </a:r>
            <a:r>
              <a:rPr lang="en-GB" baseline="0"/>
              <a:t> [495], </a:t>
            </a:r>
            <a:r>
              <a:rPr lang="en-GB" baseline="0" err="1"/>
              <a:t>marin</a:t>
            </a:r>
            <a:r>
              <a:rPr lang="en-GB" baseline="0"/>
              <a:t> [2101], </a:t>
            </a:r>
            <a:r>
              <a:rPr lang="en-GB" baseline="0" err="1"/>
              <a:t>mer</a:t>
            </a:r>
            <a:r>
              <a:rPr lang="en-GB" baseline="0"/>
              <a:t> [921]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a:solidFill>
                  <a:schemeClr val="tx1"/>
                </a:solidFill>
                <a:effectLst/>
                <a:latin typeface="Century Gothic" panose="020B0502020202020204" pitchFamily="34" charset="0"/>
                <a:ea typeface="+mn-ea"/>
                <a:cs typeface="+mn-cs"/>
              </a:rPr>
              <a:t>Source: </a:t>
            </a:r>
            <a:r>
              <a:rPr lang="en-GB" sz="1200" kern="1200" err="1">
                <a:solidFill>
                  <a:schemeClr val="tx1"/>
                </a:solidFill>
                <a:effectLst/>
                <a:latin typeface="Century Gothic" panose="020B0502020202020204" pitchFamily="34" charset="0"/>
                <a:ea typeface="+mn-ea"/>
                <a:cs typeface="+mn-cs"/>
              </a:rPr>
              <a:t>Londsale</a:t>
            </a:r>
            <a:r>
              <a:rPr lang="en-GB" sz="1200" kern="1200">
                <a:solidFill>
                  <a:schemeClr val="tx1"/>
                </a:solidFill>
                <a:effectLst/>
                <a:latin typeface="Century Gothic" panose="020B0502020202020204" pitchFamily="34" charset="0"/>
                <a:ea typeface="+mn-ea"/>
                <a:cs typeface="+mn-cs"/>
              </a:rPr>
              <a:t>, D., &amp; Le Bras, Y.  (2009). </a:t>
            </a:r>
            <a:r>
              <a:rPr lang="en-GB" sz="1200" i="1" kern="1200">
                <a:solidFill>
                  <a:schemeClr val="tx1"/>
                </a:solidFill>
                <a:effectLst/>
                <a:latin typeface="Century Gothic" panose="020B0502020202020204" pitchFamily="34" charset="0"/>
                <a:ea typeface="+mn-ea"/>
                <a:cs typeface="+mn-cs"/>
              </a:rPr>
              <a:t>A Frequency Dictionary of French: Core vocabulary for learners </a:t>
            </a:r>
            <a:r>
              <a:rPr lang="en-GB" sz="1200" kern="120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frequency of cognates (1 is the most frequent word in French): </a:t>
            </a:r>
            <a:br>
              <a:rPr lang="en-GB" baseline="0"/>
            </a:br>
            <a:r>
              <a:rPr lang="en-GB" baseline="0" err="1"/>
              <a:t>séparer</a:t>
            </a:r>
            <a:r>
              <a:rPr lang="en-GB" baseline="0"/>
              <a:t> [946], tunnel [3386], long [202], </a:t>
            </a:r>
            <a:r>
              <a:rPr lang="fr-FR" sz="1200">
                <a:solidFill>
                  <a:schemeClr val="bg1"/>
                </a:solidFill>
              </a:rPr>
              <a:t>kilomètre [1435]</a:t>
            </a: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a:solidFill>
                  <a:schemeClr val="tx1"/>
                </a:solidFill>
                <a:effectLst/>
                <a:latin typeface="Century Gothic" panose="020B0502020202020204" pitchFamily="34" charset="0"/>
                <a:ea typeface="+mn-ea"/>
                <a:cs typeface="+mn-cs"/>
              </a:rPr>
              <a:t>Source: </a:t>
            </a:r>
            <a:r>
              <a:rPr lang="en-GB" sz="1200" kern="1200" err="1">
                <a:solidFill>
                  <a:schemeClr val="tx1"/>
                </a:solidFill>
                <a:effectLst/>
                <a:latin typeface="Century Gothic" panose="020B0502020202020204" pitchFamily="34" charset="0"/>
                <a:ea typeface="+mn-ea"/>
                <a:cs typeface="+mn-cs"/>
              </a:rPr>
              <a:t>Londsale</a:t>
            </a:r>
            <a:r>
              <a:rPr lang="en-GB" sz="1200" kern="1200">
                <a:solidFill>
                  <a:schemeClr val="tx1"/>
                </a:solidFill>
                <a:effectLst/>
                <a:latin typeface="Century Gothic" panose="020B0502020202020204" pitchFamily="34" charset="0"/>
                <a:ea typeface="+mn-ea"/>
                <a:cs typeface="+mn-cs"/>
              </a:rPr>
              <a:t>, D., &amp; Le Bras, Y.  (2009). </a:t>
            </a:r>
            <a:r>
              <a:rPr lang="en-GB" sz="1200" i="1" kern="1200">
                <a:solidFill>
                  <a:schemeClr val="tx1"/>
                </a:solidFill>
                <a:effectLst/>
                <a:latin typeface="Century Gothic" panose="020B0502020202020204" pitchFamily="34" charset="0"/>
                <a:ea typeface="+mn-ea"/>
                <a:cs typeface="+mn-cs"/>
              </a:rPr>
              <a:t>A Frequency Dictionary of French: Core vocabulary for learners </a:t>
            </a:r>
            <a:r>
              <a:rPr lang="en-GB" sz="1200" kern="120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2162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Through a series of phonics, vocabulary, and grammar activities, practising sounds that have been covered already, new and old vocabulary and revising the 3rd person singular and plural in the </a:t>
            </a:r>
            <a:r>
              <a:rPr lang="en-US" b="1" dirty="0" err="1"/>
              <a:t>preterite</a:t>
            </a:r>
            <a:r>
              <a:rPr lang="en-US" b="1" dirty="0"/>
              <a:t>, the students are lead to then be able to access this text, a history of Peru. </a:t>
            </a:r>
          </a:p>
          <a:p>
            <a:r>
              <a:rPr lang="en-US" b="1" dirty="0"/>
              <a:t>The vocabulary has been actively </a:t>
            </a:r>
            <a:r>
              <a:rPr lang="en-US" b="1" dirty="0" err="1"/>
              <a:t>practised</a:t>
            </a:r>
            <a:r>
              <a:rPr lang="en-US" b="1" dirty="0"/>
              <a:t> in previous activities and previous lessons. </a:t>
            </a:r>
          </a:p>
          <a:p>
            <a:endParaRPr lang="en-US" b="1" dirty="0"/>
          </a:p>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7 sections with a pause just after the words 1-6 below, to facilitate easy stop/start. </a:t>
            </a:r>
          </a:p>
          <a:p>
            <a:pPr marL="228600" indent="-228600">
              <a:buAutoNum type="arabicPeriod"/>
            </a:pPr>
            <a:r>
              <a:rPr lang="x-none" sz="1200" kern="1200">
                <a:solidFill>
                  <a:schemeClr val="tx1"/>
                </a:solidFill>
                <a:effectLst/>
                <a:latin typeface="+mn-lt"/>
                <a:ea typeface="+mn-ea"/>
                <a:cs typeface="+mn-cs"/>
              </a:rPr>
              <a:t>To support segmentation, stop the audio and ask students to say:</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a) the next word</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 All of set gaps are after ‘ser’ or ‘</a:t>
            </a:r>
            <a:r>
              <a:rPr lang="en-GB" sz="1200" kern="1200" dirty="0" err="1">
                <a:solidFill>
                  <a:schemeClr val="tx1"/>
                </a:solidFill>
                <a:effectLst/>
                <a:latin typeface="+mn-lt"/>
                <a:ea typeface="+mn-ea"/>
                <a:cs typeface="+mn-cs"/>
              </a:rPr>
              <a:t>estar</a:t>
            </a:r>
            <a:r>
              <a:rPr lang="en-GB" sz="1200" kern="1200" dirty="0">
                <a:solidFill>
                  <a:schemeClr val="tx1"/>
                </a:solidFill>
                <a:effectLst/>
                <a:latin typeface="+mn-lt"/>
                <a:ea typeface="+mn-ea"/>
                <a:cs typeface="+mn-cs"/>
              </a:rPr>
              <a:t>’, so students will need to think about words that they can use that would be possible with the verb. </a:t>
            </a:r>
            <a:endParaRPr lang="x-none" sz="1200" b="0" kern="120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 los españoles principalmente buscaron</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dinero, comida, suerte...) .</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 porque encontraron... </a:t>
            </a:r>
            <a:r>
              <a:rPr lang="es-ES"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ayuda, apoyo, una sociedad débil...).</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 Entonces Atahualpa... </a:t>
            </a:r>
            <a:r>
              <a:rPr lang="es-ES"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habló con los españoles, miró a los españoles, pensó en un plan).</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 Los incas... </a:t>
            </a:r>
            <a:r>
              <a:rPr lang="es-ES"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miraron/evitaron/pelearon contra/atacaron a los españoles...).</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 Cuando los españoles llegaron a ... </a:t>
            </a:r>
            <a:r>
              <a:rPr lang="es-ES"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la zona, al pueblo, al lugar...).</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kern="1200" dirty="0">
                <a:solidFill>
                  <a:schemeClr val="tx1"/>
                </a:solidFill>
                <a:effectLst/>
                <a:latin typeface="+mn-lt"/>
                <a:ea typeface="+mn-ea"/>
                <a:cs typeface="+mn-cs"/>
              </a:rPr>
              <a:t>... Francisco Pizarro y sus hombres... </a:t>
            </a:r>
            <a:r>
              <a:rPr lang="es-ES"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atacaron, visitaron al rey, caminaron a un pueblo...)</a:t>
            </a:r>
            <a:endParaRPr lang="x-none" sz="1200" b="0" kern="1200">
              <a:solidFill>
                <a:schemeClr val="tx1"/>
              </a:solidFill>
              <a:effectLst/>
              <a:latin typeface="+mn-lt"/>
              <a:ea typeface="+mn-ea"/>
              <a:cs typeface="+mn-cs"/>
            </a:endParaRPr>
          </a:p>
          <a:p>
            <a:pPr marL="285750" indent="-285750">
              <a:buFont typeface="+mj-lt"/>
              <a:buAutoNum type="romanUcPeriod"/>
            </a:pPr>
            <a:endParaRPr lang="x-none"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algn="just"/>
            <a:r>
              <a:rPr lang="es-ES" sz="1200" dirty="0">
                <a:solidFill>
                  <a:schemeClr val="accent5">
                    <a:lumMod val="50000"/>
                  </a:schemeClr>
                </a:solidFill>
              </a:rPr>
              <a:t>En los siglos XV y XVI los reyes de España apoyaron varios viajes a lugares diferentes de América. En estos viajes los españoles principalmente buscaron oro. No necesitaron mucho esfuerzo porque encontraron imperios grandes pero no muy fuertes, como el imperio inca.</a:t>
            </a:r>
          </a:p>
          <a:p>
            <a:pPr algn="just"/>
            <a:r>
              <a:rPr lang="es-ES" sz="1200" dirty="0">
                <a:solidFill>
                  <a:schemeClr val="accent5">
                    <a:lumMod val="50000"/>
                  </a:schemeClr>
                </a:solidFill>
              </a:rPr>
              <a:t>El último rey del imperio inca, Atahualpa, peleó contra su propio hermano en una batalla de cuatro años para ser el rey. Francisco Pizarro, un conquistador español, llegó a Perú poco después de esta batalla. </a:t>
            </a:r>
          </a:p>
          <a:p>
            <a:pPr algn="just"/>
            <a:r>
              <a:rPr lang="es-ES" sz="1200" dirty="0">
                <a:solidFill>
                  <a:schemeClr val="accent5">
                    <a:lumMod val="50000"/>
                  </a:schemeClr>
                </a:solidFill>
              </a:rPr>
              <a:t>Entonces Atahualpa envió a un grupo de personas en una misión para estudiar a los españoles. Los incas mostraron miedo a los caballos, ¡unos animales totalmente nuevos para los indígenas!</a:t>
            </a:r>
          </a:p>
          <a:p>
            <a:pPr algn="just"/>
            <a:r>
              <a:rPr lang="es-ES" sz="1200" dirty="0">
                <a:solidFill>
                  <a:schemeClr val="accent5">
                    <a:lumMod val="50000"/>
                  </a:schemeClr>
                </a:solidFill>
              </a:rPr>
              <a:t>Cuando los españoles llegaron a la costa Atahualpa no los atacó inmediatamente, quizás un gran error. Francisco Pizarro y sus hombres aprovecharon la situación, bajaron la montaña y buscaron un camino al pueblo de Cajamarca. </a:t>
            </a:r>
          </a:p>
          <a:p>
            <a:pPr algn="just"/>
            <a:endParaRPr lang="es-ES" sz="1200" b="1" dirty="0">
              <a:solidFill>
                <a:schemeClr val="accent5">
                  <a:lumMod val="50000"/>
                </a:schemeClr>
              </a:solidFill>
            </a:endParaRPr>
          </a:p>
          <a:p>
            <a:pPr algn="just"/>
            <a:r>
              <a:rPr lang="es-ES" sz="1200" b="1" dirty="0">
                <a:solidFill>
                  <a:schemeClr val="accent5">
                    <a:lumMod val="50000"/>
                  </a:schemeClr>
                </a:solidFill>
              </a:rPr>
              <a:t>Note:</a:t>
            </a:r>
          </a:p>
          <a:p>
            <a:pPr algn="just"/>
            <a:r>
              <a:rPr lang="es-ES" sz="1200" b="0" dirty="0">
                <a:solidFill>
                  <a:schemeClr val="accent5">
                    <a:lumMod val="50000"/>
                  </a:schemeClr>
                </a:solidFill>
              </a:rPr>
              <a:t>1. </a:t>
            </a:r>
            <a:r>
              <a:rPr lang="es-ES" sz="1200" b="0" dirty="0" err="1">
                <a:solidFill>
                  <a:schemeClr val="accent5">
                    <a:lumMod val="50000"/>
                  </a:schemeClr>
                </a:solidFill>
              </a:rPr>
              <a:t>Students</a:t>
            </a:r>
            <a:r>
              <a:rPr lang="es-ES" sz="1200" b="0" dirty="0">
                <a:solidFill>
                  <a:schemeClr val="accent5">
                    <a:lumMod val="50000"/>
                  </a:schemeClr>
                </a:solidFill>
              </a:rPr>
              <a:t> can be </a:t>
            </a:r>
            <a:r>
              <a:rPr lang="es-ES" sz="1200" b="0" dirty="0" err="1">
                <a:solidFill>
                  <a:schemeClr val="accent5">
                    <a:lumMod val="50000"/>
                  </a:schemeClr>
                </a:solidFill>
              </a:rPr>
              <a:t>encouraged</a:t>
            </a:r>
            <a:r>
              <a:rPr lang="es-ES" sz="1200" b="0" dirty="0">
                <a:solidFill>
                  <a:schemeClr val="accent5">
                    <a:lumMod val="50000"/>
                  </a:schemeClr>
                </a:solidFill>
              </a:rPr>
              <a:t> to </a:t>
            </a:r>
            <a:r>
              <a:rPr lang="es-ES" sz="1200" b="0" dirty="0" err="1">
                <a:solidFill>
                  <a:schemeClr val="accent5">
                    <a:lumMod val="50000"/>
                  </a:schemeClr>
                </a:solidFill>
              </a:rPr>
              <a:t>provide</a:t>
            </a:r>
            <a:r>
              <a:rPr lang="es-ES" sz="1200" b="0" dirty="0">
                <a:solidFill>
                  <a:schemeClr val="accent5">
                    <a:lumMod val="50000"/>
                  </a:schemeClr>
                </a:solidFill>
              </a:rPr>
              <a:t> </a:t>
            </a:r>
            <a:r>
              <a:rPr lang="es-ES" sz="1200" b="0" dirty="0" err="1">
                <a:solidFill>
                  <a:schemeClr val="accent5">
                    <a:lumMod val="50000"/>
                  </a:schemeClr>
                </a:solidFill>
              </a:rPr>
              <a:t>an</a:t>
            </a:r>
            <a:r>
              <a:rPr lang="es-ES" sz="1200" b="0" dirty="0">
                <a:solidFill>
                  <a:schemeClr val="accent5">
                    <a:lumMod val="50000"/>
                  </a:schemeClr>
                </a:solidFill>
              </a:rPr>
              <a:t> oral </a:t>
            </a:r>
            <a:r>
              <a:rPr lang="es-ES" sz="1200" b="0" dirty="0" err="1">
                <a:solidFill>
                  <a:schemeClr val="accent5">
                    <a:lumMod val="50000"/>
                  </a:schemeClr>
                </a:solidFill>
              </a:rPr>
              <a:t>translation</a:t>
            </a:r>
            <a:r>
              <a:rPr lang="es-ES" sz="1200" b="0" dirty="0">
                <a:solidFill>
                  <a:schemeClr val="accent5">
                    <a:lumMod val="50000"/>
                  </a:schemeClr>
                </a:solidFill>
              </a:rPr>
              <a:t> of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text</a:t>
            </a:r>
            <a:r>
              <a:rPr lang="es-ES" sz="1200" b="0" dirty="0">
                <a:solidFill>
                  <a:schemeClr val="accent5">
                    <a:lumMod val="50000"/>
                  </a:schemeClr>
                </a:solidFill>
              </a:rPr>
              <a:t> </a:t>
            </a:r>
            <a:r>
              <a:rPr lang="es-ES" sz="1200" b="0" dirty="0" err="1">
                <a:solidFill>
                  <a:schemeClr val="accent5">
                    <a:lumMod val="50000"/>
                  </a:schemeClr>
                </a:solidFill>
              </a:rPr>
              <a:t>or</a:t>
            </a:r>
            <a:r>
              <a:rPr lang="es-ES" sz="1200" b="0" dirty="0">
                <a:solidFill>
                  <a:schemeClr val="accent5">
                    <a:lumMod val="50000"/>
                  </a:schemeClr>
                </a:solidFill>
              </a:rPr>
              <a:t> of </a:t>
            </a:r>
            <a:r>
              <a:rPr lang="es-ES" sz="1200" b="0" dirty="0" err="1">
                <a:solidFill>
                  <a:schemeClr val="accent5">
                    <a:lumMod val="50000"/>
                  </a:schemeClr>
                </a:solidFill>
              </a:rPr>
              <a:t>some</a:t>
            </a:r>
            <a:r>
              <a:rPr lang="es-ES" sz="1200" b="0" dirty="0">
                <a:solidFill>
                  <a:schemeClr val="accent5">
                    <a:lumMod val="50000"/>
                  </a:schemeClr>
                </a:solidFill>
              </a:rPr>
              <a:t> </a:t>
            </a:r>
            <a:r>
              <a:rPr lang="es-ES" sz="1200" b="0" dirty="0" err="1">
                <a:solidFill>
                  <a:schemeClr val="accent5">
                    <a:lumMod val="50000"/>
                  </a:schemeClr>
                </a:solidFill>
              </a:rPr>
              <a:t>phrases</a:t>
            </a:r>
            <a:r>
              <a:rPr lang="es-ES" sz="1200" b="0" dirty="0">
                <a:solidFill>
                  <a:schemeClr val="accent5">
                    <a:lumMod val="50000"/>
                  </a:schemeClr>
                </a:solidFill>
              </a:rPr>
              <a:t> in </a:t>
            </a:r>
            <a:r>
              <a:rPr lang="es-ES" sz="1200" b="0" dirty="0" err="1">
                <a:solidFill>
                  <a:schemeClr val="accent5">
                    <a:lumMod val="50000"/>
                  </a:schemeClr>
                </a:solidFill>
              </a:rPr>
              <a:t>the</a:t>
            </a:r>
            <a:r>
              <a:rPr lang="es-ES" sz="1200" b="0" dirty="0">
                <a:solidFill>
                  <a:schemeClr val="accent5">
                    <a:lumMod val="50000"/>
                  </a:schemeClr>
                </a:solidFill>
              </a:rPr>
              <a:t> </a:t>
            </a:r>
            <a:r>
              <a:rPr lang="es-ES" sz="1200" b="0" dirty="0" err="1">
                <a:solidFill>
                  <a:schemeClr val="accent5">
                    <a:lumMod val="50000"/>
                  </a:schemeClr>
                </a:solidFill>
              </a:rPr>
              <a:t>text</a:t>
            </a:r>
            <a:r>
              <a:rPr lang="es-ES" sz="1200" b="0" dirty="0">
                <a:solidFill>
                  <a:schemeClr val="accent5">
                    <a:lumMod val="50000"/>
                  </a:schemeClr>
                </a:solidFill>
              </a:rPr>
              <a:t>.</a:t>
            </a:r>
            <a:endParaRPr lang="x-none" b="0"/>
          </a:p>
        </p:txBody>
      </p:sp>
      <p:sp>
        <p:nvSpPr>
          <p:cNvPr id="4" name="Marcador de número de diapositiva 3"/>
          <p:cNvSpPr>
            <a:spLocks noGrp="1"/>
          </p:cNvSpPr>
          <p:nvPr>
            <p:ph type="sldNum" sz="quarter" idx="5"/>
          </p:nvPr>
        </p:nvSpPr>
        <p:spPr/>
        <p:txBody>
          <a:bodyPr/>
          <a:lstStyle/>
          <a:p>
            <a:fld id="{051212F4-EB5A-464B-92EC-DACFCB1CC2CD}" type="slidenum">
              <a:rPr lang="en-GB" smtClean="0"/>
              <a:t>43</a:t>
            </a:fld>
            <a:endParaRPr lang="en-GB"/>
          </a:p>
        </p:txBody>
      </p:sp>
    </p:spTree>
    <p:extLst>
      <p:ext uri="{BB962C8B-B14F-4D97-AF65-F5344CB8AC3E}">
        <p14:creationId xmlns:p14="http://schemas.microsoft.com/office/powerpoint/2010/main" val="35180990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The following lesson, they are asked to try to recall the history they had read about , and answer true or false. </a:t>
            </a:r>
          </a:p>
          <a:p>
            <a:r>
              <a:rPr lang="en-US" b="1" dirty="0"/>
              <a:t>Timing: </a:t>
            </a:r>
            <a:r>
              <a:rPr lang="en-US" b="0" i="0" dirty="0"/>
              <a:t>5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sz="1200" b="0" i="0" kern="1200" dirty="0">
                <a:solidFill>
                  <a:schemeClr val="tx1"/>
                </a:solidFill>
                <a:effectLst/>
                <a:latin typeface="+mn-lt"/>
                <a:ea typeface="+mn-ea"/>
                <a:cs typeface="+mn-cs"/>
              </a:rPr>
              <a:t>to </a:t>
            </a:r>
            <a:r>
              <a:rPr lang="es-ES" sz="1200" b="0" i="0" kern="1200" dirty="0" err="1">
                <a:solidFill>
                  <a:schemeClr val="tx1"/>
                </a:solidFill>
                <a:effectLst/>
                <a:latin typeface="+mn-lt"/>
                <a:ea typeface="+mn-ea"/>
                <a:cs typeface="+mn-cs"/>
              </a:rPr>
              <a:t>recall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first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part</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text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from</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lesson</a:t>
            </a:r>
            <a:r>
              <a:rPr lang="es-ES" sz="1200" b="0" i="0" kern="1200" dirty="0">
                <a:solidFill>
                  <a:schemeClr val="tx1"/>
                </a:solidFill>
                <a:effectLst/>
                <a:latin typeface="+mn-lt"/>
                <a:ea typeface="+mn-ea"/>
                <a:cs typeface="+mn-cs"/>
              </a:rPr>
              <a:t> 1 </a:t>
            </a:r>
            <a:r>
              <a:rPr lang="es-ES" sz="1200" b="0" i="0" kern="1200" dirty="0" err="1">
                <a:solidFill>
                  <a:schemeClr val="tx1"/>
                </a:solidFill>
                <a:effectLst/>
                <a:latin typeface="+mn-lt"/>
                <a:ea typeface="+mn-ea"/>
                <a:cs typeface="+mn-cs"/>
              </a:rPr>
              <a:t>before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moving</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on</a:t>
            </a:r>
            <a:r>
              <a:rPr lang="es-ES" sz="1200" b="0" i="0" kern="1200" dirty="0">
                <a:solidFill>
                  <a:schemeClr val="tx1"/>
                </a:solidFill>
                <a:effectLst/>
                <a:latin typeface="+mn-lt"/>
                <a:ea typeface="+mn-ea"/>
                <a:cs typeface="+mn-cs"/>
              </a:rPr>
              <a:t> to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second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part</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text</a:t>
            </a:r>
            <a:r>
              <a:rPr lang="es-ES" sz="1200" b="0" i="0" kern="1200" dirty="0">
                <a:solidFill>
                  <a:schemeClr val="tx1"/>
                </a:solidFill>
                <a:effectLst/>
                <a:latin typeface="+mn-lt"/>
                <a:ea typeface="+mn-ea"/>
                <a:cs typeface="+mn-cs"/>
              </a:rPr>
              <a:t>; to </a:t>
            </a:r>
            <a:r>
              <a:rPr lang="es-ES" sz="1200" b="0" i="0" kern="1200" dirty="0" err="1">
                <a:solidFill>
                  <a:schemeClr val="tx1"/>
                </a:solidFill>
                <a:effectLst/>
                <a:latin typeface="+mn-lt"/>
                <a:ea typeface="+mn-ea"/>
                <a:cs typeface="+mn-cs"/>
              </a:rPr>
              <a:t>see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use of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–aron </a:t>
            </a:r>
            <a:r>
              <a:rPr lang="es-ES" sz="1200" b="0" i="0" kern="1200" dirty="0" err="1">
                <a:solidFill>
                  <a:schemeClr val="tx1"/>
                </a:solidFill>
                <a:effectLst/>
                <a:latin typeface="+mn-lt"/>
                <a:ea typeface="+mn-ea"/>
                <a:cs typeface="+mn-cs"/>
              </a:rPr>
              <a:t>ending</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context</a:t>
            </a:r>
            <a:r>
              <a:rPr lang="es-E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kern="1200" dirty="0" err="1">
                <a:solidFill>
                  <a:schemeClr val="tx1"/>
                </a:solidFill>
                <a:effectLst/>
                <a:latin typeface="+mn-lt"/>
                <a:ea typeface="+mn-ea"/>
                <a:cs typeface="+mn-cs"/>
              </a:rPr>
              <a:t>Procedure</a:t>
            </a:r>
            <a:r>
              <a:rPr lang="es-E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1. </a:t>
            </a:r>
            <a:r>
              <a:rPr lang="es-ES" sz="1200" b="0" i="0" kern="1200" dirty="0" err="1">
                <a:solidFill>
                  <a:schemeClr val="tx1"/>
                </a:solidFill>
                <a:effectLst/>
                <a:latin typeface="+mn-lt"/>
                <a:ea typeface="+mn-ea"/>
                <a:cs typeface="+mn-cs"/>
              </a:rPr>
              <a:t>Students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read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each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phrase</a:t>
            </a:r>
            <a:r>
              <a:rPr lang="es-ES" sz="1200" b="0" i="0" kern="1200" dirty="0">
                <a:solidFill>
                  <a:schemeClr val="tx1"/>
                </a:solidFill>
                <a:effectLst/>
                <a:latin typeface="+mn-lt"/>
                <a:ea typeface="+mn-ea"/>
                <a:cs typeface="+mn-cs"/>
              </a:rPr>
              <a:t> and decide </a:t>
            </a:r>
            <a:r>
              <a:rPr lang="es-ES" sz="1200" b="0" i="0" kern="1200" dirty="0" err="1">
                <a:solidFill>
                  <a:schemeClr val="tx1"/>
                </a:solidFill>
                <a:effectLst/>
                <a:latin typeface="+mn-lt"/>
                <a:ea typeface="+mn-ea"/>
                <a:cs typeface="+mn-cs"/>
              </a:rPr>
              <a:t>if</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it’s</a:t>
            </a:r>
            <a:r>
              <a:rPr lang="es-ES" sz="1200" b="0" i="0" kern="1200" dirty="0">
                <a:solidFill>
                  <a:schemeClr val="tx1"/>
                </a:solidFill>
                <a:effectLst/>
                <a:latin typeface="+mn-lt"/>
                <a:ea typeface="+mn-ea"/>
                <a:cs typeface="+mn-cs"/>
              </a:rPr>
              <a:t> true </a:t>
            </a:r>
            <a:r>
              <a:rPr lang="es-ES" sz="1200" b="0" i="0" kern="1200" dirty="0" err="1">
                <a:solidFill>
                  <a:schemeClr val="tx1"/>
                </a:solidFill>
                <a:effectLst/>
                <a:latin typeface="+mn-lt"/>
                <a:ea typeface="+mn-ea"/>
                <a:cs typeface="+mn-cs"/>
              </a:rPr>
              <a:t>or</a:t>
            </a:r>
            <a:r>
              <a:rPr lang="es-ES" sz="1200" b="0" i="0" kern="1200" dirty="0">
                <a:solidFill>
                  <a:schemeClr val="tx1"/>
                </a:solidFill>
                <a:effectLst/>
                <a:latin typeface="+mn-lt"/>
                <a:ea typeface="+mn-ea"/>
                <a:cs typeface="+mn-cs"/>
              </a:rPr>
              <a:t> false </a:t>
            </a:r>
            <a:r>
              <a:rPr lang="es-ES" sz="1200" b="0" i="0" kern="1200" dirty="0" err="1">
                <a:solidFill>
                  <a:schemeClr val="tx1"/>
                </a:solidFill>
                <a:effectLst/>
                <a:latin typeface="+mn-lt"/>
                <a:ea typeface="+mn-ea"/>
                <a:cs typeface="+mn-cs"/>
              </a:rPr>
              <a:t>depending</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information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they</a:t>
            </a:r>
            <a:r>
              <a:rPr lang="es-ES" sz="1200" b="0" i="0" kern="1200" dirty="0">
                <a:solidFill>
                  <a:schemeClr val="tx1"/>
                </a:solidFill>
                <a:effectLst/>
                <a:latin typeface="+mn-lt"/>
                <a:ea typeface="+mn-ea"/>
                <a:cs typeface="+mn-cs"/>
              </a:rPr>
              <a:t> can </a:t>
            </a:r>
            <a:r>
              <a:rPr lang="es-ES" sz="1200" b="0" i="0" kern="1200" dirty="0" err="1">
                <a:solidFill>
                  <a:schemeClr val="tx1"/>
                </a:solidFill>
                <a:effectLst/>
                <a:latin typeface="+mn-lt"/>
                <a:ea typeface="+mn-ea"/>
                <a:cs typeface="+mn-cs"/>
              </a:rPr>
              <a:t>remember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from</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lesson</a:t>
            </a:r>
            <a:r>
              <a:rPr lang="es-ES" sz="1200" b="0" i="0" kern="1200" dirty="0">
                <a:solidFill>
                  <a:schemeClr val="tx1"/>
                </a:solidFill>
                <a:effectLst/>
                <a:latin typeface="+mn-lt"/>
                <a:ea typeface="+mn-ea"/>
                <a:cs typeface="+mn-cs"/>
              </a:rPr>
              <a:t> 1.</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2. </a:t>
            </a:r>
            <a:r>
              <a:rPr lang="es-ES" sz="1200" b="0" i="0" kern="1200" dirty="0" err="1">
                <a:solidFill>
                  <a:schemeClr val="tx1"/>
                </a:solidFill>
                <a:effectLst/>
                <a:latin typeface="+mn-lt"/>
                <a:ea typeface="+mn-ea"/>
                <a:cs typeface="+mn-cs"/>
              </a:rPr>
              <a:t>Teachers</a:t>
            </a:r>
            <a:r>
              <a:rPr lang="es-ES" sz="1200" b="0" i="0" kern="1200" dirty="0">
                <a:solidFill>
                  <a:schemeClr val="tx1"/>
                </a:solidFill>
                <a:effectLst/>
                <a:latin typeface="+mn-lt"/>
                <a:ea typeface="+mn-ea"/>
                <a:cs typeface="+mn-cs"/>
              </a:rPr>
              <a:t> show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answers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one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one</a:t>
            </a:r>
            <a:r>
              <a:rPr lang="es-ES" sz="1200" b="0" i="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s-GB" dirty="0"/>
          </a:p>
          <a:p>
            <a:r>
              <a:rPr lang="es-GB" b="1" dirty="0"/>
              <a:t>Notes:</a:t>
            </a:r>
          </a:p>
          <a:p>
            <a:pPr marL="228600" indent="-228600">
              <a:buAutoNum type="arabicPeriod"/>
            </a:pPr>
            <a:r>
              <a:rPr lang="es-GB" dirty="0"/>
              <a:t>Number 4 is false because they arrived after the battle: ‘Es falsa. Francisco Pizarro y sus hombres llegaron a Perú después de una batalla entre los incas’.</a:t>
            </a:r>
          </a:p>
          <a:p>
            <a:pPr marL="228600" indent="-228600">
              <a:buAutoNum type="arabicPeriod"/>
            </a:pPr>
            <a:r>
              <a:rPr lang="es-GB" dirty="0"/>
              <a:t>Number 5 is false because the incas </a:t>
            </a:r>
            <a:r>
              <a:rPr lang="es-ES" dirty="0" err="1"/>
              <a:t>feared</a:t>
            </a:r>
            <a:r>
              <a:rPr lang="es-GB" dirty="0"/>
              <a:t> the horses (they had never seen horses before), not the other way around: ‘Es falsa. Los incas mostraron miedo de los caballos’.</a:t>
            </a:r>
          </a:p>
          <a:p>
            <a:pPr marL="228600" indent="-228600">
              <a:buAutoNum type="arabicPeriod"/>
            </a:pPr>
            <a:r>
              <a:rPr lang="es-GB" dirty="0"/>
              <a:t>Number 6 is false because the incas did not attack the Spanish on the coast when they arrived: ‘Es falsa. Los incas no atacaron a los españoles inmediatamente cuando llegaron a la costa’.</a:t>
            </a:r>
          </a:p>
        </p:txBody>
      </p:sp>
      <p:sp>
        <p:nvSpPr>
          <p:cNvPr id="4" name="Marcador de número de diapositiva 3"/>
          <p:cNvSpPr>
            <a:spLocks noGrp="1"/>
          </p:cNvSpPr>
          <p:nvPr>
            <p:ph type="sldNum" sz="quarter" idx="5"/>
          </p:nvPr>
        </p:nvSpPr>
        <p:spPr/>
        <p:txBody>
          <a:bodyPr/>
          <a:lstStyle/>
          <a:p>
            <a:fld id="{A3356A9C-836D-8C49-B980-1041400597BC}" type="slidenum">
              <a:rPr lang="en-US" smtClean="0"/>
              <a:t>44</a:t>
            </a:fld>
            <a:endParaRPr lang="en-US"/>
          </a:p>
        </p:txBody>
      </p:sp>
    </p:spTree>
    <p:extLst>
      <p:ext uri="{BB962C8B-B14F-4D97-AF65-F5344CB8AC3E}">
        <p14:creationId xmlns:p14="http://schemas.microsoft.com/office/powerpoint/2010/main" val="7521388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an activity that is in a series based introducing the culture and people of Mexico, </a:t>
            </a:r>
          </a:p>
          <a:p>
            <a:r>
              <a:rPr lang="en-US" b="1" dirty="0"/>
              <a:t>but it is also a grammar activity that is based on VanPatten &amp; </a:t>
            </a:r>
            <a:r>
              <a:rPr lang="en-US" b="1" dirty="0" err="1"/>
              <a:t>Cadierno’s</a:t>
            </a:r>
            <a:r>
              <a:rPr lang="en-US" b="1" dirty="0"/>
              <a:t> processing instruction – forcing attention on the function of the </a:t>
            </a:r>
            <a:r>
              <a:rPr lang="en-US" b="1" dirty="0" err="1"/>
              <a:t>su</a:t>
            </a:r>
            <a:r>
              <a:rPr lang="en-US" b="1" dirty="0"/>
              <a:t> versus </a:t>
            </a:r>
            <a:r>
              <a:rPr lang="en-US" b="1" dirty="0" err="1"/>
              <a:t>sus</a:t>
            </a:r>
            <a:r>
              <a:rPr lang="en-US" b="1" dirty="0"/>
              <a:t> possessive pronouns to mean ‘it / its’. This is combined with a task that focuses on the general meaning of the text in order to put the correct subtitle over the text. </a:t>
            </a:r>
          </a:p>
          <a:p>
            <a:r>
              <a:rPr lang="en-US" b="1" dirty="0"/>
              <a:t>So, this activity is an example of all three things: a focus on grammar, a focus on the general meaning of a text, whilst embedded in material about the culture and people.</a:t>
            </a:r>
          </a:p>
        </p:txBody>
      </p:sp>
      <p:sp>
        <p:nvSpPr>
          <p:cNvPr id="4" name="Slide Number Placeholder 3"/>
          <p:cNvSpPr>
            <a:spLocks noGrp="1"/>
          </p:cNvSpPr>
          <p:nvPr>
            <p:ph type="sldNum" sz="quarter" idx="10"/>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1729125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dirty="0"/>
              <a:t>Following this was a task focusing on the Day of the Dead in Mexico. This was a bimodal reading and listening task – where learners are asked to follow the text whilst they listen; every so often the audio stops and they have to say the next word or the previous one, or replace the next word with something else</a:t>
            </a:r>
          </a:p>
          <a:p>
            <a:r>
              <a:rPr lang="en-US" b="1" dirty="0"/>
              <a:t>This was informed by evidence that bimodal input helps learners to segment the input into words and helps their comprehension. </a:t>
            </a:r>
          </a:p>
          <a:p>
            <a:r>
              <a:rPr lang="en-US" b="1" dirty="0"/>
              <a:t>-------------</a:t>
            </a:r>
          </a:p>
          <a:p>
            <a:r>
              <a:rPr lang="en-US" b="1" dirty="0"/>
              <a:t>Timing: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to</a:t>
            </a:r>
            <a:r>
              <a:rPr lang="en-US" b="0" i="0" baseline="0" dirty="0"/>
              <a:t> reinforce understanding of the difference between ‘se’ and ‘</a:t>
            </a:r>
            <a:r>
              <a:rPr lang="en-US" b="0" i="0" baseline="0" dirty="0" err="1"/>
              <a:t>su</a:t>
            </a:r>
            <a:r>
              <a:rPr lang="en-US"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to </a:t>
            </a:r>
            <a:r>
              <a:rPr lang="en-GB" baseline="0" dirty="0"/>
              <a:t>help students to connect the spoken and written forms of the language more securely.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Students read the text and write ‘se’ or ‘</a:t>
            </a:r>
            <a:r>
              <a:rPr lang="en-GB" sz="1200" b="0" kern="1200" dirty="0" err="1">
                <a:solidFill>
                  <a:schemeClr val="tx1"/>
                </a:solidFill>
                <a:effectLst/>
                <a:latin typeface="+mn-lt"/>
                <a:ea typeface="+mn-ea"/>
                <a:cs typeface="+mn-cs"/>
              </a:rPr>
              <a:t>su</a:t>
            </a:r>
            <a:r>
              <a:rPr lang="en-GB" sz="1200" b="0" kern="1200" dirty="0">
                <a:solidFill>
                  <a:schemeClr val="tx1"/>
                </a:solidFill>
                <a:effectLst/>
                <a:latin typeface="+mn-lt"/>
                <a:ea typeface="+mn-ea"/>
                <a:cs typeface="+mn-cs"/>
              </a:rPr>
              <a:t>’ for each space.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p>
          <a:p>
            <a:pPr marL="228600" indent="-228600">
              <a:buAutoNum type="arabicPeriod"/>
            </a:pPr>
            <a:r>
              <a:rPr lang="x-none" sz="1200" kern="1200">
                <a:solidFill>
                  <a:schemeClr val="tx1"/>
                </a:solidFill>
                <a:effectLst/>
                <a:latin typeface="+mn-lt"/>
                <a:ea typeface="+mn-ea"/>
                <a:cs typeface="+mn-cs"/>
              </a:rPr>
              <a:t>To support segmentation, stop the audio and ask students to say:</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a) the next word</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a:t>Es una costumbre única y muy importante para </a:t>
            </a:r>
            <a:r>
              <a:rPr lang="es-GB" sz="1200" b="1"/>
              <a:t>su</a:t>
            </a:r>
            <a:r>
              <a:rPr lang="es-GB" sz="1200"/>
              <a:t>...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e.g., gente, historia, país</a:t>
            </a:r>
            <a:r>
              <a:rPr lang="x-none" sz="1200" b="0" kern="1200">
                <a:solidFill>
                  <a:schemeClr val="tx1"/>
                </a:solidFill>
                <a:effectLst/>
                <a:latin typeface="+mn-lt"/>
                <a:ea typeface="+mn-ea"/>
                <a:cs typeface="+mn-cs"/>
              </a:rPr>
              <a:t>).</a:t>
            </a:r>
            <a:endParaRPr lang="es-GB" sz="1200"/>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a:t>y celebra el Día de Muertos con </a:t>
            </a:r>
            <a:r>
              <a:rPr lang="es-GB" sz="1200" b="1"/>
              <a:t>su</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e.g.,</a:t>
            </a:r>
            <a:r>
              <a:rPr lang="es-ES" sz="1200" b="0" kern="1200" baseline="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padre, madre, primo etc.</a:t>
            </a:r>
            <a:r>
              <a:rPr lang="x-none" sz="1200" b="0" kern="120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de su abuelo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in </a:t>
            </a:r>
            <a:r>
              <a:rPr lang="es-ES" sz="1200" b="0" kern="1200" dirty="0" err="1">
                <a:solidFill>
                  <a:schemeClr val="tx1"/>
                </a:solidFill>
                <a:effectLst/>
                <a:latin typeface="+mn-lt"/>
                <a:ea typeface="+mn-ea"/>
                <a:cs typeface="+mn-cs"/>
              </a:rPr>
              <a:t>third</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person</a:t>
            </a:r>
            <a:r>
              <a:rPr lang="es-ES" sz="1200" b="0" kern="1200" dirty="0">
                <a:solidFill>
                  <a:schemeClr val="tx1"/>
                </a:solidFill>
                <a:effectLst/>
                <a:latin typeface="+mn-lt"/>
                <a:ea typeface="+mn-ea"/>
                <a:cs typeface="+mn-cs"/>
              </a:rPr>
              <a:t> singular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 – e.g., se acuerda de..., se queda,</a:t>
            </a:r>
            <a:r>
              <a:rPr lang="es-ES" sz="1200" b="0" kern="1200" baseline="0" dirty="0">
                <a:solidFill>
                  <a:schemeClr val="tx1"/>
                </a:solidFill>
                <a:effectLst/>
                <a:latin typeface="+mn-lt"/>
                <a:ea typeface="+mn-ea"/>
                <a:cs typeface="+mn-cs"/>
              </a:rPr>
              <a:t> se prepara (para), </a:t>
            </a:r>
            <a:r>
              <a:rPr lang="es-ES" sz="1200" b="0" kern="1200" baseline="0" dirty="0" err="1">
                <a:solidFill>
                  <a:schemeClr val="tx1"/>
                </a:solidFill>
                <a:effectLst/>
                <a:latin typeface="+mn-lt"/>
                <a:ea typeface="+mn-ea"/>
                <a:cs typeface="+mn-cs"/>
              </a:rPr>
              <a:t>etc</a:t>
            </a:r>
            <a:r>
              <a:rPr lang="es-ES" sz="1200" b="0" kern="120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en casa con su familia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 – e.g., se saca (fotos), se mira en el</a:t>
            </a:r>
            <a:r>
              <a:rPr lang="es-ES" sz="1200" b="0" kern="1200" baseline="0" dirty="0">
                <a:solidFill>
                  <a:schemeClr val="tx1"/>
                </a:solidFill>
                <a:effectLst/>
                <a:latin typeface="+mn-lt"/>
                <a:ea typeface="+mn-ea"/>
                <a:cs typeface="+mn-cs"/>
              </a:rPr>
              <a:t> espejo, se presenta a otra gente</a:t>
            </a:r>
            <a:r>
              <a:rPr lang="x-none" sz="1200" b="0" kern="120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endParaRPr lang="es-ES"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Por la tarde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(students are prompted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a:t>
            </a:r>
            <a:endParaRPr lang="en-GB" sz="1200" b="0" kern="1200" dirty="0">
              <a:solidFill>
                <a:schemeClr val="tx1"/>
              </a:solidFill>
              <a:effectLst/>
              <a:latin typeface="+mn-lt"/>
              <a:ea typeface="+mn-ea"/>
              <a:cs typeface="+mn-cs"/>
            </a:endParaRPr>
          </a:p>
          <a:p>
            <a:pPr marL="285750" indent="-285750">
              <a:buFont typeface="+mj-lt"/>
              <a:buAutoNum type="romanUcPeriod"/>
            </a:pPr>
            <a:r>
              <a:rPr lang="en-GB" sz="1200" b="0" kern="1200" dirty="0">
                <a:solidFill>
                  <a:schemeClr val="tx1"/>
                </a:solidFill>
                <a:effectLst/>
                <a:latin typeface="+mn-lt"/>
                <a:ea typeface="+mn-ea"/>
                <a:cs typeface="+mn-cs"/>
              </a:rPr>
              <a:t>va a la </a:t>
            </a:r>
            <a:r>
              <a:rPr lang="en-GB" sz="1200" b="0" kern="1200" dirty="0" err="1">
                <a:solidFill>
                  <a:schemeClr val="tx1"/>
                </a:solidFill>
                <a:effectLst/>
                <a:latin typeface="+mn-lt"/>
                <a:ea typeface="+mn-ea"/>
                <a:cs typeface="+mn-cs"/>
              </a:rPr>
              <a:t>calle</a:t>
            </a:r>
            <a:r>
              <a:rPr lang="en-GB" sz="1200" b="0" kern="1200" dirty="0">
                <a:solidFill>
                  <a:schemeClr val="tx1"/>
                </a:solidFill>
                <a:effectLst/>
                <a:latin typeface="+mn-lt"/>
                <a:ea typeface="+mn-ea"/>
                <a:cs typeface="+mn-cs"/>
              </a:rPr>
              <a:t> con </a:t>
            </a:r>
            <a:r>
              <a:rPr lang="en-GB" sz="1200" b="1" kern="1200" dirty="0" err="1">
                <a:solidFill>
                  <a:schemeClr val="tx1"/>
                </a:solidFill>
                <a:effectLst/>
                <a:latin typeface="+mn-lt"/>
                <a:ea typeface="+mn-ea"/>
                <a:cs typeface="+mn-cs"/>
              </a:rPr>
              <a:t>su</a:t>
            </a:r>
            <a:r>
              <a:rPr lang="en-GB"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volunteer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possible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nouns</a:t>
            </a:r>
            <a:r>
              <a:rPr lang="es-ES" sz="1200" b="0" kern="1200" baseline="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indent="-285750">
              <a:buFont typeface="+mj-lt"/>
              <a:buAutoNum type="romanUcPeriod"/>
            </a:pPr>
            <a:endParaRPr lang="x-none"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baseline="0" dirty="0">
                <a:solidFill>
                  <a:schemeClr val="tx1"/>
                </a:solidFill>
                <a:effectLst/>
                <a:latin typeface="+mn-lt"/>
                <a:ea typeface="+mn-ea"/>
                <a:cs typeface="+mn-cs"/>
              </a:rPr>
              <a:t>1. The word for ‘bread’ (‘pan’) will be introduced in the next week’s vocabulary set.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marL="0" indent="0">
              <a:buNone/>
            </a:pPr>
            <a:r>
              <a:rPr lang="es-GB" sz="1200" b="0"/>
              <a:t>México tiene muchas tradiciones, pero su tradición del Día de Muertos es especialmente conocida. Es una costumbre única y muy importante para su comunidad porque es una forma de pensar en los muertos. Para los mexicanos, los muertos vienen a la tierra este día.</a:t>
            </a:r>
          </a:p>
          <a:p>
            <a:pPr marL="0" indent="0">
              <a:buNone/>
            </a:pPr>
            <a:r>
              <a:rPr lang="es-GB" sz="1200" b="0"/>
              <a:t>Nadia es mexicana y celebra el Día de Muertos con su familia. Por la mañana se levanta temprano para ayudar a su abuela: preparan pan* de muerto y un poco de fruta para el altar. Sualtar tiene varios niveles. L</a:t>
            </a:r>
            <a:r>
              <a:rPr lang="es-ES" sz="1200" b="0" dirty="0"/>
              <a:t>os niveles del altar son las diferentes partes del mundo: el primer nivel es la tierra y el segundo nivel es el cielo. Nadia pone allí fotos de su abuelo y </a:t>
            </a:r>
            <a:r>
              <a:rPr lang="es-GB" sz="1200" b="0"/>
              <a:t>se </a:t>
            </a:r>
            <a:r>
              <a:rPr lang="es-ES" sz="1200" b="0" dirty="0"/>
              <a:t>sienta al lado de </a:t>
            </a:r>
            <a:r>
              <a:rPr lang="es-GB" sz="1200" b="0">
                <a:solidFill>
                  <a:srgbClr val="E56800"/>
                </a:solidFill>
              </a:rPr>
              <a:t>su</a:t>
            </a:r>
            <a:r>
              <a:rPr lang="es-GB" sz="1200" b="0"/>
              <a:t> </a:t>
            </a:r>
            <a:r>
              <a:rPr lang="es-ES" sz="1200" b="0" dirty="0"/>
              <a:t> abuela. Se queda unas horas en casa con su familia y se acuerda de su abuelo muerto. </a:t>
            </a:r>
          </a:p>
          <a:p>
            <a:pPr marL="0" indent="0">
              <a:buNone/>
            </a:pPr>
            <a:r>
              <a:rPr lang="es-ES" sz="1200" b="0" dirty="0"/>
              <a:t>Por la tarde se pone ropa divertida, </a:t>
            </a:r>
            <a:r>
              <a:rPr lang="es-GB" sz="1200" b="0"/>
              <a:t>se</a:t>
            </a:r>
            <a:r>
              <a:rPr lang="es-ES" sz="1200" b="0" dirty="0"/>
              <a:t>pinta de blanco y negro y va a la calle con su hermano. En su barrio hay un festival con música fuerte y luces de colores. ¡Es muy divertido!</a:t>
            </a:r>
            <a:endParaRPr lang="es-GB" sz="1200" b="0"/>
          </a:p>
          <a:p>
            <a:endParaRPr lang="en-GB" b="1" dirty="0"/>
          </a:p>
          <a:p>
            <a:r>
              <a:rPr lang="en-GB" b="1" dirty="0"/>
              <a:t>Frequency of unknown words and cognates:</a:t>
            </a:r>
          </a:p>
          <a:p>
            <a:r>
              <a:rPr lang="en-GB" b="0" dirty="0"/>
              <a:t>pan [1342]; </a:t>
            </a:r>
            <a:r>
              <a:rPr lang="en-GB" b="0" dirty="0" err="1"/>
              <a:t>cielo</a:t>
            </a:r>
            <a:r>
              <a:rPr lang="en-GB" b="0" dirty="0"/>
              <a:t> [620]; </a:t>
            </a:r>
            <a:r>
              <a:rPr lang="en-GB" b="0" dirty="0" err="1"/>
              <a:t>varios</a:t>
            </a:r>
            <a:r>
              <a:rPr lang="en-GB" b="0" dirty="0"/>
              <a:t> [386]</a:t>
            </a:r>
          </a:p>
          <a:p>
            <a:endParaRPr lang="x-none" b="1"/>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Photos</a:t>
            </a:r>
            <a:r>
              <a:rPr lang="es-ES" b="1" dirty="0"/>
              <a:t>:</a:t>
            </a:r>
            <a:endParaRPr lang="x-none" b="1"/>
          </a:p>
          <a:p>
            <a:r>
              <a:rPr lang="x-none"/>
              <a:t>Photo of </a:t>
            </a:r>
            <a:r>
              <a:rPr lang="es-ES" dirty="0" err="1"/>
              <a:t>the</a:t>
            </a:r>
            <a:r>
              <a:rPr lang="es-ES" dirty="0"/>
              <a:t> </a:t>
            </a:r>
            <a:r>
              <a:rPr lang="es-ES" dirty="0" err="1"/>
              <a:t>child</a:t>
            </a:r>
            <a:r>
              <a:rPr lang="x-none"/>
              <a:t> by </a:t>
            </a:r>
            <a:r>
              <a:rPr lang="es-ES" sz="1200" u="none" strike="noStrike" kern="1200" dirty="0">
                <a:solidFill>
                  <a:schemeClr val="tx1"/>
                </a:solidFill>
                <a:effectLst/>
                <a:latin typeface="+mn-lt"/>
                <a:ea typeface="+mn-ea"/>
                <a:cs typeface="+mn-cs"/>
              </a:rPr>
              <a:t>Christian Newman,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Unsplash</a:t>
            </a:r>
            <a:r>
              <a:rPr lang="es-ES" sz="1200" u="none" strike="noStrike" kern="1200" dirty="0">
                <a:solidFill>
                  <a:schemeClr val="tx1"/>
                </a:solidFill>
                <a:effectLst/>
                <a:latin typeface="+mn-lt"/>
                <a:ea typeface="+mn-ea"/>
                <a:cs typeface="+mn-cs"/>
              </a:rPr>
              <a:t>.</a:t>
            </a:r>
          </a:p>
          <a:p>
            <a:r>
              <a:rPr lang="es-ES" sz="1200" u="none" strike="noStrike" kern="1200" dirty="0" err="1">
                <a:solidFill>
                  <a:schemeClr val="tx1"/>
                </a:solidFill>
                <a:effectLst/>
                <a:latin typeface="+mn-lt"/>
                <a:ea typeface="+mn-ea"/>
                <a:cs typeface="+mn-cs"/>
              </a:rPr>
              <a:t>Photo</a:t>
            </a:r>
            <a:r>
              <a:rPr lang="es-ES" sz="1200" u="none" strike="noStrike" kern="1200" dirty="0">
                <a:solidFill>
                  <a:schemeClr val="tx1"/>
                </a:solidFill>
                <a:effectLst/>
                <a:latin typeface="+mn-lt"/>
                <a:ea typeface="+mn-ea"/>
                <a:cs typeface="+mn-cs"/>
              </a:rPr>
              <a:t> of ‘Pan de muertos’ </a:t>
            </a:r>
            <a:r>
              <a:rPr lang="es-ES" sz="1200" u="none" strike="noStrike" kern="1200" dirty="0" err="1">
                <a:solidFill>
                  <a:schemeClr val="tx1"/>
                </a:solidFill>
                <a:effectLst/>
                <a:latin typeface="+mn-lt"/>
                <a:ea typeface="+mn-ea"/>
                <a:cs typeface="+mn-cs"/>
              </a:rPr>
              <a:t>by</a:t>
            </a:r>
            <a:r>
              <a:rPr lang="es-ES" sz="1200" u="none" strike="noStrike" kern="1200" dirty="0">
                <a:solidFill>
                  <a:schemeClr val="tx1"/>
                </a:solidFill>
                <a:effectLst/>
                <a:latin typeface="+mn-lt"/>
                <a:ea typeface="+mn-ea"/>
                <a:cs typeface="+mn-cs"/>
              </a:rPr>
              <a:t> Alejandro Ávila Cortez,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Pixabay</a:t>
            </a:r>
            <a:r>
              <a:rPr lang="es-ES" sz="1200" u="none" strike="noStrike" kern="1200" dirty="0">
                <a:solidFill>
                  <a:schemeClr val="tx1"/>
                </a:solidFill>
                <a:effectLst/>
                <a:latin typeface="+mn-lt"/>
                <a:ea typeface="+mn-ea"/>
                <a:cs typeface="+mn-cs"/>
              </a:rPr>
              <a:t>.</a:t>
            </a:r>
            <a:br>
              <a:rPr lang="es-ES" dirty="0">
                <a:effectLst/>
              </a:rPr>
            </a:br>
            <a:endParaRPr lang="es-ES" dirty="0">
              <a:effectLst/>
            </a:endParaRPr>
          </a:p>
          <a:p>
            <a:br>
              <a:rPr lang="es-ES" dirty="0">
                <a:effectLst/>
              </a:rPr>
            </a:br>
            <a:endParaRPr lang="es-ES" dirty="0">
              <a:effectLst/>
            </a:endParaRPr>
          </a:p>
          <a:p>
            <a:endParaRPr lang="es-ES" dirty="0">
              <a:effectLst/>
            </a:endParaRPr>
          </a:p>
          <a:p>
            <a:endParaRPr lang="es-GB"/>
          </a:p>
        </p:txBody>
      </p:sp>
      <p:sp>
        <p:nvSpPr>
          <p:cNvPr id="4" name="Marcador de número de diapositiva 3"/>
          <p:cNvSpPr>
            <a:spLocks noGrp="1"/>
          </p:cNvSpPr>
          <p:nvPr>
            <p:ph type="sldNum" sz="quarter" idx="5"/>
          </p:nvPr>
        </p:nvSpPr>
        <p:spPr/>
        <p:txBody>
          <a:bodyPr/>
          <a:lstStyle/>
          <a:p>
            <a:fld id="{051212F4-EB5A-464B-92EC-DACFCB1CC2CD}" type="slidenum">
              <a:rPr lang="en-GB" smtClean="0"/>
              <a:t>46</a:t>
            </a:fld>
            <a:endParaRPr lang="en-GB"/>
          </a:p>
        </p:txBody>
      </p:sp>
    </p:spTree>
    <p:extLst>
      <p:ext uri="{BB962C8B-B14F-4D97-AF65-F5344CB8AC3E}">
        <p14:creationId xmlns:p14="http://schemas.microsoft.com/office/powerpoint/2010/main" val="12642065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498646-FC5C-6045-8C35-38AA1B6AA9DB}" type="slidenum">
              <a:rPr lang="en-US" smtClean="0"/>
              <a:t>47</a:t>
            </a:fld>
            <a:endParaRPr lang="en-US"/>
          </a:p>
        </p:txBody>
      </p:sp>
    </p:spTree>
    <p:extLst>
      <p:ext uri="{BB962C8B-B14F-4D97-AF65-F5344CB8AC3E}">
        <p14:creationId xmlns:p14="http://schemas.microsoft.com/office/powerpoint/2010/main" val="11740655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GB" sz="1400" b="0" i="0" dirty="0">
                <a:solidFill>
                  <a:srgbClr val="002060"/>
                </a:solidFill>
                <a:effectLst/>
                <a:latin typeface="Century Gothic" panose="020B0502020202020204" pitchFamily="34" charset="0"/>
              </a:rPr>
              <a:t>Enter your text and choose whether you want to create a text that uses just the words up to a certain point in the NCELP SOW</a:t>
            </a:r>
          </a:p>
          <a:p>
            <a:pPr fontAlgn="base"/>
            <a:r>
              <a:rPr lang="en-GB" sz="1400" b="0" i="0" dirty="0">
                <a:solidFill>
                  <a:srgbClr val="002060"/>
                </a:solidFill>
                <a:effectLst/>
                <a:latin typeface="Century Gothic" panose="020B0502020202020204" pitchFamily="34" charset="0"/>
              </a:rPr>
              <a:t>Or that uses just the words from the most frequent 2000</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400" b="0" i="0" dirty="0">
                <a:solidFill>
                  <a:srgbClr val="002060"/>
                </a:solidFill>
                <a:effectLst/>
                <a:latin typeface="Century Gothic" panose="020B0502020202020204" pitchFamily="34" charset="0"/>
              </a:rPr>
              <a:t>You can see whether any words flash up in orange  - if they do – that means that they are no on the word list that you are using</a:t>
            </a:r>
          </a:p>
          <a:p>
            <a:pPr marL="0" marR="0" lvl="0" indent="0" algn="l" defTabSz="914400" rtl="0" eaLnBrk="1" fontAlgn="base" latinLnBrk="0" hangingPunct="1">
              <a:lnSpc>
                <a:spcPct val="100000"/>
              </a:lnSpc>
              <a:spcBef>
                <a:spcPts val="0"/>
              </a:spcBef>
              <a:spcAft>
                <a:spcPts val="0"/>
              </a:spcAft>
              <a:buClrTx/>
              <a:buSzTx/>
              <a:buFontTx/>
              <a:buNone/>
              <a:tabLst/>
              <a:defRPr/>
            </a:pPr>
            <a:r>
              <a:rPr lang="en-GB" sz="1400" b="0" i="0" dirty="0">
                <a:solidFill>
                  <a:srgbClr val="002060"/>
                </a:solidFill>
                <a:effectLst/>
                <a:latin typeface="Century Gothic" panose="020B0502020202020204" pitchFamily="34" charset="0"/>
              </a:rPr>
              <a:t>You can then replace them with other words that they are more likely to know. It is usually easy to alter your texts: Replacing words, changing the grammar a bit. </a:t>
            </a:r>
            <a:endParaRPr lang="en-GB" sz="140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sz="1400" b="0" i="0" dirty="0">
                <a:solidFill>
                  <a:srgbClr val="002060"/>
                </a:solidFill>
                <a:effectLst/>
                <a:latin typeface="Century Gothic" panose="020B0502020202020204" pitchFamily="34" charset="0"/>
              </a:rPr>
              <a:t>OR … You might want to keep those words in your text – you might want to see if the students can use their inferencing skills or you might want to gloss them.</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400" dirty="0"/>
              <a:t>Teachers have been using this tool. For example, one teacher told us that they have created humorous fairy tales with the high frequency words. </a:t>
            </a:r>
          </a:p>
          <a:p>
            <a:pPr fontAlgn="base"/>
            <a:r>
              <a:rPr lang="en-GB" sz="1400" b="0" i="0" dirty="0">
                <a:solidFill>
                  <a:srgbClr val="002060"/>
                </a:solidFill>
                <a:effectLst/>
                <a:latin typeface="Century Gothic" panose="020B0502020202020204" pitchFamily="34" charset="0"/>
              </a:rPr>
              <a:t>We hope to be working with the Awarding Organisations – if the new GCSE is approved – and we would put their word list here too. </a:t>
            </a:r>
          </a:p>
          <a:p>
            <a:pPr fontAlgn="base"/>
            <a:endParaRPr lang="en-GB" sz="1400" b="0" i="0" dirty="0">
              <a:solidFill>
                <a:srgbClr val="002060"/>
              </a:solidFill>
              <a:effectLst/>
              <a:latin typeface="Century Gothic" panose="020B0502020202020204" pitchFamily="34" charset="0"/>
            </a:endParaRPr>
          </a:p>
          <a:p>
            <a:pPr fontAlgn="base"/>
            <a:endParaRPr lang="en-GB" sz="14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548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more example of a resource from NCELP that is relevant to the ‘how’ – the practice of vocabulary and grammar in different and varied contexts - is Gaming Grammar</a:t>
            </a:r>
          </a:p>
          <a:p>
            <a:r>
              <a:rPr lang="en-US" dirty="0"/>
              <a:t>Dr. Kasprowicz and our software developer Andy Wood have been developing our online digital game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now a school leader board – if you want to opt in to that. The teacher can see how their own students are doing </a:t>
            </a:r>
          </a:p>
          <a:p>
            <a:r>
              <a:rPr lang="en-US" dirty="0"/>
              <a:t>And dozens of mini games that pupils can play to </a:t>
            </a:r>
            <a:r>
              <a:rPr lang="en-US" dirty="0" err="1"/>
              <a:t>practise</a:t>
            </a:r>
            <a:r>
              <a:rPr lang="en-US" dirty="0"/>
              <a:t> grammar in listening and reading activities</a:t>
            </a:r>
          </a:p>
          <a:p>
            <a:r>
              <a:rPr lang="en-US" dirty="0"/>
              <a:t>They are given plenty of feedback just when they need it – this is the well-researched input-based grammar learning known as Processing Instruction (VanPatten &amp; </a:t>
            </a:r>
            <a:r>
              <a:rPr lang="en-US" dirty="0" err="1"/>
              <a:t>Cadierno</a:t>
            </a:r>
            <a:r>
              <a:rPr lang="en-US" dirty="0"/>
              <a:t>, 1993; and work by Marsden, McManus, Kasprowicz).</a:t>
            </a:r>
          </a:p>
        </p:txBody>
      </p:sp>
      <p:sp>
        <p:nvSpPr>
          <p:cNvPr id="4" name="Slide Number Placeholder 3"/>
          <p:cNvSpPr>
            <a:spLocks noGrp="1"/>
          </p:cNvSpPr>
          <p:nvPr>
            <p:ph type="sldNum" sz="quarter" idx="5"/>
          </p:nvPr>
        </p:nvSpPr>
        <p:spPr/>
        <p:txBody>
          <a:bodyPr/>
          <a:lstStyle/>
          <a:p>
            <a:fld id="{E4CBB0F0-5421-4DD3-A740-691E0B0480FB}" type="slidenum">
              <a:rPr lang="en-GB" smtClean="0"/>
              <a:t>49</a:t>
            </a:fld>
            <a:endParaRPr lang="en-GB"/>
          </a:p>
        </p:txBody>
      </p:sp>
    </p:spTree>
    <p:extLst>
      <p:ext uri="{BB962C8B-B14F-4D97-AF65-F5344CB8AC3E}">
        <p14:creationId xmlns:p14="http://schemas.microsoft.com/office/powerpoint/2010/main" val="15459909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you will know, in March this year the DfE launched a consultation on a </a:t>
            </a:r>
            <a:r>
              <a:rPr lang="en-GB" b="1" dirty="0"/>
              <a:t>new </a:t>
            </a:r>
            <a:r>
              <a:rPr lang="en-GB" dirty="0"/>
              <a:t>GCSE subject content. </a:t>
            </a:r>
            <a:r>
              <a:rPr lang="en-GB" sz="1200" dirty="0">
                <a:solidFill>
                  <a:schemeClr val="dk1"/>
                </a:solidFill>
                <a:latin typeface="+mn-lt"/>
                <a:cs typeface="Calibri"/>
                <a:sym typeface="Calibri"/>
              </a:rPr>
              <a:t>I’m going to talk now about those proposals, as it is clearly relevant to the issue of identifying ‘how much’ content and ‘what content’. </a:t>
            </a:r>
            <a:r>
              <a:rPr lang="en-US" dirty="0"/>
              <a:t>The consultation has now closed and the DfE is considering the responses.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panel member, I cannot talk about the details of the discussions but I can explain some of the changes and some of the rationale behind them.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044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86945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498646-FC5C-6045-8C35-38AA1B6AA9DB}" type="slidenum">
              <a:rPr lang="en-US" smtClean="0"/>
              <a:t>51</a:t>
            </a:fld>
            <a:endParaRPr lang="en-US"/>
          </a:p>
        </p:txBody>
      </p:sp>
    </p:spTree>
    <p:extLst>
      <p:ext uri="{BB962C8B-B14F-4D97-AF65-F5344CB8AC3E}">
        <p14:creationId xmlns:p14="http://schemas.microsoft.com/office/powerpoint/2010/main" val="18084396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2015 specific topics were compulsory and these had to be tested </a:t>
            </a:r>
          </a:p>
          <a:p>
            <a:r>
              <a:rPr lang="en-US" dirty="0"/>
              <a:t>Now, just compulsory that some themes will be identified. </a:t>
            </a:r>
          </a:p>
        </p:txBody>
      </p:sp>
      <p:sp>
        <p:nvSpPr>
          <p:cNvPr id="4" name="Slide Number Placeholder 3"/>
          <p:cNvSpPr>
            <a:spLocks noGrp="1"/>
          </p:cNvSpPr>
          <p:nvPr>
            <p:ph type="sldNum" sz="quarter" idx="5"/>
          </p:nvPr>
        </p:nvSpPr>
        <p:spPr/>
        <p:txBody>
          <a:bodyPr/>
          <a:lstStyle/>
          <a:p>
            <a:fld id="{1E498646-FC5C-6045-8C35-38AA1B6AA9DB}" type="slidenum">
              <a:rPr lang="en-US" smtClean="0"/>
              <a:t>52</a:t>
            </a:fld>
            <a:endParaRPr lang="en-US"/>
          </a:p>
        </p:txBody>
      </p:sp>
    </p:spTree>
    <p:extLst>
      <p:ext uri="{BB962C8B-B14F-4D97-AF65-F5344CB8AC3E}">
        <p14:creationId xmlns:p14="http://schemas.microsoft.com/office/powerpoint/2010/main" val="18306622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dirty="0"/>
              <a:t>Rather than 62% in a corpus of language, 75%-95% would be more expected, </a:t>
            </a:r>
          </a:p>
          <a:p>
            <a:r>
              <a:rPr lang="en-GB" sz="1200" dirty="0"/>
              <a:t>and nearer the </a:t>
            </a:r>
            <a:r>
              <a:rPr lang="en-GB" sz="1200" b="1" i="1" dirty="0"/>
              <a:t>higher end </a:t>
            </a:r>
            <a:r>
              <a:rPr lang="en-GB" sz="1200" dirty="0"/>
              <a:t>for beginners and for a curriculum that emphasises informal speech</a:t>
            </a:r>
          </a:p>
          <a:p>
            <a:r>
              <a:rPr lang="en-GB" sz="1200" dirty="0"/>
              <a:t>High frequency defined as ranked &lt;2,000 in a list of frequency rankings according to the Routledge frequency lists. </a:t>
            </a:r>
          </a:p>
          <a:p>
            <a:endParaRPr lang="en-US" dirty="0"/>
          </a:p>
        </p:txBody>
      </p:sp>
      <p:sp>
        <p:nvSpPr>
          <p:cNvPr id="4" name="Slide Number Placeholder 3"/>
          <p:cNvSpPr>
            <a:spLocks noGrp="1"/>
          </p:cNvSpPr>
          <p:nvPr>
            <p:ph type="sldNum" sz="quarter" idx="5"/>
          </p:nvPr>
        </p:nvSpPr>
        <p:spPr/>
        <p:txBody>
          <a:bodyPr/>
          <a:lstStyle/>
          <a:p>
            <a:fld id="{1E498646-FC5C-6045-8C35-38AA1B6AA9DB}" type="slidenum">
              <a:rPr lang="en-US" smtClean="0"/>
              <a:t>53</a:t>
            </a:fld>
            <a:endParaRPr lang="en-US"/>
          </a:p>
        </p:txBody>
      </p:sp>
    </p:spTree>
    <p:extLst>
      <p:ext uri="{BB962C8B-B14F-4D97-AF65-F5344CB8AC3E}">
        <p14:creationId xmlns:p14="http://schemas.microsoft.com/office/powerpoint/2010/main" val="836052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So that was the lexicon – what about the grammar in the new subject content?</a:t>
            </a:r>
            <a:endParaRPr lang="en-US" dirty="0"/>
          </a:p>
        </p:txBody>
      </p:sp>
      <p:sp>
        <p:nvSpPr>
          <p:cNvPr id="4" name="Slide Number Placeholder 3"/>
          <p:cNvSpPr>
            <a:spLocks noGrp="1"/>
          </p:cNvSpPr>
          <p:nvPr>
            <p:ph type="sldNum" sz="quarter" idx="5"/>
          </p:nvPr>
        </p:nvSpPr>
        <p:spPr/>
        <p:txBody>
          <a:bodyPr/>
          <a:lstStyle/>
          <a:p>
            <a:fld id="{1E498646-FC5C-6045-8C35-38AA1B6AA9DB}" type="slidenum">
              <a:rPr lang="en-US" smtClean="0"/>
              <a:t>54</a:t>
            </a:fld>
            <a:endParaRPr lang="en-US"/>
          </a:p>
        </p:txBody>
      </p:sp>
    </p:spTree>
    <p:extLst>
      <p:ext uri="{BB962C8B-B14F-4D97-AF65-F5344CB8AC3E}">
        <p14:creationId xmlns:p14="http://schemas.microsoft.com/office/powerpoint/2010/main" val="7048644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96" name="Google Shape;19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55</a:t>
            </a:fld>
            <a:endParaRPr/>
          </a:p>
        </p:txBody>
      </p:sp>
    </p:spTree>
    <p:extLst>
      <p:ext uri="{BB962C8B-B14F-4D97-AF65-F5344CB8AC3E}">
        <p14:creationId xmlns:p14="http://schemas.microsoft.com/office/powerpoint/2010/main" val="15447729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7" name="Google Shape;23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56</a:t>
            </a:fld>
            <a:endParaRPr/>
          </a:p>
        </p:txBody>
      </p:sp>
    </p:spTree>
    <p:extLst>
      <p:ext uri="{BB962C8B-B14F-4D97-AF65-F5344CB8AC3E}">
        <p14:creationId xmlns:p14="http://schemas.microsoft.com/office/powerpoint/2010/main" val="39655189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4" name="Google Shape;24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57</a:t>
            </a:fld>
            <a:endParaRPr/>
          </a:p>
        </p:txBody>
      </p:sp>
    </p:spTree>
    <p:extLst>
      <p:ext uri="{BB962C8B-B14F-4D97-AF65-F5344CB8AC3E}">
        <p14:creationId xmlns:p14="http://schemas.microsoft.com/office/powerpoint/2010/main" val="42389148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E498646-FC5C-6045-8C35-38AA1B6AA9DB}" type="slidenum">
              <a:rPr lang="en-US" smtClean="0"/>
              <a:t>59</a:t>
            </a:fld>
            <a:endParaRPr lang="en-US"/>
          </a:p>
        </p:txBody>
      </p:sp>
    </p:spTree>
    <p:extLst>
      <p:ext uri="{BB962C8B-B14F-4D97-AF65-F5344CB8AC3E}">
        <p14:creationId xmlns:p14="http://schemas.microsoft.com/office/powerpoint/2010/main" val="23822036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498646-FC5C-6045-8C35-38AA1B6AA9DB}" type="slidenum">
              <a:rPr lang="en-US" smtClean="0"/>
              <a:t>60</a:t>
            </a:fld>
            <a:endParaRPr lang="en-US"/>
          </a:p>
        </p:txBody>
      </p:sp>
    </p:spTree>
    <p:extLst>
      <p:ext uri="{BB962C8B-B14F-4D97-AF65-F5344CB8AC3E}">
        <p14:creationId xmlns:p14="http://schemas.microsoft.com/office/powerpoint/2010/main" val="24827225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hope I have convinced you of the value of defining the content clearly and I have illustrated how NCELP have provided one – of several no doubt - road maps to inform decisions and enrich educators’ toolkits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hope I have persuaded you to go and check out our resources  - and that it is not necessary to hold a polarised, dichotomous view that defining the content means a dry and dull diet.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are not talking about “either / or”</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0023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Pedagogy and curriculum can overlap with each other.  A well planned and sequenced curriculum influences what we can also consider to be pedagogical decisions – such as when and how often to cover language, when to teach, when to demand recall for understanding, when to demand recall for use, when to demand recall for use in an unfamiliar context, when to use in different modalities etc</a:t>
            </a:r>
            <a:r>
              <a:rPr lang="en-GB" dirty="0">
                <a:effectLst/>
              </a:rPr>
              <a:t> </a:t>
            </a:r>
          </a:p>
          <a:p>
            <a:endParaRPr lang="en-GB" dirty="0">
              <a:effectLst/>
            </a:endParaRPr>
          </a:p>
          <a:p>
            <a:pPr marL="914400" lvl="1" indent="-457200">
              <a:lnSpc>
                <a:spcPct val="150000"/>
              </a:lnSpc>
              <a:buFont typeface="+mj-lt"/>
              <a:buAutoNum type="arabicPeriod"/>
              <a:defRPr/>
            </a:pPr>
            <a:r>
              <a:rPr lang="en-GB" sz="2400" b="1" i="1" dirty="0">
                <a:solidFill>
                  <a:srgbClr val="002060"/>
                </a:solidFill>
                <a:latin typeface="Century Gothic" panose="020F0302020204030204"/>
              </a:rPr>
              <a:t>What</a:t>
            </a:r>
            <a:r>
              <a:rPr lang="en-GB" sz="2400" b="1" dirty="0">
                <a:solidFill>
                  <a:srgbClr val="002060"/>
                </a:solidFill>
                <a:latin typeface="Century Gothic" panose="020F0302020204030204"/>
              </a:rPr>
              <a:t> are the core components in the early stages? </a:t>
            </a:r>
          </a:p>
          <a:p>
            <a:pPr marL="914400" lvl="1" indent="-457200">
              <a:lnSpc>
                <a:spcPct val="150000"/>
              </a:lnSpc>
              <a:buFont typeface="+mj-lt"/>
              <a:buAutoNum type="arabicPeriod"/>
              <a:defRPr/>
            </a:pPr>
            <a:r>
              <a:rPr lang="en-GB" sz="2400" b="1" i="1" dirty="0">
                <a:solidFill>
                  <a:srgbClr val="002060"/>
                </a:solidFill>
                <a:latin typeface="Century Gothic" panose="020F0302020204030204"/>
              </a:rPr>
              <a:t>H</a:t>
            </a:r>
            <a:r>
              <a:rPr kumimoji="0" lang="en-GB" sz="2400" b="1" i="1" u="none" strike="noStrike" kern="1200" cap="none" spc="0" normalizeH="0" noProof="0" dirty="0">
                <a:ln>
                  <a:noFill/>
                </a:ln>
                <a:solidFill>
                  <a:srgbClr val="002060"/>
                </a:solidFill>
                <a:effectLst/>
                <a:uLnTx/>
                <a:uFillTx/>
                <a:latin typeface="Century Gothic" panose="020F0302020204030204"/>
                <a:ea typeface="+mn-ea"/>
                <a:cs typeface="+mn-cs"/>
              </a:rPr>
              <a:t>ow much content</a:t>
            </a:r>
            <a:r>
              <a:rPr kumimoji="0" lang="en-GB" sz="2400" b="1" i="0" u="none" strike="noStrike" kern="1200" cap="none" spc="0" normalizeH="0" noProof="0" dirty="0">
                <a:ln>
                  <a:noFill/>
                </a:ln>
                <a:solidFill>
                  <a:srgbClr val="002060"/>
                </a:solidFill>
                <a:effectLst/>
                <a:uLnTx/>
                <a:uFillTx/>
                <a:latin typeface="Century Gothic" panose="020F0302020204030204"/>
                <a:ea typeface="+mn-ea"/>
                <a:cs typeface="+mn-cs"/>
              </a:rPr>
              <a:t>?</a:t>
            </a:r>
          </a:p>
          <a:p>
            <a:pPr marL="914400" lvl="1" indent="-457200">
              <a:lnSpc>
                <a:spcPct val="150000"/>
              </a:lnSpc>
              <a:buFont typeface="+mj-lt"/>
              <a:buAutoNum type="arabicPeriod"/>
              <a:defRPr/>
            </a:pPr>
            <a:r>
              <a:rPr lang="en-GB" sz="2400" b="1" i="1" dirty="0">
                <a:solidFill>
                  <a:srgbClr val="002060"/>
                </a:solidFill>
                <a:latin typeface="Century Gothic" panose="020F0302020204030204"/>
              </a:rPr>
              <a:t>Which</a:t>
            </a:r>
            <a:r>
              <a:rPr lang="en-GB" sz="2400" b="1" dirty="0">
                <a:solidFill>
                  <a:srgbClr val="002060"/>
                </a:solidFill>
                <a:latin typeface="Century Gothic" panose="020F0302020204030204"/>
              </a:rPr>
              <a:t> words, grammar, sounds/spellings?</a:t>
            </a:r>
            <a:endParaRPr kumimoji="0" lang="en-GB" sz="2400" b="1" i="0" u="none" strike="noStrike" kern="1200" cap="none" spc="0" normalizeH="0" noProof="0" dirty="0">
              <a:ln>
                <a:noFill/>
              </a:ln>
              <a:solidFill>
                <a:srgbClr val="002060"/>
              </a:solidFill>
              <a:effectLst/>
              <a:uLnTx/>
              <a:uFillTx/>
              <a:latin typeface="Century Gothic" panose="020F0302020204030204"/>
              <a:ea typeface="+mn-ea"/>
              <a:cs typeface="+mn-cs"/>
            </a:endParaRPr>
          </a:p>
          <a:p>
            <a:pPr marL="914400" lvl="1" indent="-457200">
              <a:lnSpc>
                <a:spcPct val="150000"/>
              </a:lnSpc>
              <a:buFont typeface="+mj-lt"/>
              <a:buAutoNum type="arabicPeriod"/>
              <a:defRPr/>
            </a:pPr>
            <a:r>
              <a:rPr lang="en-GB" sz="2400" b="1" i="1" dirty="0">
                <a:solidFill>
                  <a:srgbClr val="002060"/>
                </a:solidFill>
                <a:latin typeface="Century Gothic" panose="020F0302020204030204"/>
              </a:rPr>
              <a:t>When</a:t>
            </a:r>
            <a:r>
              <a:rPr lang="en-GB" sz="2400" b="1" dirty="0">
                <a:solidFill>
                  <a:srgbClr val="002060"/>
                </a:solidFill>
                <a:latin typeface="Century Gothic" panose="020F0302020204030204"/>
              </a:rPr>
              <a:t>? R</a:t>
            </a:r>
            <a:r>
              <a:rPr kumimoji="0" lang="en-GB" sz="2400" b="1" i="0" u="none" strike="noStrike" kern="1200" cap="none" spc="0" normalizeH="0" noProof="0" dirty="0" err="1">
                <a:ln>
                  <a:noFill/>
                </a:ln>
                <a:solidFill>
                  <a:srgbClr val="002060"/>
                </a:solidFill>
                <a:effectLst/>
                <a:uLnTx/>
                <a:uFillTx/>
                <a:latin typeface="Century Gothic" panose="020F0302020204030204"/>
                <a:ea typeface="+mn-ea"/>
                <a:cs typeface="+mn-cs"/>
              </a:rPr>
              <a:t>evisiting</a:t>
            </a:r>
            <a:r>
              <a:rPr kumimoji="0" lang="en-GB" sz="2400" b="1" i="0" u="none" strike="noStrike" kern="1200" cap="none" spc="0" normalizeH="0" noProof="0" dirty="0">
                <a:ln>
                  <a:noFill/>
                </a:ln>
                <a:solidFill>
                  <a:srgbClr val="002060"/>
                </a:solidFill>
                <a:effectLst/>
                <a:uLnTx/>
                <a:uFillTx/>
                <a:latin typeface="Century Gothic" panose="020F0302020204030204"/>
                <a:ea typeface="+mn-ea"/>
                <a:cs typeface="+mn-cs"/>
              </a:rPr>
              <a:t> it often</a:t>
            </a:r>
          </a:p>
          <a:p>
            <a:pPr marL="914400" lvl="1" indent="-457200">
              <a:lnSpc>
                <a:spcPct val="150000"/>
              </a:lnSpc>
              <a:buFont typeface="+mj-lt"/>
              <a:buAutoNum type="arabicPeriod"/>
              <a:defRPr/>
            </a:pPr>
            <a:r>
              <a:rPr lang="en-GB" sz="2400" b="1" i="1" dirty="0">
                <a:solidFill>
                  <a:srgbClr val="002060"/>
                </a:solidFill>
                <a:latin typeface="Century Gothic" panose="020F0302020204030204"/>
              </a:rPr>
              <a:t>How</a:t>
            </a:r>
            <a:r>
              <a:rPr lang="en-GB" sz="2400" b="1" dirty="0">
                <a:solidFill>
                  <a:srgbClr val="002060"/>
                </a:solidFill>
                <a:latin typeface="Century Gothic" panose="020F0302020204030204"/>
              </a:rPr>
              <a:t>? I</a:t>
            </a:r>
            <a:r>
              <a:rPr kumimoji="0" lang="en-GB" sz="2400" b="1" i="0" u="none" strike="noStrike" kern="1200" cap="none" spc="0" normalizeH="0" noProof="0" dirty="0">
                <a:ln>
                  <a:noFill/>
                </a:ln>
                <a:solidFill>
                  <a:srgbClr val="002060"/>
                </a:solidFill>
                <a:effectLst/>
                <a:uLnTx/>
                <a:uFillTx/>
                <a:latin typeface="Century Gothic" panose="020F0302020204030204"/>
                <a:ea typeface="+mn-ea"/>
                <a:cs typeface="+mn-cs"/>
              </a:rPr>
              <a:t>n </a:t>
            </a:r>
            <a:r>
              <a:rPr kumimoji="0" lang="en-GB" sz="2400" b="1" i="1" u="none" strike="noStrike" kern="1200" cap="none" spc="0" normalizeH="0" noProof="0" dirty="0">
                <a:ln>
                  <a:noFill/>
                </a:ln>
                <a:solidFill>
                  <a:srgbClr val="002060"/>
                </a:solidFill>
                <a:effectLst/>
                <a:uLnTx/>
                <a:uFillTx/>
                <a:latin typeface="Century Gothic" panose="020F0302020204030204"/>
                <a:ea typeface="+mn-ea"/>
                <a:cs typeface="+mn-cs"/>
              </a:rPr>
              <a:t>varied, meaningful, and engaging</a:t>
            </a:r>
            <a:r>
              <a:rPr kumimoji="0" lang="en-GB" sz="2400" b="1" i="0" u="none" strike="noStrike" kern="1200" cap="none" spc="0" normalizeH="0" noProof="0" dirty="0">
                <a:ln>
                  <a:noFill/>
                </a:ln>
                <a:solidFill>
                  <a:srgbClr val="002060"/>
                </a:solidFill>
                <a:effectLst/>
                <a:uLnTx/>
                <a:uFillTx/>
                <a:latin typeface="Century Gothic" panose="020F0302020204030204"/>
                <a:ea typeface="+mn-ea"/>
                <a:cs typeface="+mn-cs"/>
              </a:rPr>
              <a:t> contexts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662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AA4E8D-5F08-4FCF-AD2D-6BADACD1ED2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0039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034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rgbClr val="4472C4">
                    <a:lumMod val="50000"/>
                  </a:srgbClr>
                </a:solidFill>
              </a:rPr>
              <a:t>For some time, researchers have been trying to define what it means to be communicatively competent in a language – a debate that was happening in the 1980s, if not earlier. </a:t>
            </a:r>
          </a:p>
          <a:p>
            <a:r>
              <a:rPr lang="en-GB" sz="1200" dirty="0">
                <a:solidFill>
                  <a:srgbClr val="4472C4">
                    <a:lumMod val="50000"/>
                  </a:srgbClr>
                </a:solidFill>
              </a:rPr>
              <a:t>This visual, by Bachman, is one such foundational conceptualisation of what it takes to be communicatively competent. </a:t>
            </a:r>
          </a:p>
          <a:p>
            <a:r>
              <a:rPr lang="en-GB" sz="1200" dirty="0">
                <a:solidFill>
                  <a:srgbClr val="4472C4">
                    <a:lumMod val="50000"/>
                  </a:srgbClr>
                </a:solidFill>
              </a:rPr>
              <a:t>You can see here on the left all the elements that relate to knowledge- what language do I need to know to make language stick together and mean something. </a:t>
            </a:r>
          </a:p>
          <a:p>
            <a:r>
              <a:rPr lang="en-GB" sz="1200" dirty="0">
                <a:solidFill>
                  <a:srgbClr val="4472C4">
                    <a:lumMod val="50000"/>
                  </a:srgbClr>
                </a:solidFill>
              </a:rPr>
              <a:t>On the right, are components that relate to what you do with that knowledge and how you use it for functions … to express your needs, to get others to do things, to make sure that you don’t offend people. Neither of these clusters can be ignored, one can’t happen without the other. For example, you can’t do anything on the right without at least some knowledge on the left. </a:t>
            </a:r>
          </a:p>
          <a:p>
            <a:r>
              <a:rPr lang="en-GB" sz="1200" dirty="0">
                <a:solidFill>
                  <a:srgbClr val="4472C4">
                    <a:lumMod val="50000"/>
                  </a:srgbClr>
                </a:solidFill>
              </a:rPr>
              <a:t>NCELP has used this very widely accepted conceptualisation of what language competence is to inform the content of the curriculum and the pedagogy for learners in their earliest stages. </a:t>
            </a:r>
            <a:endParaRPr lang="en-US" dirty="0"/>
          </a:p>
        </p:txBody>
      </p:sp>
      <p:sp>
        <p:nvSpPr>
          <p:cNvPr id="4" name="Slide Number Placeholder 3"/>
          <p:cNvSpPr>
            <a:spLocks noGrp="1"/>
          </p:cNvSpPr>
          <p:nvPr>
            <p:ph type="sldNum" sz="quarter" idx="5"/>
          </p:nvPr>
        </p:nvSpPr>
        <p:spPr/>
        <p:txBody>
          <a:bodyPr/>
          <a:lstStyle/>
          <a:p>
            <a:fld id="{61ABF484-F745-43F4-9D6D-713D51D36B5C}" type="slidenum">
              <a:rPr lang="en-GB" smtClean="0"/>
              <a:t>9</a:t>
            </a:fld>
            <a:endParaRPr lang="en-GB"/>
          </a:p>
        </p:txBody>
      </p:sp>
    </p:spTree>
    <p:extLst>
      <p:ext uri="{BB962C8B-B14F-4D97-AF65-F5344CB8AC3E}">
        <p14:creationId xmlns:p14="http://schemas.microsoft.com/office/powerpoint/2010/main" val="2030433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156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86255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04/11/2021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95500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04/11/2021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167678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00336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3110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06336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45145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057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85553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04/11/2021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6312020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04/11/2021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653905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97585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04/11/2021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5534199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04/11/2021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2889204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04/11/2021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090136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07139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32087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1814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16312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04/11/2021</a:t>
            </a:fld>
            <a:endParaRPr lang="en-GB">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758673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04/11/2021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4257148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04/11/2021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121519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a:solidFill>
                  <a:srgbClr val="002060"/>
                </a:solidFill>
                <a:latin typeface="Century Gothic" panose="020B0502020202020204" pitchFamily="34" charset="0"/>
              </a:rPr>
              <a:t>Material</a:t>
            </a:r>
            <a:r>
              <a:rPr lang="en-GB" sz="1100">
                <a:solidFill>
                  <a:srgbClr val="002060"/>
                </a:solidFill>
                <a:latin typeface="Arial" panose="020B0604020202020204" pitchFamily="34" charset="0"/>
              </a:rPr>
              <a:t> </a:t>
            </a:r>
            <a:r>
              <a:rPr lang="en-GB" sz="1100">
                <a:solidFill>
                  <a:srgbClr val="002060"/>
                </a:solidFill>
                <a:latin typeface="Century Gothic" panose="020B0502020202020204" pitchFamily="34" charset="0"/>
              </a:rPr>
              <a:t>licensed as </a:t>
            </a:r>
            <a:r>
              <a:rPr lang="en-GB" sz="1100" b="1" u="sng">
                <a:solidFill>
                  <a:srgbClr val="FFFFFF"/>
                </a:solidFill>
                <a:latin typeface="Century Gothic" panose="020B0502020202020204" pitchFamily="34" charset="0"/>
                <a:hlinkClick r:id="rId16"/>
              </a:rPr>
              <a:t>CC BY-NC-SA 4.0</a:t>
            </a:r>
            <a:br>
              <a:rPr lang="en-GB" sz="1100">
                <a:solidFill>
                  <a:prstClr val="black"/>
                </a:solidFill>
                <a:latin typeface="Century Gothic" panose="020B0502020202020204" pitchFamily="34" charset="0"/>
              </a:rPr>
            </a:br>
            <a:endParaRPr lang="en-GB" sz="110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a:solidFill>
                  <a:srgbClr val="002060"/>
                </a:solidFill>
                <a:latin typeface="Century Gothic" panose="020B0502020202020204" pitchFamily="34" charset="0"/>
              </a:rPr>
              <a:t>Rachel Hawkes</a:t>
            </a:r>
            <a:endParaRPr lang="en-GB" sz="105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2019957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a:solidFill>
                  <a:srgbClr val="002060"/>
                </a:solidFill>
                <a:latin typeface="Century Gothic" panose="020B0502020202020204" pitchFamily="34" charset="0"/>
              </a:rPr>
              <a:t>Material</a:t>
            </a:r>
            <a:r>
              <a:rPr lang="en-GB" sz="1100">
                <a:solidFill>
                  <a:srgbClr val="002060"/>
                </a:solidFill>
                <a:latin typeface="Arial" panose="020B0604020202020204" pitchFamily="34" charset="0"/>
              </a:rPr>
              <a:t> </a:t>
            </a:r>
            <a:r>
              <a:rPr lang="en-GB" sz="1100">
                <a:solidFill>
                  <a:srgbClr val="002060"/>
                </a:solidFill>
                <a:latin typeface="Century Gothic" panose="020B0502020202020204" pitchFamily="34" charset="0"/>
              </a:rPr>
              <a:t>licensed as </a:t>
            </a:r>
            <a:r>
              <a:rPr lang="en-GB" sz="1100" b="1" u="sng">
                <a:solidFill>
                  <a:srgbClr val="FFFFFF"/>
                </a:solidFill>
                <a:latin typeface="Century Gothic" panose="020B0502020202020204" pitchFamily="34" charset="0"/>
                <a:hlinkClick r:id="rId16"/>
              </a:rPr>
              <a:t>CC BY-NC-SA 4.0</a:t>
            </a:r>
            <a:br>
              <a:rPr lang="en-GB" sz="1100">
                <a:solidFill>
                  <a:prstClr val="black"/>
                </a:solidFill>
                <a:latin typeface="Century Gothic" panose="020B0502020202020204" pitchFamily="34" charset="0"/>
              </a:rPr>
            </a:br>
            <a:endParaRPr lang="en-GB" sz="110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a:solidFill>
                  <a:srgbClr val="002060"/>
                </a:solidFill>
                <a:latin typeface="Century Gothic" panose="020B0502020202020204" pitchFamily="34" charset="0"/>
              </a:rPr>
              <a:t>Rachel Hawkes</a:t>
            </a:r>
            <a:endParaRPr lang="en-GB" sz="105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8787982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7.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hyperlink" Target="https://oasis-database.org/concern/summaries/pg15bf21m?locale=en" TargetMode="Externa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2.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34.png"/><Relationship Id="rId3" Type="http://schemas.openxmlformats.org/officeDocument/2006/relationships/slideLayout" Target="../slideLayouts/slideLayout2.xml"/><Relationship Id="rId7" Type="http://schemas.openxmlformats.org/officeDocument/2006/relationships/audio" Target="../media/audio1.wav"/><Relationship Id="rId12" Type="http://schemas.openxmlformats.org/officeDocument/2006/relationships/audio" Target="../media/audio6.wav"/><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3.png"/><Relationship Id="rId11" Type="http://schemas.openxmlformats.org/officeDocument/2006/relationships/audio" Target="../media/audio5.wav"/><Relationship Id="rId5" Type="http://schemas.openxmlformats.org/officeDocument/2006/relationships/image" Target="../media/image32.jpeg"/><Relationship Id="rId10" Type="http://schemas.openxmlformats.org/officeDocument/2006/relationships/audio" Target="../media/audio4.wav"/><Relationship Id="rId4" Type="http://schemas.openxmlformats.org/officeDocument/2006/relationships/notesSlide" Target="../notesSlides/notesSlide42.xml"/><Relationship Id="rId9" Type="http://schemas.openxmlformats.org/officeDocument/2006/relationships/audio" Target="../media/audio3.wav"/><Relationship Id="rId14" Type="http://schemas.openxmlformats.org/officeDocument/2006/relationships/audio" Target="../media/audio7.wav"/></Relationships>
</file>

<file path=ppt/slides/_rels/slide44.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5.png"/><Relationship Id="rId7" Type="http://schemas.openxmlformats.org/officeDocument/2006/relationships/image" Target="../media/image39.gi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tiff"/><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audio" Target="../media/audio13.wav"/><Relationship Id="rId3" Type="http://schemas.openxmlformats.org/officeDocument/2006/relationships/slideLayout" Target="../slideLayouts/slideLayout2.xml"/><Relationship Id="rId7" Type="http://schemas.openxmlformats.org/officeDocument/2006/relationships/image" Target="../media/image44.jpeg"/><Relationship Id="rId12" Type="http://schemas.openxmlformats.org/officeDocument/2006/relationships/audio" Target="../media/audio12.wav"/><Relationship Id="rId17" Type="http://schemas.openxmlformats.org/officeDocument/2006/relationships/image" Target="../media/image47.png"/><Relationship Id="rId2" Type="http://schemas.openxmlformats.org/officeDocument/2006/relationships/audio" Target="../media/media2.wav"/><Relationship Id="rId16" Type="http://schemas.openxmlformats.org/officeDocument/2006/relationships/audio" Target="../media/audio14.wav"/><Relationship Id="rId1" Type="http://schemas.microsoft.com/office/2007/relationships/media" Target="../media/media2.wav"/><Relationship Id="rId6" Type="http://schemas.openxmlformats.org/officeDocument/2006/relationships/image" Target="../media/image43.tiff"/><Relationship Id="rId11" Type="http://schemas.openxmlformats.org/officeDocument/2006/relationships/audio" Target="../media/audio11.wav"/><Relationship Id="rId5" Type="http://schemas.openxmlformats.org/officeDocument/2006/relationships/image" Target="../media/image42.png"/><Relationship Id="rId15" Type="http://schemas.openxmlformats.org/officeDocument/2006/relationships/image" Target="../media/image46.png"/><Relationship Id="rId10" Type="http://schemas.openxmlformats.org/officeDocument/2006/relationships/audio" Target="../media/audio10.wav"/><Relationship Id="rId4" Type="http://schemas.openxmlformats.org/officeDocument/2006/relationships/notesSlide" Target="../notesSlides/notesSlide45.xml"/><Relationship Id="rId9" Type="http://schemas.openxmlformats.org/officeDocument/2006/relationships/audio" Target="../media/audio9.wav"/><Relationship Id="rId14" Type="http://schemas.openxmlformats.org/officeDocument/2006/relationships/image" Target="../media/image45.jpeg"/></Relationships>
</file>

<file path=ppt/slides/_rels/slide47.xml.rels><?xml version="1.0" encoding="UTF-8" standalone="yes"?>
<Relationships xmlns="http://schemas.openxmlformats.org/package/2006/relationships"><Relationship Id="rId3" Type="http://schemas.openxmlformats.org/officeDocument/2006/relationships/hyperlink" Target="https://resources.ncelp.org/catalog?utf8=%E2%9C%93&amp;search_field=all_fields&amp;q=culture+collection"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0.xml"/><Relationship Id="rId1" Type="http://schemas.openxmlformats.org/officeDocument/2006/relationships/slideLayout" Target="../slideLayouts/slideLayout17.xml"/><Relationship Id="rId4" Type="http://schemas.openxmlformats.org/officeDocument/2006/relationships/hyperlink" Target="https://doi.org/10.1093/ijl/6.4.253"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grpSp>
      <p:sp>
        <p:nvSpPr>
          <p:cNvPr id="5" name="Rectangle 4" descr="background rectangle"/>
          <p:cNvSpPr/>
          <p:nvPr/>
        </p:nvSpPr>
        <p:spPr>
          <a:xfrm>
            <a:off x="-38268"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kumimoji="0" lang="en-GB"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2" name="Title 1"/>
          <p:cNvSpPr>
            <a:spLocks noGrp="1"/>
          </p:cNvSpPr>
          <p:nvPr>
            <p:ph type="ctrTitle"/>
          </p:nvPr>
        </p:nvSpPr>
        <p:spPr>
          <a:xfrm>
            <a:off x="413231" y="381001"/>
            <a:ext cx="7635025" cy="3593584"/>
          </a:xfrm>
        </p:spPr>
        <p:txBody>
          <a:bodyPr>
            <a:noAutofit/>
          </a:bodyPr>
          <a:lstStyle/>
          <a:p>
            <a:pPr algn="l"/>
            <a:br>
              <a:rPr lang="en-GB" sz="5400" b="1" dirty="0">
                <a:solidFill>
                  <a:prstClr val="white"/>
                </a:solidFill>
              </a:rPr>
            </a:br>
            <a:r>
              <a:rPr lang="en-GB" b="1" dirty="0"/>
              <a:t>Sequencing and Delivering a Content-Rich Curriculum</a:t>
            </a:r>
            <a:endParaRPr lang="en-GB" sz="5400" dirty="0"/>
          </a:p>
        </p:txBody>
      </p:sp>
      <p:sp>
        <p:nvSpPr>
          <p:cNvPr id="11" name="Title 3">
            <a:extLst>
              <a:ext uri="{FF2B5EF4-FFF2-40B4-BE49-F238E27FC236}">
                <a16:creationId xmlns:a16="http://schemas.microsoft.com/office/drawing/2014/main" id="{C0508B9B-5891-4D3C-9F6E-ECDA43B43AC2}"/>
              </a:ext>
            </a:extLst>
          </p:cNvPr>
          <p:cNvSpPr txBox="1">
            <a:spLocks/>
          </p:cNvSpPr>
          <p:nvPr/>
        </p:nvSpPr>
        <p:spPr>
          <a:xfrm>
            <a:off x="195743" y="4355584"/>
            <a:ext cx="5446215" cy="1706632"/>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Professor Emma Marsden,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University of York</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19</a:t>
            </a:r>
            <a:r>
              <a:rPr kumimoji="0" lang="en-GB" sz="2000" b="0" i="0" u="none" strike="noStrike" kern="1200" cap="none" spc="0" normalizeH="0" baseline="30000" noProof="0" dirty="0">
                <a:ln>
                  <a:noFill/>
                </a:ln>
                <a:solidFill>
                  <a:prstClr val="white"/>
                </a:solidFill>
                <a:effectLst/>
                <a:uLnTx/>
                <a:uFillTx/>
                <a:latin typeface="Century Gothic" panose="020B0502020202020204" pitchFamily="34" charset="0"/>
                <a:ea typeface="+mj-ea"/>
                <a:cs typeface="+mj-cs"/>
              </a:rPr>
              <a:t>th</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October 2021</a:t>
            </a:r>
          </a:p>
          <a:p>
            <a:pPr marL="0" marR="0" lvl="0" indent="0" algn="l" defTabSz="914400" rtl="0" eaLnBrk="1" fontAlgn="auto" latinLnBrk="0" hangingPunct="1">
              <a:lnSpc>
                <a:spcPct val="90000"/>
              </a:lnSpc>
              <a:spcBef>
                <a:spcPct val="0"/>
              </a:spcBef>
              <a:spcAft>
                <a:spcPts val="0"/>
              </a:spcAft>
              <a:buClrTx/>
              <a:buSzTx/>
              <a:buFontTx/>
              <a:buNone/>
              <a:tabLst/>
              <a:defRPr/>
            </a:pPr>
            <a:r>
              <a:rPr lang="en-GB" sz="2000" dirty="0">
                <a:solidFill>
                  <a:prstClr val="white"/>
                </a:solidFill>
                <a:latin typeface="Century Gothic" panose="020B0502020202020204" pitchFamily="34" charset="0"/>
              </a:rPr>
              <a:t>Keynote talk at </a:t>
            </a:r>
            <a:r>
              <a:rPr lang="en-GB" sz="2000" i="1" dirty="0">
                <a:solidFill>
                  <a:prstClr val="white"/>
                </a:solidFill>
                <a:latin typeface="Century Gothic" panose="020B0502020202020204" pitchFamily="34" charset="0"/>
              </a:rPr>
              <a:t>Modern Foreign Languages Conference. </a:t>
            </a:r>
            <a:r>
              <a:rPr lang="en-GB" sz="2000" dirty="0">
                <a:solidFill>
                  <a:prstClr val="white"/>
                </a:solidFill>
                <a:latin typeface="Century Gothic" panose="020B0502020202020204" pitchFamily="34" charset="0"/>
              </a:rPr>
              <a:t>Inside Government Annual Conference. </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427078929"/>
      </p:ext>
    </p:extLst>
  </p:cSld>
  <p:clrMapOvr>
    <a:masterClrMapping/>
  </p:clrMapOvr>
  <mc:AlternateContent xmlns:mc="http://schemas.openxmlformats.org/markup-compatibility/2006" xmlns:p14="http://schemas.microsoft.com/office/powerpoint/2010/main">
    <mc:Choice Requires="p14">
      <p:transition spd="slow" p14:dur="2000" advTm="26720"/>
    </mc:Choice>
    <mc:Fallback xmlns="">
      <p:transition spd="slow" advTm="2672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9">
            <a:extLst>
              <a:ext uri="{FF2B5EF4-FFF2-40B4-BE49-F238E27FC236}">
                <a16:creationId xmlns:a16="http://schemas.microsoft.com/office/drawing/2014/main" id="{303D9225-6E04-47F5-9F25-13A11CB50D7A}"/>
              </a:ext>
            </a:extLst>
          </p:cNvPr>
          <p:cNvSpPr/>
          <p:nvPr/>
        </p:nvSpPr>
        <p:spPr>
          <a:xfrm>
            <a:off x="305869" y="1490786"/>
            <a:ext cx="7359341" cy="2134147"/>
          </a:xfrm>
          <a:prstGeom prst="roundRect">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How </a:t>
            </a:r>
            <a:r>
              <a:rPr kumimoji="0" lang="fr-FR" sz="3600" b="1" i="0" u="sng"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much</a:t>
            </a:r>
            <a:r>
              <a:rPr kumimoji="0" lang="fr-FR" sz="3600" b="1" i="0"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3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can</a:t>
            </a:r>
            <a:r>
              <a:rPr kumimoji="0" lang="fr-FR" sz="3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3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we</a:t>
            </a:r>
            <a:r>
              <a:rPr kumimoji="0" lang="fr-FR" sz="3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3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expect</a:t>
            </a:r>
            <a:r>
              <a:rPr kumimoji="0" lang="fr-FR" sz="3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36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students</a:t>
            </a:r>
            <a:r>
              <a:rPr kumimoji="0" lang="fr-FR" sz="3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to </a:t>
            </a:r>
            <a:r>
              <a:rPr lang="fr-FR" sz="3600" dirty="0" err="1">
                <a:solidFill>
                  <a:srgbClr val="5B9BD5">
                    <a:lumMod val="50000"/>
                  </a:srgbClr>
                </a:solidFill>
                <a:latin typeface="Century Gothic" panose="020F0302020204030204"/>
              </a:rPr>
              <a:t>learn</a:t>
            </a:r>
            <a:r>
              <a:rPr lang="fr-FR" sz="3600" dirty="0">
                <a:solidFill>
                  <a:srgbClr val="5B9BD5">
                    <a:lumMod val="50000"/>
                  </a:srgbClr>
                </a:solidFill>
                <a:latin typeface="Century Gothic" panose="020F0302020204030204"/>
              </a:rPr>
              <a:t> … </a:t>
            </a:r>
            <a:r>
              <a:rPr kumimoji="0" lang="fr-FR" sz="3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pic>
        <p:nvPicPr>
          <p:cNvPr id="5" name="Picture 4" descr="background rectang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6863"/>
            <a:ext cx="9240253" cy="867128"/>
          </a:xfrm>
          <a:prstGeom prst="rect">
            <a:avLst/>
          </a:prstGeom>
        </p:spPr>
      </p:pic>
      <p:sp>
        <p:nvSpPr>
          <p:cNvPr id="2" name="Title 1"/>
          <p:cNvSpPr>
            <a:spLocks noGrp="1"/>
          </p:cNvSpPr>
          <p:nvPr>
            <p:ph type="title"/>
          </p:nvPr>
        </p:nvSpPr>
        <p:spPr>
          <a:xfrm>
            <a:off x="-1" y="0"/>
            <a:ext cx="8566485" cy="1325563"/>
          </a:xfrm>
        </p:spPr>
        <p:txBody>
          <a:bodyPr>
            <a:normAutofit/>
          </a:bodyPr>
          <a:lstStyle/>
          <a:p>
            <a:r>
              <a:rPr lang="en-GB" sz="3200" b="1" dirty="0">
                <a:solidFill>
                  <a:schemeClr val="bg1"/>
                </a:solidFill>
              </a:rPr>
              <a:t>Defining the language content: Part 2</a:t>
            </a:r>
          </a:p>
        </p:txBody>
      </p:sp>
      <p:sp>
        <p:nvSpPr>
          <p:cNvPr id="3" name="Oval Callout 2">
            <a:extLst>
              <a:ext uri="{FF2B5EF4-FFF2-40B4-BE49-F238E27FC236}">
                <a16:creationId xmlns:a16="http://schemas.microsoft.com/office/drawing/2014/main" id="{523E3323-0832-1C4A-98E8-7C9D7E53E83A}"/>
              </a:ext>
            </a:extLst>
          </p:cNvPr>
          <p:cNvSpPr/>
          <p:nvPr/>
        </p:nvSpPr>
        <p:spPr>
          <a:xfrm>
            <a:off x="7841292" y="3739890"/>
            <a:ext cx="3865945" cy="1549740"/>
          </a:xfrm>
          <a:prstGeom prst="wedgeEllipseCallout">
            <a:avLst>
              <a:gd name="adj1" fmla="val 47934"/>
              <a:gd name="adj2" fmla="val -688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in about 450 hours…  </a:t>
            </a:r>
          </a:p>
        </p:txBody>
      </p:sp>
    </p:spTree>
    <p:custDataLst>
      <p:tags r:id="rId1"/>
    </p:custDataLst>
    <p:extLst>
      <p:ext uri="{BB962C8B-B14F-4D97-AF65-F5344CB8AC3E}">
        <p14:creationId xmlns:p14="http://schemas.microsoft.com/office/powerpoint/2010/main" val="650681641"/>
      </p:ext>
    </p:extLst>
  </p:cSld>
  <p:clrMapOvr>
    <a:masterClrMapping/>
  </p:clrMapOvr>
  <mc:AlternateContent xmlns:mc="http://schemas.openxmlformats.org/markup-compatibility/2006" xmlns:p14="http://schemas.microsoft.com/office/powerpoint/2010/main">
    <mc:Choice Requires="p14">
      <p:transition spd="slow" p14:dur="2000" advTm="33672"/>
    </mc:Choice>
    <mc:Fallback xmlns="">
      <p:transition spd="slow" advTm="336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160" y="271705"/>
            <a:ext cx="10515600" cy="903952"/>
          </a:xfrm>
        </p:spPr>
        <p:txBody>
          <a:bodyPr>
            <a:normAutofit/>
          </a:bodyPr>
          <a:lstStyle/>
          <a:p>
            <a:r>
              <a:rPr lang="en-GB" sz="3600"/>
              <a:t>Putting classroom FL learning in context…</a:t>
            </a:r>
          </a:p>
        </p:txBody>
      </p:sp>
      <p:sp>
        <p:nvSpPr>
          <p:cNvPr id="3" name="Content Placeholder 2"/>
          <p:cNvSpPr>
            <a:spLocks noGrp="1"/>
          </p:cNvSpPr>
          <p:nvPr>
            <p:ph idx="1"/>
          </p:nvPr>
        </p:nvSpPr>
        <p:spPr>
          <a:xfrm>
            <a:off x="597159" y="1175657"/>
            <a:ext cx="11357444" cy="4947351"/>
          </a:xfrm>
        </p:spPr>
        <p:txBody>
          <a:bodyPr>
            <a:normAutofit/>
          </a:bodyPr>
          <a:lstStyle/>
          <a:p>
            <a:pPr marL="0" indent="0">
              <a:buNone/>
            </a:pPr>
            <a:r>
              <a:rPr lang="en-US" b="1" dirty="0"/>
              <a:t>In your home language: </a:t>
            </a:r>
          </a:p>
          <a:p>
            <a:pPr marL="0" indent="0">
              <a:buNone/>
            </a:pPr>
            <a:r>
              <a:rPr lang="en-US" dirty="0"/>
              <a:t>Have 17,520 hours exposure by age 4                  </a:t>
            </a:r>
            <a:r>
              <a:rPr lang="en-US" sz="1800" dirty="0"/>
              <a:t>(</a:t>
            </a:r>
            <a:r>
              <a:rPr lang="en-US" sz="1800" dirty="0" err="1"/>
              <a:t>Roffwarg</a:t>
            </a:r>
            <a:r>
              <a:rPr lang="en-US" sz="1800" dirty="0"/>
              <a:t> et al., 1966)</a:t>
            </a:r>
          </a:p>
          <a:p>
            <a:pPr marL="0" indent="0">
              <a:buNone/>
            </a:pPr>
            <a:endParaRPr lang="en-US" dirty="0"/>
          </a:p>
          <a:p>
            <a:pPr marL="0" indent="0">
              <a:buNone/>
            </a:pPr>
            <a:r>
              <a:rPr lang="en-US" dirty="0"/>
              <a:t>Hear </a:t>
            </a:r>
            <a:r>
              <a:rPr lang="en-GB" dirty="0"/>
              <a:t>2,000 -15,000 words a DAY </a:t>
            </a:r>
            <a:r>
              <a:rPr lang="en-US" sz="2600" dirty="0"/>
              <a:t>         </a:t>
            </a:r>
            <a:r>
              <a:rPr lang="en-US" sz="1800" dirty="0"/>
              <a:t>(</a:t>
            </a:r>
            <a:r>
              <a:rPr lang="en-US" altLang="en-US" sz="1800" dirty="0" err="1">
                <a:cs typeface="Arial" panose="020B0604020202020204" pitchFamily="34" charset="0"/>
              </a:rPr>
              <a:t>Weisleder</a:t>
            </a:r>
            <a:r>
              <a:rPr lang="en-US" altLang="en-US" sz="1800" dirty="0">
                <a:cs typeface="Arial" panose="020B0604020202020204" pitchFamily="34" charset="0"/>
              </a:rPr>
              <a:t> &amp; Fernald, 2013)</a:t>
            </a:r>
            <a:endParaRPr lang="en-US" sz="1800" dirty="0"/>
          </a:p>
          <a:p>
            <a:pPr marL="0" indent="0" algn="r">
              <a:buNone/>
            </a:pPr>
            <a:r>
              <a:rPr lang="en-US" altLang="en-US" sz="1800" dirty="0">
                <a:cs typeface="Arial" panose="020B0604020202020204" pitchFamily="34" charset="0"/>
              </a:rPr>
              <a:t> </a:t>
            </a:r>
          </a:p>
          <a:p>
            <a:pPr marL="0" indent="0">
              <a:buNone/>
            </a:pPr>
            <a:r>
              <a:rPr lang="en-GB" dirty="0"/>
              <a:t>Have 3,000 - 5,000 spoken words before you learn to read</a:t>
            </a:r>
            <a:endParaRPr lang="en-US" dirty="0"/>
          </a:p>
          <a:p>
            <a:pPr marL="0" indent="0">
              <a:buNone/>
            </a:pPr>
            <a:endParaRPr lang="en-US" dirty="0"/>
          </a:p>
          <a:p>
            <a:pPr marL="0" indent="0">
              <a:buNone/>
            </a:pPr>
            <a:r>
              <a:rPr lang="en-US" b="1" dirty="0"/>
              <a:t>Foreign language in England: </a:t>
            </a:r>
          </a:p>
          <a:p>
            <a:pPr marL="0" indent="0">
              <a:buNone/>
            </a:pPr>
            <a:r>
              <a:rPr lang="en-US" dirty="0"/>
              <a:t>450 hours in KS3 + KS4 </a:t>
            </a:r>
            <a:r>
              <a:rPr lang="en-US" sz="2800" dirty="0"/>
              <a:t>combined (ages 11-16)</a:t>
            </a:r>
            <a:r>
              <a:rPr lang="en-US" dirty="0"/>
              <a:t>		</a:t>
            </a:r>
          </a:p>
        </p:txBody>
      </p:sp>
    </p:spTree>
    <p:extLst>
      <p:ext uri="{BB962C8B-B14F-4D97-AF65-F5344CB8AC3E}">
        <p14:creationId xmlns:p14="http://schemas.microsoft.com/office/powerpoint/2010/main" val="26415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3768-80B0-CD48-8995-B6F26E349B54}"/>
              </a:ext>
            </a:extLst>
          </p:cNvPr>
          <p:cNvSpPr>
            <a:spLocks noGrp="1"/>
          </p:cNvSpPr>
          <p:nvPr>
            <p:ph type="title"/>
          </p:nvPr>
        </p:nvSpPr>
        <p:spPr/>
        <p:txBody>
          <a:bodyPr>
            <a:normAutofit fontScale="90000"/>
          </a:bodyPr>
          <a:lstStyle/>
          <a:p>
            <a:r>
              <a:rPr lang="en-US" dirty="0"/>
              <a:t>In 450 hours, how much can be learnt? </a:t>
            </a:r>
            <a:br>
              <a:rPr lang="en-US" dirty="0"/>
            </a:br>
            <a:endParaRPr lang="en-US" dirty="0"/>
          </a:p>
        </p:txBody>
      </p:sp>
      <p:sp>
        <p:nvSpPr>
          <p:cNvPr id="3" name="Content Placeholder 2">
            <a:extLst>
              <a:ext uri="{FF2B5EF4-FFF2-40B4-BE49-F238E27FC236}">
                <a16:creationId xmlns:a16="http://schemas.microsoft.com/office/drawing/2014/main" id="{B436B388-EDAE-DD42-808E-B84C08CB1A6A}"/>
              </a:ext>
            </a:extLst>
          </p:cNvPr>
          <p:cNvSpPr>
            <a:spLocks noGrp="1"/>
          </p:cNvSpPr>
          <p:nvPr>
            <p:ph idx="1"/>
          </p:nvPr>
        </p:nvSpPr>
        <p:spPr>
          <a:xfrm>
            <a:off x="838200" y="1493564"/>
            <a:ext cx="11353800" cy="4351338"/>
          </a:xfrm>
        </p:spPr>
        <p:txBody>
          <a:bodyPr>
            <a:normAutofit fontScale="92500" lnSpcReduction="20000"/>
          </a:bodyPr>
          <a:lstStyle/>
          <a:p>
            <a:pPr marL="0" indent="0">
              <a:buNone/>
            </a:pPr>
            <a:r>
              <a:rPr lang="en-GB" altLang="ja-JP" sz="3600" b="1" i="1" dirty="0">
                <a:latin typeface="Calibri" panose="020F0502020204030204" pitchFamily="34" charset="0"/>
                <a:cs typeface="Calibri" panose="020F0502020204030204" pitchFamily="34" charset="0"/>
              </a:rPr>
              <a:t>If we want to teach: </a:t>
            </a:r>
          </a:p>
          <a:p>
            <a:r>
              <a:rPr lang="en-GB" altLang="ja-JP" dirty="0">
                <a:latin typeface="Calibri" panose="020F0502020204030204" pitchFamily="34" charset="0"/>
                <a:cs typeface="Calibri" panose="020F0502020204030204" pitchFamily="34" charset="0"/>
              </a:rPr>
              <a:t>productive knowledge, not just receptive </a:t>
            </a:r>
            <a:r>
              <a:rPr lang="en-GB" altLang="ja-JP" sz="1600" dirty="0">
                <a:latin typeface="Calibri" panose="020F0502020204030204" pitchFamily="34" charset="0"/>
                <a:cs typeface="Calibri" panose="020F0502020204030204" pitchFamily="34" charset="0"/>
              </a:rPr>
              <a:t>(Nation; Laufer; Meara; Webb)</a:t>
            </a:r>
          </a:p>
          <a:p>
            <a:r>
              <a:rPr lang="en-GB" altLang="ja-JP" dirty="0">
                <a:latin typeface="Calibri" panose="020F0502020204030204" pitchFamily="34" charset="0"/>
                <a:cs typeface="Calibri" panose="020F0502020204030204" pitchFamily="34" charset="0"/>
              </a:rPr>
              <a:t>polysemy (multiple meanings) </a:t>
            </a:r>
            <a:endParaRPr lang="en-GB" altLang="ja-JP" sz="2000" dirty="0">
              <a:latin typeface="Calibri" panose="020F0502020204030204" pitchFamily="34" charset="0"/>
              <a:cs typeface="Calibri" panose="020F0502020204030204" pitchFamily="34" charset="0"/>
            </a:endParaRPr>
          </a:p>
          <a:p>
            <a:r>
              <a:rPr lang="en-GB" altLang="ja-JP" dirty="0">
                <a:latin typeface="Calibri" panose="020F0502020204030204" pitchFamily="34" charset="0"/>
                <a:cs typeface="Calibri" panose="020F0502020204030204" pitchFamily="34" charset="0"/>
              </a:rPr>
              <a:t>grammatical </a:t>
            </a:r>
            <a:r>
              <a:rPr lang="en-GB" altLang="ja-JP" i="1" dirty="0">
                <a:latin typeface="Calibri" panose="020F0502020204030204" pitchFamily="34" charset="0"/>
                <a:cs typeface="Calibri" panose="020F0502020204030204" pitchFamily="34" charset="0"/>
              </a:rPr>
              <a:t>irregularities</a:t>
            </a:r>
            <a:r>
              <a:rPr lang="en-GB" altLang="ja-JP" dirty="0">
                <a:latin typeface="Calibri" panose="020F0502020204030204" pitchFamily="34" charset="0"/>
                <a:cs typeface="Calibri" panose="020F0502020204030204" pitchFamily="34" charset="0"/>
              </a:rPr>
              <a:t> (</a:t>
            </a:r>
            <a:r>
              <a:rPr lang="en-GB" altLang="ja-JP" i="1" dirty="0" err="1">
                <a:latin typeface="Calibri" panose="020F0502020204030204" pitchFamily="34" charset="0"/>
                <a:cs typeface="Calibri" panose="020F0502020204030204" pitchFamily="34" charset="0"/>
              </a:rPr>
              <a:t>suis</a:t>
            </a:r>
            <a:r>
              <a:rPr lang="en-GB" altLang="ja-JP" i="1" dirty="0">
                <a:latin typeface="Calibri" panose="020F0502020204030204" pitchFamily="34" charset="0"/>
                <a:cs typeface="Calibri" panose="020F0502020204030204" pitchFamily="34" charset="0"/>
              </a:rPr>
              <a:t>, </a:t>
            </a:r>
            <a:r>
              <a:rPr lang="en-GB" altLang="ja-JP" i="1" dirty="0" err="1">
                <a:latin typeface="Calibri" panose="020F0502020204030204" pitchFamily="34" charset="0"/>
                <a:cs typeface="Calibri" panose="020F0502020204030204" pitchFamily="34" charset="0"/>
              </a:rPr>
              <a:t>estuve</a:t>
            </a:r>
            <a:r>
              <a:rPr lang="en-GB" altLang="ja-JP" dirty="0">
                <a:latin typeface="Calibri" panose="020F0502020204030204" pitchFamily="34" charset="0"/>
                <a:cs typeface="Calibri" panose="020F0502020204030204" pitchFamily="34" charset="0"/>
              </a:rPr>
              <a:t>)</a:t>
            </a:r>
            <a:r>
              <a:rPr lang="en-GB" altLang="ja-JP" i="1" dirty="0">
                <a:latin typeface="Calibri" panose="020F0502020204030204" pitchFamily="34" charset="0"/>
                <a:cs typeface="Calibri" panose="020F0502020204030204" pitchFamily="34" charset="0"/>
              </a:rPr>
              <a:t> </a:t>
            </a:r>
            <a:r>
              <a:rPr lang="en-GB" altLang="ja-JP" dirty="0">
                <a:latin typeface="Calibri" panose="020F0502020204030204" pitchFamily="34" charset="0"/>
                <a:cs typeface="Calibri" panose="020F0502020204030204" pitchFamily="34" charset="0"/>
              </a:rPr>
              <a:t>as lexical items </a:t>
            </a:r>
            <a:r>
              <a:rPr lang="en-GB" altLang="ja-JP" sz="1600" dirty="0">
                <a:latin typeface="Calibri" panose="020F0502020204030204" pitchFamily="34" charset="0"/>
                <a:cs typeface="Calibri" panose="020F0502020204030204" pitchFamily="34" charset="0"/>
              </a:rPr>
              <a:t>(</a:t>
            </a:r>
            <a:r>
              <a:rPr lang="en-GB" altLang="ja-JP" sz="1400" dirty="0" err="1">
                <a:latin typeface="Calibri" panose="020F0502020204030204" pitchFamily="34" charset="0"/>
                <a:cs typeface="Calibri" panose="020F0502020204030204" pitchFamily="34" charset="0"/>
              </a:rPr>
              <a:t>Clashen</a:t>
            </a:r>
            <a:r>
              <a:rPr lang="en-GB" altLang="ja-JP" sz="1400" dirty="0">
                <a:latin typeface="Calibri" panose="020F0502020204030204" pitchFamily="34" charset="0"/>
                <a:cs typeface="Calibri" panose="020F0502020204030204" pitchFamily="34" charset="0"/>
              </a:rPr>
              <a:t>; </a:t>
            </a:r>
            <a:r>
              <a:rPr lang="en-GB" altLang="ja-JP" sz="1400" dirty="0" err="1">
                <a:latin typeface="Calibri" panose="020F0502020204030204" pitchFamily="34" charset="0"/>
                <a:cs typeface="Calibri" panose="020F0502020204030204" pitchFamily="34" charset="0"/>
              </a:rPr>
              <a:t>Gor</a:t>
            </a:r>
            <a:r>
              <a:rPr lang="en-GB" altLang="ja-JP" sz="1400" dirty="0">
                <a:latin typeface="Calibri" panose="020F0502020204030204" pitchFamily="34" charset="0"/>
                <a:cs typeface="Calibri" panose="020F0502020204030204" pitchFamily="34" charset="0"/>
              </a:rPr>
              <a:t>; </a:t>
            </a:r>
            <a:r>
              <a:rPr lang="en-GB" altLang="ja-JP" sz="1400" dirty="0" err="1">
                <a:latin typeface="Calibri" panose="020F0502020204030204" pitchFamily="34" charset="0"/>
                <a:cs typeface="Calibri" panose="020F0502020204030204" pitchFamily="34" charset="0"/>
              </a:rPr>
              <a:t>Marslen</a:t>
            </a:r>
            <a:r>
              <a:rPr lang="en-GB" altLang="ja-JP" sz="1400" dirty="0">
                <a:latin typeface="Calibri" panose="020F0502020204030204" pitchFamily="34" charset="0"/>
                <a:cs typeface="Calibri" panose="020F0502020204030204" pitchFamily="34" charset="0"/>
              </a:rPr>
              <a:t>-Wilson; </a:t>
            </a:r>
            <a:r>
              <a:rPr lang="en-GB" altLang="ja-JP" sz="1400" dirty="0" err="1">
                <a:latin typeface="Calibri" panose="020F0502020204030204" pitchFamily="34" charset="0"/>
                <a:cs typeface="Calibri" panose="020F0502020204030204" pitchFamily="34" charset="0"/>
              </a:rPr>
              <a:t>Verríssimo</a:t>
            </a:r>
            <a:r>
              <a:rPr lang="en-GB" altLang="ja-JP" sz="1400" dirty="0">
                <a:latin typeface="Calibri" panose="020F0502020204030204" pitchFamily="34" charset="0"/>
                <a:cs typeface="Calibri" panose="020F0502020204030204" pitchFamily="34" charset="0"/>
              </a:rPr>
              <a:t>)</a:t>
            </a:r>
            <a:endParaRPr lang="en-GB" altLang="ja-JP" sz="2400" dirty="0">
              <a:latin typeface="Calibri" panose="020F0502020204030204" pitchFamily="34" charset="0"/>
              <a:cs typeface="Calibri" panose="020F0502020204030204" pitchFamily="34" charset="0"/>
            </a:endParaRPr>
          </a:p>
          <a:p>
            <a:r>
              <a:rPr lang="en-GB" altLang="ja-JP" dirty="0">
                <a:latin typeface="Calibri" panose="020F0502020204030204" pitchFamily="34" charset="0"/>
                <a:cs typeface="Calibri" panose="020F0502020204030204" pitchFamily="34" charset="0"/>
              </a:rPr>
              <a:t>some multi-word units (</a:t>
            </a:r>
            <a:r>
              <a:rPr lang="en-GB" altLang="ja-JP" i="1" dirty="0" err="1">
                <a:latin typeface="Calibri" panose="020F0502020204030204" pitchFamily="34" charset="0"/>
                <a:cs typeface="Calibri" panose="020F0502020204030204" pitchFamily="34" charset="0"/>
              </a:rPr>
              <a:t>s’il</a:t>
            </a:r>
            <a:r>
              <a:rPr lang="en-GB" altLang="ja-JP" i="1" dirty="0">
                <a:latin typeface="Calibri" panose="020F0502020204030204" pitchFamily="34" charset="0"/>
                <a:cs typeface="Calibri" panose="020F0502020204030204" pitchFamily="34" charset="0"/>
              </a:rPr>
              <a:t> </a:t>
            </a:r>
            <a:r>
              <a:rPr lang="en-GB" altLang="ja-JP" i="1" dirty="0" err="1">
                <a:latin typeface="Calibri" panose="020F0502020204030204" pitchFamily="34" charset="0"/>
                <a:cs typeface="Calibri" panose="020F0502020204030204" pitchFamily="34" charset="0"/>
              </a:rPr>
              <a:t>vous</a:t>
            </a:r>
            <a:r>
              <a:rPr lang="en-GB" altLang="ja-JP" i="1" dirty="0">
                <a:latin typeface="Calibri" panose="020F0502020204030204" pitchFamily="34" charset="0"/>
                <a:cs typeface="Calibri" panose="020F0502020204030204" pitchFamily="34" charset="0"/>
              </a:rPr>
              <a:t> </a:t>
            </a:r>
            <a:r>
              <a:rPr lang="en-GB" altLang="ja-JP" i="1" dirty="0" err="1">
                <a:latin typeface="Calibri" panose="020F0502020204030204" pitchFamily="34" charset="0"/>
                <a:cs typeface="Calibri" panose="020F0502020204030204" pitchFamily="34" charset="0"/>
              </a:rPr>
              <a:t>plaît</a:t>
            </a:r>
            <a:r>
              <a:rPr lang="en-GB" altLang="ja-JP" dirty="0">
                <a:latin typeface="Calibri" panose="020F0502020204030204" pitchFamily="34" charset="0"/>
                <a:cs typeface="Calibri" panose="020F0502020204030204" pitchFamily="34" charset="0"/>
              </a:rPr>
              <a:t>) </a:t>
            </a:r>
            <a:r>
              <a:rPr lang="en-GB" altLang="ja-JP" sz="1800" dirty="0">
                <a:latin typeface="Calibri" panose="020F0502020204030204" pitchFamily="34" charset="0"/>
                <a:cs typeface="Calibri" panose="020F0502020204030204" pitchFamily="34" charset="0"/>
              </a:rPr>
              <a:t>(</a:t>
            </a:r>
            <a:r>
              <a:rPr lang="en-GB" altLang="ja-JP" sz="1600" dirty="0">
                <a:latin typeface="Calibri" panose="020F0502020204030204" pitchFamily="34" charset="0"/>
                <a:cs typeface="Calibri" panose="020F0502020204030204" pitchFamily="34" charset="0"/>
              </a:rPr>
              <a:t>Crossley; Myles, Mitchell &amp; Hooper; </a:t>
            </a:r>
            <a:r>
              <a:rPr lang="en-GB" altLang="ja-JP" sz="1600" dirty="0" err="1">
                <a:latin typeface="Calibri" panose="020F0502020204030204" pitchFamily="34" charset="0"/>
                <a:cs typeface="Calibri" panose="020F0502020204030204" pitchFamily="34" charset="0"/>
              </a:rPr>
              <a:t>Siyanova-Chanturia</a:t>
            </a:r>
            <a:r>
              <a:rPr lang="en-GB" altLang="ja-JP" sz="1600" dirty="0">
                <a:latin typeface="Calibri" panose="020F0502020204030204" pitchFamily="34" charset="0"/>
                <a:cs typeface="Calibri" panose="020F0502020204030204" pitchFamily="34" charset="0"/>
              </a:rPr>
              <a:t>)</a:t>
            </a:r>
          </a:p>
          <a:p>
            <a:r>
              <a:rPr lang="en-GB" altLang="ja-JP" dirty="0">
                <a:latin typeface="Calibri" panose="020F0502020204030204" pitchFamily="34" charset="0"/>
                <a:cs typeface="Calibri" panose="020F0502020204030204" pitchFamily="34" charset="0"/>
              </a:rPr>
              <a:t>some low frequency words e.g., culturally relevant</a:t>
            </a:r>
          </a:p>
          <a:p>
            <a:r>
              <a:rPr lang="en-GB" altLang="ja-JP" dirty="0">
                <a:latin typeface="Calibri" panose="020F0502020204030204" pitchFamily="34" charset="0"/>
                <a:cs typeface="Calibri" panose="020F0502020204030204" pitchFamily="34" charset="0"/>
              </a:rPr>
              <a:t>sounds of the language + spelling (phonics)</a:t>
            </a:r>
          </a:p>
          <a:p>
            <a:r>
              <a:rPr lang="en-GB" altLang="ja-JP" dirty="0">
                <a:latin typeface="Calibri" panose="020F0502020204030204" pitchFamily="34" charset="0"/>
                <a:cs typeface="Calibri" panose="020F0502020204030204" pitchFamily="34" charset="0"/>
              </a:rPr>
              <a:t>grammar</a:t>
            </a:r>
          </a:p>
          <a:p>
            <a:r>
              <a:rPr lang="en-GB" dirty="0">
                <a:latin typeface="Calibri" panose="020F0502020204030204" pitchFamily="34" charset="0"/>
                <a:cs typeface="Calibri" panose="020F0502020204030204" pitchFamily="34" charset="0"/>
              </a:rPr>
              <a:t>systematic revisiting (plenty of practice)</a:t>
            </a:r>
          </a:p>
          <a:p>
            <a:r>
              <a:rPr lang="en-GB" dirty="0">
                <a:latin typeface="Calibri" panose="020F0502020204030204" pitchFamily="34" charset="0"/>
                <a:cs typeface="Calibri" panose="020F0502020204030204" pitchFamily="34" charset="0"/>
              </a:rPr>
              <a:t>use in meaningful contexts: interaction, culture </a:t>
            </a:r>
          </a:p>
          <a:p>
            <a:pPr marL="0" indent="0">
              <a:buNone/>
            </a:pPr>
            <a:endParaRPr lang="en-US" dirty="0"/>
          </a:p>
        </p:txBody>
      </p:sp>
    </p:spTree>
    <p:extLst>
      <p:ext uri="{BB962C8B-B14F-4D97-AF65-F5344CB8AC3E}">
        <p14:creationId xmlns:p14="http://schemas.microsoft.com/office/powerpoint/2010/main" val="306081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9BB0-DA7C-F64F-9372-8B166FF3C15C}"/>
              </a:ext>
            </a:extLst>
          </p:cNvPr>
          <p:cNvSpPr>
            <a:spLocks noGrp="1"/>
          </p:cNvSpPr>
          <p:nvPr>
            <p:ph type="title"/>
          </p:nvPr>
        </p:nvSpPr>
        <p:spPr>
          <a:xfrm>
            <a:off x="932013" y="314343"/>
            <a:ext cx="10572930" cy="853796"/>
          </a:xfrm>
        </p:spPr>
        <p:txBody>
          <a:bodyPr>
            <a:noAutofit/>
          </a:bodyPr>
          <a:lstStyle/>
          <a:p>
            <a:r>
              <a:rPr lang="en-GB" sz="3600" b="1" dirty="0">
                <a:solidFill>
                  <a:schemeClr val="accent1">
                    <a:lumMod val="50000"/>
                  </a:schemeClr>
                </a:solidFill>
              </a:rPr>
              <a:t>What can inform our decisions about </a:t>
            </a:r>
            <a:r>
              <a:rPr lang="en-US" sz="3600" b="1" dirty="0">
                <a:solidFill>
                  <a:schemeClr val="accent1">
                    <a:lumMod val="50000"/>
                  </a:schemeClr>
                </a:solidFill>
              </a:rPr>
              <a:t>h</a:t>
            </a:r>
            <a:r>
              <a:rPr lang="en-US" sz="3600" b="1" dirty="0"/>
              <a:t>ow many words to teach?</a:t>
            </a:r>
          </a:p>
        </p:txBody>
      </p:sp>
      <p:sp>
        <p:nvSpPr>
          <p:cNvPr id="4" name="Rectangle: Rounded Corners 22">
            <a:extLst>
              <a:ext uri="{FF2B5EF4-FFF2-40B4-BE49-F238E27FC236}">
                <a16:creationId xmlns:a16="http://schemas.microsoft.com/office/drawing/2014/main" id="{02F13891-BDC1-E244-84A5-309DF988AE81}"/>
              </a:ext>
            </a:extLst>
          </p:cNvPr>
          <p:cNvSpPr/>
          <p:nvPr/>
        </p:nvSpPr>
        <p:spPr>
          <a:xfrm>
            <a:off x="819579" y="1471461"/>
            <a:ext cx="10797798" cy="4779438"/>
          </a:xfrm>
          <a:prstGeom prst="roundRect">
            <a:avLst/>
          </a:prstGeom>
          <a:solidFill>
            <a:schemeClr val="accent1">
              <a:lumMod val="40000"/>
              <a:lumOff val="6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285750" indent="-285750">
              <a:buFont typeface="Arial" panose="020B0604020202020204" pitchFamily="34" charset="0"/>
              <a:buChar char="•"/>
            </a:pPr>
            <a:r>
              <a:rPr lang="en-GB" sz="3200" b="1" dirty="0">
                <a:solidFill>
                  <a:schemeClr val="accent1">
                    <a:lumMod val="50000"/>
                  </a:schemeClr>
                </a:solidFill>
              </a:rPr>
              <a:t>Need spaced repetition </a:t>
            </a:r>
            <a:r>
              <a:rPr lang="en-GB" sz="3200" dirty="0">
                <a:solidFill>
                  <a:schemeClr val="accent1">
                    <a:lumMod val="50000"/>
                  </a:schemeClr>
                </a:solidFill>
              </a:rPr>
              <a:t>(e.g., Webb 2007)</a:t>
            </a:r>
          </a:p>
          <a:p>
            <a:pPr marL="285750" indent="-285750">
              <a:buFont typeface="Arial" panose="020B0604020202020204" pitchFamily="34" charset="0"/>
              <a:buChar char="•"/>
            </a:pPr>
            <a:r>
              <a:rPr lang="en-GB" sz="3200" b="1" dirty="0">
                <a:solidFill>
                  <a:schemeClr val="accent1">
                    <a:lumMod val="50000"/>
                  </a:schemeClr>
                </a:solidFill>
              </a:rPr>
              <a:t>Can learn about 10 words/week </a:t>
            </a:r>
            <a:r>
              <a:rPr lang="en-GB" sz="3200" dirty="0">
                <a:solidFill>
                  <a:schemeClr val="accent1">
                    <a:lumMod val="50000"/>
                  </a:schemeClr>
                </a:solidFill>
              </a:rPr>
              <a:t>(e.g, Schmitt 2004)</a:t>
            </a:r>
          </a:p>
          <a:p>
            <a:pPr marL="285750" indent="-285750">
              <a:buFont typeface="Arial" panose="020B0604020202020204" pitchFamily="34" charset="0"/>
              <a:buChar char="•"/>
            </a:pPr>
            <a:r>
              <a:rPr lang="en-GB" sz="3200" b="1" dirty="0">
                <a:solidFill>
                  <a:schemeClr val="accent1">
                    <a:lumMod val="50000"/>
                  </a:schemeClr>
                </a:solidFill>
              </a:rPr>
              <a:t>Need 10+ encounters </a:t>
            </a:r>
            <a:r>
              <a:rPr lang="en-GB" sz="3200" dirty="0">
                <a:solidFill>
                  <a:schemeClr val="accent1">
                    <a:lumMod val="50000"/>
                  </a:schemeClr>
                </a:solidFill>
              </a:rPr>
              <a:t>(e.g., Webb 2007)</a:t>
            </a:r>
          </a:p>
          <a:p>
            <a:pPr marL="285750" indent="-285750">
              <a:buFont typeface="Arial" panose="020B0604020202020204" pitchFamily="34" charset="0"/>
              <a:buChar char="•"/>
            </a:pPr>
            <a:r>
              <a:rPr lang="en-GB" sz="3200" dirty="0">
                <a:solidFill>
                  <a:srgbClr val="5B9BD5">
                    <a:lumMod val="50000"/>
                  </a:srgbClr>
                </a:solidFill>
              </a:rPr>
              <a:t>Students </a:t>
            </a:r>
            <a:r>
              <a:rPr lang="en-GB" sz="3200" b="1" u="sng" dirty="0">
                <a:solidFill>
                  <a:srgbClr val="5B9BD5">
                    <a:lumMod val="50000"/>
                  </a:srgbClr>
                </a:solidFill>
              </a:rPr>
              <a:t>can get a ‘</a:t>
            </a:r>
            <a:r>
              <a:rPr lang="en-GB" sz="3200" b="1" i="1" u="sng" dirty="0">
                <a:solidFill>
                  <a:srgbClr val="5B9BD5">
                    <a:lumMod val="50000"/>
                  </a:srgbClr>
                </a:solidFill>
              </a:rPr>
              <a:t>pass’</a:t>
            </a:r>
            <a:r>
              <a:rPr lang="en-GB" sz="3200" b="1" u="sng" dirty="0">
                <a:solidFill>
                  <a:srgbClr val="5B9BD5">
                    <a:lumMod val="50000"/>
                  </a:srgbClr>
                </a:solidFill>
              </a:rPr>
              <a:t> in current GCSE </a:t>
            </a:r>
            <a:r>
              <a:rPr lang="en-GB" sz="3200" dirty="0">
                <a:solidFill>
                  <a:srgbClr val="5B9BD5">
                    <a:lumMod val="50000"/>
                  </a:srgbClr>
                </a:solidFill>
              </a:rPr>
              <a:t>with receptive knowledge of </a:t>
            </a:r>
            <a:r>
              <a:rPr lang="en-GB" sz="3200" b="1" dirty="0">
                <a:solidFill>
                  <a:srgbClr val="5B9BD5">
                    <a:lumMod val="50000"/>
                  </a:srgbClr>
                </a:solidFill>
              </a:rPr>
              <a:t>852 words </a:t>
            </a:r>
            <a:r>
              <a:rPr lang="en-GB" sz="3200" dirty="0">
                <a:solidFill>
                  <a:srgbClr val="5B9BD5">
                    <a:lumMod val="50000"/>
                  </a:srgbClr>
                </a:solidFill>
              </a:rPr>
              <a:t>= </a:t>
            </a:r>
            <a:r>
              <a:rPr lang="en-GB" sz="3200" b="1" dirty="0">
                <a:solidFill>
                  <a:srgbClr val="5B9BD5">
                    <a:lumMod val="50000"/>
                  </a:srgbClr>
                </a:solidFill>
              </a:rPr>
              <a:t>4 words a lesson </a:t>
            </a:r>
            <a:r>
              <a:rPr lang="en-GB" sz="3200" dirty="0">
                <a:solidFill>
                  <a:srgbClr val="5B9BD5">
                    <a:lumMod val="50000"/>
                  </a:srgbClr>
                </a:solidFill>
              </a:rPr>
              <a:t>(Milton, 2006) or perhaps </a:t>
            </a:r>
            <a:r>
              <a:rPr lang="en-GB" sz="3200" b="1" dirty="0">
                <a:solidFill>
                  <a:srgbClr val="5B9BD5">
                    <a:lumMod val="50000"/>
                  </a:srgbClr>
                </a:solidFill>
              </a:rPr>
              <a:t>564 words </a:t>
            </a:r>
            <a:r>
              <a:rPr lang="en-GB" sz="3200" dirty="0">
                <a:solidFill>
                  <a:srgbClr val="5B9BD5">
                    <a:lumMod val="50000"/>
                  </a:srgbClr>
                </a:solidFill>
              </a:rPr>
              <a:t>(David, 2008)</a:t>
            </a:r>
          </a:p>
          <a:p>
            <a:pPr marL="285750" indent="-285750">
              <a:buFont typeface="Arial" panose="020B0604020202020204" pitchFamily="34" charset="0"/>
              <a:buChar char="•"/>
            </a:pPr>
            <a:r>
              <a:rPr lang="en-GB" sz="3200" dirty="0">
                <a:solidFill>
                  <a:srgbClr val="5B9BD5">
                    <a:lumMod val="50000"/>
                  </a:srgbClr>
                </a:solidFill>
              </a:rPr>
              <a:t>A recommendation to learn a list of 1,500 (Milton, 2015)</a:t>
            </a:r>
            <a:endParaRPr lang="en-GB" sz="3200" dirty="0">
              <a:solidFill>
                <a:schemeClr val="accent1">
                  <a:lumMod val="50000"/>
                </a:schemeClr>
              </a:solidFill>
            </a:endParaRPr>
          </a:p>
          <a:p>
            <a:pPr marL="285750" indent="-285750">
              <a:buFont typeface="Arial" panose="020B0604020202020204" pitchFamily="34" charset="0"/>
              <a:buChar char="•"/>
            </a:pPr>
            <a:r>
              <a:rPr lang="en-GB" sz="3200" dirty="0">
                <a:solidFill>
                  <a:schemeClr val="accent1">
                    <a:lumMod val="50000"/>
                  </a:schemeClr>
                </a:solidFill>
              </a:rPr>
              <a:t>And we can be informed by what the GCSEs have tested to date … </a:t>
            </a:r>
            <a:endParaRPr lang="fr-FR" sz="3200" b="1" dirty="0">
              <a:solidFill>
                <a:schemeClr val="accent1">
                  <a:lumMod val="50000"/>
                </a:schemeClr>
              </a:solidFill>
            </a:endParaRPr>
          </a:p>
        </p:txBody>
      </p:sp>
    </p:spTree>
    <p:extLst>
      <p:ext uri="{BB962C8B-B14F-4D97-AF65-F5344CB8AC3E}">
        <p14:creationId xmlns:p14="http://schemas.microsoft.com/office/powerpoint/2010/main" val="117343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33350" y="1798753"/>
            <a:ext cx="6914701" cy="19540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rgbClr val="FF8D3F"/>
              </a:buClr>
              <a:buFont typeface="Wingdings" panose="05000000000000000000" pitchFamily="2" charset="2"/>
              <a:buChar char="§"/>
              <a:defRPr sz="3600"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Clr>
                <a:srgbClr val="FF8D3F"/>
              </a:buClr>
              <a:buFont typeface="Wingdings" panose="05000000000000000000" pitchFamily="2" charset="2"/>
              <a:buChar char="§"/>
              <a:defRPr sz="32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Clr>
                <a:srgbClr val="FF8D3F"/>
              </a:buClr>
              <a:buFont typeface="Wingdings" panose="05000000000000000000" pitchFamily="2" charset="2"/>
              <a:buChar char="§"/>
              <a:defRPr sz="2800" kern="1200">
                <a:solidFill>
                  <a:schemeClr val="accent5">
                    <a:lumMod val="75000"/>
                  </a:schemeClr>
                </a:solidFill>
                <a:latin typeface="+mn-lt"/>
                <a:ea typeface="+mn-ea"/>
                <a:cs typeface="+mn-cs"/>
              </a:defRPr>
            </a:lvl3pPr>
            <a:lvl4pPr marL="1600200" indent="-228600" algn="l" defTabSz="914400" rtl="0" eaLnBrk="1" latinLnBrk="0" hangingPunct="1">
              <a:lnSpc>
                <a:spcPct val="90000"/>
              </a:lnSpc>
              <a:spcBef>
                <a:spcPts val="500"/>
              </a:spcBef>
              <a:buClr>
                <a:srgbClr val="FF8D3F"/>
              </a:buClr>
              <a:buFont typeface="Wingdings" panose="05000000000000000000" pitchFamily="2" charset="2"/>
              <a:buChar char="§"/>
              <a:defRPr sz="2400" kern="1200">
                <a:solidFill>
                  <a:schemeClr val="accent5">
                    <a:lumMod val="75000"/>
                  </a:schemeClr>
                </a:solidFill>
                <a:latin typeface="+mn-lt"/>
                <a:ea typeface="+mn-ea"/>
                <a:cs typeface="+mn-cs"/>
              </a:defRPr>
            </a:lvl4pPr>
            <a:lvl5pPr marL="2057400" indent="-228600" algn="l" defTabSz="914400" rtl="0" eaLnBrk="1" latinLnBrk="0" hangingPunct="1">
              <a:lnSpc>
                <a:spcPct val="90000"/>
              </a:lnSpc>
              <a:spcBef>
                <a:spcPts val="500"/>
              </a:spcBef>
              <a:buClr>
                <a:srgbClr val="FF8D3F"/>
              </a:buClr>
              <a:buFont typeface="Wingdings" panose="05000000000000000000" pitchFamily="2" charset="2"/>
              <a:buChar char="§"/>
              <a:defRPr sz="2400" kern="120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800" dirty="0"/>
              <a:t>AQA </a:t>
            </a:r>
            <a:r>
              <a:rPr lang="en-GB" dirty="0"/>
              <a:t>Spanish: </a:t>
            </a:r>
            <a:r>
              <a:rPr lang="en-GB" b="1" u="sng" dirty="0"/>
              <a:t>1,566 unique words </a:t>
            </a:r>
          </a:p>
          <a:p>
            <a:pPr marL="0" indent="0">
              <a:buNone/>
            </a:pPr>
            <a:r>
              <a:rPr lang="en-GB" sz="2800" dirty="0"/>
              <a:t>AQA</a:t>
            </a:r>
            <a:r>
              <a:rPr lang="en-GB" sz="3200" dirty="0"/>
              <a:t> </a:t>
            </a:r>
            <a:r>
              <a:rPr lang="en-GB" dirty="0"/>
              <a:t>French: </a:t>
            </a:r>
            <a:r>
              <a:rPr lang="en-GB" b="1" u="sng" dirty="0"/>
              <a:t>1,300 unique words</a:t>
            </a:r>
          </a:p>
          <a:p>
            <a:pPr marL="0" indent="0">
              <a:buNone/>
            </a:pPr>
            <a:r>
              <a:rPr lang="en-GB" sz="2800" dirty="0"/>
              <a:t>AQA </a:t>
            </a:r>
            <a:r>
              <a:rPr lang="en-GB" dirty="0"/>
              <a:t>German: </a:t>
            </a:r>
            <a:r>
              <a:rPr lang="en-GB" b="1" u="sng" dirty="0"/>
              <a:t>1,632 unique words</a:t>
            </a:r>
          </a:p>
        </p:txBody>
      </p:sp>
      <p:graphicFrame>
        <p:nvGraphicFramePr>
          <p:cNvPr id="6" name="Table 5">
            <a:extLst>
              <a:ext uri="{FF2B5EF4-FFF2-40B4-BE49-F238E27FC236}">
                <a16:creationId xmlns:a16="http://schemas.microsoft.com/office/drawing/2014/main" id="{51F881FE-A938-4C46-9B33-C6C07E561538}"/>
              </a:ext>
            </a:extLst>
          </p:cNvPr>
          <p:cNvGraphicFramePr>
            <a:graphicFrameLocks noGrp="1"/>
          </p:cNvGraphicFramePr>
          <p:nvPr>
            <p:extLst>
              <p:ext uri="{D42A27DB-BD31-4B8C-83A1-F6EECF244321}">
                <p14:modId xmlns:p14="http://schemas.microsoft.com/office/powerpoint/2010/main" val="1895156419"/>
              </p:ext>
            </p:extLst>
          </p:nvPr>
        </p:nvGraphicFramePr>
        <p:xfrm>
          <a:off x="4248150" y="3616129"/>
          <a:ext cx="7594601" cy="2654868"/>
        </p:xfrm>
        <a:graphic>
          <a:graphicData uri="http://schemas.openxmlformats.org/drawingml/2006/table">
            <a:tbl>
              <a:tblPr firstRow="1" bandRow="1">
                <a:tableStyleId>{5C22544A-7EE6-4342-B048-85BDC9FD1C3A}</a:tableStyleId>
              </a:tblPr>
              <a:tblGrid>
                <a:gridCol w="2150976">
                  <a:extLst>
                    <a:ext uri="{9D8B030D-6E8A-4147-A177-3AD203B41FA5}">
                      <a16:colId xmlns:a16="http://schemas.microsoft.com/office/drawing/2014/main" val="861897505"/>
                    </a:ext>
                  </a:extLst>
                </a:gridCol>
                <a:gridCol w="2548079">
                  <a:extLst>
                    <a:ext uri="{9D8B030D-6E8A-4147-A177-3AD203B41FA5}">
                      <a16:colId xmlns:a16="http://schemas.microsoft.com/office/drawing/2014/main" val="2690541026"/>
                    </a:ext>
                  </a:extLst>
                </a:gridCol>
                <a:gridCol w="2895546">
                  <a:extLst>
                    <a:ext uri="{9D8B030D-6E8A-4147-A177-3AD203B41FA5}">
                      <a16:colId xmlns:a16="http://schemas.microsoft.com/office/drawing/2014/main" val="4228499681"/>
                    </a:ext>
                  </a:extLst>
                </a:gridCol>
              </a:tblGrid>
              <a:tr h="1234718">
                <a:tc>
                  <a:txBody>
                    <a:bodyPr/>
                    <a:lstStyle/>
                    <a:p>
                      <a:pPr algn="l"/>
                      <a:r>
                        <a:rPr lang="en-US" sz="2400" i="0" dirty="0"/>
                        <a:t>Tier of GCSE</a:t>
                      </a:r>
                    </a:p>
                  </a:txBody>
                  <a:tcPr anchor="b"/>
                </a:tc>
                <a:tc>
                  <a:txBody>
                    <a:bodyPr/>
                    <a:lstStyle/>
                    <a:p>
                      <a:r>
                        <a:rPr lang="en-US" sz="2400" dirty="0"/>
                        <a:t>Word families* used to create ONE exam (L+R)</a:t>
                      </a:r>
                    </a:p>
                  </a:txBody>
                  <a:tcPr/>
                </a:tc>
                <a:tc>
                  <a:txBody>
                    <a:bodyPr/>
                    <a:lstStyle/>
                    <a:p>
                      <a:r>
                        <a:rPr lang="en-US" sz="2400" dirty="0"/>
                        <a:t>Word families used to create THREE exams</a:t>
                      </a:r>
                    </a:p>
                    <a:p>
                      <a:r>
                        <a:rPr lang="en-US" sz="2400" dirty="0"/>
                        <a:t>(L+R) x 3</a:t>
                      </a:r>
                    </a:p>
                  </a:txBody>
                  <a:tcPr/>
                </a:tc>
                <a:extLst>
                  <a:ext uri="{0D108BD9-81ED-4DB2-BD59-A6C34878D82A}">
                    <a16:rowId xmlns:a16="http://schemas.microsoft.com/office/drawing/2014/main" val="97716192"/>
                  </a:ext>
                </a:extLst>
              </a:tr>
              <a:tr h="550194">
                <a:tc>
                  <a:txBody>
                    <a:bodyPr/>
                    <a:lstStyle/>
                    <a:p>
                      <a:r>
                        <a:rPr lang="en-US" sz="2400" dirty="0"/>
                        <a:t>Foundation</a:t>
                      </a:r>
                    </a:p>
                  </a:txBody>
                  <a:tcPr/>
                </a:tc>
                <a:tc>
                  <a:txBody>
                    <a:bodyPr/>
                    <a:lstStyle/>
                    <a:p>
                      <a:r>
                        <a:rPr lang="en-US" sz="2400" b="1" dirty="0"/>
                        <a:t>609</a:t>
                      </a:r>
                    </a:p>
                  </a:txBody>
                  <a:tcPr/>
                </a:tc>
                <a:tc>
                  <a:txBody>
                    <a:bodyPr/>
                    <a:lstStyle/>
                    <a:p>
                      <a:r>
                        <a:rPr lang="en-US" sz="2400" b="1" dirty="0"/>
                        <a:t>1,173</a:t>
                      </a:r>
                    </a:p>
                  </a:txBody>
                  <a:tcPr/>
                </a:tc>
                <a:extLst>
                  <a:ext uri="{0D108BD9-81ED-4DB2-BD59-A6C34878D82A}">
                    <a16:rowId xmlns:a16="http://schemas.microsoft.com/office/drawing/2014/main" val="2076497504"/>
                  </a:ext>
                </a:extLst>
              </a:tr>
              <a:tr h="550194">
                <a:tc>
                  <a:txBody>
                    <a:bodyPr/>
                    <a:lstStyle/>
                    <a:p>
                      <a:r>
                        <a:rPr lang="en-US" sz="2400" dirty="0"/>
                        <a:t>Higher</a:t>
                      </a:r>
                    </a:p>
                  </a:txBody>
                  <a:tcPr/>
                </a:tc>
                <a:tc>
                  <a:txBody>
                    <a:bodyPr/>
                    <a:lstStyle/>
                    <a:p>
                      <a:r>
                        <a:rPr lang="en-US" sz="2400" b="1" dirty="0"/>
                        <a:t>753</a:t>
                      </a:r>
                    </a:p>
                  </a:txBody>
                  <a:tcPr/>
                </a:tc>
                <a:tc>
                  <a:txBody>
                    <a:bodyPr/>
                    <a:lstStyle/>
                    <a:p>
                      <a:r>
                        <a:rPr lang="en-US" sz="2400" b="1" dirty="0"/>
                        <a:t>1,542</a:t>
                      </a:r>
                    </a:p>
                  </a:txBody>
                  <a:tcPr/>
                </a:tc>
                <a:extLst>
                  <a:ext uri="{0D108BD9-81ED-4DB2-BD59-A6C34878D82A}">
                    <a16:rowId xmlns:a16="http://schemas.microsoft.com/office/drawing/2014/main" val="2020269779"/>
                  </a:ext>
                </a:extLst>
              </a:tr>
            </a:tbl>
          </a:graphicData>
        </a:graphic>
      </p:graphicFrame>
      <p:sp>
        <p:nvSpPr>
          <p:cNvPr id="7" name="Rectangle 6">
            <a:extLst>
              <a:ext uri="{FF2B5EF4-FFF2-40B4-BE49-F238E27FC236}">
                <a16:creationId xmlns:a16="http://schemas.microsoft.com/office/drawing/2014/main" id="{BB4CBE9B-DA17-E243-AF4E-5A99592CFDCA}"/>
              </a:ext>
            </a:extLst>
          </p:cNvPr>
          <p:cNvSpPr/>
          <p:nvPr/>
        </p:nvSpPr>
        <p:spPr>
          <a:xfrm>
            <a:off x="218850" y="5274839"/>
            <a:ext cx="3371850" cy="923330"/>
          </a:xfrm>
          <a:prstGeom prst="rect">
            <a:avLst/>
          </a:prstGeom>
        </p:spPr>
        <p:txBody>
          <a:bodyPr wrap="square">
            <a:spAutoFit/>
          </a:bodyPr>
          <a:lstStyle/>
          <a:p>
            <a:r>
              <a:rPr lang="en-US" b="1" dirty="0"/>
              <a:t>*Median of range </a:t>
            </a:r>
            <a:r>
              <a:rPr lang="en-US" dirty="0"/>
              <a:t>across awarding organisations &amp; languages</a:t>
            </a:r>
          </a:p>
        </p:txBody>
      </p:sp>
      <p:sp>
        <p:nvSpPr>
          <p:cNvPr id="5" name="Oval Callout 4">
            <a:extLst>
              <a:ext uri="{FF2B5EF4-FFF2-40B4-BE49-F238E27FC236}">
                <a16:creationId xmlns:a16="http://schemas.microsoft.com/office/drawing/2014/main" id="{F3B17015-7DD9-3E42-9785-4E4AFDE1E66A}"/>
              </a:ext>
            </a:extLst>
          </p:cNvPr>
          <p:cNvSpPr/>
          <p:nvPr/>
        </p:nvSpPr>
        <p:spPr>
          <a:xfrm>
            <a:off x="7187976" y="1729193"/>
            <a:ext cx="4286250" cy="1867885"/>
          </a:xfrm>
          <a:prstGeom prst="wedgeEllipseCallout">
            <a:avLst>
              <a:gd name="adj1" fmla="val 67353"/>
              <a:gd name="adj2" fmla="val -5293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How many words does it take to create the current exams?  </a:t>
            </a:r>
          </a:p>
        </p:txBody>
      </p:sp>
      <p:sp>
        <p:nvSpPr>
          <p:cNvPr id="8" name="Oval Callout 7">
            <a:extLst>
              <a:ext uri="{FF2B5EF4-FFF2-40B4-BE49-F238E27FC236}">
                <a16:creationId xmlns:a16="http://schemas.microsoft.com/office/drawing/2014/main" id="{BB49B6BF-3CAD-014D-B3F2-FB708916FC21}"/>
              </a:ext>
            </a:extLst>
          </p:cNvPr>
          <p:cNvSpPr/>
          <p:nvPr/>
        </p:nvSpPr>
        <p:spPr>
          <a:xfrm>
            <a:off x="494805" y="162469"/>
            <a:ext cx="4286250" cy="1566724"/>
          </a:xfrm>
          <a:prstGeom prst="wedgeEllipseCallout">
            <a:avLst>
              <a:gd name="adj1" fmla="val -57491"/>
              <a:gd name="adj2" fmla="val -455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How many words are on the current words lists?</a:t>
            </a:r>
            <a:endParaRPr lang="en-US" sz="2400" dirty="0"/>
          </a:p>
        </p:txBody>
      </p:sp>
    </p:spTree>
    <p:extLst>
      <p:ext uri="{BB962C8B-B14F-4D97-AF65-F5344CB8AC3E}">
        <p14:creationId xmlns:p14="http://schemas.microsoft.com/office/powerpoint/2010/main" val="400991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63768-80B0-CD48-8995-B6F26E349B54}"/>
              </a:ext>
            </a:extLst>
          </p:cNvPr>
          <p:cNvSpPr>
            <a:spLocks noGrp="1"/>
          </p:cNvSpPr>
          <p:nvPr>
            <p:ph type="title"/>
          </p:nvPr>
        </p:nvSpPr>
        <p:spPr>
          <a:xfrm>
            <a:off x="838200" y="450185"/>
            <a:ext cx="10515600" cy="1375439"/>
          </a:xfrm>
        </p:spPr>
        <p:txBody>
          <a:bodyPr>
            <a:normAutofit/>
          </a:bodyPr>
          <a:lstStyle/>
          <a:p>
            <a:pPr algn="ctr"/>
            <a:r>
              <a:rPr lang="en-US" sz="3600" b="1" dirty="0"/>
              <a:t>How much to learn in the time available:</a:t>
            </a:r>
            <a:br>
              <a:rPr lang="en-US" sz="3600" b="1" dirty="0"/>
            </a:br>
            <a:r>
              <a:rPr lang="en-US" sz="3600" b="1" dirty="0"/>
              <a:t>NCELP’s estimation</a:t>
            </a:r>
          </a:p>
        </p:txBody>
      </p:sp>
      <p:sp>
        <p:nvSpPr>
          <p:cNvPr id="4" name="Content Placeholder 2">
            <a:extLst>
              <a:ext uri="{FF2B5EF4-FFF2-40B4-BE49-F238E27FC236}">
                <a16:creationId xmlns:a16="http://schemas.microsoft.com/office/drawing/2014/main" id="{4AE4D239-0214-584E-A4E1-6683B736CEB1}"/>
              </a:ext>
            </a:extLst>
          </p:cNvPr>
          <p:cNvSpPr>
            <a:spLocks noGrp="1"/>
          </p:cNvSpPr>
          <p:nvPr>
            <p:ph idx="1"/>
          </p:nvPr>
        </p:nvSpPr>
        <p:spPr>
          <a:xfrm>
            <a:off x="838200" y="2038276"/>
            <a:ext cx="10668000" cy="4000574"/>
          </a:xfrm>
        </p:spPr>
        <p:txBody>
          <a:bodyPr>
            <a:noAutofit/>
          </a:bodyPr>
          <a:lstStyle/>
          <a:p>
            <a:pPr marL="0" indent="0">
              <a:buNone/>
            </a:pPr>
            <a:r>
              <a:rPr lang="en-GB" sz="3600" dirty="0">
                <a:latin typeface="Calibri" panose="020F0502020204030204" pitchFamily="34" charset="0"/>
                <a:cs typeface="Calibri" panose="020F0502020204030204" pitchFamily="34" charset="0"/>
              </a:rPr>
              <a:t>Average of 10 words per week </a:t>
            </a:r>
          </a:p>
          <a:p>
            <a:pPr marL="0" indent="0">
              <a:buNone/>
            </a:pPr>
            <a:r>
              <a:rPr lang="en-GB" sz="3600" dirty="0">
                <a:latin typeface="Calibri" panose="020F0502020204030204" pitchFamily="34" charset="0"/>
                <a:cs typeface="Calibri" panose="020F0502020204030204" pitchFamily="34" charset="0"/>
              </a:rPr>
              <a:t>-&gt; 360 words per year * 5 years  </a:t>
            </a:r>
          </a:p>
          <a:p>
            <a:pPr marL="0" indent="0">
              <a:buNone/>
            </a:pPr>
            <a:r>
              <a:rPr lang="en-GB" sz="3600" b="1" dirty="0">
                <a:latin typeface="Calibri" panose="020F0502020204030204" pitchFamily="34" charset="0"/>
                <a:cs typeface="Calibri" panose="020F0502020204030204" pitchFamily="34" charset="0"/>
              </a:rPr>
              <a:t>= 1,700 words, for highest achievers</a:t>
            </a:r>
          </a:p>
          <a:p>
            <a:pPr marL="0" indent="0">
              <a:buNone/>
            </a:pPr>
            <a:endParaRPr lang="en-GB" sz="3600" dirty="0">
              <a:latin typeface="Calibri" panose="020F0502020204030204" pitchFamily="34" charset="0"/>
              <a:cs typeface="Calibri" panose="020F0502020204030204" pitchFamily="34" charset="0"/>
            </a:endParaRPr>
          </a:p>
          <a:p>
            <a:pPr marL="0" indent="0">
              <a:buNone/>
            </a:pPr>
            <a:r>
              <a:rPr lang="en-GB" sz="3600" b="1" dirty="0">
                <a:latin typeface="Calibri" panose="020F0502020204030204" pitchFamily="34" charset="0"/>
                <a:cs typeface="Calibri" panose="020F0502020204030204" pitchFamily="34" charset="0"/>
              </a:rPr>
              <a:t>NCELP SOW = an illustrative road-map </a:t>
            </a:r>
          </a:p>
          <a:p>
            <a:pPr marL="0" indent="0">
              <a:buNone/>
            </a:pPr>
            <a:r>
              <a:rPr lang="en-GB" sz="3600" b="1" dirty="0">
                <a:latin typeface="Calibri" panose="020F0502020204030204" pitchFamily="34" charset="0"/>
                <a:cs typeface="Calibri" panose="020F0502020204030204" pitchFamily="34" charset="0"/>
              </a:rPr>
              <a:t>those using the SOW adapt the pace to fit their context</a:t>
            </a:r>
          </a:p>
        </p:txBody>
      </p:sp>
    </p:spTree>
    <p:extLst>
      <p:ext uri="{BB962C8B-B14F-4D97-AF65-F5344CB8AC3E}">
        <p14:creationId xmlns:p14="http://schemas.microsoft.com/office/powerpoint/2010/main" val="427465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9">
            <a:extLst>
              <a:ext uri="{FF2B5EF4-FFF2-40B4-BE49-F238E27FC236}">
                <a16:creationId xmlns:a16="http://schemas.microsoft.com/office/drawing/2014/main" id="{303D9225-6E04-47F5-9F25-13A11CB50D7A}"/>
              </a:ext>
            </a:extLst>
          </p:cNvPr>
          <p:cNvSpPr/>
          <p:nvPr/>
        </p:nvSpPr>
        <p:spPr>
          <a:xfrm>
            <a:off x="305869" y="1490786"/>
            <a:ext cx="7359341" cy="2134147"/>
          </a:xfrm>
          <a:prstGeom prst="roundRect">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4000" b="1" i="0" u="sng"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Which</a:t>
            </a:r>
            <a:r>
              <a:rPr kumimoji="0" lang="fr-FR"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words</a:t>
            </a:r>
            <a:r>
              <a:rPr kumimoji="0" lang="fr-FR"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grammar</a:t>
            </a:r>
            <a:r>
              <a:rPr kumimoji="0" lang="fr-FR"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sounds</a:t>
            </a:r>
            <a:r>
              <a:rPr kumimoji="0" lang="fr-FR"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spellings</a:t>
            </a:r>
            <a:r>
              <a:rPr kumimoji="0" lang="fr-FR"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pic>
        <p:nvPicPr>
          <p:cNvPr id="5" name="Picture 4" descr="background rectang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6863"/>
            <a:ext cx="9216189" cy="867128"/>
          </a:xfrm>
          <a:prstGeom prst="rect">
            <a:avLst/>
          </a:prstGeom>
        </p:spPr>
      </p:pic>
      <p:sp>
        <p:nvSpPr>
          <p:cNvPr id="2" name="Title 1"/>
          <p:cNvSpPr>
            <a:spLocks noGrp="1"/>
          </p:cNvSpPr>
          <p:nvPr>
            <p:ph type="title"/>
          </p:nvPr>
        </p:nvSpPr>
        <p:spPr>
          <a:xfrm>
            <a:off x="-1" y="0"/>
            <a:ext cx="8710864" cy="1325563"/>
          </a:xfrm>
        </p:spPr>
        <p:txBody>
          <a:bodyPr>
            <a:normAutofit/>
          </a:bodyPr>
          <a:lstStyle/>
          <a:p>
            <a:r>
              <a:rPr lang="en-GB" sz="3200" b="1" dirty="0">
                <a:solidFill>
                  <a:schemeClr val="bg1"/>
                </a:solidFill>
              </a:rPr>
              <a:t>Defining the language content: Part 3</a:t>
            </a:r>
          </a:p>
        </p:txBody>
      </p:sp>
      <p:sp>
        <p:nvSpPr>
          <p:cNvPr id="3" name="Oval Callout 2">
            <a:extLst>
              <a:ext uri="{FF2B5EF4-FFF2-40B4-BE49-F238E27FC236}">
                <a16:creationId xmlns:a16="http://schemas.microsoft.com/office/drawing/2014/main" id="{523E3323-0832-1C4A-98E8-7C9D7E53E83A}"/>
              </a:ext>
            </a:extLst>
          </p:cNvPr>
          <p:cNvSpPr/>
          <p:nvPr/>
        </p:nvSpPr>
        <p:spPr>
          <a:xfrm>
            <a:off x="8123274" y="1622426"/>
            <a:ext cx="2969834" cy="2417946"/>
          </a:xfrm>
          <a:prstGeom prst="wedgeEllipseCallout">
            <a:avLst>
              <a:gd name="adj1" fmla="val 65091"/>
              <a:gd name="adj2" fmla="val -324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in 450 hours… </a:t>
            </a:r>
          </a:p>
        </p:txBody>
      </p:sp>
    </p:spTree>
    <p:custDataLst>
      <p:tags r:id="rId1"/>
    </p:custDataLst>
    <p:extLst>
      <p:ext uri="{BB962C8B-B14F-4D97-AF65-F5344CB8AC3E}">
        <p14:creationId xmlns:p14="http://schemas.microsoft.com/office/powerpoint/2010/main" val="165596484"/>
      </p:ext>
    </p:extLst>
  </p:cSld>
  <p:clrMapOvr>
    <a:masterClrMapping/>
  </p:clrMapOvr>
  <mc:AlternateContent xmlns:mc="http://schemas.openxmlformats.org/markup-compatibility/2006" xmlns:p14="http://schemas.microsoft.com/office/powerpoint/2010/main">
    <mc:Choice Requires="p14">
      <p:transition spd="slow" p14:dur="2000" advTm="33672"/>
    </mc:Choice>
    <mc:Fallback xmlns="">
      <p:transition spd="slow" advTm="336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9">
            <a:extLst>
              <a:ext uri="{FF2B5EF4-FFF2-40B4-BE49-F238E27FC236}">
                <a16:creationId xmlns:a16="http://schemas.microsoft.com/office/drawing/2014/main" id="{303D9225-6E04-47F5-9F25-13A11CB50D7A}"/>
              </a:ext>
            </a:extLst>
          </p:cNvPr>
          <p:cNvSpPr/>
          <p:nvPr/>
        </p:nvSpPr>
        <p:spPr>
          <a:xfrm>
            <a:off x="305869" y="1490786"/>
            <a:ext cx="7359341" cy="2134147"/>
          </a:xfrm>
          <a:prstGeom prst="roundRect">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pic>
        <p:nvPicPr>
          <p:cNvPr id="5" name="Picture 4" descr="background rectang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8023372" cy="1393208"/>
          </a:xfrm>
          <a:prstGeom prst="rect">
            <a:avLst/>
          </a:prstGeom>
        </p:spPr>
      </p:pic>
      <p:sp>
        <p:nvSpPr>
          <p:cNvPr id="2" name="Title 1"/>
          <p:cNvSpPr>
            <a:spLocks noGrp="1"/>
          </p:cNvSpPr>
          <p:nvPr>
            <p:ph type="title"/>
          </p:nvPr>
        </p:nvSpPr>
        <p:spPr>
          <a:xfrm>
            <a:off x="0" y="0"/>
            <a:ext cx="6484584" cy="1393208"/>
          </a:xfrm>
        </p:spPr>
        <p:txBody>
          <a:bodyPr>
            <a:normAutofit/>
          </a:bodyPr>
          <a:lstStyle/>
          <a:p>
            <a:r>
              <a:rPr lang="en-GB" sz="3200" b="1" dirty="0">
                <a:solidFill>
                  <a:schemeClr val="bg1"/>
                </a:solidFill>
              </a:rPr>
              <a:t>Why use a word list to define the content?</a:t>
            </a:r>
          </a:p>
        </p:txBody>
      </p:sp>
      <p:sp>
        <p:nvSpPr>
          <p:cNvPr id="6" name="TextBox 5"/>
          <p:cNvSpPr txBox="1"/>
          <p:nvPr/>
        </p:nvSpPr>
        <p:spPr>
          <a:xfrm>
            <a:off x="409779" y="1636685"/>
            <a:ext cx="6986428" cy="1938992"/>
          </a:xfrm>
          <a:prstGeom prst="rect">
            <a:avLst/>
          </a:prstGeom>
          <a:noFill/>
        </p:spPr>
        <p:txBody>
          <a:bodyPr wrap="square" rtlCol="0">
            <a:spAutoFit/>
          </a:bodyPr>
          <a:lstStyle/>
          <a:p>
            <a:pPr lvl="0" algn="ctr"/>
            <a:r>
              <a:rPr lang="en-GB" sz="2400" dirty="0">
                <a:solidFill>
                  <a:srgbClr val="002060"/>
                </a:solidFill>
                <a:latin typeface="Century Gothic" panose="020B0502020202020204" pitchFamily="34" charset="0"/>
              </a:rPr>
              <a:t>“Word lists lie at the heart of good vocabulary </a:t>
            </a:r>
            <a:r>
              <a:rPr lang="en-GB" sz="2400" b="1" dirty="0">
                <a:solidFill>
                  <a:srgbClr val="002060"/>
                </a:solidFill>
                <a:latin typeface="Century Gothic" panose="020B0502020202020204" pitchFamily="34" charset="0"/>
              </a:rPr>
              <a:t>course design</a:t>
            </a:r>
            <a:r>
              <a:rPr lang="en-GB" sz="2400" dirty="0">
                <a:solidFill>
                  <a:srgbClr val="002060"/>
                </a:solidFill>
                <a:latin typeface="Century Gothic" panose="020B0502020202020204" pitchFamily="34" charset="0"/>
              </a:rPr>
              <a:t>, the development </a:t>
            </a:r>
            <a:r>
              <a:rPr lang="en-GB" sz="2400" b="1" dirty="0">
                <a:solidFill>
                  <a:srgbClr val="002060"/>
                </a:solidFill>
                <a:latin typeface="Century Gothic" panose="020B0502020202020204" pitchFamily="34" charset="0"/>
              </a:rPr>
              <a:t>of graded materials </a:t>
            </a:r>
            <a:r>
              <a:rPr lang="en-GB" sz="2400" dirty="0">
                <a:solidFill>
                  <a:srgbClr val="002060"/>
                </a:solidFill>
                <a:latin typeface="Century Gothic" panose="020B0502020202020204" pitchFamily="34" charset="0"/>
              </a:rPr>
              <a:t>for extensive listening and extensive reading</a:t>
            </a:r>
            <a:r>
              <a:rPr lang="en-GB" sz="2400" b="1" dirty="0">
                <a:solidFill>
                  <a:srgbClr val="002060"/>
                </a:solidFill>
                <a:latin typeface="Century Gothic" panose="020B0502020202020204" pitchFamily="34" charset="0"/>
              </a:rPr>
              <a:t>, research </a:t>
            </a:r>
            <a:r>
              <a:rPr lang="en-GB" sz="2400" dirty="0">
                <a:solidFill>
                  <a:srgbClr val="002060"/>
                </a:solidFill>
                <a:latin typeface="Century Gothic" panose="020B0502020202020204" pitchFamily="34" charset="0"/>
              </a:rPr>
              <a:t>on vocabulary load, and </a:t>
            </a:r>
            <a:r>
              <a:rPr lang="en-GB" sz="2400" b="1" dirty="0">
                <a:solidFill>
                  <a:srgbClr val="002060"/>
                </a:solidFill>
                <a:latin typeface="Century Gothic" panose="020B0502020202020204" pitchFamily="34" charset="0"/>
              </a:rPr>
              <a:t>vocabulary test </a:t>
            </a:r>
            <a:r>
              <a:rPr lang="en-GB" sz="2400" dirty="0">
                <a:solidFill>
                  <a:srgbClr val="002060"/>
                </a:solidFill>
                <a:latin typeface="Century Gothic" panose="020B0502020202020204" pitchFamily="34" charset="0"/>
              </a:rPr>
              <a:t>development” (Nation, 2016).</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3372" y="400691"/>
            <a:ext cx="4453847" cy="5938463"/>
          </a:xfrm>
          <a:prstGeom prst="rect">
            <a:avLst/>
          </a:prstGeom>
        </p:spPr>
      </p:pic>
    </p:spTree>
    <p:custDataLst>
      <p:tags r:id="rId1"/>
    </p:custDataLst>
    <p:extLst>
      <p:ext uri="{BB962C8B-B14F-4D97-AF65-F5344CB8AC3E}">
        <p14:creationId xmlns:p14="http://schemas.microsoft.com/office/powerpoint/2010/main" val="1887361530"/>
      </p:ext>
    </p:extLst>
  </p:cSld>
  <p:clrMapOvr>
    <a:masterClrMapping/>
  </p:clrMapOvr>
  <mc:AlternateContent xmlns:mc="http://schemas.openxmlformats.org/markup-compatibility/2006" xmlns:p14="http://schemas.microsoft.com/office/powerpoint/2010/main">
    <mc:Choice Requires="p14">
      <p:transition spd="slow" p14:dur="2000" advTm="33672"/>
    </mc:Choice>
    <mc:Fallback xmlns="">
      <p:transition spd="slow" advTm="336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530"/>
            <a:ext cx="12192000" cy="867128"/>
          </a:xfrm>
          <a:prstGeom prst="rect">
            <a:avLst/>
          </a:prstGeom>
        </p:spPr>
      </p:pic>
      <p:sp>
        <p:nvSpPr>
          <p:cNvPr id="2" name="Title 1"/>
          <p:cNvSpPr>
            <a:spLocks noGrp="1"/>
          </p:cNvSpPr>
          <p:nvPr>
            <p:ph type="title"/>
          </p:nvPr>
        </p:nvSpPr>
        <p:spPr>
          <a:xfrm>
            <a:off x="166255" y="-93688"/>
            <a:ext cx="9503525" cy="1325563"/>
          </a:xfrm>
        </p:spPr>
        <p:txBody>
          <a:bodyPr>
            <a:normAutofit/>
          </a:bodyPr>
          <a:lstStyle/>
          <a:p>
            <a:r>
              <a:rPr lang="en-GB" sz="2800" b="1" dirty="0">
                <a:solidFill>
                  <a:schemeClr val="bg1"/>
                </a:solidFill>
              </a:rPr>
              <a:t>Are word lists used for other language programmes?</a:t>
            </a:r>
          </a:p>
        </p:txBody>
      </p:sp>
      <p:sp>
        <p:nvSpPr>
          <p:cNvPr id="7" name="Content Placeholder 2">
            <a:extLst>
              <a:ext uri="{FF2B5EF4-FFF2-40B4-BE49-F238E27FC236}">
                <a16:creationId xmlns:a16="http://schemas.microsoft.com/office/drawing/2014/main" id="{F0D3252A-E3C8-B840-AABE-D811AB8D0F5C}"/>
              </a:ext>
            </a:extLst>
          </p:cNvPr>
          <p:cNvSpPr>
            <a:spLocks noGrp="1"/>
          </p:cNvSpPr>
          <p:nvPr>
            <p:ph idx="1"/>
          </p:nvPr>
        </p:nvSpPr>
        <p:spPr>
          <a:xfrm>
            <a:off x="166255" y="1231876"/>
            <a:ext cx="11839698" cy="4851424"/>
          </a:xfrm>
        </p:spPr>
        <p:txBody>
          <a:bodyPr>
            <a:normAutofit lnSpcReduction="10000"/>
          </a:bodyPr>
          <a:lstStyle/>
          <a:p>
            <a:r>
              <a:rPr lang="en-GB" b="1" dirty="0"/>
              <a:t>Word lists for proficiency tests:</a:t>
            </a:r>
          </a:p>
          <a:p>
            <a:pPr lvl="2"/>
            <a:r>
              <a:rPr lang="en-GB" b="1" dirty="0">
                <a:solidFill>
                  <a:srgbClr val="FF0000"/>
                </a:solidFill>
              </a:rPr>
              <a:t>Japanese</a:t>
            </a:r>
            <a:r>
              <a:rPr lang="en-GB" dirty="0"/>
              <a:t> Language Proficiency Test until 2010 </a:t>
            </a:r>
            <a:r>
              <a:rPr lang="en-GB" sz="1400" dirty="0"/>
              <a:t>(Japan Educational Exchanges and Services, 2009)</a:t>
            </a:r>
          </a:p>
          <a:p>
            <a:pPr marL="1371600" lvl="3" indent="0">
              <a:buNone/>
            </a:pPr>
            <a:r>
              <a:rPr lang="en-GB" dirty="0"/>
              <a:t>~A2:</a:t>
            </a:r>
            <a:r>
              <a:rPr lang="en-GB" sz="1800" b="1" dirty="0"/>
              <a:t> </a:t>
            </a:r>
            <a:r>
              <a:rPr lang="en-GB" sz="2000" b="1" dirty="0">
                <a:solidFill>
                  <a:srgbClr val="00B050"/>
                </a:solidFill>
              </a:rPr>
              <a:t>1,500</a:t>
            </a:r>
            <a:r>
              <a:rPr lang="en-GB" sz="2000" b="1" dirty="0"/>
              <a:t> </a:t>
            </a:r>
            <a:r>
              <a:rPr lang="en-GB" dirty="0"/>
              <a:t>words / ~B1: 3,750 words </a:t>
            </a:r>
          </a:p>
          <a:p>
            <a:pPr lvl="2"/>
            <a:r>
              <a:rPr lang="en-GB" b="1" dirty="0">
                <a:solidFill>
                  <a:srgbClr val="FF0000"/>
                </a:solidFill>
              </a:rPr>
              <a:t>German</a:t>
            </a:r>
            <a:r>
              <a:rPr lang="en-GB" dirty="0"/>
              <a:t>-</a:t>
            </a:r>
            <a:r>
              <a:rPr lang="en-GB" dirty="0" err="1"/>
              <a:t>Zertifikat</a:t>
            </a:r>
            <a:r>
              <a:rPr lang="en-GB" dirty="0"/>
              <a:t> Proficiency Test (Goethe-</a:t>
            </a:r>
            <a:r>
              <a:rPr lang="en-GB" dirty="0" err="1"/>
              <a:t>Institut</a:t>
            </a:r>
            <a:r>
              <a:rPr lang="en-GB" dirty="0"/>
              <a:t>, </a:t>
            </a:r>
            <a:r>
              <a:rPr lang="en-GB" sz="1400" dirty="0"/>
              <a:t>2016a, 2016b, 2016c)</a:t>
            </a:r>
          </a:p>
          <a:p>
            <a:pPr marL="1371600" lvl="3" indent="0">
              <a:buNone/>
            </a:pPr>
            <a:r>
              <a:rPr lang="en-GB" dirty="0"/>
              <a:t>A2: </a:t>
            </a:r>
            <a:r>
              <a:rPr lang="en-GB" sz="2000" b="1" dirty="0">
                <a:solidFill>
                  <a:srgbClr val="00B050"/>
                </a:solidFill>
              </a:rPr>
              <a:t>1,300</a:t>
            </a:r>
            <a:r>
              <a:rPr lang="en-GB" dirty="0"/>
              <a:t> words / B1: 2,400 words</a:t>
            </a:r>
          </a:p>
          <a:p>
            <a:r>
              <a:rPr lang="en-GB" b="1" dirty="0"/>
              <a:t>Word lists for curricula: </a:t>
            </a:r>
          </a:p>
          <a:p>
            <a:pPr lvl="2"/>
            <a:r>
              <a:rPr lang="en-GB" dirty="0"/>
              <a:t>France, Ministry of National Education </a:t>
            </a:r>
            <a:r>
              <a:rPr lang="en-GB" sz="1300" dirty="0"/>
              <a:t>(</a:t>
            </a:r>
            <a:r>
              <a:rPr lang="en-GB" sz="1300" dirty="0" err="1"/>
              <a:t>éduscol</a:t>
            </a:r>
            <a:r>
              <a:rPr lang="en-GB" sz="1300" dirty="0"/>
              <a:t>, 2020) </a:t>
            </a:r>
            <a:r>
              <a:rPr lang="en-GB" dirty="0"/>
              <a:t>lists </a:t>
            </a:r>
            <a:r>
              <a:rPr lang="en-GB" sz="2000" b="1" dirty="0">
                <a:solidFill>
                  <a:srgbClr val="00B050"/>
                </a:solidFill>
              </a:rPr>
              <a:t>1,500</a:t>
            </a:r>
            <a:r>
              <a:rPr lang="en-GB" dirty="0">
                <a:solidFill>
                  <a:srgbClr val="00B050"/>
                </a:solidFill>
              </a:rPr>
              <a:t> </a:t>
            </a:r>
            <a:r>
              <a:rPr lang="en-GB" dirty="0"/>
              <a:t>most frequent words in </a:t>
            </a:r>
            <a:r>
              <a:rPr lang="en-GB" b="1" dirty="0">
                <a:solidFill>
                  <a:srgbClr val="FF0000"/>
                </a:solidFill>
              </a:rPr>
              <a:t>French</a:t>
            </a:r>
            <a:r>
              <a:rPr lang="en-GB" b="1" dirty="0"/>
              <a:t> </a:t>
            </a:r>
            <a:r>
              <a:rPr lang="en-GB" dirty="0"/>
              <a:t>for French primary school children (6-11 years)</a:t>
            </a:r>
          </a:p>
          <a:p>
            <a:pPr lvl="2"/>
            <a:r>
              <a:rPr lang="en-GB" sz="2000" dirty="0">
                <a:latin typeface="Calibri" panose="020F0502020204030204" pitchFamily="34" charset="0"/>
                <a:cs typeface="Calibri" panose="020F0502020204030204" pitchFamily="34" charset="0"/>
              </a:rPr>
              <a:t>China, Ministry of Education </a:t>
            </a:r>
            <a:r>
              <a:rPr lang="en-GB" sz="1400" dirty="0">
                <a:latin typeface="Calibri" panose="020F0502020204030204" pitchFamily="34" charset="0"/>
                <a:cs typeface="Calibri" panose="020F0502020204030204" pitchFamily="34" charset="0"/>
              </a:rPr>
              <a:t>(2017) </a:t>
            </a:r>
            <a:r>
              <a:rPr lang="en-GB" sz="2000" dirty="0">
                <a:latin typeface="Calibri" panose="020F0502020204030204" pitchFamily="34" charset="0"/>
                <a:cs typeface="Calibri" panose="020F0502020204030204" pitchFamily="34" charset="0"/>
              </a:rPr>
              <a:t>lists </a:t>
            </a:r>
            <a:r>
              <a:rPr lang="en-GB" sz="2400" b="1" dirty="0">
                <a:solidFill>
                  <a:srgbClr val="00B050"/>
                </a:solidFill>
                <a:latin typeface="Calibri" panose="020F0502020204030204" pitchFamily="34" charset="0"/>
                <a:cs typeface="Calibri" panose="020F0502020204030204" pitchFamily="34" charset="0"/>
              </a:rPr>
              <a:t>1,500</a:t>
            </a:r>
            <a:r>
              <a:rPr lang="en-GB" sz="2000" dirty="0">
                <a:latin typeface="Calibri" panose="020F0502020204030204" pitchFamily="34" charset="0"/>
                <a:cs typeface="Calibri" panose="020F0502020204030204" pitchFamily="34" charset="0"/>
              </a:rPr>
              <a:t> words for </a:t>
            </a:r>
            <a:r>
              <a:rPr lang="en-GB" sz="2000" b="1" dirty="0">
                <a:solidFill>
                  <a:srgbClr val="FF0000"/>
                </a:solidFill>
                <a:latin typeface="Calibri" panose="020F0502020204030204" pitchFamily="34" charset="0"/>
                <a:cs typeface="Calibri" panose="020F0502020204030204" pitchFamily="34" charset="0"/>
              </a:rPr>
              <a:t>English </a:t>
            </a:r>
            <a:r>
              <a:rPr lang="en-GB" sz="2000" dirty="0">
                <a:latin typeface="Calibri" panose="020F0502020204030204" pitchFamily="34" charset="0"/>
                <a:cs typeface="Calibri" panose="020F0502020204030204" pitchFamily="34" charset="0"/>
              </a:rPr>
              <a:t>for 16 years olds (after 9 </a:t>
            </a:r>
            <a:r>
              <a:rPr lang="en-GB" sz="2000" dirty="0" err="1">
                <a:latin typeface="Calibri" panose="020F0502020204030204" pitchFamily="34" charset="0"/>
                <a:cs typeface="Calibri" panose="020F0502020204030204" pitchFamily="34" charset="0"/>
              </a:rPr>
              <a:t>yrs</a:t>
            </a:r>
            <a:r>
              <a:rPr lang="en-GB" sz="2000" dirty="0">
                <a:latin typeface="Calibri" panose="020F0502020204030204" pitchFamily="34" charset="0"/>
                <a:cs typeface="Calibri" panose="020F0502020204030204" pitchFamily="34" charset="0"/>
              </a:rPr>
              <a:t> of English)</a:t>
            </a:r>
          </a:p>
          <a:p>
            <a:pPr lvl="2"/>
            <a:r>
              <a:rPr lang="en-GB" sz="2000" dirty="0">
                <a:latin typeface="Calibri" panose="020F0502020204030204" pitchFamily="34" charset="0"/>
                <a:cs typeface="Calibri" panose="020F0502020204030204" pitchFamily="34" charset="0"/>
              </a:rPr>
              <a:t>Hungarian National Core Curriculum for </a:t>
            </a:r>
            <a:r>
              <a:rPr lang="en-GB" sz="2000" b="1" dirty="0">
                <a:solidFill>
                  <a:srgbClr val="FF0000"/>
                </a:solidFill>
                <a:latin typeface="Calibri" panose="020F0502020204030204" pitchFamily="34" charset="0"/>
                <a:cs typeface="Calibri" panose="020F0502020204030204" pitchFamily="34" charset="0"/>
              </a:rPr>
              <a:t>English</a:t>
            </a:r>
            <a:r>
              <a:rPr lang="en-GB" sz="2000" dirty="0">
                <a:latin typeface="Calibri" panose="020F0502020204030204" pitchFamily="34" charset="0"/>
                <a:cs typeface="Calibri" panose="020F0502020204030204" pitchFamily="34" charset="0"/>
              </a:rPr>
              <a:t> </a:t>
            </a:r>
            <a:r>
              <a:rPr lang="en-GB" sz="1400" dirty="0">
                <a:latin typeface="Calibri" panose="020F0502020204030204" pitchFamily="34" charset="0"/>
                <a:cs typeface="Calibri" panose="020F0502020204030204" pitchFamily="34" charset="0"/>
              </a:rPr>
              <a:t>(</a:t>
            </a:r>
            <a:r>
              <a:rPr lang="en-GB" sz="1400" dirty="0" err="1">
                <a:latin typeface="Calibri" panose="020F0502020204030204" pitchFamily="34" charset="0"/>
                <a:cs typeface="Calibri" panose="020F0502020204030204" pitchFamily="34" charset="0"/>
              </a:rPr>
              <a:t>Krizsán</a:t>
            </a:r>
            <a:r>
              <a:rPr lang="en-GB" sz="1400" dirty="0">
                <a:latin typeface="Calibri" panose="020F0502020204030204" pitchFamily="34" charset="0"/>
                <a:cs typeface="Calibri" panose="020F0502020204030204" pitchFamily="34" charset="0"/>
              </a:rPr>
              <a:t>, 2003):</a:t>
            </a:r>
            <a:r>
              <a:rPr lang="en-GB" sz="2000" b="1" dirty="0">
                <a:latin typeface="Calibri" panose="020F0502020204030204" pitchFamily="34" charset="0"/>
                <a:cs typeface="Calibri" panose="020F0502020204030204" pitchFamily="34" charset="0"/>
              </a:rPr>
              <a:t> </a:t>
            </a:r>
            <a:r>
              <a:rPr lang="en-GB" sz="2000" b="1" dirty="0">
                <a:solidFill>
                  <a:srgbClr val="00B050"/>
                </a:solidFill>
                <a:cs typeface="Calibri" panose="020F0502020204030204" pitchFamily="34" charset="0"/>
              </a:rPr>
              <a:t>1,200 </a:t>
            </a:r>
            <a:r>
              <a:rPr lang="en-GB" sz="2000" dirty="0">
                <a:latin typeface="Calibri" panose="020F0502020204030204" pitchFamily="34" charset="0"/>
                <a:cs typeface="Calibri" panose="020F0502020204030204" pitchFamily="34" charset="0"/>
              </a:rPr>
              <a:t>active vocabulary for </a:t>
            </a:r>
            <a:r>
              <a:rPr lang="en-US" sz="2000" dirty="0">
                <a:latin typeface="Calibri" panose="020F0502020204030204" pitchFamily="34" charset="0"/>
                <a:cs typeface="Calibri" panose="020F0502020204030204" pitchFamily="34" charset="0"/>
              </a:rPr>
              <a:t>13-14 year </a:t>
            </a:r>
            <a:r>
              <a:rPr lang="en-US" sz="2000" dirty="0" err="1">
                <a:latin typeface="Calibri" panose="020F0502020204030204" pitchFamily="34" charset="0"/>
                <a:cs typeface="Calibri" panose="020F0502020204030204" pitchFamily="34" charset="0"/>
              </a:rPr>
              <a:t>olds</a:t>
            </a:r>
            <a:endParaRPr lang="en-US" dirty="0">
              <a:latin typeface="Calibri" panose="020F0502020204030204" pitchFamily="34" charset="0"/>
              <a:cs typeface="Calibri" panose="020F0502020204030204" pitchFamily="34" charset="0"/>
            </a:endParaRPr>
          </a:p>
          <a:p>
            <a:r>
              <a:rPr lang="en-GB" b="1" dirty="0"/>
              <a:t>Guidelines about number of words: </a:t>
            </a:r>
          </a:p>
          <a:p>
            <a:pPr lvl="2"/>
            <a:r>
              <a:rPr lang="en-GB" dirty="0"/>
              <a:t>Japanese Ministry of Education </a:t>
            </a:r>
            <a:r>
              <a:rPr lang="en-GB" sz="1300" dirty="0"/>
              <a:t>(MEXT, 2008, 2009, 2016, 2017, 2018) </a:t>
            </a:r>
            <a:r>
              <a:rPr lang="en-GB" b="1" dirty="0">
                <a:solidFill>
                  <a:srgbClr val="FF0000"/>
                </a:solidFill>
              </a:rPr>
              <a:t>English</a:t>
            </a:r>
            <a:r>
              <a:rPr lang="en-GB" dirty="0"/>
              <a:t>: Junior high school students: </a:t>
            </a:r>
            <a:r>
              <a:rPr lang="en-GB" b="1" dirty="0">
                <a:solidFill>
                  <a:srgbClr val="00B050"/>
                </a:solidFill>
              </a:rPr>
              <a:t>1,200 </a:t>
            </a:r>
            <a:r>
              <a:rPr lang="en-GB" dirty="0"/>
              <a:t>words; High school students: </a:t>
            </a:r>
            <a:r>
              <a:rPr lang="en-GB" sz="2000" b="1" dirty="0">
                <a:solidFill>
                  <a:srgbClr val="00B050"/>
                </a:solidFill>
              </a:rPr>
              <a:t>1,800</a:t>
            </a:r>
            <a:r>
              <a:rPr lang="en-GB" sz="2000" b="1" dirty="0"/>
              <a:t> </a:t>
            </a:r>
            <a:r>
              <a:rPr lang="en-GB" dirty="0"/>
              <a:t>words</a:t>
            </a:r>
            <a:endParaRPr lang="en-US" dirty="0">
              <a:latin typeface="Century Gothic" panose="020B0502020202020204" pitchFamily="34" charset="0"/>
            </a:endParaRPr>
          </a:p>
          <a:p>
            <a:pPr marL="914400" lvl="2" indent="0">
              <a:buNone/>
            </a:pPr>
            <a:endParaRPr lang="en-GB" sz="1300" b="1" dirty="0"/>
          </a:p>
          <a:p>
            <a:pPr marL="914400" lvl="2" indent="0">
              <a:buNone/>
            </a:pPr>
            <a:endParaRPr lang="en-GB" dirty="0"/>
          </a:p>
        </p:txBody>
      </p:sp>
    </p:spTree>
    <p:extLst>
      <p:ext uri="{BB962C8B-B14F-4D97-AF65-F5344CB8AC3E}">
        <p14:creationId xmlns:p14="http://schemas.microsoft.com/office/powerpoint/2010/main" val="197764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308F-BEB0-6B4E-9F6C-76789EA950EA}"/>
              </a:ext>
            </a:extLst>
          </p:cNvPr>
          <p:cNvSpPr>
            <a:spLocks noGrp="1"/>
          </p:cNvSpPr>
          <p:nvPr>
            <p:ph type="title"/>
          </p:nvPr>
        </p:nvSpPr>
        <p:spPr>
          <a:xfrm>
            <a:off x="838199" y="1038496"/>
            <a:ext cx="10515600" cy="2874285"/>
          </a:xfrm>
        </p:spPr>
        <p:txBody>
          <a:bodyPr>
            <a:normAutofit/>
          </a:bodyPr>
          <a:lstStyle/>
          <a:p>
            <a:pPr lvl="0">
              <a:lnSpc>
                <a:spcPct val="100000"/>
              </a:lnSpc>
              <a:spcBef>
                <a:spcPts val="0"/>
              </a:spcBef>
              <a:defRPr/>
            </a:pPr>
            <a:r>
              <a:rPr lang="en-GB" dirty="0">
                <a:solidFill>
                  <a:srgbClr val="002060"/>
                </a:solidFill>
              </a:rPr>
              <a:t>What is it like working </a:t>
            </a:r>
            <a:r>
              <a:rPr lang="en-GB" i="1" dirty="0">
                <a:solidFill>
                  <a:srgbClr val="002060"/>
                </a:solidFill>
              </a:rPr>
              <a:t>without</a:t>
            </a:r>
            <a:r>
              <a:rPr lang="en-GB" dirty="0">
                <a:solidFill>
                  <a:srgbClr val="002060"/>
                </a:solidFill>
              </a:rPr>
              <a:t> a </a:t>
            </a:r>
            <a:r>
              <a:rPr lang="en-GB" b="1" dirty="0">
                <a:solidFill>
                  <a:srgbClr val="002060"/>
                </a:solidFill>
              </a:rPr>
              <a:t>fixed</a:t>
            </a:r>
            <a:r>
              <a:rPr lang="en-GB" dirty="0">
                <a:solidFill>
                  <a:srgbClr val="002060"/>
                </a:solidFill>
              </a:rPr>
              <a:t> word list, for post-beginners / low intermediates?</a:t>
            </a:r>
            <a:endParaRPr lang="en-US" dirty="0"/>
          </a:p>
        </p:txBody>
      </p:sp>
      <p:sp>
        <p:nvSpPr>
          <p:cNvPr id="5" name="Rectangle 4">
            <a:extLst>
              <a:ext uri="{FF2B5EF4-FFF2-40B4-BE49-F238E27FC236}">
                <a16:creationId xmlns:a16="http://schemas.microsoft.com/office/drawing/2014/main" id="{7B6964A2-EFCB-E84C-8B47-EDE73B2A480C}"/>
              </a:ext>
            </a:extLst>
          </p:cNvPr>
          <p:cNvSpPr/>
          <p:nvPr/>
        </p:nvSpPr>
        <p:spPr>
          <a:xfrm>
            <a:off x="1151859" y="4101665"/>
            <a:ext cx="9888279" cy="1446550"/>
          </a:xfrm>
          <a:prstGeom prst="rect">
            <a:avLst/>
          </a:prstGeom>
        </p:spPr>
        <p:txBody>
          <a:bodyPr wrap="square">
            <a:spAutoFit/>
          </a:bodyPr>
          <a:lstStyle/>
          <a:p>
            <a:r>
              <a:rPr lang="en-GB" sz="4400" dirty="0">
                <a:solidFill>
                  <a:srgbClr val="002060"/>
                </a:solidFill>
              </a:rPr>
              <a:t>…It can be </a:t>
            </a:r>
            <a:r>
              <a:rPr lang="en-GB" sz="4400" b="1" dirty="0">
                <a:solidFill>
                  <a:srgbClr val="002060"/>
                </a:solidFill>
              </a:rPr>
              <a:t>problematic,</a:t>
            </a:r>
            <a:r>
              <a:rPr lang="en-GB" sz="4400" dirty="0">
                <a:solidFill>
                  <a:srgbClr val="002060"/>
                </a:solidFill>
              </a:rPr>
              <a:t> for test designers, textbook writers, teachers, and students</a:t>
            </a:r>
            <a:endParaRPr lang="en-US" sz="4400" dirty="0"/>
          </a:p>
        </p:txBody>
      </p:sp>
    </p:spTree>
    <p:extLst>
      <p:ext uri="{BB962C8B-B14F-4D97-AF65-F5344CB8AC3E}">
        <p14:creationId xmlns:p14="http://schemas.microsoft.com/office/powerpoint/2010/main" val="2328183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2734"/>
            <a:ext cx="6649156" cy="867128"/>
          </a:xfrm>
          <a:prstGeom prst="rect">
            <a:avLst/>
          </a:prstGeom>
        </p:spPr>
      </p:pic>
      <p:sp>
        <p:nvSpPr>
          <p:cNvPr id="2" name="Title 1"/>
          <p:cNvSpPr>
            <a:spLocks noGrp="1"/>
          </p:cNvSpPr>
          <p:nvPr>
            <p:ph type="title"/>
          </p:nvPr>
        </p:nvSpPr>
        <p:spPr>
          <a:xfrm>
            <a:off x="142505" y="-146484"/>
            <a:ext cx="6484584" cy="1325563"/>
          </a:xfrm>
        </p:spPr>
        <p:txBody>
          <a:bodyPr>
            <a:normAutofit/>
          </a:bodyPr>
          <a:lstStyle/>
          <a:p>
            <a:r>
              <a:rPr lang="en-GB" sz="3600" b="1">
                <a:solidFill>
                  <a:schemeClr val="bg1"/>
                </a:solidFill>
              </a:rPr>
              <a:t>Session outline</a:t>
            </a:r>
          </a:p>
        </p:txBody>
      </p:sp>
      <p:grpSp>
        <p:nvGrpSpPr>
          <p:cNvPr id="3" name="Group 2">
            <a:extLst>
              <a:ext uri="{FF2B5EF4-FFF2-40B4-BE49-F238E27FC236}">
                <a16:creationId xmlns:a16="http://schemas.microsoft.com/office/drawing/2014/main" id="{E0558DC1-1587-C44E-B7F9-FEB1F7DA859A}"/>
              </a:ext>
            </a:extLst>
          </p:cNvPr>
          <p:cNvGrpSpPr/>
          <p:nvPr/>
        </p:nvGrpSpPr>
        <p:grpSpPr>
          <a:xfrm>
            <a:off x="282638" y="1628504"/>
            <a:ext cx="11711242" cy="3446417"/>
            <a:chOff x="142505" y="1135767"/>
            <a:chExt cx="11711242" cy="5341174"/>
          </a:xfrm>
        </p:grpSpPr>
        <p:sp>
          <p:nvSpPr>
            <p:cNvPr id="8" name="Rectangle: Rounded Corners 9">
              <a:extLst>
                <a:ext uri="{FF2B5EF4-FFF2-40B4-BE49-F238E27FC236}">
                  <a16:creationId xmlns:a16="http://schemas.microsoft.com/office/drawing/2014/main" id="{303D9225-6E04-47F5-9F25-13A11CB50D7A}"/>
                </a:ext>
              </a:extLst>
            </p:cNvPr>
            <p:cNvSpPr/>
            <p:nvPr/>
          </p:nvSpPr>
          <p:spPr>
            <a:xfrm>
              <a:off x="142505" y="1135767"/>
              <a:ext cx="11711242" cy="5341174"/>
            </a:xfrm>
            <a:prstGeom prst="roundRect">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9D3DB316-5E74-4357-83D1-2E8136DFDE65}"/>
                </a:ext>
              </a:extLst>
            </p:cNvPr>
            <p:cNvSpPr txBox="1"/>
            <p:nvPr/>
          </p:nvSpPr>
          <p:spPr>
            <a:xfrm>
              <a:off x="326859" y="2296895"/>
              <a:ext cx="11342534" cy="3018915"/>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800" b="1" noProof="0" dirty="0">
                  <a:solidFill>
                    <a:srgbClr val="002060"/>
                  </a:solidFill>
                  <a:latin typeface="Century Gothic" panose="020F0302020204030204"/>
                </a:rPr>
                <a:t>What </a:t>
              </a:r>
              <a:r>
                <a:rPr lang="en-GB" sz="2800" b="1" dirty="0">
                  <a:solidFill>
                    <a:srgbClr val="002060"/>
                  </a:solidFill>
                  <a:latin typeface="Century Gothic" panose="020F0302020204030204"/>
                </a:rPr>
                <a:t>teachers who work with </a:t>
              </a:r>
              <a:r>
                <a:rPr lang="en-GB" sz="2800" b="1" noProof="0" dirty="0">
                  <a:solidFill>
                    <a:srgbClr val="002060"/>
                  </a:solidFill>
                  <a:latin typeface="Century Gothic" panose="020F0302020204030204"/>
                </a:rPr>
                <a:t>NCELP materials say about them </a:t>
              </a:r>
              <a:endParaRPr lang="en-GB" sz="2800" noProof="0" dirty="0">
                <a:solidFill>
                  <a:srgbClr val="002060"/>
                </a:solidFill>
                <a:latin typeface="Century Gothic" panose="020F0302020204030204"/>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800" b="1" i="0" strike="noStrike" kern="1200" cap="none" spc="0" normalizeH="0" baseline="0" noProof="0" dirty="0">
                  <a:ln>
                    <a:noFill/>
                  </a:ln>
                  <a:solidFill>
                    <a:srgbClr val="002060"/>
                  </a:solidFill>
                  <a:effectLst/>
                  <a:uLnTx/>
                  <a:uFillTx/>
                  <a:latin typeface="Century Gothic" panose="020F0302020204030204"/>
                  <a:ea typeface="+mn-ea"/>
                  <a:cs typeface="+mn-cs"/>
                </a:rPr>
                <a:t>Defining the</a:t>
              </a:r>
              <a:r>
                <a:rPr kumimoji="0" lang="en-GB" sz="2800" b="1" i="0" strike="noStrike" kern="1200" cap="none" spc="0" normalizeH="0" noProof="0" dirty="0">
                  <a:ln>
                    <a:noFill/>
                  </a:ln>
                  <a:solidFill>
                    <a:srgbClr val="002060"/>
                  </a:solidFill>
                  <a:effectLst/>
                  <a:uLnTx/>
                  <a:uFillTx/>
                  <a:latin typeface="Century Gothic" panose="020F0302020204030204"/>
                  <a:ea typeface="+mn-ea"/>
                  <a:cs typeface="+mn-cs"/>
                </a:rPr>
                <a:t> “language content” </a:t>
              </a:r>
            </a:p>
            <a:p>
              <a:pPr marL="457200" indent="-457200">
                <a:lnSpc>
                  <a:spcPct val="150000"/>
                </a:lnSpc>
                <a:buFont typeface="+mj-lt"/>
                <a:buAutoNum type="arabicPeriod"/>
                <a:defRPr/>
              </a:pPr>
              <a:r>
                <a:rPr lang="en-GB" sz="2800" b="1" dirty="0">
                  <a:solidFill>
                    <a:srgbClr val="002060"/>
                  </a:solidFill>
                  <a:latin typeface="Century Gothic" panose="020F0302020204030204"/>
                </a:rPr>
                <a:t>The content of current and proposed GCSE Subject Content</a:t>
              </a:r>
            </a:p>
          </p:txBody>
        </p:sp>
      </p:grpSp>
    </p:spTree>
    <p:custDataLst>
      <p:tags r:id="rId1"/>
    </p:custDataLst>
    <p:extLst>
      <p:ext uri="{BB962C8B-B14F-4D97-AF65-F5344CB8AC3E}">
        <p14:creationId xmlns:p14="http://schemas.microsoft.com/office/powerpoint/2010/main" val="3661698820"/>
      </p:ext>
    </p:extLst>
  </p:cSld>
  <p:clrMapOvr>
    <a:masterClrMapping/>
  </p:clrMapOvr>
  <mc:AlternateContent xmlns:mc="http://schemas.openxmlformats.org/markup-compatibility/2006" xmlns:p14="http://schemas.microsoft.com/office/powerpoint/2010/main">
    <mc:Choice Requires="p14">
      <p:transition spd="slow" p14:dur="2000" advTm="33672"/>
    </mc:Choice>
    <mc:Fallback xmlns="">
      <p:transition spd="slow" advTm="3367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96863"/>
            <a:ext cx="12192001" cy="867128"/>
          </a:xfrm>
          <a:prstGeom prst="rect">
            <a:avLst/>
          </a:prstGeom>
        </p:spPr>
      </p:pic>
      <p:sp>
        <p:nvSpPr>
          <p:cNvPr id="2" name="Title 1"/>
          <p:cNvSpPr>
            <a:spLocks noGrp="1"/>
          </p:cNvSpPr>
          <p:nvPr>
            <p:ph type="title"/>
          </p:nvPr>
        </p:nvSpPr>
        <p:spPr>
          <a:xfrm>
            <a:off x="300037" y="21925"/>
            <a:ext cx="9986963" cy="1325563"/>
          </a:xfrm>
        </p:spPr>
        <p:txBody>
          <a:bodyPr>
            <a:normAutofit/>
          </a:bodyPr>
          <a:lstStyle/>
          <a:p>
            <a:r>
              <a:rPr lang="en-GB" sz="3600" b="1" dirty="0">
                <a:solidFill>
                  <a:schemeClr val="bg1"/>
                </a:solidFill>
              </a:rPr>
              <a:t>Which words appear in </a:t>
            </a:r>
            <a:r>
              <a:rPr lang="en-GB" sz="3600" b="1" i="1" dirty="0">
                <a:solidFill>
                  <a:schemeClr val="bg1"/>
                </a:solidFill>
              </a:rPr>
              <a:t>every</a:t>
            </a:r>
            <a:r>
              <a:rPr lang="en-GB" sz="3600" b="1" dirty="0">
                <a:solidFill>
                  <a:schemeClr val="bg1"/>
                </a:solidFill>
              </a:rPr>
              <a:t> exam?</a:t>
            </a:r>
          </a:p>
        </p:txBody>
      </p:sp>
      <p:graphicFrame>
        <p:nvGraphicFramePr>
          <p:cNvPr id="7" name="Table 5">
            <a:extLst>
              <a:ext uri="{FF2B5EF4-FFF2-40B4-BE49-F238E27FC236}">
                <a16:creationId xmlns:a16="http://schemas.microsoft.com/office/drawing/2014/main" id="{056EF4AB-132E-214D-8B97-AD8B5446CA40}"/>
              </a:ext>
            </a:extLst>
          </p:cNvPr>
          <p:cNvGraphicFramePr>
            <a:graphicFrameLocks noGrp="1"/>
          </p:cNvGraphicFramePr>
          <p:nvPr>
            <p:extLst>
              <p:ext uri="{D42A27DB-BD31-4B8C-83A1-F6EECF244321}">
                <p14:modId xmlns:p14="http://schemas.microsoft.com/office/powerpoint/2010/main" val="3127623752"/>
              </p:ext>
            </p:extLst>
          </p:nvPr>
        </p:nvGraphicFramePr>
        <p:xfrm>
          <a:off x="114296" y="1329091"/>
          <a:ext cx="11888876" cy="3021840"/>
        </p:xfrm>
        <a:graphic>
          <a:graphicData uri="http://schemas.openxmlformats.org/drawingml/2006/table">
            <a:tbl>
              <a:tblPr firstRow="1" bandRow="1">
                <a:tableStyleId>{5940675A-B579-460E-94D1-54222C63F5DA}</a:tableStyleId>
              </a:tblPr>
              <a:tblGrid>
                <a:gridCol w="5552876">
                  <a:extLst>
                    <a:ext uri="{9D8B030D-6E8A-4147-A177-3AD203B41FA5}">
                      <a16:colId xmlns:a16="http://schemas.microsoft.com/office/drawing/2014/main" val="1387142610"/>
                    </a:ext>
                  </a:extLst>
                </a:gridCol>
                <a:gridCol w="792000">
                  <a:extLst>
                    <a:ext uri="{9D8B030D-6E8A-4147-A177-3AD203B41FA5}">
                      <a16:colId xmlns:a16="http://schemas.microsoft.com/office/drawing/2014/main" val="2665032753"/>
                    </a:ext>
                  </a:extLst>
                </a:gridCol>
                <a:gridCol w="792000">
                  <a:extLst>
                    <a:ext uri="{9D8B030D-6E8A-4147-A177-3AD203B41FA5}">
                      <a16:colId xmlns:a16="http://schemas.microsoft.com/office/drawing/2014/main" val="3466796819"/>
                    </a:ext>
                  </a:extLst>
                </a:gridCol>
                <a:gridCol w="792000">
                  <a:extLst>
                    <a:ext uri="{9D8B030D-6E8A-4147-A177-3AD203B41FA5}">
                      <a16:colId xmlns:a16="http://schemas.microsoft.com/office/drawing/2014/main" val="1863587598"/>
                    </a:ext>
                  </a:extLst>
                </a:gridCol>
                <a:gridCol w="792000">
                  <a:extLst>
                    <a:ext uri="{9D8B030D-6E8A-4147-A177-3AD203B41FA5}">
                      <a16:colId xmlns:a16="http://schemas.microsoft.com/office/drawing/2014/main" val="755959098"/>
                    </a:ext>
                  </a:extLst>
                </a:gridCol>
                <a:gridCol w="792000">
                  <a:extLst>
                    <a:ext uri="{9D8B030D-6E8A-4147-A177-3AD203B41FA5}">
                      <a16:colId xmlns:a16="http://schemas.microsoft.com/office/drawing/2014/main" val="3307331473"/>
                    </a:ext>
                  </a:extLst>
                </a:gridCol>
                <a:gridCol w="792000">
                  <a:extLst>
                    <a:ext uri="{9D8B030D-6E8A-4147-A177-3AD203B41FA5}">
                      <a16:colId xmlns:a16="http://schemas.microsoft.com/office/drawing/2014/main" val="284784386"/>
                    </a:ext>
                  </a:extLst>
                </a:gridCol>
                <a:gridCol w="792000">
                  <a:extLst>
                    <a:ext uri="{9D8B030D-6E8A-4147-A177-3AD203B41FA5}">
                      <a16:colId xmlns:a16="http://schemas.microsoft.com/office/drawing/2014/main" val="3466772468"/>
                    </a:ext>
                  </a:extLst>
                </a:gridCol>
                <a:gridCol w="792000">
                  <a:extLst>
                    <a:ext uri="{9D8B030D-6E8A-4147-A177-3AD203B41FA5}">
                      <a16:colId xmlns:a16="http://schemas.microsoft.com/office/drawing/2014/main" val="1342805455"/>
                    </a:ext>
                  </a:extLst>
                </a:gridCol>
              </a:tblGrid>
              <a:tr h="367200">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Palatino Linotype" panose="02040502050505030304" pitchFamily="18" charset="0"/>
                          <a:cs typeface="Calibri" panose="020F0502020204030204" pitchFamily="34" charset="0"/>
                        </a:rPr>
                        <a:t>We </a:t>
                      </a:r>
                      <a:r>
                        <a:rPr lang="en-US" sz="1800" dirty="0" err="1">
                          <a:solidFill>
                            <a:schemeClr val="tx1"/>
                          </a:solidFill>
                          <a:latin typeface="Palatino Linotype" panose="02040502050505030304" pitchFamily="18" charset="0"/>
                          <a:cs typeface="Calibri" panose="020F0502020204030204" pitchFamily="34" charset="0"/>
                        </a:rPr>
                        <a:t>analysed</a:t>
                      </a:r>
                      <a:r>
                        <a:rPr lang="en-US" sz="1800" dirty="0">
                          <a:solidFill>
                            <a:schemeClr val="tx1"/>
                          </a:solidFill>
                          <a:latin typeface="Palatino Linotype" panose="02040502050505030304" pitchFamily="18" charset="0"/>
                          <a:cs typeface="Calibri" panose="020F0502020204030204" pitchFamily="34" charset="0"/>
                        </a:rPr>
                        <a:t> the lexical content of the receptive (listening and reading) components of GCSE exam papers in 2018, 2019, 2020, and the sample year. </a:t>
                      </a:r>
                    </a:p>
                  </a:txBody>
                  <a:tcPr marL="36000" marR="36000" anchor="ctr">
                    <a:lnL w="12700" cap="flat" cmpd="sng" algn="ctr">
                      <a:no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gridSpan="4">
                  <a:txBody>
                    <a:bodyPr/>
                    <a:lstStyle/>
                    <a:p>
                      <a:pPr algn="ctr"/>
                      <a:r>
                        <a:rPr lang="en-US" sz="1800" b="1" dirty="0">
                          <a:solidFill>
                            <a:schemeClr val="bg1"/>
                          </a:solidFill>
                          <a:latin typeface="Palatino Linotype" panose="02040502050505030304" pitchFamily="18" charset="0"/>
                          <a:cs typeface="Calibri" panose="020F0502020204030204" pitchFamily="34" charset="0"/>
                        </a:rPr>
                        <a:t>French</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hMerge="1">
                  <a:txBody>
                    <a:bodyPr/>
                    <a:lstStyle/>
                    <a:p>
                      <a:endParaRPr lang="en-US"/>
                    </a:p>
                  </a:txBody>
                  <a:tcPr/>
                </a:tc>
                <a:tc hMerge="1">
                  <a:txBody>
                    <a:bodyPr/>
                    <a:lstStyle/>
                    <a:p>
                      <a:endParaRPr lang="en-US" dirty="0">
                        <a:latin typeface="Century Gothic" panose="020B0502020202020204" pitchFamily="34" charset="0"/>
                      </a:endParaRPr>
                    </a:p>
                  </a:txBody>
                  <a:tcPr/>
                </a:tc>
                <a:tc hMerge="1">
                  <a:txBody>
                    <a:bodyPr/>
                    <a:lstStyle/>
                    <a:p>
                      <a:endParaRPr lang="en-US"/>
                    </a:p>
                  </a:txBody>
                  <a:tcPr/>
                </a:tc>
                <a:tc gridSpan="4">
                  <a:txBody>
                    <a:bodyPr/>
                    <a:lstStyle/>
                    <a:p>
                      <a:pPr algn="ctr"/>
                      <a:r>
                        <a:rPr lang="en-US" sz="1800" b="1" dirty="0">
                          <a:solidFill>
                            <a:schemeClr val="bg1"/>
                          </a:solidFill>
                          <a:latin typeface="Palatino Linotype" panose="02040502050505030304" pitchFamily="18" charset="0"/>
                          <a:cs typeface="Calibri" panose="020F0502020204030204" pitchFamily="34" charset="0"/>
                        </a:rPr>
                        <a:t>Spanish</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tc hMerge="1">
                  <a:txBody>
                    <a:bodyPr/>
                    <a:lstStyle/>
                    <a:p>
                      <a:endParaRPr lang="en-US"/>
                    </a:p>
                  </a:txBody>
                  <a:tcPr/>
                </a:tc>
                <a:tc hMerge="1">
                  <a:txBody>
                    <a:bodyPr/>
                    <a:lstStyle/>
                    <a:p>
                      <a:endParaRPr lang="en-US" dirty="0">
                        <a:latin typeface="Century Gothic" panose="020B0502020202020204" pitchFamily="34" charset="0"/>
                      </a:endParaRPr>
                    </a:p>
                  </a:txBody>
                  <a:tcPr/>
                </a:tc>
                <a:tc hMerge="1">
                  <a:txBody>
                    <a:bodyPr/>
                    <a:lstStyle/>
                    <a:p>
                      <a:endParaRPr lang="en-US"/>
                    </a:p>
                  </a:txBody>
                  <a:tcPr/>
                </a:tc>
                <a:extLst>
                  <a:ext uri="{0D108BD9-81ED-4DB2-BD59-A6C34878D82A}">
                    <a16:rowId xmlns:a16="http://schemas.microsoft.com/office/drawing/2014/main" val="353027000"/>
                  </a:ext>
                </a:extLst>
              </a:tr>
              <a:tr h="367200">
                <a:tc vMerge="1">
                  <a:txBody>
                    <a:bodyPr/>
                    <a:lstStyle/>
                    <a:p>
                      <a:endParaRPr lang="en-US" sz="1800" dirty="0">
                        <a:solidFill>
                          <a:schemeClr val="tx1"/>
                        </a:solidFill>
                        <a:latin typeface="Palatino Linotype" panose="02040502050505030304" pitchFamily="18" charset="0"/>
                        <a:cs typeface="Calibri" panose="020F0502020204030204" pitchFamily="34" charset="0"/>
                      </a:endParaRPr>
                    </a:p>
                  </a:txBody>
                  <a:tcPr marL="36000" marR="36000" anchor="ctr">
                    <a:lnL w="12700" cap="flat" cmpd="sng" algn="ctr">
                      <a:no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gridSpan="2">
                  <a:txBody>
                    <a:bodyPr/>
                    <a:lstStyle/>
                    <a:p>
                      <a:pPr algn="ctr"/>
                      <a:r>
                        <a:rPr lang="en-US" sz="1800" b="1" dirty="0">
                          <a:solidFill>
                            <a:schemeClr val="bg1"/>
                          </a:solidFill>
                          <a:latin typeface="Palatino Linotype" panose="02040502050505030304" pitchFamily="18" charset="0"/>
                          <a:cs typeface="Calibri" panose="020F0502020204030204" pitchFamily="34" charset="0"/>
                        </a:rPr>
                        <a:t>Foundation</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hMerge="1">
                  <a:txBody>
                    <a:bodyPr/>
                    <a:lstStyle/>
                    <a:p>
                      <a:endParaRPr lang="en-US" dirty="0">
                        <a:latin typeface="Century Gothic" panose="020B0502020202020204" pitchFamily="34" charset="0"/>
                      </a:endParaRPr>
                    </a:p>
                  </a:txBody>
                  <a:tcPr/>
                </a:tc>
                <a:tc gridSpan="2">
                  <a:txBody>
                    <a:bodyPr/>
                    <a:lstStyle/>
                    <a:p>
                      <a:pPr algn="ctr"/>
                      <a:r>
                        <a:rPr lang="en-US" sz="1800" b="1" dirty="0">
                          <a:solidFill>
                            <a:schemeClr val="bg1"/>
                          </a:solidFill>
                          <a:latin typeface="Palatino Linotype" panose="02040502050505030304" pitchFamily="18" charset="0"/>
                          <a:cs typeface="Calibri" panose="020F0502020204030204" pitchFamily="34" charset="0"/>
                        </a:rPr>
                        <a:t>Higher</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hMerge="1">
                  <a:txBody>
                    <a:bodyPr/>
                    <a:lstStyle/>
                    <a:p>
                      <a:endParaRPr lang="en-US" dirty="0">
                        <a:latin typeface="Century Gothic" panose="020B0502020202020204" pitchFamily="34" charset="0"/>
                      </a:endParaRPr>
                    </a:p>
                  </a:txBody>
                  <a:tcPr/>
                </a:tc>
                <a:tc gridSpan="2">
                  <a:txBody>
                    <a:bodyPr/>
                    <a:lstStyle/>
                    <a:p>
                      <a:pPr algn="ctr"/>
                      <a:r>
                        <a:rPr lang="en-US" sz="1800" b="1" dirty="0">
                          <a:solidFill>
                            <a:schemeClr val="bg1"/>
                          </a:solidFill>
                          <a:latin typeface="Palatino Linotype" panose="02040502050505030304" pitchFamily="18" charset="0"/>
                          <a:cs typeface="Calibri" panose="020F0502020204030204" pitchFamily="34" charset="0"/>
                        </a:rPr>
                        <a:t>Foundation</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tc hMerge="1">
                  <a:txBody>
                    <a:bodyPr/>
                    <a:lstStyle/>
                    <a:p>
                      <a:endParaRPr lang="en-US" dirty="0">
                        <a:latin typeface="Century Gothic" panose="020B0502020202020204" pitchFamily="34" charset="0"/>
                      </a:endParaRPr>
                    </a:p>
                  </a:txBody>
                  <a:tcPr/>
                </a:tc>
                <a:tc gridSpan="2">
                  <a:txBody>
                    <a:bodyPr/>
                    <a:lstStyle/>
                    <a:p>
                      <a:pPr algn="ctr"/>
                      <a:r>
                        <a:rPr lang="en-US" sz="1800" b="1" dirty="0">
                          <a:solidFill>
                            <a:schemeClr val="bg1"/>
                          </a:solidFill>
                          <a:latin typeface="Palatino Linotype" panose="02040502050505030304" pitchFamily="18" charset="0"/>
                          <a:cs typeface="Calibri" panose="020F0502020204030204" pitchFamily="34" charset="0"/>
                        </a:rPr>
                        <a:t>Higher</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tc hMerge="1">
                  <a:txBody>
                    <a:bodyPr/>
                    <a:lstStyle/>
                    <a:p>
                      <a:endParaRPr lang="en-US" dirty="0">
                        <a:latin typeface="Century Gothic" panose="020B0502020202020204" pitchFamily="34" charset="0"/>
                      </a:endParaRPr>
                    </a:p>
                  </a:txBody>
                  <a:tcPr/>
                </a:tc>
                <a:extLst>
                  <a:ext uri="{0D108BD9-81ED-4DB2-BD59-A6C34878D82A}">
                    <a16:rowId xmlns:a16="http://schemas.microsoft.com/office/drawing/2014/main" val="3175099162"/>
                  </a:ext>
                </a:extLst>
              </a:tr>
              <a:tr h="367200">
                <a:tc vMerge="1">
                  <a:txBody>
                    <a:bodyPr/>
                    <a:lstStyle/>
                    <a:p>
                      <a:endParaRPr lang="en-US" sz="1800" dirty="0">
                        <a:solidFill>
                          <a:schemeClr val="tx1"/>
                        </a:solidFill>
                        <a:latin typeface="Palatino Linotype" panose="02040502050505030304" pitchFamily="18" charset="0"/>
                        <a:cs typeface="Calibri" panose="020F0502020204030204" pitchFamily="34" charset="0"/>
                      </a:endParaRPr>
                    </a:p>
                  </a:txBody>
                  <a:tcPr marL="36000" marR="36000" anchor="ctr">
                    <a:lnL w="12700" cap="flat" cmpd="sng" algn="ctr">
                      <a:no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AQA</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Edexcel</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AQA</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Edexcel</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AQA</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Edexcel</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AQA</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Edexcel</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extLst>
                  <a:ext uri="{0D108BD9-81ED-4DB2-BD59-A6C34878D82A}">
                    <a16:rowId xmlns:a16="http://schemas.microsoft.com/office/drawing/2014/main" val="2853880354"/>
                  </a:ext>
                </a:extLst>
              </a:tr>
              <a:tr h="612000">
                <a:tc>
                  <a:txBody>
                    <a:bodyPr/>
                    <a:lstStyle/>
                    <a:p>
                      <a:r>
                        <a:rPr lang="en-US" sz="1800" b="1" dirty="0">
                          <a:solidFill>
                            <a:schemeClr val="tx1"/>
                          </a:solidFill>
                          <a:latin typeface="Palatino Linotype" panose="02040502050505030304" pitchFamily="18" charset="0"/>
                          <a:cs typeface="Calibri" panose="020F0502020204030204" pitchFamily="34" charset="0"/>
                        </a:rPr>
                        <a:t>No. (%) of word families used in e</a:t>
                      </a:r>
                      <a:r>
                        <a:rPr lang="en-US" sz="1800" b="1" i="1" dirty="0">
                          <a:solidFill>
                            <a:schemeClr val="tx1"/>
                          </a:solidFill>
                          <a:latin typeface="Palatino Linotype" panose="02040502050505030304" pitchFamily="18" charset="0"/>
                          <a:cs typeface="Calibri" panose="020F0502020204030204" pitchFamily="34" charset="0"/>
                        </a:rPr>
                        <a:t>very</a:t>
                      </a:r>
                      <a:r>
                        <a:rPr lang="en-US" sz="1800" b="1" dirty="0">
                          <a:solidFill>
                            <a:schemeClr val="tx1"/>
                          </a:solidFill>
                          <a:latin typeface="Palatino Linotype" panose="02040502050505030304" pitchFamily="18" charset="0"/>
                          <a:cs typeface="Calibri" panose="020F0502020204030204" pitchFamily="34" charset="0"/>
                        </a:rPr>
                        <a:t> exam paper across the four papers</a:t>
                      </a:r>
                    </a:p>
                  </a:txBody>
                  <a:tcPr marL="36000" marR="36000" anchor="ctr">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185</a:t>
                      </a:r>
                    </a:p>
                  </a:txBody>
                  <a:tcPr marL="36000" marR="36000" anchor="ctr">
                    <a:lnT w="12700" cap="flat" cmpd="sng" algn="ctr">
                      <a:solidFill>
                        <a:srgbClr val="114F76"/>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180</a:t>
                      </a:r>
                    </a:p>
                  </a:txBody>
                  <a:tcPr marL="36000" marR="36000" anchor="ctr">
                    <a:lnT w="12700" cap="flat" cmpd="sng" algn="ctr">
                      <a:solidFill>
                        <a:srgbClr val="114F76"/>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234</a:t>
                      </a:r>
                    </a:p>
                  </a:txBody>
                  <a:tcPr marL="36000" marR="36000" anchor="ctr">
                    <a:lnT w="12700" cap="flat" cmpd="sng" algn="ctr">
                      <a:solidFill>
                        <a:srgbClr val="114F76"/>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213</a:t>
                      </a:r>
                    </a:p>
                  </a:txBody>
                  <a:tcPr marL="36000" marR="36000" anchor="ctr">
                    <a:lnT w="12700" cap="flat" cmpd="sng" algn="ctr">
                      <a:solidFill>
                        <a:srgbClr val="114F76"/>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155</a:t>
                      </a:r>
                    </a:p>
                  </a:txBody>
                  <a:tcPr marL="36000" marR="36000" anchor="ctr">
                    <a:lnT w="12700" cap="flat" cmpd="sng" algn="ctr">
                      <a:solidFill>
                        <a:srgbClr val="E56700"/>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175</a:t>
                      </a:r>
                    </a:p>
                  </a:txBody>
                  <a:tcPr marL="36000" marR="36000" anchor="ctr">
                    <a:lnT w="12700" cap="flat" cmpd="sng" algn="ctr">
                      <a:solidFill>
                        <a:srgbClr val="E56700"/>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224</a:t>
                      </a:r>
                    </a:p>
                  </a:txBody>
                  <a:tcPr marL="36000" marR="36000" anchor="ctr">
                    <a:lnT w="12700" cap="flat" cmpd="sng" algn="ctr">
                      <a:solidFill>
                        <a:srgbClr val="E56700"/>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205</a:t>
                      </a:r>
                    </a:p>
                  </a:txBody>
                  <a:tcPr marL="36000" marR="36000" anchor="ctr">
                    <a:lnT w="12700" cap="flat" cmpd="sng" algn="ctr">
                      <a:solidFill>
                        <a:srgbClr val="E56700"/>
                      </a:solidFill>
                      <a:prstDash val="solid"/>
                      <a:round/>
                      <a:headEnd type="none" w="med" len="med"/>
                      <a:tailEnd type="none" w="med" len="med"/>
                    </a:lnT>
                    <a:solidFill>
                      <a:schemeClr val="bg1"/>
                    </a:solidFill>
                  </a:tcPr>
                </a:tc>
                <a:extLst>
                  <a:ext uri="{0D108BD9-81ED-4DB2-BD59-A6C34878D82A}">
                    <a16:rowId xmlns:a16="http://schemas.microsoft.com/office/drawing/2014/main" val="410331854"/>
                  </a:ext>
                </a:extLst>
              </a:tr>
              <a:tr h="612000">
                <a:tc>
                  <a:txBody>
                    <a:bodyPr/>
                    <a:lstStyle/>
                    <a:p>
                      <a:pPr lvl="1"/>
                      <a:r>
                        <a:rPr lang="en-US" sz="1800" b="0" dirty="0">
                          <a:solidFill>
                            <a:schemeClr val="tx1"/>
                          </a:solidFill>
                          <a:latin typeface="Palatino Linotype" panose="02040502050505030304" pitchFamily="18" charset="0"/>
                          <a:cs typeface="Calibri" panose="020F0502020204030204" pitchFamily="34" charset="0"/>
                        </a:rPr>
                        <a:t>of which are in the 2000 most frequent words*</a:t>
                      </a:r>
                      <a:endParaRPr lang="en-US" sz="1800" b="0" i="1" dirty="0">
                        <a:solidFill>
                          <a:schemeClr val="tx1"/>
                        </a:solidFill>
                        <a:latin typeface="Palatino Linotype" panose="02040502050505030304" pitchFamily="18" charset="0"/>
                        <a:cs typeface="Calibri" panose="020F0502020204030204" pitchFamily="34" charset="0"/>
                      </a:endParaRP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164 (89%)</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151 (84%)</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211 (90%)</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184 (86%)</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148 (95%)</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163 (93%)</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213 (95%)</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193 (94%)</a:t>
                      </a:r>
                    </a:p>
                  </a:txBody>
                  <a:tcPr marL="36000" marR="36000" anchor="ctr">
                    <a:solidFill>
                      <a:srgbClr val="FFFF00"/>
                    </a:solidFill>
                  </a:tcPr>
                </a:tc>
                <a:extLst>
                  <a:ext uri="{0D108BD9-81ED-4DB2-BD59-A6C34878D82A}">
                    <a16:rowId xmlns:a16="http://schemas.microsoft.com/office/drawing/2014/main" val="595471451"/>
                  </a:ext>
                </a:extLst>
              </a:tr>
              <a:tr h="612000">
                <a:tc>
                  <a:txBody>
                    <a:bodyPr/>
                    <a:lstStyle/>
                    <a:p>
                      <a:pPr lvl="1"/>
                      <a:r>
                        <a:rPr lang="en-US" sz="1800" b="0" dirty="0">
                          <a:solidFill>
                            <a:schemeClr val="tx1"/>
                          </a:solidFill>
                          <a:latin typeface="Palatino Linotype" panose="02040502050505030304" pitchFamily="18" charset="0"/>
                          <a:cs typeface="Calibri" panose="020F0502020204030204" pitchFamily="34" charset="0"/>
                        </a:rPr>
                        <a:t>of which appear on the AO wordlist</a:t>
                      </a:r>
                      <a:endParaRPr lang="en-US" sz="1800" b="0" i="1" dirty="0">
                        <a:solidFill>
                          <a:schemeClr val="tx1"/>
                        </a:solidFill>
                        <a:latin typeface="Palatino Linotype" panose="02040502050505030304" pitchFamily="18" charset="0"/>
                        <a:cs typeface="Calibri" panose="020F0502020204030204" pitchFamily="34" charset="0"/>
                      </a:endParaRP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143 (77%)</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160 (89%)</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178 (76%)</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191 (90%)</a:t>
                      </a:r>
                    </a:p>
                  </a:txBody>
                  <a:tcPr marL="36000" marR="36000" anchor="ctr">
                    <a:solidFill>
                      <a:srgbClr val="FFFF00"/>
                    </a:solidFill>
                  </a:tcPr>
                </a:tc>
                <a:tc>
                  <a:txBody>
                    <a:bodyPr/>
                    <a:lstStyle/>
                    <a:p>
                      <a:pPr algn="ctr"/>
                      <a:r>
                        <a:rPr lang="en-US" dirty="0"/>
                        <a:t>122 (79%)</a:t>
                      </a:r>
                    </a:p>
                  </a:txBody>
                  <a:tcPr marL="36000" marR="36000" anchor="ctr">
                    <a:solidFill>
                      <a:srgbClr val="FFFF00"/>
                    </a:solidFill>
                  </a:tcPr>
                </a:tc>
                <a:tc>
                  <a:txBody>
                    <a:bodyPr/>
                    <a:lstStyle/>
                    <a:p>
                      <a:pPr algn="ctr"/>
                      <a:r>
                        <a:rPr lang="en-US" dirty="0"/>
                        <a:t>151 (86%)</a:t>
                      </a:r>
                    </a:p>
                  </a:txBody>
                  <a:tcPr marL="36000" marR="36000" anchor="ctr">
                    <a:solidFill>
                      <a:srgbClr val="FFFF00"/>
                    </a:solidFill>
                  </a:tcPr>
                </a:tc>
                <a:tc>
                  <a:txBody>
                    <a:bodyPr/>
                    <a:lstStyle/>
                    <a:p>
                      <a:pPr algn="ctr"/>
                      <a:r>
                        <a:rPr lang="en-US" dirty="0"/>
                        <a:t>173 (77%)</a:t>
                      </a:r>
                    </a:p>
                  </a:txBody>
                  <a:tcPr marL="36000" marR="36000" anchor="ctr">
                    <a:solidFill>
                      <a:srgbClr val="FFFF00"/>
                    </a:solidFill>
                  </a:tcPr>
                </a:tc>
                <a:tc>
                  <a:txBody>
                    <a:bodyPr/>
                    <a:lstStyle/>
                    <a:p>
                      <a:pPr algn="ctr"/>
                      <a:r>
                        <a:rPr lang="en-US" dirty="0"/>
                        <a:t>179 (87%)</a:t>
                      </a:r>
                    </a:p>
                  </a:txBody>
                  <a:tcPr marL="36000" marR="36000" anchor="ctr">
                    <a:solidFill>
                      <a:srgbClr val="FFFF00"/>
                    </a:solidFill>
                  </a:tcPr>
                </a:tc>
                <a:extLst>
                  <a:ext uri="{0D108BD9-81ED-4DB2-BD59-A6C34878D82A}">
                    <a16:rowId xmlns:a16="http://schemas.microsoft.com/office/drawing/2014/main" val="1313501788"/>
                  </a:ext>
                </a:extLst>
              </a:tr>
            </a:tbl>
          </a:graphicData>
        </a:graphic>
      </p:graphicFrame>
      <p:sp>
        <p:nvSpPr>
          <p:cNvPr id="6" name="Oval Callout 5">
            <a:extLst>
              <a:ext uri="{FF2B5EF4-FFF2-40B4-BE49-F238E27FC236}">
                <a16:creationId xmlns:a16="http://schemas.microsoft.com/office/drawing/2014/main" id="{4572C2B0-A6A4-7545-849D-39DDA77B5676}"/>
              </a:ext>
            </a:extLst>
          </p:cNvPr>
          <p:cNvSpPr/>
          <p:nvPr/>
        </p:nvSpPr>
        <p:spPr>
          <a:xfrm>
            <a:off x="300037" y="730427"/>
            <a:ext cx="11703135" cy="5417044"/>
          </a:xfrm>
          <a:prstGeom prst="wedgeEllipseCallout">
            <a:avLst>
              <a:gd name="adj1" fmla="val -15854"/>
              <a:gd name="adj2" fmla="val 485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Average number of words used </a:t>
            </a:r>
          </a:p>
          <a:p>
            <a:pPr algn="ctr"/>
            <a:r>
              <a:rPr lang="en-US" sz="4000" b="1" dirty="0"/>
              <a:t>in </a:t>
            </a:r>
            <a:r>
              <a:rPr lang="en-US" sz="4000" b="1" u="sng" dirty="0"/>
              <a:t>every</a:t>
            </a:r>
            <a:r>
              <a:rPr lang="en-US" sz="4000" b="1" dirty="0"/>
              <a:t> exam: </a:t>
            </a:r>
          </a:p>
          <a:p>
            <a:pPr algn="ctr"/>
            <a:r>
              <a:rPr lang="en-US" sz="4000" b="1" dirty="0"/>
              <a:t>For Foundation: 174 </a:t>
            </a:r>
          </a:p>
          <a:p>
            <a:pPr algn="ctr"/>
            <a:r>
              <a:rPr lang="en-US" sz="4000" b="1" dirty="0"/>
              <a:t>For Higher: 219</a:t>
            </a:r>
          </a:p>
          <a:p>
            <a:pPr algn="ctr"/>
            <a:endParaRPr lang="en-US" sz="3200" b="1" dirty="0"/>
          </a:p>
          <a:p>
            <a:pPr algn="ctr"/>
            <a:r>
              <a:rPr lang="en-US" sz="3200" b="1" dirty="0"/>
              <a:t>Of which: </a:t>
            </a:r>
          </a:p>
          <a:p>
            <a:pPr algn="ctr"/>
            <a:r>
              <a:rPr lang="en-US" sz="3200" b="1" dirty="0"/>
              <a:t>91% are in the most frequent 2,000</a:t>
            </a:r>
          </a:p>
          <a:p>
            <a:pPr algn="ctr"/>
            <a:endParaRPr lang="en-US" sz="3600" b="1" dirty="0"/>
          </a:p>
        </p:txBody>
      </p:sp>
      <p:sp>
        <p:nvSpPr>
          <p:cNvPr id="8" name="TextBox 7">
            <a:extLst>
              <a:ext uri="{FF2B5EF4-FFF2-40B4-BE49-F238E27FC236}">
                <a16:creationId xmlns:a16="http://schemas.microsoft.com/office/drawing/2014/main" id="{2F558F95-9057-CB4F-AF8B-81DB4180548A}"/>
              </a:ext>
            </a:extLst>
          </p:cNvPr>
          <p:cNvSpPr txBox="1"/>
          <p:nvPr/>
        </p:nvSpPr>
        <p:spPr>
          <a:xfrm>
            <a:off x="6103917" y="5818909"/>
            <a:ext cx="5697394" cy="400110"/>
          </a:xfrm>
          <a:prstGeom prst="rect">
            <a:avLst/>
          </a:prstGeom>
          <a:noFill/>
        </p:spPr>
        <p:txBody>
          <a:bodyPr wrap="none" rtlCol="0">
            <a:spAutoFit/>
          </a:bodyPr>
          <a:lstStyle/>
          <a:p>
            <a:r>
              <a:rPr lang="en-US" sz="2000" dirty="0">
                <a:solidFill>
                  <a:srgbClr val="002060"/>
                </a:solidFill>
                <a:latin typeface="Century Gothic" panose="020B0502020202020204" pitchFamily="34" charset="0"/>
              </a:rPr>
              <a:t>*word family = </a:t>
            </a:r>
            <a:r>
              <a:rPr lang="en-US" sz="2000" dirty="0" err="1">
                <a:solidFill>
                  <a:srgbClr val="002060"/>
                </a:solidFill>
                <a:latin typeface="Century Gothic" panose="020B0502020202020204" pitchFamily="34" charset="0"/>
              </a:rPr>
              <a:t>jouer</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joue</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jouons</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jouent</a:t>
            </a:r>
            <a:r>
              <a:rPr lang="en-US" sz="2000" dirty="0">
                <a:solidFill>
                  <a:srgbClr val="002060"/>
                </a:solidFill>
                <a:latin typeface="Century Gothic" panose="020B0502020202020204" pitchFamily="34" charset="0"/>
              </a:rPr>
              <a:t> </a:t>
            </a:r>
            <a:r>
              <a:rPr lang="en-US" sz="2000" dirty="0" err="1">
                <a:solidFill>
                  <a:srgbClr val="002060"/>
                </a:solidFill>
                <a:latin typeface="Century Gothic" panose="020B0502020202020204" pitchFamily="34" charset="0"/>
              </a:rPr>
              <a:t>etc</a:t>
            </a:r>
            <a:endParaRPr lang="en-US"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07470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1924"/>
            <a:ext cx="12192001" cy="1325563"/>
          </a:xfrm>
          <a:prstGeom prst="rect">
            <a:avLst/>
          </a:prstGeom>
        </p:spPr>
      </p:pic>
      <p:sp>
        <p:nvSpPr>
          <p:cNvPr id="2" name="Title 1"/>
          <p:cNvSpPr>
            <a:spLocks noGrp="1"/>
          </p:cNvSpPr>
          <p:nvPr>
            <p:ph type="title"/>
          </p:nvPr>
        </p:nvSpPr>
        <p:spPr>
          <a:xfrm>
            <a:off x="300037" y="21925"/>
            <a:ext cx="9986963" cy="1325563"/>
          </a:xfrm>
        </p:spPr>
        <p:txBody>
          <a:bodyPr>
            <a:normAutofit/>
          </a:bodyPr>
          <a:lstStyle/>
          <a:p>
            <a:r>
              <a:rPr lang="en-GB" sz="3400" b="1" dirty="0">
                <a:solidFill>
                  <a:schemeClr val="bg1"/>
                </a:solidFill>
              </a:rPr>
              <a:t>How much of the Awarding Organisations’ lists has never been used in an exam? </a:t>
            </a:r>
          </a:p>
        </p:txBody>
      </p:sp>
      <p:graphicFrame>
        <p:nvGraphicFramePr>
          <p:cNvPr id="7" name="Table 5">
            <a:extLst>
              <a:ext uri="{FF2B5EF4-FFF2-40B4-BE49-F238E27FC236}">
                <a16:creationId xmlns:a16="http://schemas.microsoft.com/office/drawing/2014/main" id="{056EF4AB-132E-214D-8B97-AD8B5446CA40}"/>
              </a:ext>
            </a:extLst>
          </p:cNvPr>
          <p:cNvGraphicFramePr>
            <a:graphicFrameLocks noGrp="1"/>
          </p:cNvGraphicFramePr>
          <p:nvPr>
            <p:extLst>
              <p:ext uri="{D42A27DB-BD31-4B8C-83A1-F6EECF244321}">
                <p14:modId xmlns:p14="http://schemas.microsoft.com/office/powerpoint/2010/main" val="2721562292"/>
              </p:ext>
            </p:extLst>
          </p:nvPr>
        </p:nvGraphicFramePr>
        <p:xfrm>
          <a:off x="442267" y="1564106"/>
          <a:ext cx="11307464" cy="4480714"/>
        </p:xfrm>
        <a:graphic>
          <a:graphicData uri="http://schemas.openxmlformats.org/drawingml/2006/table">
            <a:tbl>
              <a:tblPr firstRow="1" bandRow="1">
                <a:tableStyleId>{5940675A-B579-460E-94D1-54222C63F5DA}</a:tableStyleId>
              </a:tblPr>
              <a:tblGrid>
                <a:gridCol w="4052416">
                  <a:extLst>
                    <a:ext uri="{9D8B030D-6E8A-4147-A177-3AD203B41FA5}">
                      <a16:colId xmlns:a16="http://schemas.microsoft.com/office/drawing/2014/main" val="1387142610"/>
                    </a:ext>
                  </a:extLst>
                </a:gridCol>
                <a:gridCol w="906881">
                  <a:extLst>
                    <a:ext uri="{9D8B030D-6E8A-4147-A177-3AD203B41FA5}">
                      <a16:colId xmlns:a16="http://schemas.microsoft.com/office/drawing/2014/main" val="2665032753"/>
                    </a:ext>
                  </a:extLst>
                </a:gridCol>
                <a:gridCol w="906881">
                  <a:extLst>
                    <a:ext uri="{9D8B030D-6E8A-4147-A177-3AD203B41FA5}">
                      <a16:colId xmlns:a16="http://schemas.microsoft.com/office/drawing/2014/main" val="3466796819"/>
                    </a:ext>
                  </a:extLst>
                </a:gridCol>
                <a:gridCol w="906881">
                  <a:extLst>
                    <a:ext uri="{9D8B030D-6E8A-4147-A177-3AD203B41FA5}">
                      <a16:colId xmlns:a16="http://schemas.microsoft.com/office/drawing/2014/main" val="1863587598"/>
                    </a:ext>
                  </a:extLst>
                </a:gridCol>
                <a:gridCol w="906881">
                  <a:extLst>
                    <a:ext uri="{9D8B030D-6E8A-4147-A177-3AD203B41FA5}">
                      <a16:colId xmlns:a16="http://schemas.microsoft.com/office/drawing/2014/main" val="755959098"/>
                    </a:ext>
                  </a:extLst>
                </a:gridCol>
                <a:gridCol w="906881">
                  <a:extLst>
                    <a:ext uri="{9D8B030D-6E8A-4147-A177-3AD203B41FA5}">
                      <a16:colId xmlns:a16="http://schemas.microsoft.com/office/drawing/2014/main" val="3307331473"/>
                    </a:ext>
                  </a:extLst>
                </a:gridCol>
                <a:gridCol w="906881">
                  <a:extLst>
                    <a:ext uri="{9D8B030D-6E8A-4147-A177-3AD203B41FA5}">
                      <a16:colId xmlns:a16="http://schemas.microsoft.com/office/drawing/2014/main" val="284784386"/>
                    </a:ext>
                  </a:extLst>
                </a:gridCol>
                <a:gridCol w="906881">
                  <a:extLst>
                    <a:ext uri="{9D8B030D-6E8A-4147-A177-3AD203B41FA5}">
                      <a16:colId xmlns:a16="http://schemas.microsoft.com/office/drawing/2014/main" val="3466772468"/>
                    </a:ext>
                  </a:extLst>
                </a:gridCol>
                <a:gridCol w="906881">
                  <a:extLst>
                    <a:ext uri="{9D8B030D-6E8A-4147-A177-3AD203B41FA5}">
                      <a16:colId xmlns:a16="http://schemas.microsoft.com/office/drawing/2014/main" val="1342805455"/>
                    </a:ext>
                  </a:extLst>
                </a:gridCol>
              </a:tblGrid>
              <a:tr h="1106354">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Palatino Linotype" panose="02040502050505030304" pitchFamily="18" charset="0"/>
                          <a:cs typeface="Calibri" panose="020F0502020204030204" pitchFamily="34" charset="0"/>
                        </a:rPr>
                        <a:t>We </a:t>
                      </a:r>
                      <a:r>
                        <a:rPr lang="en-US" sz="1800" dirty="0" err="1">
                          <a:solidFill>
                            <a:schemeClr val="tx1"/>
                          </a:solidFill>
                          <a:latin typeface="Palatino Linotype" panose="02040502050505030304" pitchFamily="18" charset="0"/>
                          <a:cs typeface="Calibri" panose="020F0502020204030204" pitchFamily="34" charset="0"/>
                        </a:rPr>
                        <a:t>analysed</a:t>
                      </a:r>
                      <a:r>
                        <a:rPr lang="en-US" sz="1800" dirty="0">
                          <a:solidFill>
                            <a:schemeClr val="tx1"/>
                          </a:solidFill>
                          <a:latin typeface="Palatino Linotype" panose="02040502050505030304" pitchFamily="18" charset="0"/>
                          <a:cs typeface="Calibri" panose="020F0502020204030204" pitchFamily="34" charset="0"/>
                        </a:rPr>
                        <a:t> the lexical content of the receptive (listening and reading) components of GCSE exam papers in 2018, 2019, 2020, and the sample paper against the wordlists provided by the AOs.</a:t>
                      </a:r>
                    </a:p>
                  </a:txBody>
                  <a:tcPr marL="36000" marR="36000" anchor="ctr">
                    <a:lnL w="12700" cap="flat" cmpd="sng" algn="ctr">
                      <a:no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gridSpan="4">
                  <a:txBody>
                    <a:bodyPr/>
                    <a:lstStyle/>
                    <a:p>
                      <a:pPr algn="ctr"/>
                      <a:r>
                        <a:rPr lang="en-US" sz="1800" b="1" dirty="0">
                          <a:solidFill>
                            <a:schemeClr val="bg1"/>
                          </a:solidFill>
                          <a:latin typeface="Palatino Linotype" panose="02040502050505030304" pitchFamily="18" charset="0"/>
                          <a:cs typeface="Calibri" panose="020F0502020204030204" pitchFamily="34" charset="0"/>
                        </a:rPr>
                        <a:t>French</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hMerge="1">
                  <a:txBody>
                    <a:bodyPr/>
                    <a:lstStyle/>
                    <a:p>
                      <a:endParaRPr lang="en-US"/>
                    </a:p>
                  </a:txBody>
                  <a:tcPr/>
                </a:tc>
                <a:tc hMerge="1">
                  <a:txBody>
                    <a:bodyPr/>
                    <a:lstStyle/>
                    <a:p>
                      <a:endParaRPr lang="en-US" dirty="0">
                        <a:latin typeface="Century Gothic" panose="020B0502020202020204" pitchFamily="34" charset="0"/>
                      </a:endParaRPr>
                    </a:p>
                  </a:txBody>
                  <a:tcPr/>
                </a:tc>
                <a:tc hMerge="1">
                  <a:txBody>
                    <a:bodyPr/>
                    <a:lstStyle/>
                    <a:p>
                      <a:endParaRPr lang="en-US"/>
                    </a:p>
                  </a:txBody>
                  <a:tcPr/>
                </a:tc>
                <a:tc gridSpan="4">
                  <a:txBody>
                    <a:bodyPr/>
                    <a:lstStyle/>
                    <a:p>
                      <a:pPr algn="ctr"/>
                      <a:r>
                        <a:rPr lang="en-US" sz="1800" b="1" dirty="0">
                          <a:solidFill>
                            <a:schemeClr val="bg1"/>
                          </a:solidFill>
                          <a:latin typeface="Palatino Linotype" panose="02040502050505030304" pitchFamily="18" charset="0"/>
                          <a:cs typeface="Calibri" panose="020F0502020204030204" pitchFamily="34" charset="0"/>
                        </a:rPr>
                        <a:t>Spanish</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tc hMerge="1">
                  <a:txBody>
                    <a:bodyPr/>
                    <a:lstStyle/>
                    <a:p>
                      <a:endParaRPr lang="en-US"/>
                    </a:p>
                  </a:txBody>
                  <a:tcPr/>
                </a:tc>
                <a:tc hMerge="1">
                  <a:txBody>
                    <a:bodyPr/>
                    <a:lstStyle/>
                    <a:p>
                      <a:endParaRPr lang="en-US" dirty="0">
                        <a:latin typeface="Century Gothic" panose="020B0502020202020204" pitchFamily="34" charset="0"/>
                      </a:endParaRPr>
                    </a:p>
                  </a:txBody>
                  <a:tcPr/>
                </a:tc>
                <a:tc hMerge="1">
                  <a:txBody>
                    <a:bodyPr/>
                    <a:lstStyle/>
                    <a:p>
                      <a:endParaRPr lang="en-US"/>
                    </a:p>
                  </a:txBody>
                  <a:tcPr/>
                </a:tc>
                <a:extLst>
                  <a:ext uri="{0D108BD9-81ED-4DB2-BD59-A6C34878D82A}">
                    <a16:rowId xmlns:a16="http://schemas.microsoft.com/office/drawing/2014/main" val="353027000"/>
                  </a:ext>
                </a:extLst>
              </a:tr>
              <a:tr h="615055">
                <a:tc vMerge="1">
                  <a:txBody>
                    <a:bodyPr/>
                    <a:lstStyle/>
                    <a:p>
                      <a:endParaRPr lang="en-US" sz="1800" dirty="0">
                        <a:solidFill>
                          <a:schemeClr val="tx1"/>
                        </a:solidFill>
                        <a:latin typeface="Palatino Linotype" panose="02040502050505030304" pitchFamily="18" charset="0"/>
                        <a:cs typeface="Calibri" panose="020F0502020204030204" pitchFamily="34" charset="0"/>
                      </a:endParaRPr>
                    </a:p>
                  </a:txBody>
                  <a:tcPr marL="36000" marR="36000" anchor="ctr">
                    <a:lnL w="12700" cap="flat" cmpd="sng" algn="ctr">
                      <a:no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gridSpan="2">
                  <a:txBody>
                    <a:bodyPr/>
                    <a:lstStyle/>
                    <a:p>
                      <a:pPr algn="ctr"/>
                      <a:r>
                        <a:rPr lang="en-US" sz="1800" b="1" dirty="0">
                          <a:solidFill>
                            <a:schemeClr val="bg1"/>
                          </a:solidFill>
                          <a:latin typeface="Palatino Linotype" panose="02040502050505030304" pitchFamily="18" charset="0"/>
                          <a:cs typeface="Calibri" panose="020F0502020204030204" pitchFamily="34" charset="0"/>
                        </a:rPr>
                        <a:t>Foundation</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hMerge="1">
                  <a:txBody>
                    <a:bodyPr/>
                    <a:lstStyle/>
                    <a:p>
                      <a:endParaRPr lang="en-US" dirty="0">
                        <a:latin typeface="Century Gothic" panose="020B0502020202020204" pitchFamily="34" charset="0"/>
                      </a:endParaRPr>
                    </a:p>
                  </a:txBody>
                  <a:tcPr/>
                </a:tc>
                <a:tc gridSpan="2">
                  <a:txBody>
                    <a:bodyPr/>
                    <a:lstStyle/>
                    <a:p>
                      <a:pPr algn="ctr"/>
                      <a:r>
                        <a:rPr lang="en-US" sz="1800" b="1" dirty="0">
                          <a:solidFill>
                            <a:schemeClr val="bg1"/>
                          </a:solidFill>
                          <a:latin typeface="Palatino Linotype" panose="02040502050505030304" pitchFamily="18" charset="0"/>
                          <a:cs typeface="Calibri" panose="020F0502020204030204" pitchFamily="34" charset="0"/>
                        </a:rPr>
                        <a:t>Higher</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hMerge="1">
                  <a:txBody>
                    <a:bodyPr/>
                    <a:lstStyle/>
                    <a:p>
                      <a:endParaRPr lang="en-US" dirty="0">
                        <a:latin typeface="Century Gothic" panose="020B0502020202020204" pitchFamily="34" charset="0"/>
                      </a:endParaRPr>
                    </a:p>
                  </a:txBody>
                  <a:tcPr/>
                </a:tc>
                <a:tc gridSpan="2">
                  <a:txBody>
                    <a:bodyPr/>
                    <a:lstStyle/>
                    <a:p>
                      <a:pPr algn="ctr"/>
                      <a:r>
                        <a:rPr lang="en-US" sz="1800" b="1" dirty="0">
                          <a:solidFill>
                            <a:schemeClr val="bg1"/>
                          </a:solidFill>
                          <a:latin typeface="Palatino Linotype" panose="02040502050505030304" pitchFamily="18" charset="0"/>
                          <a:cs typeface="Calibri" panose="020F0502020204030204" pitchFamily="34" charset="0"/>
                        </a:rPr>
                        <a:t>Foundation</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tc hMerge="1">
                  <a:txBody>
                    <a:bodyPr/>
                    <a:lstStyle/>
                    <a:p>
                      <a:endParaRPr lang="en-US" dirty="0">
                        <a:latin typeface="Century Gothic" panose="020B0502020202020204" pitchFamily="34" charset="0"/>
                      </a:endParaRPr>
                    </a:p>
                  </a:txBody>
                  <a:tcPr/>
                </a:tc>
                <a:tc gridSpan="2">
                  <a:txBody>
                    <a:bodyPr/>
                    <a:lstStyle/>
                    <a:p>
                      <a:pPr algn="ctr"/>
                      <a:r>
                        <a:rPr lang="en-US" sz="1800" b="1" dirty="0">
                          <a:solidFill>
                            <a:schemeClr val="bg1"/>
                          </a:solidFill>
                          <a:latin typeface="Palatino Linotype" panose="02040502050505030304" pitchFamily="18" charset="0"/>
                          <a:cs typeface="Calibri" panose="020F0502020204030204" pitchFamily="34" charset="0"/>
                        </a:rPr>
                        <a:t>Higher</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tc hMerge="1">
                  <a:txBody>
                    <a:bodyPr/>
                    <a:lstStyle/>
                    <a:p>
                      <a:endParaRPr lang="en-US" dirty="0">
                        <a:latin typeface="Century Gothic" panose="020B0502020202020204" pitchFamily="34" charset="0"/>
                      </a:endParaRPr>
                    </a:p>
                  </a:txBody>
                  <a:tcPr/>
                </a:tc>
                <a:extLst>
                  <a:ext uri="{0D108BD9-81ED-4DB2-BD59-A6C34878D82A}">
                    <a16:rowId xmlns:a16="http://schemas.microsoft.com/office/drawing/2014/main" val="3175099162"/>
                  </a:ext>
                </a:extLst>
              </a:tr>
              <a:tr h="615055">
                <a:tc vMerge="1">
                  <a:txBody>
                    <a:bodyPr/>
                    <a:lstStyle/>
                    <a:p>
                      <a:endParaRPr lang="en-US" sz="1800" dirty="0">
                        <a:solidFill>
                          <a:schemeClr val="tx1"/>
                        </a:solidFill>
                        <a:latin typeface="Palatino Linotype" panose="02040502050505030304" pitchFamily="18" charset="0"/>
                        <a:cs typeface="Calibri" panose="020F0502020204030204" pitchFamily="34" charset="0"/>
                      </a:endParaRPr>
                    </a:p>
                  </a:txBody>
                  <a:tcPr marL="36000" marR="36000" anchor="ctr">
                    <a:lnL w="12700" cap="flat" cmpd="sng" algn="ctr">
                      <a:no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AQA</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Edexcel</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AQA</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Edexcel</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AQA</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Edexcel</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AQA</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Edexcel</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extLst>
                  <a:ext uri="{0D108BD9-81ED-4DB2-BD59-A6C34878D82A}">
                    <a16:rowId xmlns:a16="http://schemas.microsoft.com/office/drawing/2014/main" val="2853880354"/>
                  </a:ext>
                </a:extLst>
              </a:tr>
              <a:tr h="10721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Palatino Linotype" panose="02040502050505030304" pitchFamily="18" charset="0"/>
                          <a:cs typeface="Calibri" panose="020F0502020204030204" pitchFamily="34" charset="0"/>
                        </a:rPr>
                        <a:t>No. of different word families that appear on the AO wordlists</a:t>
                      </a:r>
                    </a:p>
                  </a:txBody>
                  <a:tcPr marL="36000" marR="36000" anchor="ctr">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1060</a:t>
                      </a:r>
                    </a:p>
                  </a:txBody>
                  <a:tcPr marL="36000" marR="36000" anchor="ctr">
                    <a:lnT w="12700" cap="flat" cmpd="sng" algn="ctr">
                      <a:solidFill>
                        <a:srgbClr val="114F76"/>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1803</a:t>
                      </a:r>
                    </a:p>
                  </a:txBody>
                  <a:tcPr marL="36000" marR="36000" anchor="ctr">
                    <a:lnT w="12700" cap="flat" cmpd="sng" algn="ctr">
                      <a:solidFill>
                        <a:srgbClr val="114F76"/>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1322</a:t>
                      </a:r>
                    </a:p>
                  </a:txBody>
                  <a:tcPr marL="36000" marR="36000" anchor="ctr">
                    <a:lnT w="12700" cap="flat" cmpd="sng" algn="ctr">
                      <a:solidFill>
                        <a:srgbClr val="114F76"/>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2071</a:t>
                      </a:r>
                    </a:p>
                  </a:txBody>
                  <a:tcPr marL="36000" marR="36000" anchor="ctr">
                    <a:lnT w="12700" cap="flat" cmpd="sng" algn="ctr">
                      <a:solidFill>
                        <a:srgbClr val="114F76"/>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1348</a:t>
                      </a:r>
                    </a:p>
                  </a:txBody>
                  <a:tcPr marL="36000" marR="36000" anchor="ctr">
                    <a:lnT w="12700" cap="flat" cmpd="sng" algn="ctr">
                      <a:solidFill>
                        <a:srgbClr val="E56700"/>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1859</a:t>
                      </a:r>
                    </a:p>
                  </a:txBody>
                  <a:tcPr marL="36000" marR="36000" anchor="ctr">
                    <a:lnT w="12700" cap="flat" cmpd="sng" algn="ctr">
                      <a:solidFill>
                        <a:srgbClr val="E56700"/>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1568</a:t>
                      </a:r>
                    </a:p>
                  </a:txBody>
                  <a:tcPr marL="36000" marR="36000" anchor="ctr">
                    <a:lnT w="12700" cap="flat" cmpd="sng" algn="ctr">
                      <a:solidFill>
                        <a:srgbClr val="E56700"/>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2090</a:t>
                      </a:r>
                    </a:p>
                  </a:txBody>
                  <a:tcPr marL="36000" marR="36000" anchor="ctr">
                    <a:lnT w="12700" cap="flat" cmpd="sng" algn="ctr">
                      <a:solidFill>
                        <a:srgbClr val="E56700"/>
                      </a:solidFill>
                      <a:prstDash val="solid"/>
                      <a:round/>
                      <a:headEnd type="none" w="med" len="med"/>
                      <a:tailEnd type="none" w="med" len="med"/>
                    </a:lnT>
                    <a:solidFill>
                      <a:schemeClr val="bg1"/>
                    </a:solidFill>
                  </a:tcPr>
                </a:tc>
                <a:extLst>
                  <a:ext uri="{0D108BD9-81ED-4DB2-BD59-A6C34878D82A}">
                    <a16:rowId xmlns:a16="http://schemas.microsoft.com/office/drawing/2014/main" val="3844790042"/>
                  </a:ext>
                </a:extLst>
              </a:tr>
              <a:tr h="1072125">
                <a:tc>
                  <a:txBody>
                    <a:bodyPr/>
                    <a:lstStyle/>
                    <a:p>
                      <a:r>
                        <a:rPr lang="en-US" sz="1800" b="1" dirty="0">
                          <a:solidFill>
                            <a:schemeClr val="tx1"/>
                          </a:solidFill>
                          <a:latin typeface="Palatino Linotype" panose="02040502050505030304" pitchFamily="18" charset="0"/>
                          <a:cs typeface="Calibri" panose="020F0502020204030204" pitchFamily="34" charset="0"/>
                        </a:rPr>
                        <a:t>No. (%) of word families that were never used in </a:t>
                      </a:r>
                      <a:r>
                        <a:rPr lang="en-US" sz="1800" b="1" i="1" dirty="0">
                          <a:solidFill>
                            <a:schemeClr val="tx1"/>
                          </a:solidFill>
                          <a:latin typeface="Palatino Linotype" panose="02040502050505030304" pitchFamily="18" charset="0"/>
                          <a:cs typeface="Calibri" panose="020F0502020204030204" pitchFamily="34" charset="0"/>
                        </a:rPr>
                        <a:t>any</a:t>
                      </a:r>
                      <a:r>
                        <a:rPr lang="en-US" sz="1800" b="1" dirty="0">
                          <a:solidFill>
                            <a:schemeClr val="tx1"/>
                          </a:solidFill>
                          <a:latin typeface="Palatino Linotype" panose="02040502050505030304" pitchFamily="18" charset="0"/>
                          <a:cs typeface="Calibri" panose="020F0502020204030204" pitchFamily="34" charset="0"/>
                        </a:rPr>
                        <a:t> exam papers</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418 (39%)</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1021 (57%)</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537 (41%)</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1108 (54%)</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648 (48%)</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1066 (57%)</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663 (42%)</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1133 (54%)</a:t>
                      </a:r>
                    </a:p>
                  </a:txBody>
                  <a:tcPr marL="36000" marR="36000" anchor="ctr">
                    <a:solidFill>
                      <a:srgbClr val="FFFF00"/>
                    </a:solidFill>
                  </a:tcPr>
                </a:tc>
                <a:extLst>
                  <a:ext uri="{0D108BD9-81ED-4DB2-BD59-A6C34878D82A}">
                    <a16:rowId xmlns:a16="http://schemas.microsoft.com/office/drawing/2014/main" val="410331854"/>
                  </a:ext>
                </a:extLst>
              </a:tr>
            </a:tbl>
          </a:graphicData>
        </a:graphic>
      </p:graphicFrame>
      <p:sp>
        <p:nvSpPr>
          <p:cNvPr id="3" name="Oval Callout 2">
            <a:extLst>
              <a:ext uri="{FF2B5EF4-FFF2-40B4-BE49-F238E27FC236}">
                <a16:creationId xmlns:a16="http://schemas.microsoft.com/office/drawing/2014/main" id="{7F3F8B0F-8DDD-3B46-BE7E-9334B48375A8}"/>
              </a:ext>
            </a:extLst>
          </p:cNvPr>
          <p:cNvSpPr/>
          <p:nvPr/>
        </p:nvSpPr>
        <p:spPr>
          <a:xfrm>
            <a:off x="657068" y="409074"/>
            <a:ext cx="10877861" cy="5635746"/>
          </a:xfrm>
          <a:prstGeom prst="wedgeEllipseCallout">
            <a:avLst>
              <a:gd name="adj1" fmla="val -15854"/>
              <a:gd name="adj2" fmla="val 4859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On average*,</a:t>
            </a:r>
          </a:p>
          <a:p>
            <a:pPr algn="ctr"/>
            <a:r>
              <a:rPr lang="en-US" sz="4000" b="1" dirty="0"/>
              <a:t>49%</a:t>
            </a:r>
            <a:r>
              <a:rPr lang="en-US" sz="3600" b="1" dirty="0"/>
              <a:t> of the words on the published word lists have </a:t>
            </a:r>
            <a:r>
              <a:rPr lang="en-US" sz="3600" b="1" u="sng" dirty="0"/>
              <a:t>never</a:t>
            </a:r>
            <a:r>
              <a:rPr lang="en-US" sz="3600" b="1" dirty="0"/>
              <a:t> yet been used over a total of four years of L&amp;R exams</a:t>
            </a:r>
          </a:p>
          <a:p>
            <a:pPr algn="ctr"/>
            <a:endParaRPr lang="en-US" sz="3600" b="1" dirty="0"/>
          </a:p>
          <a:p>
            <a:pPr algn="ctr"/>
            <a:r>
              <a:rPr lang="en-US" sz="2800" b="1" dirty="0"/>
              <a:t>* Across F &amp; H, Fr &amp; </a:t>
            </a:r>
            <a:r>
              <a:rPr lang="en-US" sz="2800" b="1" dirty="0" err="1"/>
              <a:t>Sp</a:t>
            </a:r>
            <a:r>
              <a:rPr lang="en-US" sz="2800" b="1" dirty="0"/>
              <a:t>, AQA &amp; </a:t>
            </a:r>
            <a:r>
              <a:rPr lang="en-US" sz="2800" b="1" dirty="0" err="1"/>
              <a:t>Edexcel</a:t>
            </a:r>
            <a:endParaRPr lang="en-US" sz="2800" b="1" dirty="0"/>
          </a:p>
        </p:txBody>
      </p:sp>
    </p:spTree>
    <p:extLst>
      <p:ext uri="{BB962C8B-B14F-4D97-AF65-F5344CB8AC3E}">
        <p14:creationId xmlns:p14="http://schemas.microsoft.com/office/powerpoint/2010/main" val="191236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96863"/>
            <a:ext cx="12192001" cy="867128"/>
          </a:xfrm>
          <a:prstGeom prst="rect">
            <a:avLst/>
          </a:prstGeom>
        </p:spPr>
      </p:pic>
      <p:sp>
        <p:nvSpPr>
          <p:cNvPr id="2" name="Title 1"/>
          <p:cNvSpPr>
            <a:spLocks noGrp="1"/>
          </p:cNvSpPr>
          <p:nvPr>
            <p:ph type="title"/>
          </p:nvPr>
        </p:nvSpPr>
        <p:spPr>
          <a:xfrm>
            <a:off x="300037" y="21925"/>
            <a:ext cx="9986963" cy="1325563"/>
          </a:xfrm>
        </p:spPr>
        <p:txBody>
          <a:bodyPr>
            <a:normAutofit/>
          </a:bodyPr>
          <a:lstStyle/>
          <a:p>
            <a:r>
              <a:rPr lang="en-GB" sz="3600" b="1" dirty="0">
                <a:solidFill>
                  <a:schemeClr val="bg1"/>
                </a:solidFill>
              </a:rPr>
              <a:t>How many words are only ever used once?</a:t>
            </a:r>
          </a:p>
        </p:txBody>
      </p:sp>
      <p:graphicFrame>
        <p:nvGraphicFramePr>
          <p:cNvPr id="7" name="Table 5">
            <a:extLst>
              <a:ext uri="{FF2B5EF4-FFF2-40B4-BE49-F238E27FC236}">
                <a16:creationId xmlns:a16="http://schemas.microsoft.com/office/drawing/2014/main" id="{056EF4AB-132E-214D-8B97-AD8B5446CA40}"/>
              </a:ext>
            </a:extLst>
          </p:cNvPr>
          <p:cNvGraphicFramePr>
            <a:graphicFrameLocks noGrp="1"/>
          </p:cNvGraphicFramePr>
          <p:nvPr>
            <p:extLst>
              <p:ext uri="{D42A27DB-BD31-4B8C-83A1-F6EECF244321}">
                <p14:modId xmlns:p14="http://schemas.microsoft.com/office/powerpoint/2010/main" val="2946348716"/>
              </p:ext>
            </p:extLst>
          </p:nvPr>
        </p:nvGraphicFramePr>
        <p:xfrm>
          <a:off x="114296" y="1329091"/>
          <a:ext cx="11888876" cy="3936240"/>
        </p:xfrm>
        <a:graphic>
          <a:graphicData uri="http://schemas.openxmlformats.org/drawingml/2006/table">
            <a:tbl>
              <a:tblPr firstRow="1" bandRow="1">
                <a:tableStyleId>{5940675A-B579-460E-94D1-54222C63F5DA}</a:tableStyleId>
              </a:tblPr>
              <a:tblGrid>
                <a:gridCol w="5552876">
                  <a:extLst>
                    <a:ext uri="{9D8B030D-6E8A-4147-A177-3AD203B41FA5}">
                      <a16:colId xmlns:a16="http://schemas.microsoft.com/office/drawing/2014/main" val="1387142610"/>
                    </a:ext>
                  </a:extLst>
                </a:gridCol>
                <a:gridCol w="792000">
                  <a:extLst>
                    <a:ext uri="{9D8B030D-6E8A-4147-A177-3AD203B41FA5}">
                      <a16:colId xmlns:a16="http://schemas.microsoft.com/office/drawing/2014/main" val="2665032753"/>
                    </a:ext>
                  </a:extLst>
                </a:gridCol>
                <a:gridCol w="792000">
                  <a:extLst>
                    <a:ext uri="{9D8B030D-6E8A-4147-A177-3AD203B41FA5}">
                      <a16:colId xmlns:a16="http://schemas.microsoft.com/office/drawing/2014/main" val="3466796819"/>
                    </a:ext>
                  </a:extLst>
                </a:gridCol>
                <a:gridCol w="792000">
                  <a:extLst>
                    <a:ext uri="{9D8B030D-6E8A-4147-A177-3AD203B41FA5}">
                      <a16:colId xmlns:a16="http://schemas.microsoft.com/office/drawing/2014/main" val="1863587598"/>
                    </a:ext>
                  </a:extLst>
                </a:gridCol>
                <a:gridCol w="792000">
                  <a:extLst>
                    <a:ext uri="{9D8B030D-6E8A-4147-A177-3AD203B41FA5}">
                      <a16:colId xmlns:a16="http://schemas.microsoft.com/office/drawing/2014/main" val="755959098"/>
                    </a:ext>
                  </a:extLst>
                </a:gridCol>
                <a:gridCol w="792000">
                  <a:extLst>
                    <a:ext uri="{9D8B030D-6E8A-4147-A177-3AD203B41FA5}">
                      <a16:colId xmlns:a16="http://schemas.microsoft.com/office/drawing/2014/main" val="3307331473"/>
                    </a:ext>
                  </a:extLst>
                </a:gridCol>
                <a:gridCol w="792000">
                  <a:extLst>
                    <a:ext uri="{9D8B030D-6E8A-4147-A177-3AD203B41FA5}">
                      <a16:colId xmlns:a16="http://schemas.microsoft.com/office/drawing/2014/main" val="284784386"/>
                    </a:ext>
                  </a:extLst>
                </a:gridCol>
                <a:gridCol w="792000">
                  <a:extLst>
                    <a:ext uri="{9D8B030D-6E8A-4147-A177-3AD203B41FA5}">
                      <a16:colId xmlns:a16="http://schemas.microsoft.com/office/drawing/2014/main" val="3466772468"/>
                    </a:ext>
                  </a:extLst>
                </a:gridCol>
                <a:gridCol w="792000">
                  <a:extLst>
                    <a:ext uri="{9D8B030D-6E8A-4147-A177-3AD203B41FA5}">
                      <a16:colId xmlns:a16="http://schemas.microsoft.com/office/drawing/2014/main" val="1342805455"/>
                    </a:ext>
                  </a:extLst>
                </a:gridCol>
              </a:tblGrid>
              <a:tr h="367200">
                <a:tc rowSpan="3">
                  <a:txBody>
                    <a:bodyPr/>
                    <a:lstStyle/>
                    <a:p>
                      <a:r>
                        <a:rPr lang="en-US" sz="1800" dirty="0">
                          <a:solidFill>
                            <a:schemeClr val="tx1"/>
                          </a:solidFill>
                          <a:latin typeface="Palatino Linotype" panose="02040502050505030304" pitchFamily="18" charset="0"/>
                          <a:cs typeface="Calibri" panose="020F0502020204030204" pitchFamily="34" charset="0"/>
                        </a:rPr>
                        <a:t>receptive components of GCSE exam papers in 2018, 2019, 2020, and the sample year. </a:t>
                      </a:r>
                    </a:p>
                  </a:txBody>
                  <a:tcPr marL="36000" marR="36000" anchor="ctr">
                    <a:lnL w="12700" cap="flat" cmpd="sng" algn="ctr">
                      <a:no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gridSpan="4">
                  <a:txBody>
                    <a:bodyPr/>
                    <a:lstStyle/>
                    <a:p>
                      <a:pPr algn="ctr"/>
                      <a:r>
                        <a:rPr lang="en-US" sz="1800" b="1" dirty="0">
                          <a:solidFill>
                            <a:schemeClr val="bg1"/>
                          </a:solidFill>
                          <a:latin typeface="Palatino Linotype" panose="02040502050505030304" pitchFamily="18" charset="0"/>
                          <a:cs typeface="Calibri" panose="020F0502020204030204" pitchFamily="34" charset="0"/>
                        </a:rPr>
                        <a:t>French</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hMerge="1">
                  <a:txBody>
                    <a:bodyPr/>
                    <a:lstStyle/>
                    <a:p>
                      <a:endParaRPr lang="en-US"/>
                    </a:p>
                  </a:txBody>
                  <a:tcPr/>
                </a:tc>
                <a:tc hMerge="1">
                  <a:txBody>
                    <a:bodyPr/>
                    <a:lstStyle/>
                    <a:p>
                      <a:endParaRPr lang="en-US" dirty="0">
                        <a:latin typeface="Century Gothic" panose="020B0502020202020204" pitchFamily="34" charset="0"/>
                      </a:endParaRPr>
                    </a:p>
                  </a:txBody>
                  <a:tcPr/>
                </a:tc>
                <a:tc hMerge="1">
                  <a:txBody>
                    <a:bodyPr/>
                    <a:lstStyle/>
                    <a:p>
                      <a:endParaRPr lang="en-US"/>
                    </a:p>
                  </a:txBody>
                  <a:tcPr/>
                </a:tc>
                <a:tc gridSpan="4">
                  <a:txBody>
                    <a:bodyPr/>
                    <a:lstStyle/>
                    <a:p>
                      <a:pPr algn="ctr"/>
                      <a:r>
                        <a:rPr lang="en-US" sz="1800" b="1" dirty="0">
                          <a:solidFill>
                            <a:schemeClr val="bg1"/>
                          </a:solidFill>
                          <a:latin typeface="Palatino Linotype" panose="02040502050505030304" pitchFamily="18" charset="0"/>
                          <a:cs typeface="Calibri" panose="020F0502020204030204" pitchFamily="34" charset="0"/>
                        </a:rPr>
                        <a:t>Spanish</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tc hMerge="1">
                  <a:txBody>
                    <a:bodyPr/>
                    <a:lstStyle/>
                    <a:p>
                      <a:endParaRPr lang="en-US"/>
                    </a:p>
                  </a:txBody>
                  <a:tcPr/>
                </a:tc>
                <a:tc hMerge="1">
                  <a:txBody>
                    <a:bodyPr/>
                    <a:lstStyle/>
                    <a:p>
                      <a:endParaRPr lang="en-US" dirty="0">
                        <a:latin typeface="Century Gothic" panose="020B0502020202020204" pitchFamily="34" charset="0"/>
                      </a:endParaRPr>
                    </a:p>
                  </a:txBody>
                  <a:tcPr/>
                </a:tc>
                <a:tc hMerge="1">
                  <a:txBody>
                    <a:bodyPr/>
                    <a:lstStyle/>
                    <a:p>
                      <a:endParaRPr lang="en-US"/>
                    </a:p>
                  </a:txBody>
                  <a:tcPr/>
                </a:tc>
                <a:extLst>
                  <a:ext uri="{0D108BD9-81ED-4DB2-BD59-A6C34878D82A}">
                    <a16:rowId xmlns:a16="http://schemas.microsoft.com/office/drawing/2014/main" val="353027000"/>
                  </a:ext>
                </a:extLst>
              </a:tr>
              <a:tr h="367200">
                <a:tc vMerge="1">
                  <a:txBody>
                    <a:bodyPr/>
                    <a:lstStyle/>
                    <a:p>
                      <a:endParaRPr lang="en-US" sz="1800" dirty="0">
                        <a:solidFill>
                          <a:schemeClr val="tx1"/>
                        </a:solidFill>
                        <a:latin typeface="Palatino Linotype" panose="02040502050505030304" pitchFamily="18" charset="0"/>
                        <a:cs typeface="Calibri" panose="020F0502020204030204" pitchFamily="34" charset="0"/>
                      </a:endParaRPr>
                    </a:p>
                  </a:txBody>
                  <a:tcPr marL="36000" marR="36000" anchor="ctr">
                    <a:lnL w="12700" cap="flat" cmpd="sng" algn="ctr">
                      <a:no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gridSpan="2">
                  <a:txBody>
                    <a:bodyPr/>
                    <a:lstStyle/>
                    <a:p>
                      <a:pPr algn="ctr"/>
                      <a:r>
                        <a:rPr lang="en-US" sz="1800" b="1" dirty="0">
                          <a:solidFill>
                            <a:schemeClr val="bg1"/>
                          </a:solidFill>
                          <a:latin typeface="Palatino Linotype" panose="02040502050505030304" pitchFamily="18" charset="0"/>
                          <a:cs typeface="Calibri" panose="020F0502020204030204" pitchFamily="34" charset="0"/>
                        </a:rPr>
                        <a:t>Foundation</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hMerge="1">
                  <a:txBody>
                    <a:bodyPr/>
                    <a:lstStyle/>
                    <a:p>
                      <a:endParaRPr lang="en-US" dirty="0">
                        <a:latin typeface="Century Gothic" panose="020B0502020202020204" pitchFamily="34" charset="0"/>
                      </a:endParaRPr>
                    </a:p>
                  </a:txBody>
                  <a:tcPr/>
                </a:tc>
                <a:tc gridSpan="2">
                  <a:txBody>
                    <a:bodyPr/>
                    <a:lstStyle/>
                    <a:p>
                      <a:pPr algn="ctr"/>
                      <a:r>
                        <a:rPr lang="en-US" sz="1800" b="1" dirty="0">
                          <a:solidFill>
                            <a:schemeClr val="bg1"/>
                          </a:solidFill>
                          <a:latin typeface="Palatino Linotype" panose="02040502050505030304" pitchFamily="18" charset="0"/>
                          <a:cs typeface="Calibri" panose="020F0502020204030204" pitchFamily="34" charset="0"/>
                        </a:rPr>
                        <a:t>Higher</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hMerge="1">
                  <a:txBody>
                    <a:bodyPr/>
                    <a:lstStyle/>
                    <a:p>
                      <a:endParaRPr lang="en-US" dirty="0">
                        <a:latin typeface="Century Gothic" panose="020B0502020202020204" pitchFamily="34" charset="0"/>
                      </a:endParaRPr>
                    </a:p>
                  </a:txBody>
                  <a:tcPr/>
                </a:tc>
                <a:tc gridSpan="2">
                  <a:txBody>
                    <a:bodyPr/>
                    <a:lstStyle/>
                    <a:p>
                      <a:pPr algn="ctr"/>
                      <a:r>
                        <a:rPr lang="en-US" sz="1800" b="1" dirty="0">
                          <a:solidFill>
                            <a:schemeClr val="bg1"/>
                          </a:solidFill>
                          <a:latin typeface="Palatino Linotype" panose="02040502050505030304" pitchFamily="18" charset="0"/>
                          <a:cs typeface="Calibri" panose="020F0502020204030204" pitchFamily="34" charset="0"/>
                        </a:rPr>
                        <a:t>Foundation</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tc hMerge="1">
                  <a:txBody>
                    <a:bodyPr/>
                    <a:lstStyle/>
                    <a:p>
                      <a:endParaRPr lang="en-US" dirty="0">
                        <a:latin typeface="Century Gothic" panose="020B0502020202020204" pitchFamily="34" charset="0"/>
                      </a:endParaRPr>
                    </a:p>
                  </a:txBody>
                  <a:tcPr/>
                </a:tc>
                <a:tc gridSpan="2">
                  <a:txBody>
                    <a:bodyPr/>
                    <a:lstStyle/>
                    <a:p>
                      <a:pPr algn="ctr"/>
                      <a:r>
                        <a:rPr lang="en-US" sz="1800" b="1" dirty="0">
                          <a:solidFill>
                            <a:schemeClr val="bg1"/>
                          </a:solidFill>
                          <a:latin typeface="Palatino Linotype" panose="02040502050505030304" pitchFamily="18" charset="0"/>
                          <a:cs typeface="Calibri" panose="020F0502020204030204" pitchFamily="34" charset="0"/>
                        </a:rPr>
                        <a:t>Higher</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tc hMerge="1">
                  <a:txBody>
                    <a:bodyPr/>
                    <a:lstStyle/>
                    <a:p>
                      <a:endParaRPr lang="en-US" dirty="0">
                        <a:latin typeface="Century Gothic" panose="020B0502020202020204" pitchFamily="34" charset="0"/>
                      </a:endParaRPr>
                    </a:p>
                  </a:txBody>
                  <a:tcPr/>
                </a:tc>
                <a:extLst>
                  <a:ext uri="{0D108BD9-81ED-4DB2-BD59-A6C34878D82A}">
                    <a16:rowId xmlns:a16="http://schemas.microsoft.com/office/drawing/2014/main" val="3175099162"/>
                  </a:ext>
                </a:extLst>
              </a:tr>
              <a:tr h="367200">
                <a:tc vMerge="1">
                  <a:txBody>
                    <a:bodyPr/>
                    <a:lstStyle/>
                    <a:p>
                      <a:endParaRPr lang="en-US" sz="1800" dirty="0">
                        <a:solidFill>
                          <a:schemeClr val="tx1"/>
                        </a:solidFill>
                        <a:latin typeface="Palatino Linotype" panose="02040502050505030304" pitchFamily="18" charset="0"/>
                        <a:cs typeface="Calibri" panose="020F0502020204030204" pitchFamily="34" charset="0"/>
                      </a:endParaRPr>
                    </a:p>
                  </a:txBody>
                  <a:tcPr marL="36000" marR="36000" anchor="ctr">
                    <a:lnL w="12700" cap="flat" cmpd="sng" algn="ctr">
                      <a:no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noFill/>
                      <a:prstDash val="solid"/>
                      <a:round/>
                      <a:headEnd type="none" w="med" len="med"/>
                      <a:tailEnd type="none" w="med" len="med"/>
                    </a:lnT>
                    <a:solidFill>
                      <a:schemeClr val="bg1"/>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AQA</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Edexcel</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AQA</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114F76"/>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Edexcel</a:t>
                      </a:r>
                    </a:p>
                  </a:txBody>
                  <a:tcPr marL="36000" marR="36000" anchor="ctr">
                    <a:lnL w="12700" cap="flat" cmpd="sng" algn="ctr">
                      <a:solidFill>
                        <a:srgbClr val="114F76"/>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114F76"/>
                      </a:solidFill>
                      <a:prstDash val="solid"/>
                      <a:round/>
                      <a:headEnd type="none" w="med" len="med"/>
                      <a:tailEnd type="none" w="med" len="med"/>
                    </a:lnT>
                    <a:lnB w="12700" cap="flat" cmpd="sng" algn="ctr">
                      <a:solidFill>
                        <a:srgbClr val="114F76"/>
                      </a:solidFill>
                      <a:prstDash val="solid"/>
                      <a:round/>
                      <a:headEnd type="none" w="med" len="med"/>
                      <a:tailEnd type="none" w="med" len="med"/>
                    </a:lnB>
                    <a:solidFill>
                      <a:srgbClr val="114F76"/>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AQA</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Edexcel</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AQA</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tc>
                  <a:txBody>
                    <a:bodyPr/>
                    <a:lstStyle/>
                    <a:p>
                      <a:pPr algn="ctr"/>
                      <a:r>
                        <a:rPr lang="en-US" sz="1400" b="1" dirty="0">
                          <a:solidFill>
                            <a:schemeClr val="bg1"/>
                          </a:solidFill>
                          <a:latin typeface="Palatino Linotype" panose="02040502050505030304" pitchFamily="18" charset="0"/>
                          <a:cs typeface="Calibri" panose="020F0502020204030204" pitchFamily="34" charset="0"/>
                        </a:rPr>
                        <a:t>Edexcel</a:t>
                      </a:r>
                    </a:p>
                  </a:txBody>
                  <a:tcPr marL="36000" marR="36000" anchor="ctr">
                    <a:lnL w="12700" cap="flat" cmpd="sng" algn="ctr">
                      <a:solidFill>
                        <a:srgbClr val="E56700"/>
                      </a:solidFill>
                      <a:prstDash val="solid"/>
                      <a:round/>
                      <a:headEnd type="none" w="med" len="med"/>
                      <a:tailEnd type="none" w="med" len="med"/>
                    </a:lnL>
                    <a:lnR w="12700" cap="flat" cmpd="sng" algn="ctr">
                      <a:solidFill>
                        <a:srgbClr val="E56700"/>
                      </a:solidFill>
                      <a:prstDash val="solid"/>
                      <a:round/>
                      <a:headEnd type="none" w="med" len="med"/>
                      <a:tailEnd type="none" w="med" len="med"/>
                    </a:lnR>
                    <a:lnT w="12700" cap="flat" cmpd="sng" algn="ctr">
                      <a:solidFill>
                        <a:srgbClr val="E56700"/>
                      </a:solidFill>
                      <a:prstDash val="solid"/>
                      <a:round/>
                      <a:headEnd type="none" w="med" len="med"/>
                      <a:tailEnd type="none" w="med" len="med"/>
                    </a:lnT>
                    <a:lnB w="12700" cap="flat" cmpd="sng" algn="ctr">
                      <a:solidFill>
                        <a:srgbClr val="E56700"/>
                      </a:solidFill>
                      <a:prstDash val="solid"/>
                      <a:round/>
                      <a:headEnd type="none" w="med" len="med"/>
                      <a:tailEnd type="none" w="med" len="med"/>
                    </a:lnB>
                    <a:solidFill>
                      <a:srgbClr val="E56700"/>
                    </a:solidFill>
                  </a:tcPr>
                </a:tc>
                <a:extLst>
                  <a:ext uri="{0D108BD9-81ED-4DB2-BD59-A6C34878D82A}">
                    <a16:rowId xmlns:a16="http://schemas.microsoft.com/office/drawing/2014/main" val="2853880354"/>
                  </a:ext>
                </a:extLst>
              </a:tr>
              <a:tr h="612000">
                <a:tc>
                  <a:txBody>
                    <a:bodyPr/>
                    <a:lstStyle/>
                    <a:p>
                      <a:r>
                        <a:rPr lang="en-US" sz="1800" b="1" dirty="0">
                          <a:solidFill>
                            <a:schemeClr val="tx1"/>
                          </a:solidFill>
                          <a:latin typeface="Palatino Linotype" panose="02040502050505030304" pitchFamily="18" charset="0"/>
                          <a:cs typeface="Calibri" panose="020F0502020204030204" pitchFamily="34" charset="0"/>
                        </a:rPr>
                        <a:t>No. of word families that appear </a:t>
                      </a:r>
                      <a:r>
                        <a:rPr lang="en-US" sz="1800" b="1" i="1" u="sng" dirty="0">
                          <a:solidFill>
                            <a:schemeClr val="tx1"/>
                          </a:solidFill>
                          <a:latin typeface="Palatino Linotype" panose="02040502050505030304" pitchFamily="18" charset="0"/>
                          <a:cs typeface="Calibri" panose="020F0502020204030204" pitchFamily="34" charset="0"/>
                        </a:rPr>
                        <a:t>only once </a:t>
                      </a:r>
                      <a:r>
                        <a:rPr lang="en-US" sz="1800" b="1" dirty="0">
                          <a:solidFill>
                            <a:schemeClr val="tx1"/>
                          </a:solidFill>
                          <a:latin typeface="Palatino Linotype" panose="02040502050505030304" pitchFamily="18" charset="0"/>
                          <a:cs typeface="Calibri" panose="020F0502020204030204" pitchFamily="34" charset="0"/>
                        </a:rPr>
                        <a:t>over the total of </a:t>
                      </a:r>
                      <a:r>
                        <a:rPr lang="en-US" sz="1800" b="1" i="1" u="sng" dirty="0">
                          <a:solidFill>
                            <a:schemeClr val="tx1"/>
                          </a:solidFill>
                          <a:latin typeface="Palatino Linotype" panose="02040502050505030304" pitchFamily="18" charset="0"/>
                          <a:cs typeface="Calibri" panose="020F0502020204030204" pitchFamily="34" charset="0"/>
                        </a:rPr>
                        <a:t>four</a:t>
                      </a:r>
                      <a:r>
                        <a:rPr lang="en-US" sz="1800" b="1" dirty="0">
                          <a:solidFill>
                            <a:schemeClr val="tx1"/>
                          </a:solidFill>
                          <a:latin typeface="Palatino Linotype" panose="02040502050505030304" pitchFamily="18" charset="0"/>
                          <a:cs typeface="Calibri" panose="020F0502020204030204" pitchFamily="34" charset="0"/>
                        </a:rPr>
                        <a:t> papers (% of subtype, out of the word families that have been used only once)</a:t>
                      </a:r>
                    </a:p>
                  </a:txBody>
                  <a:tcPr marL="36000" marR="36000" anchor="ctr">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804</a:t>
                      </a:r>
                    </a:p>
                  </a:txBody>
                  <a:tcPr marL="36000" marR="36000" anchor="ctr">
                    <a:lnT w="12700" cap="flat" cmpd="sng" algn="ctr">
                      <a:solidFill>
                        <a:srgbClr val="114F76"/>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657</a:t>
                      </a:r>
                    </a:p>
                  </a:txBody>
                  <a:tcPr marL="36000" marR="36000" anchor="ctr">
                    <a:lnT w="12700" cap="flat" cmpd="sng" algn="ctr">
                      <a:solidFill>
                        <a:srgbClr val="114F76"/>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1029</a:t>
                      </a:r>
                    </a:p>
                  </a:txBody>
                  <a:tcPr marL="36000" marR="36000" anchor="ctr">
                    <a:lnT w="12700" cap="flat" cmpd="sng" algn="ctr">
                      <a:solidFill>
                        <a:srgbClr val="114F76"/>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958</a:t>
                      </a:r>
                    </a:p>
                  </a:txBody>
                  <a:tcPr marL="36000" marR="36000" anchor="ctr">
                    <a:lnT w="12700" cap="flat" cmpd="sng" algn="ctr">
                      <a:solidFill>
                        <a:srgbClr val="114F76"/>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811</a:t>
                      </a:r>
                    </a:p>
                  </a:txBody>
                  <a:tcPr marL="36000" marR="36000" anchor="ctr">
                    <a:lnT w="12700" cap="flat" cmpd="sng" algn="ctr">
                      <a:solidFill>
                        <a:srgbClr val="E56700"/>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692</a:t>
                      </a:r>
                    </a:p>
                  </a:txBody>
                  <a:tcPr marL="36000" marR="36000" anchor="ctr">
                    <a:lnT w="12700" cap="flat" cmpd="sng" algn="ctr">
                      <a:solidFill>
                        <a:srgbClr val="E56700"/>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1037</a:t>
                      </a:r>
                    </a:p>
                  </a:txBody>
                  <a:tcPr marL="36000" marR="36000" anchor="ctr">
                    <a:lnT w="12700" cap="flat" cmpd="sng" algn="ctr">
                      <a:solidFill>
                        <a:srgbClr val="E56700"/>
                      </a:solidFill>
                      <a:prstDash val="solid"/>
                      <a:round/>
                      <a:headEnd type="none" w="med" len="med"/>
                      <a:tailEnd type="none" w="med" len="med"/>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980</a:t>
                      </a:r>
                    </a:p>
                  </a:txBody>
                  <a:tcPr marL="36000" marR="36000" anchor="ctr">
                    <a:lnT w="12700" cap="flat" cmpd="sng" algn="ctr">
                      <a:solidFill>
                        <a:srgbClr val="E56700"/>
                      </a:solidFill>
                      <a:prstDash val="solid"/>
                      <a:round/>
                      <a:headEnd type="none" w="med" len="med"/>
                      <a:tailEnd type="none" w="med" len="med"/>
                    </a:lnT>
                    <a:solidFill>
                      <a:schemeClr val="bg1"/>
                    </a:solidFill>
                  </a:tcPr>
                </a:tc>
                <a:extLst>
                  <a:ext uri="{0D108BD9-81ED-4DB2-BD59-A6C34878D82A}">
                    <a16:rowId xmlns:a16="http://schemas.microsoft.com/office/drawing/2014/main" val="410331854"/>
                  </a:ext>
                </a:extLst>
              </a:tr>
              <a:tr h="612000">
                <a:tc>
                  <a:txBody>
                    <a:bodyPr/>
                    <a:lstStyle/>
                    <a:p>
                      <a:pPr lvl="1"/>
                      <a:r>
                        <a:rPr lang="en-US" sz="1800" dirty="0">
                          <a:solidFill>
                            <a:schemeClr val="tx1"/>
                          </a:solidFill>
                          <a:latin typeface="Palatino Linotype" panose="02040502050505030304" pitchFamily="18" charset="0"/>
                          <a:cs typeface="Calibri" panose="020F0502020204030204" pitchFamily="34" charset="0"/>
                        </a:rPr>
                        <a:t>of which are </a:t>
                      </a:r>
                      <a:r>
                        <a:rPr lang="en-US" sz="1800" i="1" dirty="0">
                          <a:solidFill>
                            <a:schemeClr val="tx1"/>
                          </a:solidFill>
                          <a:latin typeface="Palatino Linotype" panose="02040502050505030304" pitchFamily="18" charset="0"/>
                          <a:cs typeface="Calibri" panose="020F0502020204030204" pitchFamily="34" charset="0"/>
                        </a:rPr>
                        <a:t>not </a:t>
                      </a:r>
                      <a:r>
                        <a:rPr lang="en-US" sz="1800" dirty="0">
                          <a:solidFill>
                            <a:schemeClr val="tx1"/>
                          </a:solidFill>
                          <a:latin typeface="Palatino Linotype" panose="02040502050505030304" pitchFamily="18" charset="0"/>
                          <a:cs typeface="Calibri" panose="020F0502020204030204" pitchFamily="34" charset="0"/>
                        </a:rPr>
                        <a:t>cognates or proper nouns</a:t>
                      </a:r>
                      <a:endParaRPr lang="en-US" sz="1800" i="1" dirty="0">
                        <a:solidFill>
                          <a:schemeClr val="tx1"/>
                        </a:solidFill>
                        <a:latin typeface="Palatino Linotype" panose="02040502050505030304" pitchFamily="18" charset="0"/>
                        <a:cs typeface="Calibri" panose="020F0502020204030204" pitchFamily="34" charset="0"/>
                      </a:endParaRPr>
                    </a:p>
                  </a:txBody>
                  <a:tcPr marL="36000" marR="36000" anchor="ctr">
                    <a:lnB w="12700" cap="flat" cmpd="sng" algn="ctr">
                      <a:noFill/>
                      <a:prstDash val="solid"/>
                      <a:round/>
                      <a:headEnd type="none" w="med" len="med"/>
                      <a:tailEnd type="none" w="med" len="med"/>
                    </a:lnB>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524 (65%)</a:t>
                      </a:r>
                    </a:p>
                  </a:txBody>
                  <a:tcPr marL="36000" marR="36000" anchor="ctr">
                    <a:lnB w="12700" cap="flat" cmpd="sng" algn="ctr">
                      <a:noFill/>
                      <a:prstDash val="solid"/>
                      <a:round/>
                      <a:headEnd type="none" w="med" len="med"/>
                      <a:tailEnd type="none" w="med" len="med"/>
                    </a:lnB>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370 (56%)</a:t>
                      </a:r>
                    </a:p>
                  </a:txBody>
                  <a:tcPr marL="36000" marR="36000" anchor="ctr">
                    <a:lnB w="12700" cap="flat" cmpd="sng" algn="ctr">
                      <a:noFill/>
                      <a:prstDash val="solid"/>
                      <a:round/>
                      <a:headEnd type="none" w="med" len="med"/>
                      <a:tailEnd type="none" w="med" len="med"/>
                    </a:lnB>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702 (68%)</a:t>
                      </a:r>
                    </a:p>
                  </a:txBody>
                  <a:tcPr marL="36000" marR="36000" anchor="ctr">
                    <a:lnB w="12700" cap="flat" cmpd="sng" algn="ctr">
                      <a:noFill/>
                      <a:prstDash val="solid"/>
                      <a:round/>
                      <a:headEnd type="none" w="med" len="med"/>
                      <a:tailEnd type="none" w="med" len="med"/>
                    </a:lnB>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609 (64%)</a:t>
                      </a:r>
                    </a:p>
                  </a:txBody>
                  <a:tcPr marL="36000" marR="36000" anchor="ctr">
                    <a:lnB w="12700" cap="flat" cmpd="sng" algn="ctr">
                      <a:noFill/>
                      <a:prstDash val="solid"/>
                      <a:round/>
                      <a:headEnd type="none" w="med" len="med"/>
                      <a:tailEnd type="none" w="med" len="med"/>
                    </a:lnB>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656 (81%)</a:t>
                      </a:r>
                    </a:p>
                  </a:txBody>
                  <a:tcPr marL="36000" marR="36000" anchor="ctr">
                    <a:lnB w="12700" cap="flat" cmpd="sng" algn="ctr">
                      <a:noFill/>
                      <a:prstDash val="solid"/>
                      <a:round/>
                      <a:headEnd type="none" w="med" len="med"/>
                      <a:tailEnd type="none" w="med" len="med"/>
                    </a:lnB>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529 (76%)</a:t>
                      </a:r>
                    </a:p>
                  </a:txBody>
                  <a:tcPr marL="36000" marR="36000" anchor="ctr">
                    <a:lnB w="12700" cap="flat" cmpd="sng" algn="ctr">
                      <a:noFill/>
                      <a:prstDash val="solid"/>
                      <a:round/>
                      <a:headEnd type="none" w="med" len="med"/>
                      <a:tailEnd type="none" w="med" len="med"/>
                    </a:lnB>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894 (86%)</a:t>
                      </a:r>
                    </a:p>
                  </a:txBody>
                  <a:tcPr marL="36000" marR="36000" anchor="ctr">
                    <a:lnB w="12700" cap="flat" cmpd="sng" algn="ctr">
                      <a:noFill/>
                      <a:prstDash val="solid"/>
                      <a:round/>
                      <a:headEnd type="none" w="med" len="med"/>
                      <a:tailEnd type="none" w="med" len="med"/>
                    </a:lnB>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793 (81%)</a:t>
                      </a:r>
                    </a:p>
                  </a:txBody>
                  <a:tcPr marL="36000" marR="36000" anchor="ctr">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475146954"/>
                  </a:ext>
                </a:extLst>
              </a:tr>
              <a:tr h="612000">
                <a:tc>
                  <a:txBody>
                    <a:bodyPr/>
                    <a:lstStyle/>
                    <a:p>
                      <a:pPr lvl="1"/>
                      <a:r>
                        <a:rPr lang="en-US" sz="1800" b="0" dirty="0">
                          <a:solidFill>
                            <a:schemeClr val="tx1"/>
                          </a:solidFill>
                          <a:latin typeface="Palatino Linotype" panose="02040502050505030304" pitchFamily="18" charset="0"/>
                          <a:cs typeface="Calibri" panose="020F0502020204030204" pitchFamily="34" charset="0"/>
                        </a:rPr>
                        <a:t>of which are in the top 2000 most frequent words</a:t>
                      </a:r>
                      <a:endParaRPr lang="en-US" sz="1800" b="0" i="1" dirty="0">
                        <a:solidFill>
                          <a:schemeClr val="tx1"/>
                        </a:solidFill>
                        <a:latin typeface="Palatino Linotype" panose="02040502050505030304" pitchFamily="18" charset="0"/>
                        <a:cs typeface="Calibri" panose="020F0502020204030204" pitchFamily="34" charset="0"/>
                      </a:endParaRPr>
                    </a:p>
                  </a:txBody>
                  <a:tcPr marL="36000" marR="36000" anchor="ctr">
                    <a:lnT w="12700" cmpd="sng">
                      <a:noFill/>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332 (41%)</a:t>
                      </a:r>
                    </a:p>
                  </a:txBody>
                  <a:tcPr marL="36000" marR="36000" anchor="ctr">
                    <a:lnT w="12700" cmpd="sng">
                      <a:noFill/>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246 (37%)</a:t>
                      </a:r>
                    </a:p>
                  </a:txBody>
                  <a:tcPr marL="36000" marR="36000" anchor="ctr">
                    <a:lnT w="12700" cmpd="sng">
                      <a:noFill/>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388 (38%)</a:t>
                      </a:r>
                    </a:p>
                  </a:txBody>
                  <a:tcPr marL="36000" marR="36000" anchor="ctr">
                    <a:lnT w="12700" cmpd="sng">
                      <a:noFill/>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376 (39%)</a:t>
                      </a:r>
                    </a:p>
                  </a:txBody>
                  <a:tcPr marL="36000" marR="36000" anchor="ctr">
                    <a:lnT w="12700" cmpd="sng">
                      <a:noFill/>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348 (43%)</a:t>
                      </a:r>
                    </a:p>
                  </a:txBody>
                  <a:tcPr marL="36000" marR="36000" anchor="ctr">
                    <a:lnT w="12700" cmpd="sng">
                      <a:noFill/>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319 (46%)</a:t>
                      </a:r>
                    </a:p>
                  </a:txBody>
                  <a:tcPr marL="36000" marR="36000" anchor="ctr">
                    <a:lnT w="12700" cmpd="sng">
                      <a:noFill/>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430 (41%)</a:t>
                      </a:r>
                    </a:p>
                  </a:txBody>
                  <a:tcPr marL="36000" marR="36000" anchor="ctr">
                    <a:lnT w="12700" cmpd="sng">
                      <a:noFill/>
                    </a:lnT>
                    <a:solidFill>
                      <a:schemeClr val="bg1"/>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416 (42%)</a:t>
                      </a:r>
                    </a:p>
                  </a:txBody>
                  <a:tcPr marL="36000" marR="36000" anchor="ctr">
                    <a:lnT w="12700" cmpd="sng">
                      <a:noFill/>
                    </a:lnT>
                    <a:solidFill>
                      <a:schemeClr val="bg1"/>
                    </a:solidFill>
                  </a:tcPr>
                </a:tc>
                <a:extLst>
                  <a:ext uri="{0D108BD9-81ED-4DB2-BD59-A6C34878D82A}">
                    <a16:rowId xmlns:a16="http://schemas.microsoft.com/office/drawing/2014/main" val="595471451"/>
                  </a:ext>
                </a:extLst>
              </a:tr>
              <a:tr h="612000">
                <a:tc>
                  <a:txBody>
                    <a:bodyPr/>
                    <a:lstStyle/>
                    <a:p>
                      <a:pPr lvl="1"/>
                      <a:r>
                        <a:rPr lang="en-US" sz="1800" b="0" dirty="0">
                          <a:solidFill>
                            <a:schemeClr val="tx1"/>
                          </a:solidFill>
                          <a:latin typeface="Palatino Linotype" panose="02040502050505030304" pitchFamily="18" charset="0"/>
                          <a:cs typeface="Calibri" panose="020F0502020204030204" pitchFamily="34" charset="0"/>
                        </a:rPr>
                        <a:t>of which appear on the AO wordlist</a:t>
                      </a:r>
                      <a:endParaRPr lang="en-US" sz="1800" b="0" i="1" dirty="0">
                        <a:solidFill>
                          <a:schemeClr val="tx1"/>
                        </a:solidFill>
                        <a:latin typeface="Palatino Linotype" panose="02040502050505030304" pitchFamily="18" charset="0"/>
                        <a:cs typeface="Calibri" panose="020F0502020204030204" pitchFamily="34" charset="0"/>
                      </a:endParaRP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231</a:t>
                      </a:r>
                    </a:p>
                    <a:p>
                      <a:pPr algn="ctr"/>
                      <a:r>
                        <a:rPr lang="en-US" sz="1800" dirty="0">
                          <a:solidFill>
                            <a:schemeClr val="tx1"/>
                          </a:solidFill>
                          <a:latin typeface="Palatino Linotype" panose="02040502050505030304" pitchFamily="18" charset="0"/>
                          <a:cs typeface="Calibri" panose="020F0502020204030204" pitchFamily="34" charset="0"/>
                        </a:rPr>
                        <a:t>(29%)</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318 (48%)</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299 (29%)</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412 (43%)</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295 (36%)</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362 (52%)</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370 (36%)</a:t>
                      </a:r>
                    </a:p>
                  </a:txBody>
                  <a:tcPr marL="36000" marR="36000" anchor="ctr">
                    <a:solidFill>
                      <a:srgbClr val="FFFF00"/>
                    </a:solidFill>
                  </a:tcPr>
                </a:tc>
                <a:tc>
                  <a:txBody>
                    <a:bodyPr/>
                    <a:lstStyle/>
                    <a:p>
                      <a:pPr algn="ctr"/>
                      <a:r>
                        <a:rPr lang="en-US" sz="1800" dirty="0">
                          <a:solidFill>
                            <a:schemeClr val="tx1"/>
                          </a:solidFill>
                          <a:latin typeface="Palatino Linotype" panose="02040502050505030304" pitchFamily="18" charset="0"/>
                          <a:cs typeface="Calibri" panose="020F0502020204030204" pitchFamily="34" charset="0"/>
                        </a:rPr>
                        <a:t>397 (41%)</a:t>
                      </a:r>
                    </a:p>
                  </a:txBody>
                  <a:tcPr marL="36000" marR="36000" anchor="ctr">
                    <a:solidFill>
                      <a:srgbClr val="FFFF00"/>
                    </a:solidFill>
                  </a:tcPr>
                </a:tc>
                <a:extLst>
                  <a:ext uri="{0D108BD9-81ED-4DB2-BD59-A6C34878D82A}">
                    <a16:rowId xmlns:a16="http://schemas.microsoft.com/office/drawing/2014/main" val="1313501788"/>
                  </a:ext>
                </a:extLst>
              </a:tr>
            </a:tbl>
          </a:graphicData>
        </a:graphic>
      </p:graphicFrame>
      <p:sp>
        <p:nvSpPr>
          <p:cNvPr id="6" name="Oval Callout 5">
            <a:extLst>
              <a:ext uri="{FF2B5EF4-FFF2-40B4-BE49-F238E27FC236}">
                <a16:creationId xmlns:a16="http://schemas.microsoft.com/office/drawing/2014/main" id="{8BDE2D6E-93D1-C84E-81BB-7D3B8B555D6A}"/>
              </a:ext>
            </a:extLst>
          </p:cNvPr>
          <p:cNvSpPr/>
          <p:nvPr/>
        </p:nvSpPr>
        <p:spPr>
          <a:xfrm>
            <a:off x="300037" y="78627"/>
            <a:ext cx="10939463" cy="6455565"/>
          </a:xfrm>
          <a:prstGeom prst="wedgeEllipseCallout">
            <a:avLst>
              <a:gd name="adj1" fmla="val -14754"/>
              <a:gd name="adj2" fmla="val 471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On average*,</a:t>
            </a:r>
          </a:p>
          <a:p>
            <a:pPr algn="ctr"/>
            <a:r>
              <a:rPr lang="en-US" sz="4800" b="1" dirty="0"/>
              <a:t> 39% </a:t>
            </a:r>
            <a:r>
              <a:rPr lang="en-US" sz="4400" b="1" dirty="0"/>
              <a:t>of the words on the published word lists have been used </a:t>
            </a:r>
            <a:r>
              <a:rPr lang="en-US" sz="4400" b="1" u="sng" dirty="0"/>
              <a:t>once,</a:t>
            </a:r>
            <a:r>
              <a:rPr lang="en-US" sz="4400" b="1" dirty="0"/>
              <a:t> </a:t>
            </a:r>
          </a:p>
          <a:p>
            <a:pPr algn="ctr"/>
            <a:r>
              <a:rPr lang="en-US" sz="4400" b="1" dirty="0"/>
              <a:t>across four years of L&amp;R exams</a:t>
            </a:r>
          </a:p>
          <a:p>
            <a:pPr algn="ctr"/>
            <a:endParaRPr lang="en-US" sz="3600" b="1" dirty="0"/>
          </a:p>
          <a:p>
            <a:pPr algn="ctr"/>
            <a:r>
              <a:rPr lang="en-US" sz="2000" b="1" dirty="0"/>
              <a:t>* Across F &amp; H, Fr &amp; </a:t>
            </a:r>
            <a:r>
              <a:rPr lang="en-US" sz="2000" b="1" dirty="0" err="1"/>
              <a:t>Sp</a:t>
            </a:r>
            <a:r>
              <a:rPr lang="en-US" sz="2000" b="1" dirty="0"/>
              <a:t>, AQA &amp; </a:t>
            </a:r>
            <a:r>
              <a:rPr lang="en-US" sz="2000" b="1" dirty="0" err="1"/>
              <a:t>Edexcel</a:t>
            </a:r>
            <a:endParaRPr lang="en-US" sz="2000" b="1" dirty="0"/>
          </a:p>
        </p:txBody>
      </p:sp>
    </p:spTree>
    <p:extLst>
      <p:ext uri="{BB962C8B-B14F-4D97-AF65-F5344CB8AC3E}">
        <p14:creationId xmlns:p14="http://schemas.microsoft.com/office/powerpoint/2010/main" val="356837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001500" cy="1325563"/>
          </a:xfrm>
          <a:prstGeom prst="rect">
            <a:avLst/>
          </a:prstGeom>
        </p:spPr>
      </p:pic>
      <p:sp>
        <p:nvSpPr>
          <p:cNvPr id="2" name="Title 1"/>
          <p:cNvSpPr>
            <a:spLocks noGrp="1"/>
          </p:cNvSpPr>
          <p:nvPr>
            <p:ph type="title"/>
          </p:nvPr>
        </p:nvSpPr>
        <p:spPr>
          <a:xfrm>
            <a:off x="0" y="0"/>
            <a:ext cx="10538460" cy="1325563"/>
          </a:xfrm>
        </p:spPr>
        <p:txBody>
          <a:bodyPr>
            <a:normAutofit/>
          </a:bodyPr>
          <a:lstStyle/>
          <a:p>
            <a:pPr lvl="0">
              <a:lnSpc>
                <a:spcPct val="100000"/>
              </a:lnSpc>
              <a:spcBef>
                <a:spcPts val="0"/>
              </a:spcBef>
              <a:defRPr/>
            </a:pPr>
            <a:r>
              <a:rPr lang="en-GB" sz="3200" b="1" dirty="0">
                <a:solidFill>
                  <a:prstClr val="white"/>
                </a:solidFill>
              </a:rPr>
              <a:t>Defining the content: So, if we use a list, </a:t>
            </a:r>
            <a:r>
              <a:rPr lang="en-GB" sz="3200" b="1" u="sng" dirty="0">
                <a:solidFill>
                  <a:prstClr val="white"/>
                </a:solidFill>
              </a:rPr>
              <a:t>which</a:t>
            </a:r>
            <a:r>
              <a:rPr lang="en-GB" sz="3200" b="1" dirty="0">
                <a:solidFill>
                  <a:prstClr val="white"/>
                </a:solidFill>
              </a:rPr>
              <a:t> words should be on it? </a:t>
            </a:r>
          </a:p>
        </p:txBody>
      </p:sp>
      <p:sp>
        <p:nvSpPr>
          <p:cNvPr id="8" name="TextBox 7">
            <a:extLst>
              <a:ext uri="{FF2B5EF4-FFF2-40B4-BE49-F238E27FC236}">
                <a16:creationId xmlns:a16="http://schemas.microsoft.com/office/drawing/2014/main" id="{1689E482-60DB-470C-AFDA-6BA217C473BB}"/>
              </a:ext>
            </a:extLst>
          </p:cNvPr>
          <p:cNvSpPr txBox="1"/>
          <p:nvPr/>
        </p:nvSpPr>
        <p:spPr>
          <a:xfrm>
            <a:off x="194555" y="1325563"/>
            <a:ext cx="11544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a:solidFill>
                  <a:srgbClr val="002060"/>
                </a:solidFill>
                <a:latin typeface="Century Gothic" panose="020B0502020202020204" pitchFamily="34" charset="0"/>
              </a:rPr>
              <a:t>How can we </a:t>
            </a:r>
            <a:r>
              <a:rPr lang="en-GB" sz="2400" b="1" i="1">
                <a:solidFill>
                  <a:srgbClr val="002060"/>
                </a:solidFill>
                <a:latin typeface="Century Gothic" panose="020B0502020202020204" pitchFamily="34" charset="0"/>
              </a:rPr>
              <a:t>objectively</a:t>
            </a:r>
            <a:r>
              <a:rPr lang="en-GB" sz="2400" b="1">
                <a:solidFill>
                  <a:srgbClr val="002060"/>
                </a:solidFill>
                <a:latin typeface="Century Gothic" panose="020B0502020202020204" pitchFamily="34" charset="0"/>
              </a:rPr>
              <a:t> decide which words to include?</a:t>
            </a:r>
            <a:endParaRPr kumimoji="0" lang="en-GB" sz="2400" b="1" i="0" u="none" strike="noStrike" kern="1200" cap="none" spc="0" normalizeH="0" baseline="0" noProof="0">
              <a:ln>
                <a:noFill/>
              </a:ln>
              <a:solidFill>
                <a:srgbClr val="002060"/>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1689E482-60DB-470C-AFDA-6BA217C473BB}"/>
              </a:ext>
            </a:extLst>
          </p:cNvPr>
          <p:cNvSpPr txBox="1"/>
          <p:nvPr/>
        </p:nvSpPr>
        <p:spPr>
          <a:xfrm>
            <a:off x="850555" y="2204129"/>
            <a:ext cx="10232300" cy="2923877"/>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LOTS of work done to define the lexical content of curricula for teaching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English as a foreign language</a:t>
            </a:r>
            <a:endParaRPr kumimoji="0" lang="en-GB" sz="2800" i="0" u="none" strike="noStrike" kern="1200" cap="none" spc="0" normalizeH="0" noProof="0" dirty="0">
              <a:ln>
                <a:noFill/>
              </a:ln>
              <a:solidFill>
                <a:srgbClr val="002060"/>
              </a:solidFill>
              <a:effectLst/>
              <a:uLnTx/>
              <a:uFillTx/>
              <a:latin typeface="Century Gothic" panose="020B0502020202020204" pitchFamily="34" charset="0"/>
            </a:endParaRPr>
          </a:p>
          <a:p>
            <a:pPr lvl="0">
              <a:defRPr/>
            </a:pPr>
            <a:endParaRPr kumimoji="0" lang="en-GB" sz="2800" i="0" u="none" strike="noStrike" kern="1200" cap="none" spc="0" normalizeH="0" noProof="0" dirty="0">
              <a:ln>
                <a:noFill/>
              </a:ln>
              <a:solidFill>
                <a:srgbClr val="002060"/>
              </a:solidFill>
              <a:effectLst/>
              <a:uLnTx/>
              <a:uFillTx/>
              <a:latin typeface="Century Gothic" panose="020B0502020202020204" pitchFamily="34" charset="0"/>
            </a:endParaRPr>
          </a:p>
          <a:p>
            <a:pPr lvl="0">
              <a:defRPr/>
            </a:pPr>
            <a:endParaRPr kumimoji="0" lang="en-GB" sz="2800" i="0" u="none" strike="noStrike" kern="1200" cap="none" spc="0" normalizeH="0" noProof="0" dirty="0">
              <a:ln>
                <a:noFill/>
              </a:ln>
              <a:solidFill>
                <a:srgbClr val="002060"/>
              </a:solidFill>
              <a:effectLst/>
              <a:uLnTx/>
              <a:uFillTx/>
              <a:latin typeface="Century Gothic" panose="020B0502020202020204" pitchFamily="34" charset="0"/>
            </a:endParaRPr>
          </a:p>
          <a:p>
            <a:pPr lvl="0">
              <a:defRPr/>
            </a:pPr>
            <a:r>
              <a:rPr lang="en-GB" dirty="0">
                <a:solidFill>
                  <a:srgbClr val="002060"/>
                </a:solidFill>
                <a:latin typeface="Century Gothic" panose="020B0502020202020204" pitchFamily="34" charset="0"/>
              </a:rPr>
              <a:t>e.g., </a:t>
            </a:r>
            <a:r>
              <a:rPr lang="en-GB" b="1" dirty="0">
                <a:solidFill>
                  <a:srgbClr val="002060"/>
                </a:solidFill>
                <a:latin typeface="Century Gothic" panose="020B0502020202020204" pitchFamily="34" charset="0"/>
              </a:rPr>
              <a:t>General Service List </a:t>
            </a:r>
            <a:r>
              <a:rPr lang="en-GB" dirty="0">
                <a:solidFill>
                  <a:srgbClr val="002060"/>
                </a:solidFill>
                <a:latin typeface="Century Gothic" panose="020B0502020202020204" pitchFamily="34" charset="0"/>
              </a:rPr>
              <a:t>(West, 1953), </a:t>
            </a:r>
            <a:r>
              <a:rPr lang="en-GB" b="1" dirty="0">
                <a:solidFill>
                  <a:srgbClr val="002060"/>
                </a:solidFill>
                <a:latin typeface="Century Gothic" panose="020B0502020202020204" pitchFamily="34" charset="0"/>
              </a:rPr>
              <a:t>CELEX lists </a:t>
            </a:r>
            <a:r>
              <a:rPr lang="en-GB" dirty="0">
                <a:solidFill>
                  <a:srgbClr val="002060"/>
                </a:solidFill>
                <a:latin typeface="Century Gothic" panose="020B0502020202020204" pitchFamily="34" charset="0"/>
              </a:rPr>
              <a:t>(</a:t>
            </a:r>
            <a:r>
              <a:rPr lang="en-GB" dirty="0" err="1">
                <a:solidFill>
                  <a:srgbClr val="002060"/>
                </a:solidFill>
                <a:latin typeface="Century Gothic" panose="020B0502020202020204" pitchFamily="34" charset="0"/>
              </a:rPr>
              <a:t>Baayen</a:t>
            </a:r>
            <a:r>
              <a:rPr lang="en-GB" dirty="0">
                <a:solidFill>
                  <a:srgbClr val="002060"/>
                </a:solidFill>
                <a:latin typeface="Century Gothic" panose="020B0502020202020204" pitchFamily="34" charset="0"/>
              </a:rPr>
              <a:t>, </a:t>
            </a:r>
            <a:r>
              <a:rPr lang="en-GB" dirty="0" err="1">
                <a:solidFill>
                  <a:srgbClr val="002060"/>
                </a:solidFill>
                <a:latin typeface="Century Gothic" panose="020B0502020202020204" pitchFamily="34" charset="0"/>
              </a:rPr>
              <a:t>Piepenbrock</a:t>
            </a:r>
            <a:r>
              <a:rPr lang="en-GB" dirty="0">
                <a:solidFill>
                  <a:srgbClr val="002060"/>
                </a:solidFill>
                <a:latin typeface="Century Gothic" panose="020B0502020202020204" pitchFamily="34" charset="0"/>
              </a:rPr>
              <a:t>, &amp; van Rijn, 1995), </a:t>
            </a:r>
            <a:r>
              <a:rPr lang="en-GB" b="1" dirty="0">
                <a:solidFill>
                  <a:srgbClr val="002060"/>
                </a:solidFill>
                <a:latin typeface="Century Gothic" panose="020B0502020202020204" pitchFamily="34" charset="0"/>
              </a:rPr>
              <a:t>BNC2000</a:t>
            </a:r>
            <a:r>
              <a:rPr lang="en-GB" dirty="0">
                <a:solidFill>
                  <a:srgbClr val="002060"/>
                </a:solidFill>
                <a:latin typeface="Century Gothic" panose="020B0502020202020204" pitchFamily="34" charset="0"/>
              </a:rPr>
              <a:t> (Nation, 2006), </a:t>
            </a:r>
            <a:r>
              <a:rPr lang="en-GB" b="1" dirty="0">
                <a:solidFill>
                  <a:srgbClr val="002060"/>
                </a:solidFill>
                <a:latin typeface="Century Gothic" panose="020B0502020202020204" pitchFamily="34" charset="0"/>
              </a:rPr>
              <a:t>COCA lists </a:t>
            </a:r>
            <a:r>
              <a:rPr lang="en-GB" dirty="0">
                <a:solidFill>
                  <a:srgbClr val="002060"/>
                </a:solidFill>
                <a:latin typeface="Century Gothic" panose="020B0502020202020204" pitchFamily="34" charset="0"/>
              </a:rPr>
              <a:t>(Davies &amp; Gardner, 2010), </a:t>
            </a:r>
            <a:r>
              <a:rPr lang="en-GB" b="1" dirty="0">
                <a:solidFill>
                  <a:srgbClr val="002060"/>
                </a:solidFill>
                <a:latin typeface="Century Gothic" panose="020B0502020202020204" pitchFamily="34" charset="0"/>
              </a:rPr>
              <a:t>BNC/COCA2000</a:t>
            </a:r>
            <a:r>
              <a:rPr lang="en-GB" dirty="0">
                <a:solidFill>
                  <a:srgbClr val="002060"/>
                </a:solidFill>
                <a:latin typeface="Century Gothic" panose="020B0502020202020204" pitchFamily="34" charset="0"/>
              </a:rPr>
              <a:t> (Nation, 2012), </a:t>
            </a:r>
            <a:r>
              <a:rPr lang="en-GB" b="1" dirty="0">
                <a:solidFill>
                  <a:srgbClr val="002060"/>
                </a:solidFill>
                <a:latin typeface="Century Gothic" panose="020B0502020202020204" pitchFamily="34" charset="0"/>
              </a:rPr>
              <a:t>New General Service List</a:t>
            </a:r>
            <a:r>
              <a:rPr lang="en-GB" dirty="0">
                <a:solidFill>
                  <a:srgbClr val="002060"/>
                </a:solidFill>
                <a:latin typeface="Century Gothic" panose="020B0502020202020204" pitchFamily="34" charset="0"/>
              </a:rPr>
              <a:t> (Browne, 2014), </a:t>
            </a:r>
            <a:r>
              <a:rPr lang="en-GB" b="1" dirty="0">
                <a:solidFill>
                  <a:srgbClr val="002060"/>
                </a:solidFill>
                <a:latin typeface="Century Gothic" panose="020B0502020202020204" pitchFamily="34" charset="0"/>
              </a:rPr>
              <a:t>New General Service List </a:t>
            </a:r>
            <a:r>
              <a:rPr lang="en-GB" dirty="0">
                <a:solidFill>
                  <a:srgbClr val="002060"/>
                </a:solidFill>
                <a:latin typeface="Century Gothic" panose="020B0502020202020204" pitchFamily="34" charset="0"/>
              </a:rPr>
              <a:t>(</a:t>
            </a:r>
            <a:r>
              <a:rPr lang="en-GB" dirty="0" err="1">
                <a:solidFill>
                  <a:srgbClr val="002060"/>
                </a:solidFill>
                <a:latin typeface="Century Gothic" panose="020B0502020202020204" pitchFamily="34" charset="0"/>
              </a:rPr>
              <a:t>Brezina</a:t>
            </a:r>
            <a:r>
              <a:rPr lang="en-GB" dirty="0">
                <a:solidFill>
                  <a:srgbClr val="002060"/>
                </a:solidFill>
                <a:latin typeface="Century Gothic" panose="020B0502020202020204" pitchFamily="34" charset="0"/>
              </a:rPr>
              <a:t> &amp; </a:t>
            </a:r>
            <a:r>
              <a:rPr lang="en-GB" dirty="0" err="1">
                <a:solidFill>
                  <a:srgbClr val="002060"/>
                </a:solidFill>
                <a:latin typeface="Century Gothic" panose="020B0502020202020204" pitchFamily="34" charset="0"/>
              </a:rPr>
              <a:t>Gablasova</a:t>
            </a:r>
            <a:r>
              <a:rPr lang="en-GB" dirty="0">
                <a:solidFill>
                  <a:srgbClr val="002060"/>
                </a:solidFill>
                <a:latin typeface="Century Gothic" panose="020B0502020202020204" pitchFamily="34" charset="0"/>
              </a:rPr>
              <a:t>, 2015), </a:t>
            </a:r>
            <a:r>
              <a:rPr lang="en-GB" b="1" dirty="0">
                <a:solidFill>
                  <a:srgbClr val="002060"/>
                </a:solidFill>
                <a:latin typeface="Century Gothic" panose="020B0502020202020204" pitchFamily="34" charset="0"/>
              </a:rPr>
              <a:t>The Nuclear Family Word list </a:t>
            </a:r>
            <a:r>
              <a:rPr lang="en-GB" dirty="0">
                <a:solidFill>
                  <a:srgbClr val="002060"/>
                </a:solidFill>
                <a:latin typeface="Century Gothic" panose="020B0502020202020204" pitchFamily="34" charset="0"/>
              </a:rPr>
              <a:t>(</a:t>
            </a:r>
            <a:r>
              <a:rPr lang="en-GB" dirty="0">
                <a:solidFill>
                  <a:srgbClr val="002060"/>
                </a:solidFill>
                <a:latin typeface="Century Gothic" panose="020B0502020202020204" pitchFamily="34" charset="0"/>
                <a:hlinkClick r:id="rId5"/>
              </a:rPr>
              <a:t>Cobb &amp; Laufer, 2021</a:t>
            </a:r>
            <a:r>
              <a:rPr lang="en-GB" dirty="0">
                <a:solidFill>
                  <a:srgbClr val="002060"/>
                </a:solidFill>
                <a:latin typeface="Century Gothic" panose="020B0502020202020204" pitchFamily="34" charset="0"/>
              </a:rPr>
              <a:t>)</a:t>
            </a:r>
            <a:endParaRPr kumimoji="0" lang="en-GB" i="0" u="none" strike="noStrike" kern="1200" cap="none" spc="0" normalizeH="0" noProof="0" dirty="0">
              <a:ln>
                <a:noFill/>
              </a:ln>
              <a:solidFill>
                <a:srgbClr val="002060"/>
              </a:solidFill>
              <a:effectLst/>
              <a:uLnTx/>
              <a:uFillTx/>
              <a:latin typeface="Century Gothic" panose="020B0502020202020204" pitchFamily="34" charset="0"/>
            </a:endParaRPr>
          </a:p>
        </p:txBody>
      </p:sp>
    </p:spTree>
    <p:custDataLst>
      <p:tags r:id="rId1"/>
    </p:custDataLst>
    <p:extLst>
      <p:ext uri="{BB962C8B-B14F-4D97-AF65-F5344CB8AC3E}">
        <p14:creationId xmlns:p14="http://schemas.microsoft.com/office/powerpoint/2010/main" val="2916648491"/>
      </p:ext>
    </p:extLst>
  </p:cSld>
  <p:clrMapOvr>
    <a:masterClrMapping/>
  </p:clrMapOvr>
  <mc:AlternateContent xmlns:mc="http://schemas.openxmlformats.org/markup-compatibility/2006" xmlns:p14="http://schemas.microsoft.com/office/powerpoint/2010/main">
    <mc:Choice Requires="p14">
      <p:transition spd="slow" p14:dur="2000" advTm="33672"/>
    </mc:Choice>
    <mc:Fallback xmlns="">
      <p:transition spd="slow" advTm="336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EB8470C7-D031-E04C-925B-1FABCEA0F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062" y="222301"/>
            <a:ext cx="10484378" cy="1275733"/>
          </a:xfrm>
          <a:prstGeom prst="rect">
            <a:avLst/>
          </a:prstGeom>
        </p:spPr>
      </p:pic>
      <p:sp>
        <p:nvSpPr>
          <p:cNvPr id="12" name="TextBox 11">
            <a:extLst>
              <a:ext uri="{FF2B5EF4-FFF2-40B4-BE49-F238E27FC236}">
                <a16:creationId xmlns:a16="http://schemas.microsoft.com/office/drawing/2014/main" id="{A494A105-6781-4BE2-90D7-9B9E4EA1F70B}"/>
              </a:ext>
            </a:extLst>
          </p:cNvPr>
          <p:cNvSpPr txBox="1"/>
          <p:nvPr/>
        </p:nvSpPr>
        <p:spPr>
          <a:xfrm>
            <a:off x="0" y="1633561"/>
            <a:ext cx="12192000" cy="584775"/>
          </a:xfrm>
          <a:prstGeom prst="rect">
            <a:avLst/>
          </a:prstGeom>
          <a:noFill/>
        </p:spPr>
        <p:txBody>
          <a:bodyPr wrap="square" rtlCol="0">
            <a:spAutoFit/>
          </a:bodyPr>
          <a:lstStyle/>
          <a:p>
            <a:pPr algn="ctr"/>
            <a:r>
              <a:rPr lang="en-GB" sz="3200" b="1" dirty="0">
                <a:solidFill>
                  <a:srgbClr val="115076"/>
                </a:solidFill>
              </a:rPr>
              <a:t>How useful are the most frequent 2,000 words</a:t>
            </a:r>
            <a:r>
              <a:rPr lang="en-GB" sz="3200" dirty="0">
                <a:solidFill>
                  <a:srgbClr val="115076"/>
                </a:solidFill>
              </a:rPr>
              <a:t>? </a:t>
            </a:r>
            <a:endParaRPr lang="en-GB" sz="2800" dirty="0">
              <a:solidFill>
                <a:srgbClr val="115076"/>
              </a:solidFill>
            </a:endParaRPr>
          </a:p>
        </p:txBody>
      </p:sp>
      <p:pic>
        <p:nvPicPr>
          <p:cNvPr id="19" name="Content Placeholder 3" descr="Graph demonstrating importance of high frequency words ">
            <a:extLst>
              <a:ext uri="{FF2B5EF4-FFF2-40B4-BE49-F238E27FC236}">
                <a16:creationId xmlns:a16="http://schemas.microsoft.com/office/drawing/2014/main" id="{4FED4385-7392-4AAF-A194-CFB7889A425E}"/>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b="18002"/>
          <a:stretch/>
        </p:blipFill>
        <p:spPr>
          <a:xfrm>
            <a:off x="849870" y="2643713"/>
            <a:ext cx="8835260" cy="2888724"/>
          </a:xfrm>
          <a:prstGeom prst="rect">
            <a:avLst/>
          </a:prstGeom>
        </p:spPr>
      </p:pic>
      <p:sp>
        <p:nvSpPr>
          <p:cNvPr id="20" name="TextBox 19">
            <a:extLst>
              <a:ext uri="{FF2B5EF4-FFF2-40B4-BE49-F238E27FC236}">
                <a16:creationId xmlns:a16="http://schemas.microsoft.com/office/drawing/2014/main" id="{9C1480E7-1E57-4953-B974-38733C14C96C}"/>
              </a:ext>
            </a:extLst>
          </p:cNvPr>
          <p:cNvSpPr txBox="1"/>
          <p:nvPr/>
        </p:nvSpPr>
        <p:spPr>
          <a:xfrm>
            <a:off x="588771" y="5537636"/>
            <a:ext cx="3268864" cy="646331"/>
          </a:xfrm>
          <a:prstGeom prst="rect">
            <a:avLst/>
          </a:prstGeom>
          <a:noFill/>
        </p:spPr>
        <p:txBody>
          <a:bodyPr wrap="square" rtlCol="0">
            <a:spAutoFit/>
          </a:bodyPr>
          <a:lstStyle/>
          <a:p>
            <a:r>
              <a:rPr lang="en-GB" sz="1200">
                <a:solidFill>
                  <a:schemeClr val="bg2">
                    <a:lumMod val="75000"/>
                  </a:schemeClr>
                </a:solidFill>
                <a:latin typeface="Century Gothic" panose="020B0502020202020204" pitchFamily="34" charset="0"/>
                <a:sym typeface="Wingdings" panose="05000000000000000000" pitchFamily="2" charset="2"/>
              </a:rPr>
              <a:t></a:t>
            </a:r>
            <a:r>
              <a:rPr lang="en-GB" sz="1200">
                <a:solidFill>
                  <a:schemeClr val="accent5">
                    <a:lumMod val="50000"/>
                  </a:schemeClr>
                </a:solidFill>
                <a:latin typeface="Century Gothic" panose="020B0502020202020204" pitchFamily="34" charset="0"/>
                <a:sym typeface="Wingdings" panose="05000000000000000000" pitchFamily="2" charset="2"/>
              </a:rPr>
              <a:t> General conversation  </a:t>
            </a:r>
            <a:br>
              <a:rPr lang="en-GB" sz="1200">
                <a:solidFill>
                  <a:schemeClr val="accent5">
                    <a:lumMod val="50000"/>
                  </a:schemeClr>
                </a:solidFill>
                <a:latin typeface="Century Gothic" panose="020B0502020202020204" pitchFamily="34" charset="0"/>
                <a:sym typeface="Wingdings" panose="05000000000000000000" pitchFamily="2" charset="2"/>
              </a:rPr>
            </a:br>
            <a:r>
              <a:rPr lang="en-GB" sz="1200">
                <a:solidFill>
                  <a:schemeClr val="accent5">
                    <a:lumMod val="50000"/>
                  </a:schemeClr>
                </a:solidFill>
                <a:latin typeface="Century Gothic" panose="020B0502020202020204" pitchFamily="34" charset="0"/>
                <a:sym typeface="Wingdings" panose="05000000000000000000" pitchFamily="2" charset="2"/>
              </a:rPr>
              <a:t> More formal speech – e.g. lectures</a:t>
            </a:r>
            <a:br>
              <a:rPr lang="en-GB" sz="1200">
                <a:solidFill>
                  <a:schemeClr val="accent5">
                    <a:lumMod val="50000"/>
                  </a:schemeClr>
                </a:solidFill>
                <a:latin typeface="Century Gothic" panose="020B0502020202020204" pitchFamily="34" charset="0"/>
                <a:sym typeface="Wingdings" panose="05000000000000000000" pitchFamily="2" charset="2"/>
              </a:rPr>
            </a:br>
            <a:r>
              <a:rPr lang="en-GB" sz="1200">
                <a:solidFill>
                  <a:schemeClr val="accent5">
                    <a:lumMod val="50000"/>
                  </a:schemeClr>
                </a:solidFill>
                <a:latin typeface="Century Gothic" panose="020B0502020202020204" pitchFamily="34" charset="0"/>
                <a:sym typeface="Wingdings 3" panose="05040102010807070707" pitchFamily="18" charset="2"/>
              </a:rPr>
              <a:t> Written language </a:t>
            </a:r>
            <a:endParaRPr lang="en-GB" sz="1200">
              <a:solidFill>
                <a:schemeClr val="accent5">
                  <a:lumMod val="50000"/>
                </a:schemeClr>
              </a:solidFill>
              <a:latin typeface="Century Gothic" panose="020B0502020202020204" pitchFamily="34" charset="0"/>
            </a:endParaRPr>
          </a:p>
        </p:txBody>
      </p:sp>
      <p:sp>
        <p:nvSpPr>
          <p:cNvPr id="21" name="Rectangle 20">
            <a:extLst>
              <a:ext uri="{FF2B5EF4-FFF2-40B4-BE49-F238E27FC236}">
                <a16:creationId xmlns:a16="http://schemas.microsoft.com/office/drawing/2014/main" id="{BD75C22A-DAA2-4625-B7D7-0D67E353A204}"/>
              </a:ext>
            </a:extLst>
          </p:cNvPr>
          <p:cNvSpPr/>
          <p:nvPr/>
        </p:nvSpPr>
        <p:spPr>
          <a:xfrm>
            <a:off x="2948473" y="6183967"/>
            <a:ext cx="8982661" cy="261610"/>
          </a:xfrm>
          <a:prstGeom prst="rect">
            <a:avLst/>
          </a:prstGeom>
        </p:spPr>
        <p:txBody>
          <a:bodyPr wrap="square">
            <a:spAutoFit/>
          </a:bodyPr>
          <a:lstStyle/>
          <a:p>
            <a:r>
              <a:rPr lang="en-GB" sz="1100">
                <a:solidFill>
                  <a:schemeClr val="accent5">
                    <a:lumMod val="50000"/>
                  </a:schemeClr>
                </a:solidFill>
                <a:latin typeface="Century Gothic" panose="020B0502020202020204" pitchFamily="34" charset="0"/>
              </a:rPr>
              <a:t>Work by Paul Nation, cited by Milton, J. (2009) </a:t>
            </a:r>
            <a:r>
              <a:rPr lang="en-GB" sz="1100" i="1">
                <a:solidFill>
                  <a:schemeClr val="accent5">
                    <a:lumMod val="50000"/>
                  </a:schemeClr>
                </a:solidFill>
                <a:latin typeface="Century Gothic" panose="020B0502020202020204" pitchFamily="34" charset="0"/>
              </a:rPr>
              <a:t>Measuring second language vocabulary acquisition </a:t>
            </a:r>
            <a:r>
              <a:rPr lang="en-GB" sz="1100">
                <a:solidFill>
                  <a:schemeClr val="accent5">
                    <a:lumMod val="50000"/>
                  </a:schemeClr>
                </a:solidFill>
                <a:latin typeface="Century Gothic" panose="020B0502020202020204" pitchFamily="34" charset="0"/>
              </a:rPr>
              <a:t>(p. 58). Multilingual Matters. </a:t>
            </a:r>
          </a:p>
        </p:txBody>
      </p:sp>
      <p:sp>
        <p:nvSpPr>
          <p:cNvPr id="23" name="Oval 22">
            <a:extLst>
              <a:ext uri="{FF2B5EF4-FFF2-40B4-BE49-F238E27FC236}">
                <a16:creationId xmlns:a16="http://schemas.microsoft.com/office/drawing/2014/main" id="{B6FEA13D-DDEF-46BF-9FD6-2321D8BF28F9}"/>
              </a:ext>
              <a:ext uri="{C183D7F6-B498-43B3-948B-1728B52AA6E4}">
                <adec:decorative xmlns:adec="http://schemas.microsoft.com/office/drawing/2017/decorative" val="1"/>
              </a:ext>
            </a:extLst>
          </p:cNvPr>
          <p:cNvSpPr/>
          <p:nvPr/>
        </p:nvSpPr>
        <p:spPr>
          <a:xfrm>
            <a:off x="5349240" y="2638514"/>
            <a:ext cx="571500" cy="950496"/>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C8ED4303-4DBA-4472-B41E-A96F37D0982A}"/>
              </a:ext>
              <a:ext uri="{C183D7F6-B498-43B3-948B-1728B52AA6E4}">
                <adec:decorative xmlns:adec="http://schemas.microsoft.com/office/drawing/2017/decorative" val="1"/>
              </a:ext>
            </a:extLst>
          </p:cNvPr>
          <p:cNvSpPr/>
          <p:nvPr/>
        </p:nvSpPr>
        <p:spPr>
          <a:xfrm>
            <a:off x="5920741" y="2633315"/>
            <a:ext cx="3764390" cy="820280"/>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AE1B261-AA59-EA4F-9BAD-0CDEA9AC072C}"/>
              </a:ext>
            </a:extLst>
          </p:cNvPr>
          <p:cNvSpPr txBox="1">
            <a:spLocks/>
          </p:cNvSpPr>
          <p:nvPr/>
        </p:nvSpPr>
        <p:spPr>
          <a:xfrm>
            <a:off x="206062" y="0"/>
            <a:ext cx="10751078" cy="1551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defRPr/>
            </a:pPr>
            <a:r>
              <a:rPr lang="en-GB" sz="3200" b="1" dirty="0">
                <a:solidFill>
                  <a:prstClr val="white"/>
                </a:solidFill>
              </a:rPr>
              <a:t>Which words? Selecting generally useful words </a:t>
            </a:r>
          </a:p>
          <a:p>
            <a:pPr>
              <a:lnSpc>
                <a:spcPct val="100000"/>
              </a:lnSpc>
              <a:spcBef>
                <a:spcPts val="0"/>
              </a:spcBef>
              <a:defRPr/>
            </a:pPr>
            <a:r>
              <a:rPr lang="en-GB" sz="3200" b="1" dirty="0">
                <a:solidFill>
                  <a:prstClr val="white"/>
                </a:solidFill>
              </a:rPr>
              <a:t>based on their frequency  </a:t>
            </a:r>
          </a:p>
        </p:txBody>
      </p:sp>
    </p:spTree>
    <p:custDataLst>
      <p:tags r:id="rId1"/>
    </p:custDataLst>
    <p:extLst>
      <p:ext uri="{BB962C8B-B14F-4D97-AF65-F5344CB8AC3E}">
        <p14:creationId xmlns:p14="http://schemas.microsoft.com/office/powerpoint/2010/main" val="511556197"/>
      </p:ext>
    </p:extLst>
  </p:cSld>
  <p:clrMapOvr>
    <a:masterClrMapping/>
  </p:clrMapOvr>
  <mc:AlternateContent xmlns:mc="http://schemas.openxmlformats.org/markup-compatibility/2006" xmlns:p14="http://schemas.microsoft.com/office/powerpoint/2010/main">
    <mc:Choice Requires="p14">
      <p:transition spd="slow" p14:dur="2000" advTm="86801"/>
    </mc:Choice>
    <mc:Fallback xmlns="">
      <p:transition spd="slow" advTm="868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48" y="66030"/>
            <a:ext cx="11971616" cy="1721198"/>
          </a:xfrm>
          <a:prstGeom prst="rect">
            <a:avLst/>
          </a:prstGeom>
        </p:spPr>
      </p:pic>
      <p:sp>
        <p:nvSpPr>
          <p:cNvPr id="2" name="Title 1"/>
          <p:cNvSpPr>
            <a:spLocks noGrp="1"/>
          </p:cNvSpPr>
          <p:nvPr>
            <p:ph type="title"/>
          </p:nvPr>
        </p:nvSpPr>
        <p:spPr>
          <a:xfrm>
            <a:off x="0" y="0"/>
            <a:ext cx="9985528" cy="1787228"/>
          </a:xfrm>
        </p:spPr>
        <p:txBody>
          <a:bodyPr>
            <a:normAutofit/>
          </a:bodyPr>
          <a:lstStyle/>
          <a:p>
            <a:pPr lvl="0">
              <a:lnSpc>
                <a:spcPct val="100000"/>
              </a:lnSpc>
              <a:spcBef>
                <a:spcPts val="0"/>
              </a:spcBef>
              <a:defRPr/>
            </a:pPr>
            <a:r>
              <a:rPr lang="en-GB" sz="3200" b="1" dirty="0">
                <a:solidFill>
                  <a:prstClr val="white"/>
                </a:solidFill>
              </a:rPr>
              <a:t>Which words? Identifying useful words: </a:t>
            </a:r>
            <a:br>
              <a:rPr lang="en-GB" sz="3200" b="1" dirty="0">
                <a:solidFill>
                  <a:prstClr val="white"/>
                </a:solidFill>
              </a:rPr>
            </a:br>
            <a:r>
              <a:rPr lang="en-GB" sz="3200" b="1" dirty="0">
                <a:solidFill>
                  <a:prstClr val="white"/>
                </a:solidFill>
              </a:rPr>
              <a:t>using frequency from huge corpora of language</a:t>
            </a:r>
          </a:p>
        </p:txBody>
      </p:sp>
      <p:sp>
        <p:nvSpPr>
          <p:cNvPr id="6" name="TextBox 5"/>
          <p:cNvSpPr txBox="1"/>
          <p:nvPr/>
        </p:nvSpPr>
        <p:spPr>
          <a:xfrm>
            <a:off x="385804" y="1787228"/>
            <a:ext cx="11815308" cy="4062651"/>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Information about how frequent words are comes from large </a:t>
            </a:r>
            <a:r>
              <a:rPr lang="en-GB" sz="2800" b="1" dirty="0">
                <a:solidFill>
                  <a:srgbClr val="002060"/>
                </a:solidFill>
                <a:latin typeface="Century Gothic" panose="020B0502020202020204" pitchFamily="34" charset="0"/>
              </a:rPr>
              <a:t>corpora</a:t>
            </a:r>
            <a:r>
              <a:rPr lang="en-GB" sz="2800" dirty="0">
                <a:solidFill>
                  <a:srgbClr val="002060"/>
                </a:solidFill>
                <a:latin typeface="Century Gothic" panose="020B0502020202020204" pitchFamily="34" charset="0"/>
              </a:rPr>
              <a:t> of language </a:t>
            </a:r>
          </a:p>
          <a:p>
            <a:pPr lvl="0">
              <a:defRPr/>
            </a:pPr>
            <a:endParaRPr lang="en-GB" sz="2000" dirty="0">
              <a:solidFill>
                <a:srgbClr val="002060"/>
              </a:solidFill>
              <a:latin typeface="Century Gothic" panose="020B0502020202020204" pitchFamily="34" charset="0"/>
            </a:endParaRPr>
          </a:p>
          <a:p>
            <a:pPr marL="342900" lvl="0" indent="-342900">
              <a:buFont typeface="Wingdings" pitchFamily="2" charset="2"/>
              <a:buChar char="Ø"/>
              <a:defRPr/>
            </a:pPr>
            <a:r>
              <a:rPr lang="en-GB" sz="2400" b="1" dirty="0">
                <a:solidFill>
                  <a:srgbClr val="002060"/>
                </a:solidFill>
                <a:latin typeface="Century Gothic" panose="020B0502020202020204" pitchFamily="34" charset="0"/>
              </a:rPr>
              <a:t>20 million words </a:t>
            </a:r>
            <a:r>
              <a:rPr lang="en-GB" sz="2400" dirty="0">
                <a:solidFill>
                  <a:srgbClr val="002060"/>
                </a:solidFill>
                <a:latin typeface="Century Gothic" panose="020B0502020202020204" pitchFamily="34" charset="0"/>
              </a:rPr>
              <a:t>or more </a:t>
            </a:r>
          </a:p>
          <a:p>
            <a:pPr marL="342900" lvl="0" indent="-342900">
              <a:buFont typeface="Wingdings" pitchFamily="2" charset="2"/>
              <a:buChar char="Ø"/>
              <a:defRPr/>
            </a:pPr>
            <a:r>
              <a:rPr lang="en-GB" sz="2400" dirty="0">
                <a:solidFill>
                  <a:srgbClr val="002060"/>
                </a:solidFill>
                <a:latin typeface="Century Gothic" panose="020B0502020202020204" pitchFamily="34" charset="0"/>
              </a:rPr>
              <a:t>based on both </a:t>
            </a:r>
            <a:r>
              <a:rPr lang="en-GB" sz="2400" b="1" dirty="0">
                <a:solidFill>
                  <a:srgbClr val="002060"/>
                </a:solidFill>
                <a:latin typeface="Century Gothic" panose="020B0502020202020204" pitchFamily="34" charset="0"/>
              </a:rPr>
              <a:t>spoken</a:t>
            </a:r>
            <a:r>
              <a:rPr lang="en-GB" sz="2400" dirty="0">
                <a:solidFill>
                  <a:srgbClr val="002060"/>
                </a:solidFill>
                <a:latin typeface="Century Gothic" panose="020B0502020202020204" pitchFamily="34" charset="0"/>
              </a:rPr>
              <a:t> and </a:t>
            </a:r>
            <a:r>
              <a:rPr lang="en-GB" sz="2400" b="1" dirty="0">
                <a:solidFill>
                  <a:srgbClr val="002060"/>
                </a:solidFill>
                <a:latin typeface="Century Gothic" panose="020B0502020202020204" pitchFamily="34" charset="0"/>
              </a:rPr>
              <a:t>written </a:t>
            </a:r>
            <a:r>
              <a:rPr lang="en-GB" sz="2400" dirty="0">
                <a:solidFill>
                  <a:srgbClr val="002060"/>
                </a:solidFill>
                <a:latin typeface="Century Gothic" panose="020B0502020202020204" pitchFamily="34" charset="0"/>
              </a:rPr>
              <a:t>language </a:t>
            </a:r>
          </a:p>
          <a:p>
            <a:pPr marL="342900" lvl="0" indent="-342900">
              <a:buFont typeface="Wingdings" pitchFamily="2" charset="2"/>
              <a:buChar char="Ø"/>
              <a:defRPr/>
            </a:pPr>
            <a:r>
              <a:rPr lang="en-GB" sz="2400" dirty="0">
                <a:solidFill>
                  <a:srgbClr val="002060"/>
                </a:solidFill>
                <a:latin typeface="Century Gothic" panose="020B0502020202020204" pitchFamily="34" charset="0"/>
              </a:rPr>
              <a:t>taken from a </a:t>
            </a:r>
            <a:r>
              <a:rPr lang="en-GB" sz="2400" b="1" dirty="0">
                <a:solidFill>
                  <a:srgbClr val="002060"/>
                </a:solidFill>
                <a:latin typeface="Century Gothic" panose="020B0502020202020204" pitchFamily="34" charset="0"/>
              </a:rPr>
              <a:t>wide range of different contexts</a:t>
            </a:r>
            <a:endParaRPr lang="en-GB" sz="2400" dirty="0">
              <a:solidFill>
                <a:srgbClr val="002060"/>
              </a:solidFill>
              <a:latin typeface="Century Gothic" panose="020B0502020202020204" pitchFamily="34" charset="0"/>
            </a:endParaRPr>
          </a:p>
          <a:p>
            <a:pPr lvl="0">
              <a:defRPr/>
            </a:pPr>
            <a:endParaRPr lang="en-GB" sz="2200" dirty="0">
              <a:solidFill>
                <a:srgbClr val="002060"/>
              </a:solidFill>
              <a:latin typeface="Century Gothic" panose="020B0502020202020204" pitchFamily="34" charset="0"/>
            </a:endParaRPr>
          </a:p>
          <a:p>
            <a:pPr lvl="0">
              <a:defRPr/>
            </a:pPr>
            <a:r>
              <a:rPr lang="en-GB" sz="2400" dirty="0">
                <a:solidFill>
                  <a:srgbClr val="002060"/>
                </a:solidFill>
                <a:latin typeface="Century Gothic" panose="020B0502020202020204" pitchFamily="34" charset="0"/>
              </a:rPr>
              <a:t>Examples of resources about word frequency: </a:t>
            </a:r>
          </a:p>
          <a:p>
            <a:pPr lvl="0">
              <a:defRPr/>
            </a:pPr>
            <a:r>
              <a:rPr lang="en-GB" sz="2400" dirty="0">
                <a:solidFill>
                  <a:srgbClr val="002060"/>
                </a:solidFill>
                <a:latin typeface="Century Gothic" panose="020B0502020202020204" pitchFamily="34" charset="0"/>
              </a:rPr>
              <a:t>are published by Routledge: </a:t>
            </a:r>
          </a:p>
          <a:p>
            <a:pPr lvl="0">
              <a:defRPr/>
            </a:pPr>
            <a:r>
              <a:rPr lang="fr-FR" i="1" dirty="0">
                <a:solidFill>
                  <a:srgbClr val="002060"/>
                </a:solidFill>
                <a:latin typeface="Century Gothic" panose="020B0502020202020204" pitchFamily="34" charset="0"/>
              </a:rPr>
              <a:t>Davies &amp; Davies (2018), </a:t>
            </a:r>
            <a:r>
              <a:rPr lang="fr-FR" i="1" dirty="0" err="1">
                <a:solidFill>
                  <a:srgbClr val="002060"/>
                </a:solidFill>
                <a:latin typeface="Century Gothic" panose="020B0502020202020204" pitchFamily="34" charset="0"/>
              </a:rPr>
              <a:t>Lonsdale</a:t>
            </a:r>
            <a:r>
              <a:rPr lang="fr-FR" i="1" dirty="0">
                <a:solidFill>
                  <a:srgbClr val="002060"/>
                </a:solidFill>
                <a:latin typeface="Century Gothic" panose="020B0502020202020204" pitchFamily="34" charset="0"/>
              </a:rPr>
              <a:t> &amp; Le Bras  (2009) </a:t>
            </a:r>
            <a:r>
              <a:rPr lang="en-GB" dirty="0">
                <a:solidFill>
                  <a:srgbClr val="002060"/>
                </a:solidFill>
                <a:latin typeface="Century Gothic" panose="020B0502020202020204" pitchFamily="34" charset="0"/>
              </a:rPr>
              <a:t>and </a:t>
            </a:r>
            <a:r>
              <a:rPr lang="en-GB" i="1" dirty="0" err="1">
                <a:solidFill>
                  <a:srgbClr val="002060"/>
                </a:solidFill>
                <a:latin typeface="Century Gothic" panose="020B0502020202020204" pitchFamily="34" charset="0"/>
              </a:rPr>
              <a:t>Tschirner</a:t>
            </a:r>
            <a:r>
              <a:rPr lang="en-GB" i="1" dirty="0">
                <a:solidFill>
                  <a:srgbClr val="002060"/>
                </a:solidFill>
                <a:latin typeface="Century Gothic" panose="020B0502020202020204" pitchFamily="34" charset="0"/>
              </a:rPr>
              <a:t> &amp; </a:t>
            </a:r>
            <a:r>
              <a:rPr lang="en-GB" i="1" dirty="0" err="1">
                <a:solidFill>
                  <a:srgbClr val="002060"/>
                </a:solidFill>
                <a:latin typeface="Century Gothic" panose="020B0502020202020204" pitchFamily="34" charset="0"/>
              </a:rPr>
              <a:t>Möhring</a:t>
            </a:r>
            <a:r>
              <a:rPr lang="en-GB" i="1" dirty="0">
                <a:solidFill>
                  <a:srgbClr val="002060"/>
                </a:solidFill>
                <a:latin typeface="Century Gothic" panose="020B0502020202020204" pitchFamily="34" charset="0"/>
              </a:rPr>
              <a:t> (2019).</a:t>
            </a:r>
          </a:p>
          <a:p>
            <a:pPr lvl="0">
              <a:defRPr/>
            </a:pPr>
            <a:endParaRPr lang="en-GB" sz="2200" i="1" dirty="0">
              <a:solidFill>
                <a:srgbClr val="002060"/>
              </a:solidFill>
              <a:latin typeface="Century Gothic" panose="020B0502020202020204" pitchFamily="34" charset="0"/>
            </a:endParaRPr>
          </a:p>
        </p:txBody>
      </p:sp>
      <p:pic>
        <p:nvPicPr>
          <p:cNvPr id="7" name="Picture 2" descr="BOOKS EVERY LANGUAGE TEACHER MUST READ | Core vocabulary, Vocabulary,  Spanish teacher resources">
            <a:extLst>
              <a:ext uri="{FF2B5EF4-FFF2-40B4-BE49-F238E27FC236}">
                <a16:creationId xmlns:a16="http://schemas.microsoft.com/office/drawing/2014/main" id="{505653D5-B1CD-4495-ACB9-AC645CB150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57678" y="5003053"/>
            <a:ext cx="1003403" cy="148804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Frequency Dictionary of German: Core Vocabulary for Learners (Routledge  Frequency Dictionaries): Amazon.co.uk: Tschirner, Erwin: 8601419265749:  Books">
            <a:extLst>
              <a:ext uri="{FF2B5EF4-FFF2-40B4-BE49-F238E27FC236}">
                <a16:creationId xmlns:a16="http://schemas.microsoft.com/office/drawing/2014/main" id="{5292E2B6-6AEA-4457-87FB-90D92211472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59132" y="5025998"/>
            <a:ext cx="1058515" cy="14866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A Frequency Dictionary of French: Core Vocabulary for Learners (Routledge  Frequency Dictionaries): Amazon.co.uk: Lonsdale, Deryle: 9780415775311:  Books">
            <a:extLst>
              <a:ext uri="{FF2B5EF4-FFF2-40B4-BE49-F238E27FC236}">
                <a16:creationId xmlns:a16="http://schemas.microsoft.com/office/drawing/2014/main" id="{33D64981-7485-49E3-A853-F657A3245C6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31459" y="5003053"/>
            <a:ext cx="1057657" cy="148667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49860020"/>
      </p:ext>
    </p:extLst>
  </p:cSld>
  <p:clrMapOvr>
    <a:masterClrMapping/>
  </p:clrMapOvr>
  <mc:AlternateContent xmlns:mc="http://schemas.openxmlformats.org/markup-compatibility/2006" xmlns:p14="http://schemas.microsoft.com/office/powerpoint/2010/main">
    <mc:Choice Requires="p14">
      <p:transition spd="slow" p14:dur="2000" advTm="33672"/>
    </mc:Choice>
    <mc:Fallback xmlns="">
      <p:transition spd="slow" advTm="336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3C410082-BEEE-C449-8BAA-FAF25B2856FC}"/>
              </a:ext>
            </a:extLst>
          </p:cNvPr>
          <p:cNvGraphicFramePr>
            <a:graphicFrameLocks noGrp="1"/>
          </p:cNvGraphicFramePr>
          <p:nvPr>
            <p:ph idx="1"/>
            <p:extLst>
              <p:ext uri="{D42A27DB-BD31-4B8C-83A1-F6EECF244321}">
                <p14:modId xmlns:p14="http://schemas.microsoft.com/office/powerpoint/2010/main" val="3842053962"/>
              </p:ext>
            </p:extLst>
          </p:nvPr>
        </p:nvGraphicFramePr>
        <p:xfrm>
          <a:off x="784497" y="1721248"/>
          <a:ext cx="9720470" cy="3108960"/>
        </p:xfrm>
        <a:graphic>
          <a:graphicData uri="http://schemas.openxmlformats.org/drawingml/2006/table">
            <a:tbl>
              <a:tblPr firstRow="1" bandRow="1">
                <a:tableStyleId>{5C22544A-7EE6-4342-B048-85BDC9FD1C3A}</a:tableStyleId>
              </a:tblPr>
              <a:tblGrid>
                <a:gridCol w="1670620">
                  <a:extLst>
                    <a:ext uri="{9D8B030D-6E8A-4147-A177-3AD203B41FA5}">
                      <a16:colId xmlns:a16="http://schemas.microsoft.com/office/drawing/2014/main" val="3441225941"/>
                    </a:ext>
                  </a:extLst>
                </a:gridCol>
                <a:gridCol w="4024925">
                  <a:extLst>
                    <a:ext uri="{9D8B030D-6E8A-4147-A177-3AD203B41FA5}">
                      <a16:colId xmlns:a16="http://schemas.microsoft.com/office/drawing/2014/main" val="3141139153"/>
                    </a:ext>
                  </a:extLst>
                </a:gridCol>
                <a:gridCol w="4024925">
                  <a:extLst>
                    <a:ext uri="{9D8B030D-6E8A-4147-A177-3AD203B41FA5}">
                      <a16:colId xmlns:a16="http://schemas.microsoft.com/office/drawing/2014/main" val="3715318125"/>
                    </a:ext>
                  </a:extLst>
                </a:gridCol>
              </a:tblGrid>
              <a:tr h="0">
                <a:tc>
                  <a:txBody>
                    <a:bodyPr/>
                    <a:lstStyle/>
                    <a:p>
                      <a:endParaRPr lang="en-US" sz="2400" dirty="0"/>
                    </a:p>
                  </a:txBody>
                  <a:tcPr/>
                </a:tc>
                <a:tc>
                  <a:txBody>
                    <a:bodyPr/>
                    <a:lstStyle/>
                    <a:p>
                      <a:pPr algn="ctr"/>
                      <a:r>
                        <a:rPr lang="en-US" sz="2400" dirty="0"/>
                        <a:t>average number of words* used in papers</a:t>
                      </a:r>
                    </a:p>
                    <a:p>
                      <a:pPr algn="ctr"/>
                      <a:endParaRPr lang="en-US" sz="24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       </a:t>
                      </a:r>
                      <a:r>
                        <a:rPr lang="en-US" sz="2400" dirty="0" err="1"/>
                        <a:t>AQA</a:t>
                      </a:r>
                      <a:r>
                        <a:rPr lang="en-US" sz="2400" baseline="30000" dirty="0" err="1"/>
                        <a:t>a</a:t>
                      </a:r>
                      <a:r>
                        <a:rPr lang="en-US" sz="2400" baseline="30000" dirty="0"/>
                        <a:t>                </a:t>
                      </a:r>
                      <a:r>
                        <a:rPr lang="en-US" sz="2400" dirty="0" err="1"/>
                        <a:t>Edexcel</a:t>
                      </a:r>
                      <a:r>
                        <a:rPr lang="en-US" sz="2400" baseline="30000" dirty="0" err="1"/>
                        <a:t>b</a:t>
                      </a:r>
                      <a:endParaRPr lang="en-US" sz="2400" dirty="0"/>
                    </a:p>
                  </a:txBody>
                  <a:tcPr/>
                </a:tc>
                <a:tc>
                  <a:txBody>
                    <a:bodyPr/>
                    <a:lstStyle/>
                    <a:p>
                      <a:pPr algn="ctr"/>
                      <a:r>
                        <a:rPr lang="en-US" sz="2400" dirty="0"/>
                        <a:t>average % of words in an A level paper that are in the 2,000 most frequent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t>AQA</a:t>
                      </a:r>
                      <a:r>
                        <a:rPr lang="en-US" sz="2400" baseline="30000" dirty="0" err="1"/>
                        <a:t>a</a:t>
                      </a:r>
                      <a:r>
                        <a:rPr lang="en-US" sz="2400" baseline="30000" dirty="0"/>
                        <a:t>             </a:t>
                      </a:r>
                      <a:r>
                        <a:rPr lang="en-US" sz="2400" dirty="0" err="1"/>
                        <a:t>Edexcel</a:t>
                      </a:r>
                      <a:r>
                        <a:rPr lang="en-US" sz="2400" baseline="30000" dirty="0" err="1"/>
                        <a:t>b</a:t>
                      </a:r>
                      <a:endParaRPr lang="en-US" sz="2400" dirty="0"/>
                    </a:p>
                  </a:txBody>
                  <a:tcPr/>
                </a:tc>
                <a:extLst>
                  <a:ext uri="{0D108BD9-81ED-4DB2-BD59-A6C34878D82A}">
                    <a16:rowId xmlns:a16="http://schemas.microsoft.com/office/drawing/2014/main" val="1002879335"/>
                  </a:ext>
                </a:extLst>
              </a:tr>
              <a:tr h="370840">
                <a:tc>
                  <a:txBody>
                    <a:bodyPr/>
                    <a:lstStyle/>
                    <a:p>
                      <a:r>
                        <a:rPr lang="en-US" sz="2400" dirty="0"/>
                        <a:t>French</a:t>
                      </a:r>
                    </a:p>
                  </a:txBody>
                  <a:tcPr/>
                </a:tc>
                <a:tc>
                  <a:txBody>
                    <a:bodyPr/>
                    <a:lstStyle/>
                    <a:p>
                      <a:pPr algn="ctr" fontAlgn="b"/>
                      <a:r>
                        <a:rPr lang="en-GB" sz="2800" b="0" i="0" u="none" strike="noStrike" dirty="0">
                          <a:solidFill>
                            <a:srgbClr val="000000"/>
                          </a:solidFill>
                          <a:effectLst/>
                          <a:latin typeface="Calibri" panose="020F0502020204030204" pitchFamily="34" charset="0"/>
                        </a:rPr>
                        <a:t>948             841</a:t>
                      </a:r>
                    </a:p>
                  </a:txBody>
                  <a:tcPr marL="9525" marR="9525" marT="9525" marB="0" anchor="b"/>
                </a:tc>
                <a:tc>
                  <a:txBody>
                    <a:bodyPr/>
                    <a:lstStyle/>
                    <a:p>
                      <a:pPr algn="ctr"/>
                      <a:r>
                        <a:rPr lang="en-US" sz="2800" dirty="0"/>
                        <a:t>72%        73%</a:t>
                      </a:r>
                    </a:p>
                  </a:txBody>
                  <a:tcPr/>
                </a:tc>
                <a:extLst>
                  <a:ext uri="{0D108BD9-81ED-4DB2-BD59-A6C34878D82A}">
                    <a16:rowId xmlns:a16="http://schemas.microsoft.com/office/drawing/2014/main" val="697036796"/>
                  </a:ext>
                </a:extLst>
              </a:tr>
              <a:tr h="370840">
                <a:tc>
                  <a:txBody>
                    <a:bodyPr/>
                    <a:lstStyle/>
                    <a:p>
                      <a:r>
                        <a:rPr lang="en-US" sz="2400" dirty="0"/>
                        <a:t>German</a:t>
                      </a:r>
                    </a:p>
                  </a:txBody>
                  <a:tcPr/>
                </a:tc>
                <a:tc>
                  <a:txBody>
                    <a:bodyPr/>
                    <a:lstStyle/>
                    <a:p>
                      <a:pPr algn="ctr" fontAlgn="b"/>
                      <a:r>
                        <a:rPr lang="en-GB" sz="2800" b="0" i="0" u="none" strike="noStrike" dirty="0">
                          <a:solidFill>
                            <a:srgbClr val="000000"/>
                          </a:solidFill>
                          <a:effectLst/>
                          <a:latin typeface="Calibri" panose="020F0502020204030204" pitchFamily="34" charset="0"/>
                        </a:rPr>
                        <a:t>1000           915</a:t>
                      </a:r>
                    </a:p>
                  </a:txBody>
                  <a:tcPr marL="9525" marR="9525" marT="9525" marB="0" anchor="b"/>
                </a:tc>
                <a:tc>
                  <a:txBody>
                    <a:bodyPr/>
                    <a:lstStyle/>
                    <a:p>
                      <a:pPr algn="ctr"/>
                      <a:r>
                        <a:rPr lang="en-US" sz="2800" dirty="0"/>
                        <a:t>66%        61%</a:t>
                      </a:r>
                    </a:p>
                  </a:txBody>
                  <a:tcPr/>
                </a:tc>
                <a:extLst>
                  <a:ext uri="{0D108BD9-81ED-4DB2-BD59-A6C34878D82A}">
                    <a16:rowId xmlns:a16="http://schemas.microsoft.com/office/drawing/2014/main" val="2987836589"/>
                  </a:ext>
                </a:extLst>
              </a:tr>
              <a:tr h="370840">
                <a:tc>
                  <a:txBody>
                    <a:bodyPr/>
                    <a:lstStyle/>
                    <a:p>
                      <a:r>
                        <a:rPr lang="en-US" sz="2400" dirty="0"/>
                        <a:t>Spanish</a:t>
                      </a:r>
                    </a:p>
                  </a:txBody>
                  <a:tcPr/>
                </a:tc>
                <a:tc>
                  <a:txBody>
                    <a:bodyPr/>
                    <a:lstStyle/>
                    <a:p>
                      <a:pPr algn="ctr" fontAlgn="b"/>
                      <a:r>
                        <a:rPr lang="en-GB" sz="2800" b="0" i="0" u="none" strike="noStrike" dirty="0">
                          <a:solidFill>
                            <a:srgbClr val="000000"/>
                          </a:solidFill>
                          <a:effectLst/>
                          <a:latin typeface="Calibri" panose="020F0502020204030204" pitchFamily="34" charset="0"/>
                        </a:rPr>
                        <a:t>915             787</a:t>
                      </a:r>
                    </a:p>
                  </a:txBody>
                  <a:tcPr marL="9525" marR="9525" marT="9525" marB="0"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t>71%        75%</a:t>
                      </a:r>
                    </a:p>
                  </a:txBody>
                  <a:tcPr/>
                </a:tc>
                <a:extLst>
                  <a:ext uri="{0D108BD9-81ED-4DB2-BD59-A6C34878D82A}">
                    <a16:rowId xmlns:a16="http://schemas.microsoft.com/office/drawing/2014/main" val="812171231"/>
                  </a:ext>
                </a:extLst>
              </a:tr>
            </a:tbl>
          </a:graphicData>
        </a:graphic>
      </p:graphicFrame>
      <p:sp>
        <p:nvSpPr>
          <p:cNvPr id="8" name="Rectangle 7">
            <a:extLst>
              <a:ext uri="{FF2B5EF4-FFF2-40B4-BE49-F238E27FC236}">
                <a16:creationId xmlns:a16="http://schemas.microsoft.com/office/drawing/2014/main" id="{A6BB72AD-015C-304D-B1EA-4868DEED88F1}"/>
              </a:ext>
            </a:extLst>
          </p:cNvPr>
          <p:cNvSpPr/>
          <p:nvPr/>
        </p:nvSpPr>
        <p:spPr>
          <a:xfrm>
            <a:off x="69939" y="5695798"/>
            <a:ext cx="4204238" cy="646331"/>
          </a:xfrm>
          <a:prstGeom prst="rect">
            <a:avLst/>
          </a:prstGeom>
        </p:spPr>
        <p:txBody>
          <a:bodyPr wrap="square">
            <a:spAutoFit/>
          </a:bodyPr>
          <a:lstStyle/>
          <a:p>
            <a:r>
              <a:rPr lang="en-US" baseline="30000" dirty="0"/>
              <a:t>a </a:t>
            </a:r>
            <a:r>
              <a:rPr lang="en-US" dirty="0"/>
              <a:t>2018, 2019, 2020, 2 sample papers</a:t>
            </a:r>
          </a:p>
          <a:p>
            <a:r>
              <a:rPr lang="en-US" baseline="30000" dirty="0"/>
              <a:t>b </a:t>
            </a:r>
            <a:r>
              <a:rPr lang="en-US" dirty="0"/>
              <a:t>2018, 2019, 2020, 1 sample paper</a:t>
            </a:r>
            <a:endParaRPr lang="en-US" baseline="30000" dirty="0"/>
          </a:p>
        </p:txBody>
      </p:sp>
      <p:pic>
        <p:nvPicPr>
          <p:cNvPr id="11" name="Picture 10" descr="background rectangle">
            <a:extLst>
              <a:ext uri="{FF2B5EF4-FFF2-40B4-BE49-F238E27FC236}">
                <a16:creationId xmlns:a16="http://schemas.microsoft.com/office/drawing/2014/main" id="{5C6697D1-F472-4340-975B-06AB696BC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62" y="140748"/>
            <a:ext cx="11812715" cy="1160580"/>
          </a:xfrm>
          <a:prstGeom prst="rect">
            <a:avLst/>
          </a:prstGeom>
        </p:spPr>
      </p:pic>
      <p:sp>
        <p:nvSpPr>
          <p:cNvPr id="9" name="Title 1">
            <a:extLst>
              <a:ext uri="{FF2B5EF4-FFF2-40B4-BE49-F238E27FC236}">
                <a16:creationId xmlns:a16="http://schemas.microsoft.com/office/drawing/2014/main" id="{73E58645-30EC-BE45-84A9-3A3352289F37}"/>
              </a:ext>
            </a:extLst>
          </p:cNvPr>
          <p:cNvSpPr txBox="1">
            <a:spLocks/>
          </p:cNvSpPr>
          <p:nvPr/>
        </p:nvSpPr>
        <p:spPr>
          <a:xfrm>
            <a:off x="281326" y="-55845"/>
            <a:ext cx="1056388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00000"/>
              </a:lnSpc>
              <a:spcBef>
                <a:spcPts val="0"/>
              </a:spcBef>
              <a:defRPr/>
            </a:pPr>
            <a:r>
              <a:rPr lang="en-GB" sz="2800" b="1" dirty="0">
                <a:solidFill>
                  <a:prstClr val="white"/>
                </a:solidFill>
              </a:rPr>
              <a:t>But … would the most frequent words be useful for the current A Level? Yes</a:t>
            </a:r>
            <a:endParaRPr lang="en-GB" sz="3600" b="1" dirty="0">
              <a:solidFill>
                <a:prstClr val="white"/>
              </a:solidFill>
            </a:endParaRPr>
          </a:p>
        </p:txBody>
      </p:sp>
      <p:sp>
        <p:nvSpPr>
          <p:cNvPr id="5" name="Rectangle 4">
            <a:extLst>
              <a:ext uri="{FF2B5EF4-FFF2-40B4-BE49-F238E27FC236}">
                <a16:creationId xmlns:a16="http://schemas.microsoft.com/office/drawing/2014/main" id="{AA2FF4F9-FED5-984A-9389-A5CA7BB9DA43}"/>
              </a:ext>
            </a:extLst>
          </p:cNvPr>
          <p:cNvSpPr/>
          <p:nvPr/>
        </p:nvSpPr>
        <p:spPr>
          <a:xfrm>
            <a:off x="6549656" y="1704236"/>
            <a:ext cx="3955311" cy="3125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2222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7017"/>
            <a:ext cx="10339802" cy="1160580"/>
          </a:xfrm>
          <a:prstGeom prst="rect">
            <a:avLst/>
          </a:prstGeom>
        </p:spPr>
      </p:pic>
      <p:sp>
        <p:nvSpPr>
          <p:cNvPr id="2" name="Title 1"/>
          <p:cNvSpPr>
            <a:spLocks noGrp="1"/>
          </p:cNvSpPr>
          <p:nvPr>
            <p:ph type="title"/>
          </p:nvPr>
        </p:nvSpPr>
        <p:spPr>
          <a:xfrm>
            <a:off x="0" y="54923"/>
            <a:ext cx="9576313" cy="1325563"/>
          </a:xfrm>
        </p:spPr>
        <p:txBody>
          <a:bodyPr>
            <a:normAutofit/>
          </a:bodyPr>
          <a:lstStyle/>
          <a:p>
            <a:pPr lvl="0">
              <a:lnSpc>
                <a:spcPct val="100000"/>
              </a:lnSpc>
              <a:spcBef>
                <a:spcPts val="0"/>
              </a:spcBef>
              <a:defRPr/>
            </a:pPr>
            <a:r>
              <a:rPr lang="en-GB" sz="2800" b="1" dirty="0">
                <a:solidFill>
                  <a:prstClr val="white"/>
                </a:solidFill>
              </a:rPr>
              <a:t>But … is it ok to use information about frequency from a </a:t>
            </a:r>
            <a:r>
              <a:rPr lang="en-GB" sz="2800" b="1" u="sng" dirty="0">
                <a:solidFill>
                  <a:prstClr val="white"/>
                </a:solidFill>
              </a:rPr>
              <a:t>corpus of general language use</a:t>
            </a:r>
            <a:r>
              <a:rPr lang="en-GB" sz="2800" b="1" dirty="0">
                <a:solidFill>
                  <a:prstClr val="white"/>
                </a:solidFill>
              </a:rPr>
              <a:t>? </a:t>
            </a:r>
            <a:endParaRPr lang="en-GB" sz="3600" b="1" dirty="0">
              <a:solidFill>
                <a:prstClr val="white"/>
              </a:solidFill>
            </a:endParaRPr>
          </a:p>
        </p:txBody>
      </p:sp>
      <p:sp>
        <p:nvSpPr>
          <p:cNvPr id="6" name="TextBox 5"/>
          <p:cNvSpPr txBox="1"/>
          <p:nvPr/>
        </p:nvSpPr>
        <p:spPr>
          <a:xfrm>
            <a:off x="281328" y="1365809"/>
            <a:ext cx="7498422" cy="4401205"/>
          </a:xfrm>
          <a:prstGeom prst="rect">
            <a:avLst/>
          </a:prstGeom>
          <a:noFill/>
        </p:spPr>
        <p:txBody>
          <a:bodyPr wrap="square" rtlCol="0">
            <a:spAutoFit/>
          </a:bodyPr>
          <a:lstStyle/>
          <a:p>
            <a:pPr>
              <a:defRPr/>
            </a:pPr>
            <a:r>
              <a:rPr lang="en-GB" sz="2000" b="1" dirty="0">
                <a:solidFill>
                  <a:srgbClr val="002060"/>
                </a:solidFill>
                <a:latin typeface="Century Gothic" panose="020B0502020202020204" pitchFamily="34" charset="0"/>
              </a:rPr>
              <a:t>Why can’t we use corpora of French, German, or Spanish that only </a:t>
            </a:r>
            <a:r>
              <a:rPr lang="en-GB" sz="2000" b="1" noProof="0" dirty="0">
                <a:solidFill>
                  <a:srgbClr val="002060"/>
                </a:solidFill>
                <a:latin typeface="Century Gothic" panose="020B0502020202020204" pitchFamily="34" charset="0"/>
              </a:rPr>
              <a:t>reflect the needs and interests of teenage learners? </a:t>
            </a:r>
          </a:p>
          <a:p>
            <a:pPr>
              <a:defRPr/>
            </a:pPr>
            <a:endParaRPr lang="en-GB" sz="2000" dirty="0">
              <a:solidFill>
                <a:srgbClr val="002060"/>
              </a:solidFill>
              <a:latin typeface="Century Gothic" panose="020B0502020202020204" pitchFamily="34" charset="0"/>
            </a:endParaRPr>
          </a:p>
          <a:p>
            <a:pPr>
              <a:defRPr/>
            </a:pPr>
            <a:r>
              <a:rPr lang="en-GB" sz="2000" dirty="0">
                <a:solidFill>
                  <a:srgbClr val="002060"/>
                </a:solidFill>
                <a:latin typeface="Century Gothic" panose="020B0502020202020204" pitchFamily="34" charset="0"/>
              </a:rPr>
              <a:t>There aren’t any! </a:t>
            </a:r>
          </a:p>
          <a:p>
            <a:pPr>
              <a:defRPr/>
            </a:pPr>
            <a:r>
              <a:rPr lang="en-GB" sz="2000" dirty="0">
                <a:solidFill>
                  <a:srgbClr val="002060"/>
                </a:solidFill>
                <a:latin typeface="Century Gothic" panose="020B0502020202020204" pitchFamily="34" charset="0"/>
              </a:rPr>
              <a:t>And what would that teenage language be like anyway?! </a:t>
            </a:r>
          </a:p>
          <a:p>
            <a:pPr>
              <a:defRPr/>
            </a:pPr>
            <a:r>
              <a:rPr lang="en-GB" sz="2000" dirty="0">
                <a:solidFill>
                  <a:srgbClr val="002060"/>
                </a:solidFill>
                <a:latin typeface="Century Gothic" panose="020B0502020202020204" pitchFamily="34" charset="0"/>
              </a:rPr>
              <a:t>And would such language be useful for them in the longer term?</a:t>
            </a:r>
          </a:p>
          <a:p>
            <a:pPr>
              <a:defRPr/>
            </a:pPr>
            <a:endParaRPr lang="en-GB" sz="2000" dirty="0">
              <a:solidFill>
                <a:srgbClr val="002060"/>
              </a:solidFill>
              <a:latin typeface="Century Gothic" panose="020B0502020202020204" pitchFamily="34" charset="0"/>
            </a:endParaRPr>
          </a:p>
          <a:p>
            <a:pPr>
              <a:defRPr/>
            </a:pPr>
            <a:r>
              <a:rPr lang="en-GB" sz="2400" dirty="0">
                <a:solidFill>
                  <a:srgbClr val="002060"/>
                </a:solidFill>
                <a:latin typeface="Century Gothic" panose="020B0502020202020204" pitchFamily="34" charset="0"/>
              </a:rPr>
              <a:t>And anyway …  no matter which large corpus you use, the most frequent words remain similar </a:t>
            </a:r>
            <a:endParaRPr lang="en-GB" sz="2400" baseline="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Most frequent 2,000 in other general corpora have </a:t>
            </a:r>
            <a:r>
              <a:rPr lang="en-GB" sz="2800" b="1" dirty="0">
                <a:solidFill>
                  <a:srgbClr val="002060"/>
                </a:solidFill>
                <a:latin typeface="Century Gothic" panose="020B0502020202020204" pitchFamily="34" charset="0"/>
              </a:rPr>
              <a:t>82-83% overlap </a:t>
            </a:r>
            <a:r>
              <a:rPr lang="en-GB" sz="2400" b="1" dirty="0">
                <a:solidFill>
                  <a:srgbClr val="002060"/>
                </a:solidFill>
                <a:latin typeface="Century Gothic" panose="020B0502020202020204" pitchFamily="34" charset="0"/>
              </a:rPr>
              <a:t>with Routledge lists</a:t>
            </a:r>
            <a:r>
              <a:rPr lang="en-GB" sz="2000" b="1" dirty="0">
                <a:solidFill>
                  <a:srgbClr val="002060"/>
                </a:solidFill>
                <a:latin typeface="Century Gothic" panose="020B0502020202020204" pitchFamily="34" charset="0"/>
              </a:rPr>
              <a:t>.</a:t>
            </a:r>
            <a:endParaRPr kumimoji="0" lang="en-GB" sz="2000" b="1" u="none" strike="noStrike" kern="1200" cap="none" spc="0" normalizeH="0" baseline="0" dirty="0">
              <a:ln>
                <a:noFill/>
              </a:ln>
              <a:solidFill>
                <a:srgbClr val="002060"/>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735B591D-2171-894A-B5B9-D466775FDE69}"/>
              </a:ext>
            </a:extLst>
          </p:cNvPr>
          <p:cNvSpPr txBox="1"/>
          <p:nvPr/>
        </p:nvSpPr>
        <p:spPr>
          <a:xfrm>
            <a:off x="281328" y="5767014"/>
            <a:ext cx="11588244"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*Other corpora consulted: French Web 2017 (frTenTen17), </a:t>
            </a:r>
            <a:r>
              <a:rPr kumimoji="0" lang="en-GB" sz="1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French corpus of 88, 000 SMS (88milSMS), </a:t>
            </a:r>
            <a:r>
              <a:rPr kumimoji="0" lang="en-GB" sz="1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frWaC</a:t>
            </a:r>
            <a:r>
              <a:rPr kumimoji="0" lang="en-GB" sz="1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Corpus d'Etude pour le Français Contemporain (CEFC), </a:t>
            </a:r>
            <a:r>
              <a:rPr kumimoji="0" lang="fr-FR" sz="1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German</a:t>
            </a:r>
            <a:r>
              <a:rPr kumimoji="0" lang="fr-FR" sz="1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Web 2013 (deTenTen13), </a:t>
            </a:r>
            <a:r>
              <a:rPr kumimoji="0" lang="fr-FR" sz="1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deWaC</a:t>
            </a:r>
            <a:r>
              <a:rPr kumimoji="0" lang="fr-FR" sz="1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Datenbank</a:t>
            </a:r>
            <a:r>
              <a:rPr kumimoji="0" lang="fr-FR" sz="1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fr-FR" sz="1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1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Gesprochenes</a:t>
            </a:r>
            <a:r>
              <a:rPr kumimoji="0" lang="fr-FR" sz="1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Deutsch, </a:t>
            </a:r>
            <a:r>
              <a:rPr kumimoji="0" lang="fr-FR" sz="1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Spanish</a:t>
            </a:r>
            <a:r>
              <a:rPr kumimoji="0" lang="fr-FR" sz="1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Web 2018 (esTenTen18), </a:t>
            </a:r>
            <a:r>
              <a:rPr kumimoji="0" lang="fr-FR" sz="11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esWaC</a:t>
            </a:r>
            <a:r>
              <a:rPr kumimoji="0" lang="fr-FR" sz="1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s-ES" sz="1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Corpus Oral de Referencia de la Lengua Española Contemporánea (CORLEC)</a:t>
            </a:r>
            <a:r>
              <a:rPr kumimoji="0" lang="en-US" sz="11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pSp>
        <p:nvGrpSpPr>
          <p:cNvPr id="12" name="Group 11"/>
          <p:cNvGrpSpPr/>
          <p:nvPr/>
        </p:nvGrpSpPr>
        <p:grpSpPr>
          <a:xfrm>
            <a:off x="7979501" y="1365809"/>
            <a:ext cx="4153659" cy="4558824"/>
            <a:chOff x="7779750" y="2016146"/>
            <a:chExt cx="4153659" cy="4558824"/>
          </a:xfrm>
        </p:grpSpPr>
        <p:sp>
          <p:nvSpPr>
            <p:cNvPr id="4" name="Rounded Rectangular Callout 3"/>
            <p:cNvSpPr/>
            <p:nvPr/>
          </p:nvSpPr>
          <p:spPr>
            <a:xfrm>
              <a:off x="7779750" y="2016146"/>
              <a:ext cx="4153659" cy="3211551"/>
            </a:xfrm>
            <a:prstGeom prst="wedgeRoundRectCallout">
              <a:avLst>
                <a:gd name="adj1" fmla="val 18095"/>
                <a:gd name="adj2" fmla="val 60764"/>
                <a:gd name="adj3" fmla="val 16667"/>
              </a:avLst>
            </a:prstGeom>
            <a:solidFill>
              <a:schemeClr val="accent5">
                <a:lumMod val="20000"/>
                <a:lumOff val="8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accent5">
                      <a:lumMod val="50000"/>
                    </a:schemeClr>
                  </a:solidFill>
                  <a:latin typeface="Century Gothic" panose="020B0502020202020204" pitchFamily="34" charset="0"/>
                </a:rPr>
                <a:t>Any frequency list from a general corpus will contain words which are </a:t>
              </a:r>
              <a:r>
                <a:rPr lang="en-GB" sz="2200" b="1" dirty="0">
                  <a:solidFill>
                    <a:schemeClr val="accent5">
                      <a:lumMod val="50000"/>
                    </a:schemeClr>
                  </a:solidFill>
                  <a:latin typeface="Century Gothic" panose="020B0502020202020204" pitchFamily="34" charset="0"/>
                </a:rPr>
                <a:t>not relevant </a:t>
              </a:r>
              <a:r>
                <a:rPr lang="en-GB" sz="2200" dirty="0">
                  <a:solidFill>
                    <a:schemeClr val="accent5">
                      <a:lumMod val="50000"/>
                    </a:schemeClr>
                  </a:solidFill>
                  <a:latin typeface="Century Gothic" panose="020B0502020202020204" pitchFamily="34" charset="0"/>
                </a:rPr>
                <a:t>to a particular group of students. </a:t>
              </a:r>
            </a:p>
            <a:p>
              <a:pPr algn="ctr"/>
              <a:r>
                <a:rPr lang="en-GB" sz="2200" dirty="0">
                  <a:solidFill>
                    <a:schemeClr val="accent5">
                      <a:lumMod val="50000"/>
                    </a:schemeClr>
                  </a:solidFill>
                  <a:latin typeface="Century Gothic" panose="020B0502020202020204" pitchFamily="34" charset="0"/>
                </a:rPr>
                <a:t>No matter which corpus we use, we need to </a:t>
              </a:r>
              <a:r>
                <a:rPr lang="en-GB" sz="2200" b="1" dirty="0">
                  <a:solidFill>
                    <a:schemeClr val="accent5">
                      <a:lumMod val="50000"/>
                    </a:schemeClr>
                  </a:solidFill>
                  <a:latin typeface="Century Gothic" panose="020B0502020202020204" pitchFamily="34" charset="0"/>
                </a:rPr>
                <a:t>hand pick some of </a:t>
              </a:r>
              <a:r>
                <a:rPr lang="en-GB" sz="2200" dirty="0">
                  <a:solidFill>
                    <a:schemeClr val="accent5">
                      <a:lumMod val="50000"/>
                    </a:schemeClr>
                  </a:solidFill>
                  <a:latin typeface="Century Gothic" panose="020B0502020202020204" pitchFamily="34" charset="0"/>
                </a:rPr>
                <a:t>the words to include.</a:t>
              </a:r>
            </a:p>
          </p:txBody>
        </p:sp>
        <p:pic>
          <p:nvPicPr>
            <p:cNvPr id="1030" name="Picture 6" descr="Apples, Branch, Hand, Picking, Fru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9750" y="4656538"/>
              <a:ext cx="1596812" cy="1918432"/>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402384039"/>
      </p:ext>
    </p:extLst>
  </p:cSld>
  <p:clrMapOvr>
    <a:masterClrMapping/>
  </p:clrMapOvr>
  <mc:AlternateContent xmlns:mc="http://schemas.openxmlformats.org/markup-compatibility/2006" xmlns:p14="http://schemas.microsoft.com/office/powerpoint/2010/main">
    <mc:Choice Requires="p14">
      <p:transition spd="slow" p14:dur="2000" advTm="33672"/>
    </mc:Choice>
    <mc:Fallback xmlns="">
      <p:transition spd="slow" advTm="336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12192000" cy="867128"/>
          </a:xfrm>
          <a:prstGeom prst="rect">
            <a:avLst/>
          </a:prstGeom>
        </p:spPr>
      </p:pic>
      <p:sp>
        <p:nvSpPr>
          <p:cNvPr id="2" name="Title 1"/>
          <p:cNvSpPr>
            <a:spLocks noGrp="1"/>
          </p:cNvSpPr>
          <p:nvPr>
            <p:ph type="title"/>
          </p:nvPr>
        </p:nvSpPr>
        <p:spPr>
          <a:xfrm>
            <a:off x="285750" y="-38462"/>
            <a:ext cx="10839450" cy="1325563"/>
          </a:xfrm>
        </p:spPr>
        <p:txBody>
          <a:bodyPr>
            <a:normAutofit/>
          </a:bodyPr>
          <a:lstStyle/>
          <a:p>
            <a:pPr lvl="0">
              <a:lnSpc>
                <a:spcPct val="100000"/>
              </a:lnSpc>
              <a:spcBef>
                <a:spcPts val="0"/>
              </a:spcBef>
              <a:defRPr/>
            </a:pPr>
            <a:r>
              <a:rPr lang="en-GB" sz="3200" b="1" dirty="0">
                <a:solidFill>
                  <a:prstClr val="white"/>
                </a:solidFill>
              </a:rPr>
              <a:t>Which words? Selecting </a:t>
            </a:r>
            <a:r>
              <a:rPr lang="en-GB" sz="3200" b="1" u="sng" dirty="0">
                <a:solidFill>
                  <a:prstClr val="white"/>
                </a:solidFill>
              </a:rPr>
              <a:t>useful,</a:t>
            </a:r>
            <a:r>
              <a:rPr lang="en-GB" sz="3200" b="1" dirty="0">
                <a:solidFill>
                  <a:prstClr val="white"/>
                </a:solidFill>
              </a:rPr>
              <a:t> </a:t>
            </a:r>
            <a:r>
              <a:rPr lang="en-GB" sz="3200" b="1" u="sng" dirty="0">
                <a:solidFill>
                  <a:prstClr val="white"/>
                </a:solidFill>
              </a:rPr>
              <a:t>low</a:t>
            </a:r>
            <a:r>
              <a:rPr lang="en-GB" sz="3200" b="1" dirty="0">
                <a:solidFill>
                  <a:prstClr val="white"/>
                </a:solidFill>
              </a:rPr>
              <a:t> frequency words </a:t>
            </a:r>
          </a:p>
        </p:txBody>
      </p:sp>
      <p:sp>
        <p:nvSpPr>
          <p:cNvPr id="6" name="TextBox 5"/>
          <p:cNvSpPr txBox="1"/>
          <p:nvPr/>
        </p:nvSpPr>
        <p:spPr>
          <a:xfrm>
            <a:off x="518160" y="1499316"/>
            <a:ext cx="1082040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Some words are especially relevant to a </a:t>
            </a:r>
            <a:r>
              <a:rPr lang="en-GB" sz="2800" i="1" dirty="0">
                <a:solidFill>
                  <a:srgbClr val="002060"/>
                </a:solidFill>
                <a:latin typeface="Century Gothic" panose="020B0502020202020204" pitchFamily="34" charset="0"/>
              </a:rPr>
              <a:t>specific</a:t>
            </a:r>
            <a:r>
              <a:rPr lang="en-GB" sz="2800" dirty="0">
                <a:solidFill>
                  <a:srgbClr val="002060"/>
                </a:solidFill>
                <a:latin typeface="Century Gothic" panose="020B0502020202020204" pitchFamily="34" charset="0"/>
              </a:rPr>
              <a:t> group of learners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But they are </a:t>
            </a:r>
            <a:r>
              <a:rPr lang="en-GB" sz="2800" i="1" dirty="0">
                <a:solidFill>
                  <a:srgbClr val="002060"/>
                </a:solidFill>
                <a:latin typeface="Century Gothic" panose="020B0502020202020204" pitchFamily="34" charset="0"/>
              </a:rPr>
              <a:t>lower</a:t>
            </a:r>
            <a:r>
              <a:rPr lang="en-GB" sz="2800" dirty="0">
                <a:solidFill>
                  <a:srgbClr val="002060"/>
                </a:solidFill>
                <a:latin typeface="Century Gothic" panose="020B0502020202020204" pitchFamily="34" charset="0"/>
              </a:rPr>
              <a:t> frequency because they are only common in:</a:t>
            </a:r>
            <a:endParaRPr kumimoji="0" lang="en-GB" sz="2800" b="0" u="none" strike="noStrike" kern="1200" cap="none" spc="0" normalizeH="0" baseline="0" dirty="0">
              <a:ln>
                <a:noFill/>
              </a:ln>
              <a:solidFill>
                <a:srgbClr val="002060"/>
              </a:solidFill>
              <a:effectLst/>
              <a:uLnTx/>
              <a:uFillTx/>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2800" b="1" dirty="0">
                <a:solidFill>
                  <a:srgbClr val="002060"/>
                </a:solidFill>
                <a:latin typeface="Century Gothic" panose="020B0502020202020204" pitchFamily="34" charset="0"/>
              </a:rPr>
              <a:t>a certain topic area </a:t>
            </a:r>
            <a:endParaRPr lang="en-GB" sz="2800" dirty="0">
              <a:solidFill>
                <a:srgbClr val="002060"/>
              </a:solidFill>
              <a:latin typeface="Century Gothic" panose="020B0502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2800" b="1" dirty="0">
                <a:solidFill>
                  <a:srgbClr val="002060"/>
                </a:solidFill>
                <a:latin typeface="Century Gothic" panose="020B0502020202020204" pitchFamily="34" charset="0"/>
              </a:rPr>
              <a:t>a certain setting </a:t>
            </a:r>
            <a:r>
              <a:rPr lang="en-GB" sz="2800" dirty="0">
                <a:solidFill>
                  <a:srgbClr val="002060"/>
                </a:solidFill>
                <a:latin typeface="Century Gothic" panose="020B0502020202020204" pitchFamily="34" charset="0"/>
              </a:rPr>
              <a:t>(e.g., school, restaurant)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800" b="1" u="none" strike="noStrike" kern="1200" cap="none" spc="0" normalizeH="0" baseline="0" dirty="0">
                <a:ln>
                  <a:noFill/>
                </a:ln>
                <a:solidFill>
                  <a:srgbClr val="002060"/>
                </a:solidFill>
                <a:effectLst/>
                <a:uLnTx/>
                <a:uFillTx/>
                <a:latin typeface="Century Gothic" panose="020B0502020202020204" pitchFamily="34" charset="0"/>
              </a:rPr>
              <a:t>either</a:t>
            </a:r>
            <a:r>
              <a:rPr kumimoji="0" lang="en-GB" sz="2800" b="1" u="none" strike="noStrike" kern="1200" cap="none" spc="0" normalizeH="0" dirty="0">
                <a:ln>
                  <a:noFill/>
                </a:ln>
                <a:solidFill>
                  <a:srgbClr val="002060"/>
                </a:solidFill>
                <a:effectLst/>
                <a:uLnTx/>
                <a:uFillTx/>
                <a:latin typeface="Century Gothic" panose="020B0502020202020204" pitchFamily="34" charset="0"/>
              </a:rPr>
              <a:t> written or spoken </a:t>
            </a:r>
            <a:r>
              <a:rPr kumimoji="0" lang="en-GB" sz="2800" u="none" strike="noStrike" kern="1200" cap="none" spc="0" normalizeH="0" dirty="0">
                <a:ln>
                  <a:noFill/>
                </a:ln>
                <a:solidFill>
                  <a:srgbClr val="002060"/>
                </a:solidFill>
                <a:effectLst/>
                <a:uLnTx/>
                <a:uFillTx/>
                <a:latin typeface="Century Gothic" panose="020B0502020202020204" pitchFamily="34" charset="0"/>
              </a:rPr>
              <a:t>language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GB" sz="2800" b="1" dirty="0">
                <a:solidFill>
                  <a:srgbClr val="002060"/>
                </a:solidFill>
                <a:latin typeface="Century Gothic" panose="020B0502020202020204" pitchFamily="34" charset="0"/>
              </a:rPr>
              <a:t>language use </a:t>
            </a:r>
            <a:r>
              <a:rPr lang="en-GB" sz="2800" dirty="0">
                <a:solidFill>
                  <a:srgbClr val="002060"/>
                </a:solidFill>
                <a:latin typeface="Century Gothic" panose="020B0502020202020204" pitchFamily="34" charset="0"/>
              </a:rPr>
              <a:t>which doesn’t lend itself to putting in a corpus (e.g., days of the week on timetables, abbreviations in text messages)</a:t>
            </a:r>
            <a:endParaRPr kumimoji="0" lang="en-GB" sz="2800" u="none" strike="noStrike" kern="1200" cap="none" spc="0" normalizeH="0" dirty="0">
              <a:ln>
                <a:noFill/>
              </a:ln>
              <a:solidFill>
                <a:srgbClr val="002060"/>
              </a:solidFill>
              <a:effectLst/>
              <a:uLnTx/>
              <a:uFillTx/>
              <a:latin typeface="Century Gothic" panose="020B0502020202020204" pitchFamily="34" charset="0"/>
            </a:endParaRPr>
          </a:p>
        </p:txBody>
      </p:sp>
    </p:spTree>
    <p:custDataLst>
      <p:tags r:id="rId1"/>
    </p:custDataLst>
    <p:extLst>
      <p:ext uri="{BB962C8B-B14F-4D97-AF65-F5344CB8AC3E}">
        <p14:creationId xmlns:p14="http://schemas.microsoft.com/office/powerpoint/2010/main" val="1620559509"/>
      </p:ext>
    </p:extLst>
  </p:cSld>
  <p:clrMapOvr>
    <a:masterClrMapping/>
  </p:clrMapOvr>
  <mc:AlternateContent xmlns:mc="http://schemas.openxmlformats.org/markup-compatibility/2006" xmlns:p14="http://schemas.microsoft.com/office/powerpoint/2010/main">
    <mc:Choice Requires="p14">
      <p:transition spd="slow" p14:dur="2000" advTm="33672"/>
    </mc:Choice>
    <mc:Fallback xmlns="">
      <p:transition spd="slow" advTm="336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96863"/>
            <a:ext cx="11735769" cy="867128"/>
          </a:xfrm>
          <a:prstGeom prst="rect">
            <a:avLst/>
          </a:prstGeom>
        </p:spPr>
      </p:pic>
      <p:sp>
        <p:nvSpPr>
          <p:cNvPr id="2" name="Title 1"/>
          <p:cNvSpPr>
            <a:spLocks noGrp="1"/>
          </p:cNvSpPr>
          <p:nvPr>
            <p:ph type="title"/>
          </p:nvPr>
        </p:nvSpPr>
        <p:spPr>
          <a:xfrm>
            <a:off x="0" y="0"/>
            <a:ext cx="11277600" cy="1325563"/>
          </a:xfrm>
        </p:spPr>
        <p:txBody>
          <a:bodyPr>
            <a:normAutofit/>
          </a:bodyPr>
          <a:lstStyle/>
          <a:p>
            <a:pPr>
              <a:lnSpc>
                <a:spcPct val="100000"/>
              </a:lnSpc>
              <a:spcBef>
                <a:spcPts val="0"/>
              </a:spcBef>
              <a:defRPr/>
            </a:pPr>
            <a:r>
              <a:rPr lang="en-GB" sz="3200" b="1" dirty="0">
                <a:solidFill>
                  <a:prstClr val="white"/>
                </a:solidFill>
              </a:rPr>
              <a:t>Which words? </a:t>
            </a:r>
            <a:r>
              <a:rPr lang="en-GB" sz="3200" b="1" dirty="0">
                <a:solidFill>
                  <a:schemeClr val="bg1"/>
                </a:solidFill>
              </a:rPr>
              <a:t>Low frequency words: word classes</a:t>
            </a:r>
          </a:p>
        </p:txBody>
      </p:sp>
      <p:sp>
        <p:nvSpPr>
          <p:cNvPr id="6" name="TextBox 5"/>
          <p:cNvSpPr txBox="1"/>
          <p:nvPr/>
        </p:nvSpPr>
        <p:spPr>
          <a:xfrm>
            <a:off x="359303" y="1460854"/>
            <a:ext cx="5927465" cy="1261884"/>
          </a:xfrm>
          <a:prstGeom prst="rect">
            <a:avLst/>
          </a:prstGeom>
          <a:noFill/>
        </p:spPr>
        <p:txBody>
          <a:bodyPr wrap="square" rtlCol="0">
            <a:spAutoFit/>
          </a:bodyPr>
          <a:lstStyle/>
          <a:p>
            <a:pPr lvl="0">
              <a:defRPr/>
            </a:pPr>
            <a:r>
              <a:rPr lang="en-GB" sz="2000" b="1" dirty="0">
                <a:solidFill>
                  <a:srgbClr val="002060"/>
                </a:solidFill>
                <a:latin typeface="Century Gothic" panose="020B0502020202020204" pitchFamily="34" charset="0"/>
              </a:rPr>
              <a:t>Closed lexical sets </a:t>
            </a:r>
            <a:r>
              <a:rPr lang="en-GB" sz="2000" dirty="0">
                <a:solidFill>
                  <a:srgbClr val="002060"/>
                </a:solidFill>
                <a:latin typeface="Century Gothic" panose="020B0502020202020204" pitchFamily="34" charset="0"/>
              </a:rPr>
              <a:t>consisting of comparatively small numbers of words that easily fit under a headword </a:t>
            </a:r>
          </a:p>
          <a:p>
            <a:pPr lvl="0">
              <a:defRPr/>
            </a:pPr>
            <a:r>
              <a:rPr lang="en-GB" sz="1600" dirty="0">
                <a:solidFill>
                  <a:srgbClr val="002060"/>
                </a:solidFill>
                <a:latin typeface="Century Gothic" panose="020B0502020202020204" pitchFamily="34" charset="0"/>
              </a:rPr>
              <a:t>(Nation &amp; Crabbe, 1991).</a:t>
            </a:r>
          </a:p>
        </p:txBody>
      </p:sp>
      <p:sp>
        <p:nvSpPr>
          <p:cNvPr id="7" name="TextBox 6"/>
          <p:cNvSpPr txBox="1"/>
          <p:nvPr/>
        </p:nvSpPr>
        <p:spPr>
          <a:xfrm>
            <a:off x="6820606" y="1361245"/>
            <a:ext cx="5168440" cy="38625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Examples of classes</a:t>
            </a:r>
          </a:p>
          <a:p>
            <a:pPr marL="0" marR="0" lvl="0" indent="0" algn="l" defTabSz="914400" rtl="0" eaLnBrk="1" fontAlgn="auto" latinLnBrk="0" hangingPunct="1">
              <a:lnSpc>
                <a:spcPct val="100000"/>
              </a:lnSpc>
              <a:spcBef>
                <a:spcPts val="300"/>
              </a:spcBef>
              <a:spcAft>
                <a:spcPts val="300"/>
              </a:spcAft>
              <a:buClrTx/>
              <a:buSzTx/>
              <a:buFontTx/>
              <a:buNone/>
              <a:tabLst/>
              <a:defRPr/>
            </a:pPr>
            <a:endParaRPr lang="en-GB" sz="2000" b="1" dirty="0">
              <a:solidFill>
                <a:srgbClr val="002060"/>
              </a:solidFill>
              <a:latin typeface="Century Gothic" panose="020B0502020202020204" pitchFamily="34" charset="0"/>
            </a:endParaRPr>
          </a:p>
          <a:p>
            <a:pPr lvl="0">
              <a:spcBef>
                <a:spcPts val="300"/>
              </a:spcBef>
              <a:spcAft>
                <a:spcPts val="300"/>
              </a:spcAft>
              <a:defRPr/>
            </a:pPr>
            <a:r>
              <a:rPr lang="en-GB" sz="2000" b="1" dirty="0">
                <a:solidFill>
                  <a:srgbClr val="002060"/>
                </a:solidFill>
                <a:latin typeface="Century Gothic" panose="020B0502020202020204" pitchFamily="34" charset="0"/>
              </a:rPr>
              <a:t>Days of the week</a:t>
            </a:r>
          </a:p>
          <a:p>
            <a:pPr lvl="0">
              <a:spcBef>
                <a:spcPts val="300"/>
              </a:spcBef>
              <a:spcAft>
                <a:spcPts val="300"/>
              </a:spcAft>
              <a:defRPr/>
            </a:pPr>
            <a:r>
              <a:rPr lang="en-GB" sz="2000" b="1" dirty="0">
                <a:solidFill>
                  <a:srgbClr val="E56700"/>
                </a:solidFill>
                <a:latin typeface="Century Gothic" panose="020B0502020202020204" pitchFamily="34" charset="0"/>
              </a:rPr>
              <a:t>Months of the year</a:t>
            </a:r>
          </a:p>
          <a:p>
            <a:pPr lvl="0">
              <a:spcBef>
                <a:spcPts val="300"/>
              </a:spcBef>
              <a:spcAft>
                <a:spcPts val="300"/>
              </a:spcAft>
              <a:defRPr/>
            </a:pPr>
            <a:r>
              <a:rPr lang="en-GB" sz="2000" b="1" dirty="0">
                <a:solidFill>
                  <a:srgbClr val="002060"/>
                </a:solidFill>
                <a:latin typeface="Century Gothic" panose="020B0502020202020204" pitchFamily="34" charset="0"/>
              </a:rPr>
              <a:t>Compass points</a:t>
            </a:r>
          </a:p>
          <a:p>
            <a:pPr lvl="0">
              <a:spcBef>
                <a:spcPts val="300"/>
              </a:spcBef>
              <a:spcAft>
                <a:spcPts val="300"/>
              </a:spcAft>
              <a:defRPr/>
            </a:pPr>
            <a:r>
              <a:rPr lang="en-GB" sz="2000" b="1" dirty="0">
                <a:solidFill>
                  <a:srgbClr val="E56700"/>
                </a:solidFill>
                <a:latin typeface="Century Gothic" panose="020B0502020202020204" pitchFamily="34" charset="0"/>
              </a:rPr>
              <a:t>Numbers</a:t>
            </a:r>
          </a:p>
          <a:p>
            <a:pPr lvl="0">
              <a:spcBef>
                <a:spcPts val="300"/>
              </a:spcBef>
              <a:spcAft>
                <a:spcPts val="300"/>
              </a:spcAft>
              <a:defRPr/>
            </a:pPr>
            <a:r>
              <a:rPr lang="en-GB" sz="2000" b="1" dirty="0">
                <a:solidFill>
                  <a:srgbClr val="002060"/>
                </a:solidFill>
                <a:latin typeface="Century Gothic" panose="020B0502020202020204" pitchFamily="34" charset="0"/>
              </a:rPr>
              <a:t>Titles</a:t>
            </a:r>
          </a:p>
          <a:p>
            <a:pPr lvl="0">
              <a:spcBef>
                <a:spcPts val="300"/>
              </a:spcBef>
              <a:spcAft>
                <a:spcPts val="300"/>
              </a:spcAft>
              <a:defRPr/>
            </a:pPr>
            <a:r>
              <a:rPr lang="en-GB" sz="2000" b="1" dirty="0">
                <a:solidFill>
                  <a:srgbClr val="E56700"/>
                </a:solidFill>
                <a:latin typeface="Century Gothic" panose="020B0502020202020204" pitchFamily="34" charset="0"/>
              </a:rPr>
              <a:t>Salutations</a:t>
            </a:r>
          </a:p>
          <a:p>
            <a:pPr lvl="0">
              <a:spcBef>
                <a:spcPts val="300"/>
              </a:spcBef>
              <a:spcAft>
                <a:spcPts val="300"/>
              </a:spcAft>
              <a:defRPr/>
            </a:pPr>
            <a:r>
              <a:rPr lang="en-GB" sz="2000" b="1" dirty="0">
                <a:solidFill>
                  <a:srgbClr val="002060"/>
                </a:solidFill>
                <a:latin typeface="Century Gothic" panose="020B0502020202020204" pitchFamily="34" charset="0"/>
              </a:rPr>
              <a:t>Basic colours</a:t>
            </a:r>
          </a:p>
          <a:p>
            <a:pPr lvl="0">
              <a:spcBef>
                <a:spcPts val="300"/>
              </a:spcBef>
              <a:spcAft>
                <a:spcPts val="300"/>
              </a:spcAft>
              <a:defRPr/>
            </a:pPr>
            <a:r>
              <a:rPr lang="en-GB" sz="2000" b="1" dirty="0">
                <a:solidFill>
                  <a:srgbClr val="E56700"/>
                </a:solidFill>
                <a:latin typeface="Century Gothic" panose="020B0502020202020204" pitchFamily="34" charset="0"/>
              </a:rPr>
              <a:t>Immediate family members</a:t>
            </a:r>
          </a:p>
        </p:txBody>
      </p:sp>
      <p:sp>
        <p:nvSpPr>
          <p:cNvPr id="9" name="Oval Callout 8">
            <a:extLst>
              <a:ext uri="{FF2B5EF4-FFF2-40B4-BE49-F238E27FC236}">
                <a16:creationId xmlns:a16="http://schemas.microsoft.com/office/drawing/2014/main" id="{20CDB64A-AA8C-E044-AECC-39D4ACCC8A60}"/>
              </a:ext>
            </a:extLst>
          </p:cNvPr>
          <p:cNvSpPr/>
          <p:nvPr/>
        </p:nvSpPr>
        <p:spPr>
          <a:xfrm>
            <a:off x="250192" y="316774"/>
            <a:ext cx="11738854" cy="5951537"/>
          </a:xfrm>
          <a:prstGeom prst="wedgeEllipseCallout">
            <a:avLst>
              <a:gd name="adj1" fmla="val -40813"/>
              <a:gd name="adj2" fmla="val 298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But for more open sets of related words, it can be tempting to get drawn in to particular topics, </a:t>
            </a:r>
            <a:r>
              <a:rPr lang="en-US" sz="3200" i="1" dirty="0"/>
              <a:t>food</a:t>
            </a:r>
            <a:r>
              <a:rPr lang="en-US" sz="3200" dirty="0"/>
              <a:t> or </a:t>
            </a:r>
            <a:r>
              <a:rPr lang="en-US" sz="3200" i="1" dirty="0"/>
              <a:t>hobbies</a:t>
            </a:r>
            <a:r>
              <a:rPr lang="en-US" sz="3200" dirty="0"/>
              <a:t>, that might not be necessary for </a:t>
            </a:r>
            <a:r>
              <a:rPr lang="en-US" sz="3200" i="1" u="sng" dirty="0"/>
              <a:t>all</a:t>
            </a:r>
            <a:r>
              <a:rPr lang="en-US" sz="3200" i="1" dirty="0"/>
              <a:t> </a:t>
            </a:r>
            <a:r>
              <a:rPr lang="en-US" sz="3200" dirty="0"/>
              <a:t>learners in a class. </a:t>
            </a:r>
          </a:p>
          <a:p>
            <a:pPr algn="ctr"/>
            <a:r>
              <a:rPr lang="en-US" sz="3200" dirty="0"/>
              <a:t>Instead of listing so many specific words, “</a:t>
            </a:r>
            <a:r>
              <a:rPr lang="en-US" sz="3200" b="1" dirty="0"/>
              <a:t>circumlocution skills</a:t>
            </a:r>
            <a:r>
              <a:rPr lang="en-US" sz="3200" dirty="0"/>
              <a:t>” are part of </a:t>
            </a:r>
            <a:r>
              <a:rPr lang="en-US" sz="3200" b="1" dirty="0"/>
              <a:t>communicative competence</a:t>
            </a:r>
            <a:r>
              <a:rPr lang="en-US" sz="3200" dirty="0"/>
              <a:t>: </a:t>
            </a:r>
          </a:p>
          <a:p>
            <a:pPr algn="ctr"/>
            <a:r>
              <a:rPr lang="en-US" sz="3200" dirty="0"/>
              <a:t>You can express the meaning of ‘niece’ or ‘sitcom’ with words which are more generally useful </a:t>
            </a:r>
          </a:p>
        </p:txBody>
      </p:sp>
    </p:spTree>
    <p:custDataLst>
      <p:tags r:id="rId1"/>
    </p:custDataLst>
    <p:extLst>
      <p:ext uri="{BB962C8B-B14F-4D97-AF65-F5344CB8AC3E}">
        <p14:creationId xmlns:p14="http://schemas.microsoft.com/office/powerpoint/2010/main" val="621473215"/>
      </p:ext>
    </p:extLst>
  </p:cSld>
  <p:clrMapOvr>
    <a:masterClrMapping/>
  </p:clrMapOvr>
  <mc:AlternateContent xmlns:mc="http://schemas.openxmlformats.org/markup-compatibility/2006" xmlns:p14="http://schemas.microsoft.com/office/powerpoint/2010/main">
    <mc:Choice Requires="p14">
      <p:transition spd="slow" p14:dur="2000" advTm="33672"/>
    </mc:Choice>
    <mc:Fallback xmlns="">
      <p:transition spd="slow" advTm="336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20842D-3F5B-5D44-A77C-09CC0EB435D3}"/>
              </a:ext>
            </a:extLst>
          </p:cNvPr>
          <p:cNvPicPr>
            <a:picLocks noChangeAspect="1"/>
          </p:cNvPicPr>
          <p:nvPr/>
        </p:nvPicPr>
        <p:blipFill>
          <a:blip r:embed="rId3"/>
          <a:stretch>
            <a:fillRect/>
          </a:stretch>
        </p:blipFill>
        <p:spPr>
          <a:xfrm>
            <a:off x="2455101" y="0"/>
            <a:ext cx="9519814" cy="6320208"/>
          </a:xfrm>
          <a:prstGeom prst="rect">
            <a:avLst/>
          </a:prstGeom>
        </p:spPr>
      </p:pic>
      <p:sp>
        <p:nvSpPr>
          <p:cNvPr id="5" name="Rectangle 4">
            <a:extLst>
              <a:ext uri="{FF2B5EF4-FFF2-40B4-BE49-F238E27FC236}">
                <a16:creationId xmlns:a16="http://schemas.microsoft.com/office/drawing/2014/main" id="{85EED72B-B353-604A-BFE0-750BAA3FC860}"/>
              </a:ext>
            </a:extLst>
          </p:cNvPr>
          <p:cNvSpPr/>
          <p:nvPr/>
        </p:nvSpPr>
        <p:spPr>
          <a:xfrm>
            <a:off x="120598" y="1102383"/>
            <a:ext cx="3583417" cy="369332"/>
          </a:xfrm>
          <a:prstGeom prst="rect">
            <a:avLst/>
          </a:prstGeom>
        </p:spPr>
        <p:txBody>
          <a:bodyPr wrap="none">
            <a:spAutoFit/>
          </a:bodyPr>
          <a:lstStyle/>
          <a:p>
            <a:r>
              <a:rPr lang="en-US"/>
              <a:t>https://</a:t>
            </a:r>
            <a:r>
              <a:rPr lang="en-US" err="1"/>
              <a:t>ncelp.org</a:t>
            </a:r>
            <a:r>
              <a:rPr lang="en-US"/>
              <a:t>/getting-into-</a:t>
            </a:r>
            <a:r>
              <a:rPr lang="en-US" err="1"/>
              <a:t>ncelp</a:t>
            </a:r>
            <a:r>
              <a:rPr lang="en-US"/>
              <a:t>/</a:t>
            </a:r>
          </a:p>
        </p:txBody>
      </p:sp>
    </p:spTree>
    <p:extLst>
      <p:ext uri="{BB962C8B-B14F-4D97-AF65-F5344CB8AC3E}">
        <p14:creationId xmlns:p14="http://schemas.microsoft.com/office/powerpoint/2010/main" val="5973641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1927396" cy="1399139"/>
          </a:xfrm>
          <a:prstGeom prst="rect">
            <a:avLst/>
          </a:prstGeom>
        </p:spPr>
      </p:pic>
      <p:sp>
        <p:nvSpPr>
          <p:cNvPr id="2" name="Title 1"/>
          <p:cNvSpPr>
            <a:spLocks noGrp="1"/>
          </p:cNvSpPr>
          <p:nvPr>
            <p:ph type="title"/>
          </p:nvPr>
        </p:nvSpPr>
        <p:spPr>
          <a:xfrm>
            <a:off x="194555" y="76266"/>
            <a:ext cx="11056280" cy="1157975"/>
          </a:xfrm>
        </p:spPr>
        <p:txBody>
          <a:bodyPr>
            <a:normAutofit/>
          </a:bodyPr>
          <a:lstStyle/>
          <a:p>
            <a:pPr>
              <a:lnSpc>
                <a:spcPct val="100000"/>
              </a:lnSpc>
              <a:spcBef>
                <a:spcPts val="0"/>
              </a:spcBef>
              <a:defRPr/>
            </a:pPr>
            <a:r>
              <a:rPr lang="en-GB" sz="3200" b="1" dirty="0">
                <a:solidFill>
                  <a:prstClr val="white"/>
                </a:solidFill>
              </a:rPr>
              <a:t>Which words? But … can </a:t>
            </a:r>
            <a:r>
              <a:rPr lang="en-GB" sz="3200" b="1" dirty="0">
                <a:solidFill>
                  <a:schemeClr val="bg1"/>
                </a:solidFill>
              </a:rPr>
              <a:t>high frequency words be used to talk about </a:t>
            </a:r>
            <a:r>
              <a:rPr lang="en-GB" sz="3200" b="1" i="1" dirty="0">
                <a:solidFill>
                  <a:schemeClr val="bg1"/>
                </a:solidFill>
              </a:rPr>
              <a:t>themes</a:t>
            </a:r>
            <a:r>
              <a:rPr lang="en-GB" sz="3200" b="1" dirty="0">
                <a:solidFill>
                  <a:schemeClr val="bg1"/>
                </a:solidFill>
              </a:rPr>
              <a:t>? Yes.</a:t>
            </a:r>
          </a:p>
        </p:txBody>
      </p:sp>
      <p:sp>
        <p:nvSpPr>
          <p:cNvPr id="10" name="TextBox 9">
            <a:extLst>
              <a:ext uri="{FF2B5EF4-FFF2-40B4-BE49-F238E27FC236}">
                <a16:creationId xmlns:a16="http://schemas.microsoft.com/office/drawing/2014/main" id="{1689E482-60DB-470C-AFDA-6BA217C473BB}"/>
              </a:ext>
            </a:extLst>
          </p:cNvPr>
          <p:cNvSpPr txBox="1"/>
          <p:nvPr/>
        </p:nvSpPr>
        <p:spPr>
          <a:xfrm>
            <a:off x="194555" y="1612567"/>
            <a:ext cx="8136645" cy="707886"/>
          </a:xfrm>
          <a:prstGeom prst="rect">
            <a:avLst/>
          </a:prstGeom>
          <a:noFill/>
        </p:spPr>
        <p:txBody>
          <a:bodyPr wrap="square" rtlCol="0">
            <a:spAutoFit/>
          </a:bodyPr>
          <a:lstStyle/>
          <a:p>
            <a:pPr>
              <a:defRPr/>
            </a:pPr>
            <a:r>
              <a:rPr lang="en-GB" sz="2000" b="1" dirty="0">
                <a:solidFill>
                  <a:srgbClr val="002060"/>
                </a:solidFill>
                <a:latin typeface="Century Gothic" panose="020B0502020202020204" pitchFamily="34" charset="0"/>
              </a:rPr>
              <a:t>1231</a:t>
            </a:r>
            <a:r>
              <a:rPr lang="en-GB" sz="2000" dirty="0">
                <a:solidFill>
                  <a:srgbClr val="002060"/>
                </a:solidFill>
                <a:latin typeface="Century Gothic" panose="020B0502020202020204" pitchFamily="34" charset="0"/>
              </a:rPr>
              <a:t> French words, </a:t>
            </a:r>
            <a:r>
              <a:rPr lang="en-GB" sz="2000" b="1" dirty="0">
                <a:solidFill>
                  <a:srgbClr val="002060"/>
                </a:solidFill>
                <a:latin typeface="Century Gothic" panose="020B0502020202020204" pitchFamily="34" charset="0"/>
              </a:rPr>
              <a:t>1248 </a:t>
            </a:r>
            <a:r>
              <a:rPr lang="en-GB" sz="2000" dirty="0">
                <a:solidFill>
                  <a:srgbClr val="002060"/>
                </a:solidFill>
                <a:latin typeface="Century Gothic" panose="020B0502020202020204" pitchFamily="34" charset="0"/>
              </a:rPr>
              <a:t>Spanish words and </a:t>
            </a:r>
            <a:r>
              <a:rPr lang="en-GB" sz="2000" b="1" dirty="0">
                <a:solidFill>
                  <a:srgbClr val="002060"/>
                </a:solidFill>
                <a:latin typeface="Century Gothic" panose="020B0502020202020204" pitchFamily="34" charset="0"/>
              </a:rPr>
              <a:t>1318 </a:t>
            </a:r>
            <a:r>
              <a:rPr lang="en-GB" sz="2000" dirty="0">
                <a:solidFill>
                  <a:srgbClr val="002060"/>
                </a:solidFill>
                <a:latin typeface="Century Gothic" panose="020B0502020202020204" pitchFamily="34" charset="0"/>
              </a:rPr>
              <a:t>German words </a:t>
            </a:r>
            <a:r>
              <a:rPr lang="en-GB" sz="2000" dirty="0">
                <a:solidFill>
                  <a:srgbClr val="4472C4">
                    <a:lumMod val="50000"/>
                  </a:srgbClr>
                </a:solidFill>
                <a:latin typeface="Century Gothic" panose="020B0502020202020204" pitchFamily="34" charset="0"/>
              </a:rPr>
              <a:t>had </a:t>
            </a:r>
            <a:r>
              <a:rPr lang="en-GB" sz="2000" b="1" dirty="0">
                <a:solidFill>
                  <a:srgbClr val="4472C4">
                    <a:lumMod val="50000"/>
                  </a:srgbClr>
                </a:solidFill>
                <a:latin typeface="Century Gothic" panose="020B0502020202020204" pitchFamily="34" charset="0"/>
              </a:rPr>
              <a:t>strong connections </a:t>
            </a:r>
            <a:r>
              <a:rPr lang="en-GB" sz="2000" dirty="0">
                <a:solidFill>
                  <a:srgbClr val="4472C4">
                    <a:lumMod val="50000"/>
                  </a:srgbClr>
                </a:solidFill>
                <a:latin typeface="Century Gothic" panose="020B0502020202020204" pitchFamily="34" charset="0"/>
              </a:rPr>
              <a:t>with one or more relevant themes.</a:t>
            </a:r>
            <a:endParaRPr lang="fr-FR" sz="2000" dirty="0">
              <a:solidFill>
                <a:srgbClr val="4472C4">
                  <a:lumMod val="50000"/>
                </a:srgbClr>
              </a:solidFill>
              <a:latin typeface="Century Gothic" panose="020B0502020202020204" pitchFamily="34" charset="0"/>
            </a:endParaRPr>
          </a:p>
        </p:txBody>
      </p:sp>
      <p:pic>
        <p:nvPicPr>
          <p:cNvPr id="11" name="Picture 10">
            <a:extLst>
              <a:ext uri="{FF2B5EF4-FFF2-40B4-BE49-F238E27FC236}">
                <a16:creationId xmlns:a16="http://schemas.microsoft.com/office/drawing/2014/main" id="{564607C1-06EC-4F93-A0FB-8E034BFDDA56}"/>
              </a:ext>
            </a:extLst>
          </p:cNvPr>
          <p:cNvPicPr>
            <a:picLocks noChangeAspect="1"/>
          </p:cNvPicPr>
          <p:nvPr/>
        </p:nvPicPr>
        <p:blipFill>
          <a:blip r:embed="rId5"/>
          <a:stretch>
            <a:fillRect/>
          </a:stretch>
        </p:blipFill>
        <p:spPr>
          <a:xfrm>
            <a:off x="0" y="2396720"/>
            <a:ext cx="12192000" cy="3761148"/>
          </a:xfrm>
          <a:prstGeom prst="rect">
            <a:avLst/>
          </a:prstGeom>
        </p:spPr>
      </p:pic>
      <p:grpSp>
        <p:nvGrpSpPr>
          <p:cNvPr id="12" name="Group 11">
            <a:extLst>
              <a:ext uri="{FF2B5EF4-FFF2-40B4-BE49-F238E27FC236}">
                <a16:creationId xmlns:a16="http://schemas.microsoft.com/office/drawing/2014/main" id="{6B58B27D-A7E1-4855-8B09-E9C0D1C0C0F7}"/>
              </a:ext>
            </a:extLst>
          </p:cNvPr>
          <p:cNvGrpSpPr/>
          <p:nvPr/>
        </p:nvGrpSpPr>
        <p:grpSpPr>
          <a:xfrm>
            <a:off x="8331200" y="1310508"/>
            <a:ext cx="3596196" cy="4873170"/>
            <a:chOff x="7939333" y="1100089"/>
            <a:chExt cx="3776907" cy="4873170"/>
          </a:xfrm>
        </p:grpSpPr>
        <p:pic>
          <p:nvPicPr>
            <p:cNvPr id="13" name="Picture 12">
              <a:extLst>
                <a:ext uri="{FF2B5EF4-FFF2-40B4-BE49-F238E27FC236}">
                  <a16:creationId xmlns:a16="http://schemas.microsoft.com/office/drawing/2014/main" id="{3238A325-35DF-453D-AE13-C872D7FD8E72}"/>
                </a:ext>
              </a:extLst>
            </p:cNvPr>
            <p:cNvPicPr>
              <a:picLocks noChangeAspect="1"/>
            </p:cNvPicPr>
            <p:nvPr/>
          </p:nvPicPr>
          <p:blipFill>
            <a:blip r:embed="rId6"/>
            <a:stretch>
              <a:fillRect/>
            </a:stretch>
          </p:blipFill>
          <p:spPr>
            <a:xfrm>
              <a:off x="7939333" y="1100089"/>
              <a:ext cx="3776907" cy="4873170"/>
            </a:xfrm>
            <a:prstGeom prst="rect">
              <a:avLst/>
            </a:prstGeom>
            <a:ln w="22225">
              <a:solidFill>
                <a:schemeClr val="tx2">
                  <a:lumMod val="50000"/>
                </a:schemeClr>
              </a:solidFill>
            </a:ln>
          </p:spPr>
        </p:pic>
        <p:sp>
          <p:nvSpPr>
            <p:cNvPr id="14" name="TextBox 13">
              <a:extLst>
                <a:ext uri="{FF2B5EF4-FFF2-40B4-BE49-F238E27FC236}">
                  <a16:creationId xmlns:a16="http://schemas.microsoft.com/office/drawing/2014/main" id="{E78D25C1-A469-4FA9-A78C-35323FD02463}"/>
                </a:ext>
              </a:extLst>
            </p:cNvPr>
            <p:cNvSpPr txBox="1"/>
            <p:nvPr/>
          </p:nvSpPr>
          <p:spPr>
            <a:xfrm>
              <a:off x="8046720" y="1188720"/>
              <a:ext cx="2754630" cy="400110"/>
            </a:xfrm>
            <a:prstGeom prst="rect">
              <a:avLst/>
            </a:prstGeom>
            <a:solidFill>
              <a:srgbClr val="8EA9DB"/>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Family</a:t>
              </a:r>
              <a:endParaRPr kumimoji="0" lang="fr-FR"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grpSp>
    </p:spTree>
    <p:custDataLst>
      <p:tags r:id="rId1"/>
    </p:custDataLst>
    <p:extLst>
      <p:ext uri="{BB962C8B-B14F-4D97-AF65-F5344CB8AC3E}">
        <p14:creationId xmlns:p14="http://schemas.microsoft.com/office/powerpoint/2010/main" val="1996236267"/>
      </p:ext>
    </p:extLst>
  </p:cSld>
  <p:clrMapOvr>
    <a:masterClrMapping/>
  </p:clrMapOvr>
  <mc:AlternateContent xmlns:mc="http://schemas.openxmlformats.org/markup-compatibility/2006" xmlns:p14="http://schemas.microsoft.com/office/powerpoint/2010/main">
    <mc:Choice Requires="p14">
      <p:transition spd="slow" p14:dur="2000" advTm="33672"/>
    </mc:Choice>
    <mc:Fallback xmlns="">
      <p:transition spd="slow" advTm="336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E3EAFD"/>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p:cNvSpPr/>
            <p:nvPr/>
          </p:nvSpPr>
          <p:spPr>
            <a:xfrm>
              <a:off x="-56445" y="0"/>
              <a:ext cx="4350984" cy="6858000"/>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13" name="TextBox 12"/>
          <p:cNvSpPr txBox="1"/>
          <p:nvPr/>
        </p:nvSpPr>
        <p:spPr>
          <a:xfrm>
            <a:off x="94764" y="137984"/>
            <a:ext cx="11526218" cy="1323439"/>
          </a:xfrm>
          <a:prstGeom prst="rect">
            <a:avLst/>
          </a:prstGeom>
          <a:noFill/>
        </p:spPr>
        <p:txBody>
          <a:bodyPr wrap="square" rtlCol="0">
            <a:spAutoFit/>
          </a:bodyPr>
          <a:lstStyle/>
          <a:p>
            <a:r>
              <a:rPr lang="en-GB" sz="4000" b="1" dirty="0">
                <a:solidFill>
                  <a:prstClr val="white"/>
                </a:solidFill>
                <a:latin typeface="Century Gothic" panose="020B0502020202020204" pitchFamily="34" charset="0"/>
              </a:rPr>
              <a:t>How to select the PHONICS content? </a:t>
            </a:r>
          </a:p>
          <a:p>
            <a:r>
              <a:rPr lang="en-GB" sz="4000" b="1" dirty="0">
                <a:solidFill>
                  <a:prstClr val="white"/>
                </a:solidFill>
                <a:latin typeface="Century Gothic" panose="020B0502020202020204" pitchFamily="34" charset="0"/>
              </a:rPr>
              <a:t>Sound-Symbol Correspondences</a:t>
            </a:r>
          </a:p>
        </p:txBody>
      </p:sp>
      <p:sp>
        <p:nvSpPr>
          <p:cNvPr id="14" name="Title 3"/>
          <p:cNvSpPr txBox="1">
            <a:spLocks/>
          </p:cNvSpPr>
          <p:nvPr/>
        </p:nvSpPr>
        <p:spPr>
          <a:xfrm>
            <a:off x="169207" y="1599405"/>
            <a:ext cx="10542494" cy="190890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400" dirty="0">
                <a:solidFill>
                  <a:prstClr val="white"/>
                </a:solidFill>
                <a:latin typeface="Century Gothic" panose="020B0502020202020204" pitchFamily="34" charset="0"/>
              </a:rPr>
              <a:t>To select the SSCs, NCELP identified:</a:t>
            </a:r>
          </a:p>
          <a:p>
            <a:pPr marL="457200" indent="-457200">
              <a:buFont typeface="Wingdings" panose="05000000000000000000" pitchFamily="2" charset="2"/>
              <a:buChar char="§"/>
            </a:pPr>
            <a:r>
              <a:rPr lang="en-GB" sz="2400" dirty="0">
                <a:solidFill>
                  <a:prstClr val="white"/>
                </a:solidFill>
                <a:latin typeface="Century Gothic" panose="020B0502020202020204" pitchFamily="34" charset="0"/>
              </a:rPr>
              <a:t>most reliable, dependable SSCs</a:t>
            </a:r>
          </a:p>
          <a:p>
            <a:pPr marL="457200" indent="-457200">
              <a:buFont typeface="Wingdings" panose="05000000000000000000" pitchFamily="2" charset="2"/>
              <a:buChar char="§"/>
            </a:pPr>
            <a:r>
              <a:rPr lang="en-GB" sz="2400" dirty="0">
                <a:solidFill>
                  <a:prstClr val="white"/>
                </a:solidFill>
                <a:latin typeface="Century Gothic" panose="020B0502020202020204" pitchFamily="34" charset="0"/>
              </a:rPr>
              <a:t>high-frequency ‘source’ words</a:t>
            </a:r>
          </a:p>
          <a:p>
            <a:pPr marL="457200" indent="-457200">
              <a:buFont typeface="Wingdings" panose="05000000000000000000" pitchFamily="2" charset="2"/>
              <a:buChar char="§"/>
            </a:pPr>
            <a:r>
              <a:rPr lang="en-GB" sz="2400" dirty="0">
                <a:solidFill>
                  <a:prstClr val="white"/>
                </a:solidFill>
                <a:latin typeface="Century Gothic" panose="020B0502020202020204" pitchFamily="34" charset="0"/>
              </a:rPr>
              <a:t>staged roll out, with the most low-hanging fruit first!</a:t>
            </a:r>
          </a:p>
          <a:p>
            <a:pPr marL="457200" indent="-457200">
              <a:buFont typeface="Wingdings" panose="05000000000000000000" pitchFamily="2" charset="2"/>
              <a:buChar char="§"/>
            </a:pPr>
            <a:r>
              <a:rPr lang="en-GB" sz="2400" dirty="0">
                <a:solidFill>
                  <a:prstClr val="white"/>
                </a:solidFill>
                <a:latin typeface="Century Gothic" panose="020B0502020202020204" pitchFamily="34" charset="0"/>
              </a:rPr>
              <a:t>practice activities and systematic revisiting</a:t>
            </a:r>
          </a:p>
          <a:p>
            <a:pPr marL="457200" indent="-457200">
              <a:buFont typeface="Wingdings" panose="05000000000000000000" pitchFamily="2" charset="2"/>
              <a:buChar char="§"/>
            </a:pPr>
            <a:r>
              <a:rPr lang="en-GB" sz="2400" dirty="0">
                <a:solidFill>
                  <a:prstClr val="white"/>
                </a:solidFill>
                <a:latin typeface="Century Gothic" panose="020B0502020202020204" pitchFamily="34" charset="0"/>
              </a:rPr>
              <a:t>much more time for French</a:t>
            </a:r>
          </a:p>
        </p:txBody>
      </p:sp>
      <p:sp>
        <p:nvSpPr>
          <p:cNvPr id="3" name="Rectangle 2"/>
          <p:cNvSpPr/>
          <p:nvPr/>
        </p:nvSpPr>
        <p:spPr>
          <a:xfrm>
            <a:off x="169207" y="3827619"/>
            <a:ext cx="11598166" cy="2516073"/>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050" dirty="0" err="1">
                <a:latin typeface="Century Gothic" panose="020B0502020202020204" pitchFamily="34" charset="0"/>
              </a:rPr>
              <a:t>Erler</a:t>
            </a:r>
            <a:r>
              <a:rPr lang="en-GB" sz="1050" dirty="0">
                <a:latin typeface="Century Gothic" panose="020B0502020202020204" pitchFamily="34" charset="0"/>
              </a:rPr>
              <a:t>, L. and </a:t>
            </a:r>
            <a:r>
              <a:rPr lang="en-GB" sz="1050" dirty="0" err="1">
                <a:latin typeface="Century Gothic" panose="020B0502020202020204" pitchFamily="34" charset="0"/>
              </a:rPr>
              <a:t>Macaro</a:t>
            </a:r>
            <a:r>
              <a:rPr lang="en-GB" sz="1050" dirty="0">
                <a:latin typeface="Century Gothic" panose="020B0502020202020204" pitchFamily="34" charset="0"/>
              </a:rPr>
              <a:t>, E. (2012) ‘Decoding Ability in French as a Foreign Language and Language Learning Motivation’. The Modern Language Journal, 95(4): 496-518.</a:t>
            </a:r>
          </a:p>
          <a:p>
            <a:r>
              <a:rPr lang="en-GB" sz="1050" dirty="0">
                <a:latin typeface="Century Gothic" panose="020B0502020202020204" pitchFamily="34" charset="0"/>
              </a:rPr>
              <a:t>Porter, A.M. (2014) An early start to French literacy:  Learning the spoken and written word simultaneously in English primary schools.  PhD thesis, University of Southampton.</a:t>
            </a:r>
          </a:p>
          <a:p>
            <a:r>
              <a:rPr lang="en-GB" sz="1050" dirty="0" err="1">
                <a:latin typeface="Century Gothic" panose="020B0502020202020204" pitchFamily="34" charset="0"/>
              </a:rPr>
              <a:t>Woore</a:t>
            </a:r>
            <a:r>
              <a:rPr lang="en-GB" sz="1050" dirty="0">
                <a:latin typeface="Century Gothic" panose="020B0502020202020204" pitchFamily="34" charset="0"/>
              </a:rPr>
              <a:t>, R. (2007) ‘“</a:t>
            </a:r>
            <a:r>
              <a:rPr lang="en-GB" sz="1050" dirty="0" err="1">
                <a:latin typeface="Century Gothic" panose="020B0502020202020204" pitchFamily="34" charset="0"/>
              </a:rPr>
              <a:t>Weisse</a:t>
            </a:r>
            <a:r>
              <a:rPr lang="en-GB" sz="1050" dirty="0">
                <a:latin typeface="Century Gothic" panose="020B0502020202020204" pitchFamily="34" charset="0"/>
              </a:rPr>
              <a:t> </a:t>
            </a:r>
            <a:r>
              <a:rPr lang="en-GB" sz="1050" dirty="0" err="1">
                <a:latin typeface="Century Gothic" panose="020B0502020202020204" pitchFamily="34" charset="0"/>
              </a:rPr>
              <a:t>Maus</a:t>
            </a:r>
            <a:r>
              <a:rPr lang="en-GB" sz="1050" dirty="0">
                <a:latin typeface="Century Gothic" panose="020B0502020202020204" pitchFamily="34" charset="0"/>
              </a:rPr>
              <a:t> in </a:t>
            </a:r>
            <a:r>
              <a:rPr lang="en-GB" sz="1050" dirty="0" err="1">
                <a:latin typeface="Century Gothic" panose="020B0502020202020204" pitchFamily="34" charset="0"/>
              </a:rPr>
              <a:t>Meinem</a:t>
            </a:r>
            <a:r>
              <a:rPr lang="en-GB" sz="1050" dirty="0">
                <a:latin typeface="Century Gothic" panose="020B0502020202020204" pitchFamily="34" charset="0"/>
              </a:rPr>
              <a:t> </a:t>
            </a:r>
            <a:r>
              <a:rPr lang="en-GB" sz="1050" dirty="0" err="1">
                <a:latin typeface="Century Gothic" panose="020B0502020202020204" pitchFamily="34" charset="0"/>
              </a:rPr>
              <a:t>Haus</a:t>
            </a:r>
            <a:r>
              <a:rPr lang="en-GB" sz="1050" dirty="0">
                <a:latin typeface="Century Gothic" panose="020B0502020202020204" pitchFamily="34" charset="0"/>
              </a:rPr>
              <a:t>”: Using Poems and Learner Strategies to Help Learners Decode the Sounds of the L2’. Language Learning Journal, vol. 35, no. 2, pp. 175-188.</a:t>
            </a:r>
          </a:p>
          <a:p>
            <a:r>
              <a:rPr lang="en-GB" sz="1050" dirty="0" err="1">
                <a:latin typeface="Century Gothic" panose="020B0502020202020204" pitchFamily="34" charset="0"/>
              </a:rPr>
              <a:t>Woore</a:t>
            </a:r>
            <a:r>
              <a:rPr lang="en-GB" sz="1050" dirty="0">
                <a:latin typeface="Century Gothic" panose="020B0502020202020204" pitchFamily="34" charset="0"/>
              </a:rPr>
              <a:t>, R. (2009) ‘Beginners’ progress in decoding L2 French: some longitudinal evidence from English Modern Foreign Languages classrooms’. Language Learning Journal, vol. 37, no. 1, pp. 3-18.</a:t>
            </a:r>
          </a:p>
          <a:p>
            <a:r>
              <a:rPr lang="en-GB" sz="1050" dirty="0" err="1">
                <a:latin typeface="Century Gothic" panose="020B0502020202020204" pitchFamily="34" charset="0"/>
              </a:rPr>
              <a:t>Woore</a:t>
            </a:r>
            <a:r>
              <a:rPr lang="en-GB" sz="1050" dirty="0">
                <a:latin typeface="Century Gothic" panose="020B0502020202020204" pitchFamily="34" charset="0"/>
              </a:rPr>
              <a:t>, R. (2010) ‘Thinking aloud about L2 decoding: an exploration into the strategies used by beginner learners when pronouncing unfamiliar French words’. Language Learning Journal, vol. 38, no. 1, pp. 3-17.</a:t>
            </a:r>
          </a:p>
          <a:p>
            <a:r>
              <a:rPr lang="en-GB" sz="1050" dirty="0" err="1">
                <a:latin typeface="Century Gothic" panose="020B0502020202020204" pitchFamily="34" charset="0"/>
              </a:rPr>
              <a:t>Woore</a:t>
            </a:r>
            <a:r>
              <a:rPr lang="en-GB" sz="1050" dirty="0">
                <a:latin typeface="Century Gothic" panose="020B0502020202020204" pitchFamily="34" charset="0"/>
              </a:rPr>
              <a:t>, R. (2011) Investigating and developing beginner learners’ decoding proficiency in second language French: an evaluation of two programmes of instruction. Unpublished PhD thesis, University of Oxford.</a:t>
            </a:r>
          </a:p>
          <a:p>
            <a:r>
              <a:rPr lang="en-GB" sz="1050" dirty="0" err="1">
                <a:latin typeface="Century Gothic" panose="020B0502020202020204" pitchFamily="34" charset="0"/>
              </a:rPr>
              <a:t>Woore</a:t>
            </a:r>
            <a:r>
              <a:rPr lang="en-GB" sz="1050" dirty="0">
                <a:latin typeface="Century Gothic" panose="020B0502020202020204" pitchFamily="34" charset="0"/>
              </a:rPr>
              <a:t>, R. (2014) ‘Beginner learners’ progress in decoding L2 French: transfer effects in typologically similar L1-L2 writing systems’.  Writing Systems Research, volume 4(2): 167-189.</a:t>
            </a:r>
          </a:p>
          <a:p>
            <a:r>
              <a:rPr lang="en-GB" sz="1050" dirty="0" err="1">
                <a:latin typeface="Century Gothic" panose="020B0502020202020204" pitchFamily="34" charset="0"/>
              </a:rPr>
              <a:t>Woore</a:t>
            </a:r>
            <a:r>
              <a:rPr lang="en-GB" sz="1050" dirty="0">
                <a:latin typeface="Century Gothic" panose="020B0502020202020204" pitchFamily="34" charset="0"/>
              </a:rPr>
              <a:t>, R (2018) ‘Learners’ pronunciations of familiar and unfamiliar French words: what can they tell us about phonological decoding in an L2?’ The Language Learning Journal, 46(4):456-69. </a:t>
            </a:r>
          </a:p>
          <a:p>
            <a:r>
              <a:rPr lang="en-GB" sz="1050" dirty="0" err="1">
                <a:latin typeface="Century Gothic" panose="020B0502020202020204" pitchFamily="34" charset="0"/>
              </a:rPr>
              <a:t>Woore</a:t>
            </a:r>
            <a:r>
              <a:rPr lang="en-GB" sz="1050" dirty="0">
                <a:latin typeface="Century Gothic" panose="020B0502020202020204" pitchFamily="34" charset="0"/>
              </a:rPr>
              <a:t>, R., Graham, S., Porter, A., Courtney, L. and </a:t>
            </a:r>
            <a:r>
              <a:rPr lang="en-GB" sz="1050" dirty="0" err="1">
                <a:latin typeface="Century Gothic" panose="020B0502020202020204" pitchFamily="34" charset="0"/>
              </a:rPr>
              <a:t>Savory</a:t>
            </a:r>
            <a:r>
              <a:rPr lang="en-GB" sz="1050" dirty="0">
                <a:latin typeface="Century Gothic" panose="020B0502020202020204" pitchFamily="34" charset="0"/>
              </a:rPr>
              <a:t>, C. (2018) Foreign Language Education: Unlocking Reading (FLEUR) - A study into the teaching of reading to beginner learners of French in secondary school.  https://ora.ox.ac.uk/objects/uuid:4b0cb239-72f0-49e4-8f32-3672625884f0</a:t>
            </a:r>
          </a:p>
        </p:txBody>
      </p:sp>
    </p:spTree>
    <p:extLst>
      <p:ext uri="{BB962C8B-B14F-4D97-AF65-F5344CB8AC3E}">
        <p14:creationId xmlns:p14="http://schemas.microsoft.com/office/powerpoint/2010/main" val="389000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38E3C-EDB6-9E47-A573-EE598D024387}"/>
              </a:ext>
            </a:extLst>
          </p:cNvPr>
          <p:cNvSpPr>
            <a:spLocks noGrp="1"/>
          </p:cNvSpPr>
          <p:nvPr>
            <p:ph type="title"/>
          </p:nvPr>
        </p:nvSpPr>
        <p:spPr/>
        <p:txBody>
          <a:bodyPr/>
          <a:lstStyle/>
          <a:p>
            <a:r>
              <a:rPr lang="en-US" dirty="0"/>
              <a:t>Identifying sound-symbol correspondences</a:t>
            </a:r>
          </a:p>
        </p:txBody>
      </p:sp>
      <p:graphicFrame>
        <p:nvGraphicFramePr>
          <p:cNvPr id="4" name="Content Placeholder 3">
            <a:extLst>
              <a:ext uri="{FF2B5EF4-FFF2-40B4-BE49-F238E27FC236}">
                <a16:creationId xmlns:a16="http://schemas.microsoft.com/office/drawing/2014/main" id="{95AEAC04-50DA-724C-9D14-F4D39B18277A}"/>
              </a:ext>
            </a:extLst>
          </p:cNvPr>
          <p:cNvGraphicFramePr>
            <a:graphicFrameLocks noGrp="1"/>
          </p:cNvGraphicFramePr>
          <p:nvPr>
            <p:ph idx="1"/>
          </p:nvPr>
        </p:nvGraphicFramePr>
        <p:xfrm>
          <a:off x="1106221" y="109959"/>
          <a:ext cx="2361049" cy="6400800"/>
        </p:xfrm>
        <a:graphic>
          <a:graphicData uri="http://schemas.openxmlformats.org/drawingml/2006/table">
            <a:tbl>
              <a:tblPr firstRow="1" firstCol="1" bandRow="1">
                <a:tableStyleId>{5C22544A-7EE6-4342-B048-85BDC9FD1C3A}</a:tableStyleId>
              </a:tblPr>
              <a:tblGrid>
                <a:gridCol w="2361049">
                  <a:extLst>
                    <a:ext uri="{9D8B030D-6E8A-4147-A177-3AD203B41FA5}">
                      <a16:colId xmlns:a16="http://schemas.microsoft.com/office/drawing/2014/main" val="1794151819"/>
                    </a:ext>
                  </a:extLst>
                </a:gridCol>
              </a:tblGrid>
              <a:tr h="172185">
                <a:tc>
                  <a:txBody>
                    <a:bodyPr/>
                    <a:lstStyle/>
                    <a:p>
                      <a:pPr marL="457200" algn="l" hangingPunct="0">
                        <a:spcAft>
                          <a:spcPts val="0"/>
                        </a:spcAft>
                      </a:pPr>
                      <a:r>
                        <a:rPr lang="en-GB" sz="1200">
                          <a:effectLst/>
                        </a:rPr>
                        <a:t>silent final consonant</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231268745"/>
                  </a:ext>
                </a:extLst>
              </a:tr>
              <a:tr h="172185">
                <a:tc>
                  <a:txBody>
                    <a:bodyPr/>
                    <a:lstStyle/>
                    <a:p>
                      <a:pPr marL="457200" algn="l" hangingPunct="0">
                        <a:spcAft>
                          <a:spcPts val="0"/>
                        </a:spcAft>
                      </a:pPr>
                      <a:r>
                        <a:rPr lang="en-GB" sz="1200">
                          <a:effectLst/>
                        </a:rPr>
                        <a:t>a</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974440480"/>
                  </a:ext>
                </a:extLst>
              </a:tr>
              <a:tr h="172185">
                <a:tc>
                  <a:txBody>
                    <a:bodyPr/>
                    <a:lstStyle/>
                    <a:p>
                      <a:pPr marL="457200" algn="l" hangingPunct="0">
                        <a:spcAft>
                          <a:spcPts val="0"/>
                        </a:spcAft>
                      </a:pPr>
                      <a:r>
                        <a:rPr lang="en-GB" sz="1200" dirty="0" err="1">
                          <a:effectLst/>
                        </a:rPr>
                        <a:t>i</a:t>
                      </a:r>
                      <a:r>
                        <a:rPr lang="en-GB" sz="1200" dirty="0">
                          <a:effectLst/>
                        </a:rPr>
                        <a:t>/y</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1745252984"/>
                  </a:ext>
                </a:extLst>
              </a:tr>
              <a:tr h="172185">
                <a:tc>
                  <a:txBody>
                    <a:bodyPr/>
                    <a:lstStyle/>
                    <a:p>
                      <a:pPr marL="457200" algn="l" hangingPunct="0">
                        <a:spcAft>
                          <a:spcPts val="0"/>
                        </a:spcAft>
                      </a:pPr>
                      <a:r>
                        <a:rPr lang="en-GB" sz="1200" dirty="0" err="1">
                          <a:effectLst/>
                        </a:rPr>
                        <a:t>eu</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447400694"/>
                  </a:ext>
                </a:extLst>
              </a:tr>
              <a:tr h="172185">
                <a:tc>
                  <a:txBody>
                    <a:bodyPr/>
                    <a:lstStyle/>
                    <a:p>
                      <a:pPr marL="457200" algn="l" hangingPunct="0">
                        <a:spcAft>
                          <a:spcPts val="0"/>
                        </a:spcAft>
                      </a:pPr>
                      <a:r>
                        <a:rPr lang="en-GB" sz="1200">
                          <a:effectLst/>
                        </a:rPr>
                        <a:t>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1350909828"/>
                  </a:ext>
                </a:extLst>
              </a:tr>
              <a:tr h="172185">
                <a:tc>
                  <a:txBody>
                    <a:bodyPr/>
                    <a:lstStyle/>
                    <a:p>
                      <a:pPr marL="457200" algn="l" hangingPunct="0">
                        <a:spcAft>
                          <a:spcPts val="0"/>
                        </a:spcAft>
                      </a:pPr>
                      <a:r>
                        <a:rPr lang="fr-FR" sz="1200">
                          <a:effectLst/>
                        </a:rPr>
                        <a:t>au/eau/closed o/ô</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4093524030"/>
                  </a:ext>
                </a:extLst>
              </a:tr>
              <a:tr h="172185">
                <a:tc>
                  <a:txBody>
                    <a:bodyPr/>
                    <a:lstStyle/>
                    <a:p>
                      <a:pPr marL="457200" algn="l" hangingPunct="0">
                        <a:spcAft>
                          <a:spcPts val="0"/>
                        </a:spcAft>
                      </a:pPr>
                      <a:r>
                        <a:rPr lang="en-GB" sz="1200" dirty="0" err="1">
                          <a:effectLst/>
                        </a:rPr>
                        <a:t>ou</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124819131"/>
                  </a:ext>
                </a:extLst>
              </a:tr>
              <a:tr h="172185">
                <a:tc>
                  <a:txBody>
                    <a:bodyPr/>
                    <a:lstStyle/>
                    <a:p>
                      <a:pPr marL="457200" algn="l" hangingPunct="0">
                        <a:spcAft>
                          <a:spcPts val="0"/>
                        </a:spcAft>
                      </a:pPr>
                      <a:r>
                        <a:rPr lang="en-GB" sz="1200">
                          <a:effectLst/>
                        </a:rPr>
                        <a:t>u</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51339423"/>
                  </a:ext>
                </a:extLst>
              </a:tr>
              <a:tr h="172185">
                <a:tc>
                  <a:txBody>
                    <a:bodyPr/>
                    <a:lstStyle/>
                    <a:p>
                      <a:pPr marL="457200" algn="l" hangingPunct="0">
                        <a:spcAft>
                          <a:spcPts val="0"/>
                        </a:spcAft>
                      </a:pPr>
                      <a:r>
                        <a:rPr lang="en-GB" sz="1200">
                          <a:effectLst/>
                        </a:rPr>
                        <a:t>silent final 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1465851107"/>
                  </a:ext>
                </a:extLst>
              </a:tr>
              <a:tr h="172185">
                <a:tc>
                  <a:txBody>
                    <a:bodyPr/>
                    <a:lstStyle/>
                    <a:p>
                      <a:pPr marL="457200" algn="l" hangingPunct="0">
                        <a:spcAft>
                          <a:spcPts val="0"/>
                        </a:spcAft>
                      </a:pPr>
                      <a:r>
                        <a:rPr lang="en-GB" sz="1200">
                          <a:effectLst/>
                        </a:rPr>
                        <a:t>é (-er, -ez)</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3184055401"/>
                  </a:ext>
                </a:extLst>
              </a:tr>
              <a:tr h="172185">
                <a:tc>
                  <a:txBody>
                    <a:bodyPr/>
                    <a:lstStyle/>
                    <a:p>
                      <a:pPr marL="457200" algn="l" hangingPunct="0">
                        <a:spcAft>
                          <a:spcPts val="0"/>
                        </a:spcAft>
                      </a:pPr>
                      <a:r>
                        <a:rPr lang="en-GB" sz="1200">
                          <a:effectLst/>
                        </a:rPr>
                        <a:t>en/an/em/am </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599534135"/>
                  </a:ext>
                </a:extLst>
              </a:tr>
              <a:tr h="172185">
                <a:tc>
                  <a:txBody>
                    <a:bodyPr/>
                    <a:lstStyle/>
                    <a:p>
                      <a:pPr marL="457200" algn="l" hangingPunct="0">
                        <a:spcAft>
                          <a:spcPts val="0"/>
                        </a:spcAft>
                      </a:pPr>
                      <a:r>
                        <a:rPr lang="en-GB" sz="1200">
                          <a:effectLst/>
                        </a:rPr>
                        <a:t>on/om</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3837610741"/>
                  </a:ext>
                </a:extLst>
              </a:tr>
              <a:tr h="172185">
                <a:tc>
                  <a:txBody>
                    <a:bodyPr/>
                    <a:lstStyle/>
                    <a:p>
                      <a:pPr marL="457200" algn="l" hangingPunct="0">
                        <a:spcAft>
                          <a:spcPts val="0"/>
                        </a:spcAft>
                      </a:pPr>
                      <a:r>
                        <a:rPr lang="en-GB" sz="1200">
                          <a:effectLst/>
                        </a:rPr>
                        <a:t>ain/in/aim/im</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1735220788"/>
                  </a:ext>
                </a:extLst>
              </a:tr>
              <a:tr h="172185">
                <a:tc>
                  <a:txBody>
                    <a:bodyPr/>
                    <a:lstStyle/>
                    <a:p>
                      <a:pPr marL="457200" algn="l" hangingPunct="0">
                        <a:spcAft>
                          <a:spcPts val="0"/>
                        </a:spcAft>
                      </a:pPr>
                      <a:r>
                        <a:rPr lang="en-GB" sz="1200">
                          <a:effectLst/>
                        </a:rPr>
                        <a:t>è/ê/ai</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483555135"/>
                  </a:ext>
                </a:extLst>
              </a:tr>
              <a:tr h="172185">
                <a:tc>
                  <a:txBody>
                    <a:bodyPr/>
                    <a:lstStyle/>
                    <a:p>
                      <a:pPr marL="457200" algn="l" hangingPunct="0">
                        <a:spcAft>
                          <a:spcPts val="0"/>
                        </a:spcAft>
                      </a:pPr>
                      <a:r>
                        <a:rPr lang="en-GB" sz="1200">
                          <a:effectLst/>
                        </a:rPr>
                        <a:t>oi/oy</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2161091083"/>
                  </a:ext>
                </a:extLst>
              </a:tr>
              <a:tr h="172185">
                <a:tc>
                  <a:txBody>
                    <a:bodyPr/>
                    <a:lstStyle/>
                    <a:p>
                      <a:pPr marL="457200" algn="l" hangingPunct="0">
                        <a:spcAft>
                          <a:spcPts val="0"/>
                        </a:spcAft>
                      </a:pPr>
                      <a:r>
                        <a:rPr lang="en-GB" sz="1200">
                          <a:effectLst/>
                        </a:rPr>
                        <a:t>ch</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3837902774"/>
                  </a:ext>
                </a:extLst>
              </a:tr>
              <a:tr h="172185">
                <a:tc>
                  <a:txBody>
                    <a:bodyPr/>
                    <a:lstStyle/>
                    <a:p>
                      <a:pPr marL="457200" algn="l" hangingPunct="0">
                        <a:spcAft>
                          <a:spcPts val="0"/>
                        </a:spcAft>
                      </a:pPr>
                      <a:r>
                        <a:rPr lang="en-GB" sz="1200">
                          <a:effectLst/>
                        </a:rPr>
                        <a:t>ç (and soft 'c')</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1866734453"/>
                  </a:ext>
                </a:extLst>
              </a:tr>
              <a:tr h="172185">
                <a:tc>
                  <a:txBody>
                    <a:bodyPr/>
                    <a:lstStyle/>
                    <a:p>
                      <a:pPr marL="457200" algn="l" hangingPunct="0">
                        <a:spcAft>
                          <a:spcPts val="0"/>
                        </a:spcAft>
                      </a:pPr>
                      <a:r>
                        <a:rPr lang="en-GB" sz="1200">
                          <a:effectLst/>
                        </a:rPr>
                        <a:t>qu</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86064536"/>
                  </a:ext>
                </a:extLst>
              </a:tr>
              <a:tr h="172185">
                <a:tc>
                  <a:txBody>
                    <a:bodyPr/>
                    <a:lstStyle/>
                    <a:p>
                      <a:pPr marL="457200" algn="l" hangingPunct="0">
                        <a:spcAft>
                          <a:spcPts val="0"/>
                        </a:spcAft>
                      </a:pPr>
                      <a:r>
                        <a:rPr lang="en-GB" sz="1200">
                          <a:effectLst/>
                        </a:rPr>
                        <a:t>j</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4144066318"/>
                  </a:ext>
                </a:extLst>
              </a:tr>
              <a:tr h="172185">
                <a:tc>
                  <a:txBody>
                    <a:bodyPr/>
                    <a:lstStyle/>
                    <a:p>
                      <a:pPr marL="457200" algn="l" hangingPunct="0">
                        <a:spcAft>
                          <a:spcPts val="0"/>
                        </a:spcAft>
                      </a:pPr>
                      <a:r>
                        <a:rPr lang="en-GB" sz="1200">
                          <a:effectLst/>
                        </a:rPr>
                        <a:t>-tion</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1561591330"/>
                  </a:ext>
                </a:extLst>
              </a:tr>
              <a:tr h="172185">
                <a:tc>
                  <a:txBody>
                    <a:bodyPr/>
                    <a:lstStyle/>
                    <a:p>
                      <a:pPr marL="457200" algn="l" hangingPunct="0">
                        <a:spcAft>
                          <a:spcPts val="0"/>
                        </a:spcAft>
                      </a:pPr>
                      <a:r>
                        <a:rPr lang="en-GB" sz="1200">
                          <a:effectLst/>
                        </a:rPr>
                        <a:t>-ien</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2630150855"/>
                  </a:ext>
                </a:extLst>
              </a:tr>
              <a:tr h="172185">
                <a:tc>
                  <a:txBody>
                    <a:bodyPr/>
                    <a:lstStyle/>
                    <a:p>
                      <a:pPr marL="457200" algn="l" hangingPunct="0">
                        <a:spcAft>
                          <a:spcPts val="0"/>
                        </a:spcAft>
                      </a:pPr>
                      <a:r>
                        <a:rPr lang="en-GB" sz="1200">
                          <a:effectLst/>
                        </a:rPr>
                        <a:t>s-liaison</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3077526874"/>
                  </a:ext>
                </a:extLst>
              </a:tr>
              <a:tr h="172185">
                <a:tc>
                  <a:txBody>
                    <a:bodyPr/>
                    <a:lstStyle/>
                    <a:p>
                      <a:pPr marL="457200" algn="l" hangingPunct="0">
                        <a:spcAft>
                          <a:spcPts val="0"/>
                        </a:spcAft>
                      </a:pPr>
                      <a:r>
                        <a:rPr lang="en-GB" sz="1200">
                          <a:effectLst/>
                        </a:rPr>
                        <a:t>t-liaison</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2115344794"/>
                  </a:ext>
                </a:extLst>
              </a:tr>
              <a:tr h="172185">
                <a:tc>
                  <a:txBody>
                    <a:bodyPr/>
                    <a:lstStyle/>
                    <a:p>
                      <a:pPr marL="457200" algn="l" hangingPunct="0">
                        <a:spcAft>
                          <a:spcPts val="0"/>
                        </a:spcAft>
                      </a:pPr>
                      <a:r>
                        <a:rPr lang="en-GB" sz="1200">
                          <a:effectLst/>
                        </a:rPr>
                        <a:t>n-liaison</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169521911"/>
                  </a:ext>
                </a:extLst>
              </a:tr>
              <a:tr h="172185">
                <a:tc>
                  <a:txBody>
                    <a:bodyPr/>
                    <a:lstStyle/>
                    <a:p>
                      <a:pPr marL="457200" algn="l" hangingPunct="0">
                        <a:spcAft>
                          <a:spcPts val="0"/>
                        </a:spcAft>
                      </a:pPr>
                      <a:r>
                        <a:rPr lang="en-GB" sz="1200">
                          <a:effectLst/>
                        </a:rPr>
                        <a:t>x-liaison</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1859607042"/>
                  </a:ext>
                </a:extLst>
              </a:tr>
              <a:tr h="172185">
                <a:tc>
                  <a:txBody>
                    <a:bodyPr/>
                    <a:lstStyle/>
                    <a:p>
                      <a:pPr marL="457200" algn="l" hangingPunct="0">
                        <a:spcAft>
                          <a:spcPts val="0"/>
                        </a:spcAft>
                      </a:pPr>
                      <a:r>
                        <a:rPr lang="en-GB" sz="1200">
                          <a:effectLst/>
                        </a:rPr>
                        <a:t>h</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1996074496"/>
                  </a:ext>
                </a:extLst>
              </a:tr>
              <a:tr h="172185">
                <a:tc>
                  <a:txBody>
                    <a:bodyPr/>
                    <a:lstStyle/>
                    <a:p>
                      <a:pPr marL="457200" algn="l" hangingPunct="0">
                        <a:spcAft>
                          <a:spcPts val="0"/>
                        </a:spcAft>
                      </a:pPr>
                      <a:r>
                        <a:rPr lang="en-GB" sz="1200">
                          <a:effectLst/>
                        </a:rPr>
                        <a:t>um/un</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2535689994"/>
                  </a:ext>
                </a:extLst>
              </a:tr>
              <a:tr h="172185">
                <a:tc>
                  <a:txBody>
                    <a:bodyPr/>
                    <a:lstStyle/>
                    <a:p>
                      <a:pPr marL="457200" algn="l" hangingPunct="0">
                        <a:spcAft>
                          <a:spcPts val="0"/>
                        </a:spcAft>
                      </a:pPr>
                      <a:r>
                        <a:rPr lang="en-GB" sz="1200">
                          <a:effectLst/>
                        </a:rPr>
                        <a:t>-gn-</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811779400"/>
                  </a:ext>
                </a:extLst>
              </a:tr>
              <a:tr h="172185">
                <a:tc>
                  <a:txBody>
                    <a:bodyPr/>
                    <a:lstStyle/>
                    <a:p>
                      <a:pPr marL="457200" algn="l" hangingPunct="0">
                        <a:spcAft>
                          <a:spcPts val="0"/>
                        </a:spcAft>
                      </a:pPr>
                      <a:r>
                        <a:rPr lang="en-GB" sz="1200">
                          <a:effectLst/>
                        </a:rPr>
                        <a:t>r</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4204526041"/>
                  </a:ext>
                </a:extLst>
              </a:tr>
              <a:tr h="172185">
                <a:tc>
                  <a:txBody>
                    <a:bodyPr/>
                    <a:lstStyle/>
                    <a:p>
                      <a:pPr marL="457200" algn="l" hangingPunct="0">
                        <a:spcAft>
                          <a:spcPts val="0"/>
                        </a:spcAft>
                      </a:pPr>
                      <a:r>
                        <a:rPr lang="en-GB" sz="1200">
                          <a:effectLst/>
                        </a:rPr>
                        <a:t>open eu/œu</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1835285319"/>
                  </a:ext>
                </a:extLst>
              </a:tr>
              <a:tr h="172185">
                <a:tc>
                  <a:txBody>
                    <a:bodyPr/>
                    <a:lstStyle/>
                    <a:p>
                      <a:pPr marL="457200" algn="l" hangingPunct="0">
                        <a:spcAft>
                          <a:spcPts val="0"/>
                        </a:spcAft>
                      </a:pPr>
                      <a:r>
                        <a:rPr lang="en-GB" sz="1200">
                          <a:effectLst/>
                        </a:rPr>
                        <a:t>open o</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3988413449"/>
                  </a:ext>
                </a:extLst>
              </a:tr>
              <a:tr h="172185">
                <a:tc>
                  <a:txBody>
                    <a:bodyPr/>
                    <a:lstStyle/>
                    <a:p>
                      <a:pPr marL="457200" algn="l" hangingPunct="0">
                        <a:spcAft>
                          <a:spcPts val="0"/>
                        </a:spcAft>
                      </a:pPr>
                      <a:r>
                        <a:rPr lang="en-GB" sz="1200">
                          <a:effectLst/>
                        </a:rPr>
                        <a:t>-s-</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4251166642"/>
                  </a:ext>
                </a:extLst>
              </a:tr>
              <a:tr h="172185">
                <a:tc>
                  <a:txBody>
                    <a:bodyPr/>
                    <a:lstStyle/>
                    <a:p>
                      <a:pPr marL="457200" algn="l" hangingPunct="0">
                        <a:spcAft>
                          <a:spcPts val="0"/>
                        </a:spcAft>
                      </a:pPr>
                      <a:r>
                        <a:rPr lang="en-GB" sz="1200">
                          <a:effectLst/>
                        </a:rPr>
                        <a:t>th</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3327060623"/>
                  </a:ext>
                </a:extLst>
              </a:tr>
              <a:tr h="172185">
                <a:tc>
                  <a:txBody>
                    <a:bodyPr/>
                    <a:lstStyle/>
                    <a:p>
                      <a:pPr marL="457200" algn="l" hangingPunct="0">
                        <a:spcAft>
                          <a:spcPts val="0"/>
                        </a:spcAft>
                      </a:pPr>
                      <a:r>
                        <a:rPr lang="en-GB" sz="1200">
                          <a:effectLst/>
                        </a:rPr>
                        <a:t>-ill-/-ille</a:t>
                      </a:r>
                      <a:endParaRPr lang="en-GB"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2807529759"/>
                  </a:ext>
                </a:extLst>
              </a:tr>
              <a:tr h="172185">
                <a:tc>
                  <a:txBody>
                    <a:bodyPr/>
                    <a:lstStyle/>
                    <a:p>
                      <a:pPr marL="457200" algn="l" hangingPunct="0">
                        <a:spcAft>
                          <a:spcPts val="0"/>
                        </a:spcAft>
                      </a:pPr>
                      <a:r>
                        <a:rPr lang="en-GB" sz="1200" dirty="0">
                          <a:effectLst/>
                        </a:rPr>
                        <a:t>-</a:t>
                      </a:r>
                      <a:r>
                        <a:rPr lang="en-GB" sz="1200" dirty="0" err="1">
                          <a:effectLst/>
                        </a:rPr>
                        <a:t>aill</a:t>
                      </a:r>
                      <a:r>
                        <a:rPr lang="en-GB" sz="1200" dirty="0">
                          <a:effectLst/>
                        </a:rPr>
                        <a:t>-/ail </a:t>
                      </a:r>
                      <a:endParaRPr lang="en-GB"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1829" marR="41829" marT="0" marB="0" anchor="b">
                    <a:solidFill>
                      <a:srgbClr val="0070C0"/>
                    </a:solidFill>
                  </a:tcPr>
                </a:tc>
                <a:extLst>
                  <a:ext uri="{0D108BD9-81ED-4DB2-BD59-A6C34878D82A}">
                    <a16:rowId xmlns:a16="http://schemas.microsoft.com/office/drawing/2014/main" val="2009421236"/>
                  </a:ext>
                </a:extLst>
              </a:tr>
            </a:tbl>
          </a:graphicData>
        </a:graphic>
      </p:graphicFrame>
      <p:graphicFrame>
        <p:nvGraphicFramePr>
          <p:cNvPr id="5" name="Table 4">
            <a:extLst>
              <a:ext uri="{FF2B5EF4-FFF2-40B4-BE49-F238E27FC236}">
                <a16:creationId xmlns:a16="http://schemas.microsoft.com/office/drawing/2014/main" id="{E472309A-F68A-D94E-A376-DB4E5579F7BD}"/>
              </a:ext>
            </a:extLst>
          </p:cNvPr>
          <p:cNvGraphicFramePr>
            <a:graphicFrameLocks noGrp="1"/>
          </p:cNvGraphicFramePr>
          <p:nvPr/>
        </p:nvGraphicFramePr>
        <p:xfrm>
          <a:off x="4716739" y="23149"/>
          <a:ext cx="3113291" cy="6339840"/>
        </p:xfrm>
        <a:graphic>
          <a:graphicData uri="http://schemas.openxmlformats.org/drawingml/2006/table">
            <a:tbl>
              <a:tblPr firstRow="1" firstCol="1" bandRow="1">
                <a:tableStyleId>{5C22544A-7EE6-4342-B048-85BDC9FD1C3A}</a:tableStyleId>
              </a:tblPr>
              <a:tblGrid>
                <a:gridCol w="3113291">
                  <a:extLst>
                    <a:ext uri="{9D8B030D-6E8A-4147-A177-3AD203B41FA5}">
                      <a16:colId xmlns:a16="http://schemas.microsoft.com/office/drawing/2014/main" val="3057631948"/>
                    </a:ext>
                  </a:extLst>
                </a:gridCol>
              </a:tblGrid>
              <a:tr h="149473">
                <a:tc>
                  <a:txBody>
                    <a:bodyPr/>
                    <a:lstStyle/>
                    <a:p>
                      <a:pPr hangingPunct="0">
                        <a:spcAft>
                          <a:spcPts val="0"/>
                        </a:spcAft>
                        <a:tabLst>
                          <a:tab pos="1650365" algn="l"/>
                        </a:tabLst>
                      </a:pPr>
                      <a:r>
                        <a:rPr lang="en-GB" sz="1300" dirty="0">
                          <a:effectLst/>
                        </a:rPr>
                        <a:t>long [a], including [ah], [aa] and short [a]</a:t>
                      </a:r>
                      <a:endParaRPr lang="en-GB"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2566831894"/>
                  </a:ext>
                </a:extLst>
              </a:tr>
              <a:tr h="167990">
                <a:tc>
                  <a:txBody>
                    <a:bodyPr/>
                    <a:lstStyle/>
                    <a:p>
                      <a:pPr hangingPunct="0">
                        <a:spcAft>
                          <a:spcPts val="0"/>
                        </a:spcAft>
                        <a:tabLst>
                          <a:tab pos="1650365" algn="l"/>
                        </a:tabLst>
                      </a:pPr>
                      <a:r>
                        <a:rPr lang="en-GB" sz="1300" dirty="0">
                          <a:effectLst/>
                        </a:rPr>
                        <a:t>long [e] including [eh], [</a:t>
                      </a:r>
                      <a:r>
                        <a:rPr lang="en-GB" sz="1300" dirty="0" err="1">
                          <a:effectLst/>
                        </a:rPr>
                        <a:t>ee</a:t>
                      </a:r>
                      <a:r>
                        <a:rPr lang="en-GB" sz="1300" dirty="0">
                          <a:effectLst/>
                        </a:rPr>
                        <a:t>] and short [e]</a:t>
                      </a:r>
                      <a:endParaRPr lang="en-GB"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2040727676"/>
                  </a:ext>
                </a:extLst>
              </a:tr>
              <a:tr h="167990">
                <a:tc>
                  <a:txBody>
                    <a:bodyPr/>
                    <a:lstStyle/>
                    <a:p>
                      <a:pPr hangingPunct="0">
                        <a:spcAft>
                          <a:spcPts val="0"/>
                        </a:spcAft>
                        <a:tabLst>
                          <a:tab pos="1650365" algn="l"/>
                        </a:tabLst>
                      </a:pPr>
                      <a:r>
                        <a:rPr lang="en-GB" sz="1300" dirty="0">
                          <a:effectLst/>
                        </a:rPr>
                        <a:t>[</a:t>
                      </a:r>
                      <a:r>
                        <a:rPr lang="en-GB" sz="1300" dirty="0" err="1">
                          <a:effectLst/>
                        </a:rPr>
                        <a:t>ei</a:t>
                      </a:r>
                      <a:r>
                        <a:rPr lang="en-GB" sz="1300" dirty="0">
                          <a:effectLst/>
                        </a:rPr>
                        <a:t>/</a:t>
                      </a:r>
                      <a:r>
                        <a:rPr lang="en-GB" sz="1300" dirty="0" err="1">
                          <a:effectLst/>
                        </a:rPr>
                        <a:t>ai</a:t>
                      </a:r>
                      <a:r>
                        <a:rPr lang="en-GB" sz="1300" dirty="0">
                          <a:effectLst/>
                        </a:rPr>
                        <a:t>]</a:t>
                      </a:r>
                      <a:endParaRPr lang="en-GB"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1257407743"/>
                  </a:ext>
                </a:extLst>
              </a:tr>
              <a:tr h="167990">
                <a:tc>
                  <a:txBody>
                    <a:bodyPr/>
                    <a:lstStyle/>
                    <a:p>
                      <a:pPr hangingPunct="0">
                        <a:spcAft>
                          <a:spcPts val="0"/>
                        </a:spcAft>
                        <a:tabLst>
                          <a:tab pos="1650365" algn="l"/>
                        </a:tabLst>
                      </a:pPr>
                      <a:r>
                        <a:rPr lang="en-GB" sz="1300" dirty="0">
                          <a:effectLst/>
                        </a:rPr>
                        <a:t>[z]</a:t>
                      </a:r>
                      <a:endParaRPr lang="en-GB"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557361819"/>
                  </a:ext>
                </a:extLst>
              </a:tr>
              <a:tr h="167990">
                <a:tc>
                  <a:txBody>
                    <a:bodyPr/>
                    <a:lstStyle/>
                    <a:p>
                      <a:pPr hangingPunct="0">
                        <a:spcAft>
                          <a:spcPts val="0"/>
                        </a:spcAft>
                        <a:tabLst>
                          <a:tab pos="1650365" algn="l"/>
                        </a:tabLst>
                      </a:pPr>
                      <a:r>
                        <a:rPr lang="en-GB" sz="1300">
                          <a:effectLst/>
                        </a:rPr>
                        <a:t>[w]</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3321365876"/>
                  </a:ext>
                </a:extLst>
              </a:tr>
              <a:tr h="167990">
                <a:tc>
                  <a:txBody>
                    <a:bodyPr/>
                    <a:lstStyle/>
                    <a:p>
                      <a:pPr hangingPunct="0">
                        <a:spcAft>
                          <a:spcPts val="0"/>
                        </a:spcAft>
                        <a:tabLst>
                          <a:tab pos="1650365" algn="l"/>
                        </a:tabLst>
                      </a:pPr>
                      <a:r>
                        <a:rPr lang="en-GB" sz="1300">
                          <a:effectLst/>
                        </a:rPr>
                        <a:t>[ie]</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744022979"/>
                  </a:ext>
                </a:extLst>
              </a:tr>
              <a:tr h="167990">
                <a:tc>
                  <a:txBody>
                    <a:bodyPr/>
                    <a:lstStyle/>
                    <a:p>
                      <a:pPr hangingPunct="0">
                        <a:spcAft>
                          <a:spcPts val="0"/>
                        </a:spcAft>
                        <a:tabLst>
                          <a:tab pos="1650365" algn="l"/>
                        </a:tabLst>
                      </a:pPr>
                      <a:r>
                        <a:rPr lang="en-GB" sz="1300" dirty="0">
                          <a:effectLst/>
                        </a:rPr>
                        <a:t>long [o], including [oh], and short [o]</a:t>
                      </a:r>
                      <a:endParaRPr lang="en-GB"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1010732267"/>
                  </a:ext>
                </a:extLst>
              </a:tr>
              <a:tr h="167990">
                <a:tc>
                  <a:txBody>
                    <a:bodyPr/>
                    <a:lstStyle/>
                    <a:p>
                      <a:pPr hangingPunct="0">
                        <a:spcAft>
                          <a:spcPts val="0"/>
                        </a:spcAft>
                        <a:tabLst>
                          <a:tab pos="1650365" algn="l"/>
                        </a:tabLst>
                      </a:pPr>
                      <a:r>
                        <a:rPr lang="en-GB" sz="1300" dirty="0">
                          <a:effectLst/>
                        </a:rPr>
                        <a:t>long [</a:t>
                      </a:r>
                      <a:r>
                        <a:rPr lang="en-GB" sz="1300" dirty="0" err="1">
                          <a:effectLst/>
                        </a:rPr>
                        <a:t>i</a:t>
                      </a:r>
                      <a:r>
                        <a:rPr lang="en-GB" sz="1300" dirty="0">
                          <a:effectLst/>
                        </a:rPr>
                        <a:t>], including [</a:t>
                      </a:r>
                      <a:r>
                        <a:rPr lang="en-GB" sz="1300" dirty="0" err="1">
                          <a:effectLst/>
                        </a:rPr>
                        <a:t>ih</a:t>
                      </a:r>
                      <a:r>
                        <a:rPr lang="en-GB" sz="1300" dirty="0">
                          <a:effectLst/>
                        </a:rPr>
                        <a:t>] and short [</a:t>
                      </a:r>
                      <a:r>
                        <a:rPr lang="en-GB" sz="1300" dirty="0" err="1">
                          <a:effectLst/>
                        </a:rPr>
                        <a:t>i</a:t>
                      </a:r>
                      <a:r>
                        <a:rPr lang="en-GB" sz="1300" dirty="0">
                          <a:effectLst/>
                        </a:rPr>
                        <a:t>]</a:t>
                      </a:r>
                      <a:endParaRPr lang="en-GB"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3712502111"/>
                  </a:ext>
                </a:extLst>
              </a:tr>
              <a:tr h="167990">
                <a:tc>
                  <a:txBody>
                    <a:bodyPr/>
                    <a:lstStyle/>
                    <a:p>
                      <a:pPr hangingPunct="0">
                        <a:spcAft>
                          <a:spcPts val="0"/>
                        </a:spcAft>
                        <a:tabLst>
                          <a:tab pos="1650365" algn="l"/>
                        </a:tabLst>
                      </a:pPr>
                      <a:r>
                        <a:rPr lang="en-GB" sz="1300">
                          <a:effectLst/>
                        </a:rPr>
                        <a:t>hard and soft [ch]</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424749417"/>
                  </a:ext>
                </a:extLst>
              </a:tr>
              <a:tr h="167990">
                <a:tc>
                  <a:txBody>
                    <a:bodyPr/>
                    <a:lstStyle/>
                    <a:p>
                      <a:pPr hangingPunct="0">
                        <a:spcAft>
                          <a:spcPts val="0"/>
                        </a:spcAft>
                        <a:tabLst>
                          <a:tab pos="1650365" algn="l"/>
                        </a:tabLst>
                      </a:pPr>
                      <a:r>
                        <a:rPr lang="en-GB" sz="1300">
                          <a:effectLst/>
                        </a:rPr>
                        <a:t>long [u], including [uh] and short [u]</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1526253797"/>
                  </a:ext>
                </a:extLst>
              </a:tr>
              <a:tr h="167990">
                <a:tc>
                  <a:txBody>
                    <a:bodyPr/>
                    <a:lstStyle/>
                    <a:p>
                      <a:pPr hangingPunct="0">
                        <a:spcAft>
                          <a:spcPts val="0"/>
                        </a:spcAft>
                        <a:tabLst>
                          <a:tab pos="1650365" algn="l"/>
                        </a:tabLst>
                      </a:pPr>
                      <a:r>
                        <a:rPr lang="en-GB" sz="1300">
                          <a:effectLst/>
                        </a:rPr>
                        <a:t>long [ü/y], including [üh] and short [ü/y]</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2648913288"/>
                  </a:ext>
                </a:extLst>
              </a:tr>
              <a:tr h="167990">
                <a:tc>
                  <a:txBody>
                    <a:bodyPr/>
                    <a:lstStyle/>
                    <a:p>
                      <a:pPr hangingPunct="0">
                        <a:spcAft>
                          <a:spcPts val="0"/>
                        </a:spcAft>
                        <a:tabLst>
                          <a:tab pos="1650365" algn="l"/>
                        </a:tabLst>
                      </a:pPr>
                      <a:r>
                        <a:rPr lang="en-GB" sz="1300">
                          <a:effectLst/>
                        </a:rPr>
                        <a:t>long [ä], including [äh] and short [ä]</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3293812199"/>
                  </a:ext>
                </a:extLst>
              </a:tr>
              <a:tr h="167990">
                <a:tc>
                  <a:txBody>
                    <a:bodyPr/>
                    <a:lstStyle/>
                    <a:p>
                      <a:pPr hangingPunct="0">
                        <a:spcAft>
                          <a:spcPts val="0"/>
                        </a:spcAft>
                        <a:tabLst>
                          <a:tab pos="1650365" algn="l"/>
                        </a:tabLst>
                      </a:pPr>
                      <a:r>
                        <a:rPr lang="en-GB" sz="1300" dirty="0">
                          <a:effectLst/>
                        </a:rPr>
                        <a:t>long [</a:t>
                      </a:r>
                      <a:r>
                        <a:rPr lang="en-GB" sz="1300" dirty="0" err="1">
                          <a:effectLst/>
                        </a:rPr>
                        <a:t>ö</a:t>
                      </a:r>
                      <a:r>
                        <a:rPr lang="en-GB" sz="1300" dirty="0">
                          <a:effectLst/>
                        </a:rPr>
                        <a:t>], including [</a:t>
                      </a:r>
                      <a:r>
                        <a:rPr lang="en-GB" sz="1300" dirty="0" err="1">
                          <a:effectLst/>
                        </a:rPr>
                        <a:t>öh</a:t>
                      </a:r>
                      <a:r>
                        <a:rPr lang="en-GB" sz="1300" dirty="0">
                          <a:effectLst/>
                        </a:rPr>
                        <a:t>] and short[</a:t>
                      </a:r>
                      <a:r>
                        <a:rPr lang="en-GB" sz="1300" dirty="0" err="1">
                          <a:effectLst/>
                        </a:rPr>
                        <a:t>ö</a:t>
                      </a:r>
                      <a:r>
                        <a:rPr lang="en-GB" sz="1300" dirty="0">
                          <a:effectLst/>
                        </a:rPr>
                        <a:t>]</a:t>
                      </a:r>
                      <a:endParaRPr lang="en-GB"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1832774850"/>
                  </a:ext>
                </a:extLst>
              </a:tr>
              <a:tr h="167990">
                <a:tc>
                  <a:txBody>
                    <a:bodyPr/>
                    <a:lstStyle/>
                    <a:p>
                      <a:pPr hangingPunct="0">
                        <a:spcAft>
                          <a:spcPts val="0"/>
                        </a:spcAft>
                        <a:tabLst>
                          <a:tab pos="1650365" algn="l"/>
                        </a:tabLst>
                      </a:pPr>
                      <a:r>
                        <a:rPr lang="en-GB" sz="1300">
                          <a:effectLst/>
                        </a:rPr>
                        <a:t>[äu]</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4171723962"/>
                  </a:ext>
                </a:extLst>
              </a:tr>
              <a:tr h="167990">
                <a:tc>
                  <a:txBody>
                    <a:bodyPr/>
                    <a:lstStyle/>
                    <a:p>
                      <a:pPr hangingPunct="0">
                        <a:spcAft>
                          <a:spcPts val="0"/>
                        </a:spcAft>
                        <a:tabLst>
                          <a:tab pos="1650365" algn="l"/>
                        </a:tabLst>
                      </a:pPr>
                      <a:r>
                        <a:rPr lang="en-GB" sz="1300">
                          <a:effectLst/>
                        </a:rPr>
                        <a:t>[sch]</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3117911074"/>
                  </a:ext>
                </a:extLst>
              </a:tr>
              <a:tr h="167990">
                <a:tc>
                  <a:txBody>
                    <a:bodyPr/>
                    <a:lstStyle/>
                    <a:p>
                      <a:pPr hangingPunct="0">
                        <a:spcAft>
                          <a:spcPts val="0"/>
                        </a:spcAft>
                        <a:tabLst>
                          <a:tab pos="1650365" algn="l"/>
                        </a:tabLst>
                      </a:pPr>
                      <a:r>
                        <a:rPr lang="en-GB" sz="1300">
                          <a:effectLst/>
                        </a:rPr>
                        <a:t>[sp-]</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1449381886"/>
                  </a:ext>
                </a:extLst>
              </a:tr>
              <a:tr h="167990">
                <a:tc>
                  <a:txBody>
                    <a:bodyPr/>
                    <a:lstStyle/>
                    <a:p>
                      <a:pPr hangingPunct="0">
                        <a:spcAft>
                          <a:spcPts val="0"/>
                        </a:spcAft>
                        <a:tabLst>
                          <a:tab pos="1650365" algn="l"/>
                        </a:tabLst>
                      </a:pPr>
                      <a:r>
                        <a:rPr lang="en-GB" sz="1300">
                          <a:effectLst/>
                        </a:rPr>
                        <a:t>[st-]</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2721068797"/>
                  </a:ext>
                </a:extLst>
              </a:tr>
              <a:tr h="167990">
                <a:tc>
                  <a:txBody>
                    <a:bodyPr/>
                    <a:lstStyle/>
                    <a:p>
                      <a:pPr hangingPunct="0">
                        <a:spcAft>
                          <a:spcPts val="0"/>
                        </a:spcAft>
                        <a:tabLst>
                          <a:tab pos="1650365" algn="l"/>
                        </a:tabLst>
                      </a:pPr>
                      <a:r>
                        <a:rPr lang="en-GB" sz="1300">
                          <a:effectLst/>
                        </a:rPr>
                        <a:t>[s-, -s-]</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1086489322"/>
                  </a:ext>
                </a:extLst>
              </a:tr>
              <a:tr h="167990">
                <a:tc>
                  <a:txBody>
                    <a:bodyPr/>
                    <a:lstStyle/>
                    <a:p>
                      <a:pPr hangingPunct="0">
                        <a:spcAft>
                          <a:spcPts val="0"/>
                        </a:spcAft>
                        <a:tabLst>
                          <a:tab pos="1650365" algn="l"/>
                        </a:tabLst>
                      </a:pPr>
                      <a:r>
                        <a:rPr lang="en-GB" sz="1300">
                          <a:effectLst/>
                        </a:rPr>
                        <a:t>[ß] [ss] [-s]</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1293279606"/>
                  </a:ext>
                </a:extLst>
              </a:tr>
              <a:tr h="167990">
                <a:tc>
                  <a:txBody>
                    <a:bodyPr/>
                    <a:lstStyle/>
                    <a:p>
                      <a:pPr hangingPunct="0">
                        <a:spcAft>
                          <a:spcPts val="0"/>
                        </a:spcAft>
                        <a:tabLst>
                          <a:tab pos="1650365" algn="l"/>
                        </a:tabLst>
                      </a:pPr>
                      <a:r>
                        <a:rPr lang="en-GB" sz="1300">
                          <a:effectLst/>
                        </a:rPr>
                        <a:t>[er]</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839709408"/>
                  </a:ext>
                </a:extLst>
              </a:tr>
              <a:tr h="167990">
                <a:tc>
                  <a:txBody>
                    <a:bodyPr/>
                    <a:lstStyle/>
                    <a:p>
                      <a:pPr hangingPunct="0">
                        <a:spcAft>
                          <a:spcPts val="0"/>
                        </a:spcAft>
                        <a:tabLst>
                          <a:tab pos="1650365" algn="l"/>
                        </a:tabLst>
                      </a:pPr>
                      <a:r>
                        <a:rPr lang="en-GB" sz="1300">
                          <a:effectLst/>
                        </a:rPr>
                        <a:t>unstressed [-er]</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1866572308"/>
                  </a:ext>
                </a:extLst>
              </a:tr>
              <a:tr h="167990">
                <a:tc>
                  <a:txBody>
                    <a:bodyPr/>
                    <a:lstStyle/>
                    <a:p>
                      <a:pPr hangingPunct="0">
                        <a:spcAft>
                          <a:spcPts val="0"/>
                        </a:spcAft>
                        <a:tabLst>
                          <a:tab pos="1650365" algn="l"/>
                        </a:tabLst>
                      </a:pPr>
                      <a:r>
                        <a:rPr lang="en-GB" sz="1300">
                          <a:effectLst/>
                        </a:rPr>
                        <a:t>[v]</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3847034656"/>
                  </a:ext>
                </a:extLst>
              </a:tr>
              <a:tr h="167990">
                <a:tc>
                  <a:txBody>
                    <a:bodyPr/>
                    <a:lstStyle/>
                    <a:p>
                      <a:pPr hangingPunct="0">
                        <a:spcAft>
                          <a:spcPts val="0"/>
                        </a:spcAft>
                        <a:tabLst>
                          <a:tab pos="1650365" algn="l"/>
                        </a:tabLst>
                      </a:pPr>
                      <a:r>
                        <a:rPr lang="en-GB" sz="1300">
                          <a:effectLst/>
                        </a:rPr>
                        <a:t>[au]</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4050688335"/>
                  </a:ext>
                </a:extLst>
              </a:tr>
              <a:tr h="167990">
                <a:tc>
                  <a:txBody>
                    <a:bodyPr/>
                    <a:lstStyle/>
                    <a:p>
                      <a:pPr hangingPunct="0">
                        <a:spcAft>
                          <a:spcPts val="0"/>
                        </a:spcAft>
                        <a:tabLst>
                          <a:tab pos="1650365" algn="l"/>
                        </a:tabLst>
                      </a:pPr>
                      <a:r>
                        <a:rPr lang="en-GB" sz="1300">
                          <a:effectLst/>
                        </a:rPr>
                        <a:t>consonantal [r]</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3563494915"/>
                  </a:ext>
                </a:extLst>
              </a:tr>
              <a:tr h="167990">
                <a:tc>
                  <a:txBody>
                    <a:bodyPr/>
                    <a:lstStyle/>
                    <a:p>
                      <a:pPr hangingPunct="0">
                        <a:spcAft>
                          <a:spcPts val="0"/>
                        </a:spcAft>
                        <a:tabLst>
                          <a:tab pos="1650365" algn="l"/>
                        </a:tabLst>
                      </a:pPr>
                      <a:r>
                        <a:rPr lang="en-GB" sz="1300">
                          <a:effectLst/>
                        </a:rPr>
                        <a:t>vocalic [r]</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740880793"/>
                  </a:ext>
                </a:extLst>
              </a:tr>
              <a:tr h="167990">
                <a:tc>
                  <a:txBody>
                    <a:bodyPr/>
                    <a:lstStyle/>
                    <a:p>
                      <a:pPr hangingPunct="0">
                        <a:spcAft>
                          <a:spcPts val="0"/>
                        </a:spcAft>
                        <a:tabLst>
                          <a:tab pos="1650365" algn="l"/>
                        </a:tabLst>
                      </a:pPr>
                      <a:r>
                        <a:rPr lang="en-GB" sz="1300">
                          <a:effectLst/>
                        </a:rPr>
                        <a:t>[eu]</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4086916083"/>
                  </a:ext>
                </a:extLst>
              </a:tr>
              <a:tr h="167990">
                <a:tc>
                  <a:txBody>
                    <a:bodyPr/>
                    <a:lstStyle/>
                    <a:p>
                      <a:pPr hangingPunct="0">
                        <a:spcAft>
                          <a:spcPts val="0"/>
                        </a:spcAft>
                        <a:tabLst>
                          <a:tab pos="1650365" algn="l"/>
                        </a:tabLst>
                      </a:pPr>
                      <a:r>
                        <a:rPr lang="en-GB" sz="1300">
                          <a:effectLst/>
                        </a:rPr>
                        <a:t>[th]</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3127481606"/>
                  </a:ext>
                </a:extLst>
              </a:tr>
              <a:tr h="167990">
                <a:tc>
                  <a:txBody>
                    <a:bodyPr/>
                    <a:lstStyle/>
                    <a:p>
                      <a:pPr hangingPunct="0">
                        <a:spcAft>
                          <a:spcPts val="0"/>
                        </a:spcAft>
                        <a:tabLst>
                          <a:tab pos="1650365" algn="l"/>
                        </a:tabLst>
                      </a:pPr>
                      <a:r>
                        <a:rPr lang="en-GB" sz="1300">
                          <a:effectLst/>
                        </a:rPr>
                        <a:t>unvoiced [-b], [-d], [-g]</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18650008"/>
                  </a:ext>
                </a:extLst>
              </a:tr>
              <a:tr h="167990">
                <a:tc>
                  <a:txBody>
                    <a:bodyPr/>
                    <a:lstStyle/>
                    <a:p>
                      <a:pPr hangingPunct="0">
                        <a:spcAft>
                          <a:spcPts val="0"/>
                        </a:spcAft>
                        <a:tabLst>
                          <a:tab pos="1650365" algn="l"/>
                        </a:tabLst>
                      </a:pPr>
                      <a:r>
                        <a:rPr lang="en-GB" sz="1300">
                          <a:effectLst/>
                        </a:rPr>
                        <a:t>[-ig]</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1689251423"/>
                  </a:ext>
                </a:extLst>
              </a:tr>
              <a:tr h="167990">
                <a:tc>
                  <a:txBody>
                    <a:bodyPr/>
                    <a:lstStyle/>
                    <a:p>
                      <a:pPr hangingPunct="0">
                        <a:spcAft>
                          <a:spcPts val="0"/>
                        </a:spcAft>
                        <a:tabLst>
                          <a:tab pos="1650365" algn="l"/>
                        </a:tabLst>
                      </a:pPr>
                      <a:r>
                        <a:rPr lang="en-GB" sz="1300">
                          <a:effectLst/>
                        </a:rPr>
                        <a:t>[j]</a:t>
                      </a:r>
                      <a:endParaRPr lang="en-GB" sz="130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2821169645"/>
                  </a:ext>
                </a:extLst>
              </a:tr>
              <a:tr h="298945">
                <a:tc>
                  <a:txBody>
                    <a:bodyPr/>
                    <a:lstStyle/>
                    <a:p>
                      <a:pPr hangingPunct="0">
                        <a:spcAft>
                          <a:spcPts val="0"/>
                        </a:spcAft>
                        <a:tabLst>
                          <a:tab pos="1650365" algn="l"/>
                        </a:tabLst>
                      </a:pPr>
                      <a:r>
                        <a:rPr lang="en-GB" sz="1300" dirty="0">
                          <a:effectLst/>
                        </a:rPr>
                        <a:t>[-</a:t>
                      </a:r>
                      <a:r>
                        <a:rPr lang="en-GB" sz="1300" dirty="0" err="1">
                          <a:effectLst/>
                        </a:rPr>
                        <a:t>tion</a:t>
                      </a:r>
                      <a:r>
                        <a:rPr lang="en-GB" sz="1300" dirty="0">
                          <a:effectLst/>
                        </a:rPr>
                        <a:t>]</a:t>
                      </a:r>
                      <a:br>
                        <a:rPr lang="en-GB" sz="1300" dirty="0">
                          <a:effectLst/>
                        </a:rPr>
                      </a:br>
                      <a:r>
                        <a:rPr lang="en-GB" sz="1300" dirty="0">
                          <a:effectLst/>
                        </a:rPr>
                        <a:t>[</a:t>
                      </a:r>
                      <a:r>
                        <a:rPr lang="en-GB" sz="1300" dirty="0" err="1">
                          <a:effectLst/>
                        </a:rPr>
                        <a:t>qu</a:t>
                      </a:r>
                      <a:r>
                        <a:rPr lang="en-GB" sz="1300" dirty="0">
                          <a:effectLst/>
                        </a:rPr>
                        <a:t>]</a:t>
                      </a:r>
                      <a:endParaRPr lang="en-GB" sz="13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5118" marR="45118" marT="0" marB="0" anchor="b">
                    <a:solidFill>
                      <a:srgbClr val="FFC000"/>
                    </a:solidFill>
                  </a:tcPr>
                </a:tc>
                <a:extLst>
                  <a:ext uri="{0D108BD9-81ED-4DB2-BD59-A6C34878D82A}">
                    <a16:rowId xmlns:a16="http://schemas.microsoft.com/office/drawing/2014/main" val="2537664285"/>
                  </a:ext>
                </a:extLst>
              </a:tr>
            </a:tbl>
          </a:graphicData>
        </a:graphic>
      </p:graphicFrame>
      <p:graphicFrame>
        <p:nvGraphicFramePr>
          <p:cNvPr id="6" name="Table 5">
            <a:extLst>
              <a:ext uri="{FF2B5EF4-FFF2-40B4-BE49-F238E27FC236}">
                <a16:creationId xmlns:a16="http://schemas.microsoft.com/office/drawing/2014/main" id="{4C6A8F32-C603-BA43-84B9-A30E36A2BE7E}"/>
              </a:ext>
            </a:extLst>
          </p:cNvPr>
          <p:cNvGraphicFramePr>
            <a:graphicFrameLocks noGrp="1"/>
          </p:cNvGraphicFramePr>
          <p:nvPr/>
        </p:nvGraphicFramePr>
        <p:xfrm>
          <a:off x="9664860" y="23149"/>
          <a:ext cx="1798431" cy="6400800"/>
        </p:xfrm>
        <a:graphic>
          <a:graphicData uri="http://schemas.openxmlformats.org/drawingml/2006/table">
            <a:tbl>
              <a:tblPr firstRow="1" firstCol="1" bandRow="1">
                <a:tableStyleId>{5C22544A-7EE6-4342-B048-85BDC9FD1C3A}</a:tableStyleId>
              </a:tblPr>
              <a:tblGrid>
                <a:gridCol w="1798431">
                  <a:extLst>
                    <a:ext uri="{9D8B030D-6E8A-4147-A177-3AD203B41FA5}">
                      <a16:colId xmlns:a16="http://schemas.microsoft.com/office/drawing/2014/main" val="1046190656"/>
                    </a:ext>
                  </a:extLst>
                </a:gridCol>
              </a:tblGrid>
              <a:tr h="194906">
                <a:tc>
                  <a:txBody>
                    <a:bodyPr/>
                    <a:lstStyle/>
                    <a:p>
                      <a:pPr hangingPunct="0">
                        <a:spcAft>
                          <a:spcPts val="0"/>
                        </a:spcAft>
                      </a:pPr>
                      <a:r>
                        <a:rPr lang="en-GB" sz="1500">
                          <a:effectLst/>
                        </a:rPr>
                        <a:t>[a]</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873829585"/>
                  </a:ext>
                </a:extLst>
              </a:tr>
              <a:tr h="194906">
                <a:tc>
                  <a:txBody>
                    <a:bodyPr/>
                    <a:lstStyle/>
                    <a:p>
                      <a:pPr hangingPunct="0">
                        <a:spcAft>
                          <a:spcPts val="0"/>
                        </a:spcAft>
                      </a:pPr>
                      <a:r>
                        <a:rPr lang="en-GB" sz="1500">
                          <a:effectLst/>
                        </a:rPr>
                        <a:t>[o]</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2683522729"/>
                  </a:ext>
                </a:extLst>
              </a:tr>
              <a:tr h="194906">
                <a:tc>
                  <a:txBody>
                    <a:bodyPr/>
                    <a:lstStyle/>
                    <a:p>
                      <a:pPr hangingPunct="0">
                        <a:spcAft>
                          <a:spcPts val="0"/>
                        </a:spcAft>
                      </a:pPr>
                      <a:r>
                        <a:rPr lang="en-GB" sz="1500" dirty="0">
                          <a:effectLst/>
                        </a:rPr>
                        <a:t>[e]</a:t>
                      </a:r>
                      <a:endParaRPr lang="en-GB"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2928123876"/>
                  </a:ext>
                </a:extLst>
              </a:tr>
              <a:tr h="194906">
                <a:tc>
                  <a:txBody>
                    <a:bodyPr/>
                    <a:lstStyle/>
                    <a:p>
                      <a:pPr hangingPunct="0">
                        <a:spcAft>
                          <a:spcPts val="0"/>
                        </a:spcAft>
                      </a:pPr>
                      <a:r>
                        <a:rPr lang="en-GB" sz="1500">
                          <a:effectLst/>
                        </a:rPr>
                        <a:t>[i]</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2050741265"/>
                  </a:ext>
                </a:extLst>
              </a:tr>
              <a:tr h="194906">
                <a:tc>
                  <a:txBody>
                    <a:bodyPr/>
                    <a:lstStyle/>
                    <a:p>
                      <a:pPr hangingPunct="0">
                        <a:spcAft>
                          <a:spcPts val="0"/>
                        </a:spcAft>
                      </a:pPr>
                      <a:r>
                        <a:rPr lang="en-GB" sz="1500">
                          <a:effectLst/>
                        </a:rPr>
                        <a:t>[u]</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1906502820"/>
                  </a:ext>
                </a:extLst>
              </a:tr>
              <a:tr h="526244">
                <a:tc>
                  <a:txBody>
                    <a:bodyPr/>
                    <a:lstStyle/>
                    <a:p>
                      <a:pPr hangingPunct="0">
                        <a:spcAft>
                          <a:spcPts val="0"/>
                        </a:spcAft>
                      </a:pPr>
                      <a:r>
                        <a:rPr lang="en-GB" sz="1500">
                          <a:effectLst/>
                        </a:rPr>
                        <a:t>[ll]</a:t>
                      </a:r>
                    </a:p>
                    <a:p>
                      <a:pPr hangingPunct="0">
                        <a:spcAft>
                          <a:spcPts val="0"/>
                        </a:spcAft>
                      </a:pPr>
                      <a:r>
                        <a:rPr lang="en-GB" sz="1500">
                          <a:effectLst/>
                        </a:rPr>
                        <a:t>[ch]</a:t>
                      </a:r>
                    </a:p>
                    <a:p>
                      <a:pPr hangingPunct="0">
                        <a:spcAft>
                          <a:spcPts val="0"/>
                        </a:spcAft>
                      </a:pPr>
                      <a:r>
                        <a:rPr lang="en-GB" sz="1500">
                          <a:effectLst/>
                        </a:rPr>
                        <a:t>[ca]</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3432040389"/>
                  </a:ext>
                </a:extLst>
              </a:tr>
              <a:tr h="194906">
                <a:tc>
                  <a:txBody>
                    <a:bodyPr/>
                    <a:lstStyle/>
                    <a:p>
                      <a:pPr hangingPunct="0">
                        <a:spcAft>
                          <a:spcPts val="0"/>
                        </a:spcAft>
                      </a:pPr>
                      <a:r>
                        <a:rPr lang="en-GB" sz="1500">
                          <a:effectLst/>
                        </a:rPr>
                        <a:t>[co]</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946557398"/>
                  </a:ext>
                </a:extLst>
              </a:tr>
              <a:tr h="194906">
                <a:tc>
                  <a:txBody>
                    <a:bodyPr/>
                    <a:lstStyle/>
                    <a:p>
                      <a:pPr hangingPunct="0">
                        <a:spcAft>
                          <a:spcPts val="0"/>
                        </a:spcAft>
                      </a:pPr>
                      <a:r>
                        <a:rPr lang="en-GB" sz="1500">
                          <a:effectLst/>
                        </a:rPr>
                        <a:t>[cu]</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1001367406"/>
                  </a:ext>
                </a:extLst>
              </a:tr>
              <a:tr h="194906">
                <a:tc>
                  <a:txBody>
                    <a:bodyPr/>
                    <a:lstStyle/>
                    <a:p>
                      <a:pPr hangingPunct="0">
                        <a:spcAft>
                          <a:spcPts val="0"/>
                        </a:spcAft>
                      </a:pPr>
                      <a:r>
                        <a:rPr lang="en-GB" sz="1500">
                          <a:effectLst/>
                        </a:rPr>
                        <a:t>[cu] + vowel</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1831359876"/>
                  </a:ext>
                </a:extLst>
              </a:tr>
              <a:tr h="194906">
                <a:tc>
                  <a:txBody>
                    <a:bodyPr/>
                    <a:lstStyle/>
                    <a:p>
                      <a:pPr hangingPunct="0">
                        <a:spcAft>
                          <a:spcPts val="0"/>
                        </a:spcAft>
                      </a:pPr>
                      <a:r>
                        <a:rPr lang="en-GB" sz="1500">
                          <a:effectLst/>
                        </a:rPr>
                        <a:t>[ce]</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2788238191"/>
                  </a:ext>
                </a:extLst>
              </a:tr>
              <a:tr h="194906">
                <a:tc>
                  <a:txBody>
                    <a:bodyPr/>
                    <a:lstStyle/>
                    <a:p>
                      <a:pPr hangingPunct="0">
                        <a:spcAft>
                          <a:spcPts val="0"/>
                        </a:spcAft>
                      </a:pPr>
                      <a:r>
                        <a:rPr lang="en-GB" sz="1500">
                          <a:effectLst/>
                        </a:rPr>
                        <a:t>[ci]</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2323274289"/>
                  </a:ext>
                </a:extLst>
              </a:tr>
              <a:tr h="194906">
                <a:tc>
                  <a:txBody>
                    <a:bodyPr/>
                    <a:lstStyle/>
                    <a:p>
                      <a:pPr hangingPunct="0">
                        <a:spcAft>
                          <a:spcPts val="0"/>
                        </a:spcAft>
                      </a:pPr>
                      <a:r>
                        <a:rPr lang="en-GB" sz="1500">
                          <a:effectLst/>
                        </a:rPr>
                        <a:t>[z]</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2824370090"/>
                  </a:ext>
                </a:extLst>
              </a:tr>
              <a:tr h="194906">
                <a:tc>
                  <a:txBody>
                    <a:bodyPr/>
                    <a:lstStyle/>
                    <a:p>
                      <a:pPr hangingPunct="0">
                        <a:spcAft>
                          <a:spcPts val="0"/>
                        </a:spcAft>
                      </a:pPr>
                      <a:r>
                        <a:rPr lang="en-GB" sz="1500">
                          <a:effectLst/>
                        </a:rPr>
                        <a:t>[que]</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377797210"/>
                  </a:ext>
                </a:extLst>
              </a:tr>
              <a:tr h="194906">
                <a:tc>
                  <a:txBody>
                    <a:bodyPr/>
                    <a:lstStyle/>
                    <a:p>
                      <a:pPr hangingPunct="0">
                        <a:spcAft>
                          <a:spcPts val="0"/>
                        </a:spcAft>
                      </a:pPr>
                      <a:r>
                        <a:rPr lang="en-GB" sz="1500">
                          <a:effectLst/>
                        </a:rPr>
                        <a:t>[qui]</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3426120313"/>
                  </a:ext>
                </a:extLst>
              </a:tr>
              <a:tr h="194906">
                <a:tc>
                  <a:txBody>
                    <a:bodyPr/>
                    <a:lstStyle/>
                    <a:p>
                      <a:pPr hangingPunct="0">
                        <a:spcAft>
                          <a:spcPts val="0"/>
                        </a:spcAft>
                      </a:pPr>
                      <a:r>
                        <a:rPr lang="en-GB" sz="1500">
                          <a:effectLst/>
                        </a:rPr>
                        <a:t>[ga]</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3277374260"/>
                  </a:ext>
                </a:extLst>
              </a:tr>
              <a:tr h="194906">
                <a:tc>
                  <a:txBody>
                    <a:bodyPr/>
                    <a:lstStyle/>
                    <a:p>
                      <a:pPr hangingPunct="0">
                        <a:spcAft>
                          <a:spcPts val="0"/>
                        </a:spcAft>
                      </a:pPr>
                      <a:r>
                        <a:rPr lang="en-GB" sz="1500">
                          <a:effectLst/>
                        </a:rPr>
                        <a:t>[go]</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1361514694"/>
                  </a:ext>
                </a:extLst>
              </a:tr>
              <a:tr h="194906">
                <a:tc>
                  <a:txBody>
                    <a:bodyPr/>
                    <a:lstStyle/>
                    <a:p>
                      <a:pPr hangingPunct="0">
                        <a:spcAft>
                          <a:spcPts val="0"/>
                        </a:spcAft>
                      </a:pPr>
                      <a:r>
                        <a:rPr lang="en-GB" sz="1500">
                          <a:effectLst/>
                        </a:rPr>
                        <a:t>[gu]</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1989961344"/>
                  </a:ext>
                </a:extLst>
              </a:tr>
              <a:tr h="194906">
                <a:tc>
                  <a:txBody>
                    <a:bodyPr/>
                    <a:lstStyle/>
                    <a:p>
                      <a:pPr hangingPunct="0">
                        <a:spcAft>
                          <a:spcPts val="0"/>
                        </a:spcAft>
                      </a:pPr>
                      <a:r>
                        <a:rPr lang="en-GB" sz="1500">
                          <a:effectLst/>
                        </a:rPr>
                        <a:t>[ge]</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367332708"/>
                  </a:ext>
                </a:extLst>
              </a:tr>
              <a:tr h="526244">
                <a:tc>
                  <a:txBody>
                    <a:bodyPr/>
                    <a:lstStyle/>
                    <a:p>
                      <a:pPr hangingPunct="0">
                        <a:spcAft>
                          <a:spcPts val="0"/>
                        </a:spcAft>
                      </a:pPr>
                      <a:r>
                        <a:rPr lang="en-GB" sz="1500">
                          <a:effectLst/>
                        </a:rPr>
                        <a:t>[gi]</a:t>
                      </a:r>
                    </a:p>
                    <a:p>
                      <a:pPr hangingPunct="0">
                        <a:spcAft>
                          <a:spcPts val="0"/>
                        </a:spcAft>
                      </a:pPr>
                      <a:r>
                        <a:rPr lang="en-GB" sz="1500">
                          <a:effectLst/>
                        </a:rPr>
                        <a:t>[gue]</a:t>
                      </a:r>
                    </a:p>
                    <a:p>
                      <a:pPr hangingPunct="0">
                        <a:spcAft>
                          <a:spcPts val="0"/>
                        </a:spcAft>
                      </a:pPr>
                      <a:r>
                        <a:rPr lang="en-GB" sz="1500">
                          <a:effectLst/>
                        </a:rPr>
                        <a:t>[gui]</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957159542"/>
                  </a:ext>
                </a:extLst>
              </a:tr>
              <a:tr h="194906">
                <a:tc>
                  <a:txBody>
                    <a:bodyPr/>
                    <a:lstStyle/>
                    <a:p>
                      <a:pPr hangingPunct="0">
                        <a:spcAft>
                          <a:spcPts val="0"/>
                        </a:spcAft>
                      </a:pPr>
                      <a:r>
                        <a:rPr lang="en-GB" sz="1500">
                          <a:effectLst/>
                        </a:rPr>
                        <a:t>[j]</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3871595128"/>
                  </a:ext>
                </a:extLst>
              </a:tr>
              <a:tr h="194906">
                <a:tc>
                  <a:txBody>
                    <a:bodyPr/>
                    <a:lstStyle/>
                    <a:p>
                      <a:pPr hangingPunct="0">
                        <a:spcAft>
                          <a:spcPts val="0"/>
                        </a:spcAft>
                      </a:pPr>
                      <a:r>
                        <a:rPr lang="en-GB" sz="1500">
                          <a:effectLst/>
                        </a:rPr>
                        <a:t>[ñ]</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2814841077"/>
                  </a:ext>
                </a:extLst>
              </a:tr>
              <a:tr h="194906">
                <a:tc>
                  <a:txBody>
                    <a:bodyPr/>
                    <a:lstStyle/>
                    <a:p>
                      <a:pPr hangingPunct="0">
                        <a:spcAft>
                          <a:spcPts val="0"/>
                        </a:spcAft>
                      </a:pPr>
                      <a:r>
                        <a:rPr lang="en-GB" sz="1500">
                          <a:effectLst/>
                        </a:rPr>
                        <a:t>[v]</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2187103530"/>
                  </a:ext>
                </a:extLst>
              </a:tr>
              <a:tr h="194906">
                <a:tc>
                  <a:txBody>
                    <a:bodyPr/>
                    <a:lstStyle/>
                    <a:p>
                      <a:pPr hangingPunct="0">
                        <a:spcAft>
                          <a:spcPts val="0"/>
                        </a:spcAft>
                      </a:pPr>
                      <a:r>
                        <a:rPr lang="en-GB" sz="1500">
                          <a:effectLst/>
                        </a:rPr>
                        <a:t>[rr]</a:t>
                      </a:r>
                      <a:endParaRPr lang="en-GB" sz="150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137318742"/>
                  </a:ext>
                </a:extLst>
              </a:tr>
              <a:tr h="194906">
                <a:tc>
                  <a:txBody>
                    <a:bodyPr/>
                    <a:lstStyle/>
                    <a:p>
                      <a:pPr hangingPunct="0">
                        <a:spcAft>
                          <a:spcPts val="0"/>
                        </a:spcAft>
                      </a:pPr>
                      <a:r>
                        <a:rPr lang="en-GB" sz="1500" dirty="0">
                          <a:effectLst/>
                        </a:rPr>
                        <a:t>silent h</a:t>
                      </a:r>
                      <a:endParaRPr lang="en-GB" sz="15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3598" marR="53598" marT="0" marB="0" anchor="b">
                    <a:solidFill>
                      <a:srgbClr val="FF7817"/>
                    </a:solidFill>
                  </a:tcPr>
                </a:tc>
                <a:extLst>
                  <a:ext uri="{0D108BD9-81ED-4DB2-BD59-A6C34878D82A}">
                    <a16:rowId xmlns:a16="http://schemas.microsoft.com/office/drawing/2014/main" val="2485688804"/>
                  </a:ext>
                </a:extLst>
              </a:tr>
            </a:tbl>
          </a:graphicData>
        </a:graphic>
      </p:graphicFrame>
      <p:pic>
        <p:nvPicPr>
          <p:cNvPr id="8" name="Picture 7">
            <a:extLst>
              <a:ext uri="{FF2B5EF4-FFF2-40B4-BE49-F238E27FC236}">
                <a16:creationId xmlns:a16="http://schemas.microsoft.com/office/drawing/2014/main" id="{BBBBE64F-FB71-AB45-A072-E14A3F3A59D5}"/>
              </a:ext>
            </a:extLst>
          </p:cNvPr>
          <p:cNvPicPr>
            <a:picLocks noChangeAspect="1"/>
          </p:cNvPicPr>
          <p:nvPr/>
        </p:nvPicPr>
        <p:blipFill rotWithShape="1">
          <a:blip r:embed="rId3">
            <a:extLst>
              <a:ext uri="{28A0092B-C50C-407E-A947-70E740481C1C}">
                <a14:useLocalDpi xmlns:a14="http://schemas.microsoft.com/office/drawing/2010/main" val="0"/>
              </a:ext>
            </a:extLst>
          </a:blip>
          <a:srcRect l="32523" t="17409" r="34429" b="46696"/>
          <a:stretch/>
        </p:blipFill>
        <p:spPr>
          <a:xfrm>
            <a:off x="8443486" y="17744"/>
            <a:ext cx="1221374" cy="405717"/>
          </a:xfrm>
          <a:prstGeom prst="rect">
            <a:avLst/>
          </a:prstGeom>
        </p:spPr>
      </p:pic>
      <p:pic>
        <p:nvPicPr>
          <p:cNvPr id="10" name="Picture 9">
            <a:extLst>
              <a:ext uri="{FF2B5EF4-FFF2-40B4-BE49-F238E27FC236}">
                <a16:creationId xmlns:a16="http://schemas.microsoft.com/office/drawing/2014/main" id="{721FE239-1F8C-D144-98FD-45C8D99F8877}"/>
              </a:ext>
            </a:extLst>
          </p:cNvPr>
          <p:cNvPicPr>
            <a:picLocks noChangeAspect="1"/>
          </p:cNvPicPr>
          <p:nvPr/>
        </p:nvPicPr>
        <p:blipFill rotWithShape="1">
          <a:blip r:embed="rId4">
            <a:extLst>
              <a:ext uri="{28A0092B-C50C-407E-A947-70E740481C1C}">
                <a14:useLocalDpi xmlns:a14="http://schemas.microsoft.com/office/drawing/2010/main" val="0"/>
              </a:ext>
            </a:extLst>
          </a:blip>
          <a:srcRect l="34894" t="17892" r="34008" b="50716"/>
          <a:stretch/>
        </p:blipFill>
        <p:spPr>
          <a:xfrm>
            <a:off x="3547695" y="17744"/>
            <a:ext cx="1169044" cy="358815"/>
          </a:xfrm>
          <a:prstGeom prst="rect">
            <a:avLst/>
          </a:prstGeom>
        </p:spPr>
      </p:pic>
      <p:pic>
        <p:nvPicPr>
          <p:cNvPr id="12" name="Picture 11">
            <a:extLst>
              <a:ext uri="{FF2B5EF4-FFF2-40B4-BE49-F238E27FC236}">
                <a16:creationId xmlns:a16="http://schemas.microsoft.com/office/drawing/2014/main" id="{B0C212B9-D5C1-CA44-B2C6-3AAEDCBDC575}"/>
              </a:ext>
            </a:extLst>
          </p:cNvPr>
          <p:cNvPicPr>
            <a:picLocks noChangeAspect="1"/>
          </p:cNvPicPr>
          <p:nvPr/>
        </p:nvPicPr>
        <p:blipFill rotWithShape="1">
          <a:blip r:embed="rId5">
            <a:extLst>
              <a:ext uri="{28A0092B-C50C-407E-A947-70E740481C1C}">
                <a14:useLocalDpi xmlns:a14="http://schemas.microsoft.com/office/drawing/2010/main" val="0"/>
              </a:ext>
            </a:extLst>
          </a:blip>
          <a:srcRect l="12729" t="1" r="15441" b="5540"/>
          <a:stretch/>
        </p:blipFill>
        <p:spPr>
          <a:xfrm>
            <a:off x="29775" y="109959"/>
            <a:ext cx="1076446" cy="383884"/>
          </a:xfrm>
          <a:prstGeom prst="rect">
            <a:avLst/>
          </a:prstGeom>
        </p:spPr>
      </p:pic>
    </p:spTree>
    <p:extLst>
      <p:ext uri="{BB962C8B-B14F-4D97-AF65-F5344CB8AC3E}">
        <p14:creationId xmlns:p14="http://schemas.microsoft.com/office/powerpoint/2010/main" val="282352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9">
            <a:extLst>
              <a:ext uri="{FF2B5EF4-FFF2-40B4-BE49-F238E27FC236}">
                <a16:creationId xmlns:a16="http://schemas.microsoft.com/office/drawing/2014/main" id="{303D9225-6E04-47F5-9F25-13A11CB50D7A}"/>
              </a:ext>
            </a:extLst>
          </p:cNvPr>
          <p:cNvSpPr/>
          <p:nvPr/>
        </p:nvSpPr>
        <p:spPr>
          <a:xfrm>
            <a:off x="305869" y="1490786"/>
            <a:ext cx="7359341" cy="2134147"/>
          </a:xfrm>
          <a:prstGeom prst="roundRect">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4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When</a:t>
            </a:r>
            <a:r>
              <a:rPr kumimoji="0" lang="fr-FR" sz="4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How? </a:t>
            </a:r>
            <a:r>
              <a:rPr kumimoji="0" lang="fr-FR"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practise</a:t>
            </a:r>
            <a:r>
              <a:rPr kumimoji="0" lang="fr-FR"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 </a:t>
            </a:r>
            <a:r>
              <a:rPr kumimoji="0" lang="fr-FR"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varied</a:t>
            </a:r>
            <a:r>
              <a:rPr kumimoji="0" lang="fr-FR"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meaningful</a:t>
            </a:r>
            <a:r>
              <a:rPr kumimoji="0" lang="fr-FR"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and </a:t>
            </a:r>
            <a:r>
              <a:rPr kumimoji="0" lang="fr-FR"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engaging</a:t>
            </a:r>
            <a:r>
              <a:rPr kumimoji="0" lang="fr-FR"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4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contexts</a:t>
            </a:r>
            <a:r>
              <a:rPr kumimoji="0" lang="fr-FR" sz="4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pic>
        <p:nvPicPr>
          <p:cNvPr id="5" name="Picture 4" descr="background rectang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9784080" cy="867128"/>
          </a:xfrm>
          <a:prstGeom prst="rect">
            <a:avLst/>
          </a:prstGeom>
        </p:spPr>
      </p:pic>
      <p:sp>
        <p:nvSpPr>
          <p:cNvPr id="2" name="Title 1"/>
          <p:cNvSpPr>
            <a:spLocks noGrp="1"/>
          </p:cNvSpPr>
          <p:nvPr>
            <p:ph type="title"/>
          </p:nvPr>
        </p:nvSpPr>
        <p:spPr>
          <a:xfrm>
            <a:off x="0" y="68263"/>
            <a:ext cx="9281161" cy="1325563"/>
          </a:xfrm>
        </p:spPr>
        <p:txBody>
          <a:bodyPr>
            <a:normAutofit/>
          </a:bodyPr>
          <a:lstStyle/>
          <a:p>
            <a:r>
              <a:rPr lang="en-GB" sz="3200" b="1" dirty="0">
                <a:solidFill>
                  <a:schemeClr val="bg1"/>
                </a:solidFill>
              </a:rPr>
              <a:t>Defining the language content: Parts 4 &amp; 5 </a:t>
            </a:r>
          </a:p>
        </p:txBody>
      </p:sp>
    </p:spTree>
    <p:custDataLst>
      <p:tags r:id="rId1"/>
    </p:custDataLst>
    <p:extLst>
      <p:ext uri="{BB962C8B-B14F-4D97-AF65-F5344CB8AC3E}">
        <p14:creationId xmlns:p14="http://schemas.microsoft.com/office/powerpoint/2010/main" val="126270875"/>
      </p:ext>
    </p:extLst>
  </p:cSld>
  <p:clrMapOvr>
    <a:masterClrMapping/>
  </p:clrMapOvr>
  <mc:AlternateContent xmlns:mc="http://schemas.openxmlformats.org/markup-compatibility/2006" xmlns:p14="http://schemas.microsoft.com/office/powerpoint/2010/main">
    <mc:Choice Requires="p14">
      <p:transition spd="slow" p14:dur="2000" advTm="33672"/>
    </mc:Choice>
    <mc:Fallback xmlns="">
      <p:transition spd="slow" advTm="33672"/>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AE4D239-0214-584E-A4E1-6683B736CEB1}"/>
              </a:ext>
            </a:extLst>
          </p:cNvPr>
          <p:cNvSpPr>
            <a:spLocks noGrp="1"/>
          </p:cNvSpPr>
          <p:nvPr>
            <p:ph idx="1"/>
          </p:nvPr>
        </p:nvSpPr>
        <p:spPr>
          <a:xfrm>
            <a:off x="838200" y="2038276"/>
            <a:ext cx="10515600" cy="3709381"/>
          </a:xfrm>
        </p:spPr>
        <p:txBody>
          <a:bodyPr>
            <a:normAutofit lnSpcReduction="10000"/>
          </a:bodyPr>
          <a:lstStyle/>
          <a:p>
            <a:pPr marL="0" indent="0">
              <a:buNone/>
            </a:pPr>
            <a:r>
              <a:rPr lang="en-GB" sz="2400" dirty="0">
                <a:cs typeface="Calibri" panose="020F0502020204030204" pitchFamily="34" charset="0"/>
              </a:rPr>
              <a:t>Average of 10 words per week -&gt; 360 words per year * 5 years  </a:t>
            </a:r>
          </a:p>
          <a:p>
            <a:pPr marL="0" indent="0">
              <a:buNone/>
            </a:pPr>
            <a:r>
              <a:rPr lang="en-GB" sz="2400" dirty="0">
                <a:cs typeface="Calibri" panose="020F0502020204030204" pitchFamily="34" charset="0"/>
              </a:rPr>
              <a:t>= 1,700 words, for highest achievers</a:t>
            </a:r>
          </a:p>
          <a:p>
            <a:pPr marL="0" indent="0">
              <a:buNone/>
            </a:pPr>
            <a:r>
              <a:rPr lang="en-GB" sz="2400" b="1" dirty="0">
                <a:cs typeface="Calibri" panose="020F0502020204030204" pitchFamily="34" charset="0"/>
              </a:rPr>
              <a:t>But … how to space out this content?</a:t>
            </a:r>
          </a:p>
          <a:p>
            <a:r>
              <a:rPr lang="en-GB" sz="2400" dirty="0">
                <a:cs typeface="Calibri" panose="020F0502020204030204" pitchFamily="34" charset="0"/>
              </a:rPr>
              <a:t>One size won’t fit all: Variation across schools (1 - 3 hours of lessons per week)</a:t>
            </a:r>
          </a:p>
          <a:p>
            <a:r>
              <a:rPr lang="en-GB" sz="2400" dirty="0">
                <a:cs typeface="Calibri" panose="020F0502020204030204" pitchFamily="34" charset="0"/>
              </a:rPr>
              <a:t>Need to keep adding words</a:t>
            </a:r>
          </a:p>
          <a:p>
            <a:r>
              <a:rPr lang="en-GB" sz="2400" dirty="0">
                <a:cs typeface="Calibri" panose="020F0502020204030204" pitchFamily="34" charset="0"/>
              </a:rPr>
              <a:t>So, need to revisit the same language less and less frequently, so you can introduce new language </a:t>
            </a:r>
          </a:p>
          <a:p>
            <a:pPr lvl="1">
              <a:buFont typeface="Wingdings" pitchFamily="2" charset="2"/>
              <a:buChar char="Ø"/>
            </a:pPr>
            <a:r>
              <a:rPr lang="en-GB" sz="2400" dirty="0">
                <a:cs typeface="Calibri" panose="020F0502020204030204" pitchFamily="34" charset="0"/>
              </a:rPr>
              <a:t> </a:t>
            </a:r>
            <a:r>
              <a:rPr lang="en-GB" sz="2600" dirty="0">
                <a:cs typeface="Calibri" panose="020F0502020204030204" pitchFamily="34" charset="0"/>
              </a:rPr>
              <a:t>an ‘</a:t>
            </a:r>
            <a:r>
              <a:rPr lang="en-GB" sz="2600" b="1" i="1" dirty="0">
                <a:cs typeface="Calibri" panose="020F0502020204030204" pitchFamily="34" charset="0"/>
              </a:rPr>
              <a:t>expanding practice schedule</a:t>
            </a:r>
            <a:r>
              <a:rPr lang="en-GB" sz="2600" dirty="0">
                <a:cs typeface="Calibri" panose="020F0502020204030204" pitchFamily="34" charset="0"/>
              </a:rPr>
              <a:t>’ (</a:t>
            </a:r>
            <a:r>
              <a:rPr lang="en-GB" sz="2600" dirty="0"/>
              <a:t>Nakata, 2015)</a:t>
            </a:r>
            <a:endParaRPr lang="en-GB" sz="2600" dirty="0">
              <a:cs typeface="Calibri" panose="020F0502020204030204" pitchFamily="34" charset="0"/>
            </a:endParaRPr>
          </a:p>
        </p:txBody>
      </p:sp>
      <p:sp>
        <p:nvSpPr>
          <p:cNvPr id="6" name="Title 1">
            <a:extLst>
              <a:ext uri="{FF2B5EF4-FFF2-40B4-BE49-F238E27FC236}">
                <a16:creationId xmlns:a16="http://schemas.microsoft.com/office/drawing/2014/main" id="{1626B63A-BCB0-C349-B21E-06F5319F5047}"/>
              </a:ext>
            </a:extLst>
          </p:cNvPr>
          <p:cNvSpPr txBox="1">
            <a:spLocks/>
          </p:cNvSpPr>
          <p:nvPr/>
        </p:nvSpPr>
        <p:spPr>
          <a:xfrm>
            <a:off x="865054" y="513465"/>
            <a:ext cx="10488746" cy="112992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US" sz="2800" dirty="0"/>
              <a:t>When we are “gardening in a gale” (of English) </a:t>
            </a:r>
            <a:r>
              <a:rPr lang="en-US" sz="1600" dirty="0"/>
              <a:t>(Hawkins, 1996),</a:t>
            </a:r>
            <a:r>
              <a:rPr lang="en-US" sz="2800" dirty="0"/>
              <a:t> how do you ensure there is enough revisiting of language? </a:t>
            </a:r>
          </a:p>
        </p:txBody>
      </p:sp>
    </p:spTree>
    <p:extLst>
      <p:ext uri="{BB962C8B-B14F-4D97-AF65-F5344CB8AC3E}">
        <p14:creationId xmlns:p14="http://schemas.microsoft.com/office/powerpoint/2010/main" val="219589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8A8B701-DC5E-4974-AB0E-D4098E48E060}"/>
              </a:ext>
            </a:extLst>
          </p:cNvPr>
          <p:cNvGrpSpPr/>
          <p:nvPr/>
        </p:nvGrpSpPr>
        <p:grpSpPr>
          <a:xfrm>
            <a:off x="1655746" y="1790377"/>
            <a:ext cx="7001539" cy="1190822"/>
            <a:chOff x="148857" y="1244778"/>
            <a:chExt cx="9335385" cy="1587762"/>
          </a:xfrm>
        </p:grpSpPr>
        <p:grpSp>
          <p:nvGrpSpPr>
            <p:cNvPr id="7" name="Group 6">
              <a:extLst>
                <a:ext uri="{FF2B5EF4-FFF2-40B4-BE49-F238E27FC236}">
                  <a16:creationId xmlns:a16="http://schemas.microsoft.com/office/drawing/2014/main" id="{D3A799C9-7412-4160-9279-D35175E6C9EB}"/>
                </a:ext>
              </a:extLst>
            </p:cNvPr>
            <p:cNvGrpSpPr/>
            <p:nvPr/>
          </p:nvGrpSpPr>
          <p:grpSpPr>
            <a:xfrm>
              <a:off x="527641" y="1244778"/>
              <a:ext cx="8956601" cy="1587762"/>
              <a:chOff x="112971" y="1244778"/>
              <a:chExt cx="8956601" cy="1587762"/>
            </a:xfrm>
          </p:grpSpPr>
          <p:pic>
            <p:nvPicPr>
              <p:cNvPr id="9" name="Picture 8">
                <a:extLst>
                  <a:ext uri="{FF2B5EF4-FFF2-40B4-BE49-F238E27FC236}">
                    <a16:creationId xmlns:a16="http://schemas.microsoft.com/office/drawing/2014/main" id="{FB49DA16-B715-4542-9EB3-621D1293B2C9}"/>
                  </a:ext>
                </a:extLst>
              </p:cNvPr>
              <p:cNvPicPr>
                <a:picLocks noChangeAspect="1"/>
              </p:cNvPicPr>
              <p:nvPr/>
            </p:nvPicPr>
            <p:blipFill>
              <a:blip r:embed="rId3"/>
              <a:stretch>
                <a:fillRect/>
              </a:stretch>
            </p:blipFill>
            <p:spPr>
              <a:xfrm>
                <a:off x="112971" y="1244778"/>
                <a:ext cx="8956601" cy="1587762"/>
              </a:xfrm>
              <a:prstGeom prst="rect">
                <a:avLst/>
              </a:prstGeom>
            </p:spPr>
          </p:pic>
          <p:sp>
            <p:nvSpPr>
              <p:cNvPr id="10" name="Rectangle: Rounded Corners 9">
                <a:extLst>
                  <a:ext uri="{FF2B5EF4-FFF2-40B4-BE49-F238E27FC236}">
                    <a16:creationId xmlns:a16="http://schemas.microsoft.com/office/drawing/2014/main" id="{684DA8B2-F8EC-4D1C-85AF-12E6B134B66B}"/>
                  </a:ext>
                </a:extLst>
              </p:cNvPr>
              <p:cNvSpPr/>
              <p:nvPr/>
            </p:nvSpPr>
            <p:spPr>
              <a:xfrm>
                <a:off x="2647507" y="1284131"/>
                <a:ext cx="3072809" cy="1509055"/>
              </a:xfrm>
              <a:prstGeom prst="roundRect">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8" name="TextBox 7">
              <a:extLst>
                <a:ext uri="{FF2B5EF4-FFF2-40B4-BE49-F238E27FC236}">
                  <a16:creationId xmlns:a16="http://schemas.microsoft.com/office/drawing/2014/main" id="{28B3D379-04E4-4344-A57D-49A4E1A9C8A9}"/>
                </a:ext>
              </a:extLst>
            </p:cNvPr>
            <p:cNvSpPr txBox="1"/>
            <p:nvPr/>
          </p:nvSpPr>
          <p:spPr>
            <a:xfrm>
              <a:off x="148857" y="1684715"/>
              <a:ext cx="457200" cy="738664"/>
            </a:xfrm>
            <a:prstGeom prst="rect">
              <a:avLst/>
            </a:prstGeom>
            <a:solidFill>
              <a:srgbClr val="E56700"/>
            </a:solidFill>
          </p:spPr>
          <p:txBody>
            <a:bodyPr wrap="square" lIns="0" rIns="0" rtlCol="0">
              <a:spAutoFit/>
            </a:bodyPr>
            <a:lstStyle/>
            <a:p>
              <a:pPr algn="ctr"/>
              <a:r>
                <a:rPr lang="en-GB" sz="1500" b="1" err="1">
                  <a:solidFill>
                    <a:schemeClr val="bg1"/>
                  </a:solidFill>
                  <a:latin typeface="Century Gothic" panose="020B0502020202020204" pitchFamily="34" charset="0"/>
                </a:rPr>
                <a:t>wk</a:t>
              </a:r>
              <a:endParaRPr lang="en-GB" sz="1500" b="1">
                <a:solidFill>
                  <a:schemeClr val="bg1"/>
                </a:solidFill>
                <a:latin typeface="Century Gothic" panose="020B0502020202020204" pitchFamily="34" charset="0"/>
              </a:endParaRPr>
            </a:p>
            <a:p>
              <a:pPr algn="ctr"/>
              <a:r>
                <a:rPr lang="en-GB" sz="1500" b="1">
                  <a:solidFill>
                    <a:schemeClr val="bg1"/>
                  </a:solidFill>
                  <a:latin typeface="Century Gothic" panose="020B0502020202020204" pitchFamily="34" charset="0"/>
                </a:rPr>
                <a:t>2</a:t>
              </a:r>
              <a:endParaRPr lang="fr-FR" sz="1500" b="1">
                <a:solidFill>
                  <a:schemeClr val="bg1"/>
                </a:solidFill>
                <a:latin typeface="Century Gothic" panose="020B0502020202020204" pitchFamily="34" charset="0"/>
              </a:endParaRPr>
            </a:p>
          </p:txBody>
        </p:sp>
      </p:grpSp>
      <p:grpSp>
        <p:nvGrpSpPr>
          <p:cNvPr id="11" name="Group 10">
            <a:extLst>
              <a:ext uri="{FF2B5EF4-FFF2-40B4-BE49-F238E27FC236}">
                <a16:creationId xmlns:a16="http://schemas.microsoft.com/office/drawing/2014/main" id="{060BE785-96AF-41A4-97BE-470EAF4BF822}"/>
              </a:ext>
            </a:extLst>
          </p:cNvPr>
          <p:cNvGrpSpPr/>
          <p:nvPr/>
        </p:nvGrpSpPr>
        <p:grpSpPr>
          <a:xfrm>
            <a:off x="1998646" y="3004281"/>
            <a:ext cx="7001539" cy="1315513"/>
            <a:chOff x="148857" y="2871893"/>
            <a:chExt cx="9335385" cy="1754017"/>
          </a:xfrm>
        </p:grpSpPr>
        <p:grpSp>
          <p:nvGrpSpPr>
            <p:cNvPr id="12" name="Group 11">
              <a:extLst>
                <a:ext uri="{FF2B5EF4-FFF2-40B4-BE49-F238E27FC236}">
                  <a16:creationId xmlns:a16="http://schemas.microsoft.com/office/drawing/2014/main" id="{6AF687E4-9154-4196-9FB2-97B1EA026321}"/>
                </a:ext>
              </a:extLst>
            </p:cNvPr>
            <p:cNvGrpSpPr/>
            <p:nvPr/>
          </p:nvGrpSpPr>
          <p:grpSpPr>
            <a:xfrm>
              <a:off x="527641" y="2871893"/>
              <a:ext cx="8956601" cy="1754017"/>
              <a:chOff x="112971" y="2871893"/>
              <a:chExt cx="8956601" cy="1754017"/>
            </a:xfrm>
          </p:grpSpPr>
          <p:pic>
            <p:nvPicPr>
              <p:cNvPr id="14" name="Picture 13">
                <a:extLst>
                  <a:ext uri="{FF2B5EF4-FFF2-40B4-BE49-F238E27FC236}">
                    <a16:creationId xmlns:a16="http://schemas.microsoft.com/office/drawing/2014/main" id="{75AD77CB-CD51-4747-85C4-E533CD040BCD}"/>
                  </a:ext>
                </a:extLst>
              </p:cNvPr>
              <p:cNvPicPr>
                <a:picLocks noChangeAspect="1"/>
              </p:cNvPicPr>
              <p:nvPr/>
            </p:nvPicPr>
            <p:blipFill>
              <a:blip r:embed="rId4"/>
              <a:stretch>
                <a:fillRect/>
              </a:stretch>
            </p:blipFill>
            <p:spPr>
              <a:xfrm>
                <a:off x="112971" y="2872113"/>
                <a:ext cx="8956601" cy="1753797"/>
              </a:xfrm>
              <a:prstGeom prst="rect">
                <a:avLst/>
              </a:prstGeom>
            </p:spPr>
          </p:pic>
          <p:sp>
            <p:nvSpPr>
              <p:cNvPr id="15" name="Rectangle: Rounded Corners 14">
                <a:extLst>
                  <a:ext uri="{FF2B5EF4-FFF2-40B4-BE49-F238E27FC236}">
                    <a16:creationId xmlns:a16="http://schemas.microsoft.com/office/drawing/2014/main" id="{CCBFFAF4-509F-408A-BBF6-0AA04F6D4515}"/>
                  </a:ext>
                </a:extLst>
              </p:cNvPr>
              <p:cNvSpPr/>
              <p:nvPr/>
            </p:nvSpPr>
            <p:spPr>
              <a:xfrm>
                <a:off x="5720317" y="2871893"/>
                <a:ext cx="1637414" cy="1753797"/>
              </a:xfrm>
              <a:prstGeom prst="roundRect">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13" name="TextBox 12">
              <a:extLst>
                <a:ext uri="{FF2B5EF4-FFF2-40B4-BE49-F238E27FC236}">
                  <a16:creationId xmlns:a16="http://schemas.microsoft.com/office/drawing/2014/main" id="{F65D1386-8BF4-4403-AFA7-2AD2B83765A1}"/>
                </a:ext>
              </a:extLst>
            </p:cNvPr>
            <p:cNvSpPr txBox="1"/>
            <p:nvPr/>
          </p:nvSpPr>
          <p:spPr>
            <a:xfrm>
              <a:off x="148857" y="3394848"/>
              <a:ext cx="457200" cy="738664"/>
            </a:xfrm>
            <a:prstGeom prst="rect">
              <a:avLst/>
            </a:prstGeom>
            <a:solidFill>
              <a:srgbClr val="E56700"/>
            </a:solidFill>
          </p:spPr>
          <p:txBody>
            <a:bodyPr wrap="square" lIns="0" rIns="0" rtlCol="0">
              <a:spAutoFit/>
            </a:bodyPr>
            <a:lstStyle/>
            <a:p>
              <a:pPr algn="ctr"/>
              <a:r>
                <a:rPr lang="en-GB" sz="1500" b="1" err="1">
                  <a:solidFill>
                    <a:schemeClr val="bg1"/>
                  </a:solidFill>
                  <a:latin typeface="Century Gothic" panose="020B0502020202020204" pitchFamily="34" charset="0"/>
                </a:rPr>
                <a:t>wk</a:t>
              </a:r>
              <a:endParaRPr lang="en-GB" sz="1500" b="1">
                <a:solidFill>
                  <a:schemeClr val="bg1"/>
                </a:solidFill>
                <a:latin typeface="Century Gothic" panose="020B0502020202020204" pitchFamily="34" charset="0"/>
              </a:endParaRPr>
            </a:p>
            <a:p>
              <a:pPr algn="ctr"/>
              <a:r>
                <a:rPr lang="en-GB" sz="1500" b="1">
                  <a:solidFill>
                    <a:schemeClr val="bg1"/>
                  </a:solidFill>
                  <a:latin typeface="Century Gothic" panose="020B0502020202020204" pitchFamily="34" charset="0"/>
                </a:rPr>
                <a:t>5</a:t>
              </a:r>
              <a:endParaRPr lang="fr-FR" sz="1500" b="1">
                <a:solidFill>
                  <a:schemeClr val="bg1"/>
                </a:solidFill>
                <a:latin typeface="Century Gothic" panose="020B0502020202020204" pitchFamily="34" charset="0"/>
              </a:endParaRPr>
            </a:p>
          </p:txBody>
        </p:sp>
      </p:grpSp>
      <p:grpSp>
        <p:nvGrpSpPr>
          <p:cNvPr id="16" name="Group 15">
            <a:extLst>
              <a:ext uri="{FF2B5EF4-FFF2-40B4-BE49-F238E27FC236}">
                <a16:creationId xmlns:a16="http://schemas.microsoft.com/office/drawing/2014/main" id="{F9D6BAD7-68C6-44A6-86A5-13ECA2DE7124}"/>
              </a:ext>
            </a:extLst>
          </p:cNvPr>
          <p:cNvGrpSpPr/>
          <p:nvPr/>
        </p:nvGrpSpPr>
        <p:grpSpPr>
          <a:xfrm>
            <a:off x="2365389" y="4368462"/>
            <a:ext cx="7001538" cy="1215249"/>
            <a:chOff x="148857" y="4665483"/>
            <a:chExt cx="9335384" cy="1620332"/>
          </a:xfrm>
        </p:grpSpPr>
        <p:grpSp>
          <p:nvGrpSpPr>
            <p:cNvPr id="17" name="Group 16">
              <a:extLst>
                <a:ext uri="{FF2B5EF4-FFF2-40B4-BE49-F238E27FC236}">
                  <a16:creationId xmlns:a16="http://schemas.microsoft.com/office/drawing/2014/main" id="{6C531F09-A4D5-4C38-97C0-A2331FC060CE}"/>
                </a:ext>
              </a:extLst>
            </p:cNvPr>
            <p:cNvGrpSpPr/>
            <p:nvPr/>
          </p:nvGrpSpPr>
          <p:grpSpPr>
            <a:xfrm>
              <a:off x="527640" y="4665483"/>
              <a:ext cx="8956601" cy="1620332"/>
              <a:chOff x="112970" y="4665483"/>
              <a:chExt cx="8956601" cy="1620332"/>
            </a:xfrm>
          </p:grpSpPr>
          <p:pic>
            <p:nvPicPr>
              <p:cNvPr id="19" name="Picture 18">
                <a:extLst>
                  <a:ext uri="{FF2B5EF4-FFF2-40B4-BE49-F238E27FC236}">
                    <a16:creationId xmlns:a16="http://schemas.microsoft.com/office/drawing/2014/main" id="{4EDF09B4-1F51-4367-AD88-73663AD474B5}"/>
                  </a:ext>
                </a:extLst>
              </p:cNvPr>
              <p:cNvPicPr>
                <a:picLocks noChangeAspect="1"/>
              </p:cNvPicPr>
              <p:nvPr/>
            </p:nvPicPr>
            <p:blipFill>
              <a:blip r:embed="rId5"/>
              <a:stretch>
                <a:fillRect/>
              </a:stretch>
            </p:blipFill>
            <p:spPr>
              <a:xfrm>
                <a:off x="112970" y="4665484"/>
                <a:ext cx="8956601" cy="1620331"/>
              </a:xfrm>
              <a:prstGeom prst="rect">
                <a:avLst/>
              </a:prstGeom>
            </p:spPr>
          </p:pic>
          <p:sp>
            <p:nvSpPr>
              <p:cNvPr id="20" name="Rectangle: Rounded Corners 19">
                <a:extLst>
                  <a:ext uri="{FF2B5EF4-FFF2-40B4-BE49-F238E27FC236}">
                    <a16:creationId xmlns:a16="http://schemas.microsoft.com/office/drawing/2014/main" id="{2C3EF54C-040B-4ED8-9DAD-A1ED2CDED028}"/>
                  </a:ext>
                </a:extLst>
              </p:cNvPr>
              <p:cNvSpPr/>
              <p:nvPr/>
            </p:nvSpPr>
            <p:spPr>
              <a:xfrm>
                <a:off x="7400260" y="4665483"/>
                <a:ext cx="1669311" cy="1620332"/>
              </a:xfrm>
              <a:prstGeom prst="roundRect">
                <a:avLst/>
              </a:prstGeom>
              <a:noFill/>
              <a:ln w="38100">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18" name="TextBox 17">
              <a:extLst>
                <a:ext uri="{FF2B5EF4-FFF2-40B4-BE49-F238E27FC236}">
                  <a16:creationId xmlns:a16="http://schemas.microsoft.com/office/drawing/2014/main" id="{8CEECFEB-6838-46D6-A0FE-B3F05A899176}"/>
                </a:ext>
              </a:extLst>
            </p:cNvPr>
            <p:cNvSpPr txBox="1"/>
            <p:nvPr/>
          </p:nvSpPr>
          <p:spPr>
            <a:xfrm>
              <a:off x="148857" y="5121706"/>
              <a:ext cx="457200" cy="738664"/>
            </a:xfrm>
            <a:prstGeom prst="rect">
              <a:avLst/>
            </a:prstGeom>
            <a:solidFill>
              <a:srgbClr val="E56700"/>
            </a:solidFill>
          </p:spPr>
          <p:txBody>
            <a:bodyPr wrap="square" lIns="0" rIns="0" rtlCol="0">
              <a:spAutoFit/>
            </a:bodyPr>
            <a:lstStyle/>
            <a:p>
              <a:pPr algn="ctr"/>
              <a:r>
                <a:rPr lang="en-GB" sz="1500" b="1" err="1">
                  <a:solidFill>
                    <a:schemeClr val="bg1"/>
                  </a:solidFill>
                  <a:latin typeface="Century Gothic" panose="020B0502020202020204" pitchFamily="34" charset="0"/>
                </a:rPr>
                <a:t>wk</a:t>
              </a:r>
              <a:endParaRPr lang="en-GB" sz="1500" b="1">
                <a:solidFill>
                  <a:schemeClr val="bg1"/>
                </a:solidFill>
                <a:latin typeface="Century Gothic" panose="020B0502020202020204" pitchFamily="34" charset="0"/>
              </a:endParaRPr>
            </a:p>
            <a:p>
              <a:pPr algn="ctr"/>
              <a:r>
                <a:rPr lang="en-GB" sz="1500" b="1">
                  <a:solidFill>
                    <a:schemeClr val="bg1"/>
                  </a:solidFill>
                  <a:latin typeface="Century Gothic" panose="020B0502020202020204" pitchFamily="34" charset="0"/>
                </a:rPr>
                <a:t>10</a:t>
              </a:r>
              <a:endParaRPr lang="fr-FR" sz="1500" b="1">
                <a:solidFill>
                  <a:schemeClr val="bg1"/>
                </a:solidFill>
                <a:latin typeface="Century Gothic" panose="020B0502020202020204" pitchFamily="34" charset="0"/>
              </a:endParaRPr>
            </a:p>
          </p:txBody>
        </p:sp>
      </p:grpSp>
      <p:sp>
        <p:nvSpPr>
          <p:cNvPr id="3" name="Rectangle 2">
            <a:extLst>
              <a:ext uri="{FF2B5EF4-FFF2-40B4-BE49-F238E27FC236}">
                <a16:creationId xmlns:a16="http://schemas.microsoft.com/office/drawing/2014/main" id="{261C4BCE-47BD-E342-BD47-1FF5DC1D6AED}"/>
              </a:ext>
            </a:extLst>
          </p:cNvPr>
          <p:cNvSpPr/>
          <p:nvPr/>
        </p:nvSpPr>
        <p:spPr>
          <a:xfrm>
            <a:off x="0" y="5191678"/>
            <a:ext cx="10694415" cy="1200329"/>
          </a:xfrm>
          <a:prstGeom prst="rect">
            <a:avLst/>
          </a:prstGeom>
        </p:spPr>
        <p:txBody>
          <a:bodyPr wrap="square">
            <a:spAutoFit/>
          </a:bodyPr>
          <a:lstStyle/>
          <a:p>
            <a:r>
              <a:rPr lang="en-GB" sz="2400" dirty="0">
                <a:latin typeface="Calibri" panose="020F0502020204030204" pitchFamily="34" charset="0"/>
                <a:cs typeface="Calibri" panose="020F0502020204030204" pitchFamily="34" charset="0"/>
              </a:rPr>
              <a:t>Week 20: tested</a:t>
            </a:r>
          </a:p>
          <a:p>
            <a:r>
              <a:rPr lang="en-GB" sz="2400" dirty="0">
                <a:latin typeface="Calibri" panose="020F0502020204030204" pitchFamily="34" charset="0"/>
                <a:cs typeface="Calibri" panose="020F0502020204030204" pitchFamily="34" charset="0"/>
              </a:rPr>
              <a:t>Week 33: tested </a:t>
            </a:r>
          </a:p>
          <a:p>
            <a:r>
              <a:rPr lang="en-GB" sz="2400" dirty="0">
                <a:latin typeface="Calibri" panose="020F0502020204030204" pitchFamily="34" charset="0"/>
                <a:cs typeface="Calibri" panose="020F0502020204030204" pitchFamily="34" charset="0"/>
              </a:rPr>
              <a:t>Each of following years: practised and tested</a:t>
            </a:r>
          </a:p>
        </p:txBody>
      </p:sp>
      <p:sp>
        <p:nvSpPr>
          <p:cNvPr id="4" name="Rectangle 3">
            <a:extLst>
              <a:ext uri="{FF2B5EF4-FFF2-40B4-BE49-F238E27FC236}">
                <a16:creationId xmlns:a16="http://schemas.microsoft.com/office/drawing/2014/main" id="{5F0961E4-399C-A948-8039-09901EC634EC}"/>
              </a:ext>
            </a:extLst>
          </p:cNvPr>
          <p:cNvSpPr/>
          <p:nvPr/>
        </p:nvSpPr>
        <p:spPr>
          <a:xfrm>
            <a:off x="1180221" y="1280043"/>
            <a:ext cx="5247334" cy="461665"/>
          </a:xfrm>
          <a:prstGeom prst="rect">
            <a:avLst/>
          </a:prstGeom>
        </p:spPr>
        <p:txBody>
          <a:bodyPr wrap="none">
            <a:spAutoFit/>
          </a:bodyPr>
          <a:lstStyle/>
          <a:p>
            <a:r>
              <a:rPr lang="en-GB" sz="2400" dirty="0">
                <a:latin typeface="Calibri" panose="020F0502020204030204" pitchFamily="34" charset="0"/>
                <a:cs typeface="Calibri" panose="020F0502020204030204" pitchFamily="34" charset="0"/>
              </a:rPr>
              <a:t>week 1: learnt for pre-lesson homework </a:t>
            </a:r>
          </a:p>
        </p:txBody>
      </p:sp>
      <p:sp>
        <p:nvSpPr>
          <p:cNvPr id="21" name="Oval Callout 20">
            <a:extLst>
              <a:ext uri="{FF2B5EF4-FFF2-40B4-BE49-F238E27FC236}">
                <a16:creationId xmlns:a16="http://schemas.microsoft.com/office/drawing/2014/main" id="{1721B0DA-8B9E-6849-A30B-E3552A657D14}"/>
              </a:ext>
            </a:extLst>
          </p:cNvPr>
          <p:cNvSpPr/>
          <p:nvPr/>
        </p:nvSpPr>
        <p:spPr>
          <a:xfrm>
            <a:off x="6427555" y="1170049"/>
            <a:ext cx="2983145" cy="1299686"/>
          </a:xfrm>
          <a:prstGeom prst="wedgeEllipseCallout">
            <a:avLst>
              <a:gd name="adj1" fmla="val -63432"/>
              <a:gd name="adj2" fmla="val 581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latin typeface="Calibri" panose="020F0502020204030204" pitchFamily="34" charset="0"/>
                <a:cs typeface="Calibri" panose="020F0502020204030204" pitchFamily="34" charset="0"/>
              </a:rPr>
              <a:t>Week 2: taught &amp; practised in lesson</a:t>
            </a:r>
          </a:p>
        </p:txBody>
      </p:sp>
      <p:sp>
        <p:nvSpPr>
          <p:cNvPr id="22" name="Oval Callout 21">
            <a:extLst>
              <a:ext uri="{FF2B5EF4-FFF2-40B4-BE49-F238E27FC236}">
                <a16:creationId xmlns:a16="http://schemas.microsoft.com/office/drawing/2014/main" id="{E59E8E32-582B-D54E-B95B-357D8F643474}"/>
              </a:ext>
            </a:extLst>
          </p:cNvPr>
          <p:cNvSpPr/>
          <p:nvPr/>
        </p:nvSpPr>
        <p:spPr>
          <a:xfrm>
            <a:off x="8296236" y="2570844"/>
            <a:ext cx="3573646" cy="2382161"/>
          </a:xfrm>
          <a:prstGeom prst="wedgeEllipseCallout">
            <a:avLst>
              <a:gd name="adj1" fmla="val -85221"/>
              <a:gd name="adj2" fmla="val -109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latin typeface="Calibri" panose="020F0502020204030204" pitchFamily="34" charset="0"/>
                <a:cs typeface="Calibri" panose="020F0502020204030204" pitchFamily="34" charset="0"/>
              </a:rPr>
              <a:t>Week 5: relearnt before lesson and included in receptive and productive practice that week </a:t>
            </a:r>
          </a:p>
        </p:txBody>
      </p:sp>
      <p:sp>
        <p:nvSpPr>
          <p:cNvPr id="23" name="Oval Callout 22">
            <a:extLst>
              <a:ext uri="{FF2B5EF4-FFF2-40B4-BE49-F238E27FC236}">
                <a16:creationId xmlns:a16="http://schemas.microsoft.com/office/drawing/2014/main" id="{BCC17742-7634-5043-B228-341686BDE61A}"/>
              </a:ext>
            </a:extLst>
          </p:cNvPr>
          <p:cNvSpPr/>
          <p:nvPr/>
        </p:nvSpPr>
        <p:spPr>
          <a:xfrm>
            <a:off x="2647950" y="4245629"/>
            <a:ext cx="4405382" cy="1671130"/>
          </a:xfrm>
          <a:prstGeom prst="wedgeEllipseCallout">
            <a:avLst>
              <a:gd name="adj1" fmla="val 66983"/>
              <a:gd name="adj2" fmla="val 56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latin typeface="Calibri" panose="020F0502020204030204" pitchFamily="34" charset="0"/>
                <a:cs typeface="Calibri" panose="020F0502020204030204" pitchFamily="34" charset="0"/>
              </a:rPr>
              <a:t>Week 9/10: relearnt before lesson and included in receptive and productive practice that week </a:t>
            </a:r>
          </a:p>
        </p:txBody>
      </p:sp>
      <p:sp>
        <p:nvSpPr>
          <p:cNvPr id="26" name="Title 1">
            <a:extLst>
              <a:ext uri="{FF2B5EF4-FFF2-40B4-BE49-F238E27FC236}">
                <a16:creationId xmlns:a16="http://schemas.microsoft.com/office/drawing/2014/main" id="{28E595BC-0E42-0042-9127-5EDC7B6AF0B8}"/>
              </a:ext>
            </a:extLst>
          </p:cNvPr>
          <p:cNvSpPr>
            <a:spLocks noGrp="1"/>
          </p:cNvSpPr>
          <p:nvPr>
            <p:ph type="title"/>
          </p:nvPr>
        </p:nvSpPr>
        <p:spPr>
          <a:xfrm>
            <a:off x="900970" y="205324"/>
            <a:ext cx="10488746" cy="579097"/>
          </a:xfrm>
        </p:spPr>
        <p:txBody>
          <a:bodyPr>
            <a:noAutofit/>
          </a:bodyPr>
          <a:lstStyle/>
          <a:p>
            <a:pPr algn="ctr"/>
            <a:r>
              <a:rPr lang="en-US" sz="2400" b="1" dirty="0"/>
              <a:t>An expanding practice schedule</a:t>
            </a:r>
          </a:p>
        </p:txBody>
      </p:sp>
    </p:spTree>
    <p:extLst>
      <p:ext uri="{BB962C8B-B14F-4D97-AF65-F5344CB8AC3E}">
        <p14:creationId xmlns:p14="http://schemas.microsoft.com/office/powerpoint/2010/main" val="880995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1" grpId="0" animBg="1"/>
      <p:bldP spid="22" grpId="0" animBg="1"/>
      <p:bldP spid="2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D6EFDC38-0DC4-4BA2-B8EE-CD04A8ED3022}"/>
              </a:ext>
            </a:extLst>
          </p:cNvPr>
          <p:cNvGrpSpPr/>
          <p:nvPr/>
        </p:nvGrpSpPr>
        <p:grpSpPr>
          <a:xfrm>
            <a:off x="833378" y="1707885"/>
            <a:ext cx="9204236" cy="1351221"/>
            <a:chOff x="98575" y="1970300"/>
            <a:chExt cx="11717079" cy="1282376"/>
          </a:xfrm>
        </p:grpSpPr>
        <p:pic>
          <p:nvPicPr>
            <p:cNvPr id="37" name="Picture 36">
              <a:extLst>
                <a:ext uri="{FF2B5EF4-FFF2-40B4-BE49-F238E27FC236}">
                  <a16:creationId xmlns:a16="http://schemas.microsoft.com/office/drawing/2014/main" id="{79E7BA17-90EB-49DA-BDD3-CBCA2363B679}"/>
                </a:ext>
              </a:extLst>
            </p:cNvPr>
            <p:cNvPicPr>
              <a:picLocks noChangeAspect="1"/>
            </p:cNvPicPr>
            <p:nvPr/>
          </p:nvPicPr>
          <p:blipFill>
            <a:blip r:embed="rId3"/>
            <a:stretch>
              <a:fillRect/>
            </a:stretch>
          </p:blipFill>
          <p:spPr>
            <a:xfrm>
              <a:off x="98575" y="1970300"/>
              <a:ext cx="11717079" cy="1282376"/>
            </a:xfrm>
            <a:prstGeom prst="rect">
              <a:avLst/>
            </a:prstGeom>
            <a:ln>
              <a:solidFill>
                <a:schemeClr val="accent1">
                  <a:lumMod val="50000"/>
                </a:schemeClr>
              </a:solidFill>
            </a:ln>
          </p:spPr>
        </p:pic>
        <p:sp>
          <p:nvSpPr>
            <p:cNvPr id="45" name="Rectangle: Rounded Corners 44">
              <a:extLst>
                <a:ext uri="{FF2B5EF4-FFF2-40B4-BE49-F238E27FC236}">
                  <a16:creationId xmlns:a16="http://schemas.microsoft.com/office/drawing/2014/main" id="{A3CDB9A0-6A82-4A3A-94B8-5FF0D5DC4DB5}"/>
                </a:ext>
              </a:extLst>
            </p:cNvPr>
            <p:cNvSpPr/>
            <p:nvPr/>
          </p:nvSpPr>
          <p:spPr>
            <a:xfrm>
              <a:off x="2863850" y="1970300"/>
              <a:ext cx="3041650" cy="1200150"/>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6836" y="385332"/>
            <a:ext cx="7276481" cy="823739"/>
          </a:xfrm>
          <a:prstGeom prst="rect">
            <a:avLst/>
          </a:prstGeom>
        </p:spPr>
      </p:pic>
      <p:sp>
        <p:nvSpPr>
          <p:cNvPr id="2" name="Title 1"/>
          <p:cNvSpPr>
            <a:spLocks noGrp="1"/>
          </p:cNvSpPr>
          <p:nvPr>
            <p:ph type="title"/>
          </p:nvPr>
        </p:nvSpPr>
        <p:spPr>
          <a:xfrm>
            <a:off x="238203" y="257412"/>
            <a:ext cx="6597570" cy="994172"/>
          </a:xfrm>
        </p:spPr>
        <p:txBody>
          <a:bodyPr>
            <a:normAutofit/>
          </a:bodyPr>
          <a:lstStyle/>
          <a:p>
            <a:r>
              <a:rPr lang="en-GB" sz="2400" b="1">
                <a:solidFill>
                  <a:schemeClr val="bg1"/>
                </a:solidFill>
              </a:rPr>
              <a:t>Revisiting vocabulary in different grammatical and semantic contexts</a:t>
            </a:r>
          </a:p>
        </p:txBody>
      </p:sp>
      <p:grpSp>
        <p:nvGrpSpPr>
          <p:cNvPr id="49" name="Group 48">
            <a:extLst>
              <a:ext uri="{FF2B5EF4-FFF2-40B4-BE49-F238E27FC236}">
                <a16:creationId xmlns:a16="http://schemas.microsoft.com/office/drawing/2014/main" id="{6EC325FC-2844-4A86-AD96-3514EEBEFB71}"/>
              </a:ext>
            </a:extLst>
          </p:cNvPr>
          <p:cNvGrpSpPr/>
          <p:nvPr/>
        </p:nvGrpSpPr>
        <p:grpSpPr>
          <a:xfrm>
            <a:off x="1030148" y="3183587"/>
            <a:ext cx="9507191" cy="1461948"/>
            <a:chOff x="224725" y="3185030"/>
            <a:chExt cx="11717078" cy="1200150"/>
          </a:xfrm>
        </p:grpSpPr>
        <p:pic>
          <p:nvPicPr>
            <p:cNvPr id="39" name="Picture 38">
              <a:extLst>
                <a:ext uri="{FF2B5EF4-FFF2-40B4-BE49-F238E27FC236}">
                  <a16:creationId xmlns:a16="http://schemas.microsoft.com/office/drawing/2014/main" id="{0E560422-8B70-4863-AAA8-01547DD419D8}"/>
                </a:ext>
              </a:extLst>
            </p:cNvPr>
            <p:cNvPicPr>
              <a:picLocks noChangeAspect="1"/>
            </p:cNvPicPr>
            <p:nvPr/>
          </p:nvPicPr>
          <p:blipFill>
            <a:blip r:embed="rId5"/>
            <a:stretch>
              <a:fillRect/>
            </a:stretch>
          </p:blipFill>
          <p:spPr>
            <a:xfrm>
              <a:off x="224725" y="3185030"/>
              <a:ext cx="11717078" cy="1200150"/>
            </a:xfrm>
            <a:prstGeom prst="rect">
              <a:avLst/>
            </a:prstGeom>
            <a:ln>
              <a:solidFill>
                <a:schemeClr val="accent1">
                  <a:lumMod val="50000"/>
                </a:schemeClr>
              </a:solidFill>
            </a:ln>
          </p:spPr>
        </p:pic>
        <p:sp>
          <p:nvSpPr>
            <p:cNvPr id="46" name="Rectangle: Rounded Corners 45">
              <a:extLst>
                <a:ext uri="{FF2B5EF4-FFF2-40B4-BE49-F238E27FC236}">
                  <a16:creationId xmlns:a16="http://schemas.microsoft.com/office/drawing/2014/main" id="{6CBED469-FD41-470C-9775-E60968E967BB}"/>
                </a:ext>
              </a:extLst>
            </p:cNvPr>
            <p:cNvSpPr/>
            <p:nvPr/>
          </p:nvSpPr>
          <p:spPr>
            <a:xfrm>
              <a:off x="7316254" y="3193138"/>
              <a:ext cx="1281646" cy="1176231"/>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grpSp>
        <p:nvGrpSpPr>
          <p:cNvPr id="50" name="Group 49">
            <a:extLst>
              <a:ext uri="{FF2B5EF4-FFF2-40B4-BE49-F238E27FC236}">
                <a16:creationId xmlns:a16="http://schemas.microsoft.com/office/drawing/2014/main" id="{0C4E20E0-7C6B-4FCF-BB3D-4A4025874F68}"/>
              </a:ext>
            </a:extLst>
          </p:cNvPr>
          <p:cNvGrpSpPr/>
          <p:nvPr/>
        </p:nvGrpSpPr>
        <p:grpSpPr>
          <a:xfrm>
            <a:off x="1200686" y="4770016"/>
            <a:ext cx="9556921" cy="1602386"/>
            <a:chOff x="350875" y="4364809"/>
            <a:chExt cx="11717078" cy="1928610"/>
          </a:xfrm>
        </p:grpSpPr>
        <p:pic>
          <p:nvPicPr>
            <p:cNvPr id="43" name="Picture 42">
              <a:extLst>
                <a:ext uri="{FF2B5EF4-FFF2-40B4-BE49-F238E27FC236}">
                  <a16:creationId xmlns:a16="http://schemas.microsoft.com/office/drawing/2014/main" id="{5E5936D9-85D1-4997-A085-F0FC8F390EB5}"/>
                </a:ext>
              </a:extLst>
            </p:cNvPr>
            <p:cNvPicPr>
              <a:picLocks noChangeAspect="1"/>
            </p:cNvPicPr>
            <p:nvPr/>
          </p:nvPicPr>
          <p:blipFill>
            <a:blip r:embed="rId6"/>
            <a:stretch>
              <a:fillRect/>
            </a:stretch>
          </p:blipFill>
          <p:spPr>
            <a:xfrm>
              <a:off x="350875" y="4369369"/>
              <a:ext cx="11717078" cy="1924050"/>
            </a:xfrm>
            <a:prstGeom prst="rect">
              <a:avLst/>
            </a:prstGeom>
            <a:ln>
              <a:solidFill>
                <a:schemeClr val="accent1">
                  <a:lumMod val="50000"/>
                </a:schemeClr>
              </a:solidFill>
            </a:ln>
          </p:spPr>
        </p:pic>
        <p:sp>
          <p:nvSpPr>
            <p:cNvPr id="47" name="Rectangle: Rounded Corners 46">
              <a:extLst>
                <a:ext uri="{FF2B5EF4-FFF2-40B4-BE49-F238E27FC236}">
                  <a16:creationId xmlns:a16="http://schemas.microsoft.com/office/drawing/2014/main" id="{45663951-7768-49E3-A61D-9EF8088CDBCC}"/>
                </a:ext>
              </a:extLst>
            </p:cNvPr>
            <p:cNvSpPr/>
            <p:nvPr/>
          </p:nvSpPr>
          <p:spPr>
            <a:xfrm>
              <a:off x="2990803" y="4364809"/>
              <a:ext cx="5390096" cy="1924050"/>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p>
          </p:txBody>
        </p:sp>
      </p:grpSp>
      <p:sp>
        <p:nvSpPr>
          <p:cNvPr id="14" name="Oval Callout 13">
            <a:extLst>
              <a:ext uri="{FF2B5EF4-FFF2-40B4-BE49-F238E27FC236}">
                <a16:creationId xmlns:a16="http://schemas.microsoft.com/office/drawing/2014/main" id="{61527889-E694-E74D-A488-4CB8BDFF6401}"/>
              </a:ext>
            </a:extLst>
          </p:cNvPr>
          <p:cNvSpPr/>
          <p:nvPr/>
        </p:nvSpPr>
        <p:spPr>
          <a:xfrm>
            <a:off x="6695723" y="327068"/>
            <a:ext cx="2707923" cy="1299686"/>
          </a:xfrm>
          <a:prstGeom prst="wedgeEllipseCallout">
            <a:avLst>
              <a:gd name="adj1" fmla="val 61527"/>
              <a:gd name="adj2" fmla="val 775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Calibri" panose="020F0502020204030204" pitchFamily="34" charset="0"/>
                <a:cs typeface="Calibri" panose="020F0502020204030204" pitchFamily="34" charset="0"/>
              </a:rPr>
              <a:t>Talking about people’s lives</a:t>
            </a:r>
          </a:p>
        </p:txBody>
      </p:sp>
      <p:sp>
        <p:nvSpPr>
          <p:cNvPr id="15" name="Oval Callout 14">
            <a:extLst>
              <a:ext uri="{FF2B5EF4-FFF2-40B4-BE49-F238E27FC236}">
                <a16:creationId xmlns:a16="http://schemas.microsoft.com/office/drawing/2014/main" id="{83E5F96C-1090-0147-BA83-7155632C1CFB}"/>
              </a:ext>
            </a:extLst>
          </p:cNvPr>
          <p:cNvSpPr/>
          <p:nvPr/>
        </p:nvSpPr>
        <p:spPr>
          <a:xfrm>
            <a:off x="9403646" y="2161380"/>
            <a:ext cx="2707923" cy="1299686"/>
          </a:xfrm>
          <a:prstGeom prst="wedgeEllipseCallout">
            <a:avLst>
              <a:gd name="adj1" fmla="val -21109"/>
              <a:gd name="adj2" fmla="val 785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Calibri" panose="020F0502020204030204" pitchFamily="34" charset="0"/>
                <a:cs typeface="Calibri" panose="020F0502020204030204" pitchFamily="34" charset="0"/>
              </a:rPr>
              <a:t>Asking about future intentions</a:t>
            </a:r>
          </a:p>
        </p:txBody>
      </p:sp>
      <p:sp>
        <p:nvSpPr>
          <p:cNvPr id="16" name="Oval Callout 15">
            <a:extLst>
              <a:ext uri="{FF2B5EF4-FFF2-40B4-BE49-F238E27FC236}">
                <a16:creationId xmlns:a16="http://schemas.microsoft.com/office/drawing/2014/main" id="{FA9F0C4D-DE3A-344A-B91A-7EE245ACD2D2}"/>
              </a:ext>
            </a:extLst>
          </p:cNvPr>
          <p:cNvSpPr/>
          <p:nvPr/>
        </p:nvSpPr>
        <p:spPr>
          <a:xfrm>
            <a:off x="7191650" y="4636140"/>
            <a:ext cx="2707923" cy="1299686"/>
          </a:xfrm>
          <a:prstGeom prst="wedgeEllipseCallout">
            <a:avLst>
              <a:gd name="adj1" fmla="val 63852"/>
              <a:gd name="adj2" fmla="val 2811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Calibri" panose="020F0502020204030204" pitchFamily="34" charset="0"/>
                <a:cs typeface="Calibri" panose="020F0502020204030204" pitchFamily="34" charset="0"/>
              </a:rPr>
              <a:t>Talking about the environment</a:t>
            </a:r>
          </a:p>
        </p:txBody>
      </p:sp>
      <p:sp>
        <p:nvSpPr>
          <p:cNvPr id="17" name="Oval 16">
            <a:extLst>
              <a:ext uri="{FF2B5EF4-FFF2-40B4-BE49-F238E27FC236}">
                <a16:creationId xmlns:a16="http://schemas.microsoft.com/office/drawing/2014/main" id="{0DC77B5B-5A00-3447-94FD-C7382389BF6C}"/>
              </a:ext>
              <a:ext uri="{C183D7F6-B498-43B3-948B-1728B52AA6E4}">
                <adec:decorative xmlns:adec="http://schemas.microsoft.com/office/drawing/2017/decorative" val="1"/>
              </a:ext>
            </a:extLst>
          </p:cNvPr>
          <p:cNvSpPr/>
          <p:nvPr/>
        </p:nvSpPr>
        <p:spPr>
          <a:xfrm>
            <a:off x="1463040" y="3333420"/>
            <a:ext cx="1890878"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16E9CA7-8507-9342-A5A2-D5A7C7FDF5CC}"/>
              </a:ext>
              <a:ext uri="{C183D7F6-B498-43B3-948B-1728B52AA6E4}">
                <adec:decorative xmlns:adec="http://schemas.microsoft.com/office/drawing/2017/decorative" val="1"/>
              </a:ext>
            </a:extLst>
          </p:cNvPr>
          <p:cNvSpPr/>
          <p:nvPr/>
        </p:nvSpPr>
        <p:spPr>
          <a:xfrm>
            <a:off x="1800909" y="1798894"/>
            <a:ext cx="829873"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E29E302-5CCF-6F4A-ABEE-BB44F65C852B}"/>
              </a:ext>
              <a:ext uri="{C183D7F6-B498-43B3-948B-1728B52AA6E4}">
                <adec:decorative xmlns:adec="http://schemas.microsoft.com/office/drawing/2017/decorative" val="1"/>
              </a:ext>
            </a:extLst>
          </p:cNvPr>
          <p:cNvSpPr/>
          <p:nvPr/>
        </p:nvSpPr>
        <p:spPr>
          <a:xfrm>
            <a:off x="1463040" y="4626276"/>
            <a:ext cx="2080259" cy="726400"/>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823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484584" cy="1325563"/>
          </a:xfrm>
        </p:spPr>
        <p:txBody>
          <a:bodyPr>
            <a:normAutofit/>
          </a:bodyPr>
          <a:lstStyle/>
          <a:p>
            <a:r>
              <a:rPr lang="en-GB" sz="3600" b="1">
                <a:solidFill>
                  <a:schemeClr val="bg1"/>
                </a:solidFill>
              </a:rPr>
              <a:t>2. Design</a:t>
            </a:r>
          </a:p>
        </p:txBody>
      </p:sp>
      <p:sp>
        <p:nvSpPr>
          <p:cNvPr id="14" name="Rectangle: Rounded Corners 13">
            <a:extLst>
              <a:ext uri="{FF2B5EF4-FFF2-40B4-BE49-F238E27FC236}">
                <a16:creationId xmlns:a16="http://schemas.microsoft.com/office/drawing/2014/main" id="{DB0E2841-D092-4E1B-A9D8-EA2BC9CBB926}"/>
              </a:ext>
            </a:extLst>
          </p:cNvPr>
          <p:cNvSpPr/>
          <p:nvPr/>
        </p:nvSpPr>
        <p:spPr>
          <a:xfrm>
            <a:off x="206464" y="798653"/>
            <a:ext cx="4488366" cy="5427601"/>
          </a:xfrm>
          <a:prstGeom prst="roundRect">
            <a:avLst/>
          </a:prstGeom>
          <a:solidFill>
            <a:schemeClr val="accent1">
              <a:lumMod val="20000"/>
              <a:lumOff val="80000"/>
            </a:schemeClr>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4000" rIns="0" rtlCol="0" anchor="ctr"/>
          <a:lstStyle/>
          <a:p>
            <a:pPr marL="342900" indent="-342900">
              <a:buFont typeface="Arial" panose="020B0604020202020204" pitchFamily="34" charset="0"/>
              <a:buChar char="•"/>
              <a:defRPr/>
            </a:pPr>
            <a:r>
              <a:rPr lang="en-GB" sz="2400" dirty="0">
                <a:solidFill>
                  <a:srgbClr val="002060"/>
                </a:solidFill>
                <a:latin typeface="Century Gothic" panose="020B0502020202020204" pitchFamily="34" charset="0"/>
              </a:rPr>
              <a:t>The complexity of language </a:t>
            </a:r>
            <a:r>
              <a:rPr lang="en-GB" sz="2400" b="1" dirty="0">
                <a:solidFill>
                  <a:srgbClr val="002060"/>
                </a:solidFill>
                <a:latin typeface="Century Gothic" panose="020B0502020202020204" pitchFamily="34" charset="0"/>
              </a:rPr>
              <a:t>grows gradually</a:t>
            </a:r>
            <a:endParaRPr lang="en-GB" sz="2400" dirty="0">
              <a:solidFill>
                <a:srgbClr val="002060"/>
              </a:solidFill>
              <a:latin typeface="Century Gothic" panose="020B0502020202020204" pitchFamily="34" charset="0"/>
            </a:endParaRPr>
          </a:p>
          <a:p>
            <a:pPr marL="342900" indent="-342900">
              <a:buFont typeface="Arial" panose="020B0604020202020204" pitchFamily="34" charset="0"/>
              <a:buChar char="•"/>
              <a:defRPr/>
            </a:pPr>
            <a:endParaRPr lang="en-GB" sz="2400" dirty="0">
              <a:solidFill>
                <a:srgbClr val="002060"/>
              </a:solidFill>
              <a:latin typeface="Century Gothic" panose="020B0502020202020204" pitchFamily="34" charset="0"/>
            </a:endParaRPr>
          </a:p>
          <a:p>
            <a:pPr marL="342900" indent="-342900">
              <a:buFont typeface="Arial" panose="020B0604020202020204" pitchFamily="34" charset="0"/>
              <a:buChar char="•"/>
              <a:defRPr/>
            </a:pPr>
            <a:r>
              <a:rPr lang="en-GB" sz="2400" b="1" dirty="0">
                <a:solidFill>
                  <a:srgbClr val="002060"/>
                </a:solidFill>
                <a:latin typeface="Century Gothic" panose="020B0502020202020204" pitchFamily="34" charset="0"/>
              </a:rPr>
              <a:t>grammatical </a:t>
            </a:r>
            <a:r>
              <a:rPr lang="en-GB" sz="2400" dirty="0">
                <a:solidFill>
                  <a:srgbClr val="002060"/>
                </a:solidFill>
                <a:latin typeface="Century Gothic" panose="020B0502020202020204" pitchFamily="34" charset="0"/>
              </a:rPr>
              <a:t>and </a:t>
            </a:r>
            <a:r>
              <a:rPr lang="en-GB" sz="2400" b="1" dirty="0">
                <a:solidFill>
                  <a:srgbClr val="002060"/>
                </a:solidFill>
                <a:latin typeface="Century Gothic" panose="020B0502020202020204" pitchFamily="34" charset="0"/>
              </a:rPr>
              <a:t>lexical </a:t>
            </a:r>
            <a:r>
              <a:rPr lang="en-GB" sz="2400" dirty="0">
                <a:solidFill>
                  <a:srgbClr val="002060"/>
                </a:solidFill>
                <a:latin typeface="Century Gothic" panose="020B0502020202020204" pitchFamily="34" charset="0"/>
              </a:rPr>
              <a:t>growth – the size of the word families that we can expect students to know </a:t>
            </a:r>
            <a:r>
              <a:rPr lang="en-GB" sz="2400" i="1" dirty="0">
                <a:solidFill>
                  <a:srgbClr val="002060"/>
                </a:solidFill>
                <a:latin typeface="Century Gothic" panose="020B0502020202020204" pitchFamily="34" charset="0"/>
              </a:rPr>
              <a:t>gradually</a:t>
            </a:r>
            <a:r>
              <a:rPr lang="en-GB" sz="2400" dirty="0">
                <a:solidFill>
                  <a:srgbClr val="002060"/>
                </a:solidFill>
                <a:latin typeface="Century Gothic" panose="020B0502020202020204" pitchFamily="34" charset="0"/>
              </a:rPr>
              <a:t> gets larger</a:t>
            </a:r>
          </a:p>
          <a:p>
            <a:pPr>
              <a:defRPr/>
            </a:pPr>
            <a:endParaRPr lang="en-GB" sz="2400" dirty="0">
              <a:solidFill>
                <a:srgbClr val="002060"/>
              </a:solidFill>
              <a:latin typeface="Century Gothic" panose="020B0502020202020204" pitchFamily="34" charset="0"/>
            </a:endParaRPr>
          </a:p>
        </p:txBody>
      </p:sp>
      <p:sp>
        <p:nvSpPr>
          <p:cNvPr id="15" name="TextBox 14">
            <a:extLst>
              <a:ext uri="{FF2B5EF4-FFF2-40B4-BE49-F238E27FC236}">
                <a16:creationId xmlns:a16="http://schemas.microsoft.com/office/drawing/2014/main" id="{E05795F4-3084-43F8-873D-464D4E29ACB1}"/>
              </a:ext>
            </a:extLst>
          </p:cNvPr>
          <p:cNvSpPr txBox="1"/>
          <p:nvPr/>
        </p:nvSpPr>
        <p:spPr>
          <a:xfrm>
            <a:off x="439598" y="119084"/>
            <a:ext cx="11544300" cy="461665"/>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GB" sz="2400" b="1" dirty="0">
                <a:solidFill>
                  <a:srgbClr val="002060"/>
                </a:solidFill>
                <a:latin typeface="Century Gothic" panose="020B0502020202020204" pitchFamily="34" charset="0"/>
              </a:rPr>
              <a:t>Planning systematic vocabulary and grammatical growth </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4" name="Table 3">
            <a:extLst>
              <a:ext uri="{FF2B5EF4-FFF2-40B4-BE49-F238E27FC236}">
                <a16:creationId xmlns:a16="http://schemas.microsoft.com/office/drawing/2014/main" id="{273AC953-5591-B34A-80B3-72682F3475C1}"/>
              </a:ext>
            </a:extLst>
          </p:cNvPr>
          <p:cNvGraphicFramePr>
            <a:graphicFrameLocks noGrp="1"/>
          </p:cNvGraphicFramePr>
          <p:nvPr>
            <p:extLst>
              <p:ext uri="{D42A27DB-BD31-4B8C-83A1-F6EECF244321}">
                <p14:modId xmlns:p14="http://schemas.microsoft.com/office/powerpoint/2010/main" val="421896220"/>
              </p:ext>
            </p:extLst>
          </p:nvPr>
        </p:nvGraphicFramePr>
        <p:xfrm>
          <a:off x="4716096" y="1274514"/>
          <a:ext cx="7152055" cy="640080"/>
        </p:xfrm>
        <a:graphic>
          <a:graphicData uri="http://schemas.openxmlformats.org/drawingml/2006/table">
            <a:tbl>
              <a:tblPr firstRow="1" bandRow="1">
                <a:tableStyleId>{5C22544A-7EE6-4342-B048-85BDC9FD1C3A}</a:tableStyleId>
              </a:tblPr>
              <a:tblGrid>
                <a:gridCol w="805261">
                  <a:extLst>
                    <a:ext uri="{9D8B030D-6E8A-4147-A177-3AD203B41FA5}">
                      <a16:colId xmlns:a16="http://schemas.microsoft.com/office/drawing/2014/main" val="4149412059"/>
                    </a:ext>
                  </a:extLst>
                </a:gridCol>
                <a:gridCol w="2399856">
                  <a:extLst>
                    <a:ext uri="{9D8B030D-6E8A-4147-A177-3AD203B41FA5}">
                      <a16:colId xmlns:a16="http://schemas.microsoft.com/office/drawing/2014/main" val="1952625706"/>
                    </a:ext>
                  </a:extLst>
                </a:gridCol>
                <a:gridCol w="3946938">
                  <a:extLst>
                    <a:ext uri="{9D8B030D-6E8A-4147-A177-3AD203B41FA5}">
                      <a16:colId xmlns:a16="http://schemas.microsoft.com/office/drawing/2014/main" val="1095449038"/>
                    </a:ext>
                  </a:extLst>
                </a:gridCol>
              </a:tblGrid>
              <a:tr h="524357">
                <a:tc>
                  <a:txBody>
                    <a:bodyPr/>
                    <a:lstStyle/>
                    <a:p>
                      <a:r>
                        <a:rPr lang="en-US"/>
                        <a:t>lesson</a:t>
                      </a:r>
                    </a:p>
                  </a:txBody>
                  <a:tcPr/>
                </a:tc>
                <a:tc>
                  <a:txBody>
                    <a:bodyPr/>
                    <a:lstStyle/>
                    <a:p>
                      <a:r>
                        <a:rPr lang="en-US" dirty="0"/>
                        <a:t>word families grow in size</a:t>
                      </a:r>
                    </a:p>
                  </a:txBody>
                  <a:tcPr/>
                </a:tc>
                <a:tc>
                  <a:txBody>
                    <a:bodyPr/>
                    <a:lstStyle/>
                    <a:p>
                      <a:r>
                        <a:rPr lang="en-US" dirty="0"/>
                        <a:t>number of words grows</a:t>
                      </a:r>
                    </a:p>
                  </a:txBody>
                  <a:tcPr/>
                </a:tc>
                <a:extLst>
                  <a:ext uri="{0D108BD9-81ED-4DB2-BD59-A6C34878D82A}">
                    <a16:rowId xmlns:a16="http://schemas.microsoft.com/office/drawing/2014/main" val="1638249850"/>
                  </a:ext>
                </a:extLst>
              </a:tr>
            </a:tbl>
          </a:graphicData>
        </a:graphic>
      </p:graphicFrame>
      <p:pic>
        <p:nvPicPr>
          <p:cNvPr id="11" name="Picture 10">
            <a:extLst>
              <a:ext uri="{FF2B5EF4-FFF2-40B4-BE49-F238E27FC236}">
                <a16:creationId xmlns:a16="http://schemas.microsoft.com/office/drawing/2014/main" id="{5CD11958-FA8A-1548-836D-CB2C9F1F3138}"/>
              </a:ext>
            </a:extLst>
          </p:cNvPr>
          <p:cNvPicPr>
            <a:picLocks noChangeAspect="1"/>
          </p:cNvPicPr>
          <p:nvPr/>
        </p:nvPicPr>
        <p:blipFill rotWithShape="1">
          <a:blip r:embed="rId3"/>
          <a:srcRect l="9107"/>
          <a:stretch/>
        </p:blipFill>
        <p:spPr>
          <a:xfrm>
            <a:off x="5041902" y="1910953"/>
            <a:ext cx="6826250" cy="4339478"/>
          </a:xfrm>
          <a:prstGeom prst="rect">
            <a:avLst/>
          </a:prstGeom>
        </p:spPr>
      </p:pic>
      <p:sp>
        <p:nvSpPr>
          <p:cNvPr id="7" name="Oval 6">
            <a:extLst>
              <a:ext uri="{FF2B5EF4-FFF2-40B4-BE49-F238E27FC236}">
                <a16:creationId xmlns:a16="http://schemas.microsoft.com/office/drawing/2014/main" id="{11CCEBDD-D3A9-064F-8B20-7361854D0935}"/>
              </a:ext>
              <a:ext uri="{C183D7F6-B498-43B3-948B-1728B52AA6E4}">
                <adec:decorative xmlns:adec="http://schemas.microsoft.com/office/drawing/2017/decorative" val="1"/>
              </a:ext>
            </a:extLst>
          </p:cNvPr>
          <p:cNvSpPr/>
          <p:nvPr/>
        </p:nvSpPr>
        <p:spPr>
          <a:xfrm>
            <a:off x="6699640" y="2558891"/>
            <a:ext cx="829873"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0C3B6A5-B1F4-C94F-8BBB-CF13F67E083E}"/>
              </a:ext>
              <a:ext uri="{C183D7F6-B498-43B3-948B-1728B52AA6E4}">
                <adec:decorative xmlns:adec="http://schemas.microsoft.com/office/drawing/2017/decorative" val="1"/>
              </a:ext>
            </a:extLst>
          </p:cNvPr>
          <p:cNvSpPr/>
          <p:nvPr/>
        </p:nvSpPr>
        <p:spPr>
          <a:xfrm>
            <a:off x="6880615" y="3982878"/>
            <a:ext cx="829873"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E32FF73-11F7-BD4A-90FF-4B6C2F917AD0}"/>
              </a:ext>
              <a:ext uri="{C183D7F6-B498-43B3-948B-1728B52AA6E4}">
                <adec:decorative xmlns:adec="http://schemas.microsoft.com/office/drawing/2017/decorative" val="1"/>
              </a:ext>
            </a:extLst>
          </p:cNvPr>
          <p:cNvSpPr/>
          <p:nvPr/>
        </p:nvSpPr>
        <p:spPr>
          <a:xfrm>
            <a:off x="6699640" y="5406866"/>
            <a:ext cx="829873"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3791C00-638C-0E4D-A807-CBFB7E56D022}"/>
              </a:ext>
              <a:ext uri="{C183D7F6-B498-43B3-948B-1728B52AA6E4}">
                <adec:decorative xmlns:adec="http://schemas.microsoft.com/office/drawing/2017/decorative" val="1"/>
              </a:ext>
            </a:extLst>
          </p:cNvPr>
          <p:cNvSpPr/>
          <p:nvPr/>
        </p:nvSpPr>
        <p:spPr>
          <a:xfrm>
            <a:off x="7913013" y="3616112"/>
            <a:ext cx="3038522" cy="532104"/>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B68F88E-77D8-8C45-9AFD-A224FFDA2FCA}"/>
              </a:ext>
              <a:ext uri="{C183D7F6-B498-43B3-948B-1728B52AA6E4}">
                <adec:decorative xmlns:adec="http://schemas.microsoft.com/office/drawing/2017/decorative" val="1"/>
              </a:ext>
            </a:extLst>
          </p:cNvPr>
          <p:cNvSpPr/>
          <p:nvPr/>
        </p:nvSpPr>
        <p:spPr>
          <a:xfrm>
            <a:off x="7862888" y="2083982"/>
            <a:ext cx="4157664" cy="562172"/>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1903E03-CCE0-D543-9FBF-2FDB93C4FE86}"/>
              </a:ext>
              <a:ext uri="{C183D7F6-B498-43B3-948B-1728B52AA6E4}">
                <adec:decorative xmlns:adec="http://schemas.microsoft.com/office/drawing/2017/decorative" val="1"/>
              </a:ext>
            </a:extLst>
          </p:cNvPr>
          <p:cNvSpPr/>
          <p:nvPr/>
        </p:nvSpPr>
        <p:spPr>
          <a:xfrm>
            <a:off x="7862888" y="5154418"/>
            <a:ext cx="2365633" cy="459574"/>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947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animBg="1"/>
      <p:bldP spid="7" grpId="0" animBg="1"/>
      <p:bldP spid="8" grpId="0" animBg="1"/>
      <p:bldP spid="9" grpId="0" animBg="1"/>
      <p:bldP spid="10"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1F077-A0EE-824D-87C4-4D28E6D629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FD8F72E-11AC-F248-9276-E6BF469EA037}"/>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D489E31-7235-BF48-8EB1-0629944F345B}"/>
              </a:ext>
            </a:extLst>
          </p:cNvPr>
          <p:cNvPicPr>
            <a:picLocks noChangeAspect="1"/>
          </p:cNvPicPr>
          <p:nvPr/>
        </p:nvPicPr>
        <p:blipFill>
          <a:blip r:embed="rId3"/>
          <a:stretch>
            <a:fillRect/>
          </a:stretch>
        </p:blipFill>
        <p:spPr>
          <a:xfrm>
            <a:off x="484093" y="76254"/>
            <a:ext cx="11546541" cy="6100709"/>
          </a:xfrm>
          <a:prstGeom prst="rect">
            <a:avLst/>
          </a:prstGeom>
        </p:spPr>
      </p:pic>
    </p:spTree>
    <p:extLst>
      <p:ext uri="{BB962C8B-B14F-4D97-AF65-F5344CB8AC3E}">
        <p14:creationId xmlns:p14="http://schemas.microsoft.com/office/powerpoint/2010/main" val="2485561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0AD0-D2DD-9A46-9D0C-3FC303516982}"/>
              </a:ext>
            </a:extLst>
          </p:cNvPr>
          <p:cNvSpPr>
            <a:spLocks noGrp="1"/>
          </p:cNvSpPr>
          <p:nvPr>
            <p:ph type="title"/>
          </p:nvPr>
        </p:nvSpPr>
        <p:spPr/>
        <p:txBody>
          <a:bodyPr/>
          <a:lstStyle/>
          <a:p>
            <a:r>
              <a:rPr lang="en-US"/>
              <a:t>But won’t this lead to a dull diet?</a:t>
            </a:r>
          </a:p>
        </p:txBody>
      </p:sp>
      <p:sp>
        <p:nvSpPr>
          <p:cNvPr id="3" name="Content Placeholder 2">
            <a:extLst>
              <a:ext uri="{FF2B5EF4-FFF2-40B4-BE49-F238E27FC236}">
                <a16:creationId xmlns:a16="http://schemas.microsoft.com/office/drawing/2014/main" id="{7CDCBC1A-262F-F542-80DF-7DE16275BFB4}"/>
              </a:ext>
            </a:extLst>
          </p:cNvPr>
          <p:cNvSpPr>
            <a:spLocks noGrp="1"/>
          </p:cNvSpPr>
          <p:nvPr>
            <p:ph idx="1"/>
          </p:nvPr>
        </p:nvSpPr>
        <p:spPr/>
        <p:txBody>
          <a:bodyPr/>
          <a:lstStyle/>
          <a:p>
            <a:pPr marL="0" indent="0">
              <a:buNone/>
            </a:pPr>
            <a:r>
              <a:rPr lang="en-US" sz="3600"/>
              <a:t>What about </a:t>
            </a:r>
          </a:p>
          <a:p>
            <a:pPr>
              <a:buFont typeface="Wingdings" pitchFamily="2" charset="2"/>
              <a:buChar char="Ø"/>
            </a:pPr>
            <a:r>
              <a:rPr lang="en-US"/>
              <a:t> the country/ people / culture?</a:t>
            </a:r>
          </a:p>
          <a:p>
            <a:pPr>
              <a:buFont typeface="Wingdings" pitchFamily="2" charset="2"/>
              <a:buChar char="Ø"/>
            </a:pPr>
            <a:r>
              <a:rPr lang="en-US"/>
              <a:t> social communication and interaction?  </a:t>
            </a:r>
          </a:p>
          <a:p>
            <a:pPr>
              <a:buFont typeface="Wingdings" pitchFamily="2" charset="2"/>
              <a:buChar char="Ø"/>
            </a:pPr>
            <a:r>
              <a:rPr lang="en-US"/>
              <a:t> inferencing skills for when unknown language appears?</a:t>
            </a:r>
          </a:p>
        </p:txBody>
      </p:sp>
    </p:spTree>
    <p:extLst>
      <p:ext uri="{BB962C8B-B14F-4D97-AF65-F5344CB8AC3E}">
        <p14:creationId xmlns:p14="http://schemas.microsoft.com/office/powerpoint/2010/main" val="309711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43C3AC0-F97C-4BC6-933C-AFBEC7AA701B}"/>
              </a:ext>
            </a:extLst>
          </p:cNvPr>
          <p:cNvSpPr>
            <a:spLocks noGrp="1"/>
          </p:cNvSpPr>
          <p:nvPr>
            <p:ph type="title"/>
          </p:nvPr>
        </p:nvSpPr>
        <p:spPr>
          <a:xfrm>
            <a:off x="0" y="4647098"/>
            <a:ext cx="6484584" cy="1325563"/>
          </a:xfrm>
        </p:spPr>
        <p:txBody>
          <a:bodyPr>
            <a:normAutofit/>
          </a:bodyPr>
          <a:lstStyle/>
          <a:p>
            <a:r>
              <a:rPr lang="en-GB" sz="3600" b="1">
                <a:solidFill>
                  <a:schemeClr val="bg1"/>
                </a:solidFill>
              </a:rPr>
              <a:t>Overview</a:t>
            </a:r>
          </a:p>
        </p:txBody>
      </p:sp>
      <p:grpSp>
        <p:nvGrpSpPr>
          <p:cNvPr id="8" name="Group 7">
            <a:extLst>
              <a:ext uri="{FF2B5EF4-FFF2-40B4-BE49-F238E27FC236}">
                <a16:creationId xmlns:a16="http://schemas.microsoft.com/office/drawing/2014/main" id="{08CFCAA8-4CBC-4CC8-BBAD-3530BCC8EEA1}"/>
              </a:ext>
            </a:extLst>
          </p:cNvPr>
          <p:cNvGrpSpPr/>
          <p:nvPr/>
        </p:nvGrpSpPr>
        <p:grpSpPr>
          <a:xfrm>
            <a:off x="0" y="5152045"/>
            <a:ext cx="12192000" cy="820616"/>
            <a:chOff x="-1" y="339969"/>
            <a:chExt cx="8721970" cy="820616"/>
          </a:xfrm>
          <a:solidFill>
            <a:srgbClr val="E56700"/>
          </a:solidFill>
        </p:grpSpPr>
        <p:sp>
          <p:nvSpPr>
            <p:cNvPr id="9" name="Rectangle 8">
              <a:extLst>
                <a:ext uri="{FF2B5EF4-FFF2-40B4-BE49-F238E27FC236}">
                  <a16:creationId xmlns:a16="http://schemas.microsoft.com/office/drawing/2014/main" id="{9D0A6631-E422-48AB-996F-56E643040D74}"/>
                </a:ext>
              </a:extLst>
            </p:cNvPr>
            <p:cNvSpPr/>
            <p:nvPr/>
          </p:nvSpPr>
          <p:spPr>
            <a:xfrm>
              <a:off x="-1" y="339969"/>
              <a:ext cx="8721970" cy="820616"/>
            </a:xfrm>
            <a:prstGeom prst="rect">
              <a:avLst/>
            </a:prstGeom>
            <a:grp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a:extLst>
                <a:ext uri="{FF2B5EF4-FFF2-40B4-BE49-F238E27FC236}">
                  <a16:creationId xmlns:a16="http://schemas.microsoft.com/office/drawing/2014/main" id="{F26B51BC-E05F-426D-8058-0B52F67A54A6}"/>
                </a:ext>
              </a:extLst>
            </p:cNvPr>
            <p:cNvSpPr txBox="1"/>
            <p:nvPr/>
          </p:nvSpPr>
          <p:spPr>
            <a:xfrm>
              <a:off x="-1" y="457889"/>
              <a:ext cx="8721970" cy="584775"/>
            </a:xfrm>
            <a:prstGeom prst="rect">
              <a:avLst/>
            </a:prstGeom>
            <a:grpFill/>
            <a:ln>
              <a:solidFill>
                <a:srgbClr val="E567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What teachers who are using NCELP resources say…</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custDataLst>
      <p:tags r:id="rId1"/>
    </p:custDataLst>
    <p:extLst>
      <p:ext uri="{BB962C8B-B14F-4D97-AF65-F5344CB8AC3E}">
        <p14:creationId xmlns:p14="http://schemas.microsoft.com/office/powerpoint/2010/main" val="1058761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5F9D8-567D-4AEB-AA6E-A1DF2EAA0FA9}"/>
              </a:ext>
            </a:extLst>
          </p:cNvPr>
          <p:cNvSpPr txBox="1"/>
          <p:nvPr/>
        </p:nvSpPr>
        <p:spPr>
          <a:xfrm>
            <a:off x="123675" y="1209217"/>
            <a:ext cx="7411141" cy="4385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5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Comment dit-on les mots orange en anglais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75126" cy="707849"/>
          </a:xfrm>
        </p:spPr>
        <p:txBody>
          <a:bodyPr>
            <a:normAutofit/>
          </a:bodyPr>
          <a:lstStyle/>
          <a:p>
            <a:r>
              <a:rPr lang="en-GB" sz="3600" b="1">
                <a:solidFill>
                  <a:schemeClr val="bg1"/>
                </a:solidFill>
              </a:rPr>
              <a:t>Le festival de Dieppe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972800" y="249869"/>
            <a:ext cx="93712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F3E11188-B433-5A4A-A669-78C0EE9B8445}"/>
              </a:ext>
            </a:extLst>
          </p:cNvPr>
          <p:cNvSpPr txBox="1"/>
          <p:nvPr/>
        </p:nvSpPr>
        <p:spPr>
          <a:xfrm>
            <a:off x="129200" y="1670469"/>
            <a:ext cx="1172992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de Dieppe est le plus grand* festival de cerfs-volants* au monde.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On trouve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sur la plage.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visiteurs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viennent de beaucoup de pays pour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regarder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cerfs-volants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traditionnels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l'art et des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acrobates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aspect important du festival est qu’on peut visiter sans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acheter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billet. Il est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gratuit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beaucoup d'activités pour les enfants et le festival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encourage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l'imagination. Cet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événement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culturel célèbre les relations internationales. Pendant le dernier week-end du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festival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regarde les cerfs-volants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illuminés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pendant un show son* et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lumière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pense à visiter le </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festival. </a:t>
            </a:r>
            <a:r>
              <a:rPr kumimoji="0" lang="fr-FR"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veut voyager au festival avec ma famille ?</a:t>
            </a:r>
            <a:endPar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Kite, Festival, Beach, Color, Wind, Sky, Fly">
            <a:extLst>
              <a:ext uri="{FF2B5EF4-FFF2-40B4-BE49-F238E27FC236}">
                <a16:creationId xmlns:a16="http://schemas.microsoft.com/office/drawing/2014/main" id="{9CA46838-43DF-4452-8BEE-1A3DAB51EDC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417"/>
          <a:stretch/>
        </p:blipFill>
        <p:spPr bwMode="auto">
          <a:xfrm>
            <a:off x="6568864" y="220274"/>
            <a:ext cx="2619035" cy="14419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eople, Lotus, Water Lilies, Flowers, Pond, Plants">
            <a:extLst>
              <a:ext uri="{FF2B5EF4-FFF2-40B4-BE49-F238E27FC236}">
                <a16:creationId xmlns:a16="http://schemas.microsoft.com/office/drawing/2014/main" id="{EBDDACEB-E270-4B65-8D5D-8401C4D27DF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260"/>
          <a:stretch/>
        </p:blipFill>
        <p:spPr bwMode="auto">
          <a:xfrm>
            <a:off x="9071579" y="4798932"/>
            <a:ext cx="2818209" cy="1493469"/>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16">
            <a:extLst>
              <a:ext uri="{FF2B5EF4-FFF2-40B4-BE49-F238E27FC236}">
                <a16:creationId xmlns:a16="http://schemas.microsoft.com/office/drawing/2014/main" id="{7CFA9065-31FF-4FC0-B92C-23095E25E104}"/>
              </a:ext>
            </a:extLst>
          </p:cNvPr>
          <p:cNvSpPr/>
          <p:nvPr/>
        </p:nvSpPr>
        <p:spPr>
          <a:xfrm>
            <a:off x="1445110" y="1979970"/>
            <a:ext cx="1141862"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visitors</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17">
            <a:extLst>
              <a:ext uri="{FF2B5EF4-FFF2-40B4-BE49-F238E27FC236}">
                <a16:creationId xmlns:a16="http://schemas.microsoft.com/office/drawing/2014/main" id="{303F08FA-D774-4850-8DAD-14A34C0E50AE}"/>
              </a:ext>
            </a:extLst>
          </p:cNvPr>
          <p:cNvSpPr/>
          <p:nvPr/>
        </p:nvSpPr>
        <p:spPr>
          <a:xfrm>
            <a:off x="2180509" y="2508436"/>
            <a:ext cx="1462077" cy="491699"/>
          </a:xfrm>
          <a:prstGeom prst="wedgeRectCallout">
            <a:avLst>
              <a:gd name="adj1" fmla="val -58862"/>
              <a:gd name="adj2" fmla="val 37519"/>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traditional</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Speech Bubble: Rectangle 18">
            <a:extLst>
              <a:ext uri="{FF2B5EF4-FFF2-40B4-BE49-F238E27FC236}">
                <a16:creationId xmlns:a16="http://schemas.microsoft.com/office/drawing/2014/main" id="{B6B51186-AFB3-45DD-9C37-677B582EF7F0}"/>
              </a:ext>
            </a:extLst>
          </p:cNvPr>
          <p:cNvSpPr/>
          <p:nvPr/>
        </p:nvSpPr>
        <p:spPr>
          <a:xfrm>
            <a:off x="5479349" y="2342627"/>
            <a:ext cx="1462077"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acrobats</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Speech Bubble: Rectangle 19">
            <a:extLst>
              <a:ext uri="{FF2B5EF4-FFF2-40B4-BE49-F238E27FC236}">
                <a16:creationId xmlns:a16="http://schemas.microsoft.com/office/drawing/2014/main" id="{049EB8AD-97AA-4BB5-866B-BA61FD0CC466}"/>
              </a:ext>
            </a:extLst>
          </p:cNvPr>
          <p:cNvSpPr/>
          <p:nvPr/>
        </p:nvSpPr>
        <p:spPr>
          <a:xfrm>
            <a:off x="8012445" y="3117235"/>
            <a:ext cx="832932" cy="491699"/>
          </a:xfrm>
          <a:prstGeom prst="wedgeRectCallout">
            <a:avLst>
              <a:gd name="adj1" fmla="val -71978"/>
              <a:gd name="adj2" fmla="val -630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free</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Speech Bubble: Rectangle 20">
            <a:extLst>
              <a:ext uri="{FF2B5EF4-FFF2-40B4-BE49-F238E27FC236}">
                <a16:creationId xmlns:a16="http://schemas.microsoft.com/office/drawing/2014/main" id="{81B16812-3A98-43A4-A5E5-18AC418DF5CD}"/>
              </a:ext>
            </a:extLst>
          </p:cNvPr>
          <p:cNvSpPr/>
          <p:nvPr/>
        </p:nvSpPr>
        <p:spPr>
          <a:xfrm>
            <a:off x="4548188" y="3491680"/>
            <a:ext cx="1081894"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event</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Speech Bubble: Rectangle 21">
            <a:extLst>
              <a:ext uri="{FF2B5EF4-FFF2-40B4-BE49-F238E27FC236}">
                <a16:creationId xmlns:a16="http://schemas.microsoft.com/office/drawing/2014/main" id="{D6CBDA3E-2BA2-4266-B277-4D36932FCE58}"/>
              </a:ext>
            </a:extLst>
          </p:cNvPr>
          <p:cNvSpPr/>
          <p:nvPr/>
        </p:nvSpPr>
        <p:spPr>
          <a:xfrm>
            <a:off x="8893109" y="3887327"/>
            <a:ext cx="1604820" cy="491699"/>
          </a:xfrm>
          <a:prstGeom prst="wedgeRectCallout">
            <a:avLst>
              <a:gd name="adj1" fmla="val 34173"/>
              <a:gd name="adj2" fmla="val 76378"/>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illuminated</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Speech Bubble: Rectangle 22">
            <a:extLst>
              <a:ext uri="{FF2B5EF4-FFF2-40B4-BE49-F238E27FC236}">
                <a16:creationId xmlns:a16="http://schemas.microsoft.com/office/drawing/2014/main" id="{7921FE70-FDED-4074-B593-CAC52A56E1E1}"/>
              </a:ext>
            </a:extLst>
          </p:cNvPr>
          <p:cNvSpPr/>
          <p:nvPr/>
        </p:nvSpPr>
        <p:spPr>
          <a:xfrm>
            <a:off x="5280879" y="4622612"/>
            <a:ext cx="929508" cy="491699"/>
          </a:xfrm>
          <a:prstGeom prst="wedgeRectCallout">
            <a:avLst>
              <a:gd name="adj1" fmla="val -61682"/>
              <a:gd name="adj2" fmla="val 1436"/>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light</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Speech Bubble: Rectangle 23">
            <a:extLst>
              <a:ext uri="{FF2B5EF4-FFF2-40B4-BE49-F238E27FC236}">
                <a16:creationId xmlns:a16="http://schemas.microsoft.com/office/drawing/2014/main" id="{E372412B-A6AE-4E31-8DFF-79D4D71EF855}"/>
              </a:ext>
            </a:extLst>
          </p:cNvPr>
          <p:cNvSpPr/>
          <p:nvPr/>
        </p:nvSpPr>
        <p:spPr>
          <a:xfrm>
            <a:off x="1038647" y="1279374"/>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noun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like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Speech Bubble: Rectangle 24">
            <a:extLst>
              <a:ext uri="{FF2B5EF4-FFF2-40B4-BE49-F238E27FC236}">
                <a16:creationId xmlns:a16="http://schemas.microsoft.com/office/drawing/2014/main" id="{3550C9FE-84D6-48E1-A67B-8A955C97E7C4}"/>
              </a:ext>
            </a:extLst>
          </p:cNvPr>
          <p:cNvSpPr/>
          <p:nvPr/>
        </p:nvSpPr>
        <p:spPr>
          <a:xfrm>
            <a:off x="1163201" y="1662196"/>
            <a:ext cx="2137559"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adjective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like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Speech Bubble: Rectangle 25">
            <a:extLst>
              <a:ext uri="{FF2B5EF4-FFF2-40B4-BE49-F238E27FC236}">
                <a16:creationId xmlns:a16="http://schemas.microsoft.com/office/drawing/2014/main" id="{3ABAAA92-66C1-419C-8136-B89718C27557}"/>
              </a:ext>
            </a:extLst>
          </p:cNvPr>
          <p:cNvSpPr/>
          <p:nvPr/>
        </p:nvSpPr>
        <p:spPr>
          <a:xfrm>
            <a:off x="4976853" y="1691601"/>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noun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like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Speech Bubble: Rectangle 26">
            <a:extLst>
              <a:ext uri="{FF2B5EF4-FFF2-40B4-BE49-F238E27FC236}">
                <a16:creationId xmlns:a16="http://schemas.microsoft.com/office/drawing/2014/main" id="{5A7C0DD9-C6EC-416D-A1B6-E14EEAE384CE}"/>
              </a:ext>
            </a:extLst>
          </p:cNvPr>
          <p:cNvSpPr/>
          <p:nvPr/>
        </p:nvSpPr>
        <p:spPr>
          <a:xfrm>
            <a:off x="7625216" y="1894717"/>
            <a:ext cx="3270745" cy="1021736"/>
          </a:xfrm>
          <a:prstGeom prst="wedgeRectCallout">
            <a:avLst>
              <a:gd name="adj1" fmla="val -43277"/>
              <a:gd name="adj2" fmla="val 8459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sentence tell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about the festival?</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Speech Bubble: Rectangle 27">
            <a:extLst>
              <a:ext uri="{FF2B5EF4-FFF2-40B4-BE49-F238E27FC236}">
                <a16:creationId xmlns:a16="http://schemas.microsoft.com/office/drawing/2014/main" id="{27825684-222C-41D6-9904-B524ED753F34}"/>
              </a:ext>
            </a:extLst>
          </p:cNvPr>
          <p:cNvSpPr/>
          <p:nvPr/>
        </p:nvSpPr>
        <p:spPr>
          <a:xfrm>
            <a:off x="3747261" y="2763442"/>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The start of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 looks like the English</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Speech Bubble: Rectangle 28">
            <a:extLst>
              <a:ext uri="{FF2B5EF4-FFF2-40B4-BE49-F238E27FC236}">
                <a16:creationId xmlns:a16="http://schemas.microsoft.com/office/drawing/2014/main" id="{EB06D9DA-6A69-4D79-ACE7-6D5D5611990C}"/>
              </a:ext>
            </a:extLst>
          </p:cNvPr>
          <p:cNvSpPr/>
          <p:nvPr/>
        </p:nvSpPr>
        <p:spPr>
          <a:xfrm>
            <a:off x="9988858" y="3111440"/>
            <a:ext cx="2034614" cy="1021736"/>
          </a:xfrm>
          <a:prstGeom prst="wedgeRectCallout">
            <a:avLst>
              <a:gd name="adj1" fmla="val 8138"/>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adjective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like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Speech Bubble: Rectangle 29">
            <a:extLst>
              <a:ext uri="{FF2B5EF4-FFF2-40B4-BE49-F238E27FC236}">
                <a16:creationId xmlns:a16="http://schemas.microsoft.com/office/drawing/2014/main" id="{7DD47017-05ED-431E-A065-4381A39D0265}"/>
              </a:ext>
            </a:extLst>
          </p:cNvPr>
          <p:cNvSpPr/>
          <p:nvPr/>
        </p:nvSpPr>
        <p:spPr>
          <a:xfrm>
            <a:off x="1602631" y="3459659"/>
            <a:ext cx="4344921" cy="1021736"/>
          </a:xfrm>
          <a:prstGeom prst="wedgeRectCallout">
            <a:avLst>
              <a:gd name="adj1" fmla="val 10548"/>
              <a:gd name="adj2" fmla="val 7843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has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stem as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previous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one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worked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out. What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might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mean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A50D7A57-2798-4399-83BE-9D1D8FFF1877}"/>
              </a:ext>
            </a:extLst>
          </p:cNvPr>
          <p:cNvSpPr txBox="1"/>
          <p:nvPr/>
        </p:nvSpPr>
        <p:spPr>
          <a:xfrm>
            <a:off x="123675" y="5342155"/>
            <a:ext cx="8315239"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already</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could</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instead</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orange?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2300" b="1" i="1" dirty="0" err="1">
                <a:solidFill>
                  <a:srgbClr val="4472C4">
                    <a:lumMod val="50000"/>
                  </a:srgbClr>
                </a:solidFill>
                <a:latin typeface="Century Gothic" panose="020F0302020204030204"/>
              </a:rPr>
              <a:t>Now</a:t>
            </a:r>
            <a:r>
              <a:rPr lang="fr-FR" sz="2300" b="1" i="1" dirty="0">
                <a:solidFill>
                  <a:srgbClr val="4472C4">
                    <a:lumMod val="50000"/>
                  </a:srgbClr>
                </a:solidFill>
                <a:latin typeface="Century Gothic" panose="020F0302020204030204"/>
              </a:rPr>
              <a:t> </a:t>
            </a:r>
            <a:r>
              <a:rPr lang="fr-FR" sz="2300" b="1" i="1" dirty="0" err="1">
                <a:solidFill>
                  <a:srgbClr val="4472C4">
                    <a:lumMod val="50000"/>
                  </a:srgbClr>
                </a:solidFill>
                <a:latin typeface="Century Gothic" panose="020F0302020204030204"/>
              </a:rPr>
              <a:t>answer</a:t>
            </a:r>
            <a:r>
              <a:rPr lang="fr-FR" sz="2300" b="1" i="1" dirty="0">
                <a:solidFill>
                  <a:srgbClr val="4472C4">
                    <a:lumMod val="50000"/>
                  </a:srgbClr>
                </a:solidFill>
                <a:latin typeface="Century Gothic" panose="020F0302020204030204"/>
              </a:rPr>
              <a:t> the question at the end.</a:t>
            </a:r>
            <a:endParaRPr kumimoji="0" lang="fr-FR"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33479A32-B617-43E5-B53E-BB28262A17EE}"/>
              </a:ext>
            </a:extLst>
          </p:cNvPr>
          <p:cNvSpPr/>
          <p:nvPr/>
        </p:nvSpPr>
        <p:spPr>
          <a:xfrm>
            <a:off x="9204517" y="553514"/>
            <a:ext cx="2935869" cy="1198703"/>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*le plus grand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the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biggest</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*le cerf-volant = kite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*le son =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sound</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3118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 presetClass="exit" presetSubtype="0" fill="hold" grpId="1"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 presetClass="exit" presetSubtype="0" fill="hold" grpId="1"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 presetClass="exit" presetSubtype="0" fill="hold" grpId="1" nodeType="with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 presetClass="exit" presetSubtype="0" fill="hold" grpId="1" nodeType="withEffect">
                                  <p:stCondLst>
                                    <p:cond delay="0"/>
                                  </p:stCondLst>
                                  <p:childTnLst>
                                    <p:set>
                                      <p:cBhvr>
                                        <p:cTn id="74" dur="1" fill="hold">
                                          <p:stCondLst>
                                            <p:cond delay="0"/>
                                          </p:stCondLst>
                                        </p:cTn>
                                        <p:tgtEl>
                                          <p:spTgt spid="2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par>
                                <p:cTn id="85" presetID="1" presetClass="exit" presetSubtype="0" fill="hold" grpId="1" nodeType="withEffect">
                                  <p:stCondLst>
                                    <p:cond delay="0"/>
                                  </p:stCondLst>
                                  <p:childTnLst>
                                    <p:set>
                                      <p:cBhvr>
                                        <p:cTn id="86" dur="1" fill="hold">
                                          <p:stCondLst>
                                            <p:cond delay="0"/>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844210" cy="867128"/>
          </a:xfrm>
          <a:prstGeom prst="rect">
            <a:avLst/>
          </a:prstGeom>
        </p:spPr>
      </p:pic>
      <p:sp>
        <p:nvSpPr>
          <p:cNvPr id="4" name="Title 3"/>
          <p:cNvSpPr>
            <a:spLocks noGrp="1"/>
          </p:cNvSpPr>
          <p:nvPr>
            <p:ph type="title"/>
          </p:nvPr>
        </p:nvSpPr>
        <p:spPr>
          <a:xfrm>
            <a:off x="0" y="296864"/>
            <a:ext cx="5623202" cy="707849"/>
          </a:xfrm>
        </p:spPr>
        <p:txBody>
          <a:bodyPr>
            <a:normAutofit/>
          </a:bodyPr>
          <a:lstStyle/>
          <a:p>
            <a:r>
              <a:rPr lang="en-GB" sz="3600" b="1" err="1">
                <a:solidFill>
                  <a:schemeClr val="bg1"/>
                </a:solidFill>
              </a:rPr>
              <a:t>Hanoucca</a:t>
            </a:r>
            <a:endParaRPr lang="en-GB" sz="3600" b="1">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E34DFDF5-2D65-460D-98C8-2B2620B553D3}"/>
              </a:ext>
            </a:extLst>
          </p:cNvPr>
          <p:cNvSpPr txBox="1"/>
          <p:nvPr/>
        </p:nvSpPr>
        <p:spPr>
          <a:xfrm>
            <a:off x="282077" y="1689646"/>
            <a:ext cx="11662270" cy="2246769"/>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Pour la communauté juive, la f</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ête importante de décembre est Hanoucca. C’est une fête de</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lumières</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et on utilise des bougies* pour célébrer. La fête est de huit jours, et on</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allume</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une bougie le premier jour, deux bougies la deuxième** jour … Les bougies sont un symbole de </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la</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bonté</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de Dieu. Dans une vieille histoire juive, une petite bouteille d’</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huile</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 nourri une lampe pendant huit jours, beaucoup plus de temps que normalement. On mange des </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beignets</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comme un symbole de l’huile.</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Les enfants jouent avec des </a:t>
            </a:r>
            <a:r>
              <a:rPr kumimoji="0" lang="fr-FR"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toupies</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qui contiennent une phrase religieuse. Hanoucca est plus familial et spirituel que religieux.</a:t>
            </a:r>
          </a:p>
        </p:txBody>
      </p:sp>
      <p:sp>
        <p:nvSpPr>
          <p:cNvPr id="3" name="TextBox 2">
            <a:extLst>
              <a:ext uri="{FF2B5EF4-FFF2-40B4-BE49-F238E27FC236}">
                <a16:creationId xmlns:a16="http://schemas.microsoft.com/office/drawing/2014/main" id="{3059EF06-F79B-4D43-935D-D452350DF281}"/>
              </a:ext>
            </a:extLst>
          </p:cNvPr>
          <p:cNvSpPr txBox="1"/>
          <p:nvPr/>
        </p:nvSpPr>
        <p:spPr>
          <a:xfrm>
            <a:off x="247650" y="3981629"/>
            <a:ext cx="11662270" cy="193899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bonté :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part of 		body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personality</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room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song</a:t>
            </a: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huile :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wood</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plant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liquid</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shoe</a:t>
            </a: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beignet :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type of	drink / chair / cup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food</a:t>
            </a: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toupie :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toy</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book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hat</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sweet</a:t>
            </a: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2517BEA4-A394-40A8-B889-69D0E17CB5C0}"/>
              </a:ext>
            </a:extLst>
          </p:cNvPr>
          <p:cNvSpPr txBox="1"/>
          <p:nvPr/>
        </p:nvSpPr>
        <p:spPr>
          <a:xfrm>
            <a:off x="247650" y="1214079"/>
            <a:ext cx="11944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Lis le texte. Use the </a:t>
            </a:r>
            <a:r>
              <a:rPr kumimoji="0" lang="fr-FR"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know to </a:t>
            </a:r>
            <a:r>
              <a:rPr kumimoji="0" lang="fr-FR"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understand</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the </a:t>
            </a:r>
            <a:r>
              <a:rPr kumimoji="0" lang="fr-FR" sz="20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general</a:t>
            </a:r>
            <a:r>
              <a:rPr kumimoji="0" lang="fr-FR"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meaning</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of the </a:t>
            </a:r>
            <a:r>
              <a:rPr kumimoji="0" lang="fr-FR"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in </a:t>
            </a:r>
            <a:r>
              <a:rPr kumimoji="0" lang="fr-FR" sz="20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bold</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p>
        </p:txBody>
      </p:sp>
      <p:sp>
        <p:nvSpPr>
          <p:cNvPr id="25" name="Rectangle 24">
            <a:extLst>
              <a:ext uri="{FF2B5EF4-FFF2-40B4-BE49-F238E27FC236}">
                <a16:creationId xmlns:a16="http://schemas.microsoft.com/office/drawing/2014/main" id="{10C66C23-4C01-4972-B718-ACE1B7202A85}"/>
              </a:ext>
            </a:extLst>
          </p:cNvPr>
          <p:cNvSpPr/>
          <p:nvPr/>
        </p:nvSpPr>
        <p:spPr>
          <a:xfrm>
            <a:off x="5032996" y="4396751"/>
            <a:ext cx="162242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9E004E26-054A-4992-B9ED-F873A8F260D0}"/>
              </a:ext>
            </a:extLst>
          </p:cNvPr>
          <p:cNvSpPr/>
          <p:nvPr/>
        </p:nvSpPr>
        <p:spPr>
          <a:xfrm>
            <a:off x="6187466" y="4771125"/>
            <a:ext cx="89217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C3489A22-3E26-4A54-85B2-A6885693CBA1}"/>
              </a:ext>
            </a:extLst>
          </p:cNvPr>
          <p:cNvSpPr/>
          <p:nvPr/>
        </p:nvSpPr>
        <p:spPr>
          <a:xfrm>
            <a:off x="6883856" y="5160012"/>
            <a:ext cx="779954"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B8EA7423-41EC-4900-8F80-4BC474AED440}"/>
              </a:ext>
            </a:extLst>
          </p:cNvPr>
          <p:cNvSpPr/>
          <p:nvPr/>
        </p:nvSpPr>
        <p:spPr>
          <a:xfrm>
            <a:off x="3949675" y="5520012"/>
            <a:ext cx="621183"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5C260C67-366B-44EE-9D82-D9BC12D489EA}"/>
              </a:ext>
            </a:extLst>
          </p:cNvPr>
          <p:cNvSpPr/>
          <p:nvPr/>
        </p:nvSpPr>
        <p:spPr>
          <a:xfrm>
            <a:off x="9392203" y="4446673"/>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err="1">
                <a:ln>
                  <a:noFill/>
                </a:ln>
                <a:solidFill>
                  <a:prstClr val="black"/>
                </a:solidFill>
                <a:effectLst/>
                <a:uLnTx/>
                <a:uFillTx/>
                <a:latin typeface="Century Gothic" panose="020F0302020204030204"/>
                <a:ea typeface="+mn-ea"/>
                <a:cs typeface="+mn-cs"/>
              </a:rPr>
              <a:t>goodness</a:t>
            </a:r>
            <a:endPar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D86705DF-D0EF-4FDD-8F75-ABE75373C67B}"/>
              </a:ext>
            </a:extLst>
          </p:cNvPr>
          <p:cNvSpPr/>
          <p:nvPr/>
        </p:nvSpPr>
        <p:spPr>
          <a:xfrm>
            <a:off x="9409416" y="4956079"/>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err="1">
                <a:ln>
                  <a:noFill/>
                </a:ln>
                <a:solidFill>
                  <a:prstClr val="black"/>
                </a:solidFill>
                <a:effectLst/>
                <a:uLnTx/>
                <a:uFillTx/>
                <a:latin typeface="Century Gothic" panose="020F0302020204030204"/>
                <a:ea typeface="+mn-ea"/>
                <a:cs typeface="+mn-cs"/>
              </a:rPr>
              <a:t>oil</a:t>
            </a:r>
            <a:endPar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5CC00983-B8A4-4D80-A1A0-2C0A76C3D3AC}"/>
              </a:ext>
            </a:extLst>
          </p:cNvPr>
          <p:cNvSpPr/>
          <p:nvPr/>
        </p:nvSpPr>
        <p:spPr>
          <a:xfrm>
            <a:off x="9426630" y="5421123"/>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rPr>
              <a:t>doughnut</a:t>
            </a:r>
          </a:p>
        </p:txBody>
      </p:sp>
      <p:sp>
        <p:nvSpPr>
          <p:cNvPr id="33" name="Rectangle 32">
            <a:extLst>
              <a:ext uri="{FF2B5EF4-FFF2-40B4-BE49-F238E27FC236}">
                <a16:creationId xmlns:a16="http://schemas.microsoft.com/office/drawing/2014/main" id="{9A91AE5E-3B74-41AB-99A6-1F715F41D3FE}"/>
              </a:ext>
            </a:extLst>
          </p:cNvPr>
          <p:cNvSpPr/>
          <p:nvPr/>
        </p:nvSpPr>
        <p:spPr>
          <a:xfrm>
            <a:off x="9426630" y="5895560"/>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err="1">
                <a:solidFill>
                  <a:prstClr val="black"/>
                </a:solidFill>
                <a:latin typeface="Century Gothic" panose="020F0302020204030204"/>
              </a:rPr>
              <a:t>spinning</a:t>
            </a:r>
            <a:r>
              <a:rPr lang="fr-FR">
                <a:solidFill>
                  <a:prstClr val="black"/>
                </a:solidFill>
                <a:latin typeface="Century Gothic" panose="020F0302020204030204"/>
              </a:rPr>
              <a:t> top</a:t>
            </a:r>
            <a:endPar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pic>
        <p:nvPicPr>
          <p:cNvPr id="10" name="Picture 9">
            <a:extLst>
              <a:ext uri="{FF2B5EF4-FFF2-40B4-BE49-F238E27FC236}">
                <a16:creationId xmlns:a16="http://schemas.microsoft.com/office/drawing/2014/main" id="{37ADE664-D0DB-403B-8E0A-E671029FE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18715">
            <a:off x="9113758" y="5530376"/>
            <a:ext cx="544795" cy="1061396"/>
          </a:xfrm>
          <a:prstGeom prst="rect">
            <a:avLst/>
          </a:prstGeom>
        </p:spPr>
      </p:pic>
      <p:pic>
        <p:nvPicPr>
          <p:cNvPr id="23" name="Picture 22">
            <a:extLst>
              <a:ext uri="{FF2B5EF4-FFF2-40B4-BE49-F238E27FC236}">
                <a16:creationId xmlns:a16="http://schemas.microsoft.com/office/drawing/2014/main" id="{99DC9396-D4CF-4192-BD12-49FE706A46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4230" y="74574"/>
            <a:ext cx="1005638" cy="1050789"/>
          </a:xfrm>
          <a:prstGeom prst="rect">
            <a:avLst/>
          </a:prstGeom>
        </p:spPr>
      </p:pic>
      <p:sp>
        <p:nvSpPr>
          <p:cNvPr id="34" name="Speech Bubble: Rectangle with Corners Rounded 33">
            <a:extLst>
              <a:ext uri="{FF2B5EF4-FFF2-40B4-BE49-F238E27FC236}">
                <a16:creationId xmlns:a16="http://schemas.microsoft.com/office/drawing/2014/main" id="{3F89D08F-8B4B-43EF-872D-6F05AB83E70B}"/>
              </a:ext>
            </a:extLst>
          </p:cNvPr>
          <p:cNvSpPr/>
          <p:nvPr/>
        </p:nvSpPr>
        <p:spPr>
          <a:xfrm>
            <a:off x="6468454" y="254961"/>
            <a:ext cx="2953329" cy="652873"/>
          </a:xfrm>
          <a:prstGeom prst="wedgeRoundRectCallout">
            <a:avLst>
              <a:gd name="adj1" fmla="val 49445"/>
              <a:gd name="adj2" fmla="val 23386"/>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F0302020204030204"/>
                <a:ea typeface="+mn-ea"/>
                <a:cs typeface="+mn-cs"/>
              </a:rPr>
              <a:t>*la bougie </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candle</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F0302020204030204"/>
                <a:ea typeface="+mn-ea"/>
                <a:cs typeface="+mn-cs"/>
              </a:rPr>
              <a:t>**deuxième </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 second</a:t>
            </a:r>
            <a:endParaRPr kumimoji="0" lang="fr-FR" sz="20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1543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0" grpId="0" animBg="1"/>
      <p:bldP spid="31" grpId="0" animBg="1"/>
      <p:bldP spid="32" grpId="0" animBg="1"/>
      <p:bldP spid="3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069286" y="249870"/>
            <a:ext cx="1840634" cy="40011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 / écrire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4893885" y="206252"/>
            <a:ext cx="4818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Remplis les blancs avec les formes des verbes correctes.</a:t>
            </a:r>
            <a:endPar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3" name="Speech Bubble: Rectangle with Corners Rounded 12">
            <a:extLst>
              <a:ext uri="{FF2B5EF4-FFF2-40B4-BE49-F238E27FC236}">
                <a16:creationId xmlns:a16="http://schemas.microsoft.com/office/drawing/2014/main" id="{9DFA2501-BD8C-4A6D-8469-CE31B6CEDC97}"/>
              </a:ext>
            </a:extLst>
          </p:cNvPr>
          <p:cNvSpPr/>
          <p:nvPr/>
        </p:nvSpPr>
        <p:spPr>
          <a:xfrm>
            <a:off x="262920" y="1267043"/>
            <a:ext cx="9595607" cy="3286400"/>
          </a:xfrm>
          <a:prstGeom prst="wedgeRoundRectCallout">
            <a:avLst>
              <a:gd name="adj1" fmla="val 56140"/>
              <a:gd name="adj2" fmla="val 6486"/>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La Manche* </a:t>
            </a:r>
            <a:r>
              <a:rPr kumimoji="0" lang="en-GB" sz="2200" b="1" i="0" u="none" strike="noStrike" kern="1200" cap="none" spc="0" normalizeH="0" baseline="0" noProof="0" err="1">
                <a:ln>
                  <a:noFill/>
                </a:ln>
                <a:solidFill>
                  <a:srgbClr val="ED7D31"/>
                </a:solidFill>
                <a:effectLst/>
                <a:uLnTx/>
                <a:uFillTx/>
                <a:latin typeface="Century Gothic" panose="020F0302020204030204"/>
                <a:ea typeface="+mn-ea"/>
                <a:cs typeface="+mn-cs"/>
              </a:rPr>
              <a:t>sépare</a:t>
            </a: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la France et </a:t>
            </a:r>
            <a:r>
              <a:rPr kumimoji="0" lang="en-GB" sz="2200" b="0" i="0" u="none" strike="noStrike" kern="1200" cap="none" spc="0" normalizeH="0" baseline="0" noProof="0" err="1">
                <a:ln>
                  <a:noFill/>
                </a:ln>
                <a:solidFill>
                  <a:prstClr val="white"/>
                </a:solidFill>
                <a:effectLst/>
                <a:uLnTx/>
                <a:uFillTx/>
                <a:latin typeface="Century Gothic" panose="020F0302020204030204"/>
                <a:ea typeface="+mn-ea"/>
                <a:cs typeface="+mn-cs"/>
              </a:rPr>
              <a:t>l’Angleterre</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On peut traverser la Manche en bateau ou en train sous l’eau. Quand nous </a:t>
            </a: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visitons</a:t>
            </a:r>
            <a:r>
              <a:rPr kumimoji="0" lang="fr-FR"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l’Angleterre, nous </a:t>
            </a: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aimons</a:t>
            </a:r>
            <a:r>
              <a:rPr kumimoji="0" lang="fr-FR"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prendre le train – c’est plus rapide. Ils </a:t>
            </a: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préfèrent</a:t>
            </a:r>
            <a:r>
              <a:rPr kumimoji="0" lang="fr-FR"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prendre le bateau pour regarder la vue. Comment </a:t>
            </a: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traversez</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-vous la Manche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Le tunnel sous la Manche </a:t>
            </a:r>
            <a:r>
              <a:rPr kumimoji="0" lang="en-GB" sz="2200" b="1" i="0" u="none" strike="noStrike" kern="1200" cap="none" spc="0" normalizeH="0" baseline="0" noProof="0" err="1">
                <a:ln>
                  <a:noFill/>
                </a:ln>
                <a:solidFill>
                  <a:srgbClr val="ED7D31"/>
                </a:solidFill>
                <a:effectLst/>
                <a:uLnTx/>
                <a:uFillTx/>
                <a:latin typeface="Century Gothic" panose="020F0302020204030204"/>
                <a:ea typeface="+mn-ea"/>
                <a:cs typeface="+mn-cs"/>
              </a:rPr>
              <a:t>constitue</a:t>
            </a: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le plus long tunnel sous-</a:t>
            </a:r>
            <a:r>
              <a:rPr kumimoji="0" lang="en-GB" sz="2200" b="0" i="0" u="none" strike="noStrike" kern="1200" cap="none" spc="0" normalizeH="0" baseline="0" noProof="0" err="1">
                <a:ln>
                  <a:noFill/>
                </a:ln>
                <a:solidFill>
                  <a:prstClr val="white"/>
                </a:solidFill>
                <a:effectLst/>
                <a:uLnTx/>
                <a:uFillTx/>
                <a:latin typeface="Century Gothic" panose="020F0302020204030204"/>
                <a:ea typeface="+mn-ea"/>
                <a:cs typeface="+mn-cs"/>
              </a:rPr>
              <a:t>marin</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 du monde – on </a:t>
            </a:r>
            <a:r>
              <a:rPr kumimoji="0" lang="en-GB" sz="2200" b="1" i="0" u="none" strike="noStrike" kern="1200" cap="none" spc="0" normalizeH="0" baseline="0" noProof="0" err="1">
                <a:ln>
                  <a:noFill/>
                </a:ln>
                <a:solidFill>
                  <a:srgbClr val="ED7D31"/>
                </a:solidFill>
                <a:effectLst/>
                <a:uLnTx/>
                <a:uFillTx/>
                <a:latin typeface="Century Gothic" panose="020F0302020204030204"/>
                <a:ea typeface="+mn-ea"/>
                <a:cs typeface="+mn-cs"/>
              </a:rPr>
              <a:t>trouve</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38 de ses 50 kilomètres sous la mer*</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On </a:t>
            </a:r>
            <a:r>
              <a:rPr kumimoji="0" lang="en-GB" sz="2200" b="1" i="0" u="none" strike="noStrike" kern="1200" cap="none" spc="0" normalizeH="0" baseline="0" noProof="0">
                <a:ln>
                  <a:noFill/>
                </a:ln>
                <a:solidFill>
                  <a:srgbClr val="ED7D31"/>
                </a:solidFill>
                <a:effectLst/>
                <a:uLnTx/>
                <a:uFillTx/>
                <a:latin typeface="Century Gothic" panose="020F0302020204030204"/>
                <a:ea typeface="+mn-ea"/>
                <a:cs typeface="+mn-cs"/>
              </a:rPr>
              <a:t>utilise</a:t>
            </a: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le tunnel pour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voyager entre l'Angleterre et la France. C'est idéal pour les vacances et les affaires.</a:t>
            </a:r>
            <a:endParaRPr kumimoji="0" lang="en-US" sz="22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FDC79B44-5FCB-4A20-A4DB-8A5EF3F00614}"/>
              </a:ext>
            </a:extLst>
          </p:cNvPr>
          <p:cNvSpPr/>
          <p:nvPr/>
        </p:nvSpPr>
        <p:spPr>
          <a:xfrm>
            <a:off x="2186230" y="1334555"/>
            <a:ext cx="1046747"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[1]</a:t>
            </a:r>
          </a:p>
        </p:txBody>
      </p:sp>
      <p:sp>
        <p:nvSpPr>
          <p:cNvPr id="16" name="Rectangle 15">
            <a:extLst>
              <a:ext uri="{FF2B5EF4-FFF2-40B4-BE49-F238E27FC236}">
                <a16:creationId xmlns:a16="http://schemas.microsoft.com/office/drawing/2014/main" id="{2C606A91-CAFA-455B-883A-F85B5A97DC1C}"/>
              </a:ext>
            </a:extLst>
          </p:cNvPr>
          <p:cNvSpPr/>
          <p:nvPr/>
        </p:nvSpPr>
        <p:spPr>
          <a:xfrm>
            <a:off x="7959362" y="1700017"/>
            <a:ext cx="1046747"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[2]</a:t>
            </a:r>
          </a:p>
        </p:txBody>
      </p:sp>
      <p:sp>
        <p:nvSpPr>
          <p:cNvPr id="17" name="Rectangle 16">
            <a:extLst>
              <a:ext uri="{FF2B5EF4-FFF2-40B4-BE49-F238E27FC236}">
                <a16:creationId xmlns:a16="http://schemas.microsoft.com/office/drawing/2014/main" id="{14A830EA-C680-46D0-93A9-A4198B503380}"/>
              </a:ext>
            </a:extLst>
          </p:cNvPr>
          <p:cNvSpPr/>
          <p:nvPr/>
        </p:nvSpPr>
        <p:spPr>
          <a:xfrm>
            <a:off x="2934133" y="2038050"/>
            <a:ext cx="1046747"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[3]</a:t>
            </a:r>
          </a:p>
        </p:txBody>
      </p:sp>
      <p:sp>
        <p:nvSpPr>
          <p:cNvPr id="18" name="Rectangle 17">
            <a:extLst>
              <a:ext uri="{FF2B5EF4-FFF2-40B4-BE49-F238E27FC236}">
                <a16:creationId xmlns:a16="http://schemas.microsoft.com/office/drawing/2014/main" id="{ADF83A1E-99EA-429C-94F0-CBAE2FE8D61A}"/>
              </a:ext>
            </a:extLst>
          </p:cNvPr>
          <p:cNvSpPr/>
          <p:nvPr/>
        </p:nvSpPr>
        <p:spPr>
          <a:xfrm>
            <a:off x="414822" y="2410481"/>
            <a:ext cx="1360686" cy="338091"/>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[4]</a:t>
            </a:r>
          </a:p>
        </p:txBody>
      </p:sp>
      <p:sp>
        <p:nvSpPr>
          <p:cNvPr id="19" name="Rectangle 18">
            <a:extLst>
              <a:ext uri="{FF2B5EF4-FFF2-40B4-BE49-F238E27FC236}">
                <a16:creationId xmlns:a16="http://schemas.microsoft.com/office/drawing/2014/main" id="{DE3CD7BA-1D64-486B-9812-F3E093371E51}"/>
              </a:ext>
            </a:extLst>
          </p:cNvPr>
          <p:cNvSpPr/>
          <p:nvPr/>
        </p:nvSpPr>
        <p:spPr>
          <a:xfrm>
            <a:off x="432545" y="2704170"/>
            <a:ext cx="1325240"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[5]</a:t>
            </a:r>
          </a:p>
        </p:txBody>
      </p:sp>
      <p:sp>
        <p:nvSpPr>
          <p:cNvPr id="20" name="Rectangle 19">
            <a:extLst>
              <a:ext uri="{FF2B5EF4-FFF2-40B4-BE49-F238E27FC236}">
                <a16:creationId xmlns:a16="http://schemas.microsoft.com/office/drawing/2014/main" id="{67EC9C42-BFA0-4D19-B16C-131C3CF95954}"/>
              </a:ext>
            </a:extLst>
          </p:cNvPr>
          <p:cNvSpPr/>
          <p:nvPr/>
        </p:nvSpPr>
        <p:spPr>
          <a:xfrm>
            <a:off x="3980880" y="3016855"/>
            <a:ext cx="1284504"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[6]</a:t>
            </a:r>
          </a:p>
        </p:txBody>
      </p:sp>
      <p:sp>
        <p:nvSpPr>
          <p:cNvPr id="21" name="Rectangle 20">
            <a:extLst>
              <a:ext uri="{FF2B5EF4-FFF2-40B4-BE49-F238E27FC236}">
                <a16:creationId xmlns:a16="http://schemas.microsoft.com/office/drawing/2014/main" id="{CAB8BCDF-E00B-4E14-9B0F-76A1B4BEF4A1}"/>
              </a:ext>
            </a:extLst>
          </p:cNvPr>
          <p:cNvSpPr/>
          <p:nvPr/>
        </p:nvSpPr>
        <p:spPr>
          <a:xfrm>
            <a:off x="2578402" y="3429000"/>
            <a:ext cx="959536" cy="309027"/>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[7]</a:t>
            </a:r>
          </a:p>
        </p:txBody>
      </p:sp>
      <p:sp>
        <p:nvSpPr>
          <p:cNvPr id="22" name="Rectangle 21">
            <a:extLst>
              <a:ext uri="{FF2B5EF4-FFF2-40B4-BE49-F238E27FC236}">
                <a16:creationId xmlns:a16="http://schemas.microsoft.com/office/drawing/2014/main" id="{38471153-7927-49FD-8C50-56282A0B52C1}"/>
              </a:ext>
            </a:extLst>
          </p:cNvPr>
          <p:cNvSpPr/>
          <p:nvPr/>
        </p:nvSpPr>
        <p:spPr>
          <a:xfrm>
            <a:off x="947603" y="3738027"/>
            <a:ext cx="864481" cy="309027"/>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[8]</a:t>
            </a:r>
          </a:p>
        </p:txBody>
      </p:sp>
      <p:sp>
        <p:nvSpPr>
          <p:cNvPr id="34" name="Rectangle: Rounded Corners 33">
            <a:extLst>
              <a:ext uri="{FF2B5EF4-FFF2-40B4-BE49-F238E27FC236}">
                <a16:creationId xmlns:a16="http://schemas.microsoft.com/office/drawing/2014/main" id="{D2EBE286-1D2E-4C60-9352-B72DE85804C4}"/>
              </a:ext>
            </a:extLst>
          </p:cNvPr>
          <p:cNvSpPr/>
          <p:nvPr/>
        </p:nvSpPr>
        <p:spPr>
          <a:xfrm>
            <a:off x="262919" y="4807715"/>
            <a:ext cx="4630965" cy="1386299"/>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*la Manche = the English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*sous-marin =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underwater</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*la mer =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sea</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DCEF1CD9-9135-463F-9C73-EC5D7EA42C8E}"/>
              </a:ext>
            </a:extLst>
          </p:cNvPr>
          <p:cNvSpPr/>
          <p:nvPr/>
        </p:nvSpPr>
        <p:spPr>
          <a:xfrm>
            <a:off x="5362832" y="4844793"/>
            <a:ext cx="6577582" cy="1349221"/>
          </a:xfrm>
          <a:prstGeom prst="rect">
            <a:avLst/>
          </a:prstGeom>
          <a:solidFill>
            <a:srgbClr val="115076"/>
          </a:solidFill>
          <a:ln>
            <a:solidFill>
              <a:srgbClr val="ED7D3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séparer (to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separate</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visiter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aimer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préférer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traverser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constituer (to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form</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trouver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utiliser</a:t>
            </a:r>
          </a:p>
        </p:txBody>
      </p:sp>
      <p:pic>
        <p:nvPicPr>
          <p:cNvPr id="23" name="Picture 22" descr="background rectangle">
            <a:extLst>
              <a:ext uri="{FF2B5EF4-FFF2-40B4-BE49-F238E27FC236}">
                <a16:creationId xmlns:a16="http://schemas.microsoft.com/office/drawing/2014/main" id="{87C63B15-6C31-4D56-9B3C-A3442CB6567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713515" cy="867128"/>
          </a:xfrm>
          <a:prstGeom prst="rect">
            <a:avLst/>
          </a:prstGeom>
        </p:spPr>
      </p:pic>
      <p:sp>
        <p:nvSpPr>
          <p:cNvPr id="24" name="Title 3">
            <a:extLst>
              <a:ext uri="{FF2B5EF4-FFF2-40B4-BE49-F238E27FC236}">
                <a16:creationId xmlns:a16="http://schemas.microsoft.com/office/drawing/2014/main" id="{67980F9A-6EFA-490A-A6A5-31ED1C2D7F7E}"/>
              </a:ext>
            </a:extLst>
          </p:cNvPr>
          <p:cNvSpPr>
            <a:spLocks noGrp="1"/>
          </p:cNvSpPr>
          <p:nvPr>
            <p:ph type="title"/>
          </p:nvPr>
        </p:nvSpPr>
        <p:spPr>
          <a:xfrm>
            <a:off x="0" y="296864"/>
            <a:ext cx="5265384" cy="707849"/>
          </a:xfrm>
        </p:spPr>
        <p:txBody>
          <a:bodyPr>
            <a:normAutofit/>
          </a:bodyPr>
          <a:lstStyle/>
          <a:p>
            <a:r>
              <a:rPr lang="en-GB" sz="3600" b="1">
                <a:solidFill>
                  <a:schemeClr val="bg1"/>
                </a:solidFill>
              </a:rPr>
              <a:t>La </a:t>
            </a:r>
            <a:r>
              <a:rPr lang="en-GB" sz="3600" b="1" err="1">
                <a:solidFill>
                  <a:schemeClr val="bg1"/>
                </a:solidFill>
              </a:rPr>
              <a:t>Manche</a:t>
            </a:r>
            <a:endParaRPr lang="en-GB" sz="3600" b="1">
              <a:solidFill>
                <a:schemeClr val="bg1"/>
              </a:solidFill>
            </a:endParaRPr>
          </a:p>
        </p:txBody>
      </p:sp>
      <p:pic>
        <p:nvPicPr>
          <p:cNvPr id="25" name="Picture 24" descr="A picture containing toy&#10;&#10;Description automatically generated">
            <a:extLst>
              <a:ext uri="{FF2B5EF4-FFF2-40B4-BE49-F238E27FC236}">
                <a16:creationId xmlns:a16="http://schemas.microsoft.com/office/drawing/2014/main" id="{348A65A7-DD33-4216-B5E2-CC48FC7D1E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5300" y="866685"/>
            <a:ext cx="2112994" cy="2112994"/>
          </a:xfrm>
          <a:prstGeom prst="rect">
            <a:avLst/>
          </a:prstGeom>
        </p:spPr>
      </p:pic>
    </p:spTree>
    <p:extLst>
      <p:ext uri="{BB962C8B-B14F-4D97-AF65-F5344CB8AC3E}">
        <p14:creationId xmlns:p14="http://schemas.microsoft.com/office/powerpoint/2010/main" val="385069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D07F6A58-2404-2B43-82B2-D271FA3826DA}"/>
              </a:ext>
            </a:extLst>
          </p:cNvPr>
          <p:cNvSpPr txBox="1"/>
          <p:nvPr/>
        </p:nvSpPr>
        <p:spPr>
          <a:xfrm>
            <a:off x="253730" y="963107"/>
            <a:ext cx="9482936" cy="5016758"/>
          </a:xfrm>
          <a:prstGeom prst="rect">
            <a:avLst/>
          </a:prstGeom>
          <a:noFill/>
        </p:spPr>
        <p:txBody>
          <a:bodyPr wrap="square" rtlCol="0">
            <a:spAutoFit/>
          </a:bodyPr>
          <a:lstStyle/>
          <a:p>
            <a:pPr algn="just"/>
            <a:r>
              <a:rPr lang="es-ES" sz="2000" dirty="0">
                <a:solidFill>
                  <a:schemeClr val="accent5">
                    <a:lumMod val="50000"/>
                  </a:schemeClr>
                </a:solidFill>
              </a:rPr>
              <a:t>Durante varios siglos los Reyes de España apoyaron múltiples viajes a lugares diferentes de América. En estos viajes los españoles principalmente buscaron oro. No necesitaron mucho esfuerzo porque encontraron imperios grandes pero no muy fuertes, como el imperio inca.</a:t>
            </a:r>
          </a:p>
          <a:p>
            <a:pPr algn="just"/>
            <a:endParaRPr lang="es-ES" sz="2000" dirty="0">
              <a:solidFill>
                <a:schemeClr val="accent5">
                  <a:lumMod val="50000"/>
                </a:schemeClr>
              </a:solidFill>
            </a:endParaRPr>
          </a:p>
          <a:p>
            <a:pPr algn="just"/>
            <a:r>
              <a:rPr lang="es-ES" sz="2000" dirty="0">
                <a:solidFill>
                  <a:schemeClr val="accent5">
                    <a:lumMod val="50000"/>
                  </a:schemeClr>
                </a:solidFill>
              </a:rPr>
              <a:t>El último rey del imperio inca, Atahualpa, peleó contra su propio hermano en una batalla de cuatro años para ser el rey. Francisco Pizarro, un conquistador español, llegó a Perú poco después de esta batalla. </a:t>
            </a:r>
          </a:p>
          <a:p>
            <a:pPr algn="just"/>
            <a:r>
              <a:rPr lang="es-ES" sz="2000" dirty="0">
                <a:solidFill>
                  <a:schemeClr val="accent5">
                    <a:lumMod val="50000"/>
                  </a:schemeClr>
                </a:solidFill>
              </a:rPr>
              <a:t>Entonces Atahualpa envió a un grupo de personas en una misión para estudiar a los españoles. Los incas mostraron miedo de los caballos, ¡unos animales totalmente nuevos para los indígenas!</a:t>
            </a:r>
          </a:p>
          <a:p>
            <a:pPr algn="just"/>
            <a:endParaRPr lang="es-ES" sz="2000" dirty="0">
              <a:solidFill>
                <a:schemeClr val="accent5">
                  <a:lumMod val="50000"/>
                </a:schemeClr>
              </a:solidFill>
            </a:endParaRPr>
          </a:p>
          <a:p>
            <a:pPr algn="just"/>
            <a:r>
              <a:rPr lang="es-ES" sz="2000" dirty="0">
                <a:solidFill>
                  <a:schemeClr val="accent5">
                    <a:lumMod val="50000"/>
                  </a:schemeClr>
                </a:solidFill>
              </a:rPr>
              <a:t>Cuando los españoles llegaron a la costa Atahualpa no los atacó inmediatamente, quizás un gran error. Francisco Pizarro y sus hombres aprovecharon la situación, bajaron la montaña y buscaron un camino al pueblo de Cajamarca. </a:t>
            </a:r>
          </a:p>
        </p:txBody>
      </p:sp>
      <p:sp>
        <p:nvSpPr>
          <p:cNvPr id="6" name="Rounded Rectangle 11">
            <a:extLst>
              <a:ext uri="{FF2B5EF4-FFF2-40B4-BE49-F238E27FC236}">
                <a16:creationId xmlns:a16="http://schemas.microsoft.com/office/drawing/2014/main" id="{A316DD52-7894-4A75-969C-CA0645DA2978}"/>
              </a:ext>
            </a:extLst>
          </p:cNvPr>
          <p:cNvSpPr/>
          <p:nvPr/>
        </p:nvSpPr>
        <p:spPr>
          <a:xfrm>
            <a:off x="9736666" y="258166"/>
            <a:ext cx="2191478" cy="585628"/>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3" name="Title 2"/>
          <p:cNvSpPr>
            <a:spLocks noGrp="1"/>
          </p:cNvSpPr>
          <p:nvPr>
            <p:ph type="title"/>
          </p:nvPr>
        </p:nvSpPr>
        <p:spPr>
          <a:xfrm>
            <a:off x="3046451" y="258166"/>
            <a:ext cx="4902200" cy="585627"/>
          </a:xfrm>
        </p:spPr>
        <p:txBody>
          <a:bodyPr>
            <a:normAutofit/>
          </a:bodyPr>
          <a:lstStyle/>
          <a:p>
            <a:r>
              <a:rPr lang="en-GB" sz="2800" b="1" dirty="0"/>
              <a:t>La </a:t>
            </a:r>
            <a:r>
              <a:rPr lang="en-GB" sz="2800" b="1" dirty="0" err="1"/>
              <a:t>historia</a:t>
            </a:r>
            <a:r>
              <a:rPr lang="en-GB" sz="2800" b="1" dirty="0"/>
              <a:t> de Perú</a:t>
            </a:r>
          </a:p>
        </p:txBody>
      </p:sp>
      <p:pic>
        <p:nvPicPr>
          <p:cNvPr id="2052" name="Picture 4" descr="inca words - Clip Art Library">
            <a:extLst>
              <a:ext uri="{FF2B5EF4-FFF2-40B4-BE49-F238E27FC236}">
                <a16:creationId xmlns:a16="http://schemas.microsoft.com/office/drawing/2014/main" id="{831AC191-258C-4045-80E0-840EB8E5E9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91817" y="4393848"/>
            <a:ext cx="1498348" cy="17884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lonization clipart - Clip Art Library">
            <a:extLst>
              <a:ext uri="{FF2B5EF4-FFF2-40B4-BE49-F238E27FC236}">
                <a16:creationId xmlns:a16="http://schemas.microsoft.com/office/drawing/2014/main" id="{13A55431-5106-9448-BD7C-9293C6E3785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051281" y="2847825"/>
            <a:ext cx="1779419" cy="1410825"/>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6">
            <a:extLst>
              <a:ext uri="{FF2B5EF4-FFF2-40B4-BE49-F238E27FC236}">
                <a16:creationId xmlns:a16="http://schemas.microsoft.com/office/drawing/2014/main" id="{83AC8B19-AE47-184A-BD99-B7FC37E6DA8C}"/>
              </a:ext>
            </a:extLst>
          </p:cNvPr>
          <p:cNvSpPr/>
          <p:nvPr/>
        </p:nvSpPr>
        <p:spPr>
          <a:xfrm>
            <a:off x="10317686" y="963108"/>
            <a:ext cx="1246610" cy="17495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Custom 22">
            <a:hlinkClick r:id="" action="ppaction://noaction" highlightClick="1">
              <a:snd r:embed="rId7" name="Parte 1.wav"/>
            </a:hlinkClick>
            <a:extLst>
              <a:ext uri="{FF2B5EF4-FFF2-40B4-BE49-F238E27FC236}">
                <a16:creationId xmlns:a16="http://schemas.microsoft.com/office/drawing/2014/main" id="{32F04B99-F395-344F-B860-8243350ACB2E}"/>
              </a:ext>
            </a:extLst>
          </p:cNvPr>
          <p:cNvSpPr/>
          <p:nvPr/>
        </p:nvSpPr>
        <p:spPr>
          <a:xfrm>
            <a:off x="10506936" y="104539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22">
            <a:hlinkClick r:id="" action="ppaction://noaction" highlightClick="1">
              <a:snd r:embed="rId8" name="Parte 2.wav"/>
            </a:hlinkClick>
            <a:extLst>
              <a:ext uri="{FF2B5EF4-FFF2-40B4-BE49-F238E27FC236}">
                <a16:creationId xmlns:a16="http://schemas.microsoft.com/office/drawing/2014/main" id="{45828ACA-321A-E94C-9B12-286ECB27A0AF}"/>
              </a:ext>
            </a:extLst>
          </p:cNvPr>
          <p:cNvSpPr/>
          <p:nvPr/>
        </p:nvSpPr>
        <p:spPr>
          <a:xfrm>
            <a:off x="10962255" y="104539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4" name="Action Button: Custom 22">
            <a:hlinkClick r:id="" action="ppaction://noaction" highlightClick="1">
              <a:snd r:embed="rId9" name="Parte 3.wav"/>
            </a:hlinkClick>
            <a:extLst>
              <a:ext uri="{FF2B5EF4-FFF2-40B4-BE49-F238E27FC236}">
                <a16:creationId xmlns:a16="http://schemas.microsoft.com/office/drawing/2014/main" id="{C2F7155A-1819-184E-8FFA-13743123B06D}"/>
              </a:ext>
            </a:extLst>
          </p:cNvPr>
          <p:cNvSpPr/>
          <p:nvPr/>
        </p:nvSpPr>
        <p:spPr>
          <a:xfrm>
            <a:off x="10506936" y="1460994"/>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Action Button: Custom 22">
            <a:hlinkClick r:id="" action="ppaction://noaction" highlightClick="1">
              <a:snd r:embed="rId10" name="Parte 4.wav"/>
            </a:hlinkClick>
            <a:extLst>
              <a:ext uri="{FF2B5EF4-FFF2-40B4-BE49-F238E27FC236}">
                <a16:creationId xmlns:a16="http://schemas.microsoft.com/office/drawing/2014/main" id="{50E92E43-3633-5949-B076-D327BA98513A}"/>
              </a:ext>
            </a:extLst>
          </p:cNvPr>
          <p:cNvSpPr/>
          <p:nvPr/>
        </p:nvSpPr>
        <p:spPr>
          <a:xfrm>
            <a:off x="10962255" y="1455966"/>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6" name="Action Button: Custom 22">
            <a:hlinkClick r:id="" action="ppaction://noaction" highlightClick="1">
              <a:snd r:embed="rId11" name="Parte 5.wav"/>
            </a:hlinkClick>
            <a:extLst>
              <a:ext uri="{FF2B5EF4-FFF2-40B4-BE49-F238E27FC236}">
                <a16:creationId xmlns:a16="http://schemas.microsoft.com/office/drawing/2014/main" id="{8C809681-B5F3-5C46-82AC-30EA122712C5}"/>
              </a:ext>
            </a:extLst>
          </p:cNvPr>
          <p:cNvSpPr/>
          <p:nvPr/>
        </p:nvSpPr>
        <p:spPr>
          <a:xfrm>
            <a:off x="10506936" y="187659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7" name="Action Button: Custom 22">
            <a:hlinkClick r:id="" action="ppaction://noaction" highlightClick="1">
              <a:snd r:embed="rId12" name="Parte 6.wav"/>
            </a:hlinkClick>
            <a:extLst>
              <a:ext uri="{FF2B5EF4-FFF2-40B4-BE49-F238E27FC236}">
                <a16:creationId xmlns:a16="http://schemas.microsoft.com/office/drawing/2014/main" id="{4E5B6D1A-01E9-524C-BCEC-CC1FCAD37070}"/>
              </a:ext>
            </a:extLst>
          </p:cNvPr>
          <p:cNvSpPr/>
          <p:nvPr/>
        </p:nvSpPr>
        <p:spPr>
          <a:xfrm>
            <a:off x="10962255" y="187658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 name="La historia de Perú (1).wav" descr="La historia de Perú (1).wav">
            <a:hlinkClick r:id="" action="ppaction://media"/>
            <a:extLst>
              <a:ext uri="{FF2B5EF4-FFF2-40B4-BE49-F238E27FC236}">
                <a16:creationId xmlns:a16="http://schemas.microsoft.com/office/drawing/2014/main" id="{BFF48151-7A32-8645-B29B-1B14FAC2954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32749" y="122123"/>
            <a:ext cx="812800" cy="812800"/>
          </a:xfrm>
          <a:prstGeom prst="rect">
            <a:avLst/>
          </a:prstGeom>
        </p:spPr>
      </p:pic>
      <p:sp>
        <p:nvSpPr>
          <p:cNvPr id="18" name="Action Button: Custom 22">
            <a:hlinkClick r:id="" action="ppaction://noaction" highlightClick="1">
              <a:snd r:embed="rId14" name="Parte 7.wav"/>
            </a:hlinkClick>
            <a:extLst>
              <a:ext uri="{FF2B5EF4-FFF2-40B4-BE49-F238E27FC236}">
                <a16:creationId xmlns:a16="http://schemas.microsoft.com/office/drawing/2014/main" id="{A2BF46DD-66C4-B54D-A4FF-87945C01DFD8}"/>
              </a:ext>
            </a:extLst>
          </p:cNvPr>
          <p:cNvSpPr/>
          <p:nvPr/>
        </p:nvSpPr>
        <p:spPr>
          <a:xfrm>
            <a:off x="10768561" y="2292185"/>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panose="020B0502020202020204" pitchFamily="34" charset="0"/>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4714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2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uadroTexto 25">
            <a:extLst>
              <a:ext uri="{FF2B5EF4-FFF2-40B4-BE49-F238E27FC236}">
                <a16:creationId xmlns:a16="http://schemas.microsoft.com/office/drawing/2014/main" id="{D33BACDB-C52C-E547-BB09-4E76337A10DE}"/>
              </a:ext>
            </a:extLst>
          </p:cNvPr>
          <p:cNvSpPr txBox="1"/>
          <p:nvPr/>
        </p:nvSpPr>
        <p:spPr>
          <a:xfrm>
            <a:off x="301003" y="5294222"/>
            <a:ext cx="10669157" cy="830997"/>
          </a:xfrm>
          <a:prstGeom prst="rect">
            <a:avLst/>
          </a:prstGeom>
          <a:noFill/>
        </p:spPr>
        <p:txBody>
          <a:bodyPr wrap="square" rtlCol="0">
            <a:spAutoFit/>
          </a:bodyPr>
          <a:lstStyle/>
          <a:p>
            <a:r>
              <a:rPr lang="es-ES" sz="2400" dirty="0">
                <a:solidFill>
                  <a:schemeClr val="accent5">
                    <a:lumMod val="50000"/>
                  </a:schemeClr>
                </a:solidFill>
              </a:rPr>
              <a:t>7. Los españoles caminaron hasta Cajamarca después de bajar las montañas.</a:t>
            </a:r>
          </a:p>
        </p:txBody>
      </p:sp>
      <p:sp>
        <p:nvSpPr>
          <p:cNvPr id="23" name="CuadroTexto 22">
            <a:extLst>
              <a:ext uri="{FF2B5EF4-FFF2-40B4-BE49-F238E27FC236}">
                <a16:creationId xmlns:a16="http://schemas.microsoft.com/office/drawing/2014/main" id="{93B7B041-284F-604C-B55D-115FAA4C1569}"/>
              </a:ext>
            </a:extLst>
          </p:cNvPr>
          <p:cNvSpPr txBox="1"/>
          <p:nvPr/>
        </p:nvSpPr>
        <p:spPr>
          <a:xfrm>
            <a:off x="301003" y="3274037"/>
            <a:ext cx="11276892" cy="830997"/>
          </a:xfrm>
          <a:prstGeom prst="rect">
            <a:avLst/>
          </a:prstGeom>
          <a:noFill/>
        </p:spPr>
        <p:txBody>
          <a:bodyPr wrap="square" rtlCol="0">
            <a:spAutoFit/>
          </a:bodyPr>
          <a:lstStyle/>
          <a:p>
            <a:r>
              <a:rPr lang="es-ES" sz="2400" dirty="0">
                <a:solidFill>
                  <a:schemeClr val="accent5">
                    <a:lumMod val="50000"/>
                  </a:schemeClr>
                </a:solidFill>
              </a:rPr>
              <a:t>4. Francisco Pizarro y sus hombres llegaron a Perú antes de una batalla entre los incas.</a:t>
            </a:r>
          </a:p>
        </p:txBody>
      </p:sp>
      <p:sp>
        <p:nvSpPr>
          <p:cNvPr id="2" name="Título 1">
            <a:extLst>
              <a:ext uri="{FF2B5EF4-FFF2-40B4-BE49-F238E27FC236}">
                <a16:creationId xmlns:a16="http://schemas.microsoft.com/office/drawing/2014/main" id="{B2DAC8A9-E36B-0441-B340-89CFBDB5D6A4}"/>
              </a:ext>
            </a:extLst>
          </p:cNvPr>
          <p:cNvSpPr>
            <a:spLocks noGrp="1"/>
          </p:cNvSpPr>
          <p:nvPr>
            <p:ph type="title"/>
          </p:nvPr>
        </p:nvSpPr>
        <p:spPr>
          <a:xfrm>
            <a:off x="475891" y="485929"/>
            <a:ext cx="8834364" cy="693314"/>
          </a:xfrm>
        </p:spPr>
        <p:txBody>
          <a:bodyPr>
            <a:noAutofit/>
          </a:bodyPr>
          <a:lstStyle/>
          <a:p>
            <a:r>
              <a:rPr lang="es-GB" sz="2400" b="1" dirty="0"/>
              <a:t>Lee unas frases de la primera parte de la historia. ¿Son verdaderas o falsas?</a:t>
            </a:r>
          </a:p>
        </p:txBody>
      </p:sp>
      <p:sp>
        <p:nvSpPr>
          <p:cNvPr id="5" name="Rounded Rectangle 11">
            <a:extLst>
              <a:ext uri="{FF2B5EF4-FFF2-40B4-BE49-F238E27FC236}">
                <a16:creationId xmlns:a16="http://schemas.microsoft.com/office/drawing/2014/main" id="{15B7AE5B-A4D3-9E4F-8836-399E1755B4CD}"/>
              </a:ext>
            </a:extLst>
          </p:cNvPr>
          <p:cNvSpPr/>
          <p:nvPr/>
        </p:nvSpPr>
        <p:spPr>
          <a:xfrm>
            <a:off x="9984242" y="258166"/>
            <a:ext cx="194390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pic>
        <p:nvPicPr>
          <p:cNvPr id="6" name="Picture 8" descr="green checkmark">
            <a:extLst>
              <a:ext uri="{FF2B5EF4-FFF2-40B4-BE49-F238E27FC236}">
                <a16:creationId xmlns:a16="http://schemas.microsoft.com/office/drawing/2014/main" id="{99FEAE1E-5C20-454F-B0A6-9E652DB02D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634936" y="1620237"/>
            <a:ext cx="406580" cy="423521"/>
          </a:xfrm>
          <a:prstGeom prst="rect">
            <a:avLst/>
          </a:prstGeom>
        </p:spPr>
      </p:pic>
      <p:pic>
        <p:nvPicPr>
          <p:cNvPr id="8" name="Picture 8" descr="green checkmark">
            <a:extLst>
              <a:ext uri="{FF2B5EF4-FFF2-40B4-BE49-F238E27FC236}">
                <a16:creationId xmlns:a16="http://schemas.microsoft.com/office/drawing/2014/main" id="{E3606E1F-2F95-A445-93F3-0CA764B1AFB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06965" y="2190305"/>
            <a:ext cx="406580" cy="423521"/>
          </a:xfrm>
          <a:prstGeom prst="rect">
            <a:avLst/>
          </a:prstGeom>
        </p:spPr>
      </p:pic>
      <p:pic>
        <p:nvPicPr>
          <p:cNvPr id="10" name="Picture 2" descr="Free Tick And Cross, Download Free Tick And Cross png images, Free ...">
            <a:extLst>
              <a:ext uri="{FF2B5EF4-FFF2-40B4-BE49-F238E27FC236}">
                <a16:creationId xmlns:a16="http://schemas.microsoft.com/office/drawing/2014/main" id="{BCC8D3FD-CDDF-4642-AE7D-069DBDE96C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9982" y="3725822"/>
            <a:ext cx="423521" cy="4235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Free Tick And Cross, Download Free Tick And Cross png images, Free ...">
            <a:extLst>
              <a:ext uri="{FF2B5EF4-FFF2-40B4-BE49-F238E27FC236}">
                <a16:creationId xmlns:a16="http://schemas.microsoft.com/office/drawing/2014/main" id="{EE771EE2-3957-8F4A-96BC-52A82FD295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94237" y="4265106"/>
            <a:ext cx="423521" cy="4235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Tick And Cross, Download Free Tick And Cross png images, Free ...">
            <a:extLst>
              <a:ext uri="{FF2B5EF4-FFF2-40B4-BE49-F238E27FC236}">
                <a16:creationId xmlns:a16="http://schemas.microsoft.com/office/drawing/2014/main" id="{0F3BEDDF-673B-4249-816C-2D582A2891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28556" y="4796799"/>
            <a:ext cx="423521" cy="4235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green checkmark">
            <a:extLst>
              <a:ext uri="{FF2B5EF4-FFF2-40B4-BE49-F238E27FC236}">
                <a16:creationId xmlns:a16="http://schemas.microsoft.com/office/drawing/2014/main" id="{B6A6EE07-51A8-1F40-9C55-26842036FC0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12947" y="5753161"/>
            <a:ext cx="406580" cy="423521"/>
          </a:xfrm>
          <a:prstGeom prst="rect">
            <a:avLst/>
          </a:prstGeom>
        </p:spPr>
      </p:pic>
      <p:pic>
        <p:nvPicPr>
          <p:cNvPr id="14" name="Picture 8" descr="green checkmark">
            <a:extLst>
              <a:ext uri="{FF2B5EF4-FFF2-40B4-BE49-F238E27FC236}">
                <a16:creationId xmlns:a16="http://schemas.microsoft.com/office/drawing/2014/main" id="{FF50B5BE-F38E-444E-8A29-5F87750D159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46323" y="2743306"/>
            <a:ext cx="406580" cy="423521"/>
          </a:xfrm>
          <a:prstGeom prst="rect">
            <a:avLst/>
          </a:prstGeom>
        </p:spPr>
      </p:pic>
      <p:pic>
        <p:nvPicPr>
          <p:cNvPr id="7" name="Imagen 6">
            <a:extLst>
              <a:ext uri="{FF2B5EF4-FFF2-40B4-BE49-F238E27FC236}">
                <a16:creationId xmlns:a16="http://schemas.microsoft.com/office/drawing/2014/main" id="{7C1B7062-53D6-394F-B385-894CDA1C917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652077" y="3071195"/>
            <a:ext cx="1328460" cy="1732773"/>
          </a:xfrm>
          <a:prstGeom prst="rect">
            <a:avLst/>
          </a:prstGeom>
        </p:spPr>
      </p:pic>
      <p:pic>
        <p:nvPicPr>
          <p:cNvPr id="2052" name="Picture 4" descr="clip art - Clip Art Library">
            <a:extLst>
              <a:ext uri="{FF2B5EF4-FFF2-40B4-BE49-F238E27FC236}">
                <a16:creationId xmlns:a16="http://schemas.microsoft.com/office/drawing/2014/main" id="{9640B5B4-63EE-744F-AEB3-9CACAEC6800B}"/>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4309" y="842479"/>
            <a:ext cx="715121" cy="8225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94C36C5-3422-7542-9B60-267BF2E2600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8886"/>
          <a:stretch/>
        </p:blipFill>
        <p:spPr bwMode="auto">
          <a:xfrm>
            <a:off x="6925454" y="888926"/>
            <a:ext cx="1709162" cy="77605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rtoon - Clip Art Library">
            <a:extLst>
              <a:ext uri="{FF2B5EF4-FFF2-40B4-BE49-F238E27FC236}">
                <a16:creationId xmlns:a16="http://schemas.microsoft.com/office/drawing/2014/main" id="{6E5604B3-979C-1045-B6C3-9B1D614045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850118" y="5237763"/>
            <a:ext cx="932378" cy="93460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17EB3ACF-7D0E-3D46-A42F-088B4BA4BEED}"/>
              </a:ext>
            </a:extLst>
          </p:cNvPr>
          <p:cNvSpPr txBox="1"/>
          <p:nvPr/>
        </p:nvSpPr>
        <p:spPr>
          <a:xfrm>
            <a:off x="8634616" y="1032194"/>
            <a:ext cx="3557384" cy="400110"/>
          </a:xfrm>
          <a:prstGeom prst="rect">
            <a:avLst/>
          </a:prstGeom>
          <a:noFill/>
        </p:spPr>
        <p:txBody>
          <a:bodyPr wrap="none" rtlCol="0">
            <a:spAutoFit/>
          </a:bodyPr>
          <a:lstStyle/>
          <a:p>
            <a:pPr algn="l"/>
            <a:r>
              <a:rPr lang="es-GB" sz="2000" dirty="0">
                <a:solidFill>
                  <a:schemeClr val="accent5">
                    <a:lumMod val="50000"/>
                  </a:schemeClr>
                </a:solidFill>
              </a:rPr>
              <a:t>*conquistador = conqueror</a:t>
            </a:r>
          </a:p>
        </p:txBody>
      </p:sp>
      <p:sp>
        <p:nvSpPr>
          <p:cNvPr id="15" name="CuadroTexto 14">
            <a:extLst>
              <a:ext uri="{FF2B5EF4-FFF2-40B4-BE49-F238E27FC236}">
                <a16:creationId xmlns:a16="http://schemas.microsoft.com/office/drawing/2014/main" id="{7F9BF533-3E5B-544C-8983-0C084E68AC9F}"/>
              </a:ext>
            </a:extLst>
          </p:cNvPr>
          <p:cNvSpPr txBox="1"/>
          <p:nvPr/>
        </p:nvSpPr>
        <p:spPr>
          <a:xfrm>
            <a:off x="301003" y="1623185"/>
            <a:ext cx="10451900" cy="461665"/>
          </a:xfrm>
          <a:prstGeom prst="rect">
            <a:avLst/>
          </a:prstGeom>
          <a:noFill/>
        </p:spPr>
        <p:txBody>
          <a:bodyPr wrap="none" rtlCol="0">
            <a:spAutoFit/>
          </a:bodyPr>
          <a:lstStyle/>
          <a:p>
            <a:r>
              <a:rPr lang="es-GB" sz="2400" dirty="0">
                <a:solidFill>
                  <a:schemeClr val="accent5">
                    <a:lumMod val="50000"/>
                  </a:schemeClr>
                </a:solidFill>
              </a:rPr>
              <a:t>1. Los Reyes de España ayudaron a los conquistadores* en sus viajes.</a:t>
            </a:r>
          </a:p>
        </p:txBody>
      </p:sp>
      <p:sp>
        <p:nvSpPr>
          <p:cNvPr id="21" name="CuadroTexto 20">
            <a:extLst>
              <a:ext uri="{FF2B5EF4-FFF2-40B4-BE49-F238E27FC236}">
                <a16:creationId xmlns:a16="http://schemas.microsoft.com/office/drawing/2014/main" id="{20676987-FBA5-DE47-8378-23D6208840FB}"/>
              </a:ext>
            </a:extLst>
          </p:cNvPr>
          <p:cNvSpPr txBox="1"/>
          <p:nvPr/>
        </p:nvSpPr>
        <p:spPr>
          <a:xfrm>
            <a:off x="301003" y="2173469"/>
            <a:ext cx="8727069" cy="461665"/>
          </a:xfrm>
          <a:prstGeom prst="rect">
            <a:avLst/>
          </a:prstGeom>
          <a:noFill/>
        </p:spPr>
        <p:txBody>
          <a:bodyPr wrap="none" rtlCol="0">
            <a:spAutoFit/>
          </a:bodyPr>
          <a:lstStyle/>
          <a:p>
            <a:r>
              <a:rPr lang="es-ES" sz="2400" dirty="0">
                <a:solidFill>
                  <a:schemeClr val="accent5">
                    <a:lumMod val="50000"/>
                  </a:schemeClr>
                </a:solidFill>
              </a:rPr>
              <a:t>2. En América los españoles encontraron imperios débiles.</a:t>
            </a:r>
          </a:p>
        </p:txBody>
      </p:sp>
      <p:sp>
        <p:nvSpPr>
          <p:cNvPr id="22" name="CuadroTexto 21">
            <a:extLst>
              <a:ext uri="{FF2B5EF4-FFF2-40B4-BE49-F238E27FC236}">
                <a16:creationId xmlns:a16="http://schemas.microsoft.com/office/drawing/2014/main" id="{794D1B4C-EF96-8D4F-BFAB-995717720FBB}"/>
              </a:ext>
            </a:extLst>
          </p:cNvPr>
          <p:cNvSpPr txBox="1"/>
          <p:nvPr/>
        </p:nvSpPr>
        <p:spPr>
          <a:xfrm>
            <a:off x="301003" y="2723753"/>
            <a:ext cx="10139314" cy="461665"/>
          </a:xfrm>
          <a:prstGeom prst="rect">
            <a:avLst/>
          </a:prstGeom>
          <a:noFill/>
        </p:spPr>
        <p:txBody>
          <a:bodyPr wrap="none" rtlCol="0">
            <a:spAutoFit/>
          </a:bodyPr>
          <a:lstStyle/>
          <a:p>
            <a:r>
              <a:rPr lang="es-ES" sz="2400" dirty="0">
                <a:solidFill>
                  <a:schemeClr val="accent5">
                    <a:lumMod val="50000"/>
                  </a:schemeClr>
                </a:solidFill>
              </a:rPr>
              <a:t>3. Atahualpa y su hermano empezaron una batalla para ser el rey.</a:t>
            </a:r>
          </a:p>
        </p:txBody>
      </p:sp>
      <p:sp>
        <p:nvSpPr>
          <p:cNvPr id="24" name="CuadroTexto 23">
            <a:extLst>
              <a:ext uri="{FF2B5EF4-FFF2-40B4-BE49-F238E27FC236}">
                <a16:creationId xmlns:a16="http://schemas.microsoft.com/office/drawing/2014/main" id="{AC90AD46-0A7F-A34F-92F6-B8B870A55668}"/>
              </a:ext>
            </a:extLst>
          </p:cNvPr>
          <p:cNvSpPr txBox="1"/>
          <p:nvPr/>
        </p:nvSpPr>
        <p:spPr>
          <a:xfrm>
            <a:off x="301003" y="4193653"/>
            <a:ext cx="6893234" cy="461665"/>
          </a:xfrm>
          <a:prstGeom prst="rect">
            <a:avLst/>
          </a:prstGeom>
          <a:noFill/>
        </p:spPr>
        <p:txBody>
          <a:bodyPr wrap="none" rtlCol="0">
            <a:spAutoFit/>
          </a:bodyPr>
          <a:lstStyle/>
          <a:p>
            <a:r>
              <a:rPr lang="es-ES" sz="2400" dirty="0">
                <a:solidFill>
                  <a:schemeClr val="accent5">
                    <a:lumMod val="50000"/>
                  </a:schemeClr>
                </a:solidFill>
              </a:rPr>
              <a:t>5. Los caballos mostraron miedo de los incas.</a:t>
            </a:r>
          </a:p>
        </p:txBody>
      </p:sp>
      <p:sp>
        <p:nvSpPr>
          <p:cNvPr id="25" name="CuadroTexto 24">
            <a:extLst>
              <a:ext uri="{FF2B5EF4-FFF2-40B4-BE49-F238E27FC236}">
                <a16:creationId xmlns:a16="http://schemas.microsoft.com/office/drawing/2014/main" id="{02450790-768A-334F-B34D-5033C4B386E9}"/>
              </a:ext>
            </a:extLst>
          </p:cNvPr>
          <p:cNvSpPr txBox="1"/>
          <p:nvPr/>
        </p:nvSpPr>
        <p:spPr>
          <a:xfrm>
            <a:off x="301003" y="4743937"/>
            <a:ext cx="9956572" cy="461665"/>
          </a:xfrm>
          <a:prstGeom prst="rect">
            <a:avLst/>
          </a:prstGeom>
          <a:noFill/>
        </p:spPr>
        <p:txBody>
          <a:bodyPr wrap="none" rtlCol="0">
            <a:spAutoFit/>
          </a:bodyPr>
          <a:lstStyle/>
          <a:p>
            <a:r>
              <a:rPr lang="es-ES" sz="2400" dirty="0">
                <a:solidFill>
                  <a:schemeClr val="accent5">
                    <a:lumMod val="50000"/>
                  </a:schemeClr>
                </a:solidFill>
              </a:rPr>
              <a:t>6. Los incas atacaron a los españoles cuando llegaron a la costa.</a:t>
            </a:r>
          </a:p>
        </p:txBody>
      </p:sp>
    </p:spTree>
    <p:extLst>
      <p:ext uri="{BB962C8B-B14F-4D97-AF65-F5344CB8AC3E}">
        <p14:creationId xmlns:p14="http://schemas.microsoft.com/office/powerpoint/2010/main" val="266151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141" y="526819"/>
            <a:ext cx="10515600" cy="537603"/>
          </a:xfrm>
        </p:spPr>
        <p:txBody>
          <a:bodyPr>
            <a:normAutofit/>
          </a:bodyPr>
          <a:lstStyle/>
          <a:p>
            <a:r>
              <a:rPr lang="en-GB" sz="2000" b="1"/>
              <a:t>Lee </a:t>
            </a:r>
            <a:r>
              <a:rPr lang="en-GB" sz="2000" b="1" err="1"/>
              <a:t>este</a:t>
            </a:r>
            <a:r>
              <a:rPr lang="en-GB" sz="2000" b="1"/>
              <a:t> </a:t>
            </a:r>
            <a:r>
              <a:rPr lang="en-GB" sz="2000" b="1" err="1"/>
              <a:t>artículo</a:t>
            </a:r>
            <a:r>
              <a:rPr lang="en-GB" sz="2000" b="1"/>
              <a:t> y escribe el </a:t>
            </a:r>
            <a:r>
              <a:rPr lang="en-GB" sz="2000" b="1" err="1"/>
              <a:t>título</a:t>
            </a:r>
            <a:r>
              <a:rPr lang="en-GB" sz="2000" b="1"/>
              <a:t> </a:t>
            </a:r>
            <a:r>
              <a:rPr lang="en-GB" sz="2000" b="1" err="1"/>
              <a:t>correcto</a:t>
            </a:r>
            <a:r>
              <a:rPr lang="en-GB" sz="2000" b="1"/>
              <a:t>. Debes elegir ‘su’ o ‘sus’.</a:t>
            </a:r>
          </a:p>
        </p:txBody>
      </p:sp>
      <p:sp>
        <p:nvSpPr>
          <p:cNvPr id="3" name="Content Placeholder 2"/>
          <p:cNvSpPr>
            <a:spLocks noGrp="1"/>
          </p:cNvSpPr>
          <p:nvPr>
            <p:ph idx="1"/>
          </p:nvPr>
        </p:nvSpPr>
        <p:spPr>
          <a:xfrm>
            <a:off x="295622" y="1059195"/>
            <a:ext cx="9244116" cy="5465970"/>
          </a:xfrm>
        </p:spPr>
        <p:txBody>
          <a:bodyPr>
            <a:noAutofit/>
          </a:bodyPr>
          <a:lstStyle/>
          <a:p>
            <a:pPr marL="0" indent="0">
              <a:lnSpc>
                <a:spcPct val="100000"/>
              </a:lnSpc>
              <a:spcBef>
                <a:spcPts val="0"/>
              </a:spcBef>
              <a:buNone/>
            </a:pPr>
            <a:r>
              <a:rPr lang="en-GB" sz="2000" b="1" dirty="0"/>
              <a:t>1. Su / sus________________</a:t>
            </a:r>
          </a:p>
          <a:p>
            <a:pPr marL="0" indent="0">
              <a:lnSpc>
                <a:spcPct val="100000"/>
              </a:lnSpc>
              <a:spcBef>
                <a:spcPts val="0"/>
              </a:spcBef>
              <a:spcAft>
                <a:spcPts val="600"/>
              </a:spcAft>
              <a:buNone/>
            </a:pPr>
            <a:r>
              <a:rPr lang="en-GB" sz="2000" dirty="0"/>
              <a:t>Si </a:t>
            </a:r>
            <a:r>
              <a:rPr lang="en-GB" sz="2000" dirty="0" err="1"/>
              <a:t>vienes</a:t>
            </a:r>
            <a:r>
              <a:rPr lang="en-GB" sz="2000" dirty="0"/>
              <a:t> a México </a:t>
            </a:r>
            <a:r>
              <a:rPr lang="en-GB" sz="2000" dirty="0" err="1"/>
              <a:t>es</a:t>
            </a:r>
            <a:r>
              <a:rPr lang="en-GB" sz="2000" dirty="0"/>
              <a:t> </a:t>
            </a:r>
            <a:r>
              <a:rPr lang="en-GB" sz="2000" dirty="0" err="1"/>
              <a:t>seguro</a:t>
            </a:r>
            <a:r>
              <a:rPr lang="en-GB" sz="2000" dirty="0"/>
              <a:t> que </a:t>
            </a:r>
            <a:r>
              <a:rPr lang="en-GB" sz="2000" dirty="0" err="1"/>
              <a:t>puedes</a:t>
            </a:r>
            <a:r>
              <a:rPr lang="en-GB" sz="2000" dirty="0"/>
              <a:t> </a:t>
            </a:r>
            <a:r>
              <a:rPr lang="en-GB" sz="2000" dirty="0" err="1"/>
              <a:t>hacer</a:t>
            </a:r>
            <a:r>
              <a:rPr lang="en-GB" sz="2000" dirty="0"/>
              <a:t> amigos. Los </a:t>
            </a:r>
            <a:r>
              <a:rPr lang="en-GB" sz="2000" dirty="0" err="1"/>
              <a:t>mexicanos</a:t>
            </a:r>
            <a:r>
              <a:rPr lang="en-GB" sz="2000" dirty="0"/>
              <a:t> son </a:t>
            </a:r>
            <a:r>
              <a:rPr lang="en-GB" sz="2000" dirty="0" err="1"/>
              <a:t>muy</a:t>
            </a:r>
            <a:r>
              <a:rPr lang="en-GB" sz="2000" dirty="0"/>
              <a:t> </a:t>
            </a:r>
            <a:r>
              <a:rPr lang="en-GB" sz="2000" dirty="0" err="1"/>
              <a:t>simpáticos</a:t>
            </a:r>
            <a:r>
              <a:rPr lang="en-GB" sz="2000" dirty="0"/>
              <a:t> y </a:t>
            </a:r>
            <a:r>
              <a:rPr lang="en-GB" sz="2000" dirty="0" err="1"/>
              <a:t>reciben</a:t>
            </a:r>
            <a:r>
              <a:rPr lang="en-GB" sz="2000" dirty="0"/>
              <a:t> a </a:t>
            </a:r>
            <a:r>
              <a:rPr lang="en-GB" sz="2000" dirty="0" err="1"/>
              <a:t>los</a:t>
            </a:r>
            <a:r>
              <a:rPr lang="en-GB" sz="2000" dirty="0"/>
              <a:t> </a:t>
            </a:r>
            <a:r>
              <a:rPr lang="en-GB" sz="2000" dirty="0" err="1"/>
              <a:t>visitantes</a:t>
            </a:r>
            <a:r>
              <a:rPr lang="en-GB" sz="2000" dirty="0"/>
              <a:t>* con </a:t>
            </a:r>
            <a:r>
              <a:rPr lang="en-GB" sz="2000" dirty="0" err="1"/>
              <a:t>los</a:t>
            </a:r>
            <a:r>
              <a:rPr lang="en-GB" sz="2000" dirty="0"/>
              <a:t> </a:t>
            </a:r>
            <a:r>
              <a:rPr lang="en-GB" sz="2000" dirty="0" err="1"/>
              <a:t>brazos</a:t>
            </a:r>
            <a:r>
              <a:rPr lang="en-GB" sz="2000" dirty="0"/>
              <a:t> </a:t>
            </a:r>
            <a:r>
              <a:rPr lang="en-GB" sz="2000" dirty="0" err="1"/>
              <a:t>abiertos</a:t>
            </a:r>
            <a:r>
              <a:rPr lang="en-GB" sz="2000" dirty="0"/>
              <a:t>. </a:t>
            </a:r>
          </a:p>
          <a:p>
            <a:pPr marL="0" indent="0">
              <a:lnSpc>
                <a:spcPct val="100000"/>
              </a:lnSpc>
              <a:spcBef>
                <a:spcPts val="0"/>
              </a:spcBef>
              <a:buNone/>
            </a:pPr>
            <a:r>
              <a:rPr lang="en-GB" sz="2000" b="1" dirty="0"/>
              <a:t>2</a:t>
            </a:r>
            <a:r>
              <a:rPr lang="en-GB" sz="2000" dirty="0"/>
              <a:t>. </a:t>
            </a:r>
            <a:r>
              <a:rPr lang="en-GB" sz="2000" b="1" dirty="0"/>
              <a:t>Su / sus ________________</a:t>
            </a:r>
          </a:p>
          <a:p>
            <a:pPr marL="0" indent="0">
              <a:lnSpc>
                <a:spcPct val="100000"/>
              </a:lnSpc>
              <a:spcBef>
                <a:spcPts val="0"/>
              </a:spcBef>
              <a:spcAft>
                <a:spcPts val="600"/>
              </a:spcAft>
              <a:buNone/>
            </a:pPr>
            <a:r>
              <a:rPr lang="en-GB" sz="2000" dirty="0"/>
              <a:t>Los </a:t>
            </a:r>
            <a:r>
              <a:rPr lang="en-GB" sz="2000" dirty="0" err="1"/>
              <a:t>paisajes</a:t>
            </a:r>
            <a:r>
              <a:rPr lang="en-GB" sz="2000" dirty="0"/>
              <a:t> de México son </a:t>
            </a:r>
            <a:r>
              <a:rPr lang="en-GB" sz="2000" dirty="0" err="1"/>
              <a:t>geniales</a:t>
            </a:r>
            <a:r>
              <a:rPr lang="en-GB" sz="2000" dirty="0"/>
              <a:t>. </a:t>
            </a:r>
            <a:r>
              <a:rPr lang="en-GB" sz="2000" dirty="0" err="1"/>
              <a:t>Puedes</a:t>
            </a:r>
            <a:r>
              <a:rPr lang="en-GB" sz="2000" dirty="0"/>
              <a:t> </a:t>
            </a:r>
            <a:r>
              <a:rPr lang="en-GB" sz="2000" dirty="0" err="1"/>
              <a:t>visitar</a:t>
            </a:r>
            <a:r>
              <a:rPr lang="en-GB" sz="2000" dirty="0"/>
              <a:t> sus playas </a:t>
            </a:r>
            <a:r>
              <a:rPr lang="en-GB" sz="2000" dirty="0" err="1"/>
              <a:t>hermosas</a:t>
            </a:r>
            <a:r>
              <a:rPr lang="en-GB" sz="2000" dirty="0"/>
              <a:t>, sus </a:t>
            </a:r>
            <a:r>
              <a:rPr lang="en-GB" sz="2000" dirty="0" err="1"/>
              <a:t>montañas</a:t>
            </a:r>
            <a:r>
              <a:rPr lang="en-GB" sz="2000" dirty="0"/>
              <a:t> </a:t>
            </a:r>
            <a:r>
              <a:rPr lang="en-GB" sz="2000" dirty="0" err="1"/>
              <a:t>altas</a:t>
            </a:r>
            <a:r>
              <a:rPr lang="en-GB" sz="2000" dirty="0"/>
              <a:t>, sus </a:t>
            </a:r>
            <a:r>
              <a:rPr lang="en-GB" sz="2000" dirty="0" err="1"/>
              <a:t>lagos</a:t>
            </a:r>
            <a:r>
              <a:rPr lang="en-GB" sz="2000" dirty="0"/>
              <a:t>* </a:t>
            </a:r>
            <a:r>
              <a:rPr lang="en-GB" sz="2000" dirty="0" err="1"/>
              <a:t>grandes</a:t>
            </a:r>
            <a:r>
              <a:rPr lang="en-GB" sz="2000" dirty="0"/>
              <a:t> o sus </a:t>
            </a:r>
            <a:r>
              <a:rPr lang="en-GB" sz="2000" dirty="0" err="1"/>
              <a:t>bosques</a:t>
            </a:r>
            <a:r>
              <a:rPr lang="en-GB" sz="2000" dirty="0"/>
              <a:t>* </a:t>
            </a:r>
            <a:r>
              <a:rPr lang="en-GB" sz="2000" dirty="0" err="1"/>
              <a:t>llenos</a:t>
            </a:r>
            <a:r>
              <a:rPr lang="en-GB" sz="2000" dirty="0"/>
              <a:t> de </a:t>
            </a:r>
            <a:r>
              <a:rPr lang="en-GB" sz="2000" dirty="0" err="1"/>
              <a:t>vida</a:t>
            </a:r>
            <a:r>
              <a:rPr lang="en-GB" sz="2000" dirty="0"/>
              <a:t>.</a:t>
            </a:r>
          </a:p>
          <a:p>
            <a:pPr marL="0" indent="0">
              <a:lnSpc>
                <a:spcPct val="100000"/>
              </a:lnSpc>
              <a:spcBef>
                <a:spcPts val="0"/>
              </a:spcBef>
              <a:buNone/>
            </a:pPr>
            <a:r>
              <a:rPr lang="en-GB" sz="2000" b="1" dirty="0"/>
              <a:t>3. Su / sus ________________</a:t>
            </a:r>
          </a:p>
          <a:p>
            <a:pPr marL="0" indent="0">
              <a:lnSpc>
                <a:spcPct val="100000"/>
              </a:lnSpc>
              <a:spcBef>
                <a:spcPts val="0"/>
              </a:spcBef>
              <a:spcAft>
                <a:spcPts val="600"/>
              </a:spcAft>
              <a:buNone/>
            </a:pPr>
            <a:r>
              <a:rPr lang="en-GB" sz="2000" dirty="0" err="1"/>
              <a:t>En</a:t>
            </a:r>
            <a:r>
              <a:rPr lang="en-GB" sz="2000" dirty="0"/>
              <a:t> sus </a:t>
            </a:r>
            <a:r>
              <a:rPr lang="en-GB" sz="2000" dirty="0" err="1"/>
              <a:t>calles</a:t>
            </a:r>
            <a:r>
              <a:rPr lang="en-GB" sz="2000" dirty="0"/>
              <a:t> vas a </a:t>
            </a:r>
            <a:r>
              <a:rPr lang="en-GB" sz="2000" dirty="0" err="1"/>
              <a:t>encontrar</a:t>
            </a:r>
            <a:r>
              <a:rPr lang="en-GB" sz="2000" dirty="0"/>
              <a:t> </a:t>
            </a:r>
            <a:r>
              <a:rPr lang="en-GB" sz="2000" dirty="0" err="1"/>
              <a:t>todo</a:t>
            </a:r>
            <a:r>
              <a:rPr lang="en-GB" sz="2000" dirty="0"/>
              <a:t> </a:t>
            </a:r>
            <a:r>
              <a:rPr lang="en-GB" sz="2000" dirty="0" err="1"/>
              <a:t>tipo</a:t>
            </a:r>
            <a:r>
              <a:rPr lang="en-GB" sz="2000" dirty="0"/>
              <a:t> de </a:t>
            </a:r>
            <a:r>
              <a:rPr lang="en-GB" sz="2000" dirty="0" err="1"/>
              <a:t>edificios</a:t>
            </a:r>
            <a:r>
              <a:rPr lang="en-GB" sz="2000" dirty="0"/>
              <a:t>: </a:t>
            </a:r>
            <a:r>
              <a:rPr lang="en-GB" sz="2000" dirty="0" err="1"/>
              <a:t>iglesias</a:t>
            </a:r>
            <a:r>
              <a:rPr lang="en-GB" sz="2000" dirty="0"/>
              <a:t> </a:t>
            </a:r>
            <a:r>
              <a:rPr lang="en-GB" sz="2000" dirty="0" err="1"/>
              <a:t>antiguas</a:t>
            </a:r>
            <a:r>
              <a:rPr lang="en-GB" sz="2000" dirty="0"/>
              <a:t>, plazas </a:t>
            </a:r>
            <a:r>
              <a:rPr lang="en-GB" sz="2000" dirty="0" err="1"/>
              <a:t>llenas</a:t>
            </a:r>
            <a:r>
              <a:rPr lang="en-GB" sz="2000" dirty="0"/>
              <a:t> de </a:t>
            </a:r>
            <a:r>
              <a:rPr lang="en-GB" sz="2000" dirty="0" err="1"/>
              <a:t>gente</a:t>
            </a:r>
            <a:r>
              <a:rPr lang="en-GB" sz="2000" dirty="0"/>
              <a:t>, </a:t>
            </a:r>
            <a:r>
              <a:rPr lang="en-GB" sz="2000" dirty="0" err="1"/>
              <a:t>mercados</a:t>
            </a:r>
            <a:r>
              <a:rPr lang="en-GB" sz="2000" dirty="0"/>
              <a:t>, </a:t>
            </a:r>
            <a:r>
              <a:rPr lang="en-GB" sz="2000" dirty="0" err="1"/>
              <a:t>teatros</a:t>
            </a:r>
            <a:r>
              <a:rPr lang="en-GB" sz="2000" dirty="0"/>
              <a:t>, </a:t>
            </a:r>
            <a:r>
              <a:rPr lang="en-GB" sz="2000" dirty="0" err="1"/>
              <a:t>tiendas</a:t>
            </a:r>
            <a:r>
              <a:rPr lang="en-GB" sz="2000" dirty="0"/>
              <a:t> con </a:t>
            </a:r>
            <a:r>
              <a:rPr lang="en-GB" sz="2000" dirty="0" err="1"/>
              <a:t>productos</a:t>
            </a:r>
            <a:r>
              <a:rPr lang="en-GB" sz="2000" dirty="0"/>
              <a:t> locales... </a:t>
            </a:r>
          </a:p>
          <a:p>
            <a:pPr marL="0" indent="0">
              <a:lnSpc>
                <a:spcPct val="100000"/>
              </a:lnSpc>
              <a:spcBef>
                <a:spcPts val="0"/>
              </a:spcBef>
              <a:buNone/>
            </a:pPr>
            <a:r>
              <a:rPr lang="en-GB" sz="2000" b="1" dirty="0"/>
              <a:t>4. Su / sus ________________</a:t>
            </a:r>
          </a:p>
          <a:p>
            <a:pPr marL="0" indent="0">
              <a:lnSpc>
                <a:spcPct val="100000"/>
              </a:lnSpc>
              <a:spcBef>
                <a:spcPts val="0"/>
              </a:spcBef>
              <a:spcAft>
                <a:spcPts val="600"/>
              </a:spcAft>
              <a:buNone/>
            </a:pPr>
            <a:r>
              <a:rPr lang="en-GB" sz="2000" dirty="0"/>
              <a:t>México </a:t>
            </a:r>
            <a:r>
              <a:rPr lang="en-GB" sz="2000" dirty="0" err="1"/>
              <a:t>es</a:t>
            </a:r>
            <a:r>
              <a:rPr lang="en-GB" sz="2000" dirty="0"/>
              <a:t> </a:t>
            </a:r>
            <a:r>
              <a:rPr lang="en-GB" sz="2000" dirty="0" err="1"/>
              <a:t>conocido</a:t>
            </a:r>
            <a:r>
              <a:rPr lang="en-GB" sz="2000" dirty="0"/>
              <a:t> </a:t>
            </a:r>
            <a:r>
              <a:rPr lang="en-GB" sz="2000" dirty="0" err="1"/>
              <a:t>por</a:t>
            </a:r>
            <a:r>
              <a:rPr lang="en-GB" sz="2000" dirty="0"/>
              <a:t> sus </a:t>
            </a:r>
            <a:r>
              <a:rPr lang="en-GB" sz="2000" dirty="0" err="1"/>
              <a:t>platos</a:t>
            </a:r>
            <a:r>
              <a:rPr lang="en-GB" sz="2000" dirty="0"/>
              <a:t> </a:t>
            </a:r>
            <a:r>
              <a:rPr lang="en-GB" sz="2000" dirty="0" err="1"/>
              <a:t>deliciosos</a:t>
            </a:r>
            <a:r>
              <a:rPr lang="en-GB" sz="2000" dirty="0"/>
              <a:t>. Los </a:t>
            </a:r>
            <a:r>
              <a:rPr lang="en-GB" sz="2000" dirty="0" err="1"/>
              <a:t>mexicanos</a:t>
            </a:r>
            <a:r>
              <a:rPr lang="en-GB" sz="2000" dirty="0"/>
              <a:t> </a:t>
            </a:r>
            <a:r>
              <a:rPr lang="en-GB" sz="2000" dirty="0" err="1"/>
              <a:t>comen</a:t>
            </a:r>
            <a:r>
              <a:rPr lang="en-GB" sz="2000" dirty="0"/>
              <a:t> </a:t>
            </a:r>
            <a:r>
              <a:rPr lang="en-GB" sz="2000" dirty="0" err="1"/>
              <a:t>bien</a:t>
            </a:r>
            <a:r>
              <a:rPr lang="en-GB" sz="2000" dirty="0"/>
              <a:t> y </a:t>
            </a:r>
            <a:r>
              <a:rPr lang="en-GB" sz="2000" dirty="0" err="1"/>
              <a:t>preparan</a:t>
            </a:r>
            <a:r>
              <a:rPr lang="en-GB" sz="2000" dirty="0"/>
              <a:t> </a:t>
            </a:r>
            <a:r>
              <a:rPr lang="en-GB" sz="2000" dirty="0" err="1"/>
              <a:t>muchas</a:t>
            </a:r>
            <a:r>
              <a:rPr lang="en-GB" sz="2000" dirty="0"/>
              <a:t> </a:t>
            </a:r>
            <a:r>
              <a:rPr lang="en-GB" sz="2000" dirty="0" err="1"/>
              <a:t>cosas</a:t>
            </a:r>
            <a:r>
              <a:rPr lang="en-GB" sz="2000" dirty="0"/>
              <a:t> </a:t>
            </a:r>
            <a:r>
              <a:rPr lang="en-GB" sz="2000" dirty="0" err="1"/>
              <a:t>tradicionales</a:t>
            </a:r>
            <a:r>
              <a:rPr lang="en-GB" sz="2000" dirty="0"/>
              <a:t>: tacos, tamales, mole...</a:t>
            </a:r>
          </a:p>
          <a:p>
            <a:pPr marL="0" indent="0">
              <a:lnSpc>
                <a:spcPct val="100000"/>
              </a:lnSpc>
              <a:spcBef>
                <a:spcPts val="0"/>
              </a:spcBef>
              <a:buNone/>
            </a:pPr>
            <a:r>
              <a:rPr lang="en-GB" sz="2000" b="1" dirty="0"/>
              <a:t>5. Su / sus ________________</a:t>
            </a:r>
          </a:p>
          <a:p>
            <a:pPr marL="0" indent="0">
              <a:lnSpc>
                <a:spcPct val="100000"/>
              </a:lnSpc>
              <a:spcBef>
                <a:spcPts val="0"/>
              </a:spcBef>
              <a:buNone/>
            </a:pPr>
            <a:r>
              <a:rPr lang="en-GB" sz="2000" dirty="0"/>
              <a:t>Si </a:t>
            </a:r>
            <a:r>
              <a:rPr lang="en-GB" sz="2000" dirty="0" err="1"/>
              <a:t>te</a:t>
            </a:r>
            <a:r>
              <a:rPr lang="en-GB" sz="2000" dirty="0"/>
              <a:t> </a:t>
            </a:r>
            <a:r>
              <a:rPr lang="en-GB" sz="2000" dirty="0" err="1"/>
              <a:t>interesa</a:t>
            </a:r>
            <a:r>
              <a:rPr lang="en-GB" sz="2000" dirty="0"/>
              <a:t> la </a:t>
            </a:r>
            <a:r>
              <a:rPr lang="en-GB" sz="2000" dirty="0" err="1"/>
              <a:t>cultura</a:t>
            </a:r>
            <a:r>
              <a:rPr lang="en-GB" sz="2000" dirty="0"/>
              <a:t>, México </a:t>
            </a:r>
            <a:r>
              <a:rPr lang="en-GB" sz="2000" dirty="0" err="1"/>
              <a:t>es</a:t>
            </a:r>
            <a:r>
              <a:rPr lang="en-GB" sz="2000" dirty="0"/>
              <a:t> un </a:t>
            </a:r>
            <a:r>
              <a:rPr lang="en-GB" sz="2000" dirty="0" err="1"/>
              <a:t>lugar</a:t>
            </a:r>
            <a:r>
              <a:rPr lang="en-GB" sz="2000" dirty="0"/>
              <a:t> ideal. Las </a:t>
            </a:r>
            <a:r>
              <a:rPr lang="en-GB" sz="2000" dirty="0" err="1"/>
              <a:t>tradiciones</a:t>
            </a:r>
            <a:r>
              <a:rPr lang="en-GB" sz="2000" dirty="0"/>
              <a:t> son </a:t>
            </a:r>
            <a:r>
              <a:rPr lang="en-GB" sz="2000" dirty="0" err="1"/>
              <a:t>muy</a:t>
            </a:r>
            <a:r>
              <a:rPr lang="en-GB" sz="2000" dirty="0"/>
              <a:t> </a:t>
            </a:r>
            <a:r>
              <a:rPr lang="en-GB" sz="2000" dirty="0" err="1"/>
              <a:t>importantes</a:t>
            </a:r>
            <a:r>
              <a:rPr lang="en-GB" sz="2000" dirty="0"/>
              <a:t> para </a:t>
            </a:r>
            <a:r>
              <a:rPr lang="en-GB" sz="2000" dirty="0" err="1"/>
              <a:t>los</a:t>
            </a:r>
            <a:r>
              <a:rPr lang="en-GB" sz="2000" dirty="0"/>
              <a:t> </a:t>
            </a:r>
            <a:r>
              <a:rPr lang="en-GB" sz="2000" dirty="0" err="1"/>
              <a:t>mexicanos</a:t>
            </a:r>
            <a:r>
              <a:rPr lang="en-GB" sz="2000" dirty="0"/>
              <a:t> y sus </a:t>
            </a:r>
            <a:r>
              <a:rPr lang="en-GB" sz="2000" dirty="0" err="1"/>
              <a:t>celebraciones</a:t>
            </a:r>
            <a:r>
              <a:rPr lang="en-GB" sz="2000" dirty="0"/>
              <a:t> son </a:t>
            </a:r>
            <a:r>
              <a:rPr lang="en-GB" sz="2000" dirty="0" err="1"/>
              <a:t>muy</a:t>
            </a:r>
            <a:r>
              <a:rPr lang="en-GB" sz="2000" dirty="0"/>
              <a:t> </a:t>
            </a:r>
            <a:r>
              <a:rPr lang="en-GB" sz="2000" dirty="0" err="1"/>
              <a:t>especiales</a:t>
            </a:r>
            <a:r>
              <a:rPr lang="en-GB" sz="2000" dirty="0"/>
              <a:t>.</a:t>
            </a:r>
            <a:endParaRPr lang="en-GB" sz="2000" b="1" dirty="0"/>
          </a:p>
          <a:p>
            <a:pPr marL="0" indent="0">
              <a:lnSpc>
                <a:spcPct val="100000"/>
              </a:lnSpc>
              <a:spcBef>
                <a:spcPts val="0"/>
              </a:spcBef>
              <a:buNone/>
            </a:pPr>
            <a:endParaRPr lang="en-GB" sz="2000" dirty="0"/>
          </a:p>
          <a:p>
            <a:pPr marL="0" indent="0">
              <a:lnSpc>
                <a:spcPct val="100000"/>
              </a:lnSpc>
              <a:spcBef>
                <a:spcPts val="0"/>
              </a:spcBef>
              <a:buNone/>
            </a:pPr>
            <a:endParaRPr lang="en-GB" sz="2000" dirty="0"/>
          </a:p>
        </p:txBody>
      </p:sp>
      <p:graphicFrame>
        <p:nvGraphicFramePr>
          <p:cNvPr id="6" name="Tabla 26">
            <a:extLst>
              <a:ext uri="{FF2B5EF4-FFF2-40B4-BE49-F238E27FC236}">
                <a16:creationId xmlns:a16="http://schemas.microsoft.com/office/drawing/2014/main" id="{5D7AD5B3-B375-C94E-9C10-384FD749DE24}"/>
              </a:ext>
            </a:extLst>
          </p:cNvPr>
          <p:cNvGraphicFramePr>
            <a:graphicFrameLocks noGrp="1"/>
          </p:cNvGraphicFramePr>
          <p:nvPr>
            <p:extLst/>
          </p:nvPr>
        </p:nvGraphicFramePr>
        <p:xfrm>
          <a:off x="9539738" y="1329471"/>
          <a:ext cx="2313232" cy="3566160"/>
        </p:xfrm>
        <a:graphic>
          <a:graphicData uri="http://schemas.openxmlformats.org/drawingml/2006/table">
            <a:tbl>
              <a:tblPr firstRow="1" bandRow="1">
                <a:tableStyleId>{5DA37D80-6434-44D0-A028-1B22A696006F}</a:tableStyleId>
              </a:tblPr>
              <a:tblGrid>
                <a:gridCol w="2313232">
                  <a:extLst>
                    <a:ext uri="{9D8B030D-6E8A-4147-A177-3AD203B41FA5}">
                      <a16:colId xmlns:a16="http://schemas.microsoft.com/office/drawing/2014/main" val="2652077185"/>
                    </a:ext>
                  </a:extLst>
                </a:gridCol>
              </a:tblGrid>
              <a:tr h="370840">
                <a:tc>
                  <a:txBody>
                    <a:bodyPr/>
                    <a:lstStyle/>
                    <a:p>
                      <a:pPr algn="ctr"/>
                      <a:r>
                        <a:rPr lang="en-GB" sz="2000" err="1">
                          <a:solidFill>
                            <a:schemeClr val="accent5">
                              <a:lumMod val="50000"/>
                            </a:schemeClr>
                          </a:solidFill>
                        </a:rPr>
                        <a:t>Opciones</a:t>
                      </a:r>
                      <a:endParaRPr lang="es-GB" sz="2000">
                        <a:solidFill>
                          <a:schemeClr val="accent5">
                            <a:lumMod val="50000"/>
                          </a:schemeClr>
                        </a:solidFill>
                      </a:endParaRPr>
                    </a:p>
                  </a:txBody>
                  <a:tcPr anchor="ctr">
                    <a:noFill/>
                  </a:tcPr>
                </a:tc>
                <a:extLst>
                  <a:ext uri="{0D108BD9-81ED-4DB2-BD59-A6C34878D82A}">
                    <a16:rowId xmlns:a16="http://schemas.microsoft.com/office/drawing/2014/main" val="309872944"/>
                  </a:ext>
                </a:extLst>
              </a:tr>
              <a:tr h="370840">
                <a:tc>
                  <a:txBody>
                    <a:bodyPr/>
                    <a:lstStyle/>
                    <a:p>
                      <a:r>
                        <a:rPr lang="en-GB" sz="2000">
                          <a:solidFill>
                            <a:schemeClr val="accent5">
                              <a:lumMod val="50000"/>
                            </a:schemeClr>
                          </a:solidFill>
                        </a:rPr>
                        <a:t>gente</a:t>
                      </a:r>
                    </a:p>
                  </a:txBody>
                  <a:tcPr>
                    <a:noFill/>
                  </a:tcPr>
                </a:tc>
                <a:extLst>
                  <a:ext uri="{0D108BD9-81ED-4DB2-BD59-A6C34878D82A}">
                    <a16:rowId xmlns:a16="http://schemas.microsoft.com/office/drawing/2014/main" val="3968492975"/>
                  </a:ext>
                </a:extLst>
              </a:tr>
              <a:tr h="370840">
                <a:tc>
                  <a:txBody>
                    <a:bodyPr/>
                    <a:lstStyle/>
                    <a:p>
                      <a:r>
                        <a:rPr lang="en-GB" sz="2000">
                          <a:solidFill>
                            <a:schemeClr val="accent5">
                              <a:lumMod val="50000"/>
                            </a:schemeClr>
                          </a:solidFill>
                        </a:rPr>
                        <a:t>costumbres</a:t>
                      </a:r>
                    </a:p>
                  </a:txBody>
                  <a:tcPr>
                    <a:noFill/>
                  </a:tcPr>
                </a:tc>
                <a:extLst>
                  <a:ext uri="{0D108BD9-81ED-4DB2-BD59-A6C34878D82A}">
                    <a16:rowId xmlns:a16="http://schemas.microsoft.com/office/drawing/2014/main" val="3378521457"/>
                  </a:ext>
                </a:extLst>
              </a:tr>
              <a:tr h="370840">
                <a:tc>
                  <a:txBody>
                    <a:bodyPr/>
                    <a:lstStyle/>
                    <a:p>
                      <a:r>
                        <a:rPr lang="en-GB" sz="2000">
                          <a:solidFill>
                            <a:schemeClr val="accent5">
                              <a:lumMod val="50000"/>
                            </a:schemeClr>
                          </a:solidFill>
                        </a:rPr>
                        <a:t>museos</a:t>
                      </a:r>
                    </a:p>
                  </a:txBody>
                  <a:tcPr>
                    <a:noFill/>
                  </a:tcPr>
                </a:tc>
                <a:extLst>
                  <a:ext uri="{0D108BD9-81ED-4DB2-BD59-A6C34878D82A}">
                    <a16:rowId xmlns:a16="http://schemas.microsoft.com/office/drawing/2014/main" val="1834849641"/>
                  </a:ext>
                </a:extLst>
              </a:tr>
              <a:tr h="370840">
                <a:tc>
                  <a:txBody>
                    <a:bodyPr/>
                    <a:lstStyle/>
                    <a:p>
                      <a:r>
                        <a:rPr lang="en-GB" sz="2000">
                          <a:solidFill>
                            <a:schemeClr val="accent5">
                              <a:lumMod val="50000"/>
                            </a:schemeClr>
                          </a:solidFill>
                        </a:rPr>
                        <a:t>ciudades</a:t>
                      </a:r>
                    </a:p>
                  </a:txBody>
                  <a:tcPr>
                    <a:noFill/>
                  </a:tcPr>
                </a:tc>
                <a:extLst>
                  <a:ext uri="{0D108BD9-81ED-4DB2-BD59-A6C34878D82A}">
                    <a16:rowId xmlns:a16="http://schemas.microsoft.com/office/drawing/2014/main" val="1291132633"/>
                  </a:ext>
                </a:extLst>
              </a:tr>
              <a:tr h="370840">
                <a:tc>
                  <a:txBody>
                    <a:bodyPr/>
                    <a:lstStyle/>
                    <a:p>
                      <a:r>
                        <a:rPr lang="en-GB" sz="2000">
                          <a:solidFill>
                            <a:schemeClr val="accent5">
                              <a:lumMod val="50000"/>
                            </a:schemeClr>
                          </a:solidFill>
                        </a:rPr>
                        <a:t>música</a:t>
                      </a:r>
                    </a:p>
                  </a:txBody>
                  <a:tcPr>
                    <a:noFill/>
                  </a:tcPr>
                </a:tc>
                <a:extLst>
                  <a:ext uri="{0D108BD9-81ED-4DB2-BD59-A6C34878D82A}">
                    <a16:rowId xmlns:a16="http://schemas.microsoft.com/office/drawing/2014/main" val="1109887969"/>
                  </a:ext>
                </a:extLst>
              </a:tr>
              <a:tr h="370840">
                <a:tc>
                  <a:txBody>
                    <a:bodyPr/>
                    <a:lstStyle/>
                    <a:p>
                      <a:r>
                        <a:rPr lang="en-GB" sz="2000">
                          <a:solidFill>
                            <a:schemeClr val="accent5">
                              <a:lumMod val="50000"/>
                            </a:schemeClr>
                          </a:solidFill>
                        </a:rPr>
                        <a:t>comida</a:t>
                      </a:r>
                    </a:p>
                  </a:txBody>
                  <a:tcPr>
                    <a:noFill/>
                  </a:tcPr>
                </a:tc>
                <a:extLst>
                  <a:ext uri="{0D108BD9-81ED-4DB2-BD59-A6C34878D82A}">
                    <a16:rowId xmlns:a16="http://schemas.microsoft.com/office/drawing/2014/main" val="4161156137"/>
                  </a:ext>
                </a:extLst>
              </a:tr>
              <a:tr h="370840">
                <a:tc>
                  <a:txBody>
                    <a:bodyPr/>
                    <a:lstStyle/>
                    <a:p>
                      <a:r>
                        <a:rPr lang="en-GB" sz="2000">
                          <a:solidFill>
                            <a:schemeClr val="accent5">
                              <a:lumMod val="50000"/>
                            </a:schemeClr>
                          </a:solidFill>
                        </a:rPr>
                        <a:t>bebidas</a:t>
                      </a:r>
                    </a:p>
                  </a:txBody>
                  <a:tcPr>
                    <a:noFill/>
                  </a:tcPr>
                </a:tc>
                <a:extLst>
                  <a:ext uri="{0D108BD9-81ED-4DB2-BD59-A6C34878D82A}">
                    <a16:rowId xmlns:a16="http://schemas.microsoft.com/office/drawing/2014/main" val="2270514008"/>
                  </a:ext>
                </a:extLst>
              </a:tr>
              <a:tr h="370840">
                <a:tc>
                  <a:txBody>
                    <a:bodyPr/>
                    <a:lstStyle/>
                    <a:p>
                      <a:r>
                        <a:rPr lang="en-GB" sz="2000">
                          <a:solidFill>
                            <a:schemeClr val="accent5">
                              <a:lumMod val="50000"/>
                            </a:schemeClr>
                          </a:solidFill>
                        </a:rPr>
                        <a:t>naturaleza</a:t>
                      </a:r>
                    </a:p>
                  </a:txBody>
                  <a:tcPr>
                    <a:noFill/>
                  </a:tcPr>
                </a:tc>
                <a:extLst>
                  <a:ext uri="{0D108BD9-81ED-4DB2-BD59-A6C34878D82A}">
                    <a16:rowId xmlns:a16="http://schemas.microsoft.com/office/drawing/2014/main" val="1731010670"/>
                  </a:ext>
                </a:extLst>
              </a:tr>
            </a:tbl>
          </a:graphicData>
        </a:graphic>
      </p:graphicFrame>
      <p:sp>
        <p:nvSpPr>
          <p:cNvPr id="7"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p>
        </p:txBody>
      </p:sp>
      <p:sp>
        <p:nvSpPr>
          <p:cNvPr id="8" name="TextBox 7"/>
          <p:cNvSpPr txBox="1"/>
          <p:nvPr/>
        </p:nvSpPr>
        <p:spPr>
          <a:xfrm>
            <a:off x="1675482" y="1009205"/>
            <a:ext cx="2057952" cy="430887"/>
          </a:xfrm>
          <a:prstGeom prst="rect">
            <a:avLst/>
          </a:prstGeom>
          <a:noFill/>
        </p:spPr>
        <p:txBody>
          <a:bodyPr wrap="square" rtlCol="0">
            <a:spAutoFit/>
          </a:bodyPr>
          <a:lstStyle/>
          <a:p>
            <a:r>
              <a:rPr lang="en-GB" sz="2200" b="1">
                <a:solidFill>
                  <a:srgbClr val="E56800"/>
                </a:solidFill>
              </a:rPr>
              <a:t>gente</a:t>
            </a:r>
          </a:p>
        </p:txBody>
      </p:sp>
      <p:sp>
        <p:nvSpPr>
          <p:cNvPr id="4" name="CuadroTexto 3">
            <a:extLst>
              <a:ext uri="{FF2B5EF4-FFF2-40B4-BE49-F238E27FC236}">
                <a16:creationId xmlns:a16="http://schemas.microsoft.com/office/drawing/2014/main" id="{D2B4017C-BEA7-6346-AA4A-ED6013E27A99}"/>
              </a:ext>
            </a:extLst>
          </p:cNvPr>
          <p:cNvSpPr txBox="1"/>
          <p:nvPr/>
        </p:nvSpPr>
        <p:spPr>
          <a:xfrm>
            <a:off x="275638" y="171894"/>
            <a:ext cx="9244115" cy="400110"/>
          </a:xfrm>
          <a:prstGeom prst="rect">
            <a:avLst/>
          </a:prstGeom>
          <a:noFill/>
        </p:spPr>
        <p:txBody>
          <a:bodyPr wrap="square" rtlCol="0">
            <a:spAutoFit/>
          </a:bodyPr>
          <a:lstStyle/>
          <a:p>
            <a:r>
              <a:rPr lang="en-GB" sz="2000" b="1">
                <a:solidFill>
                  <a:schemeClr val="accent5">
                    <a:lumMod val="50000"/>
                  </a:schemeClr>
                </a:solidFill>
              </a:rPr>
              <a:t>¿Por </a:t>
            </a:r>
            <a:r>
              <a:rPr lang="en-GB" sz="2000" b="1" err="1">
                <a:solidFill>
                  <a:schemeClr val="accent5">
                    <a:lumMod val="50000"/>
                  </a:schemeClr>
                </a:solidFill>
              </a:rPr>
              <a:t>qué</a:t>
            </a:r>
            <a:r>
              <a:rPr lang="en-GB" sz="2000" b="1">
                <a:solidFill>
                  <a:schemeClr val="accent5">
                    <a:lumMod val="50000"/>
                  </a:schemeClr>
                </a:solidFill>
              </a:rPr>
              <a:t> </a:t>
            </a:r>
            <a:r>
              <a:rPr lang="en-GB" sz="2000" b="1" err="1">
                <a:solidFill>
                  <a:schemeClr val="accent5">
                    <a:lumMod val="50000"/>
                  </a:schemeClr>
                </a:solidFill>
              </a:rPr>
              <a:t>hacer</a:t>
            </a:r>
            <a:r>
              <a:rPr lang="en-GB" sz="2000" b="1">
                <a:solidFill>
                  <a:schemeClr val="accent5">
                    <a:lumMod val="50000"/>
                  </a:schemeClr>
                </a:solidFill>
              </a:rPr>
              <a:t> un </a:t>
            </a:r>
            <a:r>
              <a:rPr lang="en-GB" sz="2000" b="1" err="1">
                <a:solidFill>
                  <a:schemeClr val="accent5">
                    <a:lumMod val="50000"/>
                  </a:schemeClr>
                </a:solidFill>
              </a:rPr>
              <a:t>viaje</a:t>
            </a:r>
            <a:r>
              <a:rPr lang="en-GB" sz="2000" b="1">
                <a:solidFill>
                  <a:schemeClr val="accent5">
                    <a:lumMod val="50000"/>
                  </a:schemeClr>
                </a:solidFill>
              </a:rPr>
              <a:t> a México? </a:t>
            </a:r>
            <a:r>
              <a:rPr lang="en-GB" sz="2000" b="1" err="1">
                <a:solidFill>
                  <a:schemeClr val="accent5">
                    <a:lumMod val="50000"/>
                  </a:schemeClr>
                </a:solidFill>
              </a:rPr>
              <a:t>Aquí</a:t>
            </a:r>
            <a:r>
              <a:rPr lang="en-GB" sz="2000" b="1">
                <a:solidFill>
                  <a:schemeClr val="accent5">
                    <a:lumMod val="50000"/>
                  </a:schemeClr>
                </a:solidFill>
              </a:rPr>
              <a:t> </a:t>
            </a:r>
            <a:r>
              <a:rPr lang="en-GB" sz="2000" b="1" err="1">
                <a:solidFill>
                  <a:schemeClr val="accent5">
                    <a:lumMod val="50000"/>
                  </a:schemeClr>
                </a:solidFill>
              </a:rPr>
              <a:t>te</a:t>
            </a:r>
            <a:r>
              <a:rPr lang="en-GB" sz="2000" b="1">
                <a:solidFill>
                  <a:schemeClr val="accent5">
                    <a:lumMod val="50000"/>
                  </a:schemeClr>
                </a:solidFill>
              </a:rPr>
              <a:t> </a:t>
            </a:r>
            <a:r>
              <a:rPr lang="en-GB" sz="2000" b="1" err="1">
                <a:solidFill>
                  <a:schemeClr val="accent5">
                    <a:lumMod val="50000"/>
                  </a:schemeClr>
                </a:solidFill>
              </a:rPr>
              <a:t>damos</a:t>
            </a:r>
            <a:r>
              <a:rPr lang="en-GB" sz="2000" b="1">
                <a:solidFill>
                  <a:schemeClr val="accent5">
                    <a:lumMod val="50000"/>
                  </a:schemeClr>
                </a:solidFill>
              </a:rPr>
              <a:t> </a:t>
            </a:r>
            <a:r>
              <a:rPr lang="en-GB" sz="2000" b="1" err="1">
                <a:solidFill>
                  <a:schemeClr val="accent5">
                    <a:lumMod val="50000"/>
                  </a:schemeClr>
                </a:solidFill>
              </a:rPr>
              <a:t>cinco</a:t>
            </a:r>
            <a:r>
              <a:rPr lang="en-GB" sz="2000" b="1">
                <a:solidFill>
                  <a:schemeClr val="accent5">
                    <a:lumMod val="50000"/>
                  </a:schemeClr>
                </a:solidFill>
              </a:rPr>
              <a:t> </a:t>
            </a:r>
            <a:r>
              <a:rPr lang="en-GB" sz="2000" b="1" err="1">
                <a:solidFill>
                  <a:schemeClr val="accent5">
                    <a:lumMod val="50000"/>
                  </a:schemeClr>
                </a:solidFill>
              </a:rPr>
              <a:t>razones</a:t>
            </a:r>
            <a:r>
              <a:rPr lang="en-GB" sz="2000" b="1">
                <a:solidFill>
                  <a:schemeClr val="accent5">
                    <a:lumMod val="50000"/>
                  </a:schemeClr>
                </a:solidFill>
              </a:rPr>
              <a:t>.</a:t>
            </a:r>
            <a:endParaRPr lang="es-GB" sz="2000">
              <a:solidFill>
                <a:schemeClr val="accent5">
                  <a:lumMod val="50000"/>
                </a:schemeClr>
              </a:solidFill>
            </a:endParaRPr>
          </a:p>
        </p:txBody>
      </p:sp>
      <p:sp>
        <p:nvSpPr>
          <p:cNvPr id="9" name="TextBox 7">
            <a:extLst>
              <a:ext uri="{FF2B5EF4-FFF2-40B4-BE49-F238E27FC236}">
                <a16:creationId xmlns:a16="http://schemas.microsoft.com/office/drawing/2014/main" id="{F6D8E170-B308-DA48-8AC1-2806B2E91D20}"/>
              </a:ext>
            </a:extLst>
          </p:cNvPr>
          <p:cNvSpPr txBox="1"/>
          <p:nvPr/>
        </p:nvSpPr>
        <p:spPr>
          <a:xfrm>
            <a:off x="1692812" y="2014661"/>
            <a:ext cx="2149912" cy="430887"/>
          </a:xfrm>
          <a:prstGeom prst="rect">
            <a:avLst/>
          </a:prstGeom>
          <a:noFill/>
        </p:spPr>
        <p:txBody>
          <a:bodyPr wrap="square" rtlCol="0">
            <a:spAutoFit/>
          </a:bodyPr>
          <a:lstStyle/>
          <a:p>
            <a:r>
              <a:rPr lang="en-GB" sz="2200" b="1">
                <a:solidFill>
                  <a:srgbClr val="E56800"/>
                </a:solidFill>
              </a:rPr>
              <a:t>naturaleza</a:t>
            </a:r>
          </a:p>
        </p:txBody>
      </p:sp>
      <p:sp>
        <p:nvSpPr>
          <p:cNvPr id="10" name="TextBox 7">
            <a:extLst>
              <a:ext uri="{FF2B5EF4-FFF2-40B4-BE49-F238E27FC236}">
                <a16:creationId xmlns:a16="http://schemas.microsoft.com/office/drawing/2014/main" id="{323E8125-11BD-5148-8D47-7ABF0BFE6239}"/>
              </a:ext>
            </a:extLst>
          </p:cNvPr>
          <p:cNvSpPr txBox="1"/>
          <p:nvPr/>
        </p:nvSpPr>
        <p:spPr>
          <a:xfrm>
            <a:off x="1619901" y="4276792"/>
            <a:ext cx="2149912" cy="430887"/>
          </a:xfrm>
          <a:prstGeom prst="rect">
            <a:avLst/>
          </a:prstGeom>
          <a:noFill/>
        </p:spPr>
        <p:txBody>
          <a:bodyPr wrap="square" rtlCol="0">
            <a:spAutoFit/>
          </a:bodyPr>
          <a:lstStyle/>
          <a:p>
            <a:r>
              <a:rPr lang="en-GB" sz="2200" b="1" dirty="0">
                <a:solidFill>
                  <a:srgbClr val="E56800"/>
                </a:solidFill>
              </a:rPr>
              <a:t>comida</a:t>
            </a:r>
          </a:p>
        </p:txBody>
      </p:sp>
      <p:sp>
        <p:nvSpPr>
          <p:cNvPr id="11" name="TextBox 7">
            <a:extLst>
              <a:ext uri="{FF2B5EF4-FFF2-40B4-BE49-F238E27FC236}">
                <a16:creationId xmlns:a16="http://schemas.microsoft.com/office/drawing/2014/main" id="{8D2E8A95-C8F9-6748-8525-6906D2032AE2}"/>
              </a:ext>
            </a:extLst>
          </p:cNvPr>
          <p:cNvSpPr txBox="1"/>
          <p:nvPr/>
        </p:nvSpPr>
        <p:spPr>
          <a:xfrm>
            <a:off x="1692812" y="3011020"/>
            <a:ext cx="2149912" cy="430887"/>
          </a:xfrm>
          <a:prstGeom prst="rect">
            <a:avLst/>
          </a:prstGeom>
          <a:noFill/>
        </p:spPr>
        <p:txBody>
          <a:bodyPr wrap="square" rtlCol="0">
            <a:spAutoFit/>
          </a:bodyPr>
          <a:lstStyle/>
          <a:p>
            <a:r>
              <a:rPr lang="en-GB" sz="2200" b="1">
                <a:solidFill>
                  <a:srgbClr val="E56800"/>
                </a:solidFill>
              </a:rPr>
              <a:t>ciudades</a:t>
            </a:r>
          </a:p>
        </p:txBody>
      </p:sp>
      <p:sp>
        <p:nvSpPr>
          <p:cNvPr id="12" name="TextBox 7">
            <a:extLst>
              <a:ext uri="{FF2B5EF4-FFF2-40B4-BE49-F238E27FC236}">
                <a16:creationId xmlns:a16="http://schemas.microsoft.com/office/drawing/2014/main" id="{C6B6DC24-3620-8547-B7C6-DE972D074FEC}"/>
              </a:ext>
            </a:extLst>
          </p:cNvPr>
          <p:cNvSpPr txBox="1"/>
          <p:nvPr/>
        </p:nvSpPr>
        <p:spPr>
          <a:xfrm>
            <a:off x="1619901" y="5282248"/>
            <a:ext cx="2295733" cy="430887"/>
          </a:xfrm>
          <a:prstGeom prst="rect">
            <a:avLst/>
          </a:prstGeom>
          <a:noFill/>
        </p:spPr>
        <p:txBody>
          <a:bodyPr wrap="square" rtlCol="0">
            <a:spAutoFit/>
          </a:bodyPr>
          <a:lstStyle/>
          <a:p>
            <a:r>
              <a:rPr lang="en-GB" sz="2200" b="1" dirty="0" err="1">
                <a:solidFill>
                  <a:srgbClr val="E56800"/>
                </a:solidFill>
              </a:rPr>
              <a:t>costumbres</a:t>
            </a:r>
            <a:endParaRPr lang="en-GB" sz="2200" b="1" dirty="0">
              <a:solidFill>
                <a:srgbClr val="E56800"/>
              </a:solidFill>
            </a:endParaRPr>
          </a:p>
        </p:txBody>
      </p:sp>
      <p:sp>
        <p:nvSpPr>
          <p:cNvPr id="14" name="Rectangle 13"/>
          <p:cNvSpPr/>
          <p:nvPr/>
        </p:nvSpPr>
        <p:spPr>
          <a:xfrm>
            <a:off x="8985540" y="4997272"/>
            <a:ext cx="2867430" cy="400110"/>
          </a:xfrm>
          <a:prstGeom prst="rect">
            <a:avLst/>
          </a:prstGeom>
          <a:solidFill>
            <a:schemeClr val="accent4">
              <a:lumMod val="20000"/>
              <a:lumOff val="80000"/>
            </a:schemeClr>
          </a:solidFill>
        </p:spPr>
        <p:txBody>
          <a:bodyPr wrap="square">
            <a:spAutoFit/>
          </a:bodyPr>
          <a:lstStyle/>
          <a:p>
            <a:r>
              <a:rPr lang="en-GB" sz="2000">
                <a:solidFill>
                  <a:srgbClr val="002060"/>
                </a:solidFill>
              </a:rPr>
              <a:t>*el/la visitante - visitor</a:t>
            </a:r>
          </a:p>
        </p:txBody>
      </p:sp>
      <p:sp>
        <p:nvSpPr>
          <p:cNvPr id="22" name="Rectangle 21"/>
          <p:cNvSpPr/>
          <p:nvPr/>
        </p:nvSpPr>
        <p:spPr>
          <a:xfrm>
            <a:off x="9356774" y="5472304"/>
            <a:ext cx="2496196" cy="400110"/>
          </a:xfrm>
          <a:prstGeom prst="rect">
            <a:avLst/>
          </a:prstGeom>
          <a:solidFill>
            <a:schemeClr val="accent4">
              <a:lumMod val="20000"/>
              <a:lumOff val="80000"/>
            </a:schemeClr>
          </a:solidFill>
        </p:spPr>
        <p:txBody>
          <a:bodyPr wrap="none">
            <a:spAutoFit/>
          </a:bodyPr>
          <a:lstStyle/>
          <a:p>
            <a:r>
              <a:rPr lang="en-GB" sz="2000">
                <a:solidFill>
                  <a:srgbClr val="002060"/>
                </a:solidFill>
              </a:rPr>
              <a:t>*el bosque - forest </a:t>
            </a:r>
          </a:p>
        </p:txBody>
      </p:sp>
      <p:pic>
        <p:nvPicPr>
          <p:cNvPr id="23" name="Picture 2" descr="people standing on corner road near concrete buildings during daytime">
            <a:extLst>
              <a:ext uri="{FF2B5EF4-FFF2-40B4-BE49-F238E27FC236}">
                <a16:creationId xmlns:a16="http://schemas.microsoft.com/office/drawing/2014/main" id="{6D5B052C-289A-044F-A1C1-CE395278C6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03020" y="201689"/>
            <a:ext cx="1614694" cy="10769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Rectangle 23"/>
          <p:cNvSpPr/>
          <p:nvPr/>
        </p:nvSpPr>
        <p:spPr>
          <a:xfrm>
            <a:off x="9848139" y="5947336"/>
            <a:ext cx="1967205" cy="400110"/>
          </a:xfrm>
          <a:prstGeom prst="rect">
            <a:avLst/>
          </a:prstGeom>
          <a:solidFill>
            <a:schemeClr val="accent4">
              <a:lumMod val="20000"/>
              <a:lumOff val="80000"/>
            </a:schemeClr>
          </a:solidFill>
        </p:spPr>
        <p:txBody>
          <a:bodyPr wrap="none">
            <a:spAutoFit/>
          </a:bodyPr>
          <a:lstStyle/>
          <a:p>
            <a:r>
              <a:rPr lang="en-GB" sz="2000">
                <a:solidFill>
                  <a:srgbClr val="002060"/>
                </a:solidFill>
              </a:rPr>
              <a:t>*el lago - lake </a:t>
            </a:r>
          </a:p>
        </p:txBody>
      </p:sp>
      <p:sp>
        <p:nvSpPr>
          <p:cNvPr id="21" name="Oval 20"/>
          <p:cNvSpPr/>
          <p:nvPr/>
        </p:nvSpPr>
        <p:spPr>
          <a:xfrm>
            <a:off x="567605" y="2057486"/>
            <a:ext cx="480636" cy="405900"/>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557589" y="1073444"/>
            <a:ext cx="500668" cy="410412"/>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571043" y="4276792"/>
            <a:ext cx="480636" cy="405900"/>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1123523" y="3033628"/>
            <a:ext cx="551959" cy="41100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p:nvSpPr>
        <p:spPr>
          <a:xfrm>
            <a:off x="1098015" y="5341873"/>
            <a:ext cx="551959" cy="400110"/>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1997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21" grpId="0" animBg="1"/>
      <p:bldP spid="26" grpId="0" animBg="1"/>
      <p:bldP spid="27" grpId="0" animBg="1"/>
      <p:bldP spid="28" grpId="0" animBg="1"/>
      <p:bldP spid="2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DA013-6E05-594B-91E7-747C97CD3C63}"/>
              </a:ext>
            </a:extLst>
          </p:cNvPr>
          <p:cNvSpPr>
            <a:spLocks noGrp="1"/>
          </p:cNvSpPr>
          <p:nvPr>
            <p:ph type="title"/>
          </p:nvPr>
        </p:nvSpPr>
        <p:spPr>
          <a:xfrm>
            <a:off x="237190" y="229620"/>
            <a:ext cx="6928108" cy="451417"/>
          </a:xfrm>
        </p:spPr>
        <p:txBody>
          <a:bodyPr>
            <a:normAutofit fontScale="90000"/>
          </a:bodyPr>
          <a:lstStyle/>
          <a:p>
            <a:r>
              <a:rPr lang="es-GB" sz="2800" b="1"/>
              <a:t>Una tradición mexicana: el Día de Muertos</a:t>
            </a:r>
          </a:p>
        </p:txBody>
      </p:sp>
      <p:sp>
        <p:nvSpPr>
          <p:cNvPr id="3" name="Marcador de contenido 2">
            <a:extLst>
              <a:ext uri="{FF2B5EF4-FFF2-40B4-BE49-F238E27FC236}">
                <a16:creationId xmlns:a16="http://schemas.microsoft.com/office/drawing/2014/main" id="{D998554C-6664-CD4F-A106-F4716080EDAB}"/>
              </a:ext>
            </a:extLst>
          </p:cNvPr>
          <p:cNvSpPr>
            <a:spLocks noGrp="1"/>
          </p:cNvSpPr>
          <p:nvPr>
            <p:ph idx="1"/>
          </p:nvPr>
        </p:nvSpPr>
        <p:spPr>
          <a:xfrm>
            <a:off x="237191" y="714277"/>
            <a:ext cx="8035964" cy="602782"/>
          </a:xfrm>
        </p:spPr>
        <p:txBody>
          <a:bodyPr>
            <a:normAutofit/>
          </a:bodyPr>
          <a:lstStyle/>
          <a:p>
            <a:pPr marL="0" indent="0">
              <a:buNone/>
            </a:pPr>
            <a:r>
              <a:rPr lang="es-GB" sz="2500"/>
              <a:t>Lee y escucha el texto sobre el Día de Muertos:</a:t>
            </a:r>
          </a:p>
        </p:txBody>
      </p:sp>
      <p:pic>
        <p:nvPicPr>
          <p:cNvPr id="4" name="Imagen 3">
            <a:extLst>
              <a:ext uri="{FF2B5EF4-FFF2-40B4-BE49-F238E27FC236}">
                <a16:creationId xmlns:a16="http://schemas.microsoft.com/office/drawing/2014/main" id="{99D7FDB1-9410-D64C-9ABF-9411B6754661}"/>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67618" y="2872386"/>
            <a:ext cx="1757851" cy="1386191"/>
          </a:xfrm>
          <a:prstGeom prst="rect">
            <a:avLst/>
          </a:prstGeom>
        </p:spPr>
      </p:pic>
      <p:sp>
        <p:nvSpPr>
          <p:cNvPr id="5" name="Rounded Rectangle 11">
            <a:extLst>
              <a:ext uri="{FF2B5EF4-FFF2-40B4-BE49-F238E27FC236}">
                <a16:creationId xmlns:a16="http://schemas.microsoft.com/office/drawing/2014/main" id="{537CE922-6AD0-AA49-A2C9-F79B4DA6D541}"/>
              </a:ext>
            </a:extLst>
          </p:cNvPr>
          <p:cNvSpPr/>
          <p:nvPr/>
        </p:nvSpPr>
        <p:spPr>
          <a:xfrm>
            <a:off x="9773588" y="139203"/>
            <a:ext cx="21812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6" name="Marcador de contenido 2">
            <a:extLst>
              <a:ext uri="{FF2B5EF4-FFF2-40B4-BE49-F238E27FC236}">
                <a16:creationId xmlns:a16="http://schemas.microsoft.com/office/drawing/2014/main" id="{8C0485C1-CD2C-6947-B491-B174914CD507}"/>
              </a:ext>
            </a:extLst>
          </p:cNvPr>
          <p:cNvSpPr txBox="1">
            <a:spLocks/>
          </p:cNvSpPr>
          <p:nvPr/>
        </p:nvSpPr>
        <p:spPr>
          <a:xfrm>
            <a:off x="237190" y="1409075"/>
            <a:ext cx="9851507" cy="4901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GB" sz="2200"/>
              <a:t>México tiene muchas tradiciones, pero su</a:t>
            </a:r>
            <a:r>
              <a:rPr lang="es-GB" sz="2200" b="1"/>
              <a:t> </a:t>
            </a:r>
            <a:r>
              <a:rPr lang="es-GB" sz="2200"/>
              <a:t>tradición del Día de Muertos es especialmente conocida. Es una costumbre única y muy importante para su</a:t>
            </a:r>
            <a:r>
              <a:rPr lang="es-GB" sz="2200" b="1"/>
              <a:t> </a:t>
            </a:r>
            <a:r>
              <a:rPr lang="es-GB" sz="2200"/>
              <a:t>comunidad porque es una forma de pensar en los muertos. Para los mexicanos, los muertos vienen a la </a:t>
            </a:r>
            <a:r>
              <a:rPr lang="en-GB" sz="2200"/>
              <a:t>t</a:t>
            </a:r>
            <a:r>
              <a:rPr lang="es-GB" sz="2200"/>
              <a:t>ierra este día.</a:t>
            </a:r>
          </a:p>
          <a:p>
            <a:pPr marL="0" indent="0">
              <a:buNone/>
            </a:pPr>
            <a:r>
              <a:rPr lang="es-GB" sz="2200"/>
              <a:t>Nadia es mexicana y celebra el Día de Muertos con su</a:t>
            </a:r>
            <a:r>
              <a:rPr lang="es-GB" sz="2200" b="1"/>
              <a:t> </a:t>
            </a:r>
            <a:r>
              <a:rPr lang="es-GB" sz="2200"/>
              <a:t>familia. Por la mañana se levanta temprano para ayudar a su abuela: preparan pan* de muerto y un poco de fruta para el altar. Su altar tiene varios</a:t>
            </a:r>
            <a:r>
              <a:rPr lang="en-GB" sz="2200"/>
              <a:t>*</a:t>
            </a:r>
            <a:r>
              <a:rPr lang="es-GB" sz="2200"/>
              <a:t> niveles. L</a:t>
            </a:r>
            <a:r>
              <a:rPr lang="es-ES" sz="2200"/>
              <a:t>os niveles del altar son las diferentes partes del mundo: el primer nivel es la tierra y el segundo nivel es el cielo*. Nadia pone allí fotos de su abuelo y se sienta al lado de su</a:t>
            </a:r>
            <a:r>
              <a:rPr lang="es-ES" sz="2200" b="1"/>
              <a:t> </a:t>
            </a:r>
            <a:r>
              <a:rPr lang="es-ES" sz="2200"/>
              <a:t>abuela. Se queda unas horas en casa con su familia y se acuerda de su abuelo muerto. </a:t>
            </a:r>
          </a:p>
          <a:p>
            <a:pPr marL="0" indent="0">
              <a:buNone/>
            </a:pPr>
            <a:r>
              <a:rPr lang="es-ES" sz="2200"/>
              <a:t>Por la tarde se pone ropa divertida, se pinta de blanco y negro y va a la calle con su hermano. En su barrio hay un festival con música fuerte y luces de colores. ¡Es muy divertido!</a:t>
            </a:r>
            <a:endParaRPr lang="es-GB" sz="2200"/>
          </a:p>
        </p:txBody>
      </p:sp>
      <p:pic>
        <p:nvPicPr>
          <p:cNvPr id="23" name="Imagen 22">
            <a:extLst>
              <a:ext uri="{FF2B5EF4-FFF2-40B4-BE49-F238E27FC236}">
                <a16:creationId xmlns:a16="http://schemas.microsoft.com/office/drawing/2014/main" id="{DDA78F3B-31ED-9E47-9FE7-7CD21B812385}"/>
              </a:ext>
            </a:extLst>
          </p:cNvPr>
          <p:cNvPicPr>
            <a:picLocks noChangeAspect="1"/>
          </p:cNvPicPr>
          <p:nvPr/>
        </p:nvPicPr>
        <p:blipFill>
          <a:blip r:embed="rId6"/>
          <a:stretch>
            <a:fillRect/>
          </a:stretch>
        </p:blipFill>
        <p:spPr>
          <a:xfrm>
            <a:off x="8569805" y="153539"/>
            <a:ext cx="1028700" cy="1244600"/>
          </a:xfrm>
          <a:prstGeom prst="rect">
            <a:avLst/>
          </a:prstGeom>
        </p:spPr>
      </p:pic>
      <p:pic>
        <p:nvPicPr>
          <p:cNvPr id="1026" name="Picture 2" descr="closeup photo of woman wearing pink top">
            <a:extLst>
              <a:ext uri="{FF2B5EF4-FFF2-40B4-BE49-F238E27FC236}">
                <a16:creationId xmlns:a16="http://schemas.microsoft.com/office/drawing/2014/main" id="{B8D24684-5166-1647-9A30-84CDF88906B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356" t="8470" r="10419" b="1898"/>
          <a:stretch/>
        </p:blipFill>
        <p:spPr bwMode="auto">
          <a:xfrm>
            <a:off x="10248773" y="4344992"/>
            <a:ext cx="1757851" cy="1339474"/>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16">
            <a:extLst>
              <a:ext uri="{FF2B5EF4-FFF2-40B4-BE49-F238E27FC236}">
                <a16:creationId xmlns:a16="http://schemas.microsoft.com/office/drawing/2014/main" id="{9D4AAF4B-E9C9-5449-8DD2-9DD54E797EC5}"/>
              </a:ext>
            </a:extLst>
          </p:cNvPr>
          <p:cNvSpPr/>
          <p:nvPr/>
        </p:nvSpPr>
        <p:spPr>
          <a:xfrm>
            <a:off x="10469046" y="876779"/>
            <a:ext cx="1246610" cy="21421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Custom 22">
            <a:hlinkClick r:id="" action="ppaction://noaction" highlightClick="1">
              <a:snd r:embed="rId8" name="Text part 1.wav"/>
            </a:hlinkClick>
            <a:extLst>
              <a:ext uri="{FF2B5EF4-FFF2-40B4-BE49-F238E27FC236}">
                <a16:creationId xmlns:a16="http://schemas.microsoft.com/office/drawing/2014/main" id="{33EFD365-4E9C-8E40-949A-0051D0C0E82E}"/>
              </a:ext>
            </a:extLst>
          </p:cNvPr>
          <p:cNvSpPr/>
          <p:nvPr/>
        </p:nvSpPr>
        <p:spPr>
          <a:xfrm>
            <a:off x="10641051" y="100255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a:t>
            </a:r>
          </a:p>
        </p:txBody>
      </p:sp>
      <p:sp>
        <p:nvSpPr>
          <p:cNvPr id="29" name="Action Button: Custom 22">
            <a:hlinkClick r:id="" action="ppaction://noaction" highlightClick="1">
              <a:snd r:embed="rId9" name="Text part 2.wav"/>
            </a:hlinkClick>
            <a:extLst>
              <a:ext uri="{FF2B5EF4-FFF2-40B4-BE49-F238E27FC236}">
                <a16:creationId xmlns:a16="http://schemas.microsoft.com/office/drawing/2014/main" id="{95107CB5-FA40-1448-B385-B5C8D2A1B242}"/>
              </a:ext>
            </a:extLst>
          </p:cNvPr>
          <p:cNvSpPr/>
          <p:nvPr/>
        </p:nvSpPr>
        <p:spPr>
          <a:xfrm>
            <a:off x="10657947" y="151671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p>
        </p:txBody>
      </p:sp>
      <p:sp>
        <p:nvSpPr>
          <p:cNvPr id="30" name="Action Button: Custom 22">
            <a:hlinkClick r:id="" action="ppaction://noaction" highlightClick="1">
              <a:snd r:embed="rId10" name="Text part 3.wav"/>
            </a:hlinkClick>
            <a:extLst>
              <a:ext uri="{FF2B5EF4-FFF2-40B4-BE49-F238E27FC236}">
                <a16:creationId xmlns:a16="http://schemas.microsoft.com/office/drawing/2014/main" id="{3643201F-9D52-1748-9DCE-5793469474E5}"/>
              </a:ext>
            </a:extLst>
          </p:cNvPr>
          <p:cNvSpPr/>
          <p:nvPr/>
        </p:nvSpPr>
        <p:spPr>
          <a:xfrm>
            <a:off x="10657947" y="203087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p>
        </p:txBody>
      </p:sp>
      <p:sp>
        <p:nvSpPr>
          <p:cNvPr id="31" name="Action Button: Custom 22">
            <a:hlinkClick r:id="" action="ppaction://noaction" highlightClick="1">
              <a:snd r:embed="rId11" name="Text part 4.wav"/>
            </a:hlinkClick>
            <a:extLst>
              <a:ext uri="{FF2B5EF4-FFF2-40B4-BE49-F238E27FC236}">
                <a16:creationId xmlns:a16="http://schemas.microsoft.com/office/drawing/2014/main" id="{DAFB98C6-1757-204B-A58E-022718B6BD52}"/>
              </a:ext>
            </a:extLst>
          </p:cNvPr>
          <p:cNvSpPr/>
          <p:nvPr/>
        </p:nvSpPr>
        <p:spPr>
          <a:xfrm>
            <a:off x="10657947" y="254504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p>
        </p:txBody>
      </p:sp>
      <p:sp>
        <p:nvSpPr>
          <p:cNvPr id="32" name="Action Button: Custom 22">
            <a:hlinkClick r:id="" action="ppaction://noaction" highlightClick="1">
              <a:snd r:embed="rId12" name="Text part 5.wav"/>
            </a:hlinkClick>
            <a:extLst>
              <a:ext uri="{FF2B5EF4-FFF2-40B4-BE49-F238E27FC236}">
                <a16:creationId xmlns:a16="http://schemas.microsoft.com/office/drawing/2014/main" id="{FE8C7FE7-CB4D-6E4F-AE9A-BC7F1BDFE0F5}"/>
              </a:ext>
            </a:extLst>
          </p:cNvPr>
          <p:cNvSpPr/>
          <p:nvPr/>
        </p:nvSpPr>
        <p:spPr>
          <a:xfrm>
            <a:off x="11165432" y="99573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p>
        </p:txBody>
      </p:sp>
      <p:sp>
        <p:nvSpPr>
          <p:cNvPr id="33" name="Action Button: Custom 22">
            <a:hlinkClick r:id="" action="ppaction://noaction" highlightClick="1">
              <a:snd r:embed="rId13" name="Text part 6.wav"/>
            </a:hlinkClick>
            <a:extLst>
              <a:ext uri="{FF2B5EF4-FFF2-40B4-BE49-F238E27FC236}">
                <a16:creationId xmlns:a16="http://schemas.microsoft.com/office/drawing/2014/main" id="{60D00BC8-E85B-B242-BE49-A478C327D9F5}"/>
              </a:ext>
            </a:extLst>
          </p:cNvPr>
          <p:cNvSpPr/>
          <p:nvPr/>
        </p:nvSpPr>
        <p:spPr>
          <a:xfrm>
            <a:off x="11165432" y="150989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p>
        </p:txBody>
      </p:sp>
      <p:sp>
        <p:nvSpPr>
          <p:cNvPr id="26" name="CuadroTexto 25">
            <a:extLst>
              <a:ext uri="{FF2B5EF4-FFF2-40B4-BE49-F238E27FC236}">
                <a16:creationId xmlns:a16="http://schemas.microsoft.com/office/drawing/2014/main" id="{E45F6FF5-29B8-3446-AF70-204D66147B94}"/>
              </a:ext>
            </a:extLst>
          </p:cNvPr>
          <p:cNvSpPr txBox="1"/>
          <p:nvPr/>
        </p:nvSpPr>
        <p:spPr>
          <a:xfrm>
            <a:off x="4980975" y="5895688"/>
            <a:ext cx="7144350" cy="400110"/>
          </a:xfrm>
          <a:prstGeom prst="rect">
            <a:avLst/>
          </a:prstGeom>
          <a:solidFill>
            <a:schemeClr val="accent4">
              <a:lumMod val="20000"/>
              <a:lumOff val="80000"/>
            </a:schemeClr>
          </a:solidFill>
        </p:spPr>
        <p:txBody>
          <a:bodyPr wrap="square" rtlCol="0">
            <a:spAutoFit/>
          </a:bodyPr>
          <a:lstStyle/>
          <a:p>
            <a:r>
              <a:rPr lang="en-GB" sz="2000">
                <a:solidFill>
                  <a:schemeClr val="accent5">
                    <a:lumMod val="50000"/>
                  </a:schemeClr>
                </a:solidFill>
              </a:rPr>
              <a:t>*el </a:t>
            </a:r>
            <a:r>
              <a:rPr lang="es-GB" sz="2000">
                <a:solidFill>
                  <a:schemeClr val="accent5">
                    <a:lumMod val="50000"/>
                  </a:schemeClr>
                </a:solidFill>
              </a:rPr>
              <a:t>pan = bread</a:t>
            </a:r>
            <a:r>
              <a:rPr lang="en-GB" sz="2000">
                <a:solidFill>
                  <a:schemeClr val="accent5">
                    <a:lumMod val="50000"/>
                  </a:schemeClr>
                </a:solidFill>
              </a:rPr>
              <a:t>; *el </a:t>
            </a:r>
            <a:r>
              <a:rPr lang="en-GB" sz="2000" err="1">
                <a:solidFill>
                  <a:schemeClr val="accent5">
                    <a:lumMod val="50000"/>
                  </a:schemeClr>
                </a:solidFill>
              </a:rPr>
              <a:t>cielo</a:t>
            </a:r>
            <a:r>
              <a:rPr lang="en-GB" sz="2000">
                <a:solidFill>
                  <a:schemeClr val="accent5">
                    <a:lumMod val="50000"/>
                  </a:schemeClr>
                </a:solidFill>
              </a:rPr>
              <a:t> = sky, heaven; *</a:t>
            </a:r>
            <a:r>
              <a:rPr lang="en-GB" sz="2000" err="1">
                <a:solidFill>
                  <a:schemeClr val="accent5">
                    <a:lumMod val="50000"/>
                  </a:schemeClr>
                </a:solidFill>
              </a:rPr>
              <a:t>varios</a:t>
            </a:r>
            <a:r>
              <a:rPr lang="en-GB" sz="2000">
                <a:solidFill>
                  <a:schemeClr val="accent5">
                    <a:lumMod val="50000"/>
                  </a:schemeClr>
                </a:solidFill>
              </a:rPr>
              <a:t> = various</a:t>
            </a:r>
            <a:endParaRPr lang="es-GB" sz="2000">
              <a:solidFill>
                <a:schemeClr val="accent5">
                  <a:lumMod val="50000"/>
                </a:schemeClr>
              </a:solidFill>
            </a:endParaRPr>
          </a:p>
        </p:txBody>
      </p:sp>
      <p:grpSp>
        <p:nvGrpSpPr>
          <p:cNvPr id="25" name="Grupo 24">
            <a:extLst>
              <a:ext uri="{FF2B5EF4-FFF2-40B4-BE49-F238E27FC236}">
                <a16:creationId xmlns:a16="http://schemas.microsoft.com/office/drawing/2014/main" id="{DC446E14-D4BF-ED4A-96E6-47B192B02653}"/>
              </a:ext>
            </a:extLst>
          </p:cNvPr>
          <p:cNvGrpSpPr/>
          <p:nvPr/>
        </p:nvGrpSpPr>
        <p:grpSpPr>
          <a:xfrm>
            <a:off x="3423576" y="1252031"/>
            <a:ext cx="5284849" cy="3562505"/>
            <a:chOff x="5754034" y="1886420"/>
            <a:chExt cx="5284849" cy="3562505"/>
          </a:xfrm>
        </p:grpSpPr>
        <p:sp>
          <p:nvSpPr>
            <p:cNvPr id="24" name="Llamada ovalada 23">
              <a:extLst>
                <a:ext uri="{FF2B5EF4-FFF2-40B4-BE49-F238E27FC236}">
                  <a16:creationId xmlns:a16="http://schemas.microsoft.com/office/drawing/2014/main" id="{7C0BA11E-4379-2E47-81CF-14F65C281675}"/>
                </a:ext>
              </a:extLst>
            </p:cNvPr>
            <p:cNvSpPr/>
            <p:nvPr/>
          </p:nvSpPr>
          <p:spPr>
            <a:xfrm>
              <a:off x="5754034" y="1886420"/>
              <a:ext cx="5284849" cy="3562505"/>
            </a:xfrm>
            <a:prstGeom prst="wedgeEllipseCallout">
              <a:avLst>
                <a:gd name="adj1" fmla="val -66169"/>
                <a:gd name="adj2" fmla="val 1441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s-GB" sz="2000">
                  <a:solidFill>
                    <a:schemeClr val="accent5">
                      <a:lumMod val="50000"/>
                    </a:schemeClr>
                  </a:solidFill>
                </a:rPr>
                <a:t>‘Pan de muerto’ es un tipo de pan tradicional en este día.</a:t>
              </a:r>
            </a:p>
          </p:txBody>
        </p:sp>
        <p:pic>
          <p:nvPicPr>
            <p:cNvPr id="2050" name="Picture 2" descr="Pan, Pan Dulce, Comida, Tradicionales, Café, Flores">
              <a:extLst>
                <a:ext uri="{FF2B5EF4-FFF2-40B4-BE49-F238E27FC236}">
                  <a16:creationId xmlns:a16="http://schemas.microsoft.com/office/drawing/2014/main" id="{7339592A-1E29-344F-8A14-4750471C2CF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205" b="20546"/>
            <a:stretch/>
          </p:blipFill>
          <p:spPr bwMode="auto">
            <a:xfrm>
              <a:off x="7249741" y="2151107"/>
              <a:ext cx="2129420" cy="178394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Imagen 22" descr="Dibujo animado de un personaje animado&#10;&#10;Descripción generada automáticamente con confianza media">
            <a:extLst>
              <a:ext uri="{FF2B5EF4-FFF2-40B4-BE49-F238E27FC236}">
                <a16:creationId xmlns:a16="http://schemas.microsoft.com/office/drawing/2014/main" id="{1C1772CF-83D1-7342-8673-136EADC821A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976298" y="143283"/>
            <a:ext cx="582982" cy="1242156"/>
          </a:xfrm>
          <a:prstGeom prst="rect">
            <a:avLst/>
          </a:prstGeom>
        </p:spPr>
      </p:pic>
      <p:cxnSp>
        <p:nvCxnSpPr>
          <p:cNvPr id="8" name="Straight Connector 7"/>
          <p:cNvCxnSpPr/>
          <p:nvPr/>
        </p:nvCxnSpPr>
        <p:spPr>
          <a:xfrm flipV="1">
            <a:off x="411480" y="3672840"/>
            <a:ext cx="2072640" cy="762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34" name="Action Button: Custom 22">
            <a:hlinkClick r:id="" action="ppaction://noaction" highlightClick="1">
              <a:snd r:embed="rId16" name="Text part 7.wav"/>
            </a:hlinkClick>
            <a:extLst>
              <a:ext uri="{FF2B5EF4-FFF2-40B4-BE49-F238E27FC236}">
                <a16:creationId xmlns:a16="http://schemas.microsoft.com/office/drawing/2014/main" id="{60D00BC8-E85B-B242-BE49-A478C327D9F5}"/>
              </a:ext>
            </a:extLst>
          </p:cNvPr>
          <p:cNvSpPr/>
          <p:nvPr/>
        </p:nvSpPr>
        <p:spPr>
          <a:xfrm>
            <a:off x="11165432" y="202290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p>
        </p:txBody>
      </p:sp>
      <p:pic>
        <p:nvPicPr>
          <p:cNvPr id="14" name="Full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685291" y="740256"/>
            <a:ext cx="609600" cy="609600"/>
          </a:xfrm>
          <a:prstGeom prst="rect">
            <a:avLst/>
          </a:prstGeom>
        </p:spPr>
      </p:pic>
    </p:spTree>
    <p:extLst>
      <p:ext uri="{BB962C8B-B14F-4D97-AF65-F5344CB8AC3E}">
        <p14:creationId xmlns:p14="http://schemas.microsoft.com/office/powerpoint/2010/main" val="234547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9881" fill="hold"/>
                                        <p:tgtEl>
                                          <p:spTgt spid="14"/>
                                        </p:tgtEl>
                                      </p:cBhvr>
                                    </p:cmd>
                                  </p:childTnLst>
                                </p:cTn>
                              </p:par>
                            </p:childTnLst>
                          </p:cTn>
                        </p:par>
                      </p:childTnLst>
                    </p:cTn>
                  </p:par>
                </p:childTnLst>
              </p:cTn>
              <p:nextCondLst>
                <p:cond evt="onClick" delay="0">
                  <p:tgtEl>
                    <p:spTgt spid="14"/>
                  </p:tgtEl>
                </p:cond>
              </p:nextCondLst>
            </p:seq>
            <p:audio>
              <p:cMediaNode vol="80000">
                <p:cTn id="20" fill="hold" display="0">
                  <p:stCondLst>
                    <p:cond delay="indefinite"/>
                  </p:stCondLst>
                  <p:endCondLst>
                    <p:cond evt="onStopAudio" delay="0">
                      <p:tgtEl>
                        <p:sldTgt/>
                      </p:tgtEl>
                    </p:cond>
                  </p:endCondLst>
                </p:cTn>
                <p:tgtEl>
                  <p:spTgt spid="1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07A160-B25D-2D4F-9DCF-EC79D3F66719}"/>
              </a:ext>
            </a:extLst>
          </p:cNvPr>
          <p:cNvSpPr>
            <a:spLocks noGrp="1"/>
          </p:cNvSpPr>
          <p:nvPr>
            <p:ph type="title"/>
          </p:nvPr>
        </p:nvSpPr>
        <p:spPr>
          <a:xfrm>
            <a:off x="831850" y="504498"/>
            <a:ext cx="10515600" cy="4305460"/>
          </a:xfrm>
        </p:spPr>
        <p:txBody>
          <a:bodyPr>
            <a:normAutofit fontScale="90000"/>
          </a:bodyPr>
          <a:lstStyle/>
          <a:p>
            <a:pPr algn="ctr"/>
            <a:r>
              <a:rPr lang="en-GB" sz="4000" dirty="0"/>
              <a:t>NCELP resources for 13-14 year olds, after 200 hours of instruction, on: </a:t>
            </a:r>
            <a:br>
              <a:rPr lang="en-GB" sz="4000" dirty="0"/>
            </a:br>
            <a:r>
              <a:rPr lang="en-GB" sz="4000" dirty="0"/>
              <a:t>secularism in France, </a:t>
            </a:r>
            <a:br>
              <a:rPr lang="en-GB" sz="4000" dirty="0"/>
            </a:br>
            <a:r>
              <a:rPr lang="en-GB" sz="4000" dirty="0"/>
              <a:t>the Berlin Wall and divided Germany, </a:t>
            </a:r>
            <a:br>
              <a:rPr lang="en-GB" sz="4000" dirty="0"/>
            </a:br>
            <a:r>
              <a:rPr lang="en-GB" sz="4000" dirty="0"/>
              <a:t>the ‘polite </a:t>
            </a:r>
            <a:r>
              <a:rPr lang="en-GB" sz="4000" i="1" dirty="0"/>
              <a:t>you</a:t>
            </a:r>
            <a:r>
              <a:rPr lang="en-GB" sz="4000" dirty="0"/>
              <a:t>’…</a:t>
            </a:r>
            <a:br>
              <a:rPr lang="en-GB" sz="4000" dirty="0"/>
            </a:br>
            <a:br>
              <a:rPr lang="en-GB" sz="4000" dirty="0"/>
            </a:br>
            <a:r>
              <a:rPr lang="en-GB" sz="5300" dirty="0"/>
              <a:t>F</a:t>
            </a:r>
            <a:r>
              <a:rPr lang="en-US" sz="5300" dirty="0"/>
              <a:t>or more, search for: </a:t>
            </a:r>
            <a:br>
              <a:rPr lang="en-US" sz="5300" dirty="0"/>
            </a:br>
            <a:r>
              <a:rPr lang="en-US" sz="5300" dirty="0"/>
              <a:t>‘</a:t>
            </a:r>
            <a:r>
              <a:rPr lang="en-US" sz="5300" dirty="0">
                <a:hlinkClick r:id="rId3"/>
              </a:rPr>
              <a:t>The culture collection</a:t>
            </a:r>
            <a:r>
              <a:rPr lang="en-US" sz="5300" dirty="0"/>
              <a:t>’</a:t>
            </a:r>
            <a:br>
              <a:rPr lang="en-US" sz="5300" dirty="0"/>
            </a:br>
            <a:r>
              <a:rPr lang="en-US" sz="2700" b="1" dirty="0"/>
              <a:t>(This collection currently brings together years 7 &amp; 8 material only; </a:t>
            </a:r>
            <a:br>
              <a:rPr lang="en-US" sz="2700" b="1" dirty="0"/>
            </a:br>
            <a:r>
              <a:rPr lang="en-US" sz="2700" b="1" dirty="0"/>
              <a:t>for year 9, look in the year 9 SOW and resources)</a:t>
            </a:r>
            <a:endParaRPr lang="en-US" b="1" dirty="0"/>
          </a:p>
        </p:txBody>
      </p:sp>
      <p:sp>
        <p:nvSpPr>
          <p:cNvPr id="5" name="Text Placeholder 4">
            <a:extLst>
              <a:ext uri="{FF2B5EF4-FFF2-40B4-BE49-F238E27FC236}">
                <a16:creationId xmlns:a16="http://schemas.microsoft.com/office/drawing/2014/main" id="{70278778-DAC5-1646-B657-AB7CC6D319B0}"/>
              </a:ext>
            </a:extLst>
          </p:cNvPr>
          <p:cNvSpPr>
            <a:spLocks noGrp="1"/>
          </p:cNvSpPr>
          <p:nvPr>
            <p:ph type="body" idx="1"/>
          </p:nvPr>
        </p:nvSpPr>
        <p:spPr>
          <a:xfrm>
            <a:off x="831850" y="5008533"/>
            <a:ext cx="10515600" cy="935067"/>
          </a:xfrm>
        </p:spPr>
        <p:txBody>
          <a:bodyPr>
            <a:normAutofit/>
          </a:bodyPr>
          <a:lstStyle/>
          <a:p>
            <a:pPr algn="ctr"/>
            <a:r>
              <a:rPr lang="en-US" sz="5400"/>
              <a:t>https://</a:t>
            </a:r>
            <a:r>
              <a:rPr lang="en-US" sz="5400" err="1"/>
              <a:t>resources.ncelp.org</a:t>
            </a:r>
            <a:r>
              <a:rPr lang="en-US" sz="5400"/>
              <a:t>/</a:t>
            </a:r>
          </a:p>
        </p:txBody>
      </p:sp>
    </p:spTree>
    <p:extLst>
      <p:ext uri="{BB962C8B-B14F-4D97-AF65-F5344CB8AC3E}">
        <p14:creationId xmlns:p14="http://schemas.microsoft.com/office/powerpoint/2010/main" val="3633988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154"/>
            <a:ext cx="8657111" cy="1604788"/>
          </a:xfrm>
          <a:prstGeom prst="rect">
            <a:avLst/>
          </a:prstGeom>
        </p:spPr>
      </p:pic>
      <p:sp>
        <p:nvSpPr>
          <p:cNvPr id="2" name="Title 1"/>
          <p:cNvSpPr>
            <a:spLocks noGrp="1"/>
          </p:cNvSpPr>
          <p:nvPr>
            <p:ph type="title"/>
          </p:nvPr>
        </p:nvSpPr>
        <p:spPr>
          <a:xfrm>
            <a:off x="161222" y="127363"/>
            <a:ext cx="7935028" cy="1343754"/>
          </a:xfrm>
        </p:spPr>
        <p:txBody>
          <a:bodyPr>
            <a:normAutofit fontScale="90000"/>
          </a:bodyPr>
          <a:lstStyle/>
          <a:p>
            <a:r>
              <a:rPr lang="en-GB" sz="3200" b="1" dirty="0">
                <a:solidFill>
                  <a:schemeClr val="bg1"/>
                </a:solidFill>
              </a:rPr>
              <a:t>You can make your </a:t>
            </a:r>
            <a:r>
              <a:rPr lang="en-GB" sz="3200" b="1" i="1" dirty="0">
                <a:solidFill>
                  <a:schemeClr val="bg1"/>
                </a:solidFill>
              </a:rPr>
              <a:t>own </a:t>
            </a:r>
            <a:r>
              <a:rPr lang="en-GB" sz="3200" b="1" dirty="0">
                <a:solidFill>
                  <a:schemeClr val="bg1"/>
                </a:solidFill>
              </a:rPr>
              <a:t>texts – and check whether you have used the words that students have already met in the SOW</a:t>
            </a:r>
          </a:p>
        </p:txBody>
      </p:sp>
      <p:pic>
        <p:nvPicPr>
          <p:cNvPr id="13" name="Picture 12">
            <a:extLst>
              <a:ext uri="{FF2B5EF4-FFF2-40B4-BE49-F238E27FC236}">
                <a16:creationId xmlns:a16="http://schemas.microsoft.com/office/drawing/2014/main" id="{AD685EA5-7DD7-486F-B81C-5EC3E1CBF0E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5693" y="1732151"/>
            <a:ext cx="7372022" cy="4459287"/>
          </a:xfrm>
          <a:prstGeom prst="rect">
            <a:avLst/>
          </a:prstGeom>
          <a:ln w="25400">
            <a:solidFill>
              <a:schemeClr val="accent2"/>
            </a:solidFill>
          </a:ln>
        </p:spPr>
      </p:pic>
      <p:sp>
        <p:nvSpPr>
          <p:cNvPr id="15" name="TextBox 14">
            <a:extLst>
              <a:ext uri="{FF2B5EF4-FFF2-40B4-BE49-F238E27FC236}">
                <a16:creationId xmlns:a16="http://schemas.microsoft.com/office/drawing/2014/main" id="{C640A0B2-66DC-4417-9991-B981C78DAF1F}"/>
              </a:ext>
            </a:extLst>
          </p:cNvPr>
          <p:cNvSpPr txBox="1"/>
          <p:nvPr/>
        </p:nvSpPr>
        <p:spPr>
          <a:xfrm>
            <a:off x="6246421" y="1305543"/>
            <a:ext cx="61039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http://</a:t>
            </a:r>
            <a:r>
              <a:rPr kumimoji="0" lang="en-GB" sz="2800" b="1" i="0" u="none" strike="noStrike" kern="1200" cap="none" spc="0" normalizeH="0" baseline="0" noProof="0" err="1">
                <a:ln>
                  <a:noFill/>
                </a:ln>
                <a:solidFill>
                  <a:srgbClr val="002060"/>
                </a:solidFill>
                <a:effectLst/>
                <a:uLnTx/>
                <a:uFillTx/>
                <a:latin typeface="Century Gothic" panose="020B0502020202020204" pitchFamily="34" charset="0"/>
                <a:ea typeface="+mn-ea"/>
                <a:cs typeface="+mn-cs"/>
              </a:rPr>
              <a:t>www.multilingprofiler.net</a:t>
            </a:r>
            <a:r>
              <a:rPr kumimoji="0" lang="en-GB"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8264948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EBA8E2-56CD-9240-B961-5DD8676ACEA1}"/>
              </a:ext>
            </a:extLst>
          </p:cNvPr>
          <p:cNvPicPr>
            <a:picLocks noChangeAspect="1"/>
          </p:cNvPicPr>
          <p:nvPr/>
        </p:nvPicPr>
        <p:blipFill rotWithShape="1">
          <a:blip r:embed="rId3"/>
          <a:srcRect t="4048" b="5085"/>
          <a:stretch/>
        </p:blipFill>
        <p:spPr>
          <a:xfrm>
            <a:off x="2115103" y="613837"/>
            <a:ext cx="10076897" cy="5782615"/>
          </a:xfrm>
          <a:prstGeom prst="rect">
            <a:avLst/>
          </a:prstGeom>
        </p:spPr>
      </p:pic>
      <p:sp>
        <p:nvSpPr>
          <p:cNvPr id="5" name="Rectangle 4">
            <a:extLst>
              <a:ext uri="{FF2B5EF4-FFF2-40B4-BE49-F238E27FC236}">
                <a16:creationId xmlns:a16="http://schemas.microsoft.com/office/drawing/2014/main" id="{DBB1C4B1-9BB0-8E49-9DC1-BB680A828706}"/>
              </a:ext>
            </a:extLst>
          </p:cNvPr>
          <p:cNvSpPr/>
          <p:nvPr/>
        </p:nvSpPr>
        <p:spPr>
          <a:xfrm>
            <a:off x="285007" y="29062"/>
            <a:ext cx="5947654" cy="584775"/>
          </a:xfrm>
          <a:prstGeom prst="rect">
            <a:avLst/>
          </a:prstGeom>
        </p:spPr>
        <p:txBody>
          <a:bodyPr wrap="none">
            <a:spAutoFit/>
          </a:bodyPr>
          <a:lstStyle/>
          <a:p>
            <a:r>
              <a:rPr lang="en-US" sz="3200"/>
              <a:t>https://</a:t>
            </a:r>
            <a:r>
              <a:rPr lang="en-US" sz="3200" err="1"/>
              <a:t>www.gaminggrammar.com</a:t>
            </a:r>
            <a:r>
              <a:rPr lang="en-US" sz="3200"/>
              <a:t>/</a:t>
            </a:r>
          </a:p>
        </p:txBody>
      </p:sp>
    </p:spTree>
    <p:extLst>
      <p:ext uri="{BB962C8B-B14F-4D97-AF65-F5344CB8AC3E}">
        <p14:creationId xmlns:p14="http://schemas.microsoft.com/office/powerpoint/2010/main" val="219281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43C3AC0-F97C-4BC6-933C-AFBEC7AA701B}"/>
              </a:ext>
            </a:extLst>
          </p:cNvPr>
          <p:cNvSpPr>
            <a:spLocks noGrp="1"/>
          </p:cNvSpPr>
          <p:nvPr>
            <p:ph type="title"/>
          </p:nvPr>
        </p:nvSpPr>
        <p:spPr>
          <a:xfrm>
            <a:off x="0" y="4647098"/>
            <a:ext cx="6484584" cy="1325563"/>
          </a:xfrm>
        </p:spPr>
        <p:txBody>
          <a:bodyPr>
            <a:normAutofit/>
          </a:bodyPr>
          <a:lstStyle/>
          <a:p>
            <a:r>
              <a:rPr lang="en-GB" sz="3600" b="1" dirty="0">
                <a:solidFill>
                  <a:schemeClr val="bg1"/>
                </a:solidFill>
              </a:rPr>
              <a:t>Overview</a:t>
            </a:r>
          </a:p>
        </p:txBody>
      </p:sp>
      <p:sp>
        <p:nvSpPr>
          <p:cNvPr id="2" name="TextBox 1">
            <a:extLst>
              <a:ext uri="{FF2B5EF4-FFF2-40B4-BE49-F238E27FC236}">
                <a16:creationId xmlns:a16="http://schemas.microsoft.com/office/drawing/2014/main" id="{F6A74EE2-2E10-EF41-8C44-5782BD2B580E}"/>
              </a:ext>
            </a:extLst>
          </p:cNvPr>
          <p:cNvSpPr txBox="1"/>
          <p:nvPr/>
        </p:nvSpPr>
        <p:spPr>
          <a:xfrm>
            <a:off x="6407020" y="384557"/>
            <a:ext cx="5784980" cy="1631216"/>
          </a:xfrm>
          <a:prstGeom prst="rect">
            <a:avLst/>
          </a:prstGeom>
          <a:noFill/>
        </p:spPr>
        <p:txBody>
          <a:bodyPr wrap="square" rtlCol="0">
            <a:spAutoFit/>
          </a:bodyPr>
          <a:lstStyle/>
          <a:p>
            <a:r>
              <a:rPr lang="en-GB" sz="2000" dirty="0">
                <a:latin typeface="Century Gothic" panose="020B0502020202020204" pitchFamily="34" charset="0"/>
                <a:cs typeface="Al Bayan Plain" pitchFamily="2" charset="-78"/>
              </a:rPr>
              <a:t>“NCELP SOW and resources are the best I’ve used. It took me a full year of teaching with them to fully appreciate the thinking behind them.” </a:t>
            </a:r>
          </a:p>
          <a:p>
            <a:r>
              <a:rPr lang="en-GB" sz="2000" i="1" dirty="0">
                <a:latin typeface="Century Gothic" panose="020B0502020202020204" pitchFamily="34" charset="0"/>
              </a:rPr>
              <a:t>Head of Spanish, St Mary’s.  </a:t>
            </a:r>
          </a:p>
        </p:txBody>
      </p:sp>
      <p:sp>
        <p:nvSpPr>
          <p:cNvPr id="3" name="Rectangle 2">
            <a:extLst>
              <a:ext uri="{FF2B5EF4-FFF2-40B4-BE49-F238E27FC236}">
                <a16:creationId xmlns:a16="http://schemas.microsoft.com/office/drawing/2014/main" id="{1B940093-61E5-7646-B975-6A986EB1485F}"/>
              </a:ext>
            </a:extLst>
          </p:cNvPr>
          <p:cNvSpPr/>
          <p:nvPr/>
        </p:nvSpPr>
        <p:spPr>
          <a:xfrm>
            <a:off x="213497" y="365896"/>
            <a:ext cx="6271087" cy="5324535"/>
          </a:xfrm>
          <a:prstGeom prst="rect">
            <a:avLst/>
          </a:prstGeom>
        </p:spPr>
        <p:txBody>
          <a:bodyPr wrap="square">
            <a:spAutoFit/>
          </a:bodyPr>
          <a:lstStyle/>
          <a:p>
            <a:r>
              <a:rPr lang="en-GB" sz="2000" dirty="0">
                <a:solidFill>
                  <a:srgbClr val="333333"/>
                </a:solidFill>
                <a:latin typeface="Century Gothic" panose="020B0502020202020204" pitchFamily="34" charset="0"/>
              </a:rPr>
              <a:t>“My team and I are really impressed with the amount of research and careful planning that has gone into the development of the schemes of work and resources. It is reassuring to know that vocabulary and grammar are mapped so carefully to ensure retrieval and retention throughout KS3 and that students will gain confidence in grammar that is at the same time ambitious and manageable. Our students have already responded very positively to these lessons and we are pleased to see that students who were previously disenchanted with languages are suddenly thriving. We look forward to rolling these schemes of work out with other year groups and have high hopes for the future. Many thanks!” </a:t>
            </a:r>
          </a:p>
          <a:p>
            <a:r>
              <a:rPr lang="en-GB" sz="2000" i="1" dirty="0">
                <a:latin typeface="Century Gothic" panose="020B0502020202020204" pitchFamily="34" charset="0"/>
              </a:rPr>
              <a:t>Head of Languages, </a:t>
            </a:r>
            <a:r>
              <a:rPr lang="en-GB" sz="2000" i="1" dirty="0" err="1">
                <a:latin typeface="Century Gothic" panose="020B0502020202020204" pitchFamily="34" charset="0"/>
              </a:rPr>
              <a:t>Neatherd</a:t>
            </a:r>
            <a:r>
              <a:rPr lang="en-GB" sz="2000" i="1" dirty="0">
                <a:latin typeface="Century Gothic" panose="020B0502020202020204" pitchFamily="34" charset="0"/>
              </a:rPr>
              <a:t> High School</a:t>
            </a:r>
            <a:endParaRPr lang="en-US" sz="2000" i="1" dirty="0">
              <a:latin typeface="Century Gothic" panose="020B0502020202020204" pitchFamily="34" charset="0"/>
            </a:endParaRPr>
          </a:p>
        </p:txBody>
      </p:sp>
      <p:sp>
        <p:nvSpPr>
          <p:cNvPr id="10" name="Rectangle 9">
            <a:extLst>
              <a:ext uri="{FF2B5EF4-FFF2-40B4-BE49-F238E27FC236}">
                <a16:creationId xmlns:a16="http://schemas.microsoft.com/office/drawing/2014/main" id="{A8773DD6-099D-CD4F-B962-6C6DE9A5CBF2}"/>
              </a:ext>
            </a:extLst>
          </p:cNvPr>
          <p:cNvSpPr/>
          <p:nvPr/>
        </p:nvSpPr>
        <p:spPr>
          <a:xfrm>
            <a:off x="6964928" y="2708106"/>
            <a:ext cx="4746727" cy="2862322"/>
          </a:xfrm>
          <a:prstGeom prst="rect">
            <a:avLst/>
          </a:prstGeom>
        </p:spPr>
        <p:txBody>
          <a:bodyPr wrap="square">
            <a:spAutoFit/>
          </a:bodyPr>
          <a:lstStyle/>
          <a:p>
            <a:r>
              <a:rPr lang="en-GB" sz="2000" dirty="0">
                <a:solidFill>
                  <a:srgbClr val="333333"/>
                </a:solidFill>
                <a:latin typeface="Century Gothic" panose="020B0502020202020204" pitchFamily="34" charset="0"/>
              </a:rPr>
              <a:t>“I would just like to say how much we are enjoying using the NCELP resources with our Year 7 French and German classes this year. We have been really impressed with their progress so far and the activities are very enjoyable to teach”</a:t>
            </a:r>
            <a:r>
              <a:rPr lang="en-GB" sz="2000" dirty="0">
                <a:latin typeface="Century Gothic" panose="020B0502020202020204" pitchFamily="34" charset="0"/>
              </a:rPr>
              <a:t> </a:t>
            </a:r>
          </a:p>
          <a:p>
            <a:r>
              <a:rPr lang="en-GB" sz="2000" i="1" dirty="0">
                <a:latin typeface="Century Gothic" panose="020B0502020202020204" pitchFamily="34" charset="0"/>
              </a:rPr>
              <a:t>Second in MFL, The Bishop’s Stortford High School</a:t>
            </a:r>
            <a:endParaRPr lang="en-US" sz="2000" i="1" dirty="0">
              <a:latin typeface="Century Gothic" panose="020B0502020202020204" pitchFamily="34" charset="0"/>
            </a:endParaRPr>
          </a:p>
        </p:txBody>
      </p:sp>
    </p:spTree>
    <p:custDataLst>
      <p:tags r:id="rId1"/>
    </p:custDataLst>
    <p:extLst>
      <p:ext uri="{BB962C8B-B14F-4D97-AF65-F5344CB8AC3E}">
        <p14:creationId xmlns:p14="http://schemas.microsoft.com/office/powerpoint/2010/main" val="1524738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43C3AC0-F97C-4BC6-933C-AFBEC7AA701B}"/>
              </a:ext>
            </a:extLst>
          </p:cNvPr>
          <p:cNvSpPr>
            <a:spLocks noGrp="1"/>
          </p:cNvSpPr>
          <p:nvPr>
            <p:ph type="title"/>
          </p:nvPr>
        </p:nvSpPr>
        <p:spPr>
          <a:xfrm>
            <a:off x="0" y="4647098"/>
            <a:ext cx="6484584" cy="1325563"/>
          </a:xfrm>
        </p:spPr>
        <p:txBody>
          <a:bodyPr>
            <a:normAutofit/>
          </a:bodyPr>
          <a:lstStyle/>
          <a:p>
            <a:r>
              <a:rPr lang="en-GB" sz="3600" b="1">
                <a:solidFill>
                  <a:schemeClr val="bg1"/>
                </a:solidFill>
              </a:rPr>
              <a:t>Overview</a:t>
            </a:r>
          </a:p>
        </p:txBody>
      </p:sp>
      <p:grpSp>
        <p:nvGrpSpPr>
          <p:cNvPr id="8" name="Group 7">
            <a:extLst>
              <a:ext uri="{FF2B5EF4-FFF2-40B4-BE49-F238E27FC236}">
                <a16:creationId xmlns:a16="http://schemas.microsoft.com/office/drawing/2014/main" id="{08CFCAA8-4CBC-4CC8-BBAD-3530BCC8EEA1}"/>
              </a:ext>
            </a:extLst>
          </p:cNvPr>
          <p:cNvGrpSpPr/>
          <p:nvPr/>
        </p:nvGrpSpPr>
        <p:grpSpPr>
          <a:xfrm>
            <a:off x="0" y="5152045"/>
            <a:ext cx="12192000" cy="825806"/>
            <a:chOff x="-1" y="339969"/>
            <a:chExt cx="8721970" cy="825806"/>
          </a:xfrm>
          <a:solidFill>
            <a:srgbClr val="E56700"/>
          </a:solidFill>
        </p:grpSpPr>
        <p:sp>
          <p:nvSpPr>
            <p:cNvPr id="9" name="Rectangle 8">
              <a:extLst>
                <a:ext uri="{FF2B5EF4-FFF2-40B4-BE49-F238E27FC236}">
                  <a16:creationId xmlns:a16="http://schemas.microsoft.com/office/drawing/2014/main" id="{9D0A6631-E422-48AB-996F-56E643040D74}"/>
                </a:ext>
              </a:extLst>
            </p:cNvPr>
            <p:cNvSpPr/>
            <p:nvPr/>
          </p:nvSpPr>
          <p:spPr>
            <a:xfrm>
              <a:off x="-1" y="339969"/>
              <a:ext cx="8721970" cy="820616"/>
            </a:xfrm>
            <a:prstGeom prst="rect">
              <a:avLst/>
            </a:prstGeom>
            <a:grp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a:extLst>
                <a:ext uri="{FF2B5EF4-FFF2-40B4-BE49-F238E27FC236}">
                  <a16:creationId xmlns:a16="http://schemas.microsoft.com/office/drawing/2014/main" id="{F26B51BC-E05F-426D-8058-0B52F67A54A6}"/>
                </a:ext>
              </a:extLst>
            </p:cNvPr>
            <p:cNvSpPr txBox="1"/>
            <p:nvPr/>
          </p:nvSpPr>
          <p:spPr>
            <a:xfrm>
              <a:off x="-1" y="457889"/>
              <a:ext cx="8721970" cy="707886"/>
            </a:xfrm>
            <a:prstGeom prst="rect">
              <a:avLst/>
            </a:prstGeom>
            <a:grpFill/>
            <a:ln>
              <a:solidFill>
                <a:srgbClr val="E567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prstClr val="white"/>
                  </a:solidFill>
                  <a:latin typeface="Century Gothic" panose="020B0502020202020204" pitchFamily="34" charset="0"/>
                </a:rPr>
                <a:t>3: Defining content for the GCSE</a:t>
              </a:r>
              <a:endPar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custDataLst>
      <p:tags r:id="rId1"/>
    </p:custDataLst>
    <p:extLst>
      <p:ext uri="{BB962C8B-B14F-4D97-AF65-F5344CB8AC3E}">
        <p14:creationId xmlns:p14="http://schemas.microsoft.com/office/powerpoint/2010/main" val="22381996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EDC6F-A9DC-804F-9ED0-E9E53A477AFC}"/>
              </a:ext>
            </a:extLst>
          </p:cNvPr>
          <p:cNvSpPr>
            <a:spLocks noGrp="1"/>
          </p:cNvSpPr>
          <p:nvPr>
            <p:ph type="title"/>
          </p:nvPr>
        </p:nvSpPr>
        <p:spPr>
          <a:xfrm>
            <a:off x="655320" y="206203"/>
            <a:ext cx="11018520" cy="1325563"/>
          </a:xfrm>
        </p:spPr>
        <p:txBody>
          <a:bodyPr>
            <a:normAutofit/>
          </a:bodyPr>
          <a:lstStyle/>
          <a:p>
            <a:r>
              <a:rPr lang="en-US" b="1" i="1" dirty="0"/>
              <a:t>Purposes of learning a FL - </a:t>
            </a:r>
            <a:r>
              <a:rPr lang="en-US" i="1" dirty="0"/>
              <a:t>no changes</a:t>
            </a:r>
            <a:endParaRPr lang="en-US" b="1" i="1" dirty="0"/>
          </a:p>
        </p:txBody>
      </p:sp>
      <p:graphicFrame>
        <p:nvGraphicFramePr>
          <p:cNvPr id="6" name="Table 5">
            <a:extLst>
              <a:ext uri="{FF2B5EF4-FFF2-40B4-BE49-F238E27FC236}">
                <a16:creationId xmlns:a16="http://schemas.microsoft.com/office/drawing/2014/main" id="{61084E9E-1863-1A4C-9577-B804646D3F3F}"/>
              </a:ext>
            </a:extLst>
          </p:cNvPr>
          <p:cNvGraphicFramePr>
            <a:graphicFrameLocks noGrp="1"/>
          </p:cNvGraphicFramePr>
          <p:nvPr>
            <p:extLst>
              <p:ext uri="{D42A27DB-BD31-4B8C-83A1-F6EECF244321}">
                <p14:modId xmlns:p14="http://schemas.microsoft.com/office/powerpoint/2010/main" val="1453360214"/>
              </p:ext>
            </p:extLst>
          </p:nvPr>
        </p:nvGraphicFramePr>
        <p:xfrm>
          <a:off x="838200" y="1531766"/>
          <a:ext cx="10422835" cy="4378269"/>
        </p:xfrm>
        <a:graphic>
          <a:graphicData uri="http://schemas.openxmlformats.org/drawingml/2006/table">
            <a:tbl>
              <a:tblPr firstRow="1" firstCol="1" bandRow="1">
                <a:tableStyleId>{5C22544A-7EE6-4342-B048-85BDC9FD1C3A}</a:tableStyleId>
              </a:tblPr>
              <a:tblGrid>
                <a:gridCol w="5429445">
                  <a:extLst>
                    <a:ext uri="{9D8B030D-6E8A-4147-A177-3AD203B41FA5}">
                      <a16:colId xmlns:a16="http://schemas.microsoft.com/office/drawing/2014/main" val="1256956911"/>
                    </a:ext>
                  </a:extLst>
                </a:gridCol>
                <a:gridCol w="4993390">
                  <a:extLst>
                    <a:ext uri="{9D8B030D-6E8A-4147-A177-3AD203B41FA5}">
                      <a16:colId xmlns:a16="http://schemas.microsoft.com/office/drawing/2014/main" val="4050307319"/>
                    </a:ext>
                  </a:extLst>
                </a:gridCol>
              </a:tblGrid>
              <a:tr h="1516227">
                <a:tc>
                  <a:txBody>
                    <a:bodyPr/>
                    <a:lstStyle/>
                    <a:p>
                      <a:pPr marL="0" lvl="0" indent="0" algn="ctr">
                        <a:lnSpc>
                          <a:spcPct val="107000"/>
                        </a:lnSpc>
                        <a:spcAft>
                          <a:spcPts val="0"/>
                        </a:spcAft>
                        <a:buFont typeface="Arial" panose="020B0604020202020204" pitchFamily="34" charset="0"/>
                        <a:buNone/>
                        <a:tabLst>
                          <a:tab pos="228600" algn="l"/>
                        </a:tabLst>
                      </a:pPr>
                      <a:r>
                        <a:rPr lang="en-GB" sz="4000"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2015</a:t>
                      </a:r>
                    </a:p>
                    <a:p>
                      <a:pPr marL="0" lvl="0" indent="0" algn="ctr">
                        <a:lnSpc>
                          <a:spcPct val="107000"/>
                        </a:lnSpc>
                        <a:spcAft>
                          <a:spcPts val="0"/>
                        </a:spcAft>
                        <a:buFont typeface="Arial" panose="020B0604020202020204" pitchFamily="34" charset="0"/>
                        <a:buNone/>
                        <a:tabLst>
                          <a:tab pos="228600" algn="l"/>
                        </a:tabLst>
                      </a:pPr>
                      <a:r>
                        <a:rPr lang="en-GB" sz="3200"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(&amp; similar in earlier versions)</a:t>
                      </a:r>
                    </a:p>
                  </a:txBody>
                  <a:tcPr marL="68580" marR="68580" marT="0" marB="0"/>
                </a:tc>
                <a:tc>
                  <a:txBody>
                    <a:bodyPr/>
                    <a:lstStyle/>
                    <a:p>
                      <a:pPr marL="0" lvl="0" indent="0" algn="ctr">
                        <a:lnSpc>
                          <a:spcPct val="107000"/>
                        </a:lnSpc>
                        <a:spcAft>
                          <a:spcPts val="0"/>
                        </a:spcAft>
                        <a:buFont typeface="Arial" panose="020B0604020202020204" pitchFamily="34" charset="0"/>
                        <a:buNone/>
                        <a:tabLst>
                          <a:tab pos="228600" algn="l"/>
                        </a:tabLst>
                      </a:pPr>
                      <a:r>
                        <a:rPr lang="en-GB" sz="400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2021 </a:t>
                      </a:r>
                    </a:p>
                    <a:p>
                      <a:pPr marL="0" lvl="0" indent="0" algn="ctr">
                        <a:lnSpc>
                          <a:spcPct val="107000"/>
                        </a:lnSpc>
                        <a:spcAft>
                          <a:spcPts val="0"/>
                        </a:spcAft>
                        <a:buFont typeface="Arial" panose="020B0604020202020204" pitchFamily="34" charset="0"/>
                        <a:buNone/>
                        <a:tabLst>
                          <a:tab pos="228600" algn="l"/>
                        </a:tabLst>
                      </a:pPr>
                      <a:r>
                        <a:rPr lang="en-GB" sz="280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(all details to be confirmed)</a:t>
                      </a:r>
                    </a:p>
                  </a:txBody>
                  <a:tcPr marL="68580" marR="68580" marT="0" marB="0"/>
                </a:tc>
                <a:extLst>
                  <a:ext uri="{0D108BD9-81ED-4DB2-BD59-A6C34878D82A}">
                    <a16:rowId xmlns:a16="http://schemas.microsoft.com/office/drawing/2014/main" val="3115383752"/>
                  </a:ext>
                </a:extLst>
              </a:tr>
              <a:tr h="2724157">
                <a:tc gridSpan="2">
                  <a:txBody>
                    <a:bodyPr/>
                    <a:lstStyle/>
                    <a:p>
                      <a:pPr marL="342900" lvl="0" indent="-342900" algn="ctr">
                        <a:lnSpc>
                          <a:spcPct val="107000"/>
                        </a:lnSpc>
                        <a:spcAft>
                          <a:spcPts val="0"/>
                        </a:spcAft>
                        <a:buFont typeface="Arial" panose="020B0604020202020204" pitchFamily="34" charset="0"/>
                        <a:buChar char="•"/>
                        <a:tabLst>
                          <a:tab pos="228600" algn="l"/>
                        </a:tabLst>
                      </a:pPr>
                      <a:r>
                        <a:rPr lang="en-GB" sz="2800" dirty="0">
                          <a:effectLst/>
                        </a:rPr>
                        <a:t>develop ability and ambition to communicate in speech and writing</a:t>
                      </a:r>
                      <a:endParaRPr lang="en-GB" sz="3200" dirty="0">
                        <a:effectLst/>
                      </a:endParaRPr>
                    </a:p>
                    <a:p>
                      <a:pPr marL="342900" lvl="0" indent="-342900" algn="ctr">
                        <a:lnSpc>
                          <a:spcPct val="107000"/>
                        </a:lnSpc>
                        <a:spcAft>
                          <a:spcPts val="0"/>
                        </a:spcAft>
                        <a:buFont typeface="Arial" panose="020B0604020202020204" pitchFamily="34" charset="0"/>
                        <a:buChar char="•"/>
                        <a:tabLst>
                          <a:tab pos="228600" algn="l"/>
                        </a:tabLst>
                      </a:pPr>
                      <a:r>
                        <a:rPr lang="en-GB" sz="2800" dirty="0">
                          <a:effectLst/>
                        </a:rPr>
                        <a:t>step beyond familiar cultural boundaries</a:t>
                      </a:r>
                      <a:endParaRPr lang="en-GB" sz="3200" dirty="0">
                        <a:effectLst/>
                      </a:endParaRPr>
                    </a:p>
                    <a:p>
                      <a:pPr marL="342900" lvl="0" indent="-342900" algn="ctr">
                        <a:lnSpc>
                          <a:spcPct val="107000"/>
                        </a:lnSpc>
                        <a:spcAft>
                          <a:spcPts val="0"/>
                        </a:spcAft>
                        <a:buFont typeface="Arial" panose="020B0604020202020204" pitchFamily="34" charset="0"/>
                        <a:buChar char="•"/>
                        <a:tabLst>
                          <a:tab pos="228600" algn="l"/>
                        </a:tabLst>
                      </a:pPr>
                      <a:r>
                        <a:rPr lang="en-GB" sz="2800" dirty="0">
                          <a:effectLst/>
                        </a:rPr>
                        <a:t>develop new ways of seeing the world</a:t>
                      </a:r>
                      <a:endParaRPr lang="en-GB" sz="3200" dirty="0">
                        <a:effectLst/>
                      </a:endParaRPr>
                    </a:p>
                    <a:p>
                      <a:pPr marL="342900" lvl="0" indent="-342900" algn="ctr">
                        <a:lnSpc>
                          <a:spcPct val="107000"/>
                        </a:lnSpc>
                        <a:spcAft>
                          <a:spcPts val="0"/>
                        </a:spcAft>
                        <a:buFont typeface="Arial" panose="020B0604020202020204" pitchFamily="34" charset="0"/>
                        <a:buChar char="•"/>
                        <a:tabLst>
                          <a:tab pos="228600" algn="l"/>
                        </a:tabLst>
                      </a:pPr>
                      <a:r>
                        <a:rPr lang="en-GB" sz="2800" dirty="0">
                          <a:effectLst/>
                        </a:rPr>
                        <a:t>provide strong foundation for further study</a:t>
                      </a:r>
                      <a:endParaRPr lang="en-GB" sz="32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hMerge="1">
                  <a:txBody>
                    <a:bodyPr/>
                    <a:lstStyle/>
                    <a:p>
                      <a:pPr marL="342900" lvl="0" indent="-342900">
                        <a:lnSpc>
                          <a:spcPct val="107000"/>
                        </a:lnSpc>
                        <a:spcAft>
                          <a:spcPts val="0"/>
                        </a:spcAft>
                        <a:buFont typeface="Arial" panose="020B0604020202020204" pitchFamily="34" charset="0"/>
                        <a:buChar char="•"/>
                        <a:tabLst>
                          <a:tab pos="228600" algn="l"/>
                        </a:tabLst>
                      </a:pPr>
                      <a:endParaRPr lang="en-GB" sz="24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976122581"/>
                  </a:ext>
                </a:extLst>
              </a:tr>
            </a:tbl>
          </a:graphicData>
        </a:graphic>
      </p:graphicFrame>
    </p:spTree>
    <p:extLst>
      <p:ext uri="{BB962C8B-B14F-4D97-AF65-F5344CB8AC3E}">
        <p14:creationId xmlns:p14="http://schemas.microsoft.com/office/powerpoint/2010/main" val="1152213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EDC6F-A9DC-804F-9ED0-E9E53A477AFC}"/>
              </a:ext>
            </a:extLst>
          </p:cNvPr>
          <p:cNvSpPr>
            <a:spLocks noGrp="1"/>
          </p:cNvSpPr>
          <p:nvPr>
            <p:ph type="title"/>
          </p:nvPr>
        </p:nvSpPr>
        <p:spPr>
          <a:xfrm>
            <a:off x="241300" y="159449"/>
            <a:ext cx="11950700" cy="754952"/>
          </a:xfrm>
        </p:spPr>
        <p:txBody>
          <a:bodyPr>
            <a:noAutofit/>
          </a:bodyPr>
          <a:lstStyle/>
          <a:p>
            <a:r>
              <a:rPr lang="en-US" sz="3600" b="1" i="1" dirty="0"/>
              <a:t>Contexts of language use </a:t>
            </a:r>
            <a:r>
              <a:rPr lang="en-US" sz="3600" dirty="0"/>
              <a:t>– would be </a:t>
            </a:r>
            <a:r>
              <a:rPr lang="en-US" sz="3600" i="1" dirty="0"/>
              <a:t>less specificity</a:t>
            </a:r>
          </a:p>
        </p:txBody>
      </p:sp>
      <p:graphicFrame>
        <p:nvGraphicFramePr>
          <p:cNvPr id="6" name="Table 5">
            <a:extLst>
              <a:ext uri="{FF2B5EF4-FFF2-40B4-BE49-F238E27FC236}">
                <a16:creationId xmlns:a16="http://schemas.microsoft.com/office/drawing/2014/main" id="{58C6A2E9-9F70-B84F-AEBB-536743828A90}"/>
              </a:ext>
            </a:extLst>
          </p:cNvPr>
          <p:cNvGraphicFramePr>
            <a:graphicFrameLocks noGrp="1"/>
          </p:cNvGraphicFramePr>
          <p:nvPr>
            <p:extLst>
              <p:ext uri="{D42A27DB-BD31-4B8C-83A1-F6EECF244321}">
                <p14:modId xmlns:p14="http://schemas.microsoft.com/office/powerpoint/2010/main" val="1659652734"/>
              </p:ext>
            </p:extLst>
          </p:nvPr>
        </p:nvGraphicFramePr>
        <p:xfrm>
          <a:off x="558800" y="914401"/>
          <a:ext cx="11049000" cy="5424296"/>
        </p:xfrm>
        <a:graphic>
          <a:graphicData uri="http://schemas.openxmlformats.org/drawingml/2006/table">
            <a:tbl>
              <a:tblPr firstRow="1" firstCol="1" bandRow="1">
                <a:tableStyleId>{5C22544A-7EE6-4342-B048-85BDC9FD1C3A}</a:tableStyleId>
              </a:tblPr>
              <a:tblGrid>
                <a:gridCol w="5755626">
                  <a:extLst>
                    <a:ext uri="{9D8B030D-6E8A-4147-A177-3AD203B41FA5}">
                      <a16:colId xmlns:a16="http://schemas.microsoft.com/office/drawing/2014/main" val="3992679379"/>
                    </a:ext>
                  </a:extLst>
                </a:gridCol>
                <a:gridCol w="5293374">
                  <a:extLst>
                    <a:ext uri="{9D8B030D-6E8A-4147-A177-3AD203B41FA5}">
                      <a16:colId xmlns:a16="http://schemas.microsoft.com/office/drawing/2014/main" val="2880453756"/>
                    </a:ext>
                  </a:extLst>
                </a:gridCol>
              </a:tblGrid>
              <a:tr h="0">
                <a:tc>
                  <a:txBody>
                    <a:bodyPr/>
                    <a:lstStyle/>
                    <a:p>
                      <a:pPr marL="0" lvl="0" indent="0">
                        <a:lnSpc>
                          <a:spcPct val="107000"/>
                        </a:lnSpc>
                        <a:spcAft>
                          <a:spcPts val="0"/>
                        </a:spcAft>
                        <a:buFont typeface="Arial" panose="020B0604020202020204" pitchFamily="34" charset="0"/>
                        <a:buNone/>
                        <a:tabLst>
                          <a:tab pos="228600" algn="l"/>
                          <a:tab pos="457200" algn="l"/>
                        </a:tabLst>
                      </a:pPr>
                      <a:r>
                        <a:rPr lang="en-GB" sz="200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2015 </a:t>
                      </a:r>
                    </a:p>
                  </a:txBody>
                  <a:tcPr marL="68580" marR="68580" marT="0" marB="0"/>
                </a:tc>
                <a:tc>
                  <a:txBody>
                    <a:bodyPr/>
                    <a:lstStyle/>
                    <a:p>
                      <a:pPr marL="0" lvl="0" indent="0">
                        <a:lnSpc>
                          <a:spcPct val="107000"/>
                        </a:lnSpc>
                        <a:spcAft>
                          <a:spcPts val="0"/>
                        </a:spcAft>
                        <a:buFont typeface="Arial" panose="020B0604020202020204" pitchFamily="34" charset="0"/>
                        <a:buNone/>
                        <a:tabLst>
                          <a:tab pos="228600" algn="l"/>
                          <a:tab pos="457200" algn="l"/>
                        </a:tabLst>
                      </a:pPr>
                      <a:r>
                        <a:rPr lang="en-GB" sz="2000" dirty="0">
                          <a:solidFill>
                            <a:schemeClr val="bg1"/>
                          </a:solidFill>
                          <a:effectLst/>
                          <a:latin typeface="Century Gothic" panose="020B0502020202020204" pitchFamily="34" charset="0"/>
                          <a:ea typeface="SimSun" panose="02010600030101010101" pitchFamily="2" charset="-122"/>
                          <a:cs typeface="Times New Roman" panose="02020603050405020304" pitchFamily="18" charset="0"/>
                        </a:rPr>
                        <a:t>2021 (to be confirmed)</a:t>
                      </a:r>
                    </a:p>
                  </a:txBody>
                  <a:tcPr marL="68580" marR="68580" marT="0" marB="0"/>
                </a:tc>
                <a:extLst>
                  <a:ext uri="{0D108BD9-81ED-4DB2-BD59-A6C34878D82A}">
                    <a16:rowId xmlns:a16="http://schemas.microsoft.com/office/drawing/2014/main" val="800378083"/>
                  </a:ext>
                </a:extLst>
              </a:tr>
              <a:tr h="5124385">
                <a:tc>
                  <a:txBody>
                    <a:bodyPr/>
                    <a:lstStyle/>
                    <a:p>
                      <a:pPr marL="342900" lvl="0" indent="-342900">
                        <a:lnSpc>
                          <a:spcPct val="107000"/>
                        </a:lnSpc>
                        <a:spcAft>
                          <a:spcPts val="0"/>
                        </a:spcAft>
                        <a:buFont typeface="Arial" panose="020B0604020202020204" pitchFamily="34" charset="0"/>
                        <a:buChar char="•"/>
                        <a:tabLst>
                          <a:tab pos="228600" algn="l"/>
                          <a:tab pos="457200" algn="l"/>
                        </a:tabLst>
                      </a:pPr>
                      <a:r>
                        <a:rPr lang="en-GB" sz="3200" dirty="0">
                          <a:effectLst/>
                        </a:rPr>
                        <a:t>specified themes and </a:t>
                      </a:r>
                      <a:r>
                        <a:rPr lang="en-GB" sz="3200" b="1" i="0" dirty="0">
                          <a:effectLst/>
                        </a:rPr>
                        <a:t>all</a:t>
                      </a:r>
                      <a:r>
                        <a:rPr lang="en-GB" sz="3200" dirty="0">
                          <a:effectLst/>
                        </a:rPr>
                        <a:t> topics within them tested: Identity and culture, local, national, international and global areas of interest, current and future study and employment</a:t>
                      </a:r>
                      <a:endParaRPr lang="en-GB" sz="3600" dirty="0">
                        <a:effectLst/>
                      </a:endParaRPr>
                    </a:p>
                  </a:txBody>
                  <a:tcPr marL="68580" marR="68580" marT="0" marB="0"/>
                </a:tc>
                <a:tc>
                  <a:txBody>
                    <a:bodyPr/>
                    <a:lstStyle/>
                    <a:p>
                      <a:pPr marL="342900" lvl="0" indent="-342900">
                        <a:lnSpc>
                          <a:spcPct val="107000"/>
                        </a:lnSpc>
                        <a:spcAft>
                          <a:spcPts val="0"/>
                        </a:spcAft>
                        <a:buFont typeface="Arial" panose="020B0604020202020204" pitchFamily="34" charset="0"/>
                        <a:buChar char="•"/>
                        <a:tabLst>
                          <a:tab pos="228600" algn="l"/>
                          <a:tab pos="457200" algn="l"/>
                        </a:tabLst>
                      </a:pPr>
                      <a:r>
                        <a:rPr lang="en-GB" sz="2800" b="1" kern="1200" dirty="0">
                          <a:solidFill>
                            <a:schemeClr val="tx1"/>
                          </a:solidFill>
                          <a:effectLst/>
                          <a:latin typeface="+mn-lt"/>
                          <a:ea typeface="+mn-ea"/>
                          <a:cs typeface="+mn-cs"/>
                        </a:rPr>
                        <a:t>become familiar with aspects of contexts where the language is spoken </a:t>
                      </a:r>
                    </a:p>
                    <a:p>
                      <a:pPr marL="342900" lvl="0" indent="-342900">
                        <a:lnSpc>
                          <a:spcPct val="107000"/>
                        </a:lnSpc>
                        <a:spcAft>
                          <a:spcPts val="0"/>
                        </a:spcAft>
                        <a:buFont typeface="Arial" panose="020B0604020202020204" pitchFamily="34" charset="0"/>
                        <a:buChar char="•"/>
                        <a:tabLst>
                          <a:tab pos="228600" algn="l"/>
                          <a:tab pos="457200" algn="l"/>
                        </a:tabLst>
                      </a:pPr>
                      <a:r>
                        <a:rPr lang="en-GB" sz="2800" b="1" kern="1200" dirty="0">
                          <a:solidFill>
                            <a:schemeClr val="tx1"/>
                          </a:solidFill>
                          <a:effectLst/>
                          <a:latin typeface="+mn-lt"/>
                          <a:ea typeface="+mn-ea"/>
                          <a:cs typeface="+mn-cs"/>
                        </a:rPr>
                        <a:t>because most of the vocabulary is informed by its frequency, it will enable access to a wide range of themes and contexts (e.g., cultural, geographical, political, historical or vocational aspects)</a:t>
                      </a:r>
                      <a:endParaRPr lang="en-GB" sz="3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573998914"/>
                  </a:ext>
                </a:extLst>
              </a:tr>
            </a:tbl>
          </a:graphicData>
        </a:graphic>
      </p:graphicFrame>
      <p:sp>
        <p:nvSpPr>
          <p:cNvPr id="5" name="Rectangle 4">
            <a:extLst>
              <a:ext uri="{FF2B5EF4-FFF2-40B4-BE49-F238E27FC236}">
                <a16:creationId xmlns:a16="http://schemas.microsoft.com/office/drawing/2014/main" id="{153CBA0A-1C4E-D743-A58E-385C4EC988D2}"/>
              </a:ext>
            </a:extLst>
          </p:cNvPr>
          <p:cNvSpPr/>
          <p:nvPr/>
        </p:nvSpPr>
        <p:spPr>
          <a:xfrm>
            <a:off x="6263641" y="1234439"/>
            <a:ext cx="5344160" cy="51042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58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5A4AA-801A-1442-A88E-60D2FE38626A}"/>
              </a:ext>
            </a:extLst>
          </p:cNvPr>
          <p:cNvSpPr>
            <a:spLocks noGrp="1"/>
          </p:cNvSpPr>
          <p:nvPr>
            <p:ph type="title"/>
          </p:nvPr>
        </p:nvSpPr>
        <p:spPr>
          <a:xfrm>
            <a:off x="533400" y="242135"/>
            <a:ext cx="10515600" cy="494465"/>
          </a:xfrm>
        </p:spPr>
        <p:txBody>
          <a:bodyPr>
            <a:normAutofit fontScale="90000"/>
          </a:bodyPr>
          <a:lstStyle/>
          <a:p>
            <a:r>
              <a:rPr lang="en-US" sz="3600" dirty="0"/>
              <a:t>Lexicon - would be much more specificity</a:t>
            </a:r>
          </a:p>
        </p:txBody>
      </p:sp>
      <p:graphicFrame>
        <p:nvGraphicFramePr>
          <p:cNvPr id="4" name="Table 3">
            <a:extLst>
              <a:ext uri="{FF2B5EF4-FFF2-40B4-BE49-F238E27FC236}">
                <a16:creationId xmlns:a16="http://schemas.microsoft.com/office/drawing/2014/main" id="{688233E1-C200-604B-9A58-22BCB73EE016}"/>
              </a:ext>
            </a:extLst>
          </p:cNvPr>
          <p:cNvGraphicFramePr>
            <a:graphicFrameLocks noGrp="1"/>
          </p:cNvGraphicFramePr>
          <p:nvPr>
            <p:extLst>
              <p:ext uri="{D42A27DB-BD31-4B8C-83A1-F6EECF244321}">
                <p14:modId xmlns:p14="http://schemas.microsoft.com/office/powerpoint/2010/main" val="978467733"/>
              </p:ext>
            </p:extLst>
          </p:nvPr>
        </p:nvGraphicFramePr>
        <p:xfrm>
          <a:off x="395286" y="803561"/>
          <a:ext cx="11491913" cy="4862752"/>
        </p:xfrm>
        <a:graphic>
          <a:graphicData uri="http://schemas.openxmlformats.org/drawingml/2006/table">
            <a:tbl>
              <a:tblPr firstRow="1" firstCol="1" bandRow="1">
                <a:tableStyleId>{5C22544A-7EE6-4342-B048-85BDC9FD1C3A}</a:tableStyleId>
              </a:tblPr>
              <a:tblGrid>
                <a:gridCol w="4887914">
                  <a:extLst>
                    <a:ext uri="{9D8B030D-6E8A-4147-A177-3AD203B41FA5}">
                      <a16:colId xmlns:a16="http://schemas.microsoft.com/office/drawing/2014/main" val="3992679379"/>
                    </a:ext>
                  </a:extLst>
                </a:gridCol>
                <a:gridCol w="6603999">
                  <a:extLst>
                    <a:ext uri="{9D8B030D-6E8A-4147-A177-3AD203B41FA5}">
                      <a16:colId xmlns:a16="http://schemas.microsoft.com/office/drawing/2014/main" val="2880453756"/>
                    </a:ext>
                  </a:extLst>
                </a:gridCol>
              </a:tblGrid>
              <a:tr h="577454">
                <a:tc>
                  <a:txBody>
                    <a:bodyPr/>
                    <a:lstStyle/>
                    <a:p>
                      <a:pPr marL="0" lvl="0" indent="0">
                        <a:lnSpc>
                          <a:spcPct val="107000"/>
                        </a:lnSpc>
                        <a:spcAft>
                          <a:spcPts val="0"/>
                        </a:spcAft>
                        <a:buFont typeface="Arial" panose="020B0604020202020204" pitchFamily="34" charset="0"/>
                        <a:buNone/>
                        <a:tabLst>
                          <a:tab pos="228600" algn="l"/>
                          <a:tab pos="457200" algn="l"/>
                        </a:tabLst>
                      </a:pPr>
                      <a:r>
                        <a:rPr lang="en-GB" sz="2400">
                          <a:solidFill>
                            <a:schemeClr val="bg1"/>
                          </a:solidFill>
                          <a:effectLst/>
                          <a:latin typeface="+mn-lt"/>
                          <a:ea typeface="SimSun" panose="02010600030101010101" pitchFamily="2" charset="-122"/>
                          <a:cs typeface="Times New Roman" panose="02020603050405020304" pitchFamily="18" charset="0"/>
                        </a:rPr>
                        <a:t>2015</a:t>
                      </a:r>
                    </a:p>
                  </a:txBody>
                  <a:tcPr marL="68580" marR="68580" marT="0" marB="0"/>
                </a:tc>
                <a:tc>
                  <a:txBody>
                    <a:bodyPr/>
                    <a:lstStyle/>
                    <a:p>
                      <a:pPr marL="0" lvl="0" indent="0">
                        <a:lnSpc>
                          <a:spcPct val="107000"/>
                        </a:lnSpc>
                        <a:spcAft>
                          <a:spcPts val="0"/>
                        </a:spcAft>
                        <a:buFont typeface="Arial" panose="020B0604020202020204" pitchFamily="34" charset="0"/>
                        <a:buNone/>
                        <a:tabLst>
                          <a:tab pos="228600" algn="l"/>
                          <a:tab pos="457200" algn="l"/>
                        </a:tabLst>
                      </a:pPr>
                      <a:r>
                        <a:rPr lang="en-GB" sz="2400">
                          <a:solidFill>
                            <a:schemeClr val="bg1"/>
                          </a:solidFill>
                          <a:effectLst/>
                          <a:latin typeface="+mn-lt"/>
                          <a:ea typeface="SimSun" panose="02010600030101010101" pitchFamily="2" charset="-122"/>
                          <a:cs typeface="Times New Roman" panose="02020603050405020304" pitchFamily="18" charset="0"/>
                        </a:rPr>
                        <a:t>2021 (to be confirmed)</a:t>
                      </a:r>
                    </a:p>
                  </a:txBody>
                  <a:tcPr marL="68580" marR="68580" marT="0" marB="0"/>
                </a:tc>
                <a:extLst>
                  <a:ext uri="{0D108BD9-81ED-4DB2-BD59-A6C34878D82A}">
                    <a16:rowId xmlns:a16="http://schemas.microsoft.com/office/drawing/2014/main" val="127415435"/>
                  </a:ext>
                </a:extLst>
              </a:tr>
              <a:tr h="4112402">
                <a:tc>
                  <a:txBody>
                    <a:bodyPr/>
                    <a:lstStyle/>
                    <a:p>
                      <a:pPr marL="285750" lvl="0" indent="-285750">
                        <a:lnSpc>
                          <a:spcPct val="107000"/>
                        </a:lnSpc>
                        <a:spcAft>
                          <a:spcPts val="0"/>
                        </a:spcAft>
                        <a:buFont typeface="Arial" panose="020B0604020202020204" pitchFamily="34" charset="0"/>
                        <a:buChar char="•"/>
                        <a:tabLst>
                          <a:tab pos="228600" algn="l"/>
                          <a:tab pos="457200" algn="l"/>
                        </a:tabLst>
                      </a:pPr>
                      <a:r>
                        <a:rPr lang="en-GB" sz="2400" b="0" dirty="0">
                          <a:solidFill>
                            <a:schemeClr val="bg1"/>
                          </a:solidFill>
                          <a:effectLst/>
                          <a:latin typeface="+mn-lt"/>
                          <a:ea typeface="SimSun" panose="02010600030101010101" pitchFamily="2" charset="-122"/>
                          <a:cs typeface="Times New Roman" panose="02020603050405020304" pitchFamily="18" charset="0"/>
                        </a:rPr>
                        <a:t>general: “students will enrich their vocabulary to increase their independent use and understanding …”</a:t>
                      </a:r>
                    </a:p>
                    <a:p>
                      <a:pPr marL="285750" lvl="0" indent="-285750">
                        <a:lnSpc>
                          <a:spcPct val="107000"/>
                        </a:lnSpc>
                        <a:spcAft>
                          <a:spcPts val="0"/>
                        </a:spcAft>
                        <a:buFont typeface="Arial" panose="020B0604020202020204" pitchFamily="34" charset="0"/>
                        <a:buChar char="•"/>
                        <a:tabLst>
                          <a:tab pos="228600" algn="l"/>
                          <a:tab pos="457200" algn="l"/>
                        </a:tabLst>
                      </a:pPr>
                      <a:r>
                        <a:rPr lang="en-GB" sz="2400" b="0" dirty="0">
                          <a:solidFill>
                            <a:schemeClr val="bg1"/>
                          </a:solidFill>
                          <a:effectLst/>
                          <a:latin typeface="+mn-lt"/>
                          <a:ea typeface="SimSun" panose="02010600030101010101" pitchFamily="2" charset="-122"/>
                          <a:cs typeface="Times New Roman" panose="02020603050405020304" pitchFamily="18" charset="0"/>
                        </a:rPr>
                        <a:t>awarding bodies can list words </a:t>
                      </a:r>
                      <a:r>
                        <a:rPr lang="en-GB" sz="2400" b="1" i="1" dirty="0">
                          <a:solidFill>
                            <a:schemeClr val="bg1"/>
                          </a:solidFill>
                          <a:effectLst/>
                          <a:latin typeface="+mn-lt"/>
                          <a:ea typeface="SimSun" panose="02010600030101010101" pitchFamily="2" charset="-122"/>
                          <a:cs typeface="Times New Roman" panose="02020603050405020304" pitchFamily="18" charset="0"/>
                        </a:rPr>
                        <a:t>if they wish</a:t>
                      </a:r>
                    </a:p>
                    <a:p>
                      <a:pPr marL="285750" lvl="0" indent="-285750">
                        <a:lnSpc>
                          <a:spcPct val="107000"/>
                        </a:lnSpc>
                        <a:spcAft>
                          <a:spcPts val="0"/>
                        </a:spcAft>
                        <a:buFont typeface="Arial" panose="020B0604020202020204" pitchFamily="34" charset="0"/>
                        <a:buChar char="•"/>
                        <a:tabLst>
                          <a:tab pos="228600" algn="l"/>
                          <a:tab pos="457200" algn="l"/>
                        </a:tabLst>
                      </a:pPr>
                      <a:r>
                        <a:rPr lang="en-GB" sz="2400" b="0" dirty="0">
                          <a:solidFill>
                            <a:schemeClr val="bg1"/>
                          </a:solidFill>
                          <a:effectLst/>
                          <a:latin typeface="+mn-lt"/>
                          <a:ea typeface="SimSun" panose="02010600030101010101" pitchFamily="2" charset="-122"/>
                          <a:cs typeface="Times New Roman" panose="02020603050405020304" pitchFamily="18" charset="0"/>
                        </a:rPr>
                        <a:t>words &amp; phrases driven by </a:t>
                      </a:r>
                      <a:r>
                        <a:rPr lang="en-GB" sz="2400" b="1" dirty="0">
                          <a:solidFill>
                            <a:schemeClr val="bg1"/>
                          </a:solidFill>
                          <a:effectLst/>
                          <a:latin typeface="+mn-lt"/>
                          <a:ea typeface="SimSun" panose="02010600030101010101" pitchFamily="2" charset="-122"/>
                          <a:cs typeface="Times New Roman" panose="02020603050405020304" pitchFamily="18" charset="0"/>
                        </a:rPr>
                        <a:t>topics, not frequency</a:t>
                      </a:r>
                    </a:p>
                    <a:p>
                      <a:pPr marL="742950" lvl="1" indent="-285750">
                        <a:lnSpc>
                          <a:spcPct val="107000"/>
                        </a:lnSpc>
                        <a:spcAft>
                          <a:spcPts val="0"/>
                        </a:spcAft>
                        <a:buFont typeface="Arial" panose="020B0604020202020204" pitchFamily="34" charset="0"/>
                        <a:buChar char="•"/>
                        <a:tabLst>
                          <a:tab pos="228600" algn="l"/>
                          <a:tab pos="457200" algn="l"/>
                        </a:tabLst>
                      </a:pPr>
                      <a:r>
                        <a:rPr lang="en-GB" sz="2400" b="0" dirty="0">
                          <a:solidFill>
                            <a:schemeClr val="bg1"/>
                          </a:solidFill>
                          <a:effectLst/>
                          <a:latin typeface="+mn-lt"/>
                          <a:ea typeface="SimSun" panose="02010600030101010101" pitchFamily="2" charset="-122"/>
                          <a:cs typeface="Times New Roman" panose="02020603050405020304" pitchFamily="18" charset="0"/>
                        </a:rPr>
                        <a:t>currently </a:t>
                      </a:r>
                      <a:r>
                        <a:rPr lang="en-GB" sz="2400" b="0" i="1" dirty="0">
                          <a:solidFill>
                            <a:schemeClr val="bg1"/>
                          </a:solidFill>
                          <a:effectLst/>
                          <a:latin typeface="+mn-lt"/>
                          <a:ea typeface="SimSun" panose="02010600030101010101" pitchFamily="2" charset="-122"/>
                          <a:cs typeface="Times New Roman" panose="02020603050405020304" pitchFamily="18" charset="0"/>
                        </a:rPr>
                        <a:t>about</a:t>
                      </a:r>
                      <a:r>
                        <a:rPr lang="en-GB" sz="2400" b="0" dirty="0">
                          <a:solidFill>
                            <a:schemeClr val="bg1"/>
                          </a:solidFill>
                          <a:effectLst/>
                          <a:latin typeface="+mn-lt"/>
                          <a:ea typeface="SimSun" panose="02010600030101010101" pitchFamily="2" charset="-122"/>
                          <a:cs typeface="Times New Roman" panose="02020603050405020304" pitchFamily="18" charset="0"/>
                        </a:rPr>
                        <a:t> 62% of words </a:t>
                      </a:r>
                      <a:r>
                        <a:rPr lang="en-GB" sz="2400" b="0" i="1" dirty="0">
                          <a:solidFill>
                            <a:schemeClr val="bg1"/>
                          </a:solidFill>
                          <a:effectLst/>
                          <a:latin typeface="+mn-lt"/>
                          <a:ea typeface="SimSun" panose="02010600030101010101" pitchFamily="2" charset="-122"/>
                          <a:cs typeface="Times New Roman" panose="02020603050405020304" pitchFamily="18" charset="0"/>
                        </a:rPr>
                        <a:t>over 4 exams </a:t>
                      </a:r>
                      <a:r>
                        <a:rPr lang="en-GB" sz="2400" b="0" dirty="0">
                          <a:solidFill>
                            <a:schemeClr val="bg1"/>
                          </a:solidFill>
                          <a:effectLst/>
                          <a:latin typeface="+mn-lt"/>
                          <a:ea typeface="SimSun" panose="02010600030101010101" pitchFamily="2" charset="-122"/>
                          <a:cs typeface="Times New Roman" panose="02020603050405020304" pitchFamily="18" charset="0"/>
                        </a:rPr>
                        <a:t>is high frequency</a:t>
                      </a:r>
                    </a:p>
                    <a:p>
                      <a:pPr marL="285750" lvl="0" indent="-285750">
                        <a:lnSpc>
                          <a:spcPct val="107000"/>
                        </a:lnSpc>
                        <a:spcAft>
                          <a:spcPts val="0"/>
                        </a:spcAft>
                        <a:buFont typeface="Arial" panose="020B0604020202020204" pitchFamily="34" charset="0"/>
                        <a:buChar char="•"/>
                        <a:tabLst>
                          <a:tab pos="228600" algn="l"/>
                          <a:tab pos="457200" algn="l"/>
                        </a:tabLst>
                      </a:pPr>
                      <a:r>
                        <a:rPr lang="en-GB" sz="2400" b="0" dirty="0">
                          <a:solidFill>
                            <a:schemeClr val="bg1"/>
                          </a:solidFill>
                          <a:effectLst/>
                          <a:latin typeface="+mn-lt"/>
                          <a:ea typeface="SimSun" panose="02010600030101010101" pitchFamily="2" charset="-122"/>
                          <a:cs typeface="Times New Roman" panose="02020603050405020304" pitchFamily="18" charset="0"/>
                        </a:rPr>
                        <a:t>words NOT on list MUST be tested</a:t>
                      </a:r>
                    </a:p>
                  </a:txBody>
                  <a:tcPr marL="68580" marR="68580" marT="0" marB="0"/>
                </a:tc>
                <a:tc>
                  <a:txBody>
                    <a:bodyPr/>
                    <a:lstStyle/>
                    <a:p>
                      <a:pPr marL="285750" lvl="0" indent="-285750" hangingPunct="0">
                        <a:spcAft>
                          <a:spcPts val="0"/>
                        </a:spcAft>
                        <a:buFont typeface="Arial" panose="020B0604020202020204" pitchFamily="34" charset="0"/>
                        <a:buChar char="•"/>
                        <a:tabLst>
                          <a:tab pos="228600" algn="l"/>
                        </a:tabLst>
                      </a:pPr>
                      <a:r>
                        <a:rPr lang="en-GB" sz="2400" dirty="0">
                          <a:solidFill>
                            <a:schemeClr val="tx1"/>
                          </a:solidFill>
                          <a:effectLst/>
                          <a:latin typeface="+mn-lt"/>
                          <a:ea typeface="SimSun" panose="02010600030101010101" pitchFamily="2" charset="-122"/>
                          <a:cs typeface="Times New Roman" panose="02020603050405020304" pitchFamily="18" charset="0"/>
                        </a:rPr>
                        <a:t>tests will contain words from a list *</a:t>
                      </a:r>
                    </a:p>
                    <a:p>
                      <a:pPr marL="285750" lvl="0" indent="-285750" hangingPunct="0">
                        <a:spcAft>
                          <a:spcPts val="0"/>
                        </a:spcAft>
                        <a:buFont typeface="Arial" panose="020B0604020202020204" pitchFamily="34" charset="0"/>
                        <a:buChar char="•"/>
                        <a:tabLst>
                          <a:tab pos="228600" algn="l"/>
                        </a:tabLst>
                      </a:pPr>
                      <a:r>
                        <a:rPr lang="en-GB" sz="2400" dirty="0">
                          <a:solidFill>
                            <a:schemeClr val="tx1"/>
                          </a:solidFill>
                          <a:effectLst/>
                          <a:latin typeface="+mn-lt"/>
                          <a:ea typeface="SimSun" panose="02010600030101010101" pitchFamily="2" charset="-122"/>
                          <a:cs typeface="Times New Roman" panose="02020603050405020304" pitchFamily="18" charset="0"/>
                        </a:rPr>
                        <a:t>1,200 items Foundation; 1,700 items Higher</a:t>
                      </a:r>
                    </a:p>
                    <a:p>
                      <a:pPr marL="285750" lvl="0" indent="-285750" hangingPunct="0">
                        <a:spcAft>
                          <a:spcPts val="0"/>
                        </a:spcAft>
                        <a:buFont typeface="Arial" panose="020B0604020202020204" pitchFamily="34" charset="0"/>
                        <a:buChar char="•"/>
                        <a:tabLst>
                          <a:tab pos="228600" algn="l"/>
                        </a:tabLst>
                      </a:pPr>
                      <a:r>
                        <a:rPr lang="en-GB" sz="2400" dirty="0">
                          <a:solidFill>
                            <a:schemeClr val="tx1"/>
                          </a:solidFill>
                          <a:effectLst/>
                          <a:latin typeface="+mn-lt"/>
                          <a:ea typeface="SimSun" panose="02010600030101010101" pitchFamily="2" charset="-122"/>
                          <a:cs typeface="Times New Roman" panose="02020603050405020304" pitchFamily="18" charset="0"/>
                        </a:rPr>
                        <a:t>90%? </a:t>
                      </a:r>
                      <a:r>
                        <a:rPr lang="en-GB" sz="2000" dirty="0">
                          <a:solidFill>
                            <a:schemeClr val="tx1"/>
                          </a:solidFill>
                          <a:effectLst/>
                          <a:latin typeface="+mn-lt"/>
                          <a:ea typeface="SimSun" panose="02010600030101010101" pitchFamily="2" charset="-122"/>
                          <a:cs typeface="Times New Roman" panose="02020603050405020304" pitchFamily="18" charset="0"/>
                        </a:rPr>
                        <a:t>(or other e.g., 85%?) </a:t>
                      </a:r>
                      <a:r>
                        <a:rPr lang="en-GB" sz="2400" dirty="0">
                          <a:solidFill>
                            <a:schemeClr val="tx1"/>
                          </a:solidFill>
                          <a:effectLst/>
                          <a:latin typeface="+mn-lt"/>
                          <a:ea typeface="SimSun" panose="02010600030101010101" pitchFamily="2" charset="-122"/>
                          <a:cs typeface="Times New Roman" panose="02020603050405020304" pitchFamily="18" charset="0"/>
                        </a:rPr>
                        <a:t>words from the most frequent 2,000 </a:t>
                      </a:r>
                    </a:p>
                    <a:p>
                      <a:pPr marL="285750" marR="0" lvl="0" indent="-285750" algn="l" defTabSz="914400" rtl="0" eaLnBrk="1" fontAlgn="auto" latinLnBrk="0" hangingPunct="0">
                        <a:lnSpc>
                          <a:spcPct val="100000"/>
                        </a:lnSpc>
                        <a:spcBef>
                          <a:spcPts val="0"/>
                        </a:spcBef>
                        <a:spcAft>
                          <a:spcPts val="0"/>
                        </a:spcAft>
                        <a:buClrTx/>
                        <a:buSzTx/>
                        <a:buFont typeface="Arial" panose="020B0604020202020204" pitchFamily="34" charset="0"/>
                        <a:buChar char="•"/>
                        <a:tabLst>
                          <a:tab pos="228600" algn="l"/>
                        </a:tabLst>
                        <a:defRPr/>
                      </a:pPr>
                      <a:r>
                        <a:rPr lang="en-GB" sz="2400" dirty="0">
                          <a:solidFill>
                            <a:schemeClr val="tx1"/>
                          </a:solidFill>
                          <a:effectLst/>
                          <a:latin typeface="+mn-lt"/>
                          <a:ea typeface="SimSun" panose="02010600030101010101" pitchFamily="2" charset="-122"/>
                          <a:cs typeface="Times New Roman" panose="02020603050405020304" pitchFamily="18" charset="0"/>
                        </a:rPr>
                        <a:t>10%? </a:t>
                      </a:r>
                      <a:r>
                        <a:rPr lang="en-GB" sz="2000" dirty="0">
                          <a:solidFill>
                            <a:schemeClr val="tx1"/>
                          </a:solidFill>
                          <a:effectLst/>
                          <a:latin typeface="+mn-lt"/>
                          <a:ea typeface="SimSun" panose="02010600030101010101" pitchFamily="2" charset="-122"/>
                          <a:cs typeface="Times New Roman" panose="02020603050405020304" pitchFamily="18" charset="0"/>
                        </a:rPr>
                        <a:t>(or other, e.g., 15%?) </a:t>
                      </a:r>
                      <a:r>
                        <a:rPr lang="en-GB" sz="2400" dirty="0">
                          <a:solidFill>
                            <a:schemeClr val="tx1"/>
                          </a:solidFill>
                          <a:effectLst/>
                          <a:latin typeface="+mn-lt"/>
                          <a:ea typeface="SimSun" panose="02010600030101010101" pitchFamily="2" charset="-122"/>
                          <a:cs typeface="Times New Roman" panose="02020603050405020304" pitchFamily="18" charset="0"/>
                        </a:rPr>
                        <a:t>selected freely</a:t>
                      </a:r>
                    </a:p>
                    <a:p>
                      <a:pPr marL="285750" lvl="0" indent="-285750" hangingPunct="0">
                        <a:spcAft>
                          <a:spcPts val="0"/>
                        </a:spcAft>
                        <a:buFont typeface="Arial" panose="020B0604020202020204" pitchFamily="34" charset="0"/>
                        <a:buChar char="•"/>
                        <a:tabLst>
                          <a:tab pos="228600" algn="l"/>
                        </a:tabLst>
                      </a:pPr>
                      <a:r>
                        <a:rPr lang="en-GB" sz="2400" dirty="0">
                          <a:solidFill>
                            <a:schemeClr val="tx1"/>
                          </a:solidFill>
                          <a:effectLst/>
                          <a:latin typeface="+mn-lt"/>
                          <a:ea typeface="SimSun" panose="02010600030101010101" pitchFamily="2" charset="-122"/>
                          <a:cs typeface="Times New Roman" panose="02020603050405020304" pitchFamily="18" charset="0"/>
                        </a:rPr>
                        <a:t>30? multi-word units &amp; 20? places/cultural references?</a:t>
                      </a:r>
                    </a:p>
                    <a:p>
                      <a:pPr marL="285750" lvl="0" indent="-285750" hangingPunct="0">
                        <a:spcAft>
                          <a:spcPts val="0"/>
                        </a:spcAft>
                        <a:buFont typeface="Arial" panose="020B0604020202020204" pitchFamily="34" charset="0"/>
                        <a:buChar char="•"/>
                        <a:tabLst>
                          <a:tab pos="228600" algn="l"/>
                        </a:tabLst>
                      </a:pPr>
                      <a:r>
                        <a:rPr lang="en-GB" sz="2400" dirty="0">
                          <a:solidFill>
                            <a:schemeClr val="tx1"/>
                          </a:solidFill>
                          <a:effectLst/>
                          <a:latin typeface="+mn-lt"/>
                          <a:ea typeface="SimSun" panose="02010600030101010101" pitchFamily="2" charset="-122"/>
                          <a:cs typeface="Times New Roman" panose="02020603050405020304" pitchFamily="18" charset="0"/>
                        </a:rPr>
                        <a:t>any </a:t>
                      </a:r>
                      <a:r>
                        <a:rPr lang="en-GB" sz="2400" b="1" i="1" dirty="0">
                          <a:solidFill>
                            <a:schemeClr val="tx1"/>
                          </a:solidFill>
                          <a:effectLst/>
                          <a:latin typeface="+mn-lt"/>
                          <a:ea typeface="SimSun" panose="02010600030101010101" pitchFamily="2" charset="-122"/>
                          <a:cs typeface="Times New Roman" panose="02020603050405020304" pitchFamily="18" charset="0"/>
                        </a:rPr>
                        <a:t>off list (unfamiliar) </a:t>
                      </a:r>
                      <a:r>
                        <a:rPr lang="en-GB" sz="2400" dirty="0">
                          <a:solidFill>
                            <a:schemeClr val="tx1"/>
                          </a:solidFill>
                          <a:effectLst/>
                          <a:latin typeface="+mn-lt"/>
                          <a:ea typeface="SimSun" panose="02010600030101010101" pitchFamily="2" charset="-122"/>
                          <a:cs typeface="Times New Roman" panose="02020603050405020304" pitchFamily="18" charset="0"/>
                        </a:rPr>
                        <a:t>words to test lexical inferencing and sound-symbol knowledge??</a:t>
                      </a:r>
                    </a:p>
                    <a:p>
                      <a:pPr marL="285750" lvl="0" indent="-285750" hangingPunct="0">
                        <a:spcAft>
                          <a:spcPts val="0"/>
                        </a:spcAft>
                        <a:buFont typeface="Arial" panose="020B0604020202020204" pitchFamily="34" charset="0"/>
                        <a:buChar char="•"/>
                        <a:tabLst>
                          <a:tab pos="228600" algn="l"/>
                        </a:tabLst>
                      </a:pPr>
                      <a:r>
                        <a:rPr lang="en-GB" sz="2400" dirty="0">
                          <a:solidFill>
                            <a:schemeClr val="tx1"/>
                          </a:solidFill>
                          <a:effectLst/>
                          <a:latin typeface="+mn-lt"/>
                          <a:ea typeface="SimSun" panose="02010600030101010101" pitchFamily="2" charset="-122"/>
                          <a:cs typeface="Times New Roman" panose="02020603050405020304" pitchFamily="18" charset="0"/>
                        </a:rPr>
                        <a:t>2%?? of a text could be glossed</a:t>
                      </a:r>
                    </a:p>
                  </a:txBody>
                  <a:tcPr marL="68580" marR="68580" marT="0" marB="0"/>
                </a:tc>
                <a:extLst>
                  <a:ext uri="{0D108BD9-81ED-4DB2-BD59-A6C34878D82A}">
                    <a16:rowId xmlns:a16="http://schemas.microsoft.com/office/drawing/2014/main" val="3573998914"/>
                  </a:ext>
                </a:extLst>
              </a:tr>
            </a:tbl>
          </a:graphicData>
        </a:graphic>
      </p:graphicFrame>
      <p:sp>
        <p:nvSpPr>
          <p:cNvPr id="3" name="Rectangle 2">
            <a:extLst>
              <a:ext uri="{FF2B5EF4-FFF2-40B4-BE49-F238E27FC236}">
                <a16:creationId xmlns:a16="http://schemas.microsoft.com/office/drawing/2014/main" id="{C066C91E-452A-A84E-9EA7-A6899007E5E7}"/>
              </a:ext>
            </a:extLst>
          </p:cNvPr>
          <p:cNvSpPr/>
          <p:nvPr/>
        </p:nvSpPr>
        <p:spPr>
          <a:xfrm>
            <a:off x="395286" y="6018356"/>
            <a:ext cx="11491913" cy="369332"/>
          </a:xfrm>
          <a:prstGeom prst="rect">
            <a:avLst/>
          </a:prstGeom>
        </p:spPr>
        <p:txBody>
          <a:bodyPr wrap="square">
            <a:spAutoFit/>
          </a:bodyPr>
          <a:lstStyle/>
          <a:p>
            <a:r>
              <a:rPr lang="en-GB">
                <a:latin typeface="Arial" panose="020B0604020202020204" pitchFamily="34" charset="0"/>
                <a:ea typeface="Times New Roman" panose="02020603050405020304" pitchFamily="18" charset="0"/>
              </a:rPr>
              <a:t>*equal credit given for language used that is beyond the defined content but that fulfils the test requirements</a:t>
            </a:r>
            <a:r>
              <a:rPr lang="en-GB"/>
              <a:t> </a:t>
            </a:r>
            <a:endParaRPr lang="en-US"/>
          </a:p>
        </p:txBody>
      </p:sp>
      <p:sp>
        <p:nvSpPr>
          <p:cNvPr id="5" name="Rectangle 4">
            <a:extLst>
              <a:ext uri="{FF2B5EF4-FFF2-40B4-BE49-F238E27FC236}">
                <a16:creationId xmlns:a16="http://schemas.microsoft.com/office/drawing/2014/main" id="{63F18CBC-0054-D446-8878-2DE5FDA97555}"/>
              </a:ext>
            </a:extLst>
          </p:cNvPr>
          <p:cNvSpPr/>
          <p:nvPr/>
        </p:nvSpPr>
        <p:spPr>
          <a:xfrm>
            <a:off x="5303521" y="1434435"/>
            <a:ext cx="6583678" cy="4231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034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5A4AA-801A-1442-A88E-60D2FE38626A}"/>
              </a:ext>
            </a:extLst>
          </p:cNvPr>
          <p:cNvSpPr>
            <a:spLocks noGrp="1"/>
          </p:cNvSpPr>
          <p:nvPr>
            <p:ph type="title"/>
          </p:nvPr>
        </p:nvSpPr>
        <p:spPr>
          <a:xfrm>
            <a:off x="701040" y="1911454"/>
            <a:ext cx="10347960" cy="1325563"/>
          </a:xfrm>
        </p:spPr>
        <p:txBody>
          <a:bodyPr>
            <a:normAutofit/>
          </a:bodyPr>
          <a:lstStyle/>
          <a:p>
            <a:r>
              <a:rPr lang="en-US" sz="3600" dirty="0"/>
              <a:t>How would the grammar content change?</a:t>
            </a:r>
          </a:p>
        </p:txBody>
      </p:sp>
    </p:spTree>
    <p:extLst>
      <p:ext uri="{BB962C8B-B14F-4D97-AF65-F5344CB8AC3E}">
        <p14:creationId xmlns:p14="http://schemas.microsoft.com/office/powerpoint/2010/main" val="39238837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1"/>
          <p:cNvSpPr txBox="1">
            <a:spLocks noGrp="1"/>
          </p:cNvSpPr>
          <p:nvPr>
            <p:ph type="title"/>
          </p:nvPr>
        </p:nvSpPr>
        <p:spPr>
          <a:xfrm>
            <a:off x="360220" y="179837"/>
            <a:ext cx="10515600" cy="6514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200"/>
              <a:buFont typeface="Century Gothic"/>
              <a:buNone/>
            </a:pPr>
            <a:r>
              <a:rPr lang="en-GB" sz="3200" b="1" dirty="0"/>
              <a:t>Greater detail</a:t>
            </a:r>
            <a:endParaRPr sz="3200" dirty="0"/>
          </a:p>
        </p:txBody>
      </p:sp>
      <p:graphicFrame>
        <p:nvGraphicFramePr>
          <p:cNvPr id="199" name="Google Shape;199;p11"/>
          <p:cNvGraphicFramePr/>
          <p:nvPr>
            <p:extLst/>
          </p:nvPr>
        </p:nvGraphicFramePr>
        <p:xfrm>
          <a:off x="360220" y="831273"/>
          <a:ext cx="11526971" cy="4852725"/>
        </p:xfrm>
        <a:graphic>
          <a:graphicData uri="http://schemas.openxmlformats.org/drawingml/2006/table">
            <a:tbl>
              <a:tblPr firstRow="1" bandRow="1">
                <a:noFill/>
              </a:tblPr>
              <a:tblGrid>
                <a:gridCol w="2220728">
                  <a:extLst>
                    <a:ext uri="{9D8B030D-6E8A-4147-A177-3AD203B41FA5}">
                      <a16:colId xmlns:a16="http://schemas.microsoft.com/office/drawing/2014/main" val="20000"/>
                    </a:ext>
                  </a:extLst>
                </a:gridCol>
                <a:gridCol w="9306243">
                  <a:extLst>
                    <a:ext uri="{9D8B030D-6E8A-4147-A177-3AD203B41FA5}">
                      <a16:colId xmlns:a16="http://schemas.microsoft.com/office/drawing/2014/main" val="20001"/>
                    </a:ext>
                  </a:extLst>
                </a:gridCol>
              </a:tblGrid>
              <a:tr h="618700">
                <a:tc>
                  <a:txBody>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2015</a:t>
                      </a:r>
                      <a:endParaRPr/>
                    </a:p>
                  </a:txBody>
                  <a:tcPr marL="91450" marR="91450" marT="45725" marB="45725" anchor="ctr"/>
                </a:tc>
                <a:tc>
                  <a:txBody>
                    <a:bodyPr/>
                    <a:lstStyle/>
                    <a:p>
                      <a:pPr marL="0" marR="0" lvl="0" indent="0" algn="ctr" rtl="0">
                        <a:spcBef>
                          <a:spcPts val="0"/>
                        </a:spcBef>
                        <a:spcAft>
                          <a:spcPts val="0"/>
                        </a:spcAft>
                        <a:buNone/>
                      </a:pPr>
                      <a:r>
                        <a:rPr lang="en-GB" sz="2400" b="1" dirty="0">
                          <a:solidFill>
                            <a:srgbClr val="1F3864"/>
                          </a:solidFill>
                          <a:latin typeface="Century Gothic"/>
                          <a:ea typeface="Century Gothic"/>
                          <a:cs typeface="Century Gothic"/>
                          <a:sym typeface="Century Gothic"/>
                        </a:rPr>
                        <a:t>2021</a:t>
                      </a:r>
                      <a:endParaRPr dirty="0"/>
                    </a:p>
                  </a:txBody>
                  <a:tcPr marL="91450" marR="91450" marT="45725" marB="45725" anchor="ctr"/>
                </a:tc>
                <a:extLst>
                  <a:ext uri="{0D108BD9-81ED-4DB2-BD59-A6C34878D82A}">
                    <a16:rowId xmlns:a16="http://schemas.microsoft.com/office/drawing/2014/main" val="10001"/>
                  </a:ext>
                </a:extLst>
              </a:tr>
              <a:tr h="4234025">
                <a:tc>
                  <a:txBody>
                    <a:bodyPr/>
                    <a:lstStyle/>
                    <a:p>
                      <a:pPr marL="0" marR="0" lvl="0" indent="0" algn="l" rtl="0">
                        <a:lnSpc>
                          <a:spcPct val="107000"/>
                        </a:lnSpc>
                        <a:spcBef>
                          <a:spcPts val="0"/>
                        </a:spcBef>
                        <a:spcAft>
                          <a:spcPts val="0"/>
                        </a:spcAft>
                        <a:buNone/>
                      </a:pPr>
                      <a:r>
                        <a:rPr lang="en-GB" sz="2400" b="1" dirty="0">
                          <a:solidFill>
                            <a:srgbClr val="1F3864"/>
                          </a:solidFill>
                          <a:latin typeface="Century Gothic"/>
                          <a:ea typeface="Century Gothic"/>
                          <a:cs typeface="Century Gothic"/>
                          <a:sym typeface="Century Gothic"/>
                        </a:rPr>
                        <a:t>“Interrogative</a:t>
                      </a:r>
                      <a:r>
                        <a:rPr lang="en-GB" sz="2400" dirty="0">
                          <a:solidFill>
                            <a:srgbClr val="1F3864"/>
                          </a:solidFill>
                          <a:latin typeface="Century Gothic"/>
                          <a:ea typeface="Century Gothic"/>
                          <a:cs typeface="Century Gothic"/>
                          <a:sym typeface="Century Gothic"/>
                        </a:rPr>
                        <a:t> forms” </a:t>
                      </a:r>
                      <a:endParaRPr sz="2800" dirty="0">
                        <a:solidFill>
                          <a:srgbClr val="1F3864"/>
                        </a:solidFill>
                        <a:latin typeface="Century Gothic"/>
                        <a:ea typeface="Century Gothic"/>
                        <a:cs typeface="Century Gothic"/>
                        <a:sym typeface="Century Gothic"/>
                      </a:endParaRPr>
                    </a:p>
                  </a:txBody>
                  <a:tcPr marL="91450" marR="91450" marT="45725" marB="45725"/>
                </a:tc>
                <a:tc>
                  <a:txBody>
                    <a:bodyPr/>
                    <a:lstStyle/>
                    <a:p>
                      <a:pPr marL="0" marR="0" lvl="0" indent="0" algn="l" rtl="0">
                        <a:lnSpc>
                          <a:spcPct val="115000"/>
                        </a:lnSpc>
                        <a:spcBef>
                          <a:spcPts val="0"/>
                        </a:spcBef>
                        <a:spcAft>
                          <a:spcPts val="0"/>
                        </a:spcAft>
                        <a:buNone/>
                      </a:pPr>
                      <a:r>
                        <a:rPr lang="en-GB" sz="2400" b="1" dirty="0">
                          <a:solidFill>
                            <a:srgbClr val="1F3864"/>
                          </a:solidFill>
                          <a:latin typeface="Century Gothic"/>
                          <a:ea typeface="Century Gothic"/>
                          <a:cs typeface="Century Gothic"/>
                          <a:sym typeface="Century Gothic"/>
                        </a:rPr>
                        <a:t>Interrogatives</a:t>
                      </a:r>
                      <a:endParaRPr sz="2800" dirty="0">
                        <a:solidFill>
                          <a:srgbClr val="1F3864"/>
                        </a:solidFill>
                        <a:latin typeface="Century Gothic"/>
                        <a:ea typeface="Century Gothic"/>
                        <a:cs typeface="Century Gothic"/>
                        <a:sym typeface="Century Gothic"/>
                      </a:endParaRPr>
                    </a:p>
                    <a:p>
                      <a:pPr marL="0" marR="0" lvl="0" indent="0" algn="l" rtl="0">
                        <a:lnSpc>
                          <a:spcPct val="115000"/>
                        </a:lnSpc>
                        <a:spcBef>
                          <a:spcPts val="800"/>
                        </a:spcBef>
                        <a:spcAft>
                          <a:spcPts val="0"/>
                        </a:spcAft>
                        <a:buNone/>
                      </a:pPr>
                      <a:r>
                        <a:rPr lang="en-GB" sz="2400" dirty="0">
                          <a:solidFill>
                            <a:srgbClr val="1F3864"/>
                          </a:solidFill>
                          <a:latin typeface="Century Gothic"/>
                          <a:ea typeface="Century Gothic"/>
                          <a:cs typeface="Century Gothic"/>
                          <a:sym typeface="Century Gothic"/>
                        </a:rPr>
                        <a:t>Interrogatives expressed through: </a:t>
                      </a:r>
                      <a:endParaRPr sz="2800" dirty="0">
                        <a:solidFill>
                          <a:srgbClr val="1F3864"/>
                        </a:solidFill>
                        <a:latin typeface="Century Gothic"/>
                        <a:ea typeface="Century Gothic"/>
                        <a:cs typeface="Century Gothic"/>
                        <a:sym typeface="Century Gothic"/>
                      </a:endParaRPr>
                    </a:p>
                    <a:p>
                      <a:pPr marL="342900" marR="0" lvl="0" indent="-342900" algn="l" rtl="0">
                        <a:lnSpc>
                          <a:spcPct val="115000"/>
                        </a:lnSpc>
                        <a:spcBef>
                          <a:spcPts val="800"/>
                        </a:spcBef>
                        <a:spcAft>
                          <a:spcPts val="0"/>
                        </a:spcAft>
                        <a:buClr>
                          <a:srgbClr val="1F3864"/>
                        </a:buClr>
                        <a:buSzPts val="2400"/>
                        <a:buFont typeface="Noto Sans Symbols"/>
                        <a:buChar char="∙"/>
                      </a:pPr>
                      <a:r>
                        <a:rPr lang="en-GB" sz="2400" dirty="0">
                          <a:solidFill>
                            <a:srgbClr val="1F3864"/>
                          </a:solidFill>
                          <a:latin typeface="Century Gothic"/>
                          <a:ea typeface="Century Gothic"/>
                          <a:cs typeface="Century Gothic"/>
                          <a:sym typeface="Century Gothic"/>
                        </a:rPr>
                        <a:t>intonation with SV word order, including when followed by a </a:t>
                      </a:r>
                      <a:r>
                        <a:rPr lang="en-GB" sz="2400" i="1" dirty="0">
                          <a:solidFill>
                            <a:srgbClr val="1F3864"/>
                          </a:solidFill>
                          <a:latin typeface="Century Gothic"/>
                          <a:ea typeface="Century Gothic"/>
                          <a:cs typeface="Century Gothic"/>
                          <a:sym typeface="Century Gothic"/>
                        </a:rPr>
                        <a:t>wh-</a:t>
                      </a:r>
                      <a:r>
                        <a:rPr lang="en-GB" sz="2400" dirty="0">
                          <a:solidFill>
                            <a:srgbClr val="1F3864"/>
                          </a:solidFill>
                          <a:latin typeface="Century Gothic"/>
                          <a:ea typeface="Century Gothic"/>
                          <a:cs typeface="Century Gothic"/>
                          <a:sym typeface="Century Gothic"/>
                        </a:rPr>
                        <a:t>word (i.e., question words including ‘how’); </a:t>
                      </a:r>
                      <a:endParaRPr sz="2800" dirty="0">
                        <a:latin typeface="Arial"/>
                        <a:ea typeface="Arial"/>
                        <a:cs typeface="Arial"/>
                        <a:sym typeface="Arial"/>
                      </a:endParaRPr>
                    </a:p>
                    <a:p>
                      <a:pPr marL="342900" marR="0" lvl="0" indent="-342900" algn="l" rtl="0">
                        <a:lnSpc>
                          <a:spcPct val="115000"/>
                        </a:lnSpc>
                        <a:spcBef>
                          <a:spcPts val="0"/>
                        </a:spcBef>
                        <a:spcAft>
                          <a:spcPts val="0"/>
                        </a:spcAft>
                        <a:buClr>
                          <a:srgbClr val="1F3864"/>
                        </a:buClr>
                        <a:buSzPts val="2400"/>
                        <a:buFont typeface="Noto Sans Symbols"/>
                        <a:buChar char="∙"/>
                      </a:pPr>
                      <a:r>
                        <a:rPr lang="en-GB" sz="2400" i="1" dirty="0" err="1">
                          <a:solidFill>
                            <a:srgbClr val="1F3864"/>
                          </a:solidFill>
                          <a:latin typeface="Century Gothic"/>
                          <a:ea typeface="Century Gothic"/>
                          <a:cs typeface="Century Gothic"/>
                          <a:sym typeface="Century Gothic"/>
                        </a:rPr>
                        <a:t>est-ce</a:t>
                      </a:r>
                      <a:r>
                        <a:rPr lang="en-GB" sz="2400" i="1" dirty="0">
                          <a:solidFill>
                            <a:srgbClr val="1F3864"/>
                          </a:solidFill>
                          <a:latin typeface="Century Gothic"/>
                          <a:ea typeface="Century Gothic"/>
                          <a:cs typeface="Century Gothic"/>
                          <a:sym typeface="Century Gothic"/>
                        </a:rPr>
                        <a:t> que </a:t>
                      </a:r>
                      <a:r>
                        <a:rPr lang="en-GB" sz="2400" dirty="0">
                          <a:solidFill>
                            <a:srgbClr val="1F3864"/>
                          </a:solidFill>
                          <a:latin typeface="Century Gothic"/>
                          <a:ea typeface="Century Gothic"/>
                          <a:cs typeface="Century Gothic"/>
                          <a:sym typeface="Century Gothic"/>
                        </a:rPr>
                        <a:t>followed by SV word order; </a:t>
                      </a:r>
                      <a:endParaRPr sz="2800" dirty="0">
                        <a:latin typeface="Arial"/>
                        <a:ea typeface="Arial"/>
                        <a:cs typeface="Arial"/>
                        <a:sym typeface="Arial"/>
                      </a:endParaRPr>
                    </a:p>
                    <a:p>
                      <a:pPr marL="342900" marR="0" lvl="0" indent="-342900" algn="l" rtl="0">
                        <a:lnSpc>
                          <a:spcPct val="115000"/>
                        </a:lnSpc>
                        <a:spcBef>
                          <a:spcPts val="0"/>
                        </a:spcBef>
                        <a:spcAft>
                          <a:spcPts val="0"/>
                        </a:spcAft>
                        <a:buClr>
                          <a:srgbClr val="1F3864"/>
                        </a:buClr>
                        <a:buSzPts val="2400"/>
                        <a:buFont typeface="Noto Sans Symbols"/>
                        <a:buChar char="∙"/>
                      </a:pPr>
                      <a:r>
                        <a:rPr lang="en-GB" sz="2400" dirty="0">
                          <a:solidFill>
                            <a:srgbClr val="1F3864"/>
                          </a:solidFill>
                          <a:latin typeface="Century Gothic"/>
                          <a:ea typeface="Century Gothic"/>
                          <a:cs typeface="Century Gothic"/>
                          <a:sym typeface="Century Gothic"/>
                        </a:rPr>
                        <a:t>VS word order; </a:t>
                      </a:r>
                      <a:endParaRPr sz="2800" dirty="0">
                        <a:latin typeface="Arial"/>
                        <a:ea typeface="Arial"/>
                        <a:cs typeface="Arial"/>
                        <a:sym typeface="Arial"/>
                      </a:endParaRPr>
                    </a:p>
                    <a:p>
                      <a:pPr marL="342900" marR="0" lvl="0" indent="-342900" algn="l" rtl="0">
                        <a:lnSpc>
                          <a:spcPct val="115000"/>
                        </a:lnSpc>
                        <a:spcBef>
                          <a:spcPts val="0"/>
                        </a:spcBef>
                        <a:spcAft>
                          <a:spcPts val="0"/>
                        </a:spcAft>
                        <a:buClr>
                          <a:srgbClr val="1F3864"/>
                        </a:buClr>
                        <a:buSzPts val="2400"/>
                        <a:buFont typeface="Noto Sans Symbols"/>
                        <a:buChar char="∙"/>
                      </a:pPr>
                      <a:r>
                        <a:rPr lang="en-GB" sz="2400" i="1" dirty="0">
                          <a:solidFill>
                            <a:srgbClr val="1F3864"/>
                          </a:solidFill>
                          <a:latin typeface="Century Gothic"/>
                          <a:ea typeface="Century Gothic"/>
                          <a:cs typeface="Century Gothic"/>
                          <a:sym typeface="Century Gothic"/>
                        </a:rPr>
                        <a:t>wh-</a:t>
                      </a:r>
                      <a:r>
                        <a:rPr lang="en-GB" sz="2400" dirty="0">
                          <a:solidFill>
                            <a:srgbClr val="1F3864"/>
                          </a:solidFill>
                          <a:latin typeface="Century Gothic"/>
                          <a:ea typeface="Century Gothic"/>
                          <a:cs typeface="Century Gothic"/>
                          <a:sym typeface="Century Gothic"/>
                        </a:rPr>
                        <a:t>word followed by VS word order</a:t>
                      </a:r>
                      <a:endParaRPr sz="2800" dirty="0">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370440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0" name="Google Shape;240;p14"/>
          <p:cNvSpPr txBox="1">
            <a:spLocks noGrp="1"/>
          </p:cNvSpPr>
          <p:nvPr>
            <p:ph type="body" idx="1"/>
          </p:nvPr>
        </p:nvSpPr>
        <p:spPr>
          <a:xfrm>
            <a:off x="416857" y="996874"/>
            <a:ext cx="11546543" cy="5381066"/>
          </a:xfrm>
          <a:prstGeom prst="rect">
            <a:avLst/>
          </a:prstGeom>
          <a:noFill/>
          <a:ln>
            <a:noFill/>
          </a:ln>
        </p:spPr>
        <p:txBody>
          <a:bodyPr spcFirstLastPara="1" wrap="square" lIns="91425" tIns="45700" rIns="91425" bIns="45700" anchor="t" anchorCtr="0">
            <a:noAutofit/>
          </a:bodyPr>
          <a:lstStyle/>
          <a:p>
            <a:pPr lvl="0">
              <a:buClr>
                <a:srgbClr val="1F3864"/>
              </a:buClr>
              <a:buSzPts val="2800"/>
            </a:pPr>
            <a:r>
              <a:rPr lang="en-GB" sz="3200" dirty="0"/>
              <a:t>Grammar removed completely </a:t>
            </a:r>
            <a:r>
              <a:rPr lang="en-GB" sz="2400" dirty="0"/>
              <a:t>e.g., subjunctive, pluperfect </a:t>
            </a:r>
          </a:p>
          <a:p>
            <a:pPr marL="0" lvl="0" indent="0">
              <a:buClr>
                <a:srgbClr val="1F3864"/>
              </a:buClr>
              <a:buSzPts val="2800"/>
              <a:buNone/>
            </a:pPr>
            <a:endParaRPr lang="en-GB" sz="3200" dirty="0"/>
          </a:p>
          <a:p>
            <a:pPr>
              <a:buClr>
                <a:srgbClr val="1F3864"/>
              </a:buClr>
              <a:buSzPts val="2800"/>
            </a:pPr>
            <a:r>
              <a:rPr lang="en-GB" sz="3200" dirty="0"/>
              <a:t>Moved from Foundation to Higher </a:t>
            </a:r>
            <a:r>
              <a:rPr lang="en-GB" sz="2400" dirty="0"/>
              <a:t>e.g., inflectional future, </a:t>
            </a:r>
            <a:r>
              <a:rPr lang="en-GB" sz="2400" i="1" dirty="0" err="1"/>
              <a:t>depuis</a:t>
            </a:r>
            <a:r>
              <a:rPr lang="en-GB" sz="2400" i="1" dirty="0"/>
              <a:t> </a:t>
            </a:r>
            <a:r>
              <a:rPr lang="en-GB" sz="2400" dirty="0"/>
              <a:t>+ present</a:t>
            </a:r>
          </a:p>
          <a:p>
            <a:pPr>
              <a:buClr>
                <a:srgbClr val="1F3864"/>
              </a:buClr>
              <a:buSzPts val="2800"/>
            </a:pPr>
            <a:endParaRPr lang="en-GB" sz="3200" dirty="0"/>
          </a:p>
          <a:p>
            <a:pPr lvl="0">
              <a:buClr>
                <a:srgbClr val="1F3864"/>
              </a:buClr>
              <a:buSzPts val="2800"/>
            </a:pPr>
            <a:r>
              <a:rPr lang="en-GB" sz="3000" dirty="0"/>
              <a:t>Parts of system </a:t>
            </a:r>
            <a:r>
              <a:rPr lang="en-GB" sz="2400" dirty="0"/>
              <a:t>(e.g., singular persons) </a:t>
            </a:r>
            <a:r>
              <a:rPr lang="en-GB" sz="3000" dirty="0"/>
              <a:t>taught at Foundation, and the rest </a:t>
            </a:r>
            <a:r>
              <a:rPr lang="en-GB" dirty="0"/>
              <a:t>(</a:t>
            </a:r>
            <a:r>
              <a:rPr lang="en-GB" sz="2400" dirty="0"/>
              <a:t>e.g., plural persons) </a:t>
            </a:r>
            <a:r>
              <a:rPr lang="en-GB" sz="3000" dirty="0"/>
              <a:t>at Higher</a:t>
            </a:r>
          </a:p>
          <a:p>
            <a:pPr lvl="0">
              <a:buClr>
                <a:srgbClr val="1F3864"/>
              </a:buClr>
              <a:buSzPts val="2800"/>
            </a:pPr>
            <a:endParaRPr lang="en-GB" sz="2800" dirty="0"/>
          </a:p>
          <a:p>
            <a:pPr marL="228600" lvl="0" indent="-228600" algn="l" rtl="0">
              <a:lnSpc>
                <a:spcPct val="90000"/>
              </a:lnSpc>
              <a:spcBef>
                <a:spcPts val="1000"/>
              </a:spcBef>
              <a:spcAft>
                <a:spcPts val="0"/>
              </a:spcAft>
              <a:buClr>
                <a:srgbClr val="1F3864"/>
              </a:buClr>
              <a:buSzPts val="2800"/>
              <a:buChar char="•"/>
            </a:pPr>
            <a:r>
              <a:rPr lang="en-GB" dirty="0"/>
              <a:t>Some features given tolerance for error in production at Foundation (</a:t>
            </a:r>
            <a:r>
              <a:rPr lang="en-GB" sz="2400" dirty="0"/>
              <a:t>e.g., spelling changes in present tense stems), </a:t>
            </a:r>
            <a:r>
              <a:rPr lang="en-GB" dirty="0"/>
              <a:t>but are credit bearing at Higher</a:t>
            </a:r>
            <a:endParaRPr dirty="0"/>
          </a:p>
        </p:txBody>
      </p:sp>
      <p:sp>
        <p:nvSpPr>
          <p:cNvPr id="7" name="Google Shape;205;p12">
            <a:extLst>
              <a:ext uri="{FF2B5EF4-FFF2-40B4-BE49-F238E27FC236}">
                <a16:creationId xmlns:a16="http://schemas.microsoft.com/office/drawing/2014/main" id="{7D1C8EEC-E8C7-A64E-B2DD-5FE210F59AEB}"/>
              </a:ext>
            </a:extLst>
          </p:cNvPr>
          <p:cNvSpPr txBox="1">
            <a:spLocks noGrp="1"/>
          </p:cNvSpPr>
          <p:nvPr>
            <p:ph type="title"/>
          </p:nvPr>
        </p:nvSpPr>
        <p:spPr>
          <a:xfrm>
            <a:off x="779928" y="154735"/>
            <a:ext cx="10515600" cy="842139"/>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rgbClr val="1F3864"/>
              </a:buClr>
              <a:buSzPts val="3200"/>
              <a:buFont typeface="Century Gothic"/>
              <a:buNone/>
            </a:pPr>
            <a:r>
              <a:rPr lang="en-GB" sz="3200" b="1" dirty="0">
                <a:latin typeface="Calibri" panose="020F0502020204030204" pitchFamily="34" charset="0"/>
                <a:cs typeface="Calibri" panose="020F0502020204030204" pitchFamily="34" charset="0"/>
              </a:rPr>
              <a:t>The range of grammar expected would be less, </a:t>
            </a:r>
            <a:br>
              <a:rPr lang="en-GB" sz="3200" b="1" dirty="0">
                <a:latin typeface="Calibri" panose="020F0502020204030204" pitchFamily="34" charset="0"/>
                <a:cs typeface="Calibri" panose="020F0502020204030204" pitchFamily="34" charset="0"/>
              </a:rPr>
            </a:br>
            <a:r>
              <a:rPr lang="en-GB" sz="3200" b="1" dirty="0">
                <a:latin typeface="Calibri" panose="020F0502020204030204" pitchFamily="34" charset="0"/>
                <a:cs typeface="Calibri" panose="020F0502020204030204" pitchFamily="34" charset="0"/>
              </a:rPr>
              <a:t>especially for Foundation Tier students</a:t>
            </a:r>
            <a:endParaRPr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8688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5"/>
          <p:cNvSpPr txBox="1">
            <a:spLocks noGrp="1"/>
          </p:cNvSpPr>
          <p:nvPr>
            <p:ph type="title"/>
          </p:nvPr>
        </p:nvSpPr>
        <p:spPr>
          <a:xfrm>
            <a:off x="325588" y="179838"/>
            <a:ext cx="10515600" cy="65143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3864"/>
              </a:buClr>
              <a:buSzPts val="3200"/>
              <a:buFont typeface="Century Gothic"/>
              <a:buNone/>
            </a:pPr>
            <a:r>
              <a:rPr lang="en-GB" sz="3200" b="1" dirty="0"/>
              <a:t>Moved from ‘grammar’ to ‘vocabulary’</a:t>
            </a:r>
            <a:endParaRPr sz="3200" dirty="0"/>
          </a:p>
        </p:txBody>
      </p:sp>
      <p:graphicFrame>
        <p:nvGraphicFramePr>
          <p:cNvPr id="247" name="Google Shape;247;p15"/>
          <p:cNvGraphicFramePr/>
          <p:nvPr>
            <p:extLst/>
          </p:nvPr>
        </p:nvGraphicFramePr>
        <p:xfrm>
          <a:off x="2797461" y="1125607"/>
          <a:ext cx="6625939" cy="5038744"/>
        </p:xfrm>
        <a:graphic>
          <a:graphicData uri="http://schemas.openxmlformats.org/drawingml/2006/table">
            <a:tbl>
              <a:tblPr firstRow="1" bandRow="1">
                <a:noFill/>
              </a:tblPr>
              <a:tblGrid>
                <a:gridCol w="6625939">
                  <a:extLst>
                    <a:ext uri="{9D8B030D-6E8A-4147-A177-3AD203B41FA5}">
                      <a16:colId xmlns:a16="http://schemas.microsoft.com/office/drawing/2014/main" val="20000"/>
                    </a:ext>
                  </a:extLst>
                </a:gridCol>
              </a:tblGrid>
              <a:tr h="40658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F3864"/>
                          </a:solidFill>
                          <a:latin typeface="Century Gothic"/>
                          <a:ea typeface="Century Gothic"/>
                          <a:cs typeface="Century Gothic"/>
                          <a:sym typeface="Century Gothic"/>
                        </a:rPr>
                        <a:t>2015 (grammar) -&gt; 2021 (vocabulary)</a:t>
                      </a:r>
                      <a:endParaRPr lang="en-GB" sz="2400" dirty="0"/>
                    </a:p>
                    <a:p>
                      <a:pPr marL="0" marR="0" lvl="0" indent="0" algn="ctr" rtl="0">
                        <a:spcBef>
                          <a:spcPts val="0"/>
                        </a:spcBef>
                        <a:spcAft>
                          <a:spcPts val="0"/>
                        </a:spcAft>
                        <a:buNone/>
                      </a:pPr>
                      <a:endParaRPr dirty="0"/>
                    </a:p>
                  </a:txBody>
                  <a:tcPr marL="91450" marR="91450" marT="45725" marB="45725" anchor="ctr"/>
                </a:tc>
                <a:extLst>
                  <a:ext uri="{0D108BD9-81ED-4DB2-BD59-A6C34878D82A}">
                    <a16:rowId xmlns:a16="http://schemas.microsoft.com/office/drawing/2014/main" val="10001"/>
                  </a:ext>
                </a:extLst>
              </a:tr>
              <a:tr h="4307214">
                <a:tc>
                  <a:txBody>
                    <a:bodyPr/>
                    <a:lstStyle/>
                    <a:p>
                      <a:pPr marL="0" marR="0" lvl="0" indent="0" algn="l" rtl="0">
                        <a:spcBef>
                          <a:spcPts val="0"/>
                        </a:spcBef>
                        <a:spcAft>
                          <a:spcPts val="0"/>
                        </a:spcAft>
                        <a:buNone/>
                      </a:pPr>
                      <a:endParaRPr sz="2400" dirty="0">
                        <a:solidFill>
                          <a:srgbClr val="1F3864"/>
                        </a:solidFill>
                        <a:latin typeface="Century Gothic"/>
                        <a:ea typeface="Century Gothic"/>
                        <a:cs typeface="Century Gothic"/>
                        <a:sym typeface="Century Gothic"/>
                      </a:endParaRPr>
                    </a:p>
                  </a:txBody>
                  <a:tcPr marL="91450" marR="91450" marT="45725" marB="45725"/>
                </a:tc>
                <a:extLst>
                  <a:ext uri="{0D108BD9-81ED-4DB2-BD59-A6C34878D82A}">
                    <a16:rowId xmlns:a16="http://schemas.microsoft.com/office/drawing/2014/main" val="10002"/>
                  </a:ext>
                </a:extLst>
              </a:tr>
            </a:tbl>
          </a:graphicData>
        </a:graphic>
      </p:graphicFrame>
      <p:grpSp>
        <p:nvGrpSpPr>
          <p:cNvPr id="2" name="Group 1">
            <a:extLst>
              <a:ext uri="{FF2B5EF4-FFF2-40B4-BE49-F238E27FC236}">
                <a16:creationId xmlns:a16="http://schemas.microsoft.com/office/drawing/2014/main" id="{94CC49CC-3792-8849-B74F-78C26E9D9806}"/>
              </a:ext>
            </a:extLst>
          </p:cNvPr>
          <p:cNvGrpSpPr/>
          <p:nvPr/>
        </p:nvGrpSpPr>
        <p:grpSpPr>
          <a:xfrm>
            <a:off x="3838283" y="2071026"/>
            <a:ext cx="4544293" cy="3887376"/>
            <a:chOff x="914397" y="1880526"/>
            <a:chExt cx="4544293" cy="3887376"/>
          </a:xfrm>
        </p:grpSpPr>
        <p:sp>
          <p:nvSpPr>
            <p:cNvPr id="248" name="Google Shape;248;p15"/>
            <p:cNvSpPr txBox="1"/>
            <p:nvPr/>
          </p:nvSpPr>
          <p:spPr>
            <a:xfrm>
              <a:off x="1773381" y="1880526"/>
              <a:ext cx="256309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1F3864"/>
                  </a:solidFill>
                  <a:latin typeface="Century Gothic"/>
                  <a:ea typeface="Century Gothic"/>
                  <a:cs typeface="Century Gothic"/>
                  <a:sym typeface="Century Gothic"/>
                </a:rPr>
                <a:t>numbers</a:t>
              </a:r>
              <a:endParaRPr dirty="0"/>
            </a:p>
          </p:txBody>
        </p:sp>
        <p:sp>
          <p:nvSpPr>
            <p:cNvPr id="249" name="Google Shape;249;p15"/>
            <p:cNvSpPr txBox="1"/>
            <p:nvPr/>
          </p:nvSpPr>
          <p:spPr>
            <a:xfrm>
              <a:off x="1773381" y="2314095"/>
              <a:ext cx="256309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dirty="0">
                  <a:solidFill>
                    <a:srgbClr val="1F3864"/>
                  </a:solidFill>
                  <a:latin typeface="Century Gothic"/>
                  <a:ea typeface="Century Gothic"/>
                  <a:cs typeface="Century Gothic"/>
                  <a:sym typeface="Century Gothic"/>
                </a:rPr>
                <a:t>quantity</a:t>
              </a:r>
              <a:endParaRPr dirty="0"/>
            </a:p>
          </p:txBody>
        </p:sp>
        <p:sp>
          <p:nvSpPr>
            <p:cNvPr id="250" name="Google Shape;250;p15"/>
            <p:cNvSpPr txBox="1"/>
            <p:nvPr/>
          </p:nvSpPr>
          <p:spPr>
            <a:xfrm>
              <a:off x="1773381" y="2838721"/>
              <a:ext cx="256309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dates</a:t>
              </a:r>
              <a:endParaRPr/>
            </a:p>
          </p:txBody>
        </p:sp>
        <p:sp>
          <p:nvSpPr>
            <p:cNvPr id="251" name="Google Shape;251;p15"/>
            <p:cNvSpPr txBox="1"/>
            <p:nvPr/>
          </p:nvSpPr>
          <p:spPr>
            <a:xfrm>
              <a:off x="1773381" y="3363347"/>
              <a:ext cx="2563091"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times</a:t>
              </a:r>
              <a:endParaRPr/>
            </a:p>
          </p:txBody>
        </p:sp>
        <p:sp>
          <p:nvSpPr>
            <p:cNvPr id="252" name="Google Shape;252;p15"/>
            <p:cNvSpPr txBox="1"/>
            <p:nvPr/>
          </p:nvSpPr>
          <p:spPr>
            <a:xfrm>
              <a:off x="1551708" y="3887973"/>
              <a:ext cx="300643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list of conjunctions</a:t>
              </a:r>
              <a:endParaRPr/>
            </a:p>
          </p:txBody>
        </p:sp>
        <p:sp>
          <p:nvSpPr>
            <p:cNvPr id="253" name="Google Shape;253;p15"/>
            <p:cNvSpPr txBox="1"/>
            <p:nvPr/>
          </p:nvSpPr>
          <p:spPr>
            <a:xfrm>
              <a:off x="1551707" y="4429576"/>
              <a:ext cx="300643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list of prepositions</a:t>
              </a:r>
              <a:endParaRPr/>
            </a:p>
          </p:txBody>
        </p:sp>
        <p:sp>
          <p:nvSpPr>
            <p:cNvPr id="254" name="Google Shape;254;p15"/>
            <p:cNvSpPr txBox="1"/>
            <p:nvPr/>
          </p:nvSpPr>
          <p:spPr>
            <a:xfrm>
              <a:off x="914397" y="4888049"/>
              <a:ext cx="454429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adverbs of time and place</a:t>
              </a:r>
              <a:endParaRPr/>
            </a:p>
          </p:txBody>
        </p:sp>
        <p:sp>
          <p:nvSpPr>
            <p:cNvPr id="255" name="Google Shape;255;p15"/>
            <p:cNvSpPr txBox="1"/>
            <p:nvPr/>
          </p:nvSpPr>
          <p:spPr>
            <a:xfrm>
              <a:off x="914397" y="5306237"/>
              <a:ext cx="4544293"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400" b="1">
                  <a:solidFill>
                    <a:srgbClr val="1F3864"/>
                  </a:solidFill>
                  <a:latin typeface="Century Gothic"/>
                  <a:ea typeface="Century Gothic"/>
                  <a:cs typeface="Century Gothic"/>
                  <a:sym typeface="Century Gothic"/>
                </a:rPr>
                <a:t>pronouns</a:t>
              </a:r>
              <a:endParaRPr/>
            </a:p>
          </p:txBody>
        </p:sp>
      </p:grpSp>
    </p:spTree>
    <p:extLst>
      <p:ext uri="{BB962C8B-B14F-4D97-AF65-F5344CB8AC3E}">
        <p14:creationId xmlns:p14="http://schemas.microsoft.com/office/powerpoint/2010/main" val="35870107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5A4AA-801A-1442-A88E-60D2FE38626A}"/>
              </a:ext>
            </a:extLst>
          </p:cNvPr>
          <p:cNvSpPr>
            <a:spLocks noGrp="1"/>
          </p:cNvSpPr>
          <p:nvPr>
            <p:ph type="title"/>
          </p:nvPr>
        </p:nvSpPr>
        <p:spPr>
          <a:xfrm>
            <a:off x="502920" y="350837"/>
            <a:ext cx="11140440" cy="1325563"/>
          </a:xfrm>
        </p:spPr>
        <p:txBody>
          <a:bodyPr>
            <a:normAutofit/>
          </a:bodyPr>
          <a:lstStyle/>
          <a:p>
            <a:r>
              <a:rPr lang="en-US" sz="3200" dirty="0"/>
              <a:t>How would the content about sounds of the language change?</a:t>
            </a:r>
          </a:p>
        </p:txBody>
      </p:sp>
      <p:graphicFrame>
        <p:nvGraphicFramePr>
          <p:cNvPr id="4" name="Content Placeholder 3">
            <a:extLst>
              <a:ext uri="{FF2B5EF4-FFF2-40B4-BE49-F238E27FC236}">
                <a16:creationId xmlns:a16="http://schemas.microsoft.com/office/drawing/2014/main" id="{4F634D97-A48D-2C43-BCCD-5C20FA51CE41}"/>
              </a:ext>
            </a:extLst>
          </p:cNvPr>
          <p:cNvGraphicFramePr>
            <a:graphicFrameLocks noGrp="1"/>
          </p:cNvGraphicFramePr>
          <p:nvPr>
            <p:ph idx="1"/>
            <p:extLst>
              <p:ext uri="{D42A27DB-BD31-4B8C-83A1-F6EECF244321}">
                <p14:modId xmlns:p14="http://schemas.microsoft.com/office/powerpoint/2010/main" val="1224627887"/>
              </p:ext>
            </p:extLst>
          </p:nvPr>
        </p:nvGraphicFramePr>
        <p:xfrm>
          <a:off x="975537" y="1957389"/>
          <a:ext cx="10240926" cy="4002916"/>
        </p:xfrm>
        <a:graphic>
          <a:graphicData uri="http://schemas.openxmlformats.org/drawingml/2006/table">
            <a:tbl>
              <a:tblPr firstRow="1" firstCol="1" bandRow="1">
                <a:tableStyleId>{5C22544A-7EE6-4342-B048-85BDC9FD1C3A}</a:tableStyleId>
              </a:tblPr>
              <a:tblGrid>
                <a:gridCol w="4834153">
                  <a:extLst>
                    <a:ext uri="{9D8B030D-6E8A-4147-A177-3AD203B41FA5}">
                      <a16:colId xmlns:a16="http://schemas.microsoft.com/office/drawing/2014/main" val="1970923887"/>
                    </a:ext>
                  </a:extLst>
                </a:gridCol>
                <a:gridCol w="5406773">
                  <a:extLst>
                    <a:ext uri="{9D8B030D-6E8A-4147-A177-3AD203B41FA5}">
                      <a16:colId xmlns:a16="http://schemas.microsoft.com/office/drawing/2014/main" val="1884149821"/>
                    </a:ext>
                  </a:extLst>
                </a:gridCol>
              </a:tblGrid>
              <a:tr h="376113">
                <a:tc>
                  <a:txBody>
                    <a:bodyPr/>
                    <a:lstStyle/>
                    <a:p>
                      <a:pPr marL="0" lvl="0" indent="0">
                        <a:lnSpc>
                          <a:spcPct val="107000"/>
                        </a:lnSpc>
                        <a:spcAft>
                          <a:spcPts val="0"/>
                        </a:spcAft>
                        <a:buFont typeface="Arial" panose="020B0604020202020204" pitchFamily="34" charset="0"/>
                        <a:buNone/>
                        <a:tabLst>
                          <a:tab pos="228600" algn="l"/>
                          <a:tab pos="457200" algn="l"/>
                        </a:tabLst>
                      </a:pPr>
                      <a:r>
                        <a:rPr lang="en-GB" sz="24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2015</a:t>
                      </a:r>
                    </a:p>
                  </a:txBody>
                  <a:tcPr marL="68580" marR="68580" marT="0" marB="0"/>
                </a:tc>
                <a:tc>
                  <a:txBody>
                    <a:bodyPr/>
                    <a:lstStyle/>
                    <a:p>
                      <a:pPr marL="0" lvl="0" indent="0">
                        <a:lnSpc>
                          <a:spcPct val="107000"/>
                        </a:lnSpc>
                        <a:spcAft>
                          <a:spcPts val="0"/>
                        </a:spcAft>
                        <a:buFont typeface="Arial" panose="020B0604020202020204" pitchFamily="34" charset="0"/>
                        <a:buNone/>
                        <a:tabLst>
                          <a:tab pos="228600" algn="l"/>
                          <a:tab pos="457200" algn="l"/>
                        </a:tabLst>
                      </a:pPr>
                      <a:r>
                        <a:rPr lang="en-GB" sz="2400" dirty="0">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2021 (to be confirmed)</a:t>
                      </a:r>
                    </a:p>
                  </a:txBody>
                  <a:tcPr marL="68580" marR="68580" marT="0" marB="0"/>
                </a:tc>
                <a:extLst>
                  <a:ext uri="{0D108BD9-81ED-4DB2-BD59-A6C34878D82A}">
                    <a16:rowId xmlns:a16="http://schemas.microsoft.com/office/drawing/2014/main" val="1669479399"/>
                  </a:ext>
                </a:extLst>
              </a:tr>
              <a:tr h="3571999">
                <a:tc>
                  <a:txBody>
                    <a:bodyPr/>
                    <a:lstStyle/>
                    <a:p>
                      <a:pPr marL="342900" lvl="0" indent="-342900">
                        <a:lnSpc>
                          <a:spcPct val="107000"/>
                        </a:lnSpc>
                        <a:spcAft>
                          <a:spcPts val="0"/>
                        </a:spcAft>
                        <a:buFont typeface="Arial" panose="020B0604020202020204" pitchFamily="34" charset="0"/>
                        <a:buChar char="•"/>
                        <a:tabLst>
                          <a:tab pos="228600" algn="l"/>
                        </a:tabLst>
                      </a:pPr>
                      <a:r>
                        <a:rPr lang="en-GB" sz="2800" dirty="0">
                          <a:effectLst/>
                        </a:rPr>
                        <a:t>use accurate pronunciation and intonation such as to be understood by a native speaker  </a:t>
                      </a:r>
                    </a:p>
                    <a:p>
                      <a:pPr marL="342900" marR="0" lvl="0" indent="-342900" algn="l" defTabSz="914400" rtl="0" eaLnBrk="1" fontAlgn="auto" latinLnBrk="0" hangingPunct="1">
                        <a:lnSpc>
                          <a:spcPct val="107000"/>
                        </a:lnSpc>
                        <a:spcBef>
                          <a:spcPts val="0"/>
                        </a:spcBef>
                        <a:spcAft>
                          <a:spcPts val="0"/>
                        </a:spcAft>
                        <a:buClrTx/>
                        <a:buSzTx/>
                        <a:buFont typeface="Arial" panose="020B0604020202020204" pitchFamily="34" charset="0"/>
                        <a:buChar char="•"/>
                        <a:tabLst>
                          <a:tab pos="228600" algn="l"/>
                        </a:tabLst>
                        <a:defRPr/>
                      </a:pPr>
                      <a:r>
                        <a:rPr lang="en-GB" sz="2800" dirty="0">
                          <a:effectLst/>
                        </a:rPr>
                        <a:t>no reference to phonics (sound-writing relations)</a:t>
                      </a:r>
                    </a:p>
                    <a:p>
                      <a:pPr marL="342900" lvl="0" indent="-342900">
                        <a:lnSpc>
                          <a:spcPct val="107000"/>
                        </a:lnSpc>
                        <a:spcAft>
                          <a:spcPts val="0"/>
                        </a:spcAft>
                        <a:buFont typeface="Arial" panose="020B0604020202020204" pitchFamily="34" charset="0"/>
                        <a:buChar char="•"/>
                        <a:tabLst>
                          <a:tab pos="228600" algn="l"/>
                        </a:tabLst>
                      </a:pPr>
                      <a:endParaRPr lang="en-GB" sz="2800" dirty="0">
                        <a:effectLst/>
                      </a:endParaRPr>
                    </a:p>
                    <a:p>
                      <a:pPr marL="228600">
                        <a:lnSpc>
                          <a:spcPct val="107000"/>
                        </a:lnSpc>
                        <a:spcAft>
                          <a:spcPts val="0"/>
                        </a:spcAft>
                        <a:tabLst>
                          <a:tab pos="457200" algn="l"/>
                        </a:tabLst>
                      </a:pPr>
                      <a:r>
                        <a:rPr lang="en-GB" sz="2800" dirty="0">
                          <a:effectLst/>
                        </a:rPr>
                        <a:t> </a:t>
                      </a:r>
                      <a:endParaRPr lang="en-GB" sz="2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228600" algn="l"/>
                        </a:tabLst>
                        <a:defRPr/>
                      </a:pPr>
                      <a:r>
                        <a:rPr lang="en-GB" sz="2800" dirty="0">
                          <a:effectLst/>
                        </a:rPr>
                        <a:t>Use </a:t>
                      </a:r>
                      <a:r>
                        <a:rPr lang="en-GB" sz="2800" b="0" u="none" dirty="0">
                          <a:effectLst/>
                        </a:rPr>
                        <a:t>clear and comprehensible </a:t>
                      </a:r>
                      <a:r>
                        <a:rPr lang="en-GB" sz="2800" dirty="0">
                          <a:effectLst/>
                        </a:rPr>
                        <a:t>speech in oral exam</a:t>
                      </a:r>
                    </a:p>
                    <a:p>
                      <a:pPr marL="342900" lvl="0" indent="-342900" fontAlgn="auto" hangingPunct="1">
                        <a:spcAft>
                          <a:spcPts val="0"/>
                        </a:spcAft>
                        <a:buFont typeface="Arial" panose="020B0604020202020204" pitchFamily="34" charset="0"/>
                        <a:buChar char="•"/>
                        <a:tabLst>
                          <a:tab pos="228600" algn="l"/>
                        </a:tabLst>
                      </a:pPr>
                      <a:r>
                        <a:rPr lang="en-GB" sz="2800" dirty="0">
                          <a:effectLst/>
                        </a:rPr>
                        <a:t>Apply sound-spelling principles listed in an appendix </a:t>
                      </a:r>
                    </a:p>
                    <a:p>
                      <a:pPr marL="342900" lvl="0" indent="-342900" fontAlgn="auto" hangingPunct="1">
                        <a:spcAft>
                          <a:spcPts val="0"/>
                        </a:spcAft>
                        <a:buFont typeface="Arial" panose="020B0604020202020204" pitchFamily="34" charset="0"/>
                        <a:buChar char="•"/>
                        <a:tabLst>
                          <a:tab pos="228600" algn="l"/>
                        </a:tabLst>
                      </a:pPr>
                      <a:r>
                        <a:rPr lang="en-GB" sz="2800" dirty="0">
                          <a:effectLst/>
                        </a:rPr>
                        <a:t>Read aloud </a:t>
                      </a:r>
                    </a:p>
                    <a:p>
                      <a:pPr marL="342900" lvl="0" indent="-342900" fontAlgn="auto" hangingPunct="1">
                        <a:spcAft>
                          <a:spcPts val="0"/>
                        </a:spcAft>
                        <a:buFont typeface="Arial" panose="020B0604020202020204" pitchFamily="34" charset="0"/>
                        <a:buChar char="•"/>
                        <a:tabLst>
                          <a:tab pos="228600" algn="l"/>
                        </a:tabLst>
                      </a:pPr>
                      <a:r>
                        <a:rPr lang="en-GB" sz="2800" dirty="0">
                          <a:effectLst/>
                        </a:rPr>
                        <a:t>Transcribe.</a:t>
                      </a:r>
                      <a:endParaRPr lang="en-GB" sz="28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983235774"/>
                  </a:ext>
                </a:extLst>
              </a:tr>
            </a:tbl>
          </a:graphicData>
        </a:graphic>
      </p:graphicFrame>
      <p:sp>
        <p:nvSpPr>
          <p:cNvPr id="5" name="Rectangle 4">
            <a:extLst>
              <a:ext uri="{FF2B5EF4-FFF2-40B4-BE49-F238E27FC236}">
                <a16:creationId xmlns:a16="http://schemas.microsoft.com/office/drawing/2014/main" id="{58DB2559-C3E2-AA47-9319-D67604DD5B76}"/>
              </a:ext>
            </a:extLst>
          </p:cNvPr>
          <p:cNvSpPr/>
          <p:nvPr/>
        </p:nvSpPr>
        <p:spPr>
          <a:xfrm>
            <a:off x="5829301" y="2377439"/>
            <a:ext cx="5387162" cy="3582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868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9253-C291-F843-9A5B-6B09C2A7D0EA}"/>
              </a:ext>
            </a:extLst>
          </p:cNvPr>
          <p:cNvSpPr>
            <a:spLocks noGrp="1"/>
          </p:cNvSpPr>
          <p:nvPr>
            <p:ph type="title"/>
          </p:nvPr>
        </p:nvSpPr>
        <p:spPr>
          <a:xfrm>
            <a:off x="778564" y="0"/>
            <a:ext cx="11195722" cy="787814"/>
          </a:xfrm>
        </p:spPr>
        <p:txBody>
          <a:bodyPr>
            <a:noAutofit/>
          </a:bodyPr>
          <a:lstStyle/>
          <a:p>
            <a:r>
              <a:rPr lang="en-US" sz="3200" dirty="0"/>
              <a:t>How would the skills/proficiencies tested change?</a:t>
            </a:r>
          </a:p>
        </p:txBody>
      </p:sp>
      <p:graphicFrame>
        <p:nvGraphicFramePr>
          <p:cNvPr id="4" name="Content Placeholder 3">
            <a:extLst>
              <a:ext uri="{FF2B5EF4-FFF2-40B4-BE49-F238E27FC236}">
                <a16:creationId xmlns:a16="http://schemas.microsoft.com/office/drawing/2014/main" id="{CD3ABB8F-994D-8F41-82D9-2BD0A968015A}"/>
              </a:ext>
            </a:extLst>
          </p:cNvPr>
          <p:cNvGraphicFramePr>
            <a:graphicFrameLocks noGrp="1"/>
          </p:cNvGraphicFramePr>
          <p:nvPr>
            <p:ph idx="1"/>
            <p:extLst>
              <p:ext uri="{D42A27DB-BD31-4B8C-83A1-F6EECF244321}">
                <p14:modId xmlns:p14="http://schemas.microsoft.com/office/powerpoint/2010/main" val="3200144121"/>
              </p:ext>
            </p:extLst>
          </p:nvPr>
        </p:nvGraphicFramePr>
        <p:xfrm>
          <a:off x="228600" y="762000"/>
          <a:ext cx="11745686" cy="5387340"/>
        </p:xfrm>
        <a:graphic>
          <a:graphicData uri="http://schemas.openxmlformats.org/drawingml/2006/table">
            <a:tbl>
              <a:tblPr firstRow="1" bandRow="1">
                <a:tableStyleId>{5C22544A-7EE6-4342-B048-85BDC9FD1C3A}</a:tableStyleId>
              </a:tblPr>
              <a:tblGrid>
                <a:gridCol w="5892800">
                  <a:extLst>
                    <a:ext uri="{9D8B030D-6E8A-4147-A177-3AD203B41FA5}">
                      <a16:colId xmlns:a16="http://schemas.microsoft.com/office/drawing/2014/main" val="3755602410"/>
                    </a:ext>
                  </a:extLst>
                </a:gridCol>
                <a:gridCol w="5852886">
                  <a:extLst>
                    <a:ext uri="{9D8B030D-6E8A-4147-A177-3AD203B41FA5}">
                      <a16:colId xmlns:a16="http://schemas.microsoft.com/office/drawing/2014/main" val="3139816709"/>
                    </a:ext>
                  </a:extLst>
                </a:gridCol>
              </a:tblGrid>
              <a:tr h="797106">
                <a:tc>
                  <a:txBody>
                    <a:bodyPr/>
                    <a:lstStyle/>
                    <a:p>
                      <a:r>
                        <a:rPr lang="en-US" sz="2800" dirty="0"/>
                        <a:t>2015 Discrete testing of “the 4 skills”</a:t>
                      </a:r>
                    </a:p>
                  </a:txBody>
                  <a:tcPr/>
                </a:tc>
                <a:tc>
                  <a:txBody>
                    <a:bodyPr/>
                    <a:lstStyle/>
                    <a:p>
                      <a:r>
                        <a:rPr lang="en-US" sz="2800" dirty="0"/>
                        <a:t>2021 Discrete and </a:t>
                      </a:r>
                      <a:r>
                        <a:rPr lang="en-US" sz="2800" dirty="0">
                          <a:solidFill>
                            <a:srgbClr val="FF0000"/>
                          </a:solidFill>
                        </a:rPr>
                        <a:t>Multi-skills </a:t>
                      </a:r>
                      <a:r>
                        <a:rPr lang="en-US" sz="2800" dirty="0">
                          <a:solidFill>
                            <a:schemeClr val="tx1"/>
                          </a:solidFill>
                        </a:rPr>
                        <a:t>(tbc)</a:t>
                      </a:r>
                    </a:p>
                  </a:txBody>
                  <a:tcPr/>
                </a:tc>
                <a:extLst>
                  <a:ext uri="{0D108BD9-81ED-4DB2-BD59-A6C34878D82A}">
                    <a16:rowId xmlns:a16="http://schemas.microsoft.com/office/drawing/2014/main" val="4042539930"/>
                  </a:ext>
                </a:extLst>
              </a:tr>
              <a:tr h="4590234">
                <a:tc>
                  <a:txBody>
                    <a:bodyPr/>
                    <a:lstStyle/>
                    <a:p>
                      <a:r>
                        <a:rPr lang="en-US" sz="2800" dirty="0"/>
                        <a:t>Speaking: </a:t>
                      </a:r>
                    </a:p>
                    <a:p>
                      <a:pPr marL="342900" lvl="0" indent="-342900">
                        <a:buFont typeface="Arial" panose="020B0604020202020204" pitchFamily="34" charset="0"/>
                        <a:buChar char="•"/>
                      </a:pPr>
                      <a:r>
                        <a:rPr lang="en-US" sz="2000" dirty="0"/>
                        <a:t>describe a picture </a:t>
                      </a:r>
                    </a:p>
                    <a:p>
                      <a:pPr marL="342900" lvl="0" indent="-342900">
                        <a:buFont typeface="Arial" panose="020B0604020202020204" pitchFamily="34" charset="0"/>
                        <a:buChar char="•"/>
                      </a:pPr>
                      <a:r>
                        <a:rPr lang="en-US" sz="2000" dirty="0"/>
                        <a:t>role play </a:t>
                      </a:r>
                    </a:p>
                    <a:p>
                      <a:pPr marL="342900" lvl="0" indent="-342900">
                        <a:buFont typeface="Arial" panose="020B0604020202020204" pitchFamily="34" charset="0"/>
                        <a:buChar char="•"/>
                      </a:pPr>
                      <a:r>
                        <a:rPr lang="en-US" sz="2000" dirty="0"/>
                        <a:t>prepped conversation on well-rehearsed topics</a:t>
                      </a:r>
                    </a:p>
                    <a:p>
                      <a:r>
                        <a:rPr lang="en-US" sz="2800" dirty="0"/>
                        <a:t>Reading comprehension</a:t>
                      </a:r>
                    </a:p>
                    <a:p>
                      <a:r>
                        <a:rPr lang="en-US" sz="2800" dirty="0"/>
                        <a:t>Listening comprehension</a:t>
                      </a:r>
                    </a:p>
                    <a:p>
                      <a:endParaRPr lang="en-US" sz="2800" dirty="0"/>
                    </a:p>
                    <a:p>
                      <a:endParaRPr lang="en-US" sz="2800" dirty="0"/>
                    </a:p>
                    <a:p>
                      <a:endParaRPr lang="en-US" sz="2800" dirty="0"/>
                    </a:p>
                    <a:p>
                      <a:endParaRPr lang="en-US" sz="2800" dirty="0"/>
                    </a:p>
                    <a:p>
                      <a:r>
                        <a:rPr lang="en-US" sz="2800" dirty="0"/>
                        <a:t>Written production (incl. translation)</a:t>
                      </a:r>
                    </a:p>
                  </a:txBody>
                  <a:tcPr/>
                </a:tc>
                <a:tc>
                  <a:txBody>
                    <a:bodyPr/>
                    <a:lstStyle/>
                    <a:p>
                      <a:r>
                        <a:rPr lang="en-US" sz="2800" dirty="0"/>
                        <a:t>Speaking: </a:t>
                      </a:r>
                    </a:p>
                    <a:p>
                      <a:pPr marL="342900" lvl="0" indent="-342900">
                        <a:buFont typeface="Arial" panose="020B0604020202020204" pitchFamily="34" charset="0"/>
                        <a:buChar char="•"/>
                      </a:pPr>
                      <a:r>
                        <a:rPr lang="en-US" sz="2000" dirty="0"/>
                        <a:t>describe picture/s, then </a:t>
                      </a:r>
                      <a:r>
                        <a:rPr lang="en-US" sz="2000" dirty="0">
                          <a:solidFill>
                            <a:schemeClr val="tx1"/>
                          </a:solidFill>
                        </a:rPr>
                        <a:t>unprepared interaction </a:t>
                      </a:r>
                    </a:p>
                    <a:p>
                      <a:pPr marL="342900" lvl="0" indent="-342900">
                        <a:buFont typeface="Arial" panose="020B0604020202020204" pitchFamily="34" charset="0"/>
                        <a:buChar char="•"/>
                      </a:pPr>
                      <a:r>
                        <a:rPr lang="en-US" sz="2000" dirty="0"/>
                        <a:t>role play incl. </a:t>
                      </a:r>
                      <a:r>
                        <a:rPr lang="en-US" sz="2000" dirty="0">
                          <a:solidFill>
                            <a:schemeClr val="tx1"/>
                          </a:solidFill>
                        </a:rPr>
                        <a:t>answering unprepared questions</a:t>
                      </a:r>
                      <a:endParaRPr lang="en-US"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Reading comprehension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Listening comprehension</a:t>
                      </a:r>
                      <a:endParaRPr lang="en-US" sz="280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rPr>
                        <a:t>Speaking AND reading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2400" dirty="0"/>
                        <a:t>Read aloud &amp; show comprehension in unprepared spoken interaction </a:t>
                      </a:r>
                    </a:p>
                    <a:p>
                      <a:pPr lvl="0"/>
                      <a:r>
                        <a:rPr lang="en-US" sz="2800" dirty="0">
                          <a:solidFill>
                            <a:srgbClr val="FF0000"/>
                          </a:solidFill>
                        </a:rPr>
                        <a:t>Listening AND writing </a:t>
                      </a:r>
                    </a:p>
                    <a:p>
                      <a:pPr lvl="1"/>
                      <a:r>
                        <a:rPr lang="en-US" sz="2400" dirty="0"/>
                        <a:t>Transcribe language</a:t>
                      </a:r>
                      <a:endParaRPr lang="en-US" sz="2800" dirty="0"/>
                    </a:p>
                    <a:p>
                      <a:r>
                        <a:rPr lang="en-US" sz="2800" dirty="0"/>
                        <a:t>Written production (incl. translation)</a:t>
                      </a:r>
                    </a:p>
                  </a:txBody>
                  <a:tcPr/>
                </a:tc>
                <a:extLst>
                  <a:ext uri="{0D108BD9-81ED-4DB2-BD59-A6C34878D82A}">
                    <a16:rowId xmlns:a16="http://schemas.microsoft.com/office/drawing/2014/main" val="3878359738"/>
                  </a:ext>
                </a:extLst>
              </a:tr>
            </a:tbl>
          </a:graphicData>
        </a:graphic>
      </p:graphicFrame>
      <p:sp>
        <p:nvSpPr>
          <p:cNvPr id="5" name="Rectangle 4">
            <a:extLst>
              <a:ext uri="{FF2B5EF4-FFF2-40B4-BE49-F238E27FC236}">
                <a16:creationId xmlns:a16="http://schemas.microsoft.com/office/drawing/2014/main" id="{0B443518-AB8E-C24D-AF8E-415FF3E84FF2}"/>
              </a:ext>
            </a:extLst>
          </p:cNvPr>
          <p:cNvSpPr/>
          <p:nvPr/>
        </p:nvSpPr>
        <p:spPr>
          <a:xfrm>
            <a:off x="6217921" y="1549814"/>
            <a:ext cx="5756365" cy="4599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538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56D263-58DA-1847-8CC3-CF006B9B26A1}"/>
              </a:ext>
            </a:extLst>
          </p:cNvPr>
          <p:cNvSpPr/>
          <p:nvPr/>
        </p:nvSpPr>
        <p:spPr>
          <a:xfrm>
            <a:off x="409074" y="191652"/>
            <a:ext cx="11301386" cy="3477875"/>
          </a:xfrm>
          <a:prstGeom prst="rect">
            <a:avLst/>
          </a:prstGeom>
        </p:spPr>
        <p:txBody>
          <a:bodyPr wrap="square">
            <a:spAutoFit/>
          </a:bodyPr>
          <a:lstStyle/>
          <a:p>
            <a:r>
              <a:rPr lang="en-GB" sz="2000" dirty="0">
                <a:solidFill>
                  <a:srgbClr val="333333"/>
                </a:solidFill>
                <a:latin typeface="Century Gothic" panose="020B0502020202020204" pitchFamily="34" charset="0"/>
              </a:rPr>
              <a:t>“I just set and marked a piece of free writing to my year 7 French class…and I saw this is why we do it…and this is why it works…I told them they could look up a word in the dictionary if they absolutely, desperately wanted to say something – I think she’s looked up about 3?</a:t>
            </a:r>
          </a:p>
          <a:p>
            <a:r>
              <a:rPr lang="en-GB" sz="2000" dirty="0">
                <a:solidFill>
                  <a:srgbClr val="333333"/>
                </a:solidFill>
                <a:latin typeface="Century Gothic" panose="020B0502020202020204" pitchFamily="34" charset="0"/>
              </a:rPr>
              <a:t>I’ve never taught them how to give opinions explicitly, yet they can still do it!</a:t>
            </a:r>
          </a:p>
          <a:p>
            <a:r>
              <a:rPr lang="en-GB" sz="2000" dirty="0">
                <a:solidFill>
                  <a:srgbClr val="333333"/>
                </a:solidFill>
                <a:latin typeface="Century Gothic" panose="020B0502020202020204" pitchFamily="34" charset="0"/>
              </a:rPr>
              <a:t>Yes, it’s not got fancy subjunctive phrases or </a:t>
            </a:r>
            <a:r>
              <a:rPr lang="en-GB" sz="2000" i="1" dirty="0" err="1">
                <a:solidFill>
                  <a:srgbClr val="333333"/>
                </a:solidFill>
                <a:latin typeface="Century Gothic" panose="020B0502020202020204" pitchFamily="34" charset="0"/>
              </a:rPr>
              <a:t>si</a:t>
            </a:r>
            <a:r>
              <a:rPr lang="en-GB" sz="2000" i="1" dirty="0">
                <a:solidFill>
                  <a:srgbClr val="333333"/>
                </a:solidFill>
                <a:latin typeface="Century Gothic" panose="020B0502020202020204" pitchFamily="34" charset="0"/>
              </a:rPr>
              <a:t> </a:t>
            </a:r>
            <a:r>
              <a:rPr lang="en-GB" sz="2000" dirty="0">
                <a:solidFill>
                  <a:srgbClr val="333333"/>
                </a:solidFill>
                <a:latin typeface="Century Gothic" panose="020B0502020202020204" pitchFamily="34" charset="0"/>
              </a:rPr>
              <a:t>clauses (like some Year 7 sentence builders you see). But can this girl use the French she’s learned since September? – absolutely she can! Can she say what she wanted to (with the vocab that people are worried is ‘limited’)? Absolutely she could! She didn’t have any pre-learnt phrases in front of her whilst writing this – she did it all herself!!”</a:t>
            </a:r>
          </a:p>
          <a:p>
            <a:r>
              <a:rPr lang="en-GB" sz="2000" i="1" dirty="0">
                <a:latin typeface="Century Gothic" panose="020B0502020202020204" pitchFamily="34" charset="0"/>
              </a:rPr>
              <a:t>MFL Teacher and NCELP Specialist Teacher, Cardinal Hume Catholic School</a:t>
            </a:r>
            <a:endParaRPr lang="en-GB" sz="2000" b="0" i="1" dirty="0">
              <a:solidFill>
                <a:srgbClr val="333333"/>
              </a:solidFill>
              <a:effectLst/>
              <a:latin typeface="Century Gothic" panose="020B0502020202020204" pitchFamily="34" charset="0"/>
            </a:endParaRPr>
          </a:p>
        </p:txBody>
      </p:sp>
      <p:sp>
        <p:nvSpPr>
          <p:cNvPr id="8" name="Rectangle 7">
            <a:extLst>
              <a:ext uri="{FF2B5EF4-FFF2-40B4-BE49-F238E27FC236}">
                <a16:creationId xmlns:a16="http://schemas.microsoft.com/office/drawing/2014/main" id="{634AD95E-F920-E343-9F9D-361C91915F3D}"/>
              </a:ext>
            </a:extLst>
          </p:cNvPr>
          <p:cNvSpPr/>
          <p:nvPr/>
        </p:nvSpPr>
        <p:spPr>
          <a:xfrm>
            <a:off x="962525" y="4315858"/>
            <a:ext cx="10996863" cy="1323439"/>
          </a:xfrm>
          <a:prstGeom prst="rect">
            <a:avLst/>
          </a:prstGeom>
        </p:spPr>
        <p:txBody>
          <a:bodyPr wrap="square">
            <a:spAutoFit/>
          </a:bodyPr>
          <a:lstStyle/>
          <a:p>
            <a:r>
              <a:rPr lang="en-GB" sz="2000" dirty="0">
                <a:solidFill>
                  <a:srgbClr val="333333"/>
                </a:solidFill>
                <a:latin typeface="Century Gothic" panose="020B0502020202020204" pitchFamily="34" charset="0"/>
              </a:rPr>
              <a:t>“We have been thrilled to have free access to such a well planned and structured scheme of work. The resources are so well organised and easily adaptable for our classes. It has made a big difference to our workload.”</a:t>
            </a:r>
          </a:p>
          <a:p>
            <a:r>
              <a:rPr lang="en-GB" sz="2000" i="1" dirty="0">
                <a:latin typeface="Century Gothic" panose="020B0502020202020204" pitchFamily="34" charset="0"/>
              </a:rPr>
              <a:t>Head of Languages, Reddish Vale High School</a:t>
            </a:r>
            <a:endParaRPr lang="en-US" sz="2000" i="1" dirty="0">
              <a:latin typeface="Century Gothic" panose="020B0502020202020204" pitchFamily="34" charset="0"/>
            </a:endParaRPr>
          </a:p>
        </p:txBody>
      </p:sp>
    </p:spTree>
    <p:extLst>
      <p:ext uri="{BB962C8B-B14F-4D97-AF65-F5344CB8AC3E}">
        <p14:creationId xmlns:p14="http://schemas.microsoft.com/office/powerpoint/2010/main" val="461619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3B148-9C56-634F-9A97-C056C26EBDF2}"/>
              </a:ext>
            </a:extLst>
          </p:cNvPr>
          <p:cNvSpPr>
            <a:spLocks noGrp="1"/>
          </p:cNvSpPr>
          <p:nvPr>
            <p:ph type="title"/>
          </p:nvPr>
        </p:nvSpPr>
        <p:spPr>
          <a:xfrm>
            <a:off x="502920" y="365126"/>
            <a:ext cx="10850880" cy="793114"/>
          </a:xfrm>
        </p:spPr>
        <p:txBody>
          <a:bodyPr>
            <a:normAutofit/>
          </a:bodyPr>
          <a:lstStyle/>
          <a:p>
            <a:pPr algn="ctr"/>
            <a:r>
              <a:rPr lang="en-US" sz="3200" b="1" dirty="0"/>
              <a:t>Summary of proposed changes to Subject Content</a:t>
            </a:r>
          </a:p>
        </p:txBody>
      </p:sp>
      <p:graphicFrame>
        <p:nvGraphicFramePr>
          <p:cNvPr id="4" name="Content Placeholder 3">
            <a:extLst>
              <a:ext uri="{FF2B5EF4-FFF2-40B4-BE49-F238E27FC236}">
                <a16:creationId xmlns:a16="http://schemas.microsoft.com/office/drawing/2014/main" id="{D815C3EA-F7E9-1545-A39B-DB7A76D0346A}"/>
              </a:ext>
            </a:extLst>
          </p:cNvPr>
          <p:cNvGraphicFramePr>
            <a:graphicFrameLocks noGrp="1"/>
          </p:cNvGraphicFramePr>
          <p:nvPr>
            <p:ph idx="1"/>
            <p:extLst>
              <p:ext uri="{D42A27DB-BD31-4B8C-83A1-F6EECF244321}">
                <p14:modId xmlns:p14="http://schemas.microsoft.com/office/powerpoint/2010/main" val="1365827760"/>
              </p:ext>
            </p:extLst>
          </p:nvPr>
        </p:nvGraphicFramePr>
        <p:xfrm>
          <a:off x="1249680" y="1418546"/>
          <a:ext cx="9357360" cy="4077433"/>
        </p:xfrm>
        <a:graphic>
          <a:graphicData uri="http://schemas.openxmlformats.org/drawingml/2006/table">
            <a:tbl>
              <a:tblPr firstRow="1" bandRow="1">
                <a:tableStyleId>{5C22544A-7EE6-4342-B048-85BDC9FD1C3A}</a:tableStyleId>
              </a:tblPr>
              <a:tblGrid>
                <a:gridCol w="9357360">
                  <a:extLst>
                    <a:ext uri="{9D8B030D-6E8A-4147-A177-3AD203B41FA5}">
                      <a16:colId xmlns:a16="http://schemas.microsoft.com/office/drawing/2014/main" val="1735180810"/>
                    </a:ext>
                  </a:extLst>
                </a:gridCol>
              </a:tblGrid>
              <a:tr h="429498">
                <a:tc>
                  <a:txBody>
                    <a:bodyPr/>
                    <a:lstStyle/>
                    <a:p>
                      <a:r>
                        <a:rPr lang="en-US" sz="2400" dirty="0"/>
                        <a:t>proposed GCSE Content</a:t>
                      </a:r>
                    </a:p>
                  </a:txBody>
                  <a:tcPr/>
                </a:tc>
                <a:extLst>
                  <a:ext uri="{0D108BD9-81ED-4DB2-BD59-A6C34878D82A}">
                    <a16:rowId xmlns:a16="http://schemas.microsoft.com/office/drawing/2014/main" val="3441867857"/>
                  </a:ext>
                </a:extLst>
              </a:tr>
              <a:tr h="674927">
                <a:tc>
                  <a:txBody>
                    <a:bodyPr/>
                    <a:lstStyle/>
                    <a:p>
                      <a:r>
                        <a:rPr lang="en-US" sz="2800" b="0" dirty="0"/>
                        <a:t>ultimate aims of learning a FL remain the same</a:t>
                      </a:r>
                    </a:p>
                  </a:txBody>
                  <a:tcPr/>
                </a:tc>
                <a:extLst>
                  <a:ext uri="{0D108BD9-81ED-4DB2-BD59-A6C34878D82A}">
                    <a16:rowId xmlns:a16="http://schemas.microsoft.com/office/drawing/2014/main" val="66517373"/>
                  </a:ext>
                </a:extLst>
              </a:tr>
              <a:tr h="494301">
                <a:tc>
                  <a:txBody>
                    <a:bodyPr/>
                    <a:lstStyle/>
                    <a:p>
                      <a:r>
                        <a:rPr lang="en-US" sz="2800" dirty="0"/>
                        <a:t>vocabulary to be clearly identified, informed by frequency</a:t>
                      </a:r>
                    </a:p>
                  </a:txBody>
                  <a:tcPr/>
                </a:tc>
                <a:extLst>
                  <a:ext uri="{0D108BD9-81ED-4DB2-BD59-A6C34878D82A}">
                    <a16:rowId xmlns:a16="http://schemas.microsoft.com/office/drawing/2014/main" val="1434011780"/>
                  </a:ext>
                </a:extLst>
              </a:tr>
              <a:tr h="537386">
                <a:tc>
                  <a:txBody>
                    <a:bodyPr/>
                    <a:lstStyle/>
                    <a:p>
                      <a:r>
                        <a:rPr lang="en-US" sz="2800" dirty="0"/>
                        <a:t>grammar more clearly specified, and amount reduced </a:t>
                      </a:r>
                      <a:endParaRPr lang="en-US" sz="2800" b="1" dirty="0"/>
                    </a:p>
                  </a:txBody>
                  <a:tcPr/>
                </a:tc>
                <a:extLst>
                  <a:ext uri="{0D108BD9-81ED-4DB2-BD59-A6C34878D82A}">
                    <a16:rowId xmlns:a16="http://schemas.microsoft.com/office/drawing/2014/main" val="2607202090"/>
                  </a:ext>
                </a:extLst>
              </a:tr>
              <a:tr h="537386">
                <a:tc>
                  <a:txBody>
                    <a:bodyPr/>
                    <a:lstStyle/>
                    <a:p>
                      <a:r>
                        <a:rPr lang="en-US" sz="2800" dirty="0"/>
                        <a:t>sound-spelling relations defined -&gt; </a:t>
                      </a:r>
                      <a:r>
                        <a:rPr lang="en-GB" sz="2800" dirty="0"/>
                        <a:t>read aloud &amp; transcribing language</a:t>
                      </a:r>
                      <a:endParaRPr lang="en-US" sz="2800" dirty="0"/>
                    </a:p>
                  </a:txBody>
                  <a:tcPr/>
                </a:tc>
                <a:extLst>
                  <a:ext uri="{0D108BD9-81ED-4DB2-BD59-A6C34878D82A}">
                    <a16:rowId xmlns:a16="http://schemas.microsoft.com/office/drawing/2014/main" val="4279542632"/>
                  </a:ext>
                </a:extLst>
              </a:tr>
              <a:tr h="674927">
                <a:tc>
                  <a:txBody>
                    <a:bodyPr/>
                    <a:lstStyle/>
                    <a:p>
                      <a:r>
                        <a:rPr lang="en-US" sz="2800" dirty="0"/>
                        <a:t>the specific language itself drives the content, and </a:t>
                      </a:r>
                      <a:r>
                        <a:rPr lang="en-US" sz="2800" b="1" dirty="0"/>
                        <a:t>themes and functions emerge</a:t>
                      </a:r>
                    </a:p>
                  </a:txBody>
                  <a:tcPr/>
                </a:tc>
                <a:extLst>
                  <a:ext uri="{0D108BD9-81ED-4DB2-BD59-A6C34878D82A}">
                    <a16:rowId xmlns:a16="http://schemas.microsoft.com/office/drawing/2014/main" val="3011029063"/>
                  </a:ext>
                </a:extLst>
              </a:tr>
            </a:tbl>
          </a:graphicData>
        </a:graphic>
      </p:graphicFrame>
    </p:spTree>
    <p:extLst>
      <p:ext uri="{BB962C8B-B14F-4D97-AF65-F5344CB8AC3E}">
        <p14:creationId xmlns:p14="http://schemas.microsoft.com/office/powerpoint/2010/main" val="24414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6484584" cy="1325563"/>
          </a:xfrm>
        </p:spPr>
        <p:txBody>
          <a:bodyPr>
            <a:normAutofit/>
          </a:bodyPr>
          <a:lstStyle/>
          <a:p>
            <a:r>
              <a:rPr lang="en-GB" sz="3200" b="1" dirty="0">
                <a:solidFill>
                  <a:schemeClr val="bg1"/>
                </a:solidFill>
              </a:rPr>
              <a:t>Summary of the talk</a:t>
            </a:r>
          </a:p>
        </p:txBody>
      </p:sp>
      <p:sp>
        <p:nvSpPr>
          <p:cNvPr id="6" name="TextBox 5">
            <a:extLst>
              <a:ext uri="{FF2B5EF4-FFF2-40B4-BE49-F238E27FC236}">
                <a16:creationId xmlns:a16="http://schemas.microsoft.com/office/drawing/2014/main" id="{29F662BC-3363-F646-9D13-71DC76D9B90C}"/>
              </a:ext>
            </a:extLst>
          </p:cNvPr>
          <p:cNvSpPr txBox="1"/>
          <p:nvPr/>
        </p:nvSpPr>
        <p:spPr>
          <a:xfrm>
            <a:off x="583053" y="1622426"/>
            <a:ext cx="10748851" cy="4360553"/>
          </a:xfrm>
          <a:prstGeom prst="rect">
            <a:avLst/>
          </a:prstGeom>
          <a:noFill/>
        </p:spPr>
        <p:txBody>
          <a:bodyPr wrap="square" rtlCol="0">
            <a:spAutoFit/>
          </a:bodyPr>
          <a:lstStyle/>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lang="en-GB" sz="2400" b="1" dirty="0">
                <a:solidFill>
                  <a:srgbClr val="002060"/>
                </a:solidFill>
                <a:latin typeface="Century Gothic" panose="020F0302020204030204"/>
              </a:rPr>
              <a:t>Testimonials from those who use </a:t>
            </a:r>
            <a:r>
              <a:rPr lang="en-GB" sz="2400" b="1" noProof="0" dirty="0">
                <a:solidFill>
                  <a:srgbClr val="002060"/>
                </a:solidFill>
                <a:latin typeface="Century Gothic" panose="020F0302020204030204"/>
              </a:rPr>
              <a:t>NCELP materials </a:t>
            </a:r>
          </a:p>
          <a:p>
            <a:pPr lvl="1" algn="r">
              <a:lnSpc>
                <a:spcPct val="150000"/>
              </a:lnSpc>
              <a:defRPr/>
            </a:pPr>
            <a:r>
              <a:rPr lang="en-GB" sz="2000" b="1" dirty="0">
                <a:solidFill>
                  <a:srgbClr val="002060"/>
                </a:solidFill>
                <a:latin typeface="Century Gothic" panose="020F0302020204030204"/>
              </a:rPr>
              <a:t>Almost ¼ million downloads of resources</a:t>
            </a:r>
            <a:endParaRPr lang="en-GB" sz="2000" b="1" noProof="0" dirty="0">
              <a:solidFill>
                <a:srgbClr val="002060"/>
              </a:solidFill>
              <a:latin typeface="Century Gothic" panose="020F0302020204030204"/>
            </a:endParaRPr>
          </a:p>
          <a:p>
            <a:pPr marR="0" lvl="0" algn="l" defTabSz="914400" rtl="0" eaLnBrk="1" fontAlgn="auto" latinLnBrk="0" hangingPunct="1">
              <a:lnSpc>
                <a:spcPct val="150000"/>
              </a:lnSpc>
              <a:spcBef>
                <a:spcPts val="0"/>
              </a:spcBef>
              <a:spcAft>
                <a:spcPts val="0"/>
              </a:spcAft>
              <a:buClrTx/>
              <a:buSzTx/>
              <a:tabLst/>
              <a:defRPr/>
            </a:pPr>
            <a:endPar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50000"/>
              </a:lnSpc>
              <a:spcBef>
                <a:spcPts val="0"/>
              </a:spcBef>
              <a:spcAft>
                <a:spcPts val="0"/>
              </a:spcAft>
              <a:buClrTx/>
              <a:buSzTx/>
              <a:buFont typeface="+mj-lt"/>
              <a:buAutoNum type="arabicPeriod"/>
              <a:tabLst/>
              <a:defRPr/>
            </a:pPr>
            <a:r>
              <a:rPr kumimoji="0" lang="en-GB" sz="2400" b="1" i="0" u="none" strike="noStrike" kern="1200" cap="none" spc="0" normalizeH="0" baseline="0" noProof="0" dirty="0">
                <a:ln>
                  <a:noFill/>
                </a:ln>
                <a:solidFill>
                  <a:srgbClr val="002060"/>
                </a:solidFill>
                <a:effectLst/>
                <a:uLnTx/>
                <a:uFillTx/>
                <a:latin typeface="Century Gothic" panose="020F0302020204030204"/>
                <a:ea typeface="+mn-ea"/>
                <a:cs typeface="+mn-cs"/>
              </a:rPr>
              <a:t>Defining the</a:t>
            </a:r>
            <a:r>
              <a:rPr kumimoji="0" lang="en-GB" sz="2400" b="1" i="0" u="none" strike="noStrike" kern="1200" cap="none" spc="0" normalizeH="0" noProof="0" dirty="0">
                <a:ln>
                  <a:noFill/>
                </a:ln>
                <a:solidFill>
                  <a:srgbClr val="002060"/>
                </a:solidFill>
                <a:effectLst/>
                <a:uLnTx/>
                <a:uFillTx/>
                <a:latin typeface="Century Gothic" panose="020F0302020204030204"/>
                <a:ea typeface="+mn-ea"/>
                <a:cs typeface="+mn-cs"/>
              </a:rPr>
              <a:t> language content: </a:t>
            </a:r>
          </a:p>
          <a:p>
            <a:pPr lvl="1">
              <a:lnSpc>
                <a:spcPct val="150000"/>
              </a:lnSpc>
              <a:defRPr/>
            </a:pPr>
            <a:r>
              <a:rPr lang="en-GB" sz="2400" b="1" dirty="0">
                <a:solidFill>
                  <a:srgbClr val="002060"/>
                </a:solidFill>
                <a:latin typeface="Century Gothic" panose="020F0302020204030204"/>
              </a:rPr>
              <a:t>Feasible amount, of most useful words, grammar, sounds/spellings</a:t>
            </a:r>
            <a:endParaRPr kumimoji="0" lang="en-GB" sz="2400" b="1" i="0" u="none" strike="noStrike" kern="1200" cap="none" spc="0" normalizeH="0" noProof="0" dirty="0">
              <a:ln>
                <a:noFill/>
              </a:ln>
              <a:solidFill>
                <a:srgbClr val="002060"/>
              </a:solidFill>
              <a:effectLst/>
              <a:uLnTx/>
              <a:uFillTx/>
              <a:latin typeface="Century Gothic" panose="020F0302020204030204"/>
              <a:ea typeface="+mn-ea"/>
              <a:cs typeface="+mn-cs"/>
            </a:endParaRPr>
          </a:p>
          <a:p>
            <a:pPr lvl="1">
              <a:lnSpc>
                <a:spcPct val="150000"/>
              </a:lnSpc>
              <a:defRPr/>
            </a:pPr>
            <a:r>
              <a:rPr lang="en-GB" sz="2400" b="1" dirty="0">
                <a:solidFill>
                  <a:srgbClr val="002060"/>
                </a:solidFill>
                <a:latin typeface="Century Gothic" panose="020F0302020204030204"/>
              </a:rPr>
              <a:t>Planned r</a:t>
            </a:r>
            <a:r>
              <a:rPr kumimoji="0" lang="en-GB" sz="2400" b="1" i="0" u="none" strike="noStrike" kern="1200" cap="none" spc="0" normalizeH="0" noProof="0" dirty="0" err="1">
                <a:ln>
                  <a:noFill/>
                </a:ln>
                <a:solidFill>
                  <a:srgbClr val="002060"/>
                </a:solidFill>
                <a:effectLst/>
                <a:uLnTx/>
                <a:uFillTx/>
                <a:latin typeface="Century Gothic" panose="020F0302020204030204"/>
                <a:ea typeface="+mn-ea"/>
                <a:cs typeface="+mn-cs"/>
              </a:rPr>
              <a:t>evisiting</a:t>
            </a:r>
            <a:r>
              <a:rPr kumimoji="0" lang="en-GB" sz="2400" b="1" i="0" u="none" strike="noStrike" kern="1200" cap="none" spc="0" normalizeH="0" noProof="0" dirty="0">
                <a:ln>
                  <a:noFill/>
                </a:ln>
                <a:solidFill>
                  <a:srgbClr val="002060"/>
                </a:solidFill>
                <a:effectLst/>
                <a:uLnTx/>
                <a:uFillTx/>
                <a:latin typeface="Century Gothic" panose="020F0302020204030204"/>
                <a:ea typeface="+mn-ea"/>
                <a:cs typeface="+mn-cs"/>
              </a:rPr>
              <a:t>, in </a:t>
            </a:r>
            <a:r>
              <a:rPr kumimoji="0" lang="en-GB" sz="2400" b="1" i="1" u="none" strike="noStrike" kern="1200" cap="none" spc="0" normalizeH="0" noProof="0" dirty="0">
                <a:ln>
                  <a:noFill/>
                </a:ln>
                <a:solidFill>
                  <a:srgbClr val="002060"/>
                </a:solidFill>
                <a:effectLst/>
                <a:uLnTx/>
                <a:uFillTx/>
                <a:latin typeface="Century Gothic" panose="020F0302020204030204"/>
                <a:ea typeface="+mn-ea"/>
                <a:cs typeface="+mn-cs"/>
              </a:rPr>
              <a:t>varied, meaningful, and engaging</a:t>
            </a:r>
            <a:r>
              <a:rPr kumimoji="0" lang="en-GB" sz="2400" b="1" i="0" u="none" strike="noStrike" kern="1200" cap="none" spc="0" normalizeH="0" noProof="0" dirty="0">
                <a:ln>
                  <a:noFill/>
                </a:ln>
                <a:solidFill>
                  <a:srgbClr val="002060"/>
                </a:solidFill>
                <a:effectLst/>
                <a:uLnTx/>
                <a:uFillTx/>
                <a:latin typeface="Century Gothic" panose="020F0302020204030204"/>
                <a:ea typeface="+mn-ea"/>
                <a:cs typeface="+mn-cs"/>
              </a:rPr>
              <a:t> contexts</a:t>
            </a:r>
          </a:p>
          <a:p>
            <a:pPr lvl="1">
              <a:lnSpc>
                <a:spcPct val="150000"/>
              </a:lnSpc>
              <a:defRPr/>
            </a:pPr>
            <a:endParaRPr kumimoji="0" lang="en-GB" sz="2400" b="1" i="0" u="none" strike="noStrike" kern="1200" cap="none" spc="0" normalizeH="0" noProof="0" dirty="0">
              <a:ln>
                <a:noFill/>
              </a:ln>
              <a:solidFill>
                <a:srgbClr val="002060"/>
              </a:solidFill>
              <a:effectLst/>
              <a:uLnTx/>
              <a:uFillTx/>
              <a:latin typeface="Century Gothic" panose="020F0302020204030204"/>
              <a:ea typeface="+mn-ea"/>
              <a:cs typeface="+mn-cs"/>
            </a:endParaRPr>
          </a:p>
          <a:p>
            <a:pPr marL="457200" indent="-457200">
              <a:lnSpc>
                <a:spcPct val="150000"/>
              </a:lnSpc>
              <a:buFont typeface="+mj-lt"/>
              <a:buAutoNum type="arabicPeriod"/>
              <a:defRPr/>
            </a:pPr>
            <a:r>
              <a:rPr lang="en-GB" sz="2400" b="1" dirty="0">
                <a:solidFill>
                  <a:srgbClr val="002060"/>
                </a:solidFill>
                <a:latin typeface="Century Gothic" panose="020F0302020204030204"/>
              </a:rPr>
              <a:t>Rationales for some of the proposed changes to the GCSE exams </a:t>
            </a:r>
          </a:p>
        </p:txBody>
      </p:sp>
    </p:spTree>
    <p:custDataLst>
      <p:tags r:id="rId1"/>
    </p:custDataLst>
    <p:extLst>
      <p:ext uri="{BB962C8B-B14F-4D97-AF65-F5344CB8AC3E}">
        <p14:creationId xmlns:p14="http://schemas.microsoft.com/office/powerpoint/2010/main" val="734272130"/>
      </p:ext>
    </p:extLst>
  </p:cSld>
  <p:clrMapOvr>
    <a:masterClrMapping/>
  </p:clrMapOvr>
  <mc:AlternateContent xmlns:mc="http://schemas.openxmlformats.org/markup-compatibility/2006" xmlns:p14="http://schemas.microsoft.com/office/powerpoint/2010/main">
    <mc:Choice Requires="p14">
      <p:transition spd="slow" p14:dur="2000" advTm="33672"/>
    </mc:Choice>
    <mc:Fallback xmlns="">
      <p:transition spd="slow" advTm="33672"/>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 rectangle">
            <a:extLst>
              <a:ext uri="{FF2B5EF4-FFF2-40B4-BE49-F238E27FC236}">
                <a16:creationId xmlns:a16="http://schemas.microsoft.com/office/drawing/2014/main" id="{BE3EFAAC-F6B7-4013-B9A6-6958D7B280D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13" name="Title 1">
            <a:extLst>
              <a:ext uri="{FF2B5EF4-FFF2-40B4-BE49-F238E27FC236}">
                <a16:creationId xmlns:a16="http://schemas.microsoft.com/office/drawing/2014/main" id="{33EB200E-6688-4467-B70B-C30F7C17578B}"/>
              </a:ext>
            </a:extLst>
          </p:cNvPr>
          <p:cNvSpPr>
            <a:spLocks noGrp="1"/>
          </p:cNvSpPr>
          <p:nvPr>
            <p:ph type="title"/>
          </p:nvPr>
        </p:nvSpPr>
        <p:spPr>
          <a:xfrm>
            <a:off x="0" y="0"/>
            <a:ext cx="6484584" cy="1325563"/>
          </a:xfrm>
        </p:spPr>
        <p:txBody>
          <a:bodyPr>
            <a:normAutofit/>
          </a:bodyPr>
          <a:lstStyle/>
          <a:p>
            <a:r>
              <a:rPr lang="en-GB" sz="3600" b="1" dirty="0">
                <a:solidFill>
                  <a:schemeClr val="bg1"/>
                </a:solidFill>
              </a:rPr>
              <a:t>5. Selected references</a:t>
            </a:r>
          </a:p>
        </p:txBody>
      </p:sp>
      <p:sp>
        <p:nvSpPr>
          <p:cNvPr id="6" name="TextBox 5">
            <a:extLst>
              <a:ext uri="{FF2B5EF4-FFF2-40B4-BE49-F238E27FC236}">
                <a16:creationId xmlns:a16="http://schemas.microsoft.com/office/drawing/2014/main" id="{F7105559-E0A9-408A-AAEB-649C574894C4}"/>
              </a:ext>
            </a:extLst>
          </p:cNvPr>
          <p:cNvSpPr txBox="1"/>
          <p:nvPr/>
        </p:nvSpPr>
        <p:spPr>
          <a:xfrm>
            <a:off x="137213" y="1225689"/>
            <a:ext cx="11917574" cy="4791055"/>
          </a:xfrm>
          <a:prstGeom prst="rect">
            <a:avLst/>
          </a:prstGeom>
          <a:noFill/>
        </p:spPr>
        <p:txBody>
          <a:bodyPr wrap="square" rtlCol="0">
            <a:spAutoFit/>
          </a:bodyPr>
          <a:lstStyle/>
          <a:p>
            <a:pPr lvl="0" indent="-457200">
              <a:spcAft>
                <a:spcPts val="800"/>
              </a:spcAft>
              <a:defRPr/>
            </a:pPr>
            <a:r>
              <a:rPr lang="en-GB">
                <a:solidFill>
                  <a:srgbClr val="4472C4">
                    <a:lumMod val="50000"/>
                  </a:srgbClr>
                </a:solidFill>
                <a:latin typeface="Century Gothic" panose="020F0302020204030204"/>
              </a:rPr>
              <a:t>Chung, T. M., and Nation, I. S. P. (2004). Identifying Technical Vocabulary. </a:t>
            </a:r>
            <a:r>
              <a:rPr lang="en-GB" i="1">
                <a:solidFill>
                  <a:srgbClr val="4472C4">
                    <a:lumMod val="50000"/>
                  </a:srgbClr>
                </a:solidFill>
                <a:latin typeface="Century Gothic" panose="020F0302020204030204"/>
              </a:rPr>
              <a:t>System</a:t>
            </a:r>
            <a:r>
              <a:rPr lang="en-GB">
                <a:solidFill>
                  <a:srgbClr val="4472C4">
                    <a:lumMod val="50000"/>
                  </a:srgbClr>
                </a:solidFill>
                <a:latin typeface="Century Gothic" panose="020F0302020204030204"/>
              </a:rPr>
              <a:t>. 32 (2), 251−263.</a:t>
            </a:r>
          </a:p>
          <a:p>
            <a:pPr lvl="0" indent="-457200">
              <a:spcAft>
                <a:spcPts val="800"/>
              </a:spcAft>
              <a:defRPr/>
            </a:pPr>
            <a:r>
              <a:rPr lang="en-GB">
                <a:solidFill>
                  <a:srgbClr val="4472C4">
                    <a:lumMod val="50000"/>
                  </a:srgbClr>
                </a:solidFill>
                <a:latin typeface="Century Gothic" panose="020F0302020204030204"/>
              </a:rPr>
              <a:t>Bauer</a:t>
            </a:r>
            <a:r>
              <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L. &amp; Nation, P. (1993). Word Families. </a:t>
            </a:r>
            <a:r>
              <a:rPr kumimoji="0" lang="en-GB" sz="18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International Journal of Lexicography</a:t>
            </a:r>
            <a:r>
              <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6(4), 253-279. </a:t>
            </a:r>
            <a:r>
              <a:rPr kumimoji="0" lang="en-GB" sz="18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doi</a:t>
            </a:r>
            <a:r>
              <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hlinkClick r:id="rId4"/>
              </a:rPr>
              <a:t>https://doi.org/10.1093/ijl/6.4.253</a:t>
            </a: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0" marR="0" lvl="0" indent="-457200" algn="l" defTabSz="914400" rtl="0" eaLnBrk="1" fontAlgn="auto" latinLnBrk="0" hangingPunct="1">
              <a:lnSpc>
                <a:spcPct val="100000"/>
              </a:lnSpc>
              <a:spcBef>
                <a:spcPts val="0"/>
              </a:spcBef>
              <a:spcAft>
                <a:spcPts val="800"/>
              </a:spcAft>
              <a:buClrTx/>
              <a:buSzTx/>
              <a:buFontTx/>
              <a:buNone/>
              <a:tabLst/>
              <a:defRPr/>
            </a:pPr>
            <a:r>
              <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Davies, M., &amp; Davies, K. (2018). </a:t>
            </a:r>
            <a:r>
              <a:rPr kumimoji="0" lang="en-GB" sz="18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frequency dictionary of Spanish: Core vocabulary for learners </a:t>
            </a:r>
            <a:r>
              <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(2nd ed.). London: Routledge </a:t>
            </a:r>
          </a:p>
          <a:p>
            <a:pPr marL="0" marR="0" lvl="0" indent="-457200" algn="l" defTabSz="914400" rtl="0" eaLnBrk="1" fontAlgn="auto" latinLnBrk="0" hangingPunct="1">
              <a:lnSpc>
                <a:spcPct val="100000"/>
              </a:lnSpc>
              <a:spcBef>
                <a:spcPts val="0"/>
              </a:spcBef>
              <a:spcAft>
                <a:spcPts val="800"/>
              </a:spcAft>
              <a:buClrTx/>
              <a:buSzTx/>
              <a:buFontTx/>
              <a:buNone/>
              <a:tabLst/>
              <a:defRPr/>
            </a:pPr>
            <a:r>
              <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Jones, R., &amp; </a:t>
            </a:r>
            <a:r>
              <a:rPr kumimoji="0" lang="en-GB" sz="18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Tschirner</a:t>
            </a:r>
            <a:r>
              <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L. (2006). </a:t>
            </a:r>
            <a:r>
              <a:rPr kumimoji="0" lang="en-GB" sz="18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frequency dictionary of German: Core vocabulary for learners</a:t>
            </a:r>
            <a:r>
              <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Oxford: Routledge </a:t>
            </a:r>
          </a:p>
          <a:p>
            <a:pPr marL="0" marR="0" lvl="0" indent="-457200" algn="l" defTabSz="914400" rtl="0" eaLnBrk="1" fontAlgn="auto" latinLnBrk="0" hangingPunct="1">
              <a:lnSpc>
                <a:spcPct val="100000"/>
              </a:lnSpc>
              <a:spcBef>
                <a:spcPts val="0"/>
              </a:spcBef>
              <a:spcAft>
                <a:spcPts val="800"/>
              </a:spcAft>
              <a:buClrTx/>
              <a:buSzTx/>
              <a:buFontTx/>
              <a:buNone/>
              <a:tabLst/>
              <a:defRPr/>
            </a:pPr>
            <a:r>
              <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Lonsdale, D. &amp; Le Bras. Y. (2009). </a:t>
            </a:r>
            <a:r>
              <a:rPr kumimoji="0" lang="en-GB" sz="1800" b="0"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frequency dictionary of French: Core vocabulary for learners. </a:t>
            </a:r>
            <a:r>
              <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Oxford: Routledge</a:t>
            </a:r>
          </a:p>
          <a:p>
            <a:pPr lvl="0" indent="-457200">
              <a:spcAft>
                <a:spcPts val="800"/>
              </a:spcAft>
              <a:defRPr/>
            </a:pPr>
            <a:r>
              <a:rPr lang="en-GB">
                <a:solidFill>
                  <a:srgbClr val="4472C4">
                    <a:lumMod val="50000"/>
                  </a:srgbClr>
                </a:solidFill>
                <a:latin typeface="Century Gothic" panose="020F0302020204030204"/>
              </a:rPr>
              <a:t>Kremer, G., </a:t>
            </a:r>
            <a:r>
              <a:rPr lang="en-GB" err="1">
                <a:solidFill>
                  <a:srgbClr val="4472C4">
                    <a:lumMod val="50000"/>
                  </a:srgbClr>
                </a:solidFill>
                <a:latin typeface="Century Gothic" panose="020F0302020204030204"/>
              </a:rPr>
              <a:t>Baroni</a:t>
            </a:r>
            <a:r>
              <a:rPr lang="en-GB">
                <a:solidFill>
                  <a:srgbClr val="4472C4">
                    <a:lumMod val="50000"/>
                  </a:srgbClr>
                </a:solidFill>
                <a:latin typeface="Century Gothic" panose="020F0302020204030204"/>
              </a:rPr>
              <a:t>, M. A set of semantic norms for German and Italian. </a:t>
            </a:r>
            <a:r>
              <a:rPr lang="en-GB" i="1" err="1">
                <a:solidFill>
                  <a:srgbClr val="4472C4">
                    <a:lumMod val="50000"/>
                  </a:srgbClr>
                </a:solidFill>
                <a:latin typeface="Century Gothic" panose="020F0302020204030204"/>
              </a:rPr>
              <a:t>Behav</a:t>
            </a:r>
            <a:r>
              <a:rPr lang="en-GB" i="1">
                <a:solidFill>
                  <a:srgbClr val="4472C4">
                    <a:lumMod val="50000"/>
                  </a:srgbClr>
                </a:solidFill>
                <a:latin typeface="Century Gothic" panose="020F0302020204030204"/>
              </a:rPr>
              <a:t> Res </a:t>
            </a:r>
            <a:r>
              <a:rPr lang="en-GB">
                <a:solidFill>
                  <a:srgbClr val="4472C4">
                    <a:lumMod val="50000"/>
                  </a:srgbClr>
                </a:solidFill>
                <a:latin typeface="Century Gothic" panose="020F0302020204030204"/>
              </a:rPr>
              <a:t>43, 97–109 (2011). https://doi.org/10.3758/s13428-010-0028-x</a:t>
            </a:r>
            <a:endPar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lvl="0" indent="-457200">
              <a:spcAft>
                <a:spcPts val="800"/>
              </a:spcAft>
              <a:defRPr/>
            </a:pPr>
            <a:r>
              <a:rPr lang="en-GB">
                <a:solidFill>
                  <a:srgbClr val="4472C4">
                    <a:lumMod val="50000"/>
                  </a:srgbClr>
                </a:solidFill>
                <a:latin typeface="Century Gothic" panose="020F0302020204030204"/>
              </a:rPr>
              <a:t>Nation, I. S. P. (2016). </a:t>
            </a:r>
            <a:r>
              <a:rPr lang="en-GB" i="1">
                <a:solidFill>
                  <a:srgbClr val="4472C4">
                    <a:lumMod val="50000"/>
                  </a:srgbClr>
                </a:solidFill>
                <a:latin typeface="Century Gothic" panose="020F0302020204030204"/>
              </a:rPr>
              <a:t>Learning Vocabulary in Another Language. </a:t>
            </a:r>
            <a:r>
              <a:rPr lang="en-GB">
                <a:solidFill>
                  <a:srgbClr val="4472C4">
                    <a:lumMod val="50000"/>
                  </a:srgbClr>
                </a:solidFill>
                <a:latin typeface="Century Gothic" panose="020F0302020204030204"/>
              </a:rPr>
              <a:t>Cambridge: Cambridge University Press.</a:t>
            </a:r>
          </a:p>
          <a:p>
            <a:pPr lvl="0" indent="-457200">
              <a:spcAft>
                <a:spcPts val="800"/>
              </a:spcAft>
              <a:defRPr/>
            </a:pPr>
            <a:r>
              <a:rPr lang="en-GB">
                <a:solidFill>
                  <a:srgbClr val="4472C4">
                    <a:lumMod val="50000"/>
                  </a:srgbClr>
                </a:solidFill>
                <a:latin typeface="Century Gothic" panose="020F0302020204030204"/>
              </a:rPr>
              <a:t>Nation, P., &amp; Crabbe, D. (1991). A survival language learning syllabus for foreign travel. </a:t>
            </a:r>
            <a:r>
              <a:rPr lang="en-GB" i="1">
                <a:solidFill>
                  <a:srgbClr val="4472C4">
                    <a:lumMod val="50000"/>
                  </a:srgbClr>
                </a:solidFill>
                <a:latin typeface="Century Gothic" panose="020F0302020204030204"/>
              </a:rPr>
              <a:t>System</a:t>
            </a:r>
            <a:r>
              <a:rPr lang="en-GB">
                <a:solidFill>
                  <a:srgbClr val="4472C4">
                    <a:lumMod val="50000"/>
                  </a:srgbClr>
                </a:solidFill>
                <a:latin typeface="Century Gothic" panose="020F0302020204030204"/>
              </a:rPr>
              <a:t>,</a:t>
            </a:r>
          </a:p>
          <a:p>
            <a:pPr lvl="0" indent="-457200">
              <a:spcAft>
                <a:spcPts val="800"/>
              </a:spcAft>
              <a:defRPr/>
            </a:pPr>
            <a:r>
              <a:rPr lang="en-GB">
                <a:solidFill>
                  <a:srgbClr val="4472C4">
                    <a:lumMod val="50000"/>
                  </a:srgbClr>
                </a:solidFill>
                <a:latin typeface="Century Gothic" panose="020F0302020204030204"/>
              </a:rPr>
              <a:t>19(3), 191–201. </a:t>
            </a:r>
            <a:r>
              <a:rPr lang="en-GB" err="1">
                <a:solidFill>
                  <a:srgbClr val="4472C4">
                    <a:lumMod val="50000"/>
                  </a:srgbClr>
                </a:solidFill>
                <a:latin typeface="Century Gothic" panose="020F0302020204030204"/>
              </a:rPr>
              <a:t>doi</a:t>
            </a:r>
            <a:r>
              <a:rPr lang="en-GB">
                <a:solidFill>
                  <a:srgbClr val="4472C4">
                    <a:lumMod val="50000"/>
                  </a:srgbClr>
                </a:solidFill>
                <a:latin typeface="Century Gothic" panose="020F0302020204030204"/>
              </a:rPr>
              <a:t>: 10.1016/0346-251X(91)90044-P</a:t>
            </a:r>
          </a:p>
        </p:txBody>
      </p:sp>
    </p:spTree>
    <p:extLst>
      <p:ext uri="{BB962C8B-B14F-4D97-AF65-F5344CB8AC3E}">
        <p14:creationId xmlns:p14="http://schemas.microsoft.com/office/powerpoint/2010/main" val="35131304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43C3AC0-F97C-4BC6-933C-AFBEC7AA701B}"/>
              </a:ext>
            </a:extLst>
          </p:cNvPr>
          <p:cNvSpPr>
            <a:spLocks noGrp="1"/>
          </p:cNvSpPr>
          <p:nvPr>
            <p:ph type="title"/>
          </p:nvPr>
        </p:nvSpPr>
        <p:spPr>
          <a:xfrm>
            <a:off x="0" y="4647098"/>
            <a:ext cx="6484584" cy="1325563"/>
          </a:xfrm>
        </p:spPr>
        <p:txBody>
          <a:bodyPr>
            <a:normAutofit/>
          </a:bodyPr>
          <a:lstStyle/>
          <a:p>
            <a:r>
              <a:rPr lang="en-GB" sz="3600" b="1">
                <a:solidFill>
                  <a:schemeClr val="bg1"/>
                </a:solidFill>
              </a:rPr>
              <a:t>Overview</a:t>
            </a:r>
          </a:p>
        </p:txBody>
      </p:sp>
      <p:grpSp>
        <p:nvGrpSpPr>
          <p:cNvPr id="8" name="Group 7">
            <a:extLst>
              <a:ext uri="{FF2B5EF4-FFF2-40B4-BE49-F238E27FC236}">
                <a16:creationId xmlns:a16="http://schemas.microsoft.com/office/drawing/2014/main" id="{08CFCAA8-4CBC-4CC8-BBAD-3530BCC8EEA1}"/>
              </a:ext>
            </a:extLst>
          </p:cNvPr>
          <p:cNvGrpSpPr/>
          <p:nvPr/>
        </p:nvGrpSpPr>
        <p:grpSpPr>
          <a:xfrm>
            <a:off x="0" y="1479310"/>
            <a:ext cx="12192000" cy="4832092"/>
            <a:chOff x="-1" y="-669162"/>
            <a:chExt cx="8721970" cy="4832092"/>
          </a:xfrm>
          <a:solidFill>
            <a:srgbClr val="E56700"/>
          </a:solidFill>
        </p:grpSpPr>
        <p:sp>
          <p:nvSpPr>
            <p:cNvPr id="9" name="Rectangle 8">
              <a:extLst>
                <a:ext uri="{FF2B5EF4-FFF2-40B4-BE49-F238E27FC236}">
                  <a16:creationId xmlns:a16="http://schemas.microsoft.com/office/drawing/2014/main" id="{9D0A6631-E422-48AB-996F-56E643040D74}"/>
                </a:ext>
              </a:extLst>
            </p:cNvPr>
            <p:cNvSpPr/>
            <p:nvPr/>
          </p:nvSpPr>
          <p:spPr>
            <a:xfrm>
              <a:off x="-1" y="339969"/>
              <a:ext cx="8721970" cy="820616"/>
            </a:xfrm>
            <a:prstGeom prst="rect">
              <a:avLst/>
            </a:prstGeom>
            <a:grpFill/>
            <a:ln>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TextBox 12">
              <a:extLst>
                <a:ext uri="{FF2B5EF4-FFF2-40B4-BE49-F238E27FC236}">
                  <a16:creationId xmlns:a16="http://schemas.microsoft.com/office/drawing/2014/main" id="{F26B51BC-E05F-426D-8058-0B52F67A54A6}"/>
                </a:ext>
              </a:extLst>
            </p:cNvPr>
            <p:cNvSpPr txBox="1"/>
            <p:nvPr/>
          </p:nvSpPr>
          <p:spPr>
            <a:xfrm>
              <a:off x="-1" y="-669162"/>
              <a:ext cx="8721970" cy="4832092"/>
            </a:xfrm>
            <a:prstGeom prst="rect">
              <a:avLst/>
            </a:prstGeom>
            <a:grpFill/>
            <a:ln>
              <a:solidFill>
                <a:srgbClr val="E56700"/>
              </a:solidFill>
            </a:ln>
          </p:spPr>
          <p:txBody>
            <a:bodyPr wrap="square" rtlCol="0">
              <a:spAutoFit/>
            </a:bodyPr>
            <a:lstStyle/>
            <a:p>
              <a:pPr lvl="1">
                <a:lnSpc>
                  <a:spcPct val="150000"/>
                </a:lnSpc>
                <a:defRPr/>
              </a:pPr>
              <a:r>
                <a:rPr lang="en-GB" sz="3200" b="1" dirty="0">
                  <a:solidFill>
                    <a:prstClr val="white"/>
                  </a:solidFill>
                  <a:latin typeface="Century Gothic" panose="020B0502020202020204" pitchFamily="34" charset="0"/>
                </a:rPr>
                <a:t>What might be behind these positive comments? </a:t>
              </a:r>
            </a:p>
            <a:p>
              <a:pPr lvl="1">
                <a:lnSpc>
                  <a:spcPct val="150000"/>
                </a:lnSpc>
                <a:defRPr/>
              </a:pPr>
              <a:r>
                <a:rPr lang="en-GB" sz="3200" b="1" dirty="0">
                  <a:solidFill>
                    <a:prstClr val="white"/>
                  </a:solidFill>
                  <a:latin typeface="Century Gothic" panose="020B0502020202020204" pitchFamily="34" charset="0"/>
                </a:rPr>
                <a:t>Part 2: </a:t>
              </a:r>
              <a:r>
                <a:rPr lang="en-GB" sz="3200" b="1" dirty="0">
                  <a:solidFill>
                    <a:schemeClr val="bg1"/>
                  </a:solidFill>
                  <a:latin typeface="Century Gothic" panose="020F0302020204030204"/>
                </a:rPr>
                <a:t>Defining the language content… </a:t>
              </a:r>
            </a:p>
            <a:p>
              <a:pPr marL="914400" lvl="1" indent="-457200">
                <a:lnSpc>
                  <a:spcPct val="150000"/>
                </a:lnSpc>
                <a:buFont typeface="+mj-lt"/>
                <a:buAutoNum type="arabicPeriod"/>
                <a:defRPr/>
              </a:pPr>
              <a:r>
                <a:rPr lang="en-GB" sz="2400" b="1" u="sng" dirty="0">
                  <a:solidFill>
                    <a:schemeClr val="bg1"/>
                  </a:solidFill>
                  <a:latin typeface="Century Gothic" panose="020F0302020204030204"/>
                </a:rPr>
                <a:t>What</a:t>
              </a:r>
              <a:r>
                <a:rPr lang="en-GB" sz="2400" b="1" dirty="0">
                  <a:solidFill>
                    <a:schemeClr val="bg1"/>
                  </a:solidFill>
                  <a:latin typeface="Century Gothic" panose="020F0302020204030204"/>
                </a:rPr>
                <a:t> are the core components of language in the early stages?</a:t>
              </a:r>
            </a:p>
            <a:p>
              <a:pPr marL="914400" lvl="1" indent="-457200">
                <a:lnSpc>
                  <a:spcPct val="150000"/>
                </a:lnSpc>
                <a:buFont typeface="+mj-lt"/>
                <a:buAutoNum type="arabicPeriod"/>
                <a:defRPr/>
              </a:pPr>
              <a:r>
                <a:rPr lang="en-GB" sz="2400" b="1" u="sng" dirty="0">
                  <a:solidFill>
                    <a:schemeClr val="bg1"/>
                  </a:solidFill>
                  <a:latin typeface="Century Gothic" panose="020F0302020204030204"/>
                </a:rPr>
                <a:t>How much </a:t>
              </a:r>
              <a:r>
                <a:rPr lang="en-GB" sz="2400" b="1" dirty="0">
                  <a:solidFill>
                    <a:schemeClr val="bg1"/>
                  </a:solidFill>
                  <a:latin typeface="Century Gothic" panose="020F0302020204030204"/>
                </a:rPr>
                <a:t>content?</a:t>
              </a:r>
            </a:p>
            <a:p>
              <a:pPr marL="914400" lvl="1" indent="-457200">
                <a:lnSpc>
                  <a:spcPct val="150000"/>
                </a:lnSpc>
                <a:buFont typeface="+mj-lt"/>
                <a:buAutoNum type="arabicPeriod"/>
                <a:defRPr/>
              </a:pPr>
              <a:r>
                <a:rPr lang="en-GB" sz="2400" b="1" u="sng" dirty="0">
                  <a:solidFill>
                    <a:schemeClr val="bg1"/>
                  </a:solidFill>
                  <a:latin typeface="Century Gothic" panose="020F0302020204030204"/>
                </a:rPr>
                <a:t>Which</a:t>
              </a:r>
              <a:r>
                <a:rPr lang="en-GB" sz="2400" b="1" dirty="0">
                  <a:solidFill>
                    <a:schemeClr val="bg1"/>
                  </a:solidFill>
                  <a:latin typeface="Century Gothic" panose="020F0302020204030204"/>
                </a:rPr>
                <a:t> words/grammar/phonics?</a:t>
              </a:r>
            </a:p>
            <a:p>
              <a:pPr marL="914400" lvl="1" indent="-457200">
                <a:lnSpc>
                  <a:spcPct val="150000"/>
                </a:lnSpc>
                <a:buFont typeface="+mj-lt"/>
                <a:buAutoNum type="arabicPeriod"/>
                <a:defRPr/>
              </a:pPr>
              <a:r>
                <a:rPr lang="en-GB" sz="2400" b="1" u="sng" dirty="0">
                  <a:solidFill>
                    <a:schemeClr val="bg1"/>
                  </a:solidFill>
                  <a:latin typeface="Century Gothic" panose="020F0302020204030204"/>
                </a:rPr>
                <a:t>When?</a:t>
              </a:r>
              <a:r>
                <a:rPr lang="en-GB" sz="2400" b="1" dirty="0">
                  <a:solidFill>
                    <a:schemeClr val="bg1"/>
                  </a:solidFill>
                  <a:latin typeface="Century Gothic" panose="020F0302020204030204"/>
                </a:rPr>
                <a:t> Revisiting it … often</a:t>
              </a:r>
            </a:p>
            <a:p>
              <a:pPr marL="914400" lvl="1" indent="-457200">
                <a:lnSpc>
                  <a:spcPct val="150000"/>
                </a:lnSpc>
                <a:buFont typeface="+mj-lt"/>
                <a:buAutoNum type="arabicPeriod"/>
                <a:defRPr/>
              </a:pPr>
              <a:r>
                <a:rPr lang="en-GB" sz="2400" b="1" u="sng" dirty="0">
                  <a:solidFill>
                    <a:schemeClr val="bg1"/>
                  </a:solidFill>
                  <a:latin typeface="Century Gothic" panose="020F0302020204030204"/>
                </a:rPr>
                <a:t>How?</a:t>
              </a:r>
              <a:r>
                <a:rPr lang="en-GB" sz="2400" b="1" dirty="0">
                  <a:solidFill>
                    <a:schemeClr val="bg1"/>
                  </a:solidFill>
                  <a:latin typeface="Century Gothic" panose="020F0302020204030204"/>
                </a:rPr>
                <a:t> In </a:t>
              </a:r>
              <a:r>
                <a:rPr lang="en-GB" sz="2400" b="1" i="1" dirty="0">
                  <a:solidFill>
                    <a:schemeClr val="bg1"/>
                  </a:solidFill>
                  <a:latin typeface="Century Gothic" panose="020F0302020204030204"/>
                </a:rPr>
                <a:t>varied, meaningful, and engaging</a:t>
              </a:r>
              <a:r>
                <a:rPr lang="en-GB" sz="2400" b="1" dirty="0">
                  <a:solidFill>
                    <a:schemeClr val="bg1"/>
                  </a:solidFill>
                  <a:latin typeface="Century Gothic" panose="020F0302020204030204"/>
                </a:rPr>
                <a:t> contexts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 </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custDataLst>
      <p:tags r:id="rId1"/>
    </p:custDataLst>
    <p:extLst>
      <p:ext uri="{BB962C8B-B14F-4D97-AF65-F5344CB8AC3E}">
        <p14:creationId xmlns:p14="http://schemas.microsoft.com/office/powerpoint/2010/main" val="3463578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9">
            <a:extLst>
              <a:ext uri="{FF2B5EF4-FFF2-40B4-BE49-F238E27FC236}">
                <a16:creationId xmlns:a16="http://schemas.microsoft.com/office/drawing/2014/main" id="{303D9225-6E04-47F5-9F25-13A11CB50D7A}"/>
              </a:ext>
            </a:extLst>
          </p:cNvPr>
          <p:cNvSpPr/>
          <p:nvPr/>
        </p:nvSpPr>
        <p:spPr>
          <a:xfrm>
            <a:off x="305869" y="1490786"/>
            <a:ext cx="8664511" cy="2134147"/>
          </a:xfrm>
          <a:prstGeom prst="roundRect">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i="0" u="sng"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What</a:t>
            </a:r>
            <a:r>
              <a:rPr kumimoji="0" lang="fr-FR" sz="3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are the components of ‘communicative competence’? </a:t>
            </a:r>
          </a:p>
        </p:txBody>
      </p:sp>
      <p:pic>
        <p:nvPicPr>
          <p:cNvPr id="5" name="Picture 4" descr="background rectang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9169052" cy="867128"/>
          </a:xfrm>
          <a:prstGeom prst="rect">
            <a:avLst/>
          </a:prstGeom>
        </p:spPr>
      </p:pic>
      <p:sp>
        <p:nvSpPr>
          <p:cNvPr id="2" name="Title 1"/>
          <p:cNvSpPr>
            <a:spLocks noGrp="1"/>
          </p:cNvSpPr>
          <p:nvPr>
            <p:ph type="title"/>
          </p:nvPr>
        </p:nvSpPr>
        <p:spPr>
          <a:xfrm>
            <a:off x="-1" y="0"/>
            <a:ext cx="7979079" cy="1325563"/>
          </a:xfrm>
        </p:spPr>
        <p:txBody>
          <a:bodyPr>
            <a:normAutofit/>
          </a:bodyPr>
          <a:lstStyle/>
          <a:p>
            <a:r>
              <a:rPr lang="en-GB" sz="3200" b="1">
                <a:solidFill>
                  <a:schemeClr val="bg1"/>
                </a:solidFill>
              </a:rPr>
              <a:t>Defining the language content: Part 1</a:t>
            </a:r>
          </a:p>
        </p:txBody>
      </p:sp>
    </p:spTree>
    <p:custDataLst>
      <p:tags r:id="rId1"/>
    </p:custDataLst>
    <p:extLst>
      <p:ext uri="{BB962C8B-B14F-4D97-AF65-F5344CB8AC3E}">
        <p14:creationId xmlns:p14="http://schemas.microsoft.com/office/powerpoint/2010/main" val="317496541"/>
      </p:ext>
    </p:extLst>
  </p:cSld>
  <p:clrMapOvr>
    <a:masterClrMapping/>
  </p:clrMapOvr>
  <mc:AlternateContent xmlns:mc="http://schemas.openxmlformats.org/markup-compatibility/2006" xmlns:p14="http://schemas.microsoft.com/office/powerpoint/2010/main">
    <mc:Choice Requires="p14">
      <p:transition spd="slow" p14:dur="2000" advTm="33672"/>
    </mc:Choice>
    <mc:Fallback xmlns="">
      <p:transition spd="slow" advTm="3367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4E261F-A76C-AA4A-B74D-D0427F95D11C}"/>
              </a:ext>
            </a:extLst>
          </p:cNvPr>
          <p:cNvSpPr txBox="1"/>
          <p:nvPr/>
        </p:nvSpPr>
        <p:spPr>
          <a:xfrm>
            <a:off x="122737" y="1629404"/>
            <a:ext cx="2933614" cy="491225"/>
          </a:xfrm>
          <a:prstGeom prst="rect">
            <a:avLst/>
          </a:prstGeom>
          <a:noFill/>
        </p:spPr>
        <p:txBody>
          <a:bodyPr wrap="square" rtlCol="0">
            <a:spAutoFit/>
          </a:bodyPr>
          <a:lstStyle/>
          <a:p>
            <a:pPr>
              <a:lnSpc>
                <a:spcPct val="80000"/>
              </a:lnSpc>
              <a:buFontTx/>
              <a:buNone/>
            </a:pPr>
            <a:r>
              <a:rPr lang="en-GB" altLang="en-US" sz="1600"/>
              <a:t>Bachman (1990)</a:t>
            </a:r>
          </a:p>
          <a:p>
            <a:pPr>
              <a:lnSpc>
                <a:spcPct val="80000"/>
              </a:lnSpc>
              <a:buFontTx/>
              <a:buNone/>
            </a:pPr>
            <a:r>
              <a:rPr lang="en-GB" altLang="en-US" sz="1600" err="1"/>
              <a:t>Canale</a:t>
            </a:r>
            <a:r>
              <a:rPr lang="en-GB" altLang="en-US" sz="1600"/>
              <a:t>  &amp; Swain (1980)</a:t>
            </a:r>
          </a:p>
        </p:txBody>
      </p:sp>
      <p:graphicFrame>
        <p:nvGraphicFramePr>
          <p:cNvPr id="8" name="Content Placeholder 7">
            <a:extLst>
              <a:ext uri="{FF2B5EF4-FFF2-40B4-BE49-F238E27FC236}">
                <a16:creationId xmlns:a16="http://schemas.microsoft.com/office/drawing/2014/main" id="{03D25963-4F48-BA4A-BAD9-5CCB131754DF}"/>
              </a:ext>
            </a:extLst>
          </p:cNvPr>
          <p:cNvGraphicFramePr>
            <a:graphicFrameLocks noGrp="1"/>
          </p:cNvGraphicFramePr>
          <p:nvPr>
            <p:ph idx="1"/>
            <p:extLst>
              <p:ext uri="{D42A27DB-BD31-4B8C-83A1-F6EECF244321}">
                <p14:modId xmlns:p14="http://schemas.microsoft.com/office/powerpoint/2010/main" val="380492137"/>
              </p:ext>
            </p:extLst>
          </p:nvPr>
        </p:nvGraphicFramePr>
        <p:xfrm>
          <a:off x="122737" y="1629404"/>
          <a:ext cx="11951778" cy="4458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8">
            <a:extLst>
              <a:ext uri="{FF2B5EF4-FFF2-40B4-BE49-F238E27FC236}">
                <a16:creationId xmlns:a16="http://schemas.microsoft.com/office/drawing/2014/main" id="{76EF9D88-BBE9-8849-BD57-90A2B2624918}"/>
              </a:ext>
            </a:extLst>
          </p:cNvPr>
          <p:cNvSpPr/>
          <p:nvPr/>
        </p:nvSpPr>
        <p:spPr>
          <a:xfrm>
            <a:off x="122737" y="2120629"/>
            <a:ext cx="8457591" cy="4031807"/>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97D325E-78B2-174D-B11E-A2B07DEFBCA1}"/>
              </a:ext>
            </a:extLst>
          </p:cNvPr>
          <p:cNvSpPr txBox="1"/>
          <p:nvPr/>
        </p:nvSpPr>
        <p:spPr>
          <a:xfrm>
            <a:off x="2163462" y="290052"/>
            <a:ext cx="8063364" cy="954107"/>
          </a:xfrm>
          <a:prstGeom prst="rect">
            <a:avLst/>
          </a:prstGeom>
          <a:noFill/>
        </p:spPr>
        <p:txBody>
          <a:bodyPr wrap="square" rtlCol="0">
            <a:spAutoFit/>
          </a:bodyPr>
          <a:lstStyle/>
          <a:p>
            <a:pPr algn="ctr"/>
            <a:r>
              <a:rPr lang="en-US" sz="2800" b="1"/>
              <a:t>What do we want to teach? </a:t>
            </a:r>
          </a:p>
          <a:p>
            <a:pPr algn="ctr"/>
            <a:r>
              <a:rPr lang="en-US" sz="2800" b="1"/>
              <a:t>What does it mean to be competent in a language?</a:t>
            </a:r>
          </a:p>
        </p:txBody>
      </p:sp>
      <p:sp>
        <p:nvSpPr>
          <p:cNvPr id="11" name="Oval 10">
            <a:extLst>
              <a:ext uri="{FF2B5EF4-FFF2-40B4-BE49-F238E27FC236}">
                <a16:creationId xmlns:a16="http://schemas.microsoft.com/office/drawing/2014/main" id="{65066801-7FC8-2C4B-ABD7-DDF5CCA5D687}"/>
              </a:ext>
            </a:extLst>
          </p:cNvPr>
          <p:cNvSpPr/>
          <p:nvPr/>
        </p:nvSpPr>
        <p:spPr>
          <a:xfrm>
            <a:off x="8580328" y="2120629"/>
            <a:ext cx="3611671" cy="3540583"/>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44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4|12.8|5.9|5.4"/>
</p:tagLst>
</file>

<file path=ppt/tags/tag10.xml><?xml version="1.0" encoding="utf-8"?>
<p:tagLst xmlns:a="http://schemas.openxmlformats.org/drawingml/2006/main" xmlns:r="http://schemas.openxmlformats.org/officeDocument/2006/relationships" xmlns:p="http://schemas.openxmlformats.org/presentationml/2006/main">
  <p:tag name="TIMING" val="|7|2.9"/>
</p:tagLst>
</file>

<file path=ppt/tags/tag11.xml><?xml version="1.0" encoding="utf-8"?>
<p:tagLst xmlns:a="http://schemas.openxmlformats.org/drawingml/2006/main" xmlns:r="http://schemas.openxmlformats.org/officeDocument/2006/relationships" xmlns:p="http://schemas.openxmlformats.org/presentationml/2006/main">
  <p:tag name="TIMING" val="|4.4|12.8|5.9|5.4"/>
</p:tagLst>
</file>

<file path=ppt/tags/tag12.xml><?xml version="1.0" encoding="utf-8"?>
<p:tagLst xmlns:a="http://schemas.openxmlformats.org/drawingml/2006/main" xmlns:r="http://schemas.openxmlformats.org/officeDocument/2006/relationships" xmlns:p="http://schemas.openxmlformats.org/presentationml/2006/main">
  <p:tag name="TIMING" val="|4.4|12.8|5.9|5.4"/>
</p:tagLst>
</file>

<file path=ppt/tags/tag13.xml><?xml version="1.0" encoding="utf-8"?>
<p:tagLst xmlns:a="http://schemas.openxmlformats.org/drawingml/2006/main" xmlns:r="http://schemas.openxmlformats.org/officeDocument/2006/relationships" xmlns:p="http://schemas.openxmlformats.org/presentationml/2006/main">
  <p:tag name="TIMING" val="|4.4|12.8|5.9|5.4"/>
</p:tagLst>
</file>

<file path=ppt/tags/tag14.xml><?xml version="1.0" encoding="utf-8"?>
<p:tagLst xmlns:a="http://schemas.openxmlformats.org/drawingml/2006/main" xmlns:r="http://schemas.openxmlformats.org/officeDocument/2006/relationships" xmlns:p="http://schemas.openxmlformats.org/presentationml/2006/main">
  <p:tag name="TIMING" val="|4.4|12.8|5.9|5.4"/>
</p:tagLst>
</file>

<file path=ppt/tags/tag15.xml><?xml version="1.0" encoding="utf-8"?>
<p:tagLst xmlns:a="http://schemas.openxmlformats.org/drawingml/2006/main" xmlns:r="http://schemas.openxmlformats.org/officeDocument/2006/relationships" xmlns:p="http://schemas.openxmlformats.org/presentationml/2006/main">
  <p:tag name="TIMING" val="|4.4|12.8|5.9|5.4"/>
</p:tagLst>
</file>

<file path=ppt/tags/tag16.xml><?xml version="1.0" encoding="utf-8"?>
<p:tagLst xmlns:a="http://schemas.openxmlformats.org/drawingml/2006/main" xmlns:r="http://schemas.openxmlformats.org/officeDocument/2006/relationships" xmlns:p="http://schemas.openxmlformats.org/presentationml/2006/main">
  <p:tag name="TIMING" val="|4.4|12.8|5.9|5.4"/>
</p:tagLst>
</file>

<file path=ppt/tags/tag17.xml><?xml version="1.0" encoding="utf-8"?>
<p:tagLst xmlns:a="http://schemas.openxmlformats.org/drawingml/2006/main" xmlns:r="http://schemas.openxmlformats.org/officeDocument/2006/relationships" xmlns:p="http://schemas.openxmlformats.org/presentationml/2006/main">
  <p:tag name="TIMING" val="|2|28"/>
</p:tagLst>
</file>

<file path=ppt/tags/tag18.xml><?xml version="1.0" encoding="utf-8"?>
<p:tagLst xmlns:a="http://schemas.openxmlformats.org/drawingml/2006/main" xmlns:r="http://schemas.openxmlformats.org/officeDocument/2006/relationships" xmlns:p="http://schemas.openxmlformats.org/presentationml/2006/main">
  <p:tag name="TIMING" val="|4.4|12.8|5.9|5.4"/>
</p:tagLst>
</file>

<file path=ppt/tags/tag2.xml><?xml version="1.0" encoding="utf-8"?>
<p:tagLst xmlns:a="http://schemas.openxmlformats.org/drawingml/2006/main" xmlns:r="http://schemas.openxmlformats.org/officeDocument/2006/relationships" xmlns:p="http://schemas.openxmlformats.org/presentationml/2006/main">
  <p:tag name="TIMING" val="|2|28"/>
</p:tagLst>
</file>

<file path=ppt/tags/tag3.xml><?xml version="1.0" encoding="utf-8"?>
<p:tagLst xmlns:a="http://schemas.openxmlformats.org/drawingml/2006/main" xmlns:r="http://schemas.openxmlformats.org/officeDocument/2006/relationships" xmlns:p="http://schemas.openxmlformats.org/presentationml/2006/main">
  <p:tag name="TIMING" val="|2|28"/>
</p:tagLst>
</file>

<file path=ppt/tags/tag4.xml><?xml version="1.0" encoding="utf-8"?>
<p:tagLst xmlns:a="http://schemas.openxmlformats.org/drawingml/2006/main" xmlns:r="http://schemas.openxmlformats.org/officeDocument/2006/relationships" xmlns:p="http://schemas.openxmlformats.org/presentationml/2006/main">
  <p:tag name="TIMING" val="|2|28"/>
</p:tagLst>
</file>

<file path=ppt/tags/tag5.xml><?xml version="1.0" encoding="utf-8"?>
<p:tagLst xmlns:a="http://schemas.openxmlformats.org/drawingml/2006/main" xmlns:r="http://schemas.openxmlformats.org/officeDocument/2006/relationships" xmlns:p="http://schemas.openxmlformats.org/presentationml/2006/main">
  <p:tag name="TIMING" val="|4.4|12.8|5.9|5.4"/>
</p:tagLst>
</file>

<file path=ppt/tags/tag6.xml><?xml version="1.0" encoding="utf-8"?>
<p:tagLst xmlns:a="http://schemas.openxmlformats.org/drawingml/2006/main" xmlns:r="http://schemas.openxmlformats.org/officeDocument/2006/relationships" xmlns:p="http://schemas.openxmlformats.org/presentationml/2006/main">
  <p:tag name="TIMING" val="|4.4|12.8|5.9|5.4"/>
</p:tagLst>
</file>

<file path=ppt/tags/tag7.xml><?xml version="1.0" encoding="utf-8"?>
<p:tagLst xmlns:a="http://schemas.openxmlformats.org/drawingml/2006/main" xmlns:r="http://schemas.openxmlformats.org/officeDocument/2006/relationships" xmlns:p="http://schemas.openxmlformats.org/presentationml/2006/main">
  <p:tag name="TIMING" val="|4.4|12.8|5.9|5.4"/>
</p:tagLst>
</file>

<file path=ppt/tags/tag8.xml><?xml version="1.0" encoding="utf-8"?>
<p:tagLst xmlns:a="http://schemas.openxmlformats.org/drawingml/2006/main" xmlns:r="http://schemas.openxmlformats.org/officeDocument/2006/relationships" xmlns:p="http://schemas.openxmlformats.org/presentationml/2006/main">
  <p:tag name="TIMING" val="|4.4|12.8|5.9|5.4"/>
</p:tagLst>
</file>

<file path=ppt/tags/tag9.xml><?xml version="1.0" encoding="utf-8"?>
<p:tagLst xmlns:a="http://schemas.openxmlformats.org/drawingml/2006/main" xmlns:r="http://schemas.openxmlformats.org/officeDocument/2006/relationships" xmlns:p="http://schemas.openxmlformats.org/presentationml/2006/main">
  <p:tag name="TIMING" val="|4.4|12.8|5.9|5.4"/>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9221</TotalTime>
  <Words>12777</Words>
  <Application>Microsoft Office PowerPoint</Application>
  <PresentationFormat>Widescreen</PresentationFormat>
  <Paragraphs>1098</Paragraphs>
  <Slides>62</Slides>
  <Notes>60</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62</vt:i4>
      </vt:variant>
    </vt:vector>
  </HeadingPairs>
  <TitlesOfParts>
    <vt:vector size="77" baseType="lpstr">
      <vt:lpstr>HGPｺﾞｼｯｸE</vt:lpstr>
      <vt:lpstr>SimSun</vt:lpstr>
      <vt:lpstr>游ゴシック</vt:lpstr>
      <vt:lpstr>Al Bayan Plain</vt:lpstr>
      <vt:lpstr>Arial</vt:lpstr>
      <vt:lpstr>Calibri</vt:lpstr>
      <vt:lpstr>Century Gothic</vt:lpstr>
      <vt:lpstr>Noto Sans Symbols</vt:lpstr>
      <vt:lpstr>Palatino Linotype</vt:lpstr>
      <vt:lpstr>Times New Roman</vt:lpstr>
      <vt:lpstr>Tw Cen MT</vt:lpstr>
      <vt:lpstr>Wingdings</vt:lpstr>
      <vt:lpstr>Wingdings 3</vt:lpstr>
      <vt:lpstr>1_Office Theme</vt:lpstr>
      <vt:lpstr>2_Office Theme</vt:lpstr>
      <vt:lpstr> Sequencing and Delivering a Content-Rich Curriculum</vt:lpstr>
      <vt:lpstr>Session outline</vt:lpstr>
      <vt:lpstr>PowerPoint Presentation</vt:lpstr>
      <vt:lpstr>Overview</vt:lpstr>
      <vt:lpstr>Overview</vt:lpstr>
      <vt:lpstr>PowerPoint Presentation</vt:lpstr>
      <vt:lpstr>Overview</vt:lpstr>
      <vt:lpstr>Defining the language content: Part 1</vt:lpstr>
      <vt:lpstr>PowerPoint Presentation</vt:lpstr>
      <vt:lpstr>Defining the language content: Part 2</vt:lpstr>
      <vt:lpstr>Putting classroom FL learning in context…</vt:lpstr>
      <vt:lpstr>In 450 hours, how much can be learnt?  </vt:lpstr>
      <vt:lpstr>What can inform our decisions about how many words to teach?</vt:lpstr>
      <vt:lpstr>PowerPoint Presentation</vt:lpstr>
      <vt:lpstr>How much to learn in the time available: NCELP’s estimation</vt:lpstr>
      <vt:lpstr>Defining the language content: Part 3</vt:lpstr>
      <vt:lpstr>Why use a word list to define the content?</vt:lpstr>
      <vt:lpstr>Are word lists used for other language programmes?</vt:lpstr>
      <vt:lpstr>What is it like working without a fixed word list, for post-beginners / low intermediates?</vt:lpstr>
      <vt:lpstr>Which words appear in every exam?</vt:lpstr>
      <vt:lpstr>How much of the Awarding Organisations’ lists has never been used in an exam? </vt:lpstr>
      <vt:lpstr>How many words are only ever used once?</vt:lpstr>
      <vt:lpstr>Defining the content: So, if we use a list, which words should be on it? </vt:lpstr>
      <vt:lpstr>PowerPoint Presentation</vt:lpstr>
      <vt:lpstr>Which words? Identifying useful words:  using frequency from huge corpora of language</vt:lpstr>
      <vt:lpstr>PowerPoint Presentation</vt:lpstr>
      <vt:lpstr>But … is it ok to use information about frequency from a corpus of general language use? </vt:lpstr>
      <vt:lpstr>Which words? Selecting useful, low frequency words </vt:lpstr>
      <vt:lpstr>Which words? Low frequency words: word classes</vt:lpstr>
      <vt:lpstr>Which words? But … can high frequency words be used to talk about themes? Yes.</vt:lpstr>
      <vt:lpstr>PowerPoint Presentation</vt:lpstr>
      <vt:lpstr>Identifying sound-symbol correspondences</vt:lpstr>
      <vt:lpstr>Defining the language content: Parts 4 &amp; 5 </vt:lpstr>
      <vt:lpstr>PowerPoint Presentation</vt:lpstr>
      <vt:lpstr>An expanding practice schedule</vt:lpstr>
      <vt:lpstr>Revisiting vocabulary in different grammatical and semantic contexts</vt:lpstr>
      <vt:lpstr>2. Design</vt:lpstr>
      <vt:lpstr>PowerPoint Presentation</vt:lpstr>
      <vt:lpstr>But won’t this lead to a dull diet?</vt:lpstr>
      <vt:lpstr>Le festival de Dieppe </vt:lpstr>
      <vt:lpstr>Hanoucca</vt:lpstr>
      <vt:lpstr>La Manche</vt:lpstr>
      <vt:lpstr>La historia de Perú</vt:lpstr>
      <vt:lpstr>Lee unas frases de la primera parte de la historia. ¿Son verdaderas o falsas?</vt:lpstr>
      <vt:lpstr>Lee este artículo y escribe el título correcto. Debes elegir ‘su’ o ‘sus’.</vt:lpstr>
      <vt:lpstr>Una tradición mexicana: el Día de Muertos</vt:lpstr>
      <vt:lpstr>NCELP resources for 13-14 year olds, after 200 hours of instruction, on:  secularism in France,  the Berlin Wall and divided Germany,  the ‘polite you’…  For more, search for:  ‘The culture collection’ (This collection currently brings together years 7 &amp; 8 material only;  for year 9, look in the year 9 SOW and resources)</vt:lpstr>
      <vt:lpstr>You can make your own texts – and check whether you have used the words that students have already met in the SOW</vt:lpstr>
      <vt:lpstr>PowerPoint Presentation</vt:lpstr>
      <vt:lpstr>Overview</vt:lpstr>
      <vt:lpstr>Purposes of learning a FL - no changes</vt:lpstr>
      <vt:lpstr>Contexts of language use – would be less specificity</vt:lpstr>
      <vt:lpstr>Lexicon - would be much more specificity</vt:lpstr>
      <vt:lpstr>How would the grammar content change?</vt:lpstr>
      <vt:lpstr>Greater detail</vt:lpstr>
      <vt:lpstr>The range of grammar expected would be less,  especially for Foundation Tier students</vt:lpstr>
      <vt:lpstr>Moved from ‘grammar’ to ‘vocabulary’</vt:lpstr>
      <vt:lpstr>How would the content about sounds of the language change?</vt:lpstr>
      <vt:lpstr>How would the skills/proficiencies tested change?</vt:lpstr>
      <vt:lpstr>Summary of proposed changes to Subject Content</vt:lpstr>
      <vt:lpstr>Summary of the talk</vt:lpstr>
      <vt:lpstr>5. Selected references</vt:lpstr>
    </vt:vector>
  </TitlesOfParts>
  <Company>University of Leeds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Introducing  MultiLingProfiler</dc:title>
  <dc:creator>Natalie Finlayson</dc:creator>
  <cp:lastModifiedBy>Wendy Burns</cp:lastModifiedBy>
  <cp:revision>459</cp:revision>
  <dcterms:created xsi:type="dcterms:W3CDTF">2021-09-23T09:17:24Z</dcterms:created>
  <dcterms:modified xsi:type="dcterms:W3CDTF">2021-11-04T13:13:04Z</dcterms:modified>
</cp:coreProperties>
</file>