
<file path=[Content_Types].xml><?xml version="1.0" encoding="utf-8"?>
<Types xmlns="http://schemas.openxmlformats.org/package/2006/content-types">
  <Default Extension="gif" ContentType="image/gif"/>
  <Default Extension="jpg" ContentType="image/jpeg"/>
  <Default Extension="m4v"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08" r:id="rId2"/>
    <p:sldMasterId id="2147484020" r:id="rId3"/>
    <p:sldMasterId id="2147484032" r:id="rId4"/>
  </p:sldMasterIdLst>
  <p:notesMasterIdLst>
    <p:notesMasterId r:id="rId20"/>
  </p:notesMasterIdLst>
  <p:sldIdLst>
    <p:sldId id="257" r:id="rId5"/>
    <p:sldId id="707" r:id="rId6"/>
    <p:sldId id="335" r:id="rId7"/>
    <p:sldId id="764" r:id="rId8"/>
    <p:sldId id="758" r:id="rId9"/>
    <p:sldId id="265" r:id="rId10"/>
    <p:sldId id="765" r:id="rId11"/>
    <p:sldId id="761" r:id="rId12"/>
    <p:sldId id="759" r:id="rId13"/>
    <p:sldId id="766" r:id="rId14"/>
    <p:sldId id="760" r:id="rId15"/>
    <p:sldId id="762" r:id="rId16"/>
    <p:sldId id="755" r:id="rId17"/>
    <p:sldId id="767"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076"/>
    <a:srgbClr val="F65E0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51116" autoAdjust="0"/>
  </p:normalViewPr>
  <p:slideViewPr>
    <p:cSldViewPr snapToGrid="0" showGuides="1">
      <p:cViewPr varScale="1">
        <p:scale>
          <a:sx n="54" d="100"/>
          <a:sy n="54" d="100"/>
        </p:scale>
        <p:origin x="1668" y="78"/>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A92C1-EF3B-46C0-B0F3-5C1DBA36C285}" type="datetimeFigureOut">
              <a:rPr lang="en-GB" smtClean="0"/>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25E17-E72C-4B13-894A-E5B787C2971E}" type="slidenum">
              <a:rPr lang="en-GB" smtClean="0"/>
              <a:t>‹#›</a:t>
            </a:fld>
            <a:endParaRPr lang="en-GB"/>
          </a:p>
        </p:txBody>
      </p:sp>
    </p:spTree>
    <p:extLst>
      <p:ext uri="{BB962C8B-B14F-4D97-AF65-F5344CB8AC3E}">
        <p14:creationId xmlns:p14="http://schemas.microsoft.com/office/powerpoint/2010/main" val="143942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Hello. My name is Rachel Hawkes. I’m a languages teacher and leader working for the Cam Academy Trust, but currently seconded from my school to work as co-director at NCELP (the National Centre for Excellence for Language Pedagogy), and secondary languages lead for Oak Academy.</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225E17-E72C-4B13-894A-E5B787C297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Finally, as our biggest scope for wider engagement this year is via the portal, we have also recently created (in the past two weeks) further collections of resources to enable more teachers to access material more quickly and easily.  This work has been in response to feedback from teachers particularly those outside the current network of schools.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 these are the phonics collection, the exemplar activities and the cultural collections.   </a:t>
            </a:r>
            <a:br>
              <a:rPr lang="en-GB" sz="1200" kern="1200" dirty="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5"/>
          </p:nvPr>
        </p:nvSpPr>
        <p:spPr/>
        <p:txBody>
          <a:bodyPr/>
          <a:lstStyle/>
          <a:p>
            <a:fld id="{1A225E17-E72C-4B13-894A-E5B787C2971E}" type="slidenum">
              <a:rPr lang="en-GB" smtClean="0"/>
              <a:t>11</a:t>
            </a:fld>
            <a:endParaRPr lang="en-GB"/>
          </a:p>
        </p:txBody>
      </p:sp>
    </p:spTree>
    <p:extLst>
      <p:ext uri="{BB962C8B-B14F-4D97-AF65-F5344CB8AC3E}">
        <p14:creationId xmlns:p14="http://schemas.microsoft.com/office/powerpoint/2010/main" val="303065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final links from the NCELP homepage – one to the </a:t>
            </a:r>
            <a:r>
              <a:rPr lang="en-GB" dirty="0" err="1"/>
              <a:t>multilingprofiler</a:t>
            </a:r>
            <a:r>
              <a:rPr lang="en-GB" dirty="0"/>
              <a:t>, and one to Oasis, which has 645 (and counting) one page A4 summaries of research studies that have been published in refereed journals.</a:t>
            </a:r>
          </a:p>
        </p:txBody>
      </p:sp>
      <p:sp>
        <p:nvSpPr>
          <p:cNvPr id="4" name="Slide Number Placeholder 3"/>
          <p:cNvSpPr>
            <a:spLocks noGrp="1"/>
          </p:cNvSpPr>
          <p:nvPr>
            <p:ph type="sldNum" sz="quarter" idx="5"/>
          </p:nvPr>
        </p:nvSpPr>
        <p:spPr/>
        <p:txBody>
          <a:bodyPr/>
          <a:lstStyle/>
          <a:p>
            <a:fld id="{1A225E17-E72C-4B13-894A-E5B787C2971E}" type="slidenum">
              <a:rPr lang="en-GB" smtClean="0"/>
              <a:t>12</a:t>
            </a:fld>
            <a:endParaRPr lang="en-GB"/>
          </a:p>
        </p:txBody>
      </p:sp>
    </p:spTree>
    <p:extLst>
      <p:ext uri="{BB962C8B-B14F-4D97-AF65-F5344CB8AC3E}">
        <p14:creationId xmlns:p14="http://schemas.microsoft.com/office/powerpoint/2010/main" val="2941883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don’t have time for more, but just a snapshot of the profiler.</a:t>
            </a:r>
            <a:br>
              <a:rPr lang="en-GB" dirty="0"/>
            </a:br>
            <a:r>
              <a:rPr lang="en-GB" dirty="0"/>
              <a:t>It’s open-access online tool. You copy/paste a test in, select language and list and it shows you how many and which words are in the most frequent list of 2000 words, for example. You can then edit / tweak your text, as desired, within the box and re-profile in seconds.  I used to do this counting by hand…!  Hard to explain to others what this was like, akin to remembering the days before mobile phones, I think, though!</a:t>
            </a:r>
          </a:p>
          <a:p>
            <a:endParaRPr lang="en-GB" dirty="0"/>
          </a:p>
          <a:p>
            <a:r>
              <a:rPr lang="en-GB" dirty="0"/>
              <a:t>Further notes and thoughts:</a:t>
            </a:r>
          </a:p>
          <a:p>
            <a:r>
              <a:rPr lang="en-GB" dirty="0"/>
              <a:t>I thought it would be useful to show a full text here.</a:t>
            </a:r>
            <a:br>
              <a:rPr lang="en-GB" dirty="0"/>
            </a:br>
            <a:r>
              <a:rPr lang="en-GB" dirty="0"/>
              <a:t>There’s likely to be quite a lot of discussion in the next few weeks about word frequency!</a:t>
            </a:r>
            <a:br>
              <a:rPr lang="en-GB" dirty="0"/>
            </a:br>
            <a:r>
              <a:rPr lang="en-GB" dirty="0"/>
              <a:t>I think the one thing I’d like us to hold on to in this discussion is what high-frequency words means.  It means the words that are ‘most often used’ – not a particular type of word, like a conjunction or the words for ‘the’, though these are most certainly high-frequency words.  It has been suggested somewhere that HF words are function words and the non HF words are content words.  Clearly this is nonsense.  HF just means that these words are the most used, so they will include nouns, verbs, adjectives, prepositions, conjunctions –! the full range of parts of speech is represented in any list of the 2000 most frequently used words in a language.</a:t>
            </a:r>
          </a:p>
          <a:p>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a:solidFill>
                  <a:schemeClr val="tx1"/>
                </a:solidFill>
                <a:effectLst/>
                <a:latin typeface="+mn-lt"/>
                <a:ea typeface="+mn-ea"/>
                <a:cs typeface="+mn-cs"/>
              </a:rPr>
              <a:t>And I will say one more thing here as it’s relevant to language and culture.</a:t>
            </a:r>
          </a:p>
          <a:p>
            <a:r>
              <a:rPr lang="en-GB" dirty="0">
                <a:sym typeface="Wingdings" panose="05000000000000000000" pitchFamily="2" charset="2"/>
              </a:rPr>
              <a:t>Specifying the nature (90% most frequently used words) and the amount (1200 F and 1700 H) has the following implications:</a:t>
            </a:r>
          </a:p>
          <a:p>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First, it removes the mystery and guesswork about which words will be in the assessment tasks and therefore which words to teach. </a:t>
            </a:r>
            <a:br>
              <a:rPr lang="en-GB" dirty="0">
                <a:sym typeface="Wingdings" panose="05000000000000000000" pitchFamily="2" charset="2"/>
              </a:rPr>
            </a:br>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With the current GCSE a factor in students’ grades is their ability to guess meanings of words that they haven’t been taught. And which students are most likely to succeed in that?  Number 1 – native speakers, number 2 – very literate students with a broad, sophisticated vocabulary in English, together with a wide general knowledge of the world, both of which as we know are facilitated by more affluent homes with books, newspapers, discussion at mealtimes etc… The privileging of these two cohorts of students has been an (almost certainly) </a:t>
            </a:r>
            <a:r>
              <a:rPr lang="en-GB" b="1" i="1" dirty="0">
                <a:sym typeface="Wingdings" panose="05000000000000000000" pitchFamily="2" charset="2"/>
              </a:rPr>
              <a:t>unintentional</a:t>
            </a:r>
            <a:r>
              <a:rPr lang="en-GB" dirty="0">
                <a:sym typeface="Wingdings" panose="05000000000000000000" pitchFamily="2" charset="2"/>
              </a:rPr>
              <a:t> consequence of the requirement to include unknown language in the current GCSE examinations.  An </a:t>
            </a:r>
            <a:r>
              <a:rPr lang="en-GB" b="1" i="1" dirty="0">
                <a:sym typeface="Wingdings" panose="05000000000000000000" pitchFamily="2" charset="2"/>
              </a:rPr>
              <a:t>intentional </a:t>
            </a:r>
            <a:r>
              <a:rPr lang="en-GB" dirty="0">
                <a:sym typeface="Wingdings" panose="05000000000000000000" pitchFamily="2" charset="2"/>
              </a:rPr>
              <a:t>consequence of the proposed content is </a:t>
            </a:r>
            <a:r>
              <a:rPr lang="en-GB" b="1" u="sng" dirty="0">
                <a:sym typeface="Wingdings" panose="05000000000000000000" pitchFamily="2" charset="2"/>
              </a:rPr>
              <a:t>a levelling of the social playing field with regard to content</a:t>
            </a:r>
            <a:r>
              <a:rPr lang="en-GB" dirty="0">
                <a:sym typeface="Wingdings" panose="05000000000000000000" pitchFamily="2" charset="2"/>
              </a:rPr>
              <a:t>.  Knowing a specific bunch of words extremely well seems to me something that all teachers, students and awarding bodies will be able to get on board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It also joins up KS2, 3 and 4 because the list is comprehensive and makes no assumptions about prior knowledge.  The implications for planning learning from KS2 onwards are significant, the prospects for achieving a more coherent sequence of learning from Y3 – Y11 are startling and exciting, I think.</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sym typeface="Wingdings" panose="05000000000000000000" pitchFamily="2" charset="2"/>
              </a:rPr>
            </a:br>
            <a:r>
              <a:rPr lang="en-GB" dirty="0">
                <a:sym typeface="Wingdings" panose="05000000000000000000" pitchFamily="2" charset="2"/>
              </a:rPr>
              <a:t>And let’s not overlook the motivational factor or knowing that your learning efforts will be rewarded. I include teachers as well as students in this. Greater clarity and precision over content obviously makes planning easier – it’s easy to overlook the real implications of this for us as teachers, though!  It means you will know when you have finished teaching the course! When has this ever been possible before?  To this point, we have only been able to say that we have taught all the topics from the specification, but we have never ever been able to say to students that we have taught them the whole course, as we have never known which unknown language was going to surprise them and us in the exams.  Imagine opening an exam paper in 2025 and seeing that every word in the transcript, every word in the reading texts had been taught and learnt by students, thanks to a combination of the Vocabulary List and the specified grammar.  </a:t>
            </a:r>
            <a:br>
              <a:rPr lang="en-GB" dirty="0">
                <a:sym typeface="Wingdings" panose="05000000000000000000" pitchFamily="2" charset="2"/>
              </a:rPr>
            </a:br>
            <a:r>
              <a:rPr lang="en-GB" dirty="0">
                <a:sym typeface="Wingdings" panose="05000000000000000000" pitchFamily="2" charset="2"/>
              </a:rPr>
              <a:t>The level of unknown language in the current exams has seen me say to Higher tier students in revision sessions – Look, you might only understand around 40% of the vocabulary in this text.  Honestly, that is what is expected.  It doesn’t mean I’ve prepared you badly or you haven’t learnt well.  It just means that they’re not testing for known material, here.  </a:t>
            </a:r>
            <a:br>
              <a:rPr lang="en-GB" dirty="0">
                <a:sym typeface="Wingdings" panose="05000000000000000000" pitchFamily="2" charset="2"/>
              </a:rPr>
            </a:br>
            <a:r>
              <a:rPr lang="en-GB" dirty="0">
                <a:sym typeface="Wingdings" panose="05000000000000000000" pitchFamily="2" charset="2"/>
              </a:rPr>
              <a:t>It’s difficult to overstate the (monumental!) step change that this represents for our subject, but I hope I’m giving some sort of idea about that,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ym typeface="Wingdings" panose="05000000000000000000" pitchFamily="2" charset="2"/>
            </a:endParaRPr>
          </a:p>
          <a:p>
            <a:pPr marL="0" indent="0">
              <a:buNone/>
            </a:pPr>
            <a:r>
              <a:rPr lang="en-GB" dirty="0">
                <a:sym typeface="Wingdings" panose="05000000000000000000" pitchFamily="2" charset="2"/>
              </a:rPr>
              <a:t>Next, it ensures that the most useful words (i.e., the words that are most in use in countries and contexts where the language is spoken) are to the fore.  On the assessment side this prescribes nothing, yet rules nothing out in terms of either theme or genre. </a:t>
            </a:r>
            <a:r>
              <a:rPr lang="en-GB" sz="1200" kern="1200" dirty="0">
                <a:solidFill>
                  <a:schemeClr val="tx1"/>
                </a:solidFill>
                <a:effectLst/>
                <a:latin typeface="+mn-lt"/>
                <a:ea typeface="+mn-ea"/>
                <a:cs typeface="+mn-cs"/>
              </a:rPr>
              <a:t>What are the implications of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not specifying topics whilst ii) specifying the vocabulary? </a:t>
            </a:r>
            <a:r>
              <a:rPr lang="en-GB" dirty="0">
                <a:sym typeface="Wingdings" panose="05000000000000000000" pitchFamily="2" charset="2"/>
              </a:rPr>
              <a:t>This is about a freeing as you can get, surely.  It doesn’t say there will be literary texts, it doesn’t say there won’t be, because there could be, and there is nothing to fear about this, because the words in them will either be taught and known or glossed (up to 2%).  It doesn’t mean there won’t be a text about a period in history or the geography of a region where the language is spoken because there may be, and this will be great too, because the words in the text will have been taught and will by known by students or will be glossed. I was not surprised when the recent NALA survey of teachers about the current GCSE said that </a:t>
            </a:r>
            <a:r>
              <a:rPr lang="en-GB" sz="1200" kern="1200" dirty="0">
                <a:solidFill>
                  <a:schemeClr val="tx1"/>
                </a:solidFill>
                <a:effectLst/>
                <a:latin typeface="+mn-lt"/>
                <a:ea typeface="+mn-ea"/>
                <a:cs typeface="+mn-cs"/>
              </a:rPr>
              <a:t>“73.1% said that they did not think that GCSE topics were necessary for effective language learning” (</a:t>
            </a:r>
            <a:r>
              <a:rPr lang="en-GB" sz="1200" kern="1200" dirty="0" err="1">
                <a:solidFill>
                  <a:schemeClr val="tx1"/>
                </a:solidFill>
                <a:effectLst/>
                <a:latin typeface="+mn-lt"/>
                <a:ea typeface="+mn-ea"/>
                <a:cs typeface="+mn-cs"/>
              </a:rPr>
              <a:t>Nala</a:t>
            </a:r>
            <a:r>
              <a:rPr lang="en-GB" sz="1200" kern="1200" dirty="0">
                <a:solidFill>
                  <a:schemeClr val="tx1"/>
                </a:solidFill>
                <a:effectLst/>
                <a:latin typeface="+mn-lt"/>
                <a:ea typeface="+mn-ea"/>
                <a:cs typeface="+mn-cs"/>
              </a:rPr>
              <a:t>, 2020) </a:t>
            </a:r>
            <a:r>
              <a:rPr lang="en-GB" sz="1200" kern="1200" dirty="0" err="1">
                <a:solidFill>
                  <a:schemeClr val="tx1"/>
                </a:solidFill>
                <a:effectLst/>
                <a:latin typeface="+mn-lt"/>
                <a:ea typeface="+mn-ea"/>
                <a:cs typeface="+mn-cs"/>
              </a:rPr>
              <a:t>Nala</a:t>
            </a:r>
            <a:r>
              <a:rPr lang="en-GB" sz="1200" kern="1200" dirty="0">
                <a:solidFill>
                  <a:schemeClr val="tx1"/>
                </a:solidFill>
                <a:effectLst/>
                <a:latin typeface="+mn-lt"/>
                <a:ea typeface="+mn-ea"/>
                <a:cs typeface="+mn-cs"/>
              </a:rPr>
              <a:t> survey: The Languages Curriculum and disadvantaged students.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dirty="0">
                <a:sym typeface="Wingdings" panose="05000000000000000000" pitchFamily="2" charset="2"/>
              </a:rPr>
              <a:t>On the teaching side, it also gives this freedom, but more than that, it gives us the certainty that we are teaching words that are those that are most often used by speakers of the language.  Transparency about this is fairly powerful for motivation, too. </a:t>
            </a:r>
          </a:p>
          <a:p>
            <a:pPr marL="0" indent="0">
              <a:buNone/>
            </a:pPr>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Finally, it gives individual words back their value.  In assessment, this means that awarding bodies are once again allowed (and indeed, required) to reward secure, individual word knowledge.  All those who advocate for the importance of vocabulary should be leaping in the air for joy!  For teachers, we can be glad, too, as this allows us to focus on teaching independent manipulation of words to build sentences, and it </a:t>
            </a:r>
            <a:r>
              <a:rPr lang="en-GB" dirty="0" err="1">
                <a:sym typeface="Wingdings" panose="05000000000000000000" pitchFamily="2" charset="2"/>
              </a:rPr>
              <a:t>disprefers</a:t>
            </a:r>
            <a:r>
              <a:rPr lang="en-GB" dirty="0">
                <a:sym typeface="Wingdings" panose="05000000000000000000" pitchFamily="2" charset="2"/>
              </a:rPr>
              <a:t> too-heavy a reliance on chunks.</a:t>
            </a:r>
          </a:p>
          <a:p>
            <a:pPr marL="0" marR="0" lvl="0" indent="0" algn="l" defTabSz="914400" rtl="0" eaLnBrk="1" fontAlgn="auto" latinLnBrk="0" hangingPunct="1">
              <a:lnSpc>
                <a:spcPct val="100000"/>
              </a:lnSpc>
              <a:spcBef>
                <a:spcPct val="0"/>
              </a:spcBef>
              <a:spcAft>
                <a:spcPts val="0"/>
              </a:spcAft>
              <a:buClrTx/>
              <a:buSzTx/>
              <a:buFontTx/>
              <a:buNone/>
              <a:tabLst/>
              <a:defRPr/>
            </a:pP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As I think these examples show, words selected and taught on the basis of frequency lend themselves to themes that go beyond familiar KS3 curriculum topics, though they can also cohere around these topics, too. Any topics, really.  Such taught words can combine and recombine in texts on many aspects of life in other countries. Carefully calibrating their readability, using the </a:t>
            </a:r>
            <a:r>
              <a:rPr lang="en-GB" sz="1200" kern="1200" dirty="0" err="1">
                <a:solidFill>
                  <a:schemeClr val="tx1"/>
                </a:solidFill>
                <a:effectLst/>
                <a:latin typeface="+mn-lt"/>
                <a:ea typeface="+mn-ea"/>
                <a:cs typeface="+mn-cs"/>
              </a:rPr>
              <a:t>MultiLingProfiler</a:t>
            </a:r>
            <a:r>
              <a:rPr lang="en-GB" sz="1200" kern="1200" dirty="0">
                <a:solidFill>
                  <a:schemeClr val="tx1"/>
                </a:solidFill>
                <a:effectLst/>
                <a:latin typeface="+mn-lt"/>
                <a:ea typeface="+mn-ea"/>
                <a:cs typeface="+mn-cs"/>
              </a:rPr>
              <a:t> (Anthony et al., 2020), also ensures that there is a systematic way of being fair to students, for exams to be set  learners can access them. </a:t>
            </a:r>
          </a:p>
          <a:p>
            <a:pPr marL="0" marR="0" lvl="0" indent="0" algn="l" defTabSz="914400" rtl="0" eaLnBrk="1" fontAlgn="auto" latinLnBrk="0" hangingPunct="1">
              <a:lnSpc>
                <a:spcPct val="100000"/>
              </a:lnSpc>
              <a:spcBef>
                <a:spcPct val="0"/>
              </a:spcBef>
              <a:spcAft>
                <a:spcPts val="0"/>
              </a:spcAft>
              <a:buClrTx/>
              <a:buSzTx/>
              <a:buFontTx/>
              <a:buNone/>
              <a:tabLst/>
              <a:defRPr/>
            </a:pP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 truly hope that teachers, text book writers, exam question setters, awarding bodies all embrace and use the profiler.  As someone who has written a few textbooks, I cannot tell you how much I would have loved to have had this tool back then. And all the textbooks I will write from now on will use it.  Why wouldn’t they?  It is a complete no-brainer.</a:t>
            </a:r>
          </a:p>
          <a:p>
            <a:endParaRPr lang="en-GB" dirty="0"/>
          </a:p>
          <a:p>
            <a:r>
              <a:rPr lang="en-GB" dirty="0"/>
              <a:t>Going back to this example, I pasted this text into the </a:t>
            </a:r>
            <a:r>
              <a:rPr lang="en-GB" dirty="0" err="1"/>
              <a:t>MultilingProfiler</a:t>
            </a:r>
            <a:r>
              <a:rPr lang="en-GB" dirty="0"/>
              <a:t>, an online tool freely available to all to use to profile the words in a text against a list of the most frequent 2000 words in French, German or Spanish.</a:t>
            </a:r>
            <a:br>
              <a:rPr lang="en-GB" dirty="0"/>
            </a:br>
            <a:r>
              <a:rPr lang="en-GB" dirty="0"/>
              <a:t>When you do that you find that they are all in the top 2000, with the exception of the proper nouns, </a:t>
            </a:r>
            <a:r>
              <a:rPr lang="en-GB" dirty="0" err="1"/>
              <a:t>Noura</a:t>
            </a:r>
            <a:r>
              <a:rPr lang="en-GB" dirty="0"/>
              <a:t>, Nice and Provence and the three instances of the word </a:t>
            </a:r>
            <a:r>
              <a:rPr lang="en-GB" dirty="0" err="1"/>
              <a:t>pétanque</a:t>
            </a:r>
            <a:r>
              <a:rPr lang="en-GB" dirty="0"/>
              <a:t>. Including all the proper nouns, the % words in the top 2000 is already 91%.  If you exclude the place and people names, this goes up to 95% and the only word missing is </a:t>
            </a:r>
            <a:r>
              <a:rPr lang="en-GB" dirty="0" err="1"/>
              <a:t>pétanque</a:t>
            </a:r>
            <a:r>
              <a:rPr lang="en-GB" dirty="0"/>
              <a:t>, which can be glossed.</a:t>
            </a:r>
            <a:br>
              <a:rPr lang="en-GB" dirty="0"/>
            </a:br>
            <a:br>
              <a:rPr lang="en-GB" dirty="0"/>
            </a:br>
            <a:r>
              <a:rPr lang="en-GB" dirty="0"/>
              <a:t>This 64-word text would not be out of place in a GCSE French reading exam, and plenty of question types could be set to assess its comprehension.  </a:t>
            </a:r>
            <a:br>
              <a:rPr lang="en-GB" dirty="0"/>
            </a:br>
            <a:br>
              <a:rPr lang="en-GB" dirty="0"/>
            </a:br>
            <a:endParaRPr lang="en-GB" dirty="0"/>
          </a:p>
        </p:txBody>
      </p:sp>
      <p:sp>
        <p:nvSpPr>
          <p:cNvPr id="4" name="Slide Number Placeholder 3"/>
          <p:cNvSpPr>
            <a:spLocks noGrp="1"/>
          </p:cNvSpPr>
          <p:nvPr>
            <p:ph type="sldNum" sz="quarter" idx="5"/>
          </p:nvPr>
        </p:nvSpPr>
        <p:spPr/>
        <p:txBody>
          <a:bodyPr/>
          <a:lstStyle/>
          <a:p>
            <a:fld id="{1A225E17-E72C-4B13-894A-E5B787C2971E}" type="slidenum">
              <a:rPr lang="en-GB" smtClean="0"/>
              <a:t>13</a:t>
            </a:fld>
            <a:endParaRPr lang="en-GB"/>
          </a:p>
        </p:txBody>
      </p:sp>
    </p:spTree>
    <p:extLst>
      <p:ext uri="{BB962C8B-B14F-4D97-AF65-F5344CB8AC3E}">
        <p14:creationId xmlns:p14="http://schemas.microsoft.com/office/powerpoint/2010/main" val="318084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and I hope there was something new and interesting in there for 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225E17-E72C-4B13-894A-E5B787C297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66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This is what I’m going to talk to you about this morning. It’s quite a lot to cover in a short space of time, so let’s get started with a very few words on the connection between the Pedagogy Review and NCELP.</a:t>
            </a:r>
            <a:br>
              <a:rPr lang="en-GB" sz="1200" b="1" kern="1200" dirty="0">
                <a:solidFill>
                  <a:schemeClr val="tx1"/>
                </a:solidFill>
                <a:effectLst/>
                <a:latin typeface="+mn-lt"/>
                <a:ea typeface="+mn-ea"/>
                <a:cs typeface="+mn-cs"/>
              </a:rPr>
            </a:br>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H</a:t>
            </a:r>
            <a:r>
              <a:rPr lang="en-GB" sz="1200" b="1" kern="1200" baseline="0" dirty="0">
                <a:solidFill>
                  <a:schemeClr val="tx1"/>
                </a:solidFill>
                <a:effectLst/>
                <a:latin typeface="+mn-lt"/>
                <a:ea typeface="+mn-ea"/>
                <a:cs typeface="+mn-cs"/>
              </a:rPr>
              <a:t>ow did NCELP come about?  </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November 2016, the Teaching Schools Council published the </a:t>
            </a:r>
            <a:r>
              <a:rPr lang="en-GB" sz="1200" i="0" kern="1200" dirty="0">
                <a:solidFill>
                  <a:schemeClr val="tx1"/>
                </a:solidFill>
                <a:effectLst/>
                <a:latin typeface="+mn-lt"/>
                <a:ea typeface="+mn-ea"/>
                <a:cs typeface="+mn-cs"/>
              </a:rPr>
              <a:t>Report of </a:t>
            </a:r>
            <a:r>
              <a:rPr lang="en-GB" sz="1200" i="1" kern="1200" dirty="0">
                <a:solidFill>
                  <a:schemeClr val="tx1"/>
                </a:solidFill>
                <a:effectLst/>
                <a:latin typeface="+mn-lt"/>
                <a:ea typeface="+mn-ea"/>
                <a:cs typeface="+mn-cs"/>
              </a:rPr>
              <a:t>the MFL Pedagogy Review.</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the back of the report, the DfE published an invitation to tender for</a:t>
            </a:r>
            <a:r>
              <a:rPr lang="en-GB" sz="1200" kern="1200" baseline="0" dirty="0">
                <a:solidFill>
                  <a:schemeClr val="tx1"/>
                </a:solidFill>
                <a:effectLst/>
                <a:latin typeface="+mn-lt"/>
                <a:ea typeface="+mn-ea"/>
                <a:cs typeface="+mn-cs"/>
              </a:rPr>
              <a:t> the Centre for Excellence, which was awarded in September and which officially started work on 3 December 2018</a:t>
            </a:r>
          </a:p>
          <a:p>
            <a:r>
              <a:rPr lang="en-GB" sz="1200" kern="1200" baseline="0" dirty="0">
                <a:solidFill>
                  <a:schemeClr val="tx1"/>
                </a:solidFill>
                <a:effectLst/>
                <a:latin typeface="+mn-lt"/>
                <a:ea typeface="+mn-ea"/>
                <a:cs typeface="+mn-cs"/>
              </a:rPr>
              <a:t>That report made several recommendations. It is a very short document.</a:t>
            </a:r>
          </a:p>
          <a:p>
            <a:r>
              <a:rPr lang="en-GB" dirty="0"/>
              <a:t>NCELP was funded to help deliver the key recommendations relating to pedagogy, to put meat on the bones of the report, as it were.</a:t>
            </a:r>
            <a:endParaRPr lang="en-GB" sz="1200" kern="1200" baseline="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A225E17-E72C-4B13-894A-E5B787C2971E}" type="slidenum">
              <a:rPr lang="en-GB" smtClean="0"/>
              <a:t>2</a:t>
            </a:fld>
            <a:endParaRPr lang="en-GB"/>
          </a:p>
        </p:txBody>
      </p:sp>
    </p:spTree>
    <p:extLst>
      <p:ext uri="{BB962C8B-B14F-4D97-AF65-F5344CB8AC3E}">
        <p14:creationId xmlns:p14="http://schemas.microsoft.com/office/powerpoint/2010/main" val="4655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NCELP aims to articulate a pedagogy that is </a:t>
            </a:r>
            <a:r>
              <a:rPr lang="en-GB" u="none" baseline="0" dirty="0"/>
              <a:t>sound and works </a:t>
            </a:r>
            <a:r>
              <a:rPr lang="en-GB" u="none" baseline="0" dirty="0">
                <a:solidFill>
                  <a:srgbClr val="FF0000"/>
                </a:solidFill>
              </a:rPr>
              <a:t>for as many teachers and pupils as possible for as much of the time as possible</a:t>
            </a:r>
            <a:r>
              <a:rPr lang="en-GB" u="none" baseline="0" dirty="0"/>
              <a:t>, with the aim of making language </a:t>
            </a:r>
            <a:r>
              <a:rPr lang="en-GB" baseline="0" dirty="0"/>
              <a:t>teaching less reliant on personal charisma and craft knowledge of individual teachers. There is no requirement for charismatic teachers to leave their charisma at home, though!  </a:t>
            </a:r>
          </a:p>
          <a:p>
            <a:endParaRPr lang="en-GB" baseline="0" dirty="0"/>
          </a:p>
          <a:p>
            <a:r>
              <a:rPr lang="en-GB" baseline="0" dirty="0"/>
              <a:t>It’s been important for me to step outside my own school context to understand this one.  In my school, we’ve been fortunate for the past twenty years to be growing and developing as a languages department. Success breeds success. 39% A*-C in 1994 to 88-90% 10 years later, with 90+ cohort taking GCSE was a good platform for recruitment. Excellent teachers, just like highly able, intrinsically motivated students, are not a useful starting point for generalisations.  Whatever our personal school contexts, I think it is important to accept that, for whatever reason, languages teacher supply and teacher expertise, and teacher confidence, taken as a whole at national level, is very variable. </a:t>
            </a:r>
          </a:p>
          <a:p>
            <a:endParaRPr lang="en-GB" baseline="0" dirty="0"/>
          </a:p>
          <a:p>
            <a:r>
              <a:rPr lang="en-GB" baseline="0" dirty="0"/>
              <a:t>So, NCELP’s work is based on designing a curriculum that establishes a body of phonics, vocabulary and grammar knowledge and the Schemes of work define what that could look like.   It’s important to say that the SOW are one example. It’s important to separate the example from the principles.  </a:t>
            </a:r>
            <a:br>
              <a:rPr lang="en-GB" baseline="0" dirty="0"/>
            </a:br>
            <a:r>
              <a:rPr lang="en-GB" baseline="0" dirty="0"/>
              <a:t>Teachers are often innovators, when they have time to be.  Some of us cannot take something on board without making it our own, and this is a positive impulse, when accompanied by a powerful desire to be a lifelong learning teacher and an open mind.</a:t>
            </a:r>
          </a:p>
          <a:p>
            <a:endParaRPr lang="en-GB" baseline="0" dirty="0"/>
          </a:p>
          <a:p>
            <a:r>
              <a:rPr lang="en-GB" baseline="0" dirty="0"/>
              <a:t>I’ll give some personal testimony here, as it’s relevant.  The pedagogy review was published and said, “It’s important to teach explicitly the relationship between the sounds of the new language and its writing.”  I thought and said to our department,  “This is exactly what we have been doing all these years with our phonics teaching in our primary and secondary SOW. Tick.” Phonics in our schools was a teacher idea, not a research idea.  My colleague, Leigh McClelland and I were talking about short-cutting students to independence with pronouncing German and she came up with the German </a:t>
            </a:r>
            <a:r>
              <a:rPr lang="en-GB" baseline="0" dirty="0" err="1"/>
              <a:t>Jollyphonics</a:t>
            </a:r>
            <a:r>
              <a:rPr lang="en-GB" baseline="0" dirty="0"/>
              <a:t> resource that is still on my website now. In my school context, I fully expected that we would continue exactly as we were. By 2016 when the PR came out, </a:t>
            </a:r>
            <a:r>
              <a:rPr lang="en-GB" baseline="0" dirty="0" err="1"/>
              <a:t>wehad</a:t>
            </a:r>
            <a:r>
              <a:rPr lang="en-GB" baseline="0" dirty="0"/>
              <a:t> done so many phonics presentations that we had stopped offering this as a theme for CPD as it didn’t feel new.  I genuinely felt that every school must be doing it or at least have heard about it and actively decided not to.  This was not, and is not the case.  On Twitter last week there was a flurry of activity showing the demand for phonics CPD and confirming that it hasn’t / hadn’t been part of people’s initial teacher training.</a:t>
            </a:r>
            <a:br>
              <a:rPr lang="en-GB" baseline="0" dirty="0"/>
            </a:br>
            <a:endParaRPr lang="en-GB" baseline="0" dirty="0"/>
          </a:p>
          <a:p>
            <a:r>
              <a:rPr lang="en-GB" baseline="0" dirty="0"/>
              <a:t>This was also confirmed by teachers in the NCELP lead and hub schools in 2019.  And they are now reporting it as transformational in their schools.</a:t>
            </a:r>
            <a:br>
              <a:rPr lang="en-GB" baseline="0" dirty="0"/>
            </a:br>
            <a:r>
              <a:rPr lang="en-GB" baseline="0" dirty="0"/>
              <a:t>But the more important thing here is that I quickly found that other people’s work, empirical studies, research had some things to teach us in our school about phonics, and we needed to be open to hearing about that. Summarising crudely, the changes we’ve felt compelled to make are:</a:t>
            </a:r>
            <a:br>
              <a:rPr lang="en-GB" baseline="0" dirty="0"/>
            </a:br>
            <a:r>
              <a:rPr lang="en-GB" baseline="0" dirty="0"/>
              <a:t>1. Teaching more sound-symbol correspondences than we had previously identified – this is the benefit of linguists sitting down to scope them out rather than a 30-minute conversation at the end of a busy teaching day, which was how we did ours initially</a:t>
            </a:r>
            <a:br>
              <a:rPr lang="en-GB" baseline="0" dirty="0"/>
            </a:br>
            <a:r>
              <a:rPr lang="en-GB" baseline="0" dirty="0"/>
              <a:t>2. Teaching them in a more spread-out, drip-feed way, starting with the ‘biggest win’ SSC – i.e. the most frequent and the most difficult (in French, silent final consonant, for example)</a:t>
            </a:r>
            <a:br>
              <a:rPr lang="en-GB" baseline="0" dirty="0"/>
            </a:br>
            <a:r>
              <a:rPr lang="en-GB" baseline="0" dirty="0"/>
              <a:t>3. Sustaining the focus on phonics throughout KS3, – research suggests that the knowledge is fragile and prone to decay without practice.  </a:t>
            </a:r>
            <a:br>
              <a:rPr lang="en-GB" baseline="0" dirty="0"/>
            </a:br>
            <a:r>
              <a:rPr lang="en-GB" baseline="0" dirty="0"/>
              <a:t>4. Focusing in on minimal pairs – I’d never heard of these – which are pairs of words that differ by only one phoneme. In English, ship vs sheep for example.</a:t>
            </a:r>
            <a:br>
              <a:rPr lang="en-GB" baseline="0" dirty="0"/>
            </a:br>
            <a:r>
              <a:rPr lang="en-GB" baseline="0" dirty="0"/>
              <a:t>5. Acknowledging in our planning and resources that all languages are not the same in this regard – so taking longer to teach the sounds of French, whilst Spanish focuses additionally on stress patterns.  German too can gain much from a focus on syllable stress, particularly with cognates.  I had never been so keenly aware, nor practised in the classroom, the different patterns in cognate pronunciation – 2-3 syllable cognates for example, global </a:t>
            </a:r>
            <a:r>
              <a:rPr lang="en-GB" baseline="0" dirty="0">
                <a:sym typeface="Wingdings" panose="05000000000000000000" pitchFamily="2" charset="2"/>
              </a:rPr>
              <a:t> global, official  </a:t>
            </a:r>
            <a:r>
              <a:rPr lang="en-GB" baseline="0" dirty="0" err="1">
                <a:sym typeface="Wingdings" panose="05000000000000000000" pitchFamily="2" charset="2"/>
              </a:rPr>
              <a:t>offiziell</a:t>
            </a:r>
            <a:r>
              <a:rPr lang="en-GB" baseline="0" dirty="0">
                <a:sym typeface="Wingdings" panose="05000000000000000000" pitchFamily="2" charset="2"/>
              </a:rPr>
              <a:t>.  </a:t>
            </a:r>
          </a:p>
          <a:p>
            <a:endParaRPr lang="en-GB" baseline="0" dirty="0">
              <a:sym typeface="Wingdings" panose="05000000000000000000" pitchFamily="2" charset="2"/>
            </a:endParaRPr>
          </a:p>
          <a:p>
            <a:r>
              <a:rPr lang="en-GB" baseline="0" dirty="0">
                <a:sym typeface="Wingdings" panose="05000000000000000000" pitchFamily="2" charset="2"/>
              </a:rPr>
              <a:t>So, our phonics teaching in our schools (primary and secondary) has gained from all these changes to practice – and in school we are still feeling the freedom to innovate - my colleague Paula Vázquez is currently creating resources for our new, KS2 Spanish NCELP-informed scheme of work. She has just started trialling the resources.  This is a read aloud and reading comprehension task from her lesson this week.  She is so excited by the responses of pupils to the lessons.</a:t>
            </a:r>
          </a:p>
          <a:p>
            <a:endParaRPr lang="en-GB" baseline="0" dirty="0">
              <a:sym typeface="Wingdings" panose="05000000000000000000" pitchFamily="2" charset="2"/>
            </a:endParaRPr>
          </a:p>
          <a:p>
            <a:r>
              <a:rPr lang="en-GB" baseline="0" dirty="0">
                <a:sym typeface="Wingdings" panose="05000000000000000000" pitchFamily="2" charset="2"/>
              </a:rPr>
              <a:t>All this to say that it’s tempting to read the pedagogy review as </a:t>
            </a:r>
            <a:r>
              <a:rPr lang="en-GB" baseline="0" dirty="0" err="1">
                <a:sym typeface="Wingdings" panose="05000000000000000000" pitchFamily="2" charset="2"/>
              </a:rPr>
              <a:t>HoD</a:t>
            </a:r>
            <a:r>
              <a:rPr lang="en-GB" baseline="0" dirty="0">
                <a:sym typeface="Wingdings" panose="05000000000000000000" pitchFamily="2" charset="2"/>
              </a:rPr>
              <a:t> and say – ‘we do all that’.  It’s a very short document – a lot is implied.  NCELP’s role is to put flesh on its bones so that we don’t miss the possibilities for transforming practice. </a:t>
            </a:r>
          </a:p>
          <a:p>
            <a:endParaRPr lang="en-GB" baseline="0" dirty="0"/>
          </a:p>
          <a:p>
            <a:r>
              <a:rPr lang="en-GB" baseline="0" dirty="0"/>
              <a:t>And so NCELP emphasises practice that doesn’t lose the connection </a:t>
            </a:r>
            <a:r>
              <a:rPr lang="en-GB" u="none" baseline="0" dirty="0"/>
              <a:t>with the meaning and the function of language (not abstract mechanical practice)  - I will say more about practice in a minute.  It also foregrounds the teaching of high-frequency vocabulary, as per the recommendation in the PR.</a:t>
            </a:r>
            <a:br>
              <a:rPr lang="en-GB" u="none" baseline="0" dirty="0"/>
            </a:br>
            <a:endParaRPr lang="en-GB" u="none" baseline="0" dirty="0"/>
          </a:p>
          <a:p>
            <a:r>
              <a:rPr lang="en-GB" baseline="0" dirty="0"/>
              <a:t>And as a consequence of doing these things, it becomes necessary to move away from the shaping of the curriculum around discrete topics, and this is particularly clear in the early stages. The more language that is known, the more readily it can coalesce around a specific theme, only then to re-form differently around another theme.</a:t>
            </a:r>
            <a:br>
              <a:rPr lang="en-GB"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D61898-8BA6-4B26-ACFD-7C1D790186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19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225E17-E72C-4B13-894A-E5B787C297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275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What is practice/</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Practice is the learning journey from the first encounter with new language to its mastery for independent use. So from the first time you meet a word, to being able to use it confidently when you speak and write, and also to understand it when you read it or hear it.</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What makes practice meaningful?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Practice is meaningful when it is not mechanical, i.e. when learners need to attend to meaning as well as form (</a:t>
            </a:r>
            <a:r>
              <a:rPr lang="en-GB" sz="1200" b="0" i="0" kern="1200" dirty="0" err="1">
                <a:solidFill>
                  <a:schemeClr val="tx1"/>
                </a:solidFill>
                <a:effectLst/>
                <a:latin typeface="+mn-lt"/>
                <a:ea typeface="+mn-ea"/>
                <a:cs typeface="+mn-cs"/>
              </a:rPr>
              <a:t>Paulston</a:t>
            </a:r>
            <a:r>
              <a:rPr lang="en-GB" sz="1200" b="0" i="0" kern="1200" dirty="0">
                <a:solidFill>
                  <a:schemeClr val="tx1"/>
                </a:solidFill>
                <a:effectLst/>
                <a:latin typeface="+mn-lt"/>
                <a:ea typeface="+mn-ea"/>
                <a:cs typeface="+mn-cs"/>
              </a:rPr>
              <a:t>, 1970).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is quite a different meaning of meaningful from the everyday use of the word, so worth dwelling on.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 ‘meaningful’ aspect of this practice is the fact that the student cannot complete the task without fully understanding (connecting form with meaning) what s/he is saying or writing, or listening or reading.</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All modes and modalities are implicated in meaningful practice.  And meaningful practice in listening and reading is under-represented in published material, generally.</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And the fact that it is not mechanical doesn’t meant it won’t be structured. It will be very carefully and deliberately structured, especially in the early stages, to allow students to focus on getting one or two form-meanings connections right</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Structured receptive practice is often under-represented in classrooms and textbooks.  More usual are comprehension tasks that focus on understanding key words or ‘overall messages’ that can be deduced from a number of cues.</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aim is to bring together language that has been learnt over time for the purposes of meaningful communication.  This happens most successfully after </a:t>
            </a:r>
            <a:r>
              <a:rPr lang="en-GB" sz="1200" b="1" i="1" kern="1200" dirty="0">
                <a:solidFill>
                  <a:schemeClr val="tx1"/>
                </a:solidFill>
                <a:effectLst/>
                <a:latin typeface="+mn-lt"/>
                <a:ea typeface="+mn-ea"/>
                <a:cs typeface="+mn-cs"/>
              </a:rPr>
              <a:t>a lot</a:t>
            </a:r>
            <a:r>
              <a:rPr lang="en-GB" sz="1200" b="0" i="0" kern="1200" dirty="0">
                <a:solidFill>
                  <a:schemeClr val="tx1"/>
                </a:solidFill>
                <a:effectLst/>
                <a:latin typeface="+mn-lt"/>
                <a:ea typeface="+mn-ea"/>
                <a:cs typeface="+mn-cs"/>
              </a:rPr>
              <a:t> of meaningful, structured practice.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Additional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Without it, sounds and letters can be seen or heard, yet quickly forgotten, so practice is the route to retention.  Without it, perception and production can lack understanding, so practice is about meaningful processing of knowledge.  Without it, production (in speaking and writing) remains stubbornly slow and difficult, so practice develops automatization and confidence. In other words, practice is a wide array of activities that are “engaged in systematically, deliberately, with the goal of developing knowledge of and skills in the second language” (</a:t>
            </a:r>
            <a:r>
              <a:rPr lang="en-GB" sz="1200" b="0" i="0" kern="1200" dirty="0" err="1">
                <a:solidFill>
                  <a:schemeClr val="tx1"/>
                </a:solidFill>
                <a:effectLst/>
                <a:latin typeface="+mn-lt"/>
                <a:ea typeface="+mn-ea"/>
                <a:cs typeface="+mn-cs"/>
              </a:rPr>
              <a:t>DeKeyser</a:t>
            </a:r>
            <a:r>
              <a:rPr lang="en-GB" sz="1200" b="0" i="0" kern="1200" dirty="0">
                <a:solidFill>
                  <a:schemeClr val="tx1"/>
                </a:solidFill>
                <a:effectLst/>
                <a:latin typeface="+mn-lt"/>
                <a:ea typeface="+mn-ea"/>
                <a:cs typeface="+mn-cs"/>
              </a:rPr>
              <a:t>, 2007, p.8).</a:t>
            </a:r>
          </a:p>
          <a:p>
            <a:endParaRPr lang="en-GB" dirty="0"/>
          </a:p>
        </p:txBody>
      </p:sp>
      <p:sp>
        <p:nvSpPr>
          <p:cNvPr id="4" name="Slide Number Placeholder 3"/>
          <p:cNvSpPr>
            <a:spLocks noGrp="1"/>
          </p:cNvSpPr>
          <p:nvPr>
            <p:ph type="sldNum" sz="quarter" idx="5"/>
          </p:nvPr>
        </p:nvSpPr>
        <p:spPr/>
        <p:txBody>
          <a:bodyPr/>
          <a:lstStyle/>
          <a:p>
            <a:fld id="{1A225E17-E72C-4B13-894A-E5B787C2971E}" type="slidenum">
              <a:rPr lang="en-GB" smtClean="0"/>
              <a:t>5</a:t>
            </a:fld>
            <a:endParaRPr lang="en-GB"/>
          </a:p>
        </p:txBody>
      </p:sp>
    </p:spTree>
    <p:extLst>
      <p:ext uri="{BB962C8B-B14F-4D97-AF65-F5344CB8AC3E}">
        <p14:creationId xmlns:p14="http://schemas.microsoft.com/office/powerpoint/2010/main" val="10905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How much practice is needed?</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short, the more, the better. In their home language, children are exposed to more than 17,000 hours of exposure by the age of four (</a:t>
            </a:r>
            <a:r>
              <a:rPr lang="en-GB" sz="1200" b="0" i="0" kern="1200" dirty="0" err="1">
                <a:solidFill>
                  <a:schemeClr val="tx1"/>
                </a:solidFill>
                <a:effectLst/>
                <a:latin typeface="+mn-lt"/>
                <a:ea typeface="+mn-ea"/>
                <a:cs typeface="+mn-cs"/>
              </a:rPr>
              <a:t>Roffwarg</a:t>
            </a:r>
            <a:r>
              <a:rPr lang="en-GB" sz="1200" b="0" i="0" kern="1200" dirty="0">
                <a:solidFill>
                  <a:schemeClr val="tx1"/>
                </a:solidFill>
                <a:effectLst/>
                <a:latin typeface="+mn-lt"/>
                <a:ea typeface="+mn-ea"/>
                <a:cs typeface="+mn-cs"/>
              </a:rPr>
              <a:t> et al., 1966, cited in Collins &amp; Muñoz, 2016). However, in the secondary foreign language classroom in England, learners typically have around 450 hours of learning over five years.  At this rate, it would take 189 years for learners to have the equivalent hours of input as infants in the initial stages of learning their home language! Clearly, in time-poor classroom contexts, it is crucial to make every moment of practice count. It is important to identify what learners should practise and how best they should do it.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At the early stage, and in the time-poor classroom, learning is usually most successful when manipulation of language is required to fill a genuine information gap. Meaningful practice “is better at driving the brain processes that result in successful recall” (Anderson, 2005, p. 198). So, it is often preferable for learners to need to (struggle to) retrieve the key language from memory than to have it clearly in view (e.g., in prompt word lists or full speaking / writing frames).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A886C-C86D-4308-8A5A-0AA8111536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225E17-E72C-4B13-894A-E5B787C297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1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NCELP is a pilot project, set up to work intensively with 45 schools nationally, in the first phase.</a:t>
            </a:r>
            <a:br>
              <a:rPr lang="en-GB" dirty="0"/>
            </a:br>
            <a:r>
              <a:rPr lang="en-GB" dirty="0"/>
              <a:t>We have used the website, the resource portal, our mailing list and around 40 external presentations to date, to reach out to schools more widely.</a:t>
            </a:r>
          </a:p>
          <a:p>
            <a:endParaRPr lang="en-GB" dirty="0"/>
          </a:p>
          <a:p>
            <a:r>
              <a:rPr lang="en-GB" dirty="0"/>
              <a:t>So far, this has meant that…</a:t>
            </a:r>
          </a:p>
        </p:txBody>
      </p:sp>
      <p:sp>
        <p:nvSpPr>
          <p:cNvPr id="4" name="Slide Number Placeholder 3"/>
          <p:cNvSpPr>
            <a:spLocks noGrp="1"/>
          </p:cNvSpPr>
          <p:nvPr>
            <p:ph type="sldNum" sz="quarter" idx="5"/>
          </p:nvPr>
        </p:nvSpPr>
        <p:spPr/>
        <p:txBody>
          <a:bodyPr/>
          <a:lstStyle/>
          <a:p>
            <a:fld id="{1A225E17-E72C-4B13-894A-E5B787C2971E}" type="slidenum">
              <a:rPr lang="en-GB" smtClean="0"/>
              <a:t>8</a:t>
            </a:fld>
            <a:endParaRPr lang="en-GB"/>
          </a:p>
        </p:txBody>
      </p:sp>
    </p:spTree>
    <p:extLst>
      <p:ext uri="{BB962C8B-B14F-4D97-AF65-F5344CB8AC3E}">
        <p14:creationId xmlns:p14="http://schemas.microsoft.com/office/powerpoint/2010/main" val="428472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Two further areas of support that are very recent additions to the website are a collection called NCELP alignment with wider policy, which brings together previous work on Ofsted framework with more recent work on the Early Career Framework and the </a:t>
            </a:r>
            <a:r>
              <a:rPr lang="en-GB" dirty="0" err="1"/>
              <a:t>Rosenshine</a:t>
            </a:r>
            <a:r>
              <a:rPr lang="en-GB" dirty="0"/>
              <a:t> principles.  And at the same time we have put up a screencast and analysis documents as support to engage with the GCSE Subject Content consultation. </a:t>
            </a:r>
            <a:r>
              <a:rPr lang="en-GB" sz="1200" kern="1200" dirty="0">
                <a:solidFill>
                  <a:schemeClr val="tx1"/>
                </a:solidFill>
                <a:effectLst/>
                <a:latin typeface="+mn-lt"/>
                <a:ea typeface="+mn-ea"/>
                <a:cs typeface="+mn-cs"/>
              </a:rPr>
              <a:t>There is a 60-minute screencast comparing the 2015 and the draft 2021 Subject Content that I would commend to you.  I would strongly encourage people to get involved.</a:t>
            </a:r>
          </a:p>
          <a:p>
            <a:endParaRPr lang="en-GB" dirty="0"/>
          </a:p>
        </p:txBody>
      </p:sp>
      <p:sp>
        <p:nvSpPr>
          <p:cNvPr id="4" name="Slide Number Placeholder 3"/>
          <p:cNvSpPr>
            <a:spLocks noGrp="1"/>
          </p:cNvSpPr>
          <p:nvPr>
            <p:ph type="sldNum" sz="quarter" idx="5"/>
          </p:nvPr>
        </p:nvSpPr>
        <p:spPr/>
        <p:txBody>
          <a:bodyPr/>
          <a:lstStyle/>
          <a:p>
            <a:fld id="{1A225E17-E72C-4B13-894A-E5B787C2971E}" type="slidenum">
              <a:rPr lang="en-GB" smtClean="0"/>
              <a:t>9</a:t>
            </a:fld>
            <a:endParaRPr lang="en-GB"/>
          </a:p>
        </p:txBody>
      </p:sp>
    </p:spTree>
    <p:extLst>
      <p:ext uri="{BB962C8B-B14F-4D97-AF65-F5344CB8AC3E}">
        <p14:creationId xmlns:p14="http://schemas.microsoft.com/office/powerpoint/2010/main" val="366317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18421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9270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2299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19200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4884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73075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540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4276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6069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632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312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9174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15269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5896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4667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71565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902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87268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9065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665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73209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23/03/2021</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31319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7290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23/03/2021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400788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23/03/2021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33729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23/03/2021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975385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23/03/2021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817439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12473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8936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42521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136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435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2281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5594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876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8067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8522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45615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5010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520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7350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5564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70601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23/03/2021</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6415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50785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697056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Century Gothic" panose="020B0502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5" name="TextBox 4"/>
          <p:cNvSpPr txBox="1"/>
          <p:nvPr userDrawn="1"/>
        </p:nvSpPr>
        <p:spPr>
          <a:xfrm>
            <a:off x="76201" y="6515085"/>
            <a:ext cx="4622801" cy="276999"/>
          </a:xfrm>
          <a:prstGeom prst="rect">
            <a:avLst/>
          </a:prstGeom>
          <a:noFill/>
        </p:spPr>
        <p:txBody>
          <a:bodyPr wrap="square" rtlCol="0">
            <a:spAutoFit/>
          </a:bodyPr>
          <a:lstStyle/>
          <a:p>
            <a:r>
              <a:rPr lang="en-GB" sz="1200" b="0" dirty="0">
                <a:solidFill>
                  <a:srgbClr val="002060"/>
                </a:solidFill>
                <a:latin typeface="+mj-lt"/>
              </a:rPr>
              <a:t>Nick Avery</a:t>
            </a:r>
          </a:p>
        </p:txBody>
      </p:sp>
    </p:spTree>
    <p:extLst>
      <p:ext uri="{BB962C8B-B14F-4D97-AF65-F5344CB8AC3E}">
        <p14:creationId xmlns:p14="http://schemas.microsoft.com/office/powerpoint/2010/main" val="174046134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622022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ncelp.org/phonics-collection/" TargetMode="External"/><Relationship Id="rId7" Type="http://schemas.openxmlformats.org/officeDocument/2006/relationships/hyperlink" Target="https://ncelp.org/cultural-collec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ncelp.org/exemplar-activities-collection/"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ncelp.org/wp-content/uploads/2021/03/MultiLingProfiler.p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ncelp.org/resources/research-informed-resources/"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www.multilingprofiler.net/"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multilingprofiler.net/" TargetMode="External"/><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video" Target="../media/media1.m4v"/><Relationship Id="rId1" Type="http://schemas.microsoft.com/office/2007/relationships/media" Target="../media/media1.m4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ncelp.org/ncelp-alignment-with-wider-policy/"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resources.ncelp.org/collections/9p290b10f?locale=en"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descr="background rectangle"/>
          <p:cNvSpPr/>
          <p:nvPr/>
        </p:nvSpPr>
        <p:spPr>
          <a:xfrm>
            <a:off x="-56445" y="4006"/>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56445" y="1696539"/>
            <a:ext cx="10363200" cy="2387600"/>
          </a:xfrm>
        </p:spPr>
        <p:txBody>
          <a:bodyPr anchor="t">
            <a:normAutofit/>
          </a:bodyPr>
          <a:lstStyle/>
          <a:p>
            <a:pPr lvl="0" algn="l">
              <a:lnSpc>
                <a:spcPct val="100000"/>
              </a:lnSpc>
              <a:spcBef>
                <a:spcPts val="0"/>
              </a:spcBef>
            </a:pPr>
            <a:r>
              <a:rPr lang="en-GB" sz="3800" b="1" dirty="0">
                <a:solidFill>
                  <a:prstClr val="white"/>
                </a:solidFill>
                <a:ea typeface="+mn-ea"/>
                <a:cs typeface="+mn-cs"/>
              </a:rPr>
              <a:t>Supporting Foreign Language Teaching </a:t>
            </a:r>
            <a:br>
              <a:rPr lang="en-GB" sz="3800" b="1" dirty="0">
                <a:solidFill>
                  <a:prstClr val="white"/>
                </a:solidFill>
                <a:ea typeface="+mn-ea"/>
                <a:cs typeface="+mn-cs"/>
              </a:rPr>
            </a:br>
            <a:r>
              <a:rPr lang="en-GB" sz="3800" b="1" dirty="0">
                <a:solidFill>
                  <a:prstClr val="white"/>
                </a:solidFill>
                <a:ea typeface="+mn-ea"/>
                <a:cs typeface="+mn-cs"/>
              </a:rPr>
              <a:t>in schools</a:t>
            </a:r>
            <a:endParaRPr lang="en-GB" sz="3800" dirty="0"/>
          </a:p>
        </p:txBody>
      </p:sp>
      <p:sp>
        <p:nvSpPr>
          <p:cNvPr id="3" name="Subtitle 2"/>
          <p:cNvSpPr>
            <a:spLocks noGrp="1"/>
          </p:cNvSpPr>
          <p:nvPr>
            <p:ph type="subTitle" idx="1"/>
          </p:nvPr>
        </p:nvSpPr>
        <p:spPr>
          <a:xfrm>
            <a:off x="116356" y="3113075"/>
            <a:ext cx="9144000" cy="1655762"/>
          </a:xfrm>
        </p:spPr>
        <p:txBody>
          <a:bodyPr/>
          <a:lstStyle/>
          <a:p>
            <a:pPr lvl="0" algn="l">
              <a:lnSpc>
                <a:spcPct val="100000"/>
              </a:lnSpc>
              <a:spcBef>
                <a:spcPts val="0"/>
              </a:spcBef>
            </a:pPr>
            <a:r>
              <a:rPr lang="en-GB" sz="3600" dirty="0">
                <a:solidFill>
                  <a:prstClr val="white"/>
                </a:solidFill>
              </a:rPr>
              <a:t>NCELP</a:t>
            </a:r>
            <a:r>
              <a:rPr lang="en-GB" dirty="0">
                <a:solidFill>
                  <a:prstClr val="white"/>
                </a:solidFill>
              </a:rPr>
              <a:t> </a:t>
            </a:r>
            <a:br>
              <a:rPr lang="en-GB" dirty="0">
                <a:solidFill>
                  <a:prstClr val="white"/>
                </a:solidFill>
              </a:rPr>
            </a:br>
            <a:r>
              <a:rPr lang="en-GB" sz="2000" dirty="0">
                <a:solidFill>
                  <a:prstClr val="white"/>
                </a:solidFill>
              </a:rPr>
              <a:t>(National Centre for Excellence for Language Pedagogy)</a:t>
            </a:r>
          </a:p>
          <a:p>
            <a:endParaRPr lang="en-GB" dirty="0"/>
          </a:p>
        </p:txBody>
      </p:sp>
      <p:sp>
        <p:nvSpPr>
          <p:cNvPr id="6" name="TextBox 5"/>
          <p:cNvSpPr txBox="1"/>
          <p:nvPr/>
        </p:nvSpPr>
        <p:spPr>
          <a:xfrm>
            <a:off x="6583" y="6146246"/>
            <a:ext cx="42945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Rachel Hawkes</a:t>
            </a:r>
            <a:b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Artwork: Steve Clarke</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pic>
        <p:nvPicPr>
          <p:cNvPr id="11" name="Picture 10" descr="Logo&#10;&#10;Description automatically generated">
            <a:extLst>
              <a:ext uri="{FF2B5EF4-FFF2-40B4-BE49-F238E27FC236}">
                <a16:creationId xmlns:a16="http://schemas.microsoft.com/office/drawing/2014/main" id="{01F9281F-A96B-4A18-B374-7C76781CFE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270" y="4772843"/>
            <a:ext cx="1062239" cy="1357745"/>
          </a:xfrm>
          <a:prstGeom prst="rect">
            <a:avLst/>
          </a:prstGeom>
        </p:spPr>
      </p:pic>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9BF68F-2FE9-4191-BA45-E73852902966}"/>
              </a:ext>
            </a:extLst>
          </p:cNvPr>
          <p:cNvSpPr>
            <a:spLocks noGrp="1"/>
          </p:cNvSpPr>
          <p:nvPr>
            <p:ph type="title"/>
          </p:nvPr>
        </p:nvSpPr>
        <p:spPr>
          <a:xfrm>
            <a:off x="838200" y="443073"/>
            <a:ext cx="10515600" cy="1325563"/>
          </a:xfrm>
        </p:spPr>
        <p:txBody>
          <a:bodyPr anchor="ctr">
            <a:normAutofit/>
          </a:bodyPr>
          <a:lstStyle/>
          <a:p>
            <a:r>
              <a:rPr lang="en-US" sz="3600" b="1" dirty="0"/>
              <a:t>Overview</a:t>
            </a:r>
          </a:p>
        </p:txBody>
      </p:sp>
      <p:sp>
        <p:nvSpPr>
          <p:cNvPr id="3" name="Content Placeholder 2">
            <a:extLst>
              <a:ext uri="{FF2B5EF4-FFF2-40B4-BE49-F238E27FC236}">
                <a16:creationId xmlns:a16="http://schemas.microsoft.com/office/drawing/2014/main" id="{778A1006-A05B-4BCC-8FD1-114F7239178C}"/>
              </a:ext>
            </a:extLst>
          </p:cNvPr>
          <p:cNvSpPr>
            <a:spLocks noGrp="1"/>
          </p:cNvSpPr>
          <p:nvPr>
            <p:ph sz="half" idx="1"/>
          </p:nvPr>
        </p:nvSpPr>
        <p:spPr>
          <a:xfrm>
            <a:off x="838200" y="1689017"/>
            <a:ext cx="10515600" cy="4351338"/>
          </a:xfrm>
        </p:spPr>
        <p:txBody>
          <a:bodyPr/>
          <a:lstStyle/>
          <a:p>
            <a:pPr>
              <a:lnSpc>
                <a:spcPct val="150000"/>
              </a:lnSpc>
            </a:pPr>
            <a:r>
              <a:rPr lang="en-GB" dirty="0"/>
              <a:t>Implementing the recommendations of the MFL Pedagogy Review</a:t>
            </a:r>
          </a:p>
          <a:p>
            <a:pPr>
              <a:lnSpc>
                <a:spcPct val="150000"/>
              </a:lnSpc>
            </a:pPr>
            <a:r>
              <a:rPr lang="en-GB" dirty="0"/>
              <a:t>The importance of meaningful practice</a:t>
            </a:r>
          </a:p>
          <a:p>
            <a:pPr>
              <a:lnSpc>
                <a:spcPct val="150000"/>
              </a:lnSpc>
            </a:pPr>
            <a:r>
              <a:rPr lang="en-GB" dirty="0"/>
              <a:t>Wider dissemination and expanding support to schools</a:t>
            </a:r>
          </a:p>
          <a:p>
            <a:pPr>
              <a:lnSpc>
                <a:spcPct val="150000"/>
              </a:lnSpc>
            </a:pPr>
            <a:r>
              <a:rPr lang="en-GB" dirty="0"/>
              <a:t>CPD and the NCELP resource portal</a:t>
            </a:r>
          </a:p>
          <a:p>
            <a:pPr>
              <a:lnSpc>
                <a:spcPct val="150000"/>
              </a:lnSpc>
            </a:pPr>
            <a:endParaRPr lang="en-GB" dirty="0"/>
          </a:p>
        </p:txBody>
      </p:sp>
      <p:pic>
        <p:nvPicPr>
          <p:cNvPr id="4" name="Picture 19" descr="tick.png">
            <a:extLst>
              <a:ext uri="{FF2B5EF4-FFF2-40B4-BE49-F238E27FC236}">
                <a16:creationId xmlns:a16="http://schemas.microsoft.com/office/drawing/2014/main" id="{31135A32-DDF4-4167-B280-3F84DD35BF58}"/>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352163" y="2311707"/>
            <a:ext cx="747796" cy="548003"/>
          </a:xfrm>
          <a:prstGeom prst="rect">
            <a:avLst/>
          </a:prstGeom>
        </p:spPr>
      </p:pic>
      <p:pic>
        <p:nvPicPr>
          <p:cNvPr id="5" name="Picture 19" descr="tick.png">
            <a:extLst>
              <a:ext uri="{FF2B5EF4-FFF2-40B4-BE49-F238E27FC236}">
                <a16:creationId xmlns:a16="http://schemas.microsoft.com/office/drawing/2014/main" id="{143D4934-48BE-49EA-9776-49B008DD73DB}"/>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00799" y="3082491"/>
            <a:ext cx="747796" cy="548003"/>
          </a:xfrm>
          <a:prstGeom prst="rect">
            <a:avLst/>
          </a:prstGeom>
        </p:spPr>
      </p:pic>
      <p:pic>
        <p:nvPicPr>
          <p:cNvPr id="6" name="Picture 19" descr="tick.png">
            <a:extLst>
              <a:ext uri="{FF2B5EF4-FFF2-40B4-BE49-F238E27FC236}">
                <a16:creationId xmlns:a16="http://schemas.microsoft.com/office/drawing/2014/main" id="{4B6E4FA3-2655-4B95-82D2-08E525DA3780}"/>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06004" y="3869168"/>
            <a:ext cx="747796" cy="548003"/>
          </a:xfrm>
          <a:prstGeom prst="rect">
            <a:avLst/>
          </a:prstGeom>
        </p:spPr>
      </p:pic>
    </p:spTree>
    <p:extLst>
      <p:ext uri="{BB962C8B-B14F-4D97-AF65-F5344CB8AC3E}">
        <p14:creationId xmlns:p14="http://schemas.microsoft.com/office/powerpoint/2010/main" val="62474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a:xfrm>
            <a:off x="838200" y="245196"/>
            <a:ext cx="10515600" cy="1325563"/>
          </a:xfrm>
        </p:spPr>
        <p:txBody>
          <a:bodyPr/>
          <a:lstStyle/>
          <a:p>
            <a:r>
              <a:rPr lang="en-GB" dirty="0"/>
              <a:t>The NCELP resource portal</a:t>
            </a:r>
          </a:p>
        </p:txBody>
      </p:sp>
      <p:pic>
        <p:nvPicPr>
          <p:cNvPr id="4" name="Picture 3">
            <a:hlinkClick r:id="rId3"/>
            <a:extLst>
              <a:ext uri="{FF2B5EF4-FFF2-40B4-BE49-F238E27FC236}">
                <a16:creationId xmlns:a16="http://schemas.microsoft.com/office/drawing/2014/main" id="{2F5BDAB0-C80F-40C3-A51E-48E7AF657115}"/>
              </a:ext>
            </a:extLst>
          </p:cNvPr>
          <p:cNvPicPr>
            <a:picLocks noChangeAspect="1"/>
          </p:cNvPicPr>
          <p:nvPr/>
        </p:nvPicPr>
        <p:blipFill>
          <a:blip r:embed="rId4"/>
          <a:stretch>
            <a:fillRect/>
          </a:stretch>
        </p:blipFill>
        <p:spPr>
          <a:xfrm>
            <a:off x="310479" y="2042061"/>
            <a:ext cx="3642753" cy="2437008"/>
          </a:xfrm>
          <a:prstGeom prst="rect">
            <a:avLst/>
          </a:prstGeom>
        </p:spPr>
      </p:pic>
      <p:pic>
        <p:nvPicPr>
          <p:cNvPr id="7" name="Picture 6">
            <a:hlinkClick r:id="rId5"/>
            <a:extLst>
              <a:ext uri="{FF2B5EF4-FFF2-40B4-BE49-F238E27FC236}">
                <a16:creationId xmlns:a16="http://schemas.microsoft.com/office/drawing/2014/main" id="{D13984E1-8BFA-44A7-98B7-972017238226}"/>
              </a:ext>
            </a:extLst>
          </p:cNvPr>
          <p:cNvPicPr>
            <a:picLocks noChangeAspect="1"/>
          </p:cNvPicPr>
          <p:nvPr/>
        </p:nvPicPr>
        <p:blipFill>
          <a:blip r:embed="rId6"/>
          <a:stretch>
            <a:fillRect/>
          </a:stretch>
        </p:blipFill>
        <p:spPr>
          <a:xfrm>
            <a:off x="4180251" y="2042061"/>
            <a:ext cx="3687919" cy="2437008"/>
          </a:xfrm>
          <a:prstGeom prst="rect">
            <a:avLst/>
          </a:prstGeom>
        </p:spPr>
      </p:pic>
      <p:pic>
        <p:nvPicPr>
          <p:cNvPr id="8" name="Picture 7">
            <a:hlinkClick r:id="rId7"/>
            <a:extLst>
              <a:ext uri="{FF2B5EF4-FFF2-40B4-BE49-F238E27FC236}">
                <a16:creationId xmlns:a16="http://schemas.microsoft.com/office/drawing/2014/main" id="{0CA75627-0B70-4EF3-8F4D-AF551ED0A267}"/>
              </a:ext>
            </a:extLst>
          </p:cNvPr>
          <p:cNvPicPr>
            <a:picLocks noChangeAspect="1"/>
          </p:cNvPicPr>
          <p:nvPr/>
        </p:nvPicPr>
        <p:blipFill>
          <a:blip r:embed="rId8"/>
          <a:stretch>
            <a:fillRect/>
          </a:stretch>
        </p:blipFill>
        <p:spPr>
          <a:xfrm>
            <a:off x="8196920" y="2042061"/>
            <a:ext cx="3684601" cy="2437008"/>
          </a:xfrm>
          <a:prstGeom prst="rect">
            <a:avLst/>
          </a:prstGeom>
        </p:spPr>
      </p:pic>
      <p:sp>
        <p:nvSpPr>
          <p:cNvPr id="9" name="Rectangle 8">
            <a:extLst>
              <a:ext uri="{FF2B5EF4-FFF2-40B4-BE49-F238E27FC236}">
                <a16:creationId xmlns:a16="http://schemas.microsoft.com/office/drawing/2014/main" id="{60F306A3-62EA-4CF3-87F7-8BE9E8610630}"/>
              </a:ext>
            </a:extLst>
          </p:cNvPr>
          <p:cNvSpPr/>
          <p:nvPr/>
        </p:nvSpPr>
        <p:spPr>
          <a:xfrm>
            <a:off x="9638640" y="5968232"/>
            <a:ext cx="2401619" cy="400110"/>
          </a:xfrm>
          <a:prstGeom prst="rect">
            <a:avLst/>
          </a:prstGeom>
        </p:spPr>
        <p:txBody>
          <a:bodyPr wrap="none">
            <a:spAutoFit/>
          </a:bodyPr>
          <a:lstStyle/>
          <a:p>
            <a:r>
              <a:rPr lang="en-GB" sz="2000" dirty="0">
                <a:solidFill>
                  <a:srgbClr val="115076"/>
                </a:solidFill>
                <a:latin typeface="Century Gothic" panose="020B0502020202020204" pitchFamily="34" charset="0"/>
              </a:rPr>
              <a:t>https://ncelp.org/</a:t>
            </a:r>
          </a:p>
        </p:txBody>
      </p:sp>
    </p:spTree>
    <p:extLst>
      <p:ext uri="{BB962C8B-B14F-4D97-AF65-F5344CB8AC3E}">
        <p14:creationId xmlns:p14="http://schemas.microsoft.com/office/powerpoint/2010/main" val="186190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a:xfrm>
            <a:off x="838200" y="245196"/>
            <a:ext cx="10515600" cy="1325563"/>
          </a:xfrm>
        </p:spPr>
        <p:txBody>
          <a:bodyPr/>
          <a:lstStyle/>
          <a:p>
            <a:r>
              <a:rPr lang="en-GB" dirty="0"/>
              <a:t>The NCELP resource portal</a:t>
            </a:r>
          </a:p>
        </p:txBody>
      </p:sp>
      <p:sp>
        <p:nvSpPr>
          <p:cNvPr id="9" name="Rectangle 8">
            <a:extLst>
              <a:ext uri="{FF2B5EF4-FFF2-40B4-BE49-F238E27FC236}">
                <a16:creationId xmlns:a16="http://schemas.microsoft.com/office/drawing/2014/main" id="{60F306A3-62EA-4CF3-87F7-8BE9E8610630}"/>
              </a:ext>
            </a:extLst>
          </p:cNvPr>
          <p:cNvSpPr/>
          <p:nvPr/>
        </p:nvSpPr>
        <p:spPr>
          <a:xfrm>
            <a:off x="9638640" y="5968232"/>
            <a:ext cx="2401619" cy="400110"/>
          </a:xfrm>
          <a:prstGeom prst="rect">
            <a:avLst/>
          </a:prstGeom>
        </p:spPr>
        <p:txBody>
          <a:bodyPr wrap="none">
            <a:spAutoFit/>
          </a:bodyPr>
          <a:lstStyle/>
          <a:p>
            <a:r>
              <a:rPr lang="en-GB" sz="2000" dirty="0">
                <a:solidFill>
                  <a:srgbClr val="115076"/>
                </a:solidFill>
                <a:latin typeface="Century Gothic" panose="020B0502020202020204" pitchFamily="34" charset="0"/>
              </a:rPr>
              <a:t>https://ncelp.org/</a:t>
            </a:r>
          </a:p>
        </p:txBody>
      </p:sp>
      <p:pic>
        <p:nvPicPr>
          <p:cNvPr id="2" name="Picture 1">
            <a:hlinkClick r:id="rId3"/>
            <a:extLst>
              <a:ext uri="{FF2B5EF4-FFF2-40B4-BE49-F238E27FC236}">
                <a16:creationId xmlns:a16="http://schemas.microsoft.com/office/drawing/2014/main" id="{D57F9860-C128-4104-8397-6DA142365C0C}"/>
              </a:ext>
            </a:extLst>
          </p:cNvPr>
          <p:cNvPicPr>
            <a:picLocks noChangeAspect="1"/>
          </p:cNvPicPr>
          <p:nvPr/>
        </p:nvPicPr>
        <p:blipFill>
          <a:blip r:embed="rId4"/>
          <a:stretch>
            <a:fillRect/>
          </a:stretch>
        </p:blipFill>
        <p:spPr>
          <a:xfrm>
            <a:off x="1204811" y="1797820"/>
            <a:ext cx="3829050" cy="3943350"/>
          </a:xfrm>
          <a:prstGeom prst="rect">
            <a:avLst/>
          </a:prstGeom>
          <a:effectLst>
            <a:outerShdw blurRad="50800" dist="38100" dir="5400000" algn="t" rotWithShape="0">
              <a:prstClr val="black">
                <a:alpha val="40000"/>
              </a:prstClr>
            </a:outerShdw>
          </a:effectLst>
        </p:spPr>
      </p:pic>
      <p:pic>
        <p:nvPicPr>
          <p:cNvPr id="3" name="Picture 2">
            <a:hlinkClick r:id="rId5"/>
            <a:extLst>
              <a:ext uri="{FF2B5EF4-FFF2-40B4-BE49-F238E27FC236}">
                <a16:creationId xmlns:a16="http://schemas.microsoft.com/office/drawing/2014/main" id="{110C9BB2-B4D2-46E0-8921-DAADC1DD50B0}"/>
              </a:ext>
            </a:extLst>
          </p:cNvPr>
          <p:cNvPicPr>
            <a:picLocks noChangeAspect="1"/>
          </p:cNvPicPr>
          <p:nvPr/>
        </p:nvPicPr>
        <p:blipFill>
          <a:blip r:embed="rId6"/>
          <a:stretch>
            <a:fillRect/>
          </a:stretch>
        </p:blipFill>
        <p:spPr>
          <a:xfrm>
            <a:off x="6091236" y="2331243"/>
            <a:ext cx="5262564" cy="219551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0352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C8FA274B-1023-4065-9661-8EAE09FDB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444" y="524654"/>
            <a:ext cx="5574268" cy="4954249"/>
          </a:xfrm>
          <a:prstGeom prst="rect">
            <a:avLst/>
          </a:prstGeom>
        </p:spPr>
      </p:pic>
      <p:sp>
        <p:nvSpPr>
          <p:cNvPr id="6" name="Speech Bubble: Rectangle with Corners Rounded 5">
            <a:extLst>
              <a:ext uri="{FF2B5EF4-FFF2-40B4-BE49-F238E27FC236}">
                <a16:creationId xmlns:a16="http://schemas.microsoft.com/office/drawing/2014/main" id="{00E50625-2B76-49B3-A308-C31278D90BF9}"/>
              </a:ext>
            </a:extLst>
          </p:cNvPr>
          <p:cNvSpPr/>
          <p:nvPr/>
        </p:nvSpPr>
        <p:spPr>
          <a:xfrm>
            <a:off x="374461" y="275605"/>
            <a:ext cx="5129560" cy="4914960"/>
          </a:xfrm>
          <a:prstGeom prst="wedgeRoundRectCallout">
            <a:avLst>
              <a:gd name="adj1" fmla="val 22061"/>
              <a:gd name="adj2" fmla="val 569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Ma </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saison</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préférée, c’est l’</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été</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Pendant</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les vacances, je passe mon </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temps</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dehors. Chaque jour, </a:t>
            </a:r>
            <a:r>
              <a:rPr kumimoji="0" lang="fr-FR" sz="2000" b="0" i="0" u="none" strike="noStrike" kern="1200" cap="none" spc="0" normalizeH="0" baseline="0" noProof="0" dirty="0">
                <a:ln>
                  <a:noFill/>
                </a:ln>
                <a:solidFill>
                  <a:srgbClr val="F65E0A"/>
                </a:solidFill>
                <a:effectLst/>
                <a:uLnTx/>
                <a:uFillTx/>
                <a:latin typeface="Century Gothic"/>
                <a:ea typeface="+mn-ea"/>
                <a:cs typeface="+mn-cs"/>
              </a:rPr>
              <a:t>Noura</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frappe</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à la porte de ma chambre, et nous allons au parc </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pour</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jouer à la </a:t>
            </a:r>
            <a:r>
              <a:rPr kumimoji="0" lang="fr-FR" sz="2000" b="0" i="0" u="none" strike="noStrike" kern="1200" cap="none" spc="0" normalizeH="0" baseline="0" noProof="0" dirty="0">
                <a:ln>
                  <a:noFill/>
                </a:ln>
                <a:solidFill>
                  <a:srgbClr val="F65E0A"/>
                </a:solidFill>
                <a:effectLst/>
                <a:uLnTx/>
                <a:uFillTx/>
                <a:latin typeface="Century Gothic"/>
                <a:ea typeface="+mn-ea"/>
                <a:cs typeface="+mn-cs"/>
              </a:rPr>
              <a:t>pétanque</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avec la famille. La </a:t>
            </a:r>
            <a:r>
              <a:rPr kumimoji="0" lang="fr-FR" sz="2000" b="0" i="0" u="none" strike="noStrike" kern="1200" cap="none" spc="0" normalizeH="0" baseline="0" noProof="0" dirty="0">
                <a:ln>
                  <a:noFill/>
                </a:ln>
                <a:solidFill>
                  <a:srgbClr val="F65E0A"/>
                </a:solidFill>
                <a:effectLst/>
                <a:uLnTx/>
                <a:uFillTx/>
                <a:latin typeface="Century Gothic"/>
                <a:ea typeface="+mn-ea"/>
                <a:cs typeface="+mn-cs"/>
              </a:rPr>
              <a:t>pétanque</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c’est une tradition qui vient de </a:t>
            </a:r>
            <a:r>
              <a:rPr kumimoji="0" lang="fr-FR" sz="2000" b="0" i="0" u="none" strike="noStrike" kern="1200" cap="none" spc="0" normalizeH="0" baseline="0" noProof="0" dirty="0">
                <a:ln>
                  <a:noFill/>
                </a:ln>
                <a:solidFill>
                  <a:srgbClr val="F65E0A"/>
                </a:solidFill>
                <a:effectLst/>
                <a:uLnTx/>
                <a:uFillTx/>
                <a:latin typeface="Century Gothic"/>
                <a:ea typeface="+mn-ea"/>
                <a:cs typeface="+mn-cs"/>
              </a:rPr>
              <a:t>Provence</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la région près de </a:t>
            </a:r>
            <a:r>
              <a:rPr kumimoji="0" lang="fr-FR" sz="2000" b="0" i="0" u="none" strike="noStrike" kern="1200" cap="none" spc="0" normalizeH="0" baseline="0" noProof="0" dirty="0">
                <a:ln>
                  <a:noFill/>
                </a:ln>
                <a:solidFill>
                  <a:srgbClr val="F65E0A"/>
                </a:solidFill>
                <a:effectLst/>
                <a:uLnTx/>
                <a:uFillTx/>
                <a:latin typeface="Century Gothic"/>
                <a:ea typeface="+mn-ea"/>
                <a:cs typeface="+mn-cs"/>
              </a:rPr>
              <a:t>Nice</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Si </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on vient d’ </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ici</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la </a:t>
            </a:r>
            <a:r>
              <a:rPr kumimoji="0" lang="fr-FR" sz="2000" b="0" i="0" u="none" strike="noStrike" kern="1200" cap="none" spc="0" normalizeH="0" baseline="0" noProof="0" dirty="0">
                <a:ln>
                  <a:noFill/>
                </a:ln>
                <a:solidFill>
                  <a:srgbClr val="F65E0A"/>
                </a:solidFill>
                <a:effectLst/>
                <a:uLnTx/>
                <a:uFillTx/>
                <a:latin typeface="Century Gothic"/>
                <a:ea typeface="+mn-ea"/>
                <a:cs typeface="+mn-cs"/>
              </a:rPr>
              <a:t>pétanque</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est dans son </a:t>
            </a:r>
            <a:r>
              <a:rPr kumimoji="0" lang="fr-FR" sz="2000" b="1" i="0" u="none" strike="noStrike" kern="1200" cap="none" spc="0" normalizeH="0" baseline="0" noProof="0" dirty="0">
                <a:ln>
                  <a:noFill/>
                </a:ln>
                <a:solidFill>
                  <a:schemeClr val="accent5">
                    <a:lumMod val="50000"/>
                  </a:schemeClr>
                </a:solidFill>
                <a:effectLst/>
                <a:uLnTx/>
                <a:uFillTx/>
                <a:latin typeface="Century Gothic"/>
                <a:ea typeface="+mn-ea"/>
                <a:cs typeface="+mn-cs"/>
              </a:rPr>
              <a:t>cœur</a:t>
            </a:r>
            <a:r>
              <a:rPr kumimoji="0" lang="fr-FR" sz="2000" b="0" i="0" u="none" strike="noStrike" kern="1200" cap="none" spc="0" normalizeH="0" baseline="0" noProof="0" dirty="0">
                <a:ln>
                  <a:noFill/>
                </a:ln>
                <a:solidFill>
                  <a:schemeClr val="accent5">
                    <a:lumMod val="50000"/>
                  </a:schemeClr>
                </a:solidFill>
                <a:effectLst/>
                <a:uLnTx/>
                <a:uFillTx/>
                <a:latin typeface="Century Gothic"/>
                <a:ea typeface="+mn-ea"/>
                <a:cs typeface="+mn-cs"/>
              </a:rPr>
              <a:t> !</a:t>
            </a:r>
            <a:endParaRPr kumimoji="0" lang="en-GB" sz="2000" b="0" i="0" u="none" strike="noStrike" kern="1200" cap="none" spc="0" normalizeH="0" baseline="0" noProof="0" dirty="0">
              <a:ln>
                <a:noFill/>
              </a:ln>
              <a:solidFill>
                <a:schemeClr val="accent5">
                  <a:lumMod val="50000"/>
                </a:schemeClr>
              </a:solidFill>
              <a:effectLst/>
              <a:uLnTx/>
              <a:uFillTx/>
              <a:latin typeface="Century Gothic"/>
              <a:ea typeface="+mn-ea"/>
              <a:cs typeface="+mn-cs"/>
            </a:endParaRPr>
          </a:p>
        </p:txBody>
      </p:sp>
      <p:pic>
        <p:nvPicPr>
          <p:cNvPr id="8" name="Picture 7" descr="Graphical user interface, text, application&#10;&#10;Description automatically generated">
            <a:extLst>
              <a:ext uri="{FF2B5EF4-FFF2-40B4-BE49-F238E27FC236}">
                <a16:creationId xmlns:a16="http://schemas.microsoft.com/office/drawing/2014/main" id="{E57E6A26-C9E2-47B4-BAF5-FB9DDD7E6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495" y="253874"/>
            <a:ext cx="6547505" cy="5780867"/>
          </a:xfrm>
          <a:prstGeom prst="rect">
            <a:avLst/>
          </a:prstGeom>
        </p:spPr>
      </p:pic>
      <p:sp>
        <p:nvSpPr>
          <p:cNvPr id="9" name="Rectangle 8">
            <a:extLst>
              <a:ext uri="{FF2B5EF4-FFF2-40B4-BE49-F238E27FC236}">
                <a16:creationId xmlns:a16="http://schemas.microsoft.com/office/drawing/2014/main" id="{2894A0AA-AF6A-4024-80C5-A729BF91C10E}"/>
              </a:ext>
            </a:extLst>
          </p:cNvPr>
          <p:cNvSpPr/>
          <p:nvPr/>
        </p:nvSpPr>
        <p:spPr>
          <a:xfrm>
            <a:off x="106908" y="5763962"/>
            <a:ext cx="10934700" cy="541559"/>
          </a:xfrm>
          <a:prstGeom prst="rect">
            <a:avLst/>
          </a:prstGeom>
        </p:spPr>
        <p:txBody>
          <a:bodyPr wrap="square">
            <a:spAutoFit/>
          </a:bodyPr>
          <a:lstStyle/>
          <a:p>
            <a:pPr>
              <a:lnSpc>
                <a:spcPct val="107000"/>
              </a:lnSpc>
              <a:spcAft>
                <a:spcPts val="800"/>
              </a:spcAft>
            </a:pPr>
            <a:r>
              <a:rPr lang="es-ES" sz="1400" dirty="0">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Anthony, L., Finlayson, N., Marsden, E., Avery, N. &amp; Hawkes, R. (2020). </a:t>
            </a:r>
            <a:br>
              <a:rPr lang="es-ES" sz="1400" dirty="0">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br>
            <a:r>
              <a:rPr lang="es-ES" sz="1400" dirty="0" err="1">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MultiLingProfiler</a:t>
            </a:r>
            <a:r>
              <a:rPr lang="es-ES" sz="1400" dirty="0">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 </a:t>
            </a:r>
            <a:r>
              <a:rPr lang="es-ES" sz="1400" dirty="0" err="1">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Version</a:t>
            </a:r>
            <a:r>
              <a:rPr lang="es-ES" sz="1400" dirty="0">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 1. [</a:t>
            </a:r>
            <a:r>
              <a:rPr lang="es-ES" sz="1400" dirty="0" err="1">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Computer</a:t>
            </a:r>
            <a:r>
              <a:rPr lang="es-ES" sz="1400" dirty="0">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 Software]. </a:t>
            </a:r>
            <a:r>
              <a:rPr lang="es-ES" sz="1400" dirty="0" err="1">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Available</a:t>
            </a:r>
            <a:r>
              <a:rPr lang="es-ES" sz="1400" dirty="0">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 at </a:t>
            </a:r>
            <a:r>
              <a:rPr lang="es-ES" sz="1400" u="sng" dirty="0">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https://www.multilingprofiler.net/</a:t>
            </a:r>
            <a:r>
              <a:rPr lang="es-ES" sz="1400" dirty="0">
                <a:solidFill>
                  <a:schemeClr val="accent5">
                    <a:lumMod val="50000"/>
                  </a:schemeClr>
                </a:solidFill>
                <a:latin typeface="Century Gothic" panose="020B0502020202020204" pitchFamily="34" charset="0"/>
                <a:ea typeface="DengXian" panose="02010600030101010101" pitchFamily="2" charset="-122"/>
                <a:cs typeface="Times New Roman" panose="02020603050405020304" pitchFamily="18" charset="0"/>
              </a:rPr>
              <a:t> </a:t>
            </a:r>
            <a:endParaRPr lang="en-GB" sz="1400" dirty="0">
              <a:solidFill>
                <a:schemeClr val="accent5">
                  <a:lumMod val="50000"/>
                </a:schemeClr>
              </a:solidFill>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9934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9BF68F-2FE9-4191-BA45-E73852902966}"/>
              </a:ext>
            </a:extLst>
          </p:cNvPr>
          <p:cNvSpPr>
            <a:spLocks noGrp="1"/>
          </p:cNvSpPr>
          <p:nvPr>
            <p:ph type="title"/>
          </p:nvPr>
        </p:nvSpPr>
        <p:spPr>
          <a:xfrm>
            <a:off x="838200" y="443073"/>
            <a:ext cx="10515600" cy="1325563"/>
          </a:xfrm>
        </p:spPr>
        <p:txBody>
          <a:bodyPr anchor="ctr">
            <a:normAutofit/>
          </a:bodyPr>
          <a:lstStyle/>
          <a:p>
            <a:r>
              <a:rPr lang="en-US" sz="3600" b="1" dirty="0"/>
              <a:t>Overview</a:t>
            </a:r>
          </a:p>
        </p:txBody>
      </p:sp>
      <p:sp>
        <p:nvSpPr>
          <p:cNvPr id="3" name="Content Placeholder 2">
            <a:extLst>
              <a:ext uri="{FF2B5EF4-FFF2-40B4-BE49-F238E27FC236}">
                <a16:creationId xmlns:a16="http://schemas.microsoft.com/office/drawing/2014/main" id="{778A1006-A05B-4BCC-8FD1-114F7239178C}"/>
              </a:ext>
            </a:extLst>
          </p:cNvPr>
          <p:cNvSpPr>
            <a:spLocks noGrp="1"/>
          </p:cNvSpPr>
          <p:nvPr>
            <p:ph sz="half" idx="1"/>
          </p:nvPr>
        </p:nvSpPr>
        <p:spPr>
          <a:xfrm>
            <a:off x="838200" y="1689017"/>
            <a:ext cx="10515600" cy="4351338"/>
          </a:xfrm>
        </p:spPr>
        <p:txBody>
          <a:bodyPr/>
          <a:lstStyle/>
          <a:p>
            <a:pPr>
              <a:lnSpc>
                <a:spcPct val="150000"/>
              </a:lnSpc>
            </a:pPr>
            <a:r>
              <a:rPr lang="en-GB" dirty="0"/>
              <a:t>Implementing the recommendations of the MFL Pedagogy Review</a:t>
            </a:r>
          </a:p>
          <a:p>
            <a:pPr>
              <a:lnSpc>
                <a:spcPct val="150000"/>
              </a:lnSpc>
            </a:pPr>
            <a:r>
              <a:rPr lang="en-GB" dirty="0"/>
              <a:t>The importance of meaningful practice</a:t>
            </a:r>
          </a:p>
          <a:p>
            <a:pPr>
              <a:lnSpc>
                <a:spcPct val="150000"/>
              </a:lnSpc>
            </a:pPr>
            <a:r>
              <a:rPr lang="en-GB" dirty="0"/>
              <a:t>Wider dissemination and expanding support to schools</a:t>
            </a:r>
          </a:p>
          <a:p>
            <a:pPr>
              <a:lnSpc>
                <a:spcPct val="150000"/>
              </a:lnSpc>
            </a:pPr>
            <a:r>
              <a:rPr lang="en-GB" dirty="0"/>
              <a:t>CPD and the NCELP resource portal</a:t>
            </a:r>
          </a:p>
          <a:p>
            <a:pPr>
              <a:lnSpc>
                <a:spcPct val="150000"/>
              </a:lnSpc>
            </a:pPr>
            <a:endParaRPr lang="en-GB" dirty="0"/>
          </a:p>
        </p:txBody>
      </p:sp>
      <p:pic>
        <p:nvPicPr>
          <p:cNvPr id="4" name="Picture 19" descr="tick.png">
            <a:extLst>
              <a:ext uri="{FF2B5EF4-FFF2-40B4-BE49-F238E27FC236}">
                <a16:creationId xmlns:a16="http://schemas.microsoft.com/office/drawing/2014/main" id="{31135A32-DDF4-4167-B280-3F84DD35BF58}"/>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352163" y="2311707"/>
            <a:ext cx="747796" cy="548003"/>
          </a:xfrm>
          <a:prstGeom prst="rect">
            <a:avLst/>
          </a:prstGeom>
        </p:spPr>
      </p:pic>
      <p:pic>
        <p:nvPicPr>
          <p:cNvPr id="5" name="Picture 19" descr="tick.png">
            <a:extLst>
              <a:ext uri="{FF2B5EF4-FFF2-40B4-BE49-F238E27FC236}">
                <a16:creationId xmlns:a16="http://schemas.microsoft.com/office/drawing/2014/main" id="{143D4934-48BE-49EA-9776-49B008DD73DB}"/>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00799" y="3082491"/>
            <a:ext cx="747796" cy="548003"/>
          </a:xfrm>
          <a:prstGeom prst="rect">
            <a:avLst/>
          </a:prstGeom>
        </p:spPr>
      </p:pic>
      <p:pic>
        <p:nvPicPr>
          <p:cNvPr id="6" name="Picture 19" descr="tick.png">
            <a:extLst>
              <a:ext uri="{FF2B5EF4-FFF2-40B4-BE49-F238E27FC236}">
                <a16:creationId xmlns:a16="http://schemas.microsoft.com/office/drawing/2014/main" id="{4B6E4FA3-2655-4B95-82D2-08E525DA3780}"/>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606004" y="3869168"/>
            <a:ext cx="747796" cy="548003"/>
          </a:xfrm>
          <a:prstGeom prst="rect">
            <a:avLst/>
          </a:prstGeom>
        </p:spPr>
      </p:pic>
      <p:pic>
        <p:nvPicPr>
          <p:cNvPr id="7" name="Picture 19" descr="tick.png">
            <a:extLst>
              <a:ext uri="{FF2B5EF4-FFF2-40B4-BE49-F238E27FC236}">
                <a16:creationId xmlns:a16="http://schemas.microsoft.com/office/drawing/2014/main" id="{5B25E62B-A410-4D2A-B5E5-EEBA442BA559}"/>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495251" y="4670347"/>
            <a:ext cx="747796" cy="548003"/>
          </a:xfrm>
          <a:prstGeom prst="rect">
            <a:avLst/>
          </a:prstGeom>
        </p:spPr>
      </p:pic>
    </p:spTree>
    <p:extLst>
      <p:ext uri="{BB962C8B-B14F-4D97-AF65-F5344CB8AC3E}">
        <p14:creationId xmlns:p14="http://schemas.microsoft.com/office/powerpoint/2010/main" val="399448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129267" y="0"/>
            <a:ext cx="10515600" cy="1325563"/>
          </a:xfrm>
        </p:spPr>
        <p:txBody>
          <a:bodyPr>
            <a:normAutofit/>
          </a:bodyPr>
          <a:lstStyle/>
          <a:p>
            <a:r>
              <a:rPr lang="en-GB" sz="3600" b="1">
                <a:solidFill>
                  <a:schemeClr val="bg1"/>
                </a:solidFill>
                <a:latin typeface="Century Gothic" panose="020B0502020202020204" pitchFamily="34" charset="0"/>
              </a:rPr>
              <a:t>References</a:t>
            </a:r>
          </a:p>
        </p:txBody>
      </p:sp>
      <p:sp>
        <p:nvSpPr>
          <p:cNvPr id="5" name="Rectangle 4">
            <a:extLst>
              <a:ext uri="{FF2B5EF4-FFF2-40B4-BE49-F238E27FC236}">
                <a16:creationId xmlns:a16="http://schemas.microsoft.com/office/drawing/2014/main" id="{C49C9A66-5873-4104-900A-3E70CF54A81C}"/>
              </a:ext>
            </a:extLst>
          </p:cNvPr>
          <p:cNvSpPr/>
          <p:nvPr/>
        </p:nvSpPr>
        <p:spPr>
          <a:xfrm>
            <a:off x="281038" y="1325563"/>
            <a:ext cx="11066691" cy="4524315"/>
          </a:xfrm>
          <a:prstGeom prst="rect">
            <a:avLst/>
          </a:prstGeom>
        </p:spPr>
        <p:txBody>
          <a:bodyPr wrap="square">
            <a:spAutoFit/>
          </a:bodyPr>
          <a:lstStyle/>
          <a:p>
            <a:r>
              <a:rPr lang="en-GB" dirty="0">
                <a:solidFill>
                  <a:schemeClr val="accent5">
                    <a:lumMod val="50000"/>
                  </a:schemeClr>
                </a:solidFill>
                <a:latin typeface="Century Gothic" panose="020B0502020202020204" pitchFamily="34" charset="0"/>
              </a:rPr>
              <a:t>Anthony, L., Finlayson, N., Marsden, E., Avery, N. &amp; Hawkes, R. (2020). </a:t>
            </a:r>
            <a:r>
              <a:rPr lang="en-GB" dirty="0" err="1">
                <a:solidFill>
                  <a:schemeClr val="accent5">
                    <a:lumMod val="50000"/>
                  </a:schemeClr>
                </a:solidFill>
                <a:latin typeface="Century Gothic" panose="020B0502020202020204" pitchFamily="34" charset="0"/>
              </a:rPr>
              <a:t>MultiLingProfiler</a:t>
            </a:r>
            <a:r>
              <a:rPr lang="en-GB" dirty="0">
                <a:solidFill>
                  <a:schemeClr val="accent5">
                    <a:lumMod val="50000"/>
                  </a:schemeClr>
                </a:solidFill>
                <a:latin typeface="Century Gothic" panose="020B0502020202020204" pitchFamily="34" charset="0"/>
              </a:rPr>
              <a:t> Version 1. [Computer Software]. Available at </a:t>
            </a:r>
            <a:r>
              <a:rPr lang="en-GB" dirty="0">
                <a:solidFill>
                  <a:schemeClr val="accent5">
                    <a:lumMod val="50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https://www.multilingprofiler.net/ </a:t>
            </a:r>
            <a:endParaRPr lang="en-GB" dirty="0">
              <a:solidFill>
                <a:schemeClr val="accent5">
                  <a:lumMod val="50000"/>
                </a:schemeClr>
              </a:solidFill>
              <a:latin typeface="Century Gothic" panose="020B0502020202020204" pitchFamily="34" charset="0"/>
            </a:endParaRPr>
          </a:p>
          <a:p>
            <a:r>
              <a:rPr lang="en-GB" dirty="0">
                <a:solidFill>
                  <a:schemeClr val="accent5">
                    <a:lumMod val="50000"/>
                  </a:schemeClr>
                </a:solidFill>
                <a:latin typeface="Century Gothic" panose="020B0502020202020204" pitchFamily="34" charset="0"/>
              </a:rPr>
              <a:t>Department for Education. (2013). National Curriculum. Languages programmes of study: KS3. Retrieved: https://assets.publishing.service.gov.uk/government/uploads/system/uploads/attachment_data/file/239083/SECONDARY_national_curriculum_-_Languages.pdf </a:t>
            </a:r>
          </a:p>
          <a:p>
            <a:r>
              <a:rPr lang="en-GB" dirty="0" err="1">
                <a:solidFill>
                  <a:schemeClr val="accent5">
                    <a:lumMod val="50000"/>
                  </a:schemeClr>
                </a:solidFill>
                <a:latin typeface="Century Gothic" panose="020B0502020202020204" pitchFamily="34" charset="0"/>
              </a:rPr>
              <a:t>Erler</a:t>
            </a:r>
            <a:r>
              <a:rPr lang="en-GB" dirty="0">
                <a:solidFill>
                  <a:schemeClr val="accent5">
                    <a:lumMod val="50000"/>
                  </a:schemeClr>
                </a:solidFill>
                <a:latin typeface="Century Gothic" panose="020B0502020202020204" pitchFamily="34" charset="0"/>
              </a:rPr>
              <a:t>, L. &amp; </a:t>
            </a:r>
            <a:r>
              <a:rPr lang="en-GB" dirty="0" err="1">
                <a:solidFill>
                  <a:schemeClr val="accent5">
                    <a:lumMod val="50000"/>
                  </a:schemeClr>
                </a:solidFill>
                <a:latin typeface="Century Gothic" panose="020B0502020202020204" pitchFamily="34" charset="0"/>
              </a:rPr>
              <a:t>Macaro</a:t>
            </a:r>
            <a:r>
              <a:rPr lang="en-GB" dirty="0">
                <a:solidFill>
                  <a:schemeClr val="accent5">
                    <a:lumMod val="50000"/>
                  </a:schemeClr>
                </a:solidFill>
                <a:latin typeface="Century Gothic" panose="020B0502020202020204" pitchFamily="34" charset="0"/>
              </a:rPr>
              <a:t>, E. (2012). Decoding Ability in French as a Foreign Language and Language Learning Motivation. The Modern Language Journal, 95(4), 496-518.</a:t>
            </a:r>
          </a:p>
          <a:p>
            <a:r>
              <a:rPr lang="en-GB" dirty="0" err="1">
                <a:solidFill>
                  <a:schemeClr val="accent5">
                    <a:lumMod val="50000"/>
                  </a:schemeClr>
                </a:solidFill>
                <a:latin typeface="Century Gothic" panose="020B0502020202020204" pitchFamily="34" charset="0"/>
              </a:rPr>
              <a:t>DeKeyser</a:t>
            </a:r>
            <a:r>
              <a:rPr lang="en-GB" dirty="0">
                <a:solidFill>
                  <a:schemeClr val="accent5">
                    <a:lumMod val="50000"/>
                  </a:schemeClr>
                </a:solidFill>
                <a:latin typeface="Century Gothic" panose="020B0502020202020204" pitchFamily="34" charset="0"/>
              </a:rPr>
              <a:t>, R. (2007). Practice in a second language: Perspectives from applied linguistics and cognitive psychology. New York: Cambridge University Press.</a:t>
            </a:r>
          </a:p>
          <a:p>
            <a:r>
              <a:rPr lang="en-GB" dirty="0">
                <a:solidFill>
                  <a:schemeClr val="accent5">
                    <a:lumMod val="50000"/>
                  </a:schemeClr>
                </a:solidFill>
                <a:latin typeface="Century Gothic" panose="020B0502020202020204" pitchFamily="34" charset="0"/>
              </a:rPr>
              <a:t>Marsden, E. &amp; Hawkes, R. (2020). Meaningful practice: Definitions, rationales and principles. National Centre for Excellence in Language Pedagogy.</a:t>
            </a:r>
          </a:p>
          <a:p>
            <a:r>
              <a:rPr lang="en-GB" dirty="0" err="1">
                <a:solidFill>
                  <a:schemeClr val="accent5">
                    <a:lumMod val="50000"/>
                  </a:schemeClr>
                </a:solidFill>
                <a:latin typeface="Century Gothic" panose="020B0502020202020204" pitchFamily="34" charset="0"/>
              </a:rPr>
              <a:t>Paulston</a:t>
            </a:r>
            <a:r>
              <a:rPr lang="en-GB" dirty="0">
                <a:solidFill>
                  <a:schemeClr val="accent5">
                    <a:lumMod val="50000"/>
                  </a:schemeClr>
                </a:solidFill>
                <a:latin typeface="Century Gothic" panose="020B0502020202020204" pitchFamily="34" charset="0"/>
              </a:rPr>
              <a:t>, C. (1970). Structural pattern drills: A classification. Retrieved from: https://files.eric.ed.gov/fulltext/ED044701.pdf </a:t>
            </a:r>
            <a:br>
              <a:rPr lang="en-GB" dirty="0">
                <a:solidFill>
                  <a:schemeClr val="accent5">
                    <a:lumMod val="50000"/>
                  </a:schemeClr>
                </a:solidFill>
                <a:latin typeface="Century Gothic" panose="020B0502020202020204" pitchFamily="34" charset="0"/>
              </a:rPr>
            </a:br>
            <a:r>
              <a:rPr lang="en-GB" dirty="0" err="1">
                <a:solidFill>
                  <a:schemeClr val="accent5">
                    <a:lumMod val="50000"/>
                  </a:schemeClr>
                </a:solidFill>
                <a:latin typeface="Century Gothic" panose="020B0502020202020204" pitchFamily="34" charset="0"/>
              </a:rPr>
              <a:t>Roffwarg</a:t>
            </a:r>
            <a:r>
              <a:rPr lang="en-GB" dirty="0">
                <a:solidFill>
                  <a:schemeClr val="accent5">
                    <a:lumMod val="50000"/>
                  </a:schemeClr>
                </a:solidFill>
                <a:latin typeface="Century Gothic" panose="020B0502020202020204" pitchFamily="34" charset="0"/>
              </a:rPr>
              <a:t>, H. P., </a:t>
            </a:r>
            <a:r>
              <a:rPr lang="en-GB" dirty="0" err="1">
                <a:solidFill>
                  <a:schemeClr val="accent5">
                    <a:lumMod val="50000"/>
                  </a:schemeClr>
                </a:solidFill>
                <a:latin typeface="Century Gothic" panose="020B0502020202020204" pitchFamily="34" charset="0"/>
              </a:rPr>
              <a:t>Muzio</a:t>
            </a:r>
            <a:r>
              <a:rPr lang="en-GB" dirty="0">
                <a:solidFill>
                  <a:schemeClr val="accent5">
                    <a:lumMod val="50000"/>
                  </a:schemeClr>
                </a:solidFill>
                <a:latin typeface="Century Gothic" panose="020B0502020202020204" pitchFamily="34" charset="0"/>
              </a:rPr>
              <a:t>, J. N., &amp; Dement, W. C. (1966). Ontogenetic development of the human sleep dream cycle. Science, 152, 604–618. </a:t>
            </a:r>
          </a:p>
        </p:txBody>
      </p:sp>
    </p:spTree>
    <p:extLst>
      <p:ext uri="{BB962C8B-B14F-4D97-AF65-F5344CB8AC3E}">
        <p14:creationId xmlns:p14="http://schemas.microsoft.com/office/powerpoint/2010/main" val="1692155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9BF68F-2FE9-4191-BA45-E73852902966}"/>
              </a:ext>
            </a:extLst>
          </p:cNvPr>
          <p:cNvSpPr>
            <a:spLocks noGrp="1"/>
          </p:cNvSpPr>
          <p:nvPr>
            <p:ph type="title"/>
          </p:nvPr>
        </p:nvSpPr>
        <p:spPr>
          <a:xfrm>
            <a:off x="838200" y="443073"/>
            <a:ext cx="10515600" cy="1325563"/>
          </a:xfrm>
        </p:spPr>
        <p:txBody>
          <a:bodyPr anchor="ctr">
            <a:normAutofit/>
          </a:bodyPr>
          <a:lstStyle/>
          <a:p>
            <a:r>
              <a:rPr lang="en-US" sz="3600" b="1" dirty="0"/>
              <a:t>Overview</a:t>
            </a:r>
          </a:p>
        </p:txBody>
      </p:sp>
      <p:sp>
        <p:nvSpPr>
          <p:cNvPr id="3" name="Content Placeholder 2">
            <a:extLst>
              <a:ext uri="{FF2B5EF4-FFF2-40B4-BE49-F238E27FC236}">
                <a16:creationId xmlns:a16="http://schemas.microsoft.com/office/drawing/2014/main" id="{778A1006-A05B-4BCC-8FD1-114F7239178C}"/>
              </a:ext>
            </a:extLst>
          </p:cNvPr>
          <p:cNvSpPr>
            <a:spLocks noGrp="1"/>
          </p:cNvSpPr>
          <p:nvPr>
            <p:ph sz="half" idx="1"/>
          </p:nvPr>
        </p:nvSpPr>
        <p:spPr>
          <a:xfrm>
            <a:off x="838200" y="1689017"/>
            <a:ext cx="10515600" cy="4351338"/>
          </a:xfrm>
        </p:spPr>
        <p:txBody>
          <a:bodyPr/>
          <a:lstStyle/>
          <a:p>
            <a:pPr>
              <a:lnSpc>
                <a:spcPct val="150000"/>
              </a:lnSpc>
            </a:pPr>
            <a:r>
              <a:rPr lang="en-GB" dirty="0"/>
              <a:t>Implementing the recommendations of the MFL Pedagogy Review</a:t>
            </a:r>
          </a:p>
          <a:p>
            <a:pPr>
              <a:lnSpc>
                <a:spcPct val="150000"/>
              </a:lnSpc>
            </a:pPr>
            <a:r>
              <a:rPr lang="en-GB" dirty="0"/>
              <a:t>The importance of meaningful practice</a:t>
            </a:r>
          </a:p>
          <a:p>
            <a:pPr>
              <a:lnSpc>
                <a:spcPct val="150000"/>
              </a:lnSpc>
            </a:pPr>
            <a:r>
              <a:rPr lang="en-GB" dirty="0"/>
              <a:t>Wider dissemination and expanding support to schools</a:t>
            </a:r>
          </a:p>
          <a:p>
            <a:pPr>
              <a:lnSpc>
                <a:spcPct val="150000"/>
              </a:lnSpc>
            </a:pPr>
            <a:r>
              <a:rPr lang="en-GB" dirty="0"/>
              <a:t>CPD and the NCELP resource portal</a:t>
            </a:r>
          </a:p>
          <a:p>
            <a:pPr>
              <a:lnSpc>
                <a:spcPct val="150000"/>
              </a:lnSpc>
            </a:pPr>
            <a:endParaRPr lang="en-GB" dirty="0"/>
          </a:p>
        </p:txBody>
      </p:sp>
    </p:spTree>
    <p:extLst>
      <p:ext uri="{BB962C8B-B14F-4D97-AF65-F5344CB8AC3E}">
        <p14:creationId xmlns:p14="http://schemas.microsoft.com/office/powerpoint/2010/main" val="180874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104F75"/>
                </a:solidFill>
              </a:rPr>
              <a:t>Developing languages pedagogy</a:t>
            </a:r>
          </a:p>
        </p:txBody>
      </p:sp>
      <p:sp>
        <p:nvSpPr>
          <p:cNvPr id="6" name="Content Placeholder 2"/>
          <p:cNvSpPr txBox="1">
            <a:spLocks/>
          </p:cNvSpPr>
          <p:nvPr/>
        </p:nvSpPr>
        <p:spPr>
          <a:xfrm>
            <a:off x="838200" y="2000250"/>
            <a:ext cx="11293365" cy="37832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Generalisable  - from teacher to teacher, classroom to classroom</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Knowledge-based pedagogy (phonics, vocabulary, grammar)</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Practice-rich</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Focusing on high-frequency language</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rPr>
              <a:t>Topics de-emphasised</a:t>
            </a:r>
          </a:p>
        </p:txBody>
      </p:sp>
      <p:pic>
        <p:nvPicPr>
          <p:cNvPr id="4" name="Picture 3">
            <a:extLst>
              <a:ext uri="{FF2B5EF4-FFF2-40B4-BE49-F238E27FC236}">
                <a16:creationId xmlns:a16="http://schemas.microsoft.com/office/drawing/2014/main" id="{5A08D970-E5A8-47B7-A02C-8275FC96C384}"/>
              </a:ext>
            </a:extLst>
          </p:cNvPr>
          <p:cNvPicPr>
            <a:picLocks noChangeAspect="1"/>
          </p:cNvPicPr>
          <p:nvPr/>
        </p:nvPicPr>
        <p:blipFill>
          <a:blip r:embed="rId5"/>
          <a:stretch>
            <a:fillRect/>
          </a:stretch>
        </p:blipFill>
        <p:spPr>
          <a:xfrm rot="5400000">
            <a:off x="8720045" y="2770953"/>
            <a:ext cx="2923144" cy="4020766"/>
          </a:xfrm>
          <a:prstGeom prst="rect">
            <a:avLst/>
          </a:prstGeom>
        </p:spPr>
      </p:pic>
      <p:sp>
        <p:nvSpPr>
          <p:cNvPr id="3" name="Rectangle 2">
            <a:extLst>
              <a:ext uri="{FF2B5EF4-FFF2-40B4-BE49-F238E27FC236}">
                <a16:creationId xmlns:a16="http://schemas.microsoft.com/office/drawing/2014/main" id="{B3444039-74B5-4CAE-8A0C-65697CE4FD21}"/>
              </a:ext>
            </a:extLst>
          </p:cNvPr>
          <p:cNvSpPr/>
          <p:nvPr/>
        </p:nvSpPr>
        <p:spPr>
          <a:xfrm>
            <a:off x="507537" y="1485856"/>
            <a:ext cx="11684463" cy="4473428"/>
          </a:xfrm>
          <a:prstGeom prst="rect">
            <a:avLst/>
          </a:prstGeom>
          <a:solidFill>
            <a:schemeClr val="bg1"/>
          </a:solidFill>
          <a:ln>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accent5">
                    <a:lumMod val="50000"/>
                  </a:schemeClr>
                </a:solidFill>
                <a:latin typeface="Century Gothic" panose="020B0502020202020204" pitchFamily="34" charset="0"/>
              </a:rPr>
              <a:t>Case study: </a:t>
            </a:r>
            <a:r>
              <a:rPr lang="en-GB" sz="2400" b="1" dirty="0">
                <a:solidFill>
                  <a:schemeClr val="accent5">
                    <a:lumMod val="50000"/>
                  </a:schemeClr>
                </a:solidFill>
                <a:latin typeface="Century Gothic" panose="020B0502020202020204" pitchFamily="34" charset="0"/>
              </a:rPr>
              <a:t>Phonics in the Cam Academy Trust</a:t>
            </a:r>
          </a:p>
          <a:p>
            <a:endParaRPr lang="en-GB" sz="2400" b="1" dirty="0">
              <a:solidFill>
                <a:schemeClr val="accent5">
                  <a:lumMod val="50000"/>
                </a:schemeClr>
              </a:solidFill>
              <a:latin typeface="Century Gothic" panose="020B0502020202020204" pitchFamily="34" charset="0"/>
            </a:endParaRPr>
          </a:p>
          <a:p>
            <a:pPr marL="342900" indent="-342900">
              <a:buFont typeface="Wingdings" panose="05000000000000000000" pitchFamily="2" charset="2"/>
              <a:buChar char="§"/>
            </a:pPr>
            <a:r>
              <a:rPr lang="en-GB" sz="2400" dirty="0">
                <a:solidFill>
                  <a:schemeClr val="accent5">
                    <a:lumMod val="50000"/>
                  </a:schemeClr>
                </a:solidFill>
                <a:latin typeface="Century Gothic" panose="020B0502020202020204" pitchFamily="34" charset="0"/>
              </a:rPr>
              <a:t>Teaching more sound-symbol correspondences (SSC)</a:t>
            </a:r>
          </a:p>
          <a:p>
            <a:pPr marL="342900" indent="-342900">
              <a:lnSpc>
                <a:spcPct val="150000"/>
              </a:lnSpc>
              <a:buFont typeface="Wingdings" panose="05000000000000000000" pitchFamily="2" charset="2"/>
              <a:buChar char="§"/>
            </a:pPr>
            <a:r>
              <a:rPr lang="en-GB" sz="2400" dirty="0">
                <a:solidFill>
                  <a:schemeClr val="accent5">
                    <a:lumMod val="50000"/>
                  </a:schemeClr>
                </a:solidFill>
                <a:latin typeface="Century Gothic" panose="020B0502020202020204" pitchFamily="34" charset="0"/>
              </a:rPr>
              <a:t>Sequencing and stretching out the teaching</a:t>
            </a:r>
          </a:p>
          <a:p>
            <a:pPr marL="342900" indent="-342900">
              <a:lnSpc>
                <a:spcPct val="150000"/>
              </a:lnSpc>
              <a:buFont typeface="Wingdings" panose="05000000000000000000" pitchFamily="2" charset="2"/>
              <a:buChar char="§"/>
            </a:pPr>
            <a:r>
              <a:rPr lang="en-GB" sz="2400" dirty="0">
                <a:solidFill>
                  <a:schemeClr val="accent5">
                    <a:lumMod val="50000"/>
                  </a:schemeClr>
                </a:solidFill>
                <a:latin typeface="Century Gothic" panose="020B0502020202020204" pitchFamily="34" charset="0"/>
              </a:rPr>
              <a:t>Sustaining the practice throughout KS3</a:t>
            </a:r>
          </a:p>
          <a:p>
            <a:pPr marL="342900" indent="-342900">
              <a:lnSpc>
                <a:spcPct val="150000"/>
              </a:lnSpc>
              <a:buFont typeface="Wingdings" panose="05000000000000000000" pitchFamily="2" charset="2"/>
              <a:buChar char="§"/>
            </a:pPr>
            <a:r>
              <a:rPr lang="en-GB" sz="2400" dirty="0">
                <a:solidFill>
                  <a:schemeClr val="accent5">
                    <a:lumMod val="50000"/>
                  </a:schemeClr>
                </a:solidFill>
                <a:latin typeface="Century Gothic" panose="020B0502020202020204" pitchFamily="34" charset="0"/>
              </a:rPr>
              <a:t>Focusing on minimal pairs</a:t>
            </a:r>
          </a:p>
          <a:p>
            <a:pPr marL="342900" indent="-342900">
              <a:lnSpc>
                <a:spcPct val="150000"/>
              </a:lnSpc>
              <a:buFont typeface="Wingdings" panose="05000000000000000000" pitchFamily="2" charset="2"/>
              <a:buChar char="§"/>
            </a:pPr>
            <a:r>
              <a:rPr lang="en-GB" sz="2400" dirty="0">
                <a:solidFill>
                  <a:schemeClr val="accent5">
                    <a:lumMod val="50000"/>
                  </a:schemeClr>
                </a:solidFill>
                <a:latin typeface="Century Gothic" panose="020B0502020202020204" pitchFamily="34" charset="0"/>
              </a:rPr>
              <a:t>Differentiating the approach for different languages</a:t>
            </a:r>
          </a:p>
        </p:txBody>
      </p:sp>
      <p:pic>
        <p:nvPicPr>
          <p:cNvPr id="5" name="video">
            <a:hlinkClick r:id="" action="ppaction://media"/>
            <a:extLst>
              <a:ext uri="{FF2B5EF4-FFF2-40B4-BE49-F238E27FC236}">
                <a16:creationId xmlns:a16="http://schemas.microsoft.com/office/drawing/2014/main" id="{D19C3088-A5CA-424A-B91B-7E7EDC4D594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355251" y="1757752"/>
            <a:ext cx="2336137" cy="4158266"/>
          </a:xfrm>
          <a:prstGeom prst="rect">
            <a:avLst/>
          </a:prstGeom>
        </p:spPr>
      </p:pic>
      <p:sp>
        <p:nvSpPr>
          <p:cNvPr id="7" name="TextBox 6">
            <a:extLst>
              <a:ext uri="{FF2B5EF4-FFF2-40B4-BE49-F238E27FC236}">
                <a16:creationId xmlns:a16="http://schemas.microsoft.com/office/drawing/2014/main" id="{1C2D4F1C-C8D3-4116-9318-39CC8994E989}"/>
              </a:ext>
            </a:extLst>
          </p:cNvPr>
          <p:cNvSpPr txBox="1"/>
          <p:nvPr/>
        </p:nvSpPr>
        <p:spPr>
          <a:xfrm>
            <a:off x="5819775" y="5651507"/>
            <a:ext cx="3792650" cy="307777"/>
          </a:xfrm>
          <a:prstGeom prst="rect">
            <a:avLst/>
          </a:prstGeom>
          <a:noFill/>
        </p:spPr>
        <p:txBody>
          <a:bodyPr wrap="square" rtlCol="0">
            <a:spAutoFit/>
          </a:bodyPr>
          <a:lstStyle/>
          <a:p>
            <a:r>
              <a:rPr lang="en-GB" sz="1400" dirty="0">
                <a:solidFill>
                  <a:srgbClr val="002060"/>
                </a:solidFill>
                <a:latin typeface="Century Gothic" panose="020B0502020202020204" pitchFamily="34" charset="0"/>
              </a:rPr>
              <a:t>Gracias @ Paula Vázquez-Valero</a:t>
            </a:r>
          </a:p>
        </p:txBody>
      </p:sp>
    </p:spTree>
    <p:extLst>
      <p:ext uri="{BB962C8B-B14F-4D97-AF65-F5344CB8AC3E}">
        <p14:creationId xmlns:p14="http://schemas.microsoft.com/office/powerpoint/2010/main" val="209948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md type="call" cmd="stop">
                                      <p:cBhvr>
                                        <p:cTn id="25" dur="1">
                                          <p:stCondLst>
                                            <p:cond delay="0"/>
                                          </p:stCondLst>
                                        </p:cTn>
                                        <p:tgtEl>
                                          <p:spTgt spid="5"/>
                                        </p:tgtEl>
                                      </p:cBhvr>
                                    </p:cmd>
                                  </p:childTnLst>
                                </p:cTn>
                              </p:par>
                              <p:par>
                                <p:cTn id="26" presetID="1" presetClass="exit" presetSubtype="0" fill="hold" grpId="1"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5" fill="hold" display="0">
                  <p:stCondLst>
                    <p:cond delay="indefinite"/>
                  </p:stCondLst>
                </p:cTn>
                <p:tgtEl>
                  <p:spTgt spid="5"/>
                </p:tgtEl>
              </p:cMediaNode>
            </p:video>
          </p:childTnLst>
        </p:cTn>
      </p:par>
    </p:tnLst>
    <p:bldLst>
      <p:bldP spid="6" grpId="0" uiExpand="1" build="p"/>
      <p:bldP spid="3" grpId="0" animBg="1"/>
      <p:bldP spid="3" grpId="1"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9BF68F-2FE9-4191-BA45-E73852902966}"/>
              </a:ext>
            </a:extLst>
          </p:cNvPr>
          <p:cNvSpPr>
            <a:spLocks noGrp="1"/>
          </p:cNvSpPr>
          <p:nvPr>
            <p:ph type="title"/>
          </p:nvPr>
        </p:nvSpPr>
        <p:spPr>
          <a:xfrm>
            <a:off x="838200" y="443073"/>
            <a:ext cx="10515600" cy="1325563"/>
          </a:xfrm>
        </p:spPr>
        <p:txBody>
          <a:bodyPr anchor="ctr">
            <a:normAutofit/>
          </a:bodyPr>
          <a:lstStyle/>
          <a:p>
            <a:r>
              <a:rPr lang="en-US" sz="3600" b="1" dirty="0"/>
              <a:t>Overview</a:t>
            </a:r>
          </a:p>
        </p:txBody>
      </p:sp>
      <p:sp>
        <p:nvSpPr>
          <p:cNvPr id="3" name="Content Placeholder 2">
            <a:extLst>
              <a:ext uri="{FF2B5EF4-FFF2-40B4-BE49-F238E27FC236}">
                <a16:creationId xmlns:a16="http://schemas.microsoft.com/office/drawing/2014/main" id="{778A1006-A05B-4BCC-8FD1-114F7239178C}"/>
              </a:ext>
            </a:extLst>
          </p:cNvPr>
          <p:cNvSpPr>
            <a:spLocks noGrp="1"/>
          </p:cNvSpPr>
          <p:nvPr>
            <p:ph sz="half" idx="1"/>
          </p:nvPr>
        </p:nvSpPr>
        <p:spPr>
          <a:xfrm>
            <a:off x="838200" y="1689017"/>
            <a:ext cx="10515600" cy="4351338"/>
          </a:xfrm>
        </p:spPr>
        <p:txBody>
          <a:bodyPr/>
          <a:lstStyle/>
          <a:p>
            <a:pPr>
              <a:lnSpc>
                <a:spcPct val="150000"/>
              </a:lnSpc>
            </a:pPr>
            <a:r>
              <a:rPr lang="en-GB" dirty="0"/>
              <a:t>Implementing the recommendations of the MFL Pedagogy Review</a:t>
            </a:r>
          </a:p>
          <a:p>
            <a:pPr>
              <a:lnSpc>
                <a:spcPct val="150000"/>
              </a:lnSpc>
            </a:pPr>
            <a:r>
              <a:rPr lang="en-GB" dirty="0"/>
              <a:t>The importance of meaningful practice</a:t>
            </a:r>
          </a:p>
          <a:p>
            <a:pPr>
              <a:lnSpc>
                <a:spcPct val="150000"/>
              </a:lnSpc>
            </a:pPr>
            <a:r>
              <a:rPr lang="en-GB" dirty="0"/>
              <a:t>Wider dissemination and expanding support to schools</a:t>
            </a:r>
          </a:p>
          <a:p>
            <a:pPr>
              <a:lnSpc>
                <a:spcPct val="150000"/>
              </a:lnSpc>
            </a:pPr>
            <a:r>
              <a:rPr lang="en-GB" dirty="0"/>
              <a:t>CPD and the NCELP resource portal</a:t>
            </a:r>
          </a:p>
          <a:p>
            <a:pPr>
              <a:lnSpc>
                <a:spcPct val="150000"/>
              </a:lnSpc>
            </a:pPr>
            <a:endParaRPr lang="en-GB" dirty="0"/>
          </a:p>
        </p:txBody>
      </p:sp>
      <p:pic>
        <p:nvPicPr>
          <p:cNvPr id="4" name="Picture 19" descr="tick.png">
            <a:extLst>
              <a:ext uri="{FF2B5EF4-FFF2-40B4-BE49-F238E27FC236}">
                <a16:creationId xmlns:a16="http://schemas.microsoft.com/office/drawing/2014/main" id="{31135A32-DDF4-4167-B280-3F84DD35BF58}"/>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352163" y="2311707"/>
            <a:ext cx="747796" cy="548003"/>
          </a:xfrm>
          <a:prstGeom prst="rect">
            <a:avLst/>
          </a:prstGeom>
        </p:spPr>
      </p:pic>
    </p:spTree>
    <p:extLst>
      <p:ext uri="{BB962C8B-B14F-4D97-AF65-F5344CB8AC3E}">
        <p14:creationId xmlns:p14="http://schemas.microsoft.com/office/powerpoint/2010/main" val="112901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p:txBody>
          <a:bodyPr/>
          <a:lstStyle/>
          <a:p>
            <a:r>
              <a:rPr lang="en-GB" dirty="0"/>
              <a:t>Meaningful practice</a:t>
            </a:r>
          </a:p>
        </p:txBody>
      </p:sp>
      <p:sp>
        <p:nvSpPr>
          <p:cNvPr id="4" name="Content Placeholder 2">
            <a:extLst>
              <a:ext uri="{FF2B5EF4-FFF2-40B4-BE49-F238E27FC236}">
                <a16:creationId xmlns:a16="http://schemas.microsoft.com/office/drawing/2014/main" id="{B76DC6A2-8FF8-4327-B6F9-48C47FCA5000}"/>
              </a:ext>
            </a:extLst>
          </p:cNvPr>
          <p:cNvSpPr>
            <a:spLocks noGrp="1"/>
          </p:cNvSpPr>
          <p:nvPr>
            <p:ph idx="1"/>
          </p:nvPr>
        </p:nvSpPr>
        <p:spPr>
          <a:xfrm>
            <a:off x="408562" y="1739454"/>
            <a:ext cx="11595370" cy="3349911"/>
          </a:xfrm>
        </p:spPr>
        <p:txBody>
          <a:bodyPr anchor="t">
            <a:normAutofit/>
          </a:bodyPr>
          <a:lstStyle/>
          <a:p>
            <a:pPr marL="0" indent="0">
              <a:buNone/>
            </a:pPr>
            <a:r>
              <a:rPr lang="en-GB" sz="3200" b="1" dirty="0"/>
              <a:t>What is practice?</a:t>
            </a:r>
          </a:p>
          <a:p>
            <a:r>
              <a:rPr lang="en-GB" dirty="0"/>
              <a:t>‘the learning journey from the first encounter with new language to its mastery for independent use’</a:t>
            </a:r>
            <a:r>
              <a:rPr lang="en-GB" sz="2000" dirty="0"/>
              <a:t>(Marsden &amp; Hawkes, 2020, p.1). </a:t>
            </a:r>
            <a:endParaRPr lang="en-GB" sz="1800" dirty="0"/>
          </a:p>
          <a:p>
            <a:endParaRPr lang="en-GB" sz="1800" dirty="0"/>
          </a:p>
          <a:p>
            <a:pPr marL="0" indent="0">
              <a:buNone/>
            </a:pPr>
            <a:r>
              <a:rPr lang="en-GB" sz="3200" b="1" dirty="0"/>
              <a:t>What makes practice meaningful?</a:t>
            </a:r>
          </a:p>
          <a:p>
            <a:r>
              <a:rPr lang="en-GB" sz="3000" dirty="0"/>
              <a:t>when it is not mechanical, i.e. when learners need to think about meaning as well as form </a:t>
            </a:r>
            <a:r>
              <a:rPr lang="en-GB" sz="2000" dirty="0"/>
              <a:t>(Paulson, 1970).</a:t>
            </a:r>
          </a:p>
          <a:p>
            <a:pPr marL="0" indent="0">
              <a:buNone/>
            </a:pPr>
            <a:endParaRPr lang="en-GB" sz="4000" b="1" dirty="0"/>
          </a:p>
        </p:txBody>
      </p:sp>
    </p:spTree>
    <p:extLst>
      <p:ext uri="{BB962C8B-B14F-4D97-AF65-F5344CB8AC3E}">
        <p14:creationId xmlns:p14="http://schemas.microsoft.com/office/powerpoint/2010/main" val="19058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rPr>
              <a:t>How much practice is needed?</a:t>
            </a:r>
          </a:p>
        </p:txBody>
      </p:sp>
      <p:sp>
        <p:nvSpPr>
          <p:cNvPr id="3" name="Content Placeholder 2"/>
          <p:cNvSpPr>
            <a:spLocks noGrp="1"/>
          </p:cNvSpPr>
          <p:nvPr>
            <p:ph idx="1"/>
          </p:nvPr>
        </p:nvSpPr>
        <p:spPr>
          <a:xfrm>
            <a:off x="505593" y="680936"/>
            <a:ext cx="11204643" cy="5486400"/>
          </a:xfrm>
        </p:spPr>
        <p:txBody>
          <a:bodyPr anchor="t">
            <a:normAutofit lnSpcReduction="10000"/>
          </a:bodyPr>
          <a:lstStyle/>
          <a:p>
            <a:pPr marL="0" indent="0">
              <a:lnSpc>
                <a:spcPct val="100000"/>
              </a:lnSpc>
              <a:buNone/>
            </a:pPr>
            <a:r>
              <a:rPr lang="en-GB" sz="3900" b="1" dirty="0"/>
              <a:t>How much practice is needed?</a:t>
            </a:r>
            <a:endParaRPr lang="en-GB" sz="3500" dirty="0"/>
          </a:p>
          <a:p>
            <a:pPr>
              <a:lnSpc>
                <a:spcPct val="100000"/>
              </a:lnSpc>
            </a:pPr>
            <a:r>
              <a:rPr lang="en-GB" sz="3000" dirty="0"/>
              <a:t>the more the better</a:t>
            </a:r>
          </a:p>
          <a:p>
            <a:pPr>
              <a:lnSpc>
                <a:spcPct val="100000"/>
              </a:lnSpc>
            </a:pPr>
            <a:endParaRPr lang="en-GB" sz="3000" dirty="0"/>
          </a:p>
          <a:p>
            <a:pPr>
              <a:lnSpc>
                <a:spcPct val="100000"/>
              </a:lnSpc>
            </a:pPr>
            <a:r>
              <a:rPr lang="en-GB" sz="3000" dirty="0"/>
              <a:t> 1</a:t>
            </a:r>
            <a:r>
              <a:rPr lang="en-GB" sz="3000" baseline="30000" dirty="0"/>
              <a:t>st</a:t>
            </a:r>
            <a:r>
              <a:rPr lang="en-GB" sz="3000" dirty="0"/>
              <a:t> language - 17,000 hours of exposure by age of four</a:t>
            </a:r>
          </a:p>
          <a:p>
            <a:pPr>
              <a:lnSpc>
                <a:spcPct val="100000"/>
              </a:lnSpc>
            </a:pPr>
            <a:endParaRPr lang="en-GB" sz="3000" dirty="0"/>
          </a:p>
          <a:p>
            <a:pPr>
              <a:lnSpc>
                <a:spcPct val="100000"/>
              </a:lnSpc>
            </a:pPr>
            <a:r>
              <a:rPr lang="en-GB" sz="3000" dirty="0"/>
              <a:t> 2</a:t>
            </a:r>
            <a:r>
              <a:rPr lang="en-GB" sz="3000" baseline="30000" dirty="0"/>
              <a:t>nd</a:t>
            </a:r>
            <a:r>
              <a:rPr lang="en-GB" sz="3000" dirty="0"/>
              <a:t> language in classroom - 450 hours approx. over five years</a:t>
            </a:r>
          </a:p>
          <a:p>
            <a:pPr marL="0" indent="0">
              <a:lnSpc>
                <a:spcPct val="100000"/>
              </a:lnSpc>
              <a:buNone/>
            </a:pPr>
            <a:endParaRPr lang="en-GB" sz="3000" dirty="0"/>
          </a:p>
          <a:p>
            <a:pPr>
              <a:lnSpc>
                <a:spcPct val="100000"/>
              </a:lnSpc>
            </a:pPr>
            <a:r>
              <a:rPr lang="en-GB" sz="3000" dirty="0"/>
              <a:t> in time-poor classroom context, every moment of practice counts</a:t>
            </a:r>
          </a:p>
          <a:p>
            <a:pPr>
              <a:lnSpc>
                <a:spcPct val="100000"/>
              </a:lnSpc>
            </a:pPr>
            <a:endParaRPr lang="en-GB" dirty="0"/>
          </a:p>
          <a:p>
            <a:pPr>
              <a:lnSpc>
                <a:spcPct val="100000"/>
              </a:lnSpc>
            </a:pPr>
            <a:endParaRPr lang="en-GB" dirty="0"/>
          </a:p>
        </p:txBody>
      </p:sp>
      <p:sp>
        <p:nvSpPr>
          <p:cNvPr id="6" name="Rectangle 5"/>
          <p:cNvSpPr/>
          <p:nvPr/>
        </p:nvSpPr>
        <p:spPr>
          <a:xfrm>
            <a:off x="5802304" y="2796861"/>
            <a:ext cx="605165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r>
              <a:rPr kumimoji="0" lang="en-GB" sz="18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Roffwarg</a:t>
            </a:r>
            <a:r>
              <a:rPr kumimoji="0" lang="en-GB"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et al., 1966, cited in Collins &amp; Muñoz, 2016)</a:t>
            </a:r>
          </a:p>
        </p:txBody>
      </p:sp>
    </p:spTree>
    <p:extLst>
      <p:ext uri="{BB962C8B-B14F-4D97-AF65-F5344CB8AC3E}">
        <p14:creationId xmlns:p14="http://schemas.microsoft.com/office/powerpoint/2010/main" val="80272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9BF68F-2FE9-4191-BA45-E73852902966}"/>
              </a:ext>
            </a:extLst>
          </p:cNvPr>
          <p:cNvSpPr>
            <a:spLocks noGrp="1"/>
          </p:cNvSpPr>
          <p:nvPr>
            <p:ph type="title"/>
          </p:nvPr>
        </p:nvSpPr>
        <p:spPr>
          <a:xfrm>
            <a:off x="838200" y="443073"/>
            <a:ext cx="10515600" cy="1325563"/>
          </a:xfrm>
        </p:spPr>
        <p:txBody>
          <a:bodyPr anchor="ctr">
            <a:normAutofit/>
          </a:bodyPr>
          <a:lstStyle/>
          <a:p>
            <a:r>
              <a:rPr lang="en-US" sz="3600" b="1" dirty="0"/>
              <a:t>Overview</a:t>
            </a:r>
          </a:p>
        </p:txBody>
      </p:sp>
      <p:sp>
        <p:nvSpPr>
          <p:cNvPr id="3" name="Content Placeholder 2">
            <a:extLst>
              <a:ext uri="{FF2B5EF4-FFF2-40B4-BE49-F238E27FC236}">
                <a16:creationId xmlns:a16="http://schemas.microsoft.com/office/drawing/2014/main" id="{778A1006-A05B-4BCC-8FD1-114F7239178C}"/>
              </a:ext>
            </a:extLst>
          </p:cNvPr>
          <p:cNvSpPr>
            <a:spLocks noGrp="1"/>
          </p:cNvSpPr>
          <p:nvPr>
            <p:ph sz="half" idx="1"/>
          </p:nvPr>
        </p:nvSpPr>
        <p:spPr>
          <a:xfrm>
            <a:off x="838200" y="1689017"/>
            <a:ext cx="10515600" cy="4351338"/>
          </a:xfrm>
        </p:spPr>
        <p:txBody>
          <a:bodyPr/>
          <a:lstStyle/>
          <a:p>
            <a:pPr>
              <a:lnSpc>
                <a:spcPct val="150000"/>
              </a:lnSpc>
            </a:pPr>
            <a:r>
              <a:rPr lang="en-GB" dirty="0"/>
              <a:t>Implementing the recommendations of the MFL Pedagogy Review</a:t>
            </a:r>
          </a:p>
          <a:p>
            <a:pPr>
              <a:lnSpc>
                <a:spcPct val="150000"/>
              </a:lnSpc>
            </a:pPr>
            <a:r>
              <a:rPr lang="en-GB" dirty="0"/>
              <a:t>The importance of meaningful practice</a:t>
            </a:r>
          </a:p>
          <a:p>
            <a:pPr>
              <a:lnSpc>
                <a:spcPct val="150000"/>
              </a:lnSpc>
            </a:pPr>
            <a:r>
              <a:rPr lang="en-GB" dirty="0"/>
              <a:t>Wider dissemination and expanding support to schools</a:t>
            </a:r>
          </a:p>
          <a:p>
            <a:pPr>
              <a:lnSpc>
                <a:spcPct val="150000"/>
              </a:lnSpc>
            </a:pPr>
            <a:r>
              <a:rPr lang="en-GB" dirty="0"/>
              <a:t>CPD and the NCELP resource portal</a:t>
            </a:r>
          </a:p>
          <a:p>
            <a:pPr>
              <a:lnSpc>
                <a:spcPct val="150000"/>
              </a:lnSpc>
            </a:pPr>
            <a:endParaRPr lang="en-GB" dirty="0"/>
          </a:p>
        </p:txBody>
      </p:sp>
      <p:pic>
        <p:nvPicPr>
          <p:cNvPr id="4" name="Picture 19" descr="tick.png">
            <a:extLst>
              <a:ext uri="{FF2B5EF4-FFF2-40B4-BE49-F238E27FC236}">
                <a16:creationId xmlns:a16="http://schemas.microsoft.com/office/drawing/2014/main" id="{31135A32-DDF4-4167-B280-3F84DD35BF58}"/>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352163" y="2311707"/>
            <a:ext cx="747796" cy="548003"/>
          </a:xfrm>
          <a:prstGeom prst="rect">
            <a:avLst/>
          </a:prstGeom>
        </p:spPr>
      </p:pic>
      <p:pic>
        <p:nvPicPr>
          <p:cNvPr id="5" name="Picture 19" descr="tick.png">
            <a:extLst>
              <a:ext uri="{FF2B5EF4-FFF2-40B4-BE49-F238E27FC236}">
                <a16:creationId xmlns:a16="http://schemas.microsoft.com/office/drawing/2014/main" id="{143D4934-48BE-49EA-9776-49B008DD73DB}"/>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00799" y="3082491"/>
            <a:ext cx="747796" cy="548003"/>
          </a:xfrm>
          <a:prstGeom prst="rect">
            <a:avLst/>
          </a:prstGeom>
        </p:spPr>
      </p:pic>
    </p:spTree>
    <p:extLst>
      <p:ext uri="{BB962C8B-B14F-4D97-AF65-F5344CB8AC3E}">
        <p14:creationId xmlns:p14="http://schemas.microsoft.com/office/powerpoint/2010/main" val="11025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a:xfrm>
            <a:off x="838200" y="443073"/>
            <a:ext cx="10515600" cy="1325563"/>
          </a:xfrm>
        </p:spPr>
        <p:txBody>
          <a:bodyPr anchor="ctr">
            <a:normAutofit/>
          </a:bodyPr>
          <a:lstStyle/>
          <a:p>
            <a:r>
              <a:rPr lang="en-GB" dirty="0"/>
              <a:t>Wider support to schools</a:t>
            </a:r>
          </a:p>
        </p:txBody>
      </p:sp>
      <p:pic>
        <p:nvPicPr>
          <p:cNvPr id="2" name="Picture 1">
            <a:extLst>
              <a:ext uri="{FF2B5EF4-FFF2-40B4-BE49-F238E27FC236}">
                <a16:creationId xmlns:a16="http://schemas.microsoft.com/office/drawing/2014/main" id="{43E424B5-514A-4B42-810C-51F4F92E3A26}"/>
              </a:ext>
            </a:extLst>
          </p:cNvPr>
          <p:cNvPicPr>
            <a:picLocks noChangeAspect="1"/>
          </p:cNvPicPr>
          <p:nvPr/>
        </p:nvPicPr>
        <p:blipFill>
          <a:blip r:embed="rId3"/>
          <a:stretch>
            <a:fillRect/>
          </a:stretch>
        </p:blipFill>
        <p:spPr>
          <a:xfrm>
            <a:off x="293451" y="1768636"/>
            <a:ext cx="6003614" cy="3827303"/>
          </a:xfrm>
          <a:prstGeom prst="rect">
            <a:avLst/>
          </a:prstGeom>
          <a:noFill/>
          <a:effectLst>
            <a:outerShdw blurRad="50800" dist="38100" dir="5400000" algn="t" rotWithShape="0">
              <a:prstClr val="black">
                <a:alpha val="40000"/>
              </a:prstClr>
            </a:outerShdw>
          </a:effectLst>
        </p:spPr>
      </p:pic>
      <p:sp>
        <p:nvSpPr>
          <p:cNvPr id="11" name="Content Placeholder 3">
            <a:extLst>
              <a:ext uri="{FF2B5EF4-FFF2-40B4-BE49-F238E27FC236}">
                <a16:creationId xmlns:a16="http://schemas.microsoft.com/office/drawing/2014/main" id="{9B90A9CA-CF33-4DE0-9B2B-7E39BFDF141C}"/>
              </a:ext>
            </a:extLst>
          </p:cNvPr>
          <p:cNvSpPr>
            <a:spLocks noGrp="1"/>
          </p:cNvSpPr>
          <p:nvPr>
            <p:ph sz="half" idx="2"/>
          </p:nvPr>
        </p:nvSpPr>
        <p:spPr>
          <a:xfrm>
            <a:off x="6716949" y="1563607"/>
            <a:ext cx="5181600" cy="4351338"/>
          </a:xfrm>
        </p:spPr>
        <p:txBody>
          <a:bodyPr>
            <a:normAutofit/>
          </a:bodyPr>
          <a:lstStyle/>
          <a:p>
            <a:r>
              <a:rPr lang="en-US" dirty="0"/>
              <a:t>660 teachers outside the network on our regular mailing list</a:t>
            </a:r>
          </a:p>
          <a:p>
            <a:r>
              <a:rPr lang="en-US" dirty="0"/>
              <a:t>Some schools using and/or adapting the NCELP SOW and resources</a:t>
            </a:r>
          </a:p>
          <a:p>
            <a:r>
              <a:rPr lang="en-US" dirty="0"/>
              <a:t>5601 attendees at external NCELP presentations</a:t>
            </a:r>
          </a:p>
          <a:p>
            <a:r>
              <a:rPr lang="en-US" dirty="0"/>
              <a:t>New </a:t>
            </a:r>
            <a:r>
              <a:rPr lang="en-US" i="1" dirty="0"/>
              <a:t>Getting into NCELP </a:t>
            </a:r>
            <a:r>
              <a:rPr lang="en-US" dirty="0"/>
              <a:t>area of the website</a:t>
            </a:r>
          </a:p>
        </p:txBody>
      </p:sp>
    </p:spTree>
    <p:extLst>
      <p:ext uri="{BB962C8B-B14F-4D97-AF65-F5344CB8AC3E}">
        <p14:creationId xmlns:p14="http://schemas.microsoft.com/office/powerpoint/2010/main" val="41346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1CF9B-0818-4849-8CD7-AAA42D773FA8}"/>
              </a:ext>
            </a:extLst>
          </p:cNvPr>
          <p:cNvSpPr>
            <a:spLocks noGrp="1"/>
          </p:cNvSpPr>
          <p:nvPr>
            <p:ph type="title"/>
          </p:nvPr>
        </p:nvSpPr>
        <p:spPr>
          <a:xfrm>
            <a:off x="838200" y="117717"/>
            <a:ext cx="10515600" cy="1325563"/>
          </a:xfrm>
        </p:spPr>
        <p:txBody>
          <a:bodyPr anchor="ctr">
            <a:normAutofit/>
          </a:bodyPr>
          <a:lstStyle/>
          <a:p>
            <a:r>
              <a:rPr lang="en-GB" dirty="0"/>
              <a:t>Wider support to schools [2]</a:t>
            </a:r>
          </a:p>
        </p:txBody>
      </p:sp>
      <p:sp>
        <p:nvSpPr>
          <p:cNvPr id="11" name="Content Placeholder 3">
            <a:extLst>
              <a:ext uri="{FF2B5EF4-FFF2-40B4-BE49-F238E27FC236}">
                <a16:creationId xmlns:a16="http://schemas.microsoft.com/office/drawing/2014/main" id="{9B90A9CA-CF33-4DE0-9B2B-7E39BFDF141C}"/>
              </a:ext>
            </a:extLst>
          </p:cNvPr>
          <p:cNvSpPr>
            <a:spLocks noGrp="1"/>
          </p:cNvSpPr>
          <p:nvPr>
            <p:ph sz="half" idx="1"/>
          </p:nvPr>
        </p:nvSpPr>
        <p:spPr>
          <a:xfrm>
            <a:off x="401787" y="1253331"/>
            <a:ext cx="5181600" cy="4351338"/>
          </a:xfrm>
        </p:spPr>
        <p:txBody>
          <a:bodyPr>
            <a:normAutofit/>
          </a:bodyPr>
          <a:lstStyle/>
          <a:p>
            <a:r>
              <a:rPr lang="en-US" dirty="0"/>
              <a:t>NCELP alignment with wider policy (ECF, </a:t>
            </a:r>
            <a:r>
              <a:rPr lang="en-US" dirty="0" err="1"/>
              <a:t>Ofsted</a:t>
            </a:r>
            <a:r>
              <a:rPr lang="en-US" dirty="0"/>
              <a:t>) and pedagogy (</a:t>
            </a:r>
            <a:r>
              <a:rPr lang="en-US" dirty="0" err="1"/>
              <a:t>Rosenshine</a:t>
            </a:r>
            <a:r>
              <a:rPr lang="en-US" dirty="0"/>
              <a:t>)</a:t>
            </a:r>
          </a:p>
          <a:p>
            <a:r>
              <a:rPr lang="en-US" dirty="0"/>
              <a:t>Support for the GCSE Subject Content consultation</a:t>
            </a:r>
          </a:p>
          <a:p>
            <a:endParaRPr lang="en-US" dirty="0"/>
          </a:p>
          <a:p>
            <a:endParaRPr lang="en-US" dirty="0"/>
          </a:p>
        </p:txBody>
      </p:sp>
      <p:pic>
        <p:nvPicPr>
          <p:cNvPr id="3" name="Picture 2">
            <a:hlinkClick r:id="rId3"/>
            <a:extLst>
              <a:ext uri="{FF2B5EF4-FFF2-40B4-BE49-F238E27FC236}">
                <a16:creationId xmlns:a16="http://schemas.microsoft.com/office/drawing/2014/main" id="{55F5BD58-8F1B-45C4-B408-BBC8884DA15E}"/>
              </a:ext>
            </a:extLst>
          </p:cNvPr>
          <p:cNvPicPr>
            <a:picLocks noChangeAspect="1"/>
          </p:cNvPicPr>
          <p:nvPr/>
        </p:nvPicPr>
        <p:blipFill>
          <a:blip r:embed="rId4"/>
          <a:stretch>
            <a:fillRect/>
          </a:stretch>
        </p:blipFill>
        <p:spPr>
          <a:xfrm>
            <a:off x="6019800" y="1253331"/>
            <a:ext cx="5972148" cy="3135377"/>
          </a:xfrm>
          <a:prstGeom prst="rect">
            <a:avLst/>
          </a:prstGeom>
          <a:noFill/>
          <a:effectLst>
            <a:outerShdw blurRad="50800" dist="38100" dir="5400000" algn="t" rotWithShape="0">
              <a:prstClr val="black">
                <a:alpha val="40000"/>
              </a:prstClr>
            </a:outerShdw>
          </a:effectLst>
        </p:spPr>
      </p:pic>
      <p:pic>
        <p:nvPicPr>
          <p:cNvPr id="7" name="Picture 6">
            <a:hlinkClick r:id="rId5"/>
            <a:extLst>
              <a:ext uri="{FF2B5EF4-FFF2-40B4-BE49-F238E27FC236}">
                <a16:creationId xmlns:a16="http://schemas.microsoft.com/office/drawing/2014/main" id="{2B3630D4-FF4A-497A-B10F-2B4696D56929}"/>
              </a:ext>
            </a:extLst>
          </p:cNvPr>
          <p:cNvPicPr>
            <a:picLocks noChangeAspect="1"/>
          </p:cNvPicPr>
          <p:nvPr/>
        </p:nvPicPr>
        <p:blipFill>
          <a:blip r:embed="rId6"/>
          <a:stretch>
            <a:fillRect/>
          </a:stretch>
        </p:blipFill>
        <p:spPr>
          <a:xfrm>
            <a:off x="3468872" y="3714821"/>
            <a:ext cx="2550928" cy="255801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4650836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1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lumMod val="20000"/>
            <a:lumOff val="80000"/>
          </a:schemeClr>
        </a:solidFill>
        <a:ln>
          <a:solidFill>
            <a:srgbClr val="002060"/>
          </a:solidFill>
        </a:ln>
      </a:spPr>
      <a:bodyPr wrap="square" rtlCol="0">
        <a:spAutoFit/>
      </a:bodyPr>
      <a:lstStyle>
        <a:defPPr algn="l">
          <a:defRPr sz="2200" b="1" dirty="0" err="1">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108026-7802-4716-A6E9-3A2715866025}" vid="{7624A450-32DA-4AC6-AB1B-9FBBDE09E0D9}"/>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4671</Words>
  <Application>Microsoft Office PowerPoint</Application>
  <PresentationFormat>Widescreen</PresentationFormat>
  <Paragraphs>158</Paragraphs>
  <Slides>15</Slides>
  <Notes>14</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Century Gothic</vt:lpstr>
      <vt:lpstr>Tw Cen MT</vt:lpstr>
      <vt:lpstr>Wingdings</vt:lpstr>
      <vt:lpstr>1_Office Theme</vt:lpstr>
      <vt:lpstr>18_Office Theme</vt:lpstr>
      <vt:lpstr>2_Office Theme</vt:lpstr>
      <vt:lpstr>3_Office Theme</vt:lpstr>
      <vt:lpstr>Supporting Foreign Language Teaching  in schools</vt:lpstr>
      <vt:lpstr>Overview</vt:lpstr>
      <vt:lpstr>Developing languages pedagogy</vt:lpstr>
      <vt:lpstr>Overview</vt:lpstr>
      <vt:lpstr>Meaningful practice</vt:lpstr>
      <vt:lpstr>How much practice is needed?</vt:lpstr>
      <vt:lpstr>Overview</vt:lpstr>
      <vt:lpstr>Wider support to schools</vt:lpstr>
      <vt:lpstr>Wider support to schools [2]</vt:lpstr>
      <vt:lpstr>Overview</vt:lpstr>
      <vt:lpstr>The NCELP resource portal</vt:lpstr>
      <vt:lpstr>The NCELP resource portal</vt:lpstr>
      <vt:lpstr>PowerPoint Presentation</vt:lpstr>
      <vt:lpstr>Overview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Foreign Language Teaching  in schools</dc:title>
  <dc:creator>Rachel Hawkes</dc:creator>
  <cp:lastModifiedBy>Rachel Hawkes</cp:lastModifiedBy>
  <cp:revision>20</cp:revision>
  <dcterms:created xsi:type="dcterms:W3CDTF">2021-03-17T14:51:17Z</dcterms:created>
  <dcterms:modified xsi:type="dcterms:W3CDTF">2021-03-24T09:29:48Z</dcterms:modified>
</cp:coreProperties>
</file>