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47" r:id="rId2"/>
    <p:sldMasterId id="2147483797" r:id="rId3"/>
    <p:sldMasterId id="2147483810" r:id="rId4"/>
  </p:sldMasterIdLst>
  <p:notesMasterIdLst>
    <p:notesMasterId r:id="rId36"/>
  </p:notesMasterIdLst>
  <p:sldIdLst>
    <p:sldId id="259" r:id="rId5"/>
    <p:sldId id="261" r:id="rId6"/>
    <p:sldId id="277" r:id="rId7"/>
    <p:sldId id="407" r:id="rId8"/>
    <p:sldId id="359" r:id="rId9"/>
    <p:sldId id="273" r:id="rId10"/>
    <p:sldId id="542" r:id="rId11"/>
    <p:sldId id="545" r:id="rId12"/>
    <p:sldId id="274" r:id="rId13"/>
    <p:sldId id="547" r:id="rId14"/>
    <p:sldId id="548" r:id="rId15"/>
    <p:sldId id="550" r:id="rId16"/>
    <p:sldId id="551" r:id="rId17"/>
    <p:sldId id="300" r:id="rId18"/>
    <p:sldId id="301" r:id="rId19"/>
    <p:sldId id="553" r:id="rId20"/>
    <p:sldId id="554" r:id="rId21"/>
    <p:sldId id="555" r:id="rId22"/>
    <p:sldId id="558" r:id="rId23"/>
    <p:sldId id="552" r:id="rId24"/>
    <p:sldId id="560" r:id="rId25"/>
    <p:sldId id="495" r:id="rId26"/>
    <p:sldId id="546" r:id="rId27"/>
    <p:sldId id="556" r:id="rId28"/>
    <p:sldId id="561" r:id="rId29"/>
    <p:sldId id="325" r:id="rId30"/>
    <p:sldId id="282" r:id="rId31"/>
    <p:sldId id="275" r:id="rId32"/>
    <p:sldId id="562" r:id="rId33"/>
    <p:sldId id="281" r:id="rId34"/>
    <p:sldId id="26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A520"/>
    <a:srgbClr val="115076"/>
    <a:srgbClr val="FFCC00"/>
    <a:srgbClr val="FFE8CB"/>
    <a:srgbClr val="FFF4E7"/>
    <a:srgbClr val="D1DFEF"/>
    <a:srgbClr val="EBEFF7"/>
    <a:srgbClr val="E3EAFD"/>
    <a:srgbClr val="FBF0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146" autoAdjust="0"/>
    <p:restoredTop sz="61404" autoAdjust="0"/>
  </p:normalViewPr>
  <p:slideViewPr>
    <p:cSldViewPr snapToGrid="0">
      <p:cViewPr varScale="1">
        <p:scale>
          <a:sx n="41" d="100"/>
          <a:sy n="41" d="100"/>
        </p:scale>
        <p:origin x="1392" y="24"/>
      </p:cViewPr>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24/02/2021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Native teacher feedback provided by Stephanie Cross.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 SSC [-e] unstressed/final </a:t>
            </a:r>
            <a:r>
              <a:rPr lang="en-GB" sz="1200" b="1" dirty="0"/>
              <a:t>[-</a:t>
            </a:r>
            <a:r>
              <a:rPr lang="en-GB" sz="1200" b="1" dirty="0" err="1"/>
              <a:t>er</a:t>
            </a:r>
            <a:r>
              <a:rPr lang="en-GB" sz="1200"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 comparatives</a:t>
            </a:r>
            <a:br>
              <a:rPr lang="en-GB" sz="1200" b="0" dirty="0"/>
            </a:br>
            <a:r>
              <a:rPr lang="en-GB" sz="1200" b="0" dirty="0"/>
              <a:t>Consolidation of plural rules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8.2.2.1</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alles [36] alle [36] Rock [3551] Kleid [1780] alt [138] arm [1475] einfach [131] eng [59] genau [167] hell [1411] jung [199] kurz [176] reich [1568] </a:t>
            </a:r>
            <a:br>
              <a:rPr lang="de-DE" sz="1200" b="0" i="0" u="none" strike="noStrike" kern="1200" cap="none" dirty="0">
                <a:solidFill>
                  <a:schemeClr val="tx1"/>
                </a:solidFill>
                <a:effectLst/>
                <a:latin typeface="+mn-lt"/>
                <a:ea typeface="Calibri"/>
                <a:cs typeface="Calibri"/>
                <a:sym typeface="Calibri"/>
              </a:rPr>
            </a:br>
            <a:r>
              <a:rPr lang="en-GB" sz="1200" b="1" i="0" u="none" strike="noStrike" kern="1200" cap="none" dirty="0">
                <a:solidFill>
                  <a:schemeClr val="tx1"/>
                </a:solidFill>
                <a:effectLst/>
                <a:latin typeface="+mn-lt"/>
                <a:ea typeface="Calibri"/>
                <a:cs typeface="Calibri"/>
                <a:sym typeface="Calibri"/>
              </a:rPr>
              <a:t>8.1.2.2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fehlen [420] gefallen [601] gehören [460] meinen [213] tun [123] Leid [1300] Meinung [787] fit [4080] weh [2798] dass [22] schwer [257]</a:t>
            </a:r>
            <a:br>
              <a:rPr lang="de-DE" sz="1200" b="0" i="0" u="none" strike="noStrike" kern="1200" cap="none" dirty="0">
                <a:solidFill>
                  <a:schemeClr val="tx1"/>
                </a:solidFill>
                <a:effectLst/>
                <a:latin typeface="+mn-lt"/>
                <a:ea typeface="Calibri"/>
                <a:cs typeface="Calibri"/>
                <a:sym typeface="Calibri"/>
              </a:rPr>
            </a:br>
            <a:r>
              <a:rPr lang="en-GB" sz="1200" b="1" i="0" u="none" strike="noStrike" kern="1200" cap="none" baseline="0" dirty="0">
                <a:solidFill>
                  <a:schemeClr val="tx1"/>
                </a:solidFill>
                <a:effectLst/>
                <a:latin typeface="+mn-lt"/>
                <a:ea typeface="Calibri"/>
                <a:cs typeface="Calibri"/>
                <a:sym typeface="Calibri"/>
              </a:rPr>
              <a:t>8.2.1.2 (revisit)</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holen [547] Arbeit [208] Bank [543] Seite [197] Sport [945] Uhr [348] wirklich [189] also [71] so [28] gestern [821] um1 [44] von [9]</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428244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This is a continuation of the activity on the previous slide.</a:t>
            </a:r>
            <a:endParaRPr lang="en-GB" i="1"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55609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b="0" dirty="0"/>
              <a:t>: </a:t>
            </a:r>
            <a:r>
              <a:rPr lang="en-GB" b="1" dirty="0"/>
              <a:t>7 minutes</a:t>
            </a:r>
          </a:p>
          <a:p>
            <a:endParaRPr lang="en-GB" b="1" dirty="0"/>
          </a:p>
          <a:p>
            <a:r>
              <a:rPr lang="en-GB" b="1" dirty="0"/>
              <a:t>Aim:</a:t>
            </a:r>
            <a:r>
              <a:rPr kumimoji="0" lang="en-GB" sz="1200" b="1" i="0" u="none" strike="noStrike" kern="1200" cap="none" spc="0" normalizeH="0" baseline="0" dirty="0">
                <a:ln>
                  <a:noFill/>
                </a:ln>
                <a:solidFill>
                  <a:schemeClr val="tx1"/>
                </a:solidFill>
                <a:effectLst/>
                <a:uLnTx/>
                <a:uFillTx/>
                <a:latin typeface="+mn-lt"/>
                <a:ea typeface="+mn-ea"/>
                <a:cs typeface="+mn-cs"/>
              </a:rPr>
              <a:t> </a:t>
            </a:r>
            <a:r>
              <a:rPr kumimoji="0" lang="en-GB" sz="11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Written production of comparative sentences from English prompts.</a:t>
            </a:r>
          </a:p>
          <a:p>
            <a:endParaRPr lang="en-GB" dirty="0"/>
          </a:p>
          <a:p>
            <a:r>
              <a:rPr lang="en-GB" b="1" dirty="0"/>
              <a:t>Suggested procedure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1. Students use the words given in the box, together with a consideration of the pictures, to write an appropriate comparative sentence in German in each case.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[N.B. the pictures are meant to go with the names with which they are aligned.] The sentences should start with the name of the person on the left in each case.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sym typeface="Wingdings" panose="05000000000000000000" pitchFamily="2" charset="2"/>
              </a:rPr>
              <a:t>2. Elicit answers orally from students (and draw attention to the umlauts). </a:t>
            </a:r>
            <a:r>
              <a:rPr lang="en-GB" dirty="0"/>
              <a:t>This is an opportunity for students to apply what they learnt about comparatives last week to the new week’s vocabulary set, (i.e. that single syllable adjectives with ‘a’, ‘o’ or ‘u’ usually add an umlaut in the comparative).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sym typeface="Wingdings" panose="05000000000000000000" pitchFamily="2" charset="2"/>
              </a:rPr>
              <a:t>3. Suggested answers appear one by one upon successive clicks of the mouse.</a:t>
            </a:r>
            <a:br>
              <a:rPr kumimoji="0" lang="en-GB" sz="1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sym typeface="Wingdings" panose="05000000000000000000" pitchFamily="2" charset="2"/>
              </a:rPr>
            </a:br>
            <a:r>
              <a:rPr kumimoji="0" lang="en-GB" sz="1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sym typeface="Wingdings" panose="05000000000000000000" pitchFamily="2" charset="2"/>
              </a:rPr>
              <a:t>Note that numbers 3 and 5 involves world knowledge (at least one student in the class will know number 5, and will enjoy sharing with the others!)</a:t>
            </a:r>
          </a:p>
          <a:p>
            <a:endParaRPr lang="en-GB"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26614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Oral production </a:t>
            </a:r>
            <a:r>
              <a:rPr lang="en-US" b="0" baseline="0" dirty="0"/>
              <a:t>of questions using </a:t>
            </a:r>
            <a:r>
              <a:rPr lang="en-US" b="1" baseline="0" dirty="0"/>
              <a:t>comparative adjectives </a:t>
            </a:r>
            <a:r>
              <a:rPr lang="en-US" b="0" baseline="0" dirty="0"/>
              <a:t>(re-using some of the adjectives that were revisited at the start of the lesson). </a:t>
            </a:r>
            <a:r>
              <a:rPr lang="en-US" b="0" dirty="0"/>
              <a:t>The slide following this one should be displayed during</a:t>
            </a:r>
            <a:r>
              <a:rPr lang="en-US" b="0" baseline="0" dirty="0"/>
              <a:t> the activity. </a:t>
            </a:r>
            <a:endParaRPr lang="en-US" b="0"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Go through the pronunciation of each animal</a:t>
            </a:r>
            <a:r>
              <a:rPr lang="en-US" b="0" baseline="0" dirty="0"/>
              <a:t> on the following slide before </a:t>
            </a:r>
            <a:r>
              <a:rPr lang="en-US" b="0" baseline="0" dirty="0" err="1"/>
              <a:t>pairwork</a:t>
            </a:r>
            <a:r>
              <a:rPr lang="en-US" b="0" baseline="0" dirty="0"/>
              <a:t> begins. Students try to say the names of the animals using their SSC knowledge. Teacher demonstrates, students repeat. Ensure student understanding of der </a:t>
            </a:r>
            <a:r>
              <a:rPr lang="en-GB" sz="1200" b="0" i="1" u="none" strike="noStrike" kern="1200" cap="none" dirty="0" err="1">
                <a:solidFill>
                  <a:schemeClr val="tx1"/>
                </a:solidFill>
                <a:effectLst/>
                <a:latin typeface="+mn-lt"/>
                <a:ea typeface="Calibri"/>
                <a:cs typeface="Calibri"/>
                <a:sym typeface="Calibri"/>
              </a:rPr>
              <a:t>Gepard</a:t>
            </a:r>
            <a:r>
              <a:rPr lang="en-GB" sz="1200" b="0" i="1" u="none" strike="noStrike" kern="1200" cap="none" dirty="0">
                <a:solidFill>
                  <a:schemeClr val="tx1"/>
                </a:solidFill>
                <a:effectLst/>
                <a:latin typeface="+mn-lt"/>
                <a:ea typeface="Calibri"/>
                <a:cs typeface="Calibri"/>
                <a:sym typeface="Calibri"/>
              </a:rPr>
              <a:t> </a:t>
            </a:r>
            <a:r>
              <a:rPr lang="en-GB" sz="1200" b="0" i="0" u="none" strike="noStrike" kern="1200" cap="none" dirty="0">
                <a:solidFill>
                  <a:schemeClr val="tx1"/>
                </a:solidFill>
                <a:effectLst/>
                <a:latin typeface="+mn-lt"/>
                <a:ea typeface="Calibri"/>
                <a:cs typeface="Calibri"/>
                <a:sym typeface="Calibri"/>
              </a:rPr>
              <a:t>(a cheetah, rather than a leopard).</a:t>
            </a:r>
            <a:endParaRPr lang="en-US" b="0" i="1" baseline="0" dirty="0"/>
          </a:p>
          <a:p>
            <a:r>
              <a:rPr lang="en-US" b="0" dirty="0"/>
              <a:t>2. Student B selects</a:t>
            </a:r>
            <a:r>
              <a:rPr lang="en-US" b="0" baseline="0" dirty="0"/>
              <a:t> an animal, without revealing which one. </a:t>
            </a:r>
          </a:p>
          <a:p>
            <a:r>
              <a:rPr lang="en-US" b="0" dirty="0"/>
              <a:t>3. Student A asks questions such as those shown in the examples on this slide, and using the previously-met adjectives</a:t>
            </a:r>
            <a:r>
              <a:rPr lang="en-US" b="0" baseline="0" dirty="0"/>
              <a:t> displayed at the bottom of the following slide: </a:t>
            </a:r>
            <a:r>
              <a:rPr lang="en-GB" sz="1200" b="1" dirty="0">
                <a:solidFill>
                  <a:schemeClr val="accent5">
                    <a:lumMod val="50000"/>
                  </a:schemeClr>
                </a:solidFill>
              </a:rPr>
              <a:t>schnell – </a:t>
            </a:r>
            <a:r>
              <a:rPr lang="en-GB" sz="1200" b="1" dirty="0" err="1">
                <a:solidFill>
                  <a:schemeClr val="accent5">
                    <a:lumMod val="50000"/>
                  </a:schemeClr>
                </a:solidFill>
              </a:rPr>
              <a:t>gefährlich</a:t>
            </a:r>
            <a:r>
              <a:rPr lang="en-GB" sz="1200" b="1" dirty="0">
                <a:solidFill>
                  <a:schemeClr val="accent5">
                    <a:lumMod val="50000"/>
                  </a:schemeClr>
                </a:solidFill>
              </a:rPr>
              <a:t> – </a:t>
            </a:r>
            <a:r>
              <a:rPr lang="en-GB" sz="1200" b="1" dirty="0" err="1">
                <a:solidFill>
                  <a:schemeClr val="accent5">
                    <a:lumMod val="50000"/>
                  </a:schemeClr>
                </a:solidFill>
              </a:rPr>
              <a:t>klein</a:t>
            </a:r>
            <a:r>
              <a:rPr lang="en-GB" sz="1200" b="1" dirty="0">
                <a:solidFill>
                  <a:schemeClr val="accent5">
                    <a:lumMod val="50000"/>
                  </a:schemeClr>
                </a:solidFill>
              </a:rPr>
              <a:t> – intelligent – </a:t>
            </a:r>
            <a:r>
              <a:rPr lang="en-GB" sz="1200" b="1" dirty="0" err="1">
                <a:solidFill>
                  <a:schemeClr val="accent5">
                    <a:lumMod val="50000"/>
                  </a:schemeClr>
                </a:solidFill>
              </a:rPr>
              <a:t>billig</a:t>
            </a:r>
            <a:r>
              <a:rPr lang="en-GB" sz="1200" b="1" dirty="0">
                <a:solidFill>
                  <a:schemeClr val="accent5">
                    <a:lumMod val="50000"/>
                  </a:schemeClr>
                </a:solidFill>
              </a:rPr>
              <a:t> – </a:t>
            </a:r>
            <a:r>
              <a:rPr lang="en-GB" sz="1200" b="1" dirty="0" err="1">
                <a:solidFill>
                  <a:schemeClr val="accent5">
                    <a:lumMod val="50000"/>
                  </a:schemeClr>
                </a:solidFill>
              </a:rPr>
              <a:t>groß</a:t>
            </a:r>
            <a:r>
              <a:rPr lang="en-GB" sz="1200" b="1" dirty="0">
                <a:solidFill>
                  <a:schemeClr val="accent5">
                    <a:lumMod val="50000"/>
                  </a:schemeClr>
                </a:solidFill>
              </a:rPr>
              <a:t> – </a:t>
            </a:r>
            <a:r>
              <a:rPr lang="en-GB" sz="1200" b="1" dirty="0" err="1">
                <a:solidFill>
                  <a:schemeClr val="accent5">
                    <a:lumMod val="50000"/>
                  </a:schemeClr>
                </a:solidFill>
              </a:rPr>
              <a:t>ruhig</a:t>
            </a:r>
            <a:r>
              <a:rPr lang="en-GB" sz="1200" b="1" dirty="0">
                <a:solidFill>
                  <a:schemeClr val="accent5">
                    <a:lumMod val="50000"/>
                  </a:schemeClr>
                </a:solidFill>
              </a:rPr>
              <a:t> – </a:t>
            </a:r>
            <a:r>
              <a:rPr lang="en-GB" sz="1200" b="1" dirty="0" err="1">
                <a:solidFill>
                  <a:schemeClr val="accent5">
                    <a:lumMod val="50000"/>
                  </a:schemeClr>
                </a:solidFill>
              </a:rPr>
              <a:t>langsam</a:t>
            </a:r>
            <a:r>
              <a:rPr lang="en-GB" sz="1200" b="1" dirty="0">
                <a:solidFill>
                  <a:schemeClr val="accent5">
                    <a:lumMod val="50000"/>
                  </a:schemeClr>
                </a:solidFill>
              </a:rPr>
              <a:t> – </a:t>
            </a:r>
            <a:r>
              <a:rPr lang="en-GB" sz="1200" b="1" dirty="0" err="1">
                <a:solidFill>
                  <a:schemeClr val="accent5">
                    <a:lumMod val="50000"/>
                  </a:schemeClr>
                </a:solidFill>
              </a:rPr>
              <a:t>langweilig</a:t>
            </a:r>
            <a:r>
              <a:rPr lang="en-GB" sz="1200" b="1" dirty="0">
                <a:solidFill>
                  <a:schemeClr val="accent5">
                    <a:lumMod val="50000"/>
                  </a:schemeClr>
                </a:solidFill>
              </a:rPr>
              <a:t> – </a:t>
            </a:r>
            <a:r>
              <a:rPr lang="en-GB" sz="1200" b="1" dirty="0" err="1">
                <a:solidFill>
                  <a:schemeClr val="accent5">
                    <a:lumMod val="50000"/>
                  </a:schemeClr>
                </a:solidFill>
              </a:rPr>
              <a:t>teuer</a:t>
            </a:r>
            <a:r>
              <a:rPr lang="en-US" b="0" dirty="0"/>
              <a:t>. By asking questions about whether the animal</a:t>
            </a:r>
            <a:r>
              <a:rPr lang="en-US" b="0" baseline="0" dirty="0"/>
              <a:t> is</a:t>
            </a:r>
            <a:r>
              <a:rPr lang="en-US" b="0" dirty="0"/>
              <a:t> more/less quick, dangerous, intelligent, etc., than another</a:t>
            </a:r>
            <a:r>
              <a:rPr lang="en-US" b="0" baseline="0" dirty="0"/>
              <a:t>, Student A can try to home in on the identity of the chosen animal.</a:t>
            </a:r>
            <a:endParaRPr lang="en-US" b="0" dirty="0"/>
          </a:p>
          <a:p>
            <a:r>
              <a:rPr lang="en-US" b="0" dirty="0"/>
              <a:t>4. Student</a:t>
            </a:r>
            <a:r>
              <a:rPr lang="en-US" b="0" baseline="0" dirty="0"/>
              <a:t> B responds to each question.</a:t>
            </a:r>
            <a:endParaRPr lang="en-US" b="0" dirty="0"/>
          </a:p>
          <a:p>
            <a:r>
              <a:rPr lang="en-US" b="0" dirty="0"/>
              <a:t>5. S</a:t>
            </a:r>
            <a:r>
              <a:rPr lang="en-US" b="0" baseline="0" dirty="0"/>
              <a:t>tudents must ask </a:t>
            </a:r>
            <a:r>
              <a:rPr lang="en-US" b="1" baseline="0" dirty="0"/>
              <a:t>three</a:t>
            </a:r>
            <a:r>
              <a:rPr lang="en-US" b="0" baseline="0" dirty="0"/>
              <a:t> questions, before making a guess, at which point their partner reveals the correct answer.</a:t>
            </a:r>
          </a:p>
          <a:p>
            <a:r>
              <a:rPr lang="en-US" b="0" dirty="0"/>
              <a:t>6. Students swap roles and play again.</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(1 is the most frequent word in German): </a:t>
            </a:r>
            <a:br>
              <a:rPr lang="en-GB" baseline="0" dirty="0"/>
            </a:br>
            <a:r>
              <a:rPr lang="en-GB" baseline="0" dirty="0" err="1"/>
              <a:t>Kuh</a:t>
            </a:r>
            <a:r>
              <a:rPr lang="en-GB" baseline="0" dirty="0"/>
              <a:t> [2935] Giraffe [&gt;5009] </a:t>
            </a:r>
            <a:r>
              <a:rPr lang="en-GB" baseline="0" dirty="0" err="1"/>
              <a:t>Gepard</a:t>
            </a:r>
            <a:r>
              <a:rPr lang="en-GB" baseline="0" dirty="0"/>
              <a:t> [&gt;5009] </a:t>
            </a:r>
            <a:r>
              <a:rPr lang="en-GB" baseline="0" dirty="0" err="1"/>
              <a:t>Löwe</a:t>
            </a:r>
            <a:r>
              <a:rPr lang="en-GB" baseline="0" dirty="0"/>
              <a:t> [4160]</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78465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Display this slide during the activity.</a:t>
            </a:r>
            <a:br>
              <a:rPr lang="en-GB" dirty="0"/>
            </a:br>
            <a:br>
              <a:rPr lang="en-GB" dirty="0"/>
            </a:br>
            <a:br>
              <a:rPr lang="en-GB" dirty="0"/>
            </a:br>
            <a:r>
              <a:rPr lang="en-GB" b="1" baseline="0" dirty="0"/>
              <a:t>Word frequency of unknown words (1 is the most frequent word in German): </a:t>
            </a:r>
            <a:br>
              <a:rPr lang="en-GB" baseline="0" dirty="0"/>
            </a:br>
            <a:r>
              <a:rPr lang="en-GB" baseline="0" dirty="0"/>
              <a:t>Delfin [5009] </a:t>
            </a:r>
            <a:r>
              <a:rPr lang="en-GB" baseline="0" dirty="0" err="1"/>
              <a:t>Elefant</a:t>
            </a:r>
            <a:r>
              <a:rPr lang="en-GB" baseline="0" dirty="0"/>
              <a:t> [&gt;5009] Fisch [1959] </a:t>
            </a:r>
            <a:r>
              <a:rPr lang="en-GB" baseline="0" dirty="0" err="1"/>
              <a:t>Gepard</a:t>
            </a:r>
            <a:r>
              <a:rPr lang="en-GB" baseline="0" dirty="0"/>
              <a:t> [&gt;5009] Giraffe [&gt;5009] Gorilla [&gt;5009] Hamster [&gt;5009]] </a:t>
            </a:r>
            <a:r>
              <a:rPr lang="en-GB" baseline="0" dirty="0" err="1"/>
              <a:t>Kuh</a:t>
            </a:r>
            <a:r>
              <a:rPr lang="en-GB" baseline="0" dirty="0"/>
              <a:t> [2935] </a:t>
            </a:r>
            <a:r>
              <a:rPr lang="en-GB" baseline="0" dirty="0" err="1"/>
              <a:t>Löwe</a:t>
            </a:r>
            <a:r>
              <a:rPr lang="en-GB" baseline="0" dirty="0"/>
              <a:t> [4160] Wal [&gt;5009]]</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45460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7 minutes</a:t>
            </a:r>
            <a:br>
              <a:rPr lang="en-GB" dirty="0"/>
            </a:br>
            <a:br>
              <a:rPr lang="en-GB" b="1" dirty="0"/>
            </a:br>
            <a:r>
              <a:rPr lang="en-GB" b="1" dirty="0"/>
              <a:t>Aim: </a:t>
            </a:r>
            <a:r>
              <a:rPr lang="en-GB" b="0" dirty="0"/>
              <a:t>To become familiar with a new word pattern in German; creating plural nouns from adjectives. This is a common word pattern that will be explored further in Lesson 2, through the authentic song text, </a:t>
            </a:r>
            <a:r>
              <a:rPr lang="en-GB" b="0" dirty="0" err="1"/>
              <a:t>Früher</a:t>
            </a:r>
            <a:r>
              <a:rPr lang="en-GB" b="0" dirty="0"/>
              <a:t>.</a:t>
            </a:r>
            <a:br>
              <a:rPr lang="en-GB" dirty="0"/>
            </a:br>
            <a:br>
              <a:rPr lang="en-GB" dirty="0"/>
            </a:br>
            <a:r>
              <a:rPr lang="en-GB" b="1" dirty="0"/>
              <a:t>Procedure:</a:t>
            </a:r>
            <a:br>
              <a:rPr lang="en-GB" dirty="0"/>
            </a:br>
            <a:r>
              <a:rPr lang="en-GB" dirty="0"/>
              <a:t>1. Use the animations and present the information.</a:t>
            </a:r>
          </a:p>
          <a:p>
            <a:r>
              <a:rPr lang="en-GB" dirty="0"/>
              <a:t>2. Students complete the tasks.</a:t>
            </a:r>
          </a:p>
          <a:p>
            <a:r>
              <a:rPr lang="en-GB" dirty="0"/>
              <a:t>3. Use the following slide to check answers.</a:t>
            </a:r>
          </a:p>
          <a:p>
            <a:r>
              <a:rPr lang="en-GB" dirty="0"/>
              <a:t>4. Don’t forget to ask students to pronounce the new words.</a:t>
            </a:r>
          </a:p>
          <a:p>
            <a:endParaRPr lang="en-GB" b="1" dirty="0">
              <a:sym typeface="Wingdings" panose="05000000000000000000" pitchFamily="2" charset="2"/>
            </a:endParaRPr>
          </a:p>
          <a:p>
            <a:r>
              <a:rPr lang="en-GB" b="1" dirty="0">
                <a:sym typeface="Wingdings" panose="05000000000000000000" pitchFamily="2" charset="2"/>
              </a:rPr>
              <a:t>Word frequency:</a:t>
            </a:r>
            <a:br>
              <a:rPr lang="en-GB" dirty="0">
                <a:sym typeface="Wingdings" panose="05000000000000000000" pitchFamily="2" charset="2"/>
              </a:rPr>
            </a:br>
            <a:r>
              <a:rPr lang="en-GB" dirty="0">
                <a:sym typeface="Wingdings" panose="05000000000000000000" pitchFamily="2" charset="2"/>
              </a:rPr>
              <a:t>alt [138] arm [1475] </a:t>
            </a:r>
            <a:r>
              <a:rPr lang="en-GB" dirty="0" err="1">
                <a:sym typeface="Wingdings" panose="05000000000000000000" pitchFamily="2" charset="2"/>
              </a:rPr>
              <a:t>erst</a:t>
            </a:r>
            <a:r>
              <a:rPr lang="en-GB" dirty="0">
                <a:sym typeface="Wingdings" panose="05000000000000000000" pitchFamily="2" charset="2"/>
              </a:rPr>
              <a:t>- [95] </a:t>
            </a:r>
            <a:r>
              <a:rPr lang="en-GB" dirty="0" err="1">
                <a:sym typeface="Wingdings" panose="05000000000000000000" pitchFamily="2" charset="2"/>
              </a:rPr>
              <a:t>groß</a:t>
            </a:r>
            <a:r>
              <a:rPr lang="en-GB" dirty="0">
                <a:sym typeface="Wingdings" panose="05000000000000000000" pitchFamily="2" charset="2"/>
              </a:rPr>
              <a:t> [67] </a:t>
            </a:r>
            <a:r>
              <a:rPr lang="en-GB" dirty="0" err="1">
                <a:sym typeface="Wingdings" panose="05000000000000000000" pitchFamily="2" charset="2"/>
              </a:rPr>
              <a:t>jung</a:t>
            </a:r>
            <a:r>
              <a:rPr lang="en-GB" dirty="0">
                <a:sym typeface="Wingdings" panose="05000000000000000000" pitchFamily="2" charset="2"/>
              </a:rPr>
              <a:t> [199] </a:t>
            </a:r>
            <a:r>
              <a:rPr lang="en-GB" dirty="0" err="1">
                <a:sym typeface="Wingdings" panose="05000000000000000000" pitchFamily="2" charset="2"/>
              </a:rPr>
              <a:t>klein</a:t>
            </a:r>
            <a:r>
              <a:rPr lang="en-GB" dirty="0">
                <a:sym typeface="Wingdings" panose="05000000000000000000" pitchFamily="2" charset="2"/>
              </a:rPr>
              <a:t> [110] </a:t>
            </a:r>
            <a:r>
              <a:rPr lang="en-GB" dirty="0" err="1">
                <a:sym typeface="Wingdings" panose="05000000000000000000" pitchFamily="2" charset="2"/>
              </a:rPr>
              <a:t>letzt</a:t>
            </a:r>
            <a:r>
              <a:rPr lang="en-GB" dirty="0">
                <a:sym typeface="Wingdings" panose="05000000000000000000" pitchFamily="2" charset="2"/>
              </a:rPr>
              <a:t>- [152] neu [84] </a:t>
            </a:r>
            <a:r>
              <a:rPr lang="en-GB" dirty="0" err="1">
                <a:sym typeface="Wingdings" panose="05000000000000000000" pitchFamily="2" charset="2"/>
              </a:rPr>
              <a:t>reich</a:t>
            </a:r>
            <a:r>
              <a:rPr lang="en-GB" dirty="0">
                <a:sym typeface="Wingdings" panose="05000000000000000000" pitchFamily="2" charset="2"/>
              </a:rPr>
              <a:t> [1658] </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br>
              <a:rPr lang="en-GB" dirty="0"/>
            </a:br>
            <a:r>
              <a:rPr lang="en-GB" dirty="0"/>
              <a:t>Note: This is not a full explanation that includes the singular persons.  Students are learning the prenominal adjective system incrementally over the course of Y8.</a:t>
            </a:r>
            <a:br>
              <a:rPr lang="en-GB" dirty="0"/>
            </a:br>
            <a:r>
              <a:rPr lang="en-GB" dirty="0"/>
              <a:t>They have already been taught prenominal adjective endings in R1 (nominative) and R2 (accusative) for singular and plural, definite and indefinite articles.</a:t>
            </a:r>
            <a:br>
              <a:rPr lang="en-GB" dirty="0"/>
            </a:br>
            <a:r>
              <a:rPr lang="en-GB" dirty="0"/>
              <a:t>Using adjectives as nouns (singular) will be explored in Y9.  For example, der </a:t>
            </a:r>
            <a:r>
              <a:rPr lang="en-GB" dirty="0" err="1"/>
              <a:t>Kleine</a:t>
            </a:r>
            <a:r>
              <a:rPr lang="en-GB" dirty="0"/>
              <a:t> (for the small one – masculine) etc..</a:t>
            </a:r>
            <a:br>
              <a:rPr lang="en-GB" dirty="0"/>
            </a:br>
            <a:br>
              <a:rPr lang="en-GB" dirty="0">
                <a:sym typeface="Wingdings" panose="05000000000000000000" pitchFamily="2" charset="2"/>
              </a:rPr>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12929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b="1" dirty="0"/>
              <a:t>This is the answer slide.</a:t>
            </a:r>
            <a:endParaRPr lang="en-GB" i="1" dirty="0"/>
          </a:p>
          <a:p>
            <a:br>
              <a:rPr lang="en-GB" dirty="0"/>
            </a:br>
            <a:endParaRPr lang="en-GB" dirty="0"/>
          </a:p>
          <a:p>
            <a:endParaRPr lang="en-GB" dirty="0"/>
          </a:p>
          <a:p>
            <a:endParaRPr lang="de-DE" dirty="0"/>
          </a:p>
        </p:txBody>
      </p:sp>
      <p:sp>
        <p:nvSpPr>
          <p:cNvPr id="4" name="Foliennummernplatzhalter 3"/>
          <p:cNvSpPr>
            <a:spLocks noGrp="1"/>
          </p:cNvSpPr>
          <p:nvPr>
            <p:ph type="sldNum" sz="quarter" idx="5"/>
          </p:nvPr>
        </p:nvSpPr>
        <p:spPr/>
        <p:txBody>
          <a:bodyPr/>
          <a:lstStyle/>
          <a:p>
            <a:fld id="{051212F4-EB5A-464B-92EC-DACFCB1CC2CD}" type="slidenum">
              <a:rPr lang="en-GB" smtClean="0"/>
              <a:t>15</a:t>
            </a:fld>
            <a:endParaRPr lang="en-GB"/>
          </a:p>
        </p:txBody>
      </p:sp>
    </p:spTree>
    <p:extLst>
      <p:ext uri="{BB962C8B-B14F-4D97-AF65-F5344CB8AC3E}">
        <p14:creationId xmlns:p14="http://schemas.microsoft.com/office/powerpoint/2010/main" val="5414123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 (two slides)</a:t>
            </a:r>
            <a:br>
              <a:rPr lang="en-GB" dirty="0"/>
            </a:br>
            <a:br>
              <a:rPr lang="en-GB" b="1" dirty="0"/>
            </a:br>
            <a:r>
              <a:rPr lang="en-GB" b="1" dirty="0"/>
              <a:t>Aim: </a:t>
            </a:r>
            <a:r>
              <a:rPr lang="en-GB" b="0" dirty="0"/>
              <a:t>To introduce students to the first part of the song text, and prompt them to consider what type of text it is and the cues that tell them this.</a:t>
            </a:r>
            <a:br>
              <a:rPr lang="en-GB" b="0" dirty="0"/>
            </a:br>
            <a:br>
              <a:rPr lang="en-GB" b="0" dirty="0"/>
            </a:br>
            <a:r>
              <a:rPr lang="en-GB" b="1" dirty="0"/>
              <a:t>Procedure:</a:t>
            </a:r>
            <a:br>
              <a:rPr lang="en-GB" dirty="0"/>
            </a:br>
            <a:r>
              <a:rPr lang="en-GB" dirty="0"/>
              <a:t>1. Click for text and multiple choice options.</a:t>
            </a:r>
          </a:p>
          <a:p>
            <a:r>
              <a:rPr lang="en-GB" dirty="0"/>
              <a:t>2. Elicit response</a:t>
            </a:r>
          </a:p>
          <a:p>
            <a:r>
              <a:rPr lang="en-GB" dirty="0"/>
              <a:t>3. Click to confirm.</a:t>
            </a:r>
          </a:p>
          <a:p>
            <a:r>
              <a:rPr lang="en-GB" dirty="0"/>
              <a:t>4. Continue to next slide.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19057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Procedure:</a:t>
            </a:r>
            <a:br>
              <a:rPr lang="en-GB" dirty="0"/>
            </a:br>
            <a:r>
              <a:rPr lang="en-GB" dirty="0"/>
              <a:t>1. Click for text and multiple choice options.</a:t>
            </a:r>
          </a:p>
          <a:p>
            <a:r>
              <a:rPr lang="en-GB" dirty="0"/>
              <a:t>2. Ensure the meaning of </a:t>
            </a:r>
            <a:r>
              <a:rPr lang="en-GB" dirty="0" err="1"/>
              <a:t>Gründe</a:t>
            </a:r>
            <a:r>
              <a:rPr lang="en-GB" dirty="0"/>
              <a:t> is understood.  Students have learnt </a:t>
            </a:r>
            <a:r>
              <a:rPr lang="en-GB" dirty="0" err="1"/>
              <a:t>Grund</a:t>
            </a:r>
            <a:r>
              <a:rPr lang="en-GB" dirty="0"/>
              <a:t> (reason) and encountered its plural, and learnt plural rule 1, but it may still be unfamiliar.</a:t>
            </a:r>
            <a:br>
              <a:rPr lang="en-GB" dirty="0"/>
            </a:br>
            <a:r>
              <a:rPr lang="en-GB" dirty="0"/>
              <a:t>Ensure the meaning of the four options is understood.  </a:t>
            </a:r>
            <a:r>
              <a:rPr lang="en-GB" dirty="0" err="1"/>
              <a:t>Wiederholen</a:t>
            </a:r>
            <a:r>
              <a:rPr lang="en-GB" dirty="0"/>
              <a:t> was learnt in Y7 as a verb, and the pattern ‘</a:t>
            </a:r>
            <a:r>
              <a:rPr lang="en-GB" dirty="0" err="1"/>
              <a:t>ung</a:t>
            </a:r>
            <a:r>
              <a:rPr lang="en-GB" dirty="0"/>
              <a:t>’ as noun suffix has also been met.  Wort is known, Refrain is a cognate.  Click on the audio to hear the pronunciation (which is unusual as this is a borrowed word – sounds more like French, when pronounced).  </a:t>
            </a:r>
            <a:r>
              <a:rPr lang="en-GB" dirty="0" err="1"/>
              <a:t>Satz</a:t>
            </a:r>
            <a:r>
              <a:rPr lang="en-GB" dirty="0"/>
              <a:t> and lang are both familiar, and Layout is a cognate.</a:t>
            </a:r>
          </a:p>
          <a:p>
            <a:r>
              <a:rPr lang="en-GB" dirty="0"/>
              <a:t>3. Click to confirm the responses.</a:t>
            </a:r>
          </a:p>
          <a:p>
            <a:r>
              <a:rPr lang="en-GB" dirty="0"/>
              <a:t>4. Continue to next slide.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11215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Comprehension of the written song chorus, which contains previously taught vocabulary, and further consideration about the main theme of the song.</a:t>
            </a:r>
            <a:br>
              <a:rPr lang="en-GB" b="0" dirty="0"/>
            </a:br>
            <a:br>
              <a:rPr lang="en-GB" b="0" dirty="0"/>
            </a:br>
            <a:r>
              <a:rPr lang="en-GB" b="1" dirty="0"/>
              <a:t>Procedure:</a:t>
            </a:r>
            <a:br>
              <a:rPr lang="en-GB" dirty="0"/>
            </a:br>
            <a:r>
              <a:rPr lang="en-GB" dirty="0"/>
              <a:t>1. Elicit an oral translation of the song title and chorus from students.</a:t>
            </a:r>
            <a:br>
              <a:rPr lang="en-GB" dirty="0"/>
            </a:br>
            <a:r>
              <a:rPr lang="en-GB" dirty="0"/>
              <a:t>Note: they have learnt ‘</a:t>
            </a:r>
            <a:r>
              <a:rPr lang="en-GB" b="1" dirty="0"/>
              <a:t>in former times’ </a:t>
            </a:r>
            <a:r>
              <a:rPr lang="en-GB" dirty="0"/>
              <a:t>for </a:t>
            </a:r>
            <a:r>
              <a:rPr lang="en-GB" dirty="0" err="1"/>
              <a:t>früher</a:t>
            </a:r>
            <a:r>
              <a:rPr lang="en-GB" dirty="0"/>
              <a:t>, which you might suggest sounds a bit formal for a song.  In addition, repeating the three words five times to replicate the chorus wouldn’t work well.  They have learnt ‘</a:t>
            </a:r>
            <a:r>
              <a:rPr lang="en-GB" b="1" dirty="0"/>
              <a:t>back then</a:t>
            </a:r>
            <a:r>
              <a:rPr lang="en-GB" dirty="0"/>
              <a:t>’ for ‘</a:t>
            </a:r>
            <a:r>
              <a:rPr lang="en-GB" dirty="0" err="1"/>
              <a:t>damals</a:t>
            </a:r>
            <a:r>
              <a:rPr lang="en-GB" dirty="0"/>
              <a:t>’ which is a synonym.  </a:t>
            </a:r>
            <a:r>
              <a:rPr lang="en-GB" dirty="0" err="1"/>
              <a:t>Früher</a:t>
            </a:r>
            <a:r>
              <a:rPr lang="en-GB" dirty="0"/>
              <a:t> can also mean ‘</a:t>
            </a:r>
            <a:r>
              <a:rPr lang="en-GB" b="1" dirty="0"/>
              <a:t>earlier</a:t>
            </a:r>
            <a:r>
              <a:rPr lang="en-GB" dirty="0"/>
              <a:t>’ or ‘</a:t>
            </a:r>
            <a:r>
              <a:rPr lang="en-GB" b="1" dirty="0"/>
              <a:t>previously</a:t>
            </a:r>
            <a:r>
              <a:rPr lang="en-GB" dirty="0"/>
              <a:t>’, neither of which fit that well.  Another possibility is ‘</a:t>
            </a:r>
            <a:r>
              <a:rPr lang="en-GB" b="1" dirty="0"/>
              <a:t>before</a:t>
            </a:r>
            <a:r>
              <a:rPr lang="en-GB" dirty="0"/>
              <a:t>’, which might work as a single word option, or even just ‘</a:t>
            </a:r>
            <a:r>
              <a:rPr lang="en-GB" b="1" dirty="0"/>
              <a:t>then</a:t>
            </a:r>
            <a:r>
              <a:rPr lang="en-GB" dirty="0"/>
              <a:t>’.  </a:t>
            </a:r>
            <a:br>
              <a:rPr lang="en-GB" dirty="0"/>
            </a:br>
            <a:r>
              <a:rPr lang="en-GB" dirty="0"/>
              <a:t>The main idea here is for students to realise that when translating song texts, there is always more to consider than just the meaning.  There is the rhythm, length of word/phrase, etc.. which are considerations not unlike those for translating a poem.</a:t>
            </a:r>
          </a:p>
          <a:p>
            <a:r>
              <a:rPr lang="en-GB" dirty="0"/>
              <a:t>2. Click to bring up the question about theme.  Tell students that more than one answer can be correct.</a:t>
            </a:r>
          </a:p>
          <a:p>
            <a:r>
              <a:rPr lang="en-GB" dirty="0"/>
              <a:t>3. Reveal the  answers and ask students to suggest why they think they might be correct.</a:t>
            </a:r>
          </a:p>
          <a:p>
            <a:endParaRPr lang="en-GB"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04540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a:t>
            </a:r>
            <a:r>
              <a:rPr lang="en-GB" b="0" dirty="0"/>
              <a:t>Oral production of the song chorus from written English prompt.</a:t>
            </a:r>
            <a:br>
              <a:rPr lang="en-GB" b="0" dirty="0"/>
            </a:br>
            <a:br>
              <a:rPr lang="en-GB" b="0" dirty="0"/>
            </a:br>
            <a:r>
              <a:rPr lang="en-GB" b="1" dirty="0"/>
              <a:t>Procedure:</a:t>
            </a:r>
            <a:br>
              <a:rPr lang="en-GB" dirty="0"/>
            </a:br>
            <a:r>
              <a:rPr lang="en-GB" dirty="0"/>
              <a:t>1. Students translate orally (chorally or in pairs or individually).</a:t>
            </a:r>
            <a:br>
              <a:rPr lang="en-GB" dirty="0"/>
            </a:br>
            <a:r>
              <a:rPr lang="en-GB" dirty="0"/>
              <a:t>2. They repeat the chorus 2-3 times, orally.</a:t>
            </a:r>
            <a:br>
              <a:rPr lang="en-GB" dirty="0"/>
            </a:br>
            <a:r>
              <a:rPr lang="en-GB" dirty="0"/>
              <a:t>3. Teachers may then want to play just the chorus for students to listen to.</a:t>
            </a:r>
            <a:br>
              <a:rPr lang="en-GB" dirty="0"/>
            </a:br>
            <a:r>
              <a:rPr lang="en-GB" dirty="0"/>
              <a:t>4. Tell them they will continue their work with the song in the next lesson.</a:t>
            </a:r>
          </a:p>
          <a:p>
            <a:endParaRPr lang="en-GB"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8145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This is a phonics activity to practise differentiating aurally between final [-e] and [-</a:t>
            </a:r>
            <a:r>
              <a:rPr lang="en-GB" b="0" dirty="0" err="1"/>
              <a:t>er</a:t>
            </a:r>
            <a:r>
              <a:rPr lang="en-GB" b="0" dirty="0"/>
              <a:t>] and connecting these SSC with the plural forms of previously learnt singular nouns. </a:t>
            </a:r>
            <a:br>
              <a:rPr lang="en-GB" b="0" dirty="0"/>
            </a:br>
            <a:r>
              <a:rPr lang="en-GB" b="0" dirty="0"/>
              <a:t>It connects SSC knowledge with building grammar knowledge of plural forms. Note – the plurals of these nouns have not previously been encountered (with the exception of </a:t>
            </a:r>
            <a:r>
              <a:rPr lang="en-GB" b="0" dirty="0" err="1"/>
              <a:t>Haare</a:t>
            </a:r>
            <a:r>
              <a:rPr lang="en-GB" b="0" dirty="0"/>
              <a:t>).</a:t>
            </a:r>
            <a:br>
              <a:rPr lang="en-GB" dirty="0"/>
            </a:br>
            <a:br>
              <a:rPr lang="en-GB" dirty="0"/>
            </a:br>
            <a:r>
              <a:rPr lang="en-GB" b="1" dirty="0"/>
              <a:t>Procedure:</a:t>
            </a:r>
            <a:br>
              <a:rPr lang="en-GB" dirty="0"/>
            </a:br>
            <a:r>
              <a:rPr lang="en-GB" dirty="0"/>
              <a:t>1. Listen and transcribe the full word, paying particular attention to the final phoneme.</a:t>
            </a:r>
          </a:p>
          <a:p>
            <a:r>
              <a:rPr lang="en-GB" dirty="0"/>
              <a:t>2. Click to reveal answers.</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die </a:t>
            </a:r>
            <a:r>
              <a:rPr lang="en-GB" dirty="0" err="1"/>
              <a:t>Schiffe</a:t>
            </a:r>
            <a:br>
              <a:rPr lang="en-GB" dirty="0"/>
            </a:br>
            <a:r>
              <a:rPr lang="en-GB" dirty="0"/>
              <a:t>die </a:t>
            </a:r>
            <a:r>
              <a:rPr lang="en-GB" dirty="0" err="1"/>
              <a:t>Flugzeuge</a:t>
            </a:r>
            <a:br>
              <a:rPr lang="en-GB" dirty="0"/>
            </a:br>
            <a:r>
              <a:rPr lang="en-GB" dirty="0"/>
              <a:t>die </a:t>
            </a:r>
            <a:r>
              <a:rPr lang="en-GB" dirty="0" err="1"/>
              <a:t>Gesichter</a:t>
            </a:r>
            <a:br>
              <a:rPr lang="en-GB" dirty="0"/>
            </a:br>
            <a:r>
              <a:rPr lang="en-GB" dirty="0"/>
              <a:t>die </a:t>
            </a:r>
            <a:r>
              <a:rPr lang="en-GB" dirty="0" err="1"/>
              <a:t>Haare</a:t>
            </a:r>
            <a:br>
              <a:rPr lang="en-GB" dirty="0"/>
            </a:br>
            <a:r>
              <a:rPr lang="en-GB" dirty="0"/>
              <a:t>die </a:t>
            </a:r>
            <a:r>
              <a:rPr lang="en-GB" dirty="0" err="1"/>
              <a:t>Einzelkinder</a:t>
            </a:r>
            <a:br>
              <a:rPr lang="en-GB" dirty="0"/>
            </a:br>
            <a:r>
              <a:rPr lang="en-GB" dirty="0"/>
              <a:t>die </a:t>
            </a:r>
            <a:r>
              <a:rPr lang="en-GB" dirty="0" err="1"/>
              <a:t>Kleider</a:t>
            </a:r>
            <a:br>
              <a:rPr lang="en-GB" dirty="0"/>
            </a:br>
            <a:r>
              <a:rPr lang="en-GB" dirty="0"/>
              <a:t>die </a:t>
            </a:r>
            <a:r>
              <a:rPr lang="en-GB" dirty="0" err="1"/>
              <a:t>Telefone</a:t>
            </a:r>
            <a:br>
              <a:rPr lang="en-GB" dirty="0"/>
            </a:br>
            <a:r>
              <a:rPr lang="en-GB" dirty="0"/>
              <a:t>die </a:t>
            </a:r>
            <a:r>
              <a:rPr lang="en-GB" dirty="0" err="1"/>
              <a:t>Bäder</a:t>
            </a:r>
            <a:br>
              <a:rPr lang="en-GB" dirty="0"/>
            </a:br>
            <a:r>
              <a:rPr lang="en-GB" dirty="0"/>
              <a:t>die </a:t>
            </a:r>
            <a:r>
              <a:rPr lang="en-GB" dirty="0" err="1"/>
              <a:t>Schlösser</a:t>
            </a:r>
            <a:br>
              <a:rPr lang="en-GB" dirty="0"/>
            </a:br>
            <a:r>
              <a:rPr lang="en-GB" dirty="0"/>
              <a:t>die Male</a:t>
            </a:r>
            <a:br>
              <a:rPr lang="en-GB" dirty="0"/>
            </a:br>
            <a:br>
              <a:rPr lang="en-GB" dirty="0"/>
            </a:br>
            <a:br>
              <a:rPr lang="en-GB" dirty="0"/>
            </a:br>
            <a:r>
              <a:rPr lang="en-GB" b="1" baseline="0" dirty="0"/>
              <a:t>Word frequency (1 is the most frequent word in German): </a:t>
            </a:r>
            <a:br>
              <a:rPr lang="en-GB" baseline="0" dirty="0"/>
            </a:br>
            <a:r>
              <a:rPr lang="en-GB" baseline="0" dirty="0"/>
              <a:t>Bad [1637] </a:t>
            </a:r>
            <a:r>
              <a:rPr lang="en-GB" baseline="0" dirty="0" err="1"/>
              <a:t>Einzelkind</a:t>
            </a:r>
            <a:r>
              <a:rPr lang="en-GB" baseline="0" dirty="0"/>
              <a:t> [308/133] </a:t>
            </a:r>
            <a:r>
              <a:rPr lang="en-GB" baseline="0" dirty="0" err="1"/>
              <a:t>Flugzeug</a:t>
            </a:r>
            <a:r>
              <a:rPr lang="en-GB" baseline="0" dirty="0"/>
              <a:t> [1776] </a:t>
            </a:r>
            <a:r>
              <a:rPr lang="en-GB" baseline="0" dirty="0" err="1"/>
              <a:t>Gesicht</a:t>
            </a:r>
            <a:r>
              <a:rPr lang="en-GB" baseline="0" dirty="0"/>
              <a:t> [346] </a:t>
            </a:r>
            <a:r>
              <a:rPr lang="en-GB" baseline="0" dirty="0" err="1"/>
              <a:t>Haare</a:t>
            </a:r>
            <a:r>
              <a:rPr lang="en-GB" baseline="0" dirty="0"/>
              <a:t> [748] </a:t>
            </a:r>
            <a:r>
              <a:rPr lang="en-GB" baseline="0" dirty="0" err="1"/>
              <a:t>Kleid</a:t>
            </a:r>
            <a:r>
              <a:rPr lang="en-GB" baseline="0" dirty="0"/>
              <a:t> [1780] Mal [82] Schiff [1176] Schloss [1907] </a:t>
            </a:r>
            <a:r>
              <a:rPr lang="en-GB" baseline="0" dirty="0" err="1"/>
              <a:t>Telefon</a:t>
            </a:r>
            <a:r>
              <a:rPr lang="en-GB" baseline="0" dirty="0"/>
              <a:t> [1595]</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a:t>
            </a:fld>
            <a:endParaRPr lang="en-GB"/>
          </a:p>
        </p:txBody>
      </p:sp>
    </p:spTree>
    <p:extLst>
      <p:ext uri="{BB962C8B-B14F-4D97-AF65-F5344CB8AC3E}">
        <p14:creationId xmlns:p14="http://schemas.microsoft.com/office/powerpoint/2010/main" val="38642889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Native teacher feedback provided by Stephanie Cross.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 SSC [-e] unstressed/final </a:t>
            </a:r>
            <a:r>
              <a:rPr lang="en-GB" sz="1200" b="1" dirty="0"/>
              <a:t>[-</a:t>
            </a:r>
            <a:r>
              <a:rPr lang="en-GB" sz="1200" b="1" dirty="0" err="1"/>
              <a:t>er</a:t>
            </a:r>
            <a:r>
              <a:rPr lang="en-GB" sz="1200"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Exploitation of an authentic song text: </a:t>
            </a:r>
            <a:r>
              <a:rPr lang="en-GB" sz="1200" b="1" i="1" dirty="0" err="1"/>
              <a:t>Früher</a:t>
            </a:r>
            <a:r>
              <a:rPr lang="en-GB" sz="1200" b="0" i="1" dirty="0"/>
              <a:t> – Wise Guys</a:t>
            </a:r>
            <a:br>
              <a:rPr lang="en-GB" sz="1200" b="0" dirty="0"/>
            </a:br>
            <a:r>
              <a:rPr lang="en-GB" sz="1200" b="0" dirty="0"/>
              <a:t>Consolidation of comparatives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8.2.2.1</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alles [36] alle [36] Rock [3551] Kleid [1780] alt [138] arm [1475] einfach [131] eng [59] genau [167] hell [1411] jung [199] kurz [176] reich [1568] </a:t>
            </a:r>
            <a:br>
              <a:rPr lang="de-DE" sz="1200" b="0" i="0" u="none" strike="noStrike" kern="1200" cap="none" dirty="0">
                <a:solidFill>
                  <a:schemeClr val="tx1"/>
                </a:solidFill>
                <a:effectLst/>
                <a:latin typeface="+mn-lt"/>
                <a:ea typeface="Calibri"/>
                <a:cs typeface="Calibri"/>
                <a:sym typeface="Calibri"/>
              </a:rPr>
            </a:br>
            <a:r>
              <a:rPr lang="en-GB" sz="1200" b="1" i="0" u="none" strike="noStrike" kern="1200" cap="none" dirty="0">
                <a:solidFill>
                  <a:schemeClr val="tx1"/>
                </a:solidFill>
                <a:effectLst/>
                <a:latin typeface="+mn-lt"/>
                <a:ea typeface="Calibri"/>
                <a:cs typeface="Calibri"/>
                <a:sym typeface="Calibri"/>
              </a:rPr>
              <a:t>8.1.2.2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fehlen [420] gefallen [601] gehören [460] meinen [213] tun [123] Leid [1300] Meinung [787] fit [4080] weh [2798] dass [22] schwer [257]</a:t>
            </a:r>
            <a:br>
              <a:rPr lang="de-DE" sz="1200" b="0" i="0" u="none" strike="noStrike" kern="1200" cap="none" dirty="0">
                <a:solidFill>
                  <a:schemeClr val="tx1"/>
                </a:solidFill>
                <a:effectLst/>
                <a:latin typeface="+mn-lt"/>
                <a:ea typeface="Calibri"/>
                <a:cs typeface="Calibri"/>
                <a:sym typeface="Calibri"/>
              </a:rPr>
            </a:br>
            <a:r>
              <a:rPr lang="en-GB" sz="1200" b="1" i="0" u="none" strike="noStrike" kern="1200" cap="none" baseline="0" dirty="0">
                <a:solidFill>
                  <a:schemeClr val="tx1"/>
                </a:solidFill>
                <a:effectLst/>
                <a:latin typeface="+mn-lt"/>
                <a:ea typeface="Calibri"/>
                <a:cs typeface="Calibri"/>
                <a:sym typeface="Calibri"/>
              </a:rPr>
              <a:t>8.2.1.2 (revisit)</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holen [547] Arbeit [208] Bank [543] Seite [197] Sport [945] Uhr [348] wirklich [189] also [71] so [28] gestern [821] um1 [44] von [9]</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92048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6 minutes</a:t>
            </a:r>
            <a:br>
              <a:rPr lang="en-GB" b="1" dirty="0"/>
            </a:br>
            <a:br>
              <a:rPr lang="en-GB" b="1" dirty="0"/>
            </a:br>
            <a:r>
              <a:rPr lang="en-GB" b="1" dirty="0"/>
              <a:t>Aim: </a:t>
            </a:r>
            <a:r>
              <a:rPr lang="en-GB" b="0" dirty="0"/>
              <a:t>To practise aural differentiation (then oral production) of the SSC [-</a:t>
            </a:r>
            <a:r>
              <a:rPr lang="en-GB" b="1" dirty="0"/>
              <a:t>e</a:t>
            </a:r>
            <a:r>
              <a:rPr lang="en-GB" b="0" dirty="0"/>
              <a:t>] and [-</a:t>
            </a:r>
            <a:r>
              <a:rPr lang="en-GB" b="1" dirty="0" err="1"/>
              <a:t>er</a:t>
            </a:r>
            <a:r>
              <a:rPr lang="en-GB" b="0" dirty="0"/>
              <a:t>], this time as adjective endings.</a:t>
            </a:r>
            <a:br>
              <a:rPr lang="en-GB" dirty="0"/>
            </a:br>
            <a:br>
              <a:rPr lang="en-GB" dirty="0"/>
            </a:br>
            <a:r>
              <a:rPr lang="en-GB" b="1" dirty="0"/>
              <a:t>Procedure:</a:t>
            </a:r>
            <a:br>
              <a:rPr lang="en-GB" dirty="0"/>
            </a:br>
            <a:r>
              <a:rPr lang="en-GB" dirty="0"/>
              <a:t>1. Click audio buttons 1-5 to hear the three-word audio sequences of adjectives.</a:t>
            </a:r>
          </a:p>
          <a:p>
            <a:r>
              <a:rPr lang="en-GB" dirty="0"/>
              <a:t>2. Students choose between two options each time, based on the difference in adjective ending.</a:t>
            </a:r>
          </a:p>
          <a:p>
            <a:r>
              <a:rPr lang="en-GB" dirty="0"/>
              <a:t>3. Click to reveal answers. This could be done item by item.  </a:t>
            </a:r>
            <a:br>
              <a:rPr lang="en-GB" dirty="0"/>
            </a:br>
            <a:r>
              <a:rPr lang="en-GB" b="1" i="1" dirty="0"/>
              <a:t>Note: </a:t>
            </a:r>
            <a:r>
              <a:rPr lang="en-GB" b="1" dirty="0"/>
              <a:t>The difference is sound is very small with these two SSC. Reassure students of this. Play the audio several times, as requested, and perhaps correct item-by-item.  It will get clearer for them the more examples they do</a:t>
            </a:r>
            <a:r>
              <a:rPr lang="en-GB" dirty="0"/>
              <a:t>.</a:t>
            </a:r>
          </a:p>
          <a:p>
            <a:r>
              <a:rPr lang="en-GB" dirty="0"/>
              <a:t>4. Students then use the same slide to practise producing the two SSC, directing their partner to a particular letter by saying an appropriate three-adjective sequence.</a:t>
            </a:r>
          </a:p>
          <a:p>
            <a:br>
              <a:rPr lang="en-GB" dirty="0"/>
            </a:br>
            <a:br>
              <a:rPr lang="en-GB" dirty="0"/>
            </a:br>
            <a:r>
              <a:rPr lang="en-GB" b="1" dirty="0"/>
              <a:t>Transcript:</a:t>
            </a:r>
            <a:br>
              <a:rPr lang="en-GB" dirty="0"/>
            </a:br>
            <a:r>
              <a:rPr lang="en-GB" dirty="0"/>
              <a:t>1. </a:t>
            </a:r>
            <a:r>
              <a:rPr lang="en-GB" dirty="0" err="1"/>
              <a:t>nette</a:t>
            </a:r>
            <a:r>
              <a:rPr lang="en-GB" dirty="0"/>
              <a:t> – </a:t>
            </a:r>
            <a:r>
              <a:rPr lang="en-GB" dirty="0" err="1"/>
              <a:t>einfache</a:t>
            </a:r>
            <a:r>
              <a:rPr lang="en-GB" dirty="0"/>
              <a:t> – </a:t>
            </a:r>
            <a:r>
              <a:rPr lang="en-GB" dirty="0" err="1"/>
              <a:t>enger</a:t>
            </a:r>
            <a:r>
              <a:rPr lang="en-GB" dirty="0"/>
              <a:t> </a:t>
            </a:r>
            <a:br>
              <a:rPr lang="en-GB" dirty="0"/>
            </a:br>
            <a:r>
              <a:rPr lang="en-GB" dirty="0"/>
              <a:t>2. netter – </a:t>
            </a:r>
            <a:r>
              <a:rPr lang="en-GB" dirty="0" err="1"/>
              <a:t>schwerer</a:t>
            </a:r>
            <a:r>
              <a:rPr lang="en-GB" dirty="0"/>
              <a:t> – </a:t>
            </a:r>
            <a:r>
              <a:rPr lang="en-GB" dirty="0" err="1"/>
              <a:t>junge</a:t>
            </a:r>
            <a:br>
              <a:rPr lang="en-GB" dirty="0"/>
            </a:br>
            <a:r>
              <a:rPr lang="en-GB" dirty="0"/>
              <a:t>3. netter – </a:t>
            </a:r>
            <a:r>
              <a:rPr lang="en-GB" dirty="0" err="1"/>
              <a:t>schwere</a:t>
            </a:r>
            <a:r>
              <a:rPr lang="en-GB" dirty="0"/>
              <a:t> – </a:t>
            </a:r>
            <a:r>
              <a:rPr lang="en-GB" dirty="0" err="1"/>
              <a:t>kurzer</a:t>
            </a:r>
            <a:br>
              <a:rPr lang="en-GB" dirty="0"/>
            </a:br>
            <a:r>
              <a:rPr lang="en-GB" dirty="0"/>
              <a:t>4. </a:t>
            </a:r>
            <a:r>
              <a:rPr lang="en-GB" dirty="0" err="1"/>
              <a:t>nette</a:t>
            </a:r>
            <a:r>
              <a:rPr lang="en-GB" dirty="0"/>
              <a:t> – </a:t>
            </a:r>
            <a:r>
              <a:rPr lang="en-GB" dirty="0" err="1"/>
              <a:t>einfacher</a:t>
            </a:r>
            <a:r>
              <a:rPr lang="en-GB" dirty="0"/>
              <a:t> – </a:t>
            </a:r>
            <a:r>
              <a:rPr lang="en-GB" dirty="0" err="1"/>
              <a:t>helle</a:t>
            </a:r>
            <a:br>
              <a:rPr lang="en-GB" dirty="0"/>
            </a:br>
            <a:r>
              <a:rPr lang="en-GB" dirty="0"/>
              <a:t>4. netter – </a:t>
            </a:r>
            <a:r>
              <a:rPr lang="en-GB" dirty="0" err="1"/>
              <a:t>schwerer</a:t>
            </a:r>
            <a:r>
              <a:rPr lang="en-GB" dirty="0"/>
              <a:t> - </a:t>
            </a:r>
            <a:r>
              <a:rPr lang="en-GB" dirty="0" err="1"/>
              <a:t>junger</a:t>
            </a:r>
            <a:endParaRPr lang="en-GB" dirty="0"/>
          </a:p>
          <a:p>
            <a:br>
              <a:rPr lang="en-GB" dirty="0"/>
            </a:br>
            <a:r>
              <a:rPr lang="en-GB" b="1" dirty="0"/>
              <a:t>Answers</a:t>
            </a:r>
            <a:r>
              <a:rPr lang="en-GB" dirty="0"/>
              <a:t>:</a:t>
            </a:r>
            <a:br>
              <a:rPr lang="en-GB" dirty="0"/>
            </a:br>
            <a:r>
              <a:rPr lang="en-GB" dirty="0"/>
              <a:t>1. G</a:t>
            </a:r>
            <a:br>
              <a:rPr lang="en-GB" dirty="0"/>
            </a:br>
            <a:r>
              <a:rPr lang="en-GB" dirty="0"/>
              <a:t>2. D</a:t>
            </a:r>
            <a:br>
              <a:rPr lang="en-GB" dirty="0"/>
            </a:br>
            <a:r>
              <a:rPr lang="en-GB" dirty="0"/>
              <a:t>3. B</a:t>
            </a:r>
            <a:br>
              <a:rPr lang="en-GB" dirty="0"/>
            </a:br>
            <a:r>
              <a:rPr lang="en-GB" dirty="0"/>
              <a:t>4. E</a:t>
            </a:r>
            <a:br>
              <a:rPr lang="en-GB" dirty="0"/>
            </a:br>
            <a:r>
              <a:rPr lang="en-GB" dirty="0"/>
              <a:t>5. C</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53558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7 minutes</a:t>
            </a:r>
            <a:br>
              <a:rPr lang="en-GB" dirty="0"/>
            </a:br>
            <a:br>
              <a:rPr lang="en-GB" b="1" dirty="0"/>
            </a:br>
            <a:r>
              <a:rPr lang="en-GB" b="1" dirty="0"/>
              <a:t>Aim: </a:t>
            </a:r>
            <a:r>
              <a:rPr lang="en-GB" b="0" dirty="0"/>
              <a:t>To</a:t>
            </a:r>
            <a:r>
              <a:rPr lang="en-GB" b="0" baseline="0" dirty="0"/>
              <a:t> practise comprehension and production of almost all of this week’s revisited vocabulary sets in sentences.</a:t>
            </a:r>
            <a:br>
              <a:rPr lang="en-GB" dirty="0"/>
            </a:br>
            <a:br>
              <a:rPr lang="en-GB" dirty="0"/>
            </a:br>
            <a:r>
              <a:rPr lang="en-GB" b="1" dirty="0"/>
              <a:t>Procedure:</a:t>
            </a:r>
            <a:br>
              <a:rPr lang="en-GB" dirty="0"/>
            </a:br>
            <a:r>
              <a:rPr lang="en-GB" dirty="0"/>
              <a:t>1. Encourage students to recall the vocabulary to predict what they will hear.  In number one words that differentiate one sentence from another have been put in bold to facilitate task modelling.  </a:t>
            </a:r>
          </a:p>
          <a:p>
            <a:r>
              <a:rPr lang="en-GB" dirty="0"/>
              <a:t>2. Click</a:t>
            </a:r>
            <a:r>
              <a:rPr lang="en-GB" baseline="0" dirty="0"/>
              <a:t> the action buttons to play each sentence. Students pick which column (A, B or C) is correct.</a:t>
            </a:r>
            <a:br>
              <a:rPr lang="en-GB" baseline="0" dirty="0"/>
            </a:br>
            <a:r>
              <a:rPr lang="en-GB" b="1" i="1" baseline="0" dirty="0"/>
              <a:t>Note: Do play the items multiple times, according to student need.</a:t>
            </a:r>
            <a:endParaRPr lang="en-GB" b="1" i="1" dirty="0"/>
          </a:p>
          <a:p>
            <a:r>
              <a:rPr lang="en-GB" dirty="0"/>
              <a:t>3. Clicking</a:t>
            </a:r>
            <a:r>
              <a:rPr lang="en-GB" baseline="0" dirty="0"/>
              <a:t> reveals the answers.</a:t>
            </a:r>
            <a:br>
              <a:rPr lang="en-GB" baseline="0" dirty="0"/>
            </a:br>
            <a:r>
              <a:rPr lang="en-GB" baseline="0" dirty="0"/>
              <a:t>4. Elicit the German for the other two answers each time, to practise productive recall of the vocabulary.</a:t>
            </a:r>
          </a:p>
          <a:p>
            <a:endParaRPr lang="en-GB" baseline="0" dirty="0"/>
          </a:p>
          <a:p>
            <a:endParaRPr lang="en-GB" dirty="0"/>
          </a:p>
          <a:p>
            <a:r>
              <a:rPr lang="en-GB" b="1" dirty="0"/>
              <a:t>Transcript:</a:t>
            </a:r>
            <a:br>
              <a:rPr lang="en-GB" dirty="0"/>
            </a:br>
            <a:r>
              <a:rPr lang="en-GB" dirty="0"/>
              <a:t>1. </a:t>
            </a:r>
            <a:r>
              <a:rPr lang="en-GB" sz="1200" kern="1200" dirty="0">
                <a:solidFill>
                  <a:schemeClr val="tx1"/>
                </a:solidFill>
                <a:effectLst/>
                <a:latin typeface="+mn-lt"/>
                <a:ea typeface="+mn-ea"/>
                <a:cs typeface="+mn-cs"/>
              </a:rPr>
              <a:t>Wolfgang! Mir </a:t>
            </a:r>
            <a:r>
              <a:rPr lang="en-GB" sz="1200" kern="1200" dirty="0" err="1">
                <a:solidFill>
                  <a:schemeClr val="tx1"/>
                </a:solidFill>
                <a:effectLst/>
                <a:latin typeface="+mn-lt"/>
                <a:ea typeface="+mn-ea"/>
                <a:cs typeface="+mn-cs"/>
              </a:rPr>
              <a:t>fehlt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mein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roter</a:t>
            </a:r>
            <a:r>
              <a:rPr lang="en-GB" sz="1200" kern="1200" dirty="0">
                <a:solidFill>
                  <a:schemeClr val="tx1"/>
                </a:solidFill>
                <a:effectLst/>
                <a:latin typeface="+mn-lt"/>
                <a:ea typeface="+mn-ea"/>
                <a:cs typeface="+mn-cs"/>
              </a:rPr>
              <a:t> Rock.  Hast du </a:t>
            </a:r>
            <a:r>
              <a:rPr lang="en-GB" sz="1200" kern="1200" dirty="0" err="1">
                <a:solidFill>
                  <a:schemeClr val="tx1"/>
                </a:solidFill>
                <a:effectLst/>
                <a:latin typeface="+mn-lt"/>
                <a:ea typeface="+mn-ea"/>
                <a:cs typeface="+mn-cs"/>
              </a:rPr>
              <a:t>ihn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gesehen</a:t>
            </a:r>
            <a:r>
              <a:rPr lang="en-GB" sz="1200" kern="1200" dirty="0">
                <a:solidFill>
                  <a:schemeClr val="tx1"/>
                </a:solidFill>
                <a:effectLst/>
                <a:latin typeface="+mn-lt"/>
                <a:ea typeface="+mn-ea"/>
                <a:cs typeface="+mn-cs"/>
              </a:rPr>
              <a:t>?</a:t>
            </a:r>
          </a:p>
          <a:p>
            <a:r>
              <a:rPr lang="de-DE" sz="1200" kern="1200" dirty="0">
                <a:solidFill>
                  <a:schemeClr val="tx1"/>
                </a:solidFill>
                <a:effectLst/>
                <a:latin typeface="+mn-lt"/>
                <a:ea typeface="+mn-ea"/>
                <a:cs typeface="+mn-cs"/>
              </a:rPr>
              <a:t>2. </a:t>
            </a:r>
            <a:r>
              <a:rPr lang="en-GB" sz="1200" kern="1200" dirty="0" err="1">
                <a:solidFill>
                  <a:schemeClr val="tx1"/>
                </a:solidFill>
                <a:effectLst/>
                <a:latin typeface="+mn-lt"/>
                <a:ea typeface="+mn-ea"/>
                <a:cs typeface="+mn-cs"/>
              </a:rPr>
              <a:t>Aua</a:t>
            </a:r>
            <a:r>
              <a:rPr lang="en-GB" sz="1200" kern="1200" dirty="0">
                <a:solidFill>
                  <a:schemeClr val="tx1"/>
                </a:solidFill>
                <a:effectLst/>
                <a:latin typeface="+mn-lt"/>
                <a:ea typeface="+mn-ea"/>
                <a:cs typeface="+mn-cs"/>
              </a:rPr>
              <a:t>! Das tut </a:t>
            </a:r>
            <a:r>
              <a:rPr lang="en-GB" sz="1200" kern="1200" dirty="0" err="1">
                <a:solidFill>
                  <a:schemeClr val="tx1"/>
                </a:solidFill>
                <a:effectLst/>
                <a:latin typeface="+mn-lt"/>
                <a:ea typeface="+mn-ea"/>
                <a:cs typeface="+mn-cs"/>
              </a:rPr>
              <a:t>mir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weh</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Dein</a:t>
            </a:r>
            <a:r>
              <a:rPr lang="en-GB" sz="1200" kern="1200" dirty="0">
                <a:solidFill>
                  <a:schemeClr val="tx1"/>
                </a:solidFill>
                <a:effectLst/>
                <a:latin typeface="+mn-lt"/>
                <a:ea typeface="+mn-ea"/>
                <a:cs typeface="+mn-cs"/>
              </a:rPr>
              <a:t> Bett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so </a:t>
            </a:r>
            <a:r>
              <a:rPr lang="en-GB" sz="1200" kern="1200" dirty="0" err="1">
                <a:solidFill>
                  <a:schemeClr val="tx1"/>
                </a:solidFill>
                <a:effectLst/>
                <a:latin typeface="+mn-lt"/>
                <a:ea typeface="+mn-ea"/>
                <a:cs typeface="+mn-cs"/>
              </a:rPr>
              <a:t>schwer</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3. </a:t>
            </a:r>
            <a:r>
              <a:rPr lang="en-GB" sz="1200" kern="1200" dirty="0">
                <a:solidFill>
                  <a:schemeClr val="tx1"/>
                </a:solidFill>
                <a:effectLst/>
                <a:latin typeface="+mn-lt"/>
                <a:ea typeface="+mn-ea"/>
                <a:cs typeface="+mn-cs"/>
              </a:rPr>
              <a:t>Also, Wolfgang! </a:t>
            </a:r>
            <a:r>
              <a:rPr lang="en-GB" sz="1200" kern="1200" dirty="0" err="1">
                <a:solidFill>
                  <a:schemeClr val="tx1"/>
                </a:solidFill>
                <a:effectLst/>
                <a:latin typeface="+mn-lt"/>
                <a:ea typeface="+mn-ea"/>
                <a:cs typeface="+mn-cs"/>
              </a:rPr>
              <a:t>Diese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grüne</a:t>
            </a:r>
            <a:r>
              <a:rPr lang="en-GB" sz="1200" kern="1200" dirty="0">
                <a:solidFill>
                  <a:schemeClr val="tx1"/>
                </a:solidFill>
                <a:effectLst/>
                <a:latin typeface="+mn-lt"/>
                <a:ea typeface="+mn-ea"/>
                <a:cs typeface="+mn-cs"/>
              </a:rPr>
              <a:t> Jeans </a:t>
            </a:r>
            <a:r>
              <a:rPr lang="en-GB" sz="1200" kern="1200" dirty="0" err="1">
                <a:solidFill>
                  <a:schemeClr val="tx1"/>
                </a:solidFill>
                <a:effectLst/>
                <a:latin typeface="+mn-lt"/>
                <a:ea typeface="+mn-ea"/>
                <a:cs typeface="+mn-cs"/>
              </a:rPr>
              <a:t>gehört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mir</a:t>
            </a:r>
            <a:r>
              <a:rPr lang="en-GB" sz="1200" kern="1200" dirty="0">
                <a:solidFill>
                  <a:schemeClr val="tx1"/>
                </a:solidFill>
                <a:effectLst/>
                <a:latin typeface="+mn-lt"/>
                <a:ea typeface="+mn-ea"/>
                <a:cs typeface="+mn-cs"/>
              </a:rPr>
              <a:t>.</a:t>
            </a:r>
          </a:p>
          <a:p>
            <a:r>
              <a:rPr lang="de-DE" sz="1200" kern="1200" dirty="0">
                <a:solidFill>
                  <a:schemeClr val="tx1"/>
                </a:solidFill>
                <a:effectLst/>
                <a:latin typeface="+mn-lt"/>
                <a:ea typeface="+mn-ea"/>
                <a:cs typeface="+mn-cs"/>
              </a:rPr>
              <a:t>4. </a:t>
            </a:r>
            <a:r>
              <a:rPr lang="en-GB" sz="1200" kern="1200" dirty="0">
                <a:solidFill>
                  <a:schemeClr val="tx1"/>
                </a:solidFill>
                <a:effectLst/>
                <a:latin typeface="+mn-lt"/>
                <a:ea typeface="+mn-ea"/>
                <a:cs typeface="+mn-cs"/>
              </a:rPr>
              <a:t>Ich </a:t>
            </a:r>
            <a:r>
              <a:rPr lang="en-GB" sz="1200" kern="1200" dirty="0" err="1">
                <a:solidFill>
                  <a:schemeClr val="tx1"/>
                </a:solidFill>
                <a:effectLst/>
                <a:latin typeface="+mn-lt"/>
                <a:ea typeface="+mn-ea"/>
                <a:cs typeface="+mn-cs"/>
              </a:rPr>
              <a:t>glaube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dass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Muttis</a:t>
            </a:r>
            <a:r>
              <a:rPr lang="en-GB" sz="1200" kern="1200" dirty="0">
                <a:solidFill>
                  <a:schemeClr val="tx1"/>
                </a:solidFill>
                <a:effectLst/>
                <a:latin typeface="+mn-lt"/>
                <a:ea typeface="+mn-ea"/>
                <a:cs typeface="+mn-cs"/>
              </a:rPr>
              <a:t> Arbeit in der Bank </a:t>
            </a:r>
            <a:r>
              <a:rPr lang="en-GB" sz="1200" kern="1200" dirty="0" err="1">
                <a:solidFill>
                  <a:schemeClr val="tx1"/>
                </a:solidFill>
                <a:effectLst/>
                <a:latin typeface="+mn-lt"/>
                <a:ea typeface="+mn-ea"/>
                <a:cs typeface="+mn-cs"/>
              </a:rPr>
              <a:t>keinen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Spaß</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macht</a:t>
            </a:r>
            <a:r>
              <a:rPr lang="en-GB" sz="1200" kern="1200" dirty="0">
                <a:solidFill>
                  <a:schemeClr val="tx1"/>
                </a:solidFill>
                <a:effectLst/>
                <a:latin typeface="+mn-lt"/>
                <a:ea typeface="+mn-ea"/>
                <a:cs typeface="+mn-cs"/>
              </a:rPr>
              <a:t>. Was </a:t>
            </a:r>
            <a:r>
              <a:rPr lang="en-GB" sz="1200" kern="1200" dirty="0" err="1">
                <a:solidFill>
                  <a:schemeClr val="tx1"/>
                </a:solidFill>
                <a:effectLst/>
                <a:latin typeface="+mn-lt"/>
                <a:ea typeface="+mn-ea"/>
                <a:cs typeface="+mn-cs"/>
              </a:rPr>
              <a:t>meinst</a:t>
            </a:r>
            <a:r>
              <a:rPr lang="en-GB" sz="1200" kern="1200" dirty="0">
                <a:solidFill>
                  <a:schemeClr val="tx1"/>
                </a:solidFill>
                <a:effectLst/>
                <a:latin typeface="+mn-lt"/>
                <a:ea typeface="+mn-ea"/>
                <a:cs typeface="+mn-cs"/>
              </a:rPr>
              <a:t> du?</a:t>
            </a:r>
            <a:br>
              <a:rPr lang="en-GB"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5. </a:t>
            </a:r>
            <a:r>
              <a:rPr lang="en-GB" sz="1200" kern="1200" dirty="0" err="1">
                <a:solidFill>
                  <a:schemeClr val="tx1"/>
                </a:solidFill>
                <a:effectLst/>
                <a:latin typeface="+mn-lt"/>
                <a:ea typeface="+mn-ea"/>
                <a:cs typeface="+mn-cs"/>
              </a:rPr>
              <a:t>Gestern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bist</a:t>
            </a:r>
            <a:r>
              <a:rPr lang="en-GB" sz="1200" kern="1200" dirty="0">
                <a:solidFill>
                  <a:schemeClr val="tx1"/>
                </a:solidFill>
                <a:effectLst/>
                <a:latin typeface="+mn-lt"/>
                <a:ea typeface="+mn-ea"/>
                <a:cs typeface="+mn-cs"/>
              </a:rPr>
              <a:t> du </a:t>
            </a:r>
            <a:r>
              <a:rPr lang="en-GB" sz="1200" kern="1200" dirty="0" err="1">
                <a:solidFill>
                  <a:schemeClr val="tx1"/>
                </a:solidFill>
                <a:effectLst/>
                <a:latin typeface="+mn-lt"/>
                <a:ea typeface="+mn-ea"/>
                <a:cs typeface="+mn-cs"/>
              </a:rPr>
              <a:t>laufen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gegangen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nicht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wahr</a:t>
            </a:r>
            <a:r>
              <a:rPr lang="en-GB" sz="1200" kern="1200" dirty="0">
                <a:solidFill>
                  <a:schemeClr val="tx1"/>
                </a:solidFill>
                <a:effectLst/>
                <a:latin typeface="+mn-lt"/>
                <a:ea typeface="+mn-ea"/>
                <a:cs typeface="+mn-cs"/>
              </a:rPr>
              <a:t>?  Das </a:t>
            </a:r>
            <a:r>
              <a:rPr lang="en-GB" sz="1200" kern="1200" dirty="0" err="1">
                <a:solidFill>
                  <a:schemeClr val="tx1"/>
                </a:solidFill>
                <a:effectLst/>
                <a:latin typeface="+mn-lt"/>
                <a:ea typeface="+mn-ea"/>
                <a:cs typeface="+mn-cs"/>
              </a:rPr>
              <a:t>macht</a:t>
            </a:r>
            <a:r>
              <a:rPr lang="en-GB" sz="1200" kern="1200" dirty="0">
                <a:solidFill>
                  <a:schemeClr val="tx1"/>
                </a:solidFill>
                <a:effectLst/>
                <a:latin typeface="+mn-lt"/>
                <a:ea typeface="+mn-ea"/>
                <a:cs typeface="+mn-cs"/>
              </a:rPr>
              <a:t> fit, </a:t>
            </a:r>
            <a:r>
              <a:rPr lang="en-GB" sz="1200" kern="1200" dirty="0" err="1">
                <a:solidFill>
                  <a:schemeClr val="tx1"/>
                </a:solidFill>
                <a:effectLst/>
                <a:latin typeface="+mn-lt"/>
                <a:ea typeface="+mn-ea"/>
                <a:cs typeface="+mn-cs"/>
              </a:rPr>
              <a:t>oder</a:t>
            </a:r>
            <a:r>
              <a:rPr lang="en-GB" sz="1200" kern="1200" dirty="0">
                <a:solidFill>
                  <a:schemeClr val="tx1"/>
                </a:solidFill>
                <a:effectLst/>
                <a:latin typeface="+mn-lt"/>
                <a:ea typeface="+mn-ea"/>
                <a:cs typeface="+mn-cs"/>
              </a:rPr>
              <a:t>?</a:t>
            </a:r>
          </a:p>
          <a:p>
            <a:r>
              <a:rPr lang="de-DE" sz="1200" kern="1200" dirty="0">
                <a:solidFill>
                  <a:schemeClr val="tx1"/>
                </a:solidFill>
                <a:effectLst/>
                <a:latin typeface="+mn-lt"/>
                <a:ea typeface="+mn-ea"/>
                <a:cs typeface="+mn-cs"/>
              </a:rPr>
              <a:t>6. </a:t>
            </a:r>
            <a:r>
              <a:rPr lang="en-GB" sz="1200" kern="1200" dirty="0" err="1">
                <a:solidFill>
                  <a:schemeClr val="tx1"/>
                </a:solidFill>
                <a:effectLst/>
                <a:latin typeface="+mn-lt"/>
                <a:ea typeface="+mn-ea"/>
                <a:cs typeface="+mn-cs"/>
              </a:rPr>
              <a:t>Mutti</a:t>
            </a:r>
            <a:r>
              <a:rPr lang="en-GB" sz="1200" kern="1200" dirty="0">
                <a:solidFill>
                  <a:schemeClr val="tx1"/>
                </a:solidFill>
                <a:effectLst/>
                <a:latin typeface="+mn-lt"/>
                <a:ea typeface="+mn-ea"/>
                <a:cs typeface="+mn-cs"/>
              </a:rPr>
              <a:t> holt </a:t>
            </a:r>
            <a:r>
              <a:rPr lang="en-GB" sz="1200" kern="1200" dirty="0" err="1">
                <a:solidFill>
                  <a:schemeClr val="tx1"/>
                </a:solidFill>
                <a:effectLst/>
                <a:latin typeface="+mn-lt"/>
                <a:ea typeface="+mn-ea"/>
                <a:cs typeface="+mn-cs"/>
              </a:rPr>
              <a:t>jetzt</a:t>
            </a:r>
            <a:r>
              <a:rPr lang="en-GB" sz="1200" kern="1200" dirty="0">
                <a:solidFill>
                  <a:schemeClr val="tx1"/>
                </a:solidFill>
                <a:effectLst/>
                <a:latin typeface="+mn-lt"/>
                <a:ea typeface="+mn-ea"/>
                <a:cs typeface="+mn-cs"/>
              </a:rPr>
              <a:t> von </a:t>
            </a:r>
            <a:r>
              <a:rPr lang="en-GB" sz="1200" kern="1200" dirty="0" err="1">
                <a:solidFill>
                  <a:schemeClr val="tx1"/>
                </a:solidFill>
                <a:effectLst/>
                <a:latin typeface="+mn-lt"/>
                <a:ea typeface="+mn-ea"/>
                <a:cs typeface="+mn-cs"/>
              </a:rPr>
              <a:t>oben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ihre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Jacke</a:t>
            </a:r>
            <a:r>
              <a:rPr lang="en-GB" sz="1200" kern="1200" dirty="0">
                <a:solidFill>
                  <a:schemeClr val="tx1"/>
                </a:solidFill>
                <a:effectLst/>
                <a:latin typeface="+mn-lt"/>
                <a:ea typeface="+mn-ea"/>
                <a:cs typeface="+mn-cs"/>
              </a:rPr>
              <a:t>.  Sie will um </a:t>
            </a:r>
            <a:r>
              <a:rPr lang="en-GB" sz="1200" kern="1200" dirty="0" err="1">
                <a:solidFill>
                  <a:schemeClr val="tx1"/>
                </a:solidFill>
                <a:effectLst/>
                <a:latin typeface="+mn-lt"/>
                <a:ea typeface="+mn-ea"/>
                <a:cs typeface="+mn-cs"/>
              </a:rPr>
              <a:t>vier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Uhr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ein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bisschen</a:t>
            </a:r>
            <a:r>
              <a:rPr lang="en-GB" sz="1200" kern="1200" dirty="0">
                <a:solidFill>
                  <a:schemeClr val="tx1"/>
                </a:solidFill>
                <a:effectLst/>
                <a:latin typeface="+mn-lt"/>
                <a:ea typeface="+mn-ea"/>
                <a:cs typeface="+mn-cs"/>
              </a:rPr>
              <a:t> Sport </a:t>
            </a:r>
            <a:r>
              <a:rPr lang="en-GB" sz="1200" kern="1200" dirty="0" err="1">
                <a:solidFill>
                  <a:schemeClr val="tx1"/>
                </a:solidFill>
                <a:effectLst/>
                <a:latin typeface="+mn-lt"/>
                <a:ea typeface="+mn-ea"/>
                <a:cs typeface="+mn-cs"/>
              </a:rPr>
              <a:t>machen</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br>
              <a:rPr lang="en-GB" dirty="0"/>
            </a:br>
            <a:r>
              <a:rPr lang="en-GB" b="1" baseline="0" dirty="0"/>
              <a:t>Word frequency (1 is the most frequent word in German): </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8.1.2.2 (revisit) </a:t>
            </a:r>
            <a:r>
              <a:rPr lang="de-DE" sz="1200" b="1" kern="1200" dirty="0">
                <a:solidFill>
                  <a:schemeClr val="tx1"/>
                </a:solidFill>
                <a:effectLst/>
                <a:latin typeface="+mn-lt"/>
                <a:ea typeface="+mn-ea"/>
                <a:cs typeface="+mn-cs"/>
              </a:rPr>
              <a:t>fehlen</a:t>
            </a:r>
            <a:r>
              <a:rPr lang="de-DE" sz="1200" kern="1200" dirty="0">
                <a:solidFill>
                  <a:schemeClr val="tx1"/>
                </a:solidFill>
                <a:effectLst/>
                <a:latin typeface="+mn-lt"/>
                <a:ea typeface="+mn-ea"/>
                <a:cs typeface="+mn-cs"/>
              </a:rPr>
              <a:t> [420] </a:t>
            </a:r>
            <a:r>
              <a:rPr lang="de-DE" sz="1200" b="1" kern="1200" dirty="0">
                <a:solidFill>
                  <a:schemeClr val="tx1"/>
                </a:solidFill>
                <a:effectLst/>
                <a:latin typeface="+mn-lt"/>
                <a:ea typeface="+mn-ea"/>
                <a:cs typeface="+mn-cs"/>
              </a:rPr>
              <a:t>gefallen</a:t>
            </a:r>
            <a:r>
              <a:rPr lang="de-DE" sz="1200" kern="1200" dirty="0">
                <a:solidFill>
                  <a:schemeClr val="tx1"/>
                </a:solidFill>
                <a:effectLst/>
                <a:latin typeface="+mn-lt"/>
                <a:ea typeface="+mn-ea"/>
                <a:cs typeface="+mn-cs"/>
              </a:rPr>
              <a:t> [601] </a:t>
            </a:r>
            <a:r>
              <a:rPr lang="de-DE" sz="1200" b="1" kern="1200" dirty="0">
                <a:solidFill>
                  <a:schemeClr val="tx1"/>
                </a:solidFill>
                <a:effectLst/>
                <a:latin typeface="+mn-lt"/>
                <a:ea typeface="+mn-ea"/>
                <a:cs typeface="+mn-cs"/>
              </a:rPr>
              <a:t>gehören</a:t>
            </a:r>
            <a:r>
              <a:rPr lang="de-DE" sz="1200" kern="1200" dirty="0">
                <a:solidFill>
                  <a:schemeClr val="tx1"/>
                </a:solidFill>
                <a:effectLst/>
                <a:latin typeface="+mn-lt"/>
                <a:ea typeface="+mn-ea"/>
                <a:cs typeface="+mn-cs"/>
              </a:rPr>
              <a:t> [460] </a:t>
            </a:r>
            <a:r>
              <a:rPr lang="de-DE" sz="1200" b="1" kern="1200" dirty="0">
                <a:solidFill>
                  <a:schemeClr val="tx1"/>
                </a:solidFill>
                <a:effectLst/>
                <a:latin typeface="+mn-lt"/>
                <a:ea typeface="+mn-ea"/>
                <a:cs typeface="+mn-cs"/>
              </a:rPr>
              <a:t>meinen</a:t>
            </a:r>
            <a:r>
              <a:rPr lang="de-DE" sz="1200" kern="1200" dirty="0">
                <a:solidFill>
                  <a:schemeClr val="tx1"/>
                </a:solidFill>
                <a:effectLst/>
                <a:latin typeface="+mn-lt"/>
                <a:ea typeface="+mn-ea"/>
                <a:cs typeface="+mn-cs"/>
              </a:rPr>
              <a:t> [213] </a:t>
            </a:r>
            <a:r>
              <a:rPr lang="de-DE" sz="1200" b="1" kern="1200" dirty="0">
                <a:solidFill>
                  <a:schemeClr val="tx1"/>
                </a:solidFill>
                <a:effectLst/>
                <a:latin typeface="+mn-lt"/>
                <a:ea typeface="+mn-ea"/>
                <a:cs typeface="+mn-cs"/>
              </a:rPr>
              <a:t>tun</a:t>
            </a:r>
            <a:r>
              <a:rPr lang="de-DE" sz="1200" kern="1200" dirty="0">
                <a:solidFill>
                  <a:schemeClr val="tx1"/>
                </a:solidFill>
                <a:effectLst/>
                <a:latin typeface="+mn-lt"/>
                <a:ea typeface="+mn-ea"/>
                <a:cs typeface="+mn-cs"/>
              </a:rPr>
              <a:t> [123]</a:t>
            </a:r>
            <a:r>
              <a:rPr lang="de-DE" sz="1200" b="1" kern="1200" dirty="0">
                <a:solidFill>
                  <a:schemeClr val="tx1"/>
                </a:solidFill>
                <a:effectLst/>
                <a:latin typeface="+mn-lt"/>
                <a:ea typeface="+mn-ea"/>
                <a:cs typeface="+mn-cs"/>
              </a:rPr>
              <a:t> Leid</a:t>
            </a:r>
            <a:r>
              <a:rPr lang="de-DE" sz="1200" kern="1200" dirty="0">
                <a:solidFill>
                  <a:schemeClr val="tx1"/>
                </a:solidFill>
                <a:effectLst/>
                <a:latin typeface="+mn-lt"/>
                <a:ea typeface="+mn-ea"/>
                <a:cs typeface="+mn-cs"/>
              </a:rPr>
              <a:t> [1300] Meinung [787] </a:t>
            </a:r>
            <a:r>
              <a:rPr lang="de-DE" sz="1200" b="1" kern="1200" dirty="0">
                <a:solidFill>
                  <a:schemeClr val="tx1"/>
                </a:solidFill>
                <a:effectLst/>
                <a:latin typeface="+mn-lt"/>
                <a:ea typeface="+mn-ea"/>
                <a:cs typeface="+mn-cs"/>
              </a:rPr>
              <a:t>fit</a:t>
            </a:r>
            <a:r>
              <a:rPr lang="de-DE" sz="1200" kern="1200" dirty="0">
                <a:solidFill>
                  <a:schemeClr val="tx1"/>
                </a:solidFill>
                <a:effectLst/>
                <a:latin typeface="+mn-lt"/>
                <a:ea typeface="+mn-ea"/>
                <a:cs typeface="+mn-cs"/>
              </a:rPr>
              <a:t> [4080] </a:t>
            </a:r>
            <a:r>
              <a:rPr lang="de-DE" sz="1200" b="1" kern="1200" dirty="0">
                <a:solidFill>
                  <a:schemeClr val="tx1"/>
                </a:solidFill>
                <a:effectLst/>
                <a:latin typeface="+mn-lt"/>
                <a:ea typeface="+mn-ea"/>
                <a:cs typeface="+mn-cs"/>
              </a:rPr>
              <a:t>weh</a:t>
            </a:r>
            <a:r>
              <a:rPr lang="de-DE" sz="1200" kern="1200" dirty="0">
                <a:solidFill>
                  <a:schemeClr val="tx1"/>
                </a:solidFill>
                <a:effectLst/>
                <a:latin typeface="+mn-lt"/>
                <a:ea typeface="+mn-ea"/>
                <a:cs typeface="+mn-cs"/>
              </a:rPr>
              <a:t> [2798] </a:t>
            </a:r>
            <a:r>
              <a:rPr lang="de-DE" sz="1200" b="1" kern="1200" dirty="0">
                <a:solidFill>
                  <a:schemeClr val="tx1"/>
                </a:solidFill>
                <a:effectLst/>
                <a:latin typeface="+mn-lt"/>
                <a:ea typeface="+mn-ea"/>
                <a:cs typeface="+mn-cs"/>
              </a:rPr>
              <a:t>dass </a:t>
            </a:r>
            <a:r>
              <a:rPr lang="de-DE" sz="1200" kern="1200" dirty="0">
                <a:solidFill>
                  <a:schemeClr val="tx1"/>
                </a:solidFill>
                <a:effectLst/>
                <a:latin typeface="+mn-lt"/>
                <a:ea typeface="+mn-ea"/>
                <a:cs typeface="+mn-cs"/>
              </a:rPr>
              <a:t>[22] </a:t>
            </a:r>
            <a:r>
              <a:rPr lang="de-DE" sz="1200" b="1" kern="1200" dirty="0">
                <a:solidFill>
                  <a:schemeClr val="tx1"/>
                </a:solidFill>
                <a:effectLst/>
                <a:latin typeface="+mn-lt"/>
                <a:ea typeface="+mn-ea"/>
                <a:cs typeface="+mn-cs"/>
              </a:rPr>
              <a:t>schwer</a:t>
            </a:r>
            <a:r>
              <a:rPr lang="de-DE" sz="1200" kern="1200" dirty="0">
                <a:solidFill>
                  <a:schemeClr val="tx1"/>
                </a:solidFill>
                <a:effectLst/>
                <a:latin typeface="+mn-lt"/>
                <a:ea typeface="+mn-ea"/>
                <a:cs typeface="+mn-cs"/>
              </a:rPr>
              <a:t> [257]</a:t>
            </a:r>
            <a:br>
              <a:rPr lang="de-DE" sz="1200"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8.2.1.2 (revisit)</a:t>
            </a:r>
            <a:r>
              <a:rPr lang="en-GB" sz="1200" kern="1200" dirty="0">
                <a:solidFill>
                  <a:schemeClr val="tx1"/>
                </a:solidFill>
                <a:effectLst/>
                <a:latin typeface="+mn-lt"/>
                <a:ea typeface="+mn-ea"/>
                <a:cs typeface="+mn-cs"/>
              </a:rPr>
              <a:t> </a:t>
            </a:r>
            <a:r>
              <a:rPr lang="de-DE" sz="1200" b="1" kern="1200" dirty="0">
                <a:solidFill>
                  <a:schemeClr val="tx1"/>
                </a:solidFill>
                <a:effectLst/>
                <a:latin typeface="+mn-lt"/>
                <a:ea typeface="+mn-ea"/>
                <a:cs typeface="+mn-cs"/>
              </a:rPr>
              <a:t>holen</a:t>
            </a:r>
            <a:r>
              <a:rPr lang="de-DE" sz="1200" kern="1200" dirty="0">
                <a:solidFill>
                  <a:schemeClr val="tx1"/>
                </a:solidFill>
                <a:effectLst/>
                <a:latin typeface="+mn-lt"/>
                <a:ea typeface="+mn-ea"/>
                <a:cs typeface="+mn-cs"/>
              </a:rPr>
              <a:t> [547] </a:t>
            </a:r>
            <a:r>
              <a:rPr lang="de-DE" sz="1200" b="1" kern="1200" dirty="0">
                <a:solidFill>
                  <a:schemeClr val="tx1"/>
                </a:solidFill>
                <a:effectLst/>
                <a:latin typeface="+mn-lt"/>
                <a:ea typeface="+mn-ea"/>
                <a:cs typeface="+mn-cs"/>
              </a:rPr>
              <a:t>Arbeit</a:t>
            </a:r>
            <a:r>
              <a:rPr lang="de-DE" sz="1200" kern="1200" dirty="0">
                <a:solidFill>
                  <a:schemeClr val="tx1"/>
                </a:solidFill>
                <a:effectLst/>
                <a:latin typeface="+mn-lt"/>
                <a:ea typeface="+mn-ea"/>
                <a:cs typeface="+mn-cs"/>
              </a:rPr>
              <a:t> [208] </a:t>
            </a:r>
            <a:r>
              <a:rPr lang="de-DE" sz="1200" b="1" kern="1200" dirty="0">
                <a:solidFill>
                  <a:schemeClr val="tx1"/>
                </a:solidFill>
                <a:effectLst/>
                <a:latin typeface="+mn-lt"/>
                <a:ea typeface="+mn-ea"/>
                <a:cs typeface="+mn-cs"/>
              </a:rPr>
              <a:t>Bank</a:t>
            </a:r>
            <a:r>
              <a:rPr lang="de-DE" sz="1200" kern="1200" dirty="0">
                <a:solidFill>
                  <a:schemeClr val="tx1"/>
                </a:solidFill>
                <a:effectLst/>
                <a:latin typeface="+mn-lt"/>
                <a:ea typeface="+mn-ea"/>
                <a:cs typeface="+mn-cs"/>
              </a:rPr>
              <a:t> [543] Seite [197] </a:t>
            </a:r>
            <a:r>
              <a:rPr lang="de-DE" sz="1200" b="1" kern="1200" dirty="0">
                <a:solidFill>
                  <a:schemeClr val="tx1"/>
                </a:solidFill>
                <a:effectLst/>
                <a:latin typeface="+mn-lt"/>
                <a:ea typeface="+mn-ea"/>
                <a:cs typeface="+mn-cs"/>
              </a:rPr>
              <a:t>Sport </a:t>
            </a:r>
            <a:r>
              <a:rPr lang="de-DE" sz="1200" kern="1200" dirty="0">
                <a:solidFill>
                  <a:schemeClr val="tx1"/>
                </a:solidFill>
                <a:effectLst/>
                <a:latin typeface="+mn-lt"/>
                <a:ea typeface="+mn-ea"/>
                <a:cs typeface="+mn-cs"/>
              </a:rPr>
              <a:t>[945] </a:t>
            </a:r>
            <a:r>
              <a:rPr lang="de-DE" sz="1200" b="1" kern="1200" dirty="0">
                <a:solidFill>
                  <a:schemeClr val="tx1"/>
                </a:solidFill>
                <a:effectLst/>
                <a:latin typeface="+mn-lt"/>
                <a:ea typeface="+mn-ea"/>
                <a:cs typeface="+mn-cs"/>
              </a:rPr>
              <a:t>Uhr</a:t>
            </a:r>
            <a:r>
              <a:rPr lang="de-DE" sz="1200" kern="1200" dirty="0">
                <a:solidFill>
                  <a:schemeClr val="tx1"/>
                </a:solidFill>
                <a:effectLst/>
                <a:latin typeface="+mn-lt"/>
                <a:ea typeface="+mn-ea"/>
                <a:cs typeface="+mn-cs"/>
              </a:rPr>
              <a:t> [348] </a:t>
            </a:r>
            <a:r>
              <a:rPr lang="de-DE" sz="1200" b="1" kern="1200" dirty="0">
                <a:solidFill>
                  <a:schemeClr val="tx1"/>
                </a:solidFill>
                <a:effectLst/>
                <a:latin typeface="+mn-lt"/>
                <a:ea typeface="+mn-ea"/>
                <a:cs typeface="+mn-cs"/>
              </a:rPr>
              <a:t>wirklich</a:t>
            </a:r>
            <a:r>
              <a:rPr lang="de-DE" sz="1200" kern="1200" dirty="0">
                <a:solidFill>
                  <a:schemeClr val="tx1"/>
                </a:solidFill>
                <a:effectLst/>
                <a:latin typeface="+mn-lt"/>
                <a:ea typeface="+mn-ea"/>
                <a:cs typeface="+mn-cs"/>
              </a:rPr>
              <a:t> [189] </a:t>
            </a:r>
            <a:r>
              <a:rPr lang="de-DE" sz="1200" b="1" kern="1200" dirty="0">
                <a:solidFill>
                  <a:schemeClr val="tx1"/>
                </a:solidFill>
                <a:effectLst/>
                <a:latin typeface="+mn-lt"/>
                <a:ea typeface="+mn-ea"/>
                <a:cs typeface="+mn-cs"/>
              </a:rPr>
              <a:t>also</a:t>
            </a:r>
            <a:r>
              <a:rPr lang="de-DE" sz="1200" kern="1200" dirty="0">
                <a:solidFill>
                  <a:schemeClr val="tx1"/>
                </a:solidFill>
                <a:effectLst/>
                <a:latin typeface="+mn-lt"/>
                <a:ea typeface="+mn-ea"/>
                <a:cs typeface="+mn-cs"/>
              </a:rPr>
              <a:t> [71]</a:t>
            </a:r>
            <a:r>
              <a:rPr lang="de-DE" sz="1200" b="1" kern="1200" dirty="0">
                <a:solidFill>
                  <a:schemeClr val="tx1"/>
                </a:solidFill>
                <a:effectLst/>
                <a:latin typeface="+mn-lt"/>
                <a:ea typeface="+mn-ea"/>
                <a:cs typeface="+mn-cs"/>
              </a:rPr>
              <a:t> so</a:t>
            </a:r>
            <a:r>
              <a:rPr lang="de-DE" sz="1200" kern="1200" dirty="0">
                <a:solidFill>
                  <a:schemeClr val="tx1"/>
                </a:solidFill>
                <a:effectLst/>
                <a:latin typeface="+mn-lt"/>
                <a:ea typeface="+mn-ea"/>
                <a:cs typeface="+mn-cs"/>
              </a:rPr>
              <a:t> [28] </a:t>
            </a:r>
            <a:r>
              <a:rPr lang="de-DE" sz="1200" b="1" kern="1200" dirty="0">
                <a:solidFill>
                  <a:schemeClr val="tx1"/>
                </a:solidFill>
                <a:effectLst/>
                <a:latin typeface="+mn-lt"/>
                <a:ea typeface="+mn-ea"/>
                <a:cs typeface="+mn-cs"/>
              </a:rPr>
              <a:t>gestern</a:t>
            </a:r>
            <a:r>
              <a:rPr lang="de-DE" sz="1200" kern="1200" dirty="0">
                <a:solidFill>
                  <a:schemeClr val="tx1"/>
                </a:solidFill>
                <a:effectLst/>
                <a:latin typeface="+mn-lt"/>
                <a:ea typeface="+mn-ea"/>
                <a:cs typeface="+mn-cs"/>
              </a:rPr>
              <a:t> [821] </a:t>
            </a:r>
            <a:r>
              <a:rPr lang="de-DE" sz="1200" b="1" kern="1200" dirty="0">
                <a:solidFill>
                  <a:schemeClr val="tx1"/>
                </a:solidFill>
                <a:effectLst/>
                <a:latin typeface="+mn-lt"/>
                <a:ea typeface="+mn-ea"/>
                <a:cs typeface="+mn-cs"/>
              </a:rPr>
              <a:t>um1</a:t>
            </a:r>
            <a:r>
              <a:rPr lang="de-DE" sz="1200" kern="1200" dirty="0">
                <a:solidFill>
                  <a:schemeClr val="tx1"/>
                </a:solidFill>
                <a:effectLst/>
                <a:latin typeface="+mn-lt"/>
                <a:ea typeface="+mn-ea"/>
                <a:cs typeface="+mn-cs"/>
              </a:rPr>
              <a:t> [44] </a:t>
            </a:r>
            <a:r>
              <a:rPr lang="de-DE" sz="1200" b="1" kern="1200" dirty="0">
                <a:solidFill>
                  <a:schemeClr val="tx1"/>
                </a:solidFill>
                <a:effectLst/>
                <a:latin typeface="+mn-lt"/>
                <a:ea typeface="+mn-ea"/>
                <a:cs typeface="+mn-cs"/>
              </a:rPr>
              <a:t>von </a:t>
            </a:r>
            <a:r>
              <a:rPr lang="de-DE" sz="1200" kern="1200" dirty="0">
                <a:solidFill>
                  <a:schemeClr val="tx1"/>
                </a:solidFill>
                <a:effectLst/>
                <a:latin typeface="+mn-lt"/>
                <a:ea typeface="+mn-ea"/>
                <a:cs typeface="+mn-cs"/>
              </a:rPr>
              <a:t>[9]</a:t>
            </a:r>
            <a:b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br>
            <a:endPar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endParaRPr>
          </a:p>
          <a:p>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84967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6 minutes</a:t>
            </a:r>
          </a:p>
          <a:p>
            <a:br>
              <a:rPr lang="en-GB" dirty="0"/>
            </a:br>
            <a:r>
              <a:rPr lang="en-GB" b="1" dirty="0"/>
              <a:t>Aim: </a:t>
            </a:r>
            <a:r>
              <a:rPr lang="en-GB" dirty="0"/>
              <a:t>This mini-</a:t>
            </a:r>
            <a:r>
              <a:rPr lang="en-GB" dirty="0" err="1"/>
              <a:t>Whatsapp</a:t>
            </a:r>
            <a:r>
              <a:rPr lang="en-GB" baseline="0" dirty="0"/>
              <a:t> exchange is a further opportunity for vocabulary recall, this time written production.</a:t>
            </a:r>
          </a:p>
          <a:p>
            <a:pPr marL="0" indent="0">
              <a:buFontTx/>
              <a:buNone/>
            </a:pPr>
            <a:br>
              <a:rPr lang="en-GB" baseline="0" dirty="0"/>
            </a:br>
            <a:r>
              <a:rPr lang="en-GB" b="1" baseline="0" dirty="0"/>
              <a:t>Procedure:</a:t>
            </a:r>
            <a:br>
              <a:rPr lang="en-GB" baseline="0" dirty="0"/>
            </a:br>
            <a:r>
              <a:rPr lang="en-GB" baseline="0" dirty="0"/>
              <a:t>1. Translate the four messages into German without using reference resources.</a:t>
            </a:r>
            <a:br>
              <a:rPr lang="en-GB" baseline="0" dirty="0"/>
            </a:br>
            <a:r>
              <a:rPr lang="en-GB" baseline="0" dirty="0"/>
              <a:t>2. Check the answers carefully, noting any mistakes.</a:t>
            </a:r>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46409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b="1" dirty="0"/>
            </a:br>
            <a:br>
              <a:rPr lang="en-GB" b="1" dirty="0"/>
            </a:br>
            <a:r>
              <a:rPr lang="en-GB" b="1" dirty="0"/>
              <a:t>Aim: </a:t>
            </a:r>
            <a:r>
              <a:rPr lang="en-GB" b="0" dirty="0"/>
              <a:t>Transcription of 10 missing words from v1 of the song.  </a:t>
            </a:r>
            <a:br>
              <a:rPr lang="en-GB" b="0" dirty="0"/>
            </a:br>
            <a:br>
              <a:rPr lang="en-GB" b="0" dirty="0"/>
            </a:br>
            <a:r>
              <a:rPr lang="en-GB" b="1" dirty="0"/>
              <a:t>Procedure:</a:t>
            </a:r>
            <a:br>
              <a:rPr lang="en-GB" dirty="0"/>
            </a:br>
            <a:r>
              <a:rPr lang="en-GB" dirty="0"/>
              <a:t>1. Students write 1-10 and prepare to listen and transcribe the missing words.</a:t>
            </a:r>
            <a:br>
              <a:rPr lang="en-GB" dirty="0"/>
            </a:br>
            <a:r>
              <a:rPr lang="en-GB" dirty="0"/>
              <a:t>2. Play the spoken version of the audio, recorded slowly but as one audio passage. The audio player is top right of the slide.</a:t>
            </a:r>
            <a:br>
              <a:rPr lang="en-GB" dirty="0"/>
            </a:br>
            <a:r>
              <a:rPr lang="en-GB" dirty="0"/>
              <a:t>3. Students write all of the words.</a:t>
            </a:r>
            <a:br>
              <a:rPr lang="en-GB" dirty="0"/>
            </a:br>
            <a:r>
              <a:rPr lang="en-GB" dirty="0"/>
              <a:t>4. They may request to hear the text more than once.</a:t>
            </a:r>
            <a:br>
              <a:rPr lang="en-GB" dirty="0"/>
            </a:br>
            <a:r>
              <a:rPr lang="en-GB" dirty="0"/>
              <a:t>5. Elicit answers and click for written answers to appear one by one.</a:t>
            </a:r>
          </a:p>
          <a:p>
            <a:r>
              <a:rPr lang="en-GB" dirty="0"/>
              <a:t>6. Play the audio for this part of the song.  The audio is attached to the action button bottom right of the screen.</a:t>
            </a:r>
          </a:p>
          <a:p>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German): </a:t>
            </a:r>
            <a:br>
              <a:rPr lang="en-GB" baseline="0" dirty="0"/>
            </a:br>
            <a:r>
              <a:rPr lang="en-GB" baseline="0" dirty="0" err="1"/>
              <a:t>Kissen</a:t>
            </a:r>
            <a:r>
              <a:rPr lang="en-GB" baseline="0" dirty="0"/>
              <a:t> [4898] </a:t>
            </a:r>
            <a:r>
              <a:rPr lang="en-GB" baseline="0" dirty="0" err="1"/>
              <a:t>zwar</a:t>
            </a:r>
            <a:r>
              <a:rPr lang="en-GB" baseline="0" dirty="0"/>
              <a:t> [206] </a:t>
            </a:r>
            <a:r>
              <a:rPr lang="en-GB" baseline="0" dirty="0" err="1"/>
              <a:t>doch</a:t>
            </a:r>
            <a:r>
              <a:rPr lang="en-GB" baseline="0" dirty="0"/>
              <a:t> [73] Pfennig [&gt;5009]</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64054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apply previous knowledge of plural rules to six of the words from the song text.  The final plural form is not yet known and primes for the introduction of Plural Rule 5 on the next slide.</a:t>
            </a:r>
            <a:br>
              <a:rPr lang="en-GB" dirty="0"/>
            </a:br>
            <a:br>
              <a:rPr lang="en-GB" dirty="0"/>
            </a:br>
            <a:r>
              <a:rPr lang="en-GB" b="1" dirty="0"/>
              <a:t>Procedure:</a:t>
            </a:r>
            <a:br>
              <a:rPr lang="en-GB" dirty="0"/>
            </a:br>
            <a:r>
              <a:rPr lang="en-GB" dirty="0"/>
              <a:t>1. Students aim to generate the singular forms from previous knowledge of the most common plural rules, even though they have not explicitly met the plural forms (with the exception of </a:t>
            </a:r>
            <a:r>
              <a:rPr lang="en-GB" dirty="0" err="1"/>
              <a:t>Tage</a:t>
            </a:r>
            <a:r>
              <a:rPr lang="en-GB" dirty="0"/>
              <a:t>).</a:t>
            </a:r>
          </a:p>
          <a:p>
            <a:r>
              <a:rPr lang="en-GB" dirty="0"/>
              <a:t>2. Click to reveal singular forms and elicit the rule recognition.  (Note – students may not remember the number of each rule, but it is the pattern of plural formation that we want them to remember)</a:t>
            </a:r>
          </a:p>
          <a:p>
            <a:r>
              <a:rPr lang="en-GB" dirty="0"/>
              <a:t>3. The final word is a new plural rule  - Plural Rule 5 that is explained on the next slide, and then practised.</a:t>
            </a:r>
          </a:p>
          <a:p>
            <a:endParaRPr lang="en-GB" dirty="0"/>
          </a:p>
          <a:p>
            <a:r>
              <a:rPr lang="en-GB" b="1" dirty="0"/>
              <a:t>Note: Four of these six words have been previously learnt.  Top and </a:t>
            </a:r>
            <a:r>
              <a:rPr lang="en-GB" b="1" dirty="0" err="1"/>
              <a:t>Kissen</a:t>
            </a:r>
            <a:r>
              <a:rPr lang="en-GB" b="1" dirty="0"/>
              <a:t> are included from the song lyrics.</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err="1"/>
              <a:t>Kissen</a:t>
            </a:r>
            <a:r>
              <a:rPr lang="en-GB" baseline="0" dirty="0"/>
              <a:t> [4898] </a:t>
            </a:r>
            <a:r>
              <a:rPr lang="en-GB" baseline="0" dirty="0" err="1"/>
              <a:t>Programm</a:t>
            </a:r>
            <a:r>
              <a:rPr lang="en-GB" baseline="0" dirty="0"/>
              <a:t> [870] Rock [3551] Sommer [771] Tag [111] Top [&gt;5009]</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23583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a:t>
            </a:r>
            <a:r>
              <a:rPr lang="en-GB" b="0" dirty="0"/>
              <a:t>to revisit (with examples from this lesson) the four previously learnt plural rules and introduce plural rule 5.</a:t>
            </a:r>
            <a:br>
              <a:rPr lang="en-GB" dirty="0"/>
            </a:br>
            <a:br>
              <a:rPr lang="en-GB" dirty="0"/>
            </a:br>
            <a:r>
              <a:rPr lang="en-GB" b="1" dirty="0"/>
              <a:t>Procedure:</a:t>
            </a:r>
            <a:br>
              <a:rPr lang="en-GB" dirty="0"/>
            </a:br>
            <a:r>
              <a:rPr lang="en-GB" dirty="0"/>
              <a:t>1. Click through the animations.</a:t>
            </a:r>
            <a:br>
              <a:rPr lang="en-GB" dirty="0"/>
            </a:br>
            <a:r>
              <a:rPr lang="en-GB" dirty="0"/>
              <a:t>2. Ensure students’ understanding of the vocabulary (they may have forgotten the meaning of </a:t>
            </a:r>
            <a:r>
              <a:rPr lang="en-GB" dirty="0" err="1"/>
              <a:t>Kissen</a:t>
            </a:r>
            <a:r>
              <a:rPr lang="en-GB" dirty="0"/>
              <a:t>, for example).</a:t>
            </a:r>
          </a:p>
          <a:p>
            <a:endParaRPr lang="en-GB" sz="1200" b="1" i="0" u="none" strike="noStrike" kern="1200" dirty="0">
              <a:solidFill>
                <a:schemeClr val="tx1"/>
              </a:solidFill>
              <a:effectLst/>
              <a:latin typeface="+mn-lt"/>
              <a:ea typeface="+mn-ea"/>
              <a:cs typeface="+mn-cs"/>
            </a:endParaRPr>
          </a:p>
          <a:p>
            <a:endParaRPr lang="en-GB" sz="1200" b="1" i="0" u="none" strike="noStrike" kern="1200" dirty="0">
              <a:solidFill>
                <a:schemeClr val="tx1"/>
              </a:solidFill>
              <a:effectLst/>
              <a:latin typeface="+mn-lt"/>
              <a:ea typeface="+mn-ea"/>
              <a:cs typeface="+mn-cs"/>
            </a:endParaRPr>
          </a:p>
          <a:p>
            <a:r>
              <a:rPr lang="en-GB" sz="1200" b="1" i="0" u="none" strike="noStrike" kern="1200" dirty="0">
                <a:solidFill>
                  <a:schemeClr val="tx1"/>
                </a:solidFill>
                <a:effectLst/>
                <a:latin typeface="+mn-lt"/>
                <a:ea typeface="+mn-ea"/>
                <a:cs typeface="+mn-cs"/>
              </a:rPr>
              <a:t>Frequency rankings (1 is the most common word in German) and when introduced: </a:t>
            </a:r>
          </a:p>
          <a:p>
            <a:r>
              <a:rPr lang="en-GB" b="0" dirty="0"/>
              <a:t>These words feature in this lesson or have been previously taught:</a:t>
            </a:r>
            <a:br>
              <a:rPr lang="en-GB" b="0" dirty="0"/>
            </a:br>
            <a:r>
              <a:rPr lang="en-GB" b="0" dirty="0"/>
              <a:t>Frau [103] Mann [131] Lied [1726] </a:t>
            </a:r>
            <a:r>
              <a:rPr lang="en-GB" baseline="0" dirty="0" err="1"/>
              <a:t>Kissen</a:t>
            </a:r>
            <a:r>
              <a:rPr lang="en-GB" baseline="0" dirty="0"/>
              <a:t> [4898] Rock [3551] Sommer [771] Tag [111] Top [&gt;5009]</a:t>
            </a:r>
            <a:br>
              <a:rPr lang="en-GB" b="0" baseline="0" dirty="0"/>
            </a:br>
            <a:endParaRPr lang="en-GB" b="0" dirty="0"/>
          </a:p>
          <a:p>
            <a:pPr marL="0" indent="0">
              <a:buNone/>
            </a:pPr>
            <a:r>
              <a:rPr lang="en-GB" i="1" dirty="0"/>
              <a:t>Source:  Jones, R.L. &amp; </a:t>
            </a:r>
            <a:r>
              <a:rPr lang="en-GB" i="1" dirty="0" err="1"/>
              <a:t>Tschirner</a:t>
            </a:r>
            <a:r>
              <a:rPr lang="en-GB" i="1" dirty="0"/>
              <a:t>, E. (2006). A frequency dictionary of German: core vocabulary for learners. Routledge</a:t>
            </a:r>
          </a:p>
          <a:p>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33205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practise in oral production the application of Plural Rule 5 (to all the words with this pattern that students have and will meet up to the end of Y8).</a:t>
            </a:r>
            <a:br>
              <a:rPr lang="en-GB" b="0" dirty="0"/>
            </a:br>
            <a:br>
              <a:rPr lang="en-GB" dirty="0"/>
            </a:br>
            <a:r>
              <a:rPr lang="en-GB" b="1" dirty="0"/>
              <a:t>Procedure:</a:t>
            </a:r>
            <a:br>
              <a:rPr lang="en-GB" dirty="0"/>
            </a:br>
            <a:r>
              <a:rPr lang="en-GB" dirty="0"/>
              <a:t>1. Students practise individually or in pairs, saying first the singular and then the plural form of each word, within the 20 seconds.</a:t>
            </a:r>
          </a:p>
          <a:p>
            <a:r>
              <a:rPr lang="en-GB" dirty="0"/>
              <a:t>2. Remind them to change the article to ‘die’ every time.</a:t>
            </a:r>
          </a:p>
          <a:p>
            <a:r>
              <a:rPr lang="en-GB" dirty="0"/>
              <a:t>3. After 2-3 rounds of practice, the teacher can complete the activity, with a choral round, setting the timer again and clicking to highlight the order of the words, so that all students are saying the same thing.</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All words have been already taught or will be taught in the singular during Y7/8 (exceptions – Radio and Taxi, which are nevertheless included as cognates).</a:t>
            </a:r>
            <a:br>
              <a:rPr lang="en-GB" dirty="0"/>
            </a:br>
            <a:br>
              <a:rPr lang="en-GB" dirty="0"/>
            </a:br>
            <a:r>
              <a:rPr lang="en-GB" b="1" baseline="0" dirty="0"/>
              <a:t>Word frequency (1 is the most frequent word in German): </a:t>
            </a:r>
            <a:br>
              <a:rPr lang="en-GB" baseline="0" dirty="0"/>
            </a:br>
            <a:r>
              <a:rPr lang="en-GB" baseline="0" dirty="0"/>
              <a:t>Auto [361] Band [1025] Euro [207] </a:t>
            </a:r>
            <a:r>
              <a:rPr lang="en-GB" baseline="0" dirty="0" err="1"/>
              <a:t>Foto</a:t>
            </a:r>
            <a:r>
              <a:rPr lang="en-GB" baseline="0" dirty="0"/>
              <a:t> [633] Handy [1693] Hobby [3608] Kino [2020] Party [2809] Radio [2576] Song [3373] Taxi [2999] Top [&gt;5009] </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6103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prompt students to understand the main meaning of the written text.</a:t>
            </a:r>
            <a:br>
              <a:rPr lang="en-GB" b="0" dirty="0"/>
            </a:br>
            <a:br>
              <a:rPr lang="en-GB" dirty="0"/>
            </a:br>
            <a:r>
              <a:rPr lang="en-GB" b="1" dirty="0"/>
              <a:t>Procedure:</a:t>
            </a:r>
            <a:br>
              <a:rPr lang="en-GB" dirty="0"/>
            </a:br>
            <a:r>
              <a:rPr lang="en-GB" dirty="0"/>
              <a:t>1. Students spend a few minutes reading the question options.</a:t>
            </a:r>
          </a:p>
          <a:p>
            <a:r>
              <a:rPr lang="en-GB" dirty="0"/>
              <a:t>2. Encourage them to ask questions about individual word meanings, as necessary.</a:t>
            </a:r>
          </a:p>
          <a:p>
            <a:r>
              <a:rPr lang="en-GB" dirty="0"/>
              <a:t>3. Elicit students’ responses, using the animations.</a:t>
            </a:r>
          </a:p>
          <a:p>
            <a:r>
              <a:rPr lang="en-GB" dirty="0"/>
              <a:t>4. Prompt further thinking (in English) as appropriate.  E.g. How old do you think the person is who’s thinking this?  30s 40s?  What do we call it when we look back longingly at the past, when everything seemed better?  (Nostalgia). Do you think every memory we have is likely to be true? </a:t>
            </a:r>
          </a:p>
          <a:p>
            <a:endParaRPr lang="en-GB" dirty="0"/>
          </a:p>
          <a:p>
            <a:endParaRPr lang="en-GB"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9215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prompt students to understand detail of the text.</a:t>
            </a:r>
            <a:br>
              <a:rPr lang="en-GB" b="0" dirty="0"/>
            </a:br>
            <a:br>
              <a:rPr lang="en-GB" dirty="0"/>
            </a:br>
            <a:r>
              <a:rPr lang="en-GB" b="1" dirty="0"/>
              <a:t>Procedure:</a:t>
            </a:r>
            <a:br>
              <a:rPr lang="en-GB" dirty="0"/>
            </a:br>
            <a:r>
              <a:rPr lang="en-GB" dirty="0"/>
              <a:t>1. Give students a piece of A4 paper.</a:t>
            </a:r>
          </a:p>
          <a:p>
            <a:r>
              <a:rPr lang="en-GB" dirty="0"/>
              <a:t>2. Ask them to fold it to create 10 rectangles of equal size. (You may need to model this! Fold it in half length ways and then fold it over 4 times to create 5 rectangles, which will be 10 when you unfold).</a:t>
            </a:r>
          </a:p>
          <a:p>
            <a:r>
              <a:rPr lang="en-GB" dirty="0"/>
              <a:t>3. Ask students to find 10 comparative statements in the song and to write each one in English into a different rectangle.  </a:t>
            </a:r>
          </a:p>
          <a:p>
            <a:r>
              <a:rPr lang="en-GB" dirty="0"/>
              <a:t>4. Check their answers.</a:t>
            </a:r>
            <a:br>
              <a:rPr lang="en-GB" dirty="0"/>
            </a:br>
            <a:r>
              <a:rPr lang="en-GB" dirty="0"/>
              <a:t>5. Then they should tear them into 10 pieces.</a:t>
            </a:r>
            <a:br>
              <a:rPr lang="en-GB" dirty="0"/>
            </a:br>
            <a:r>
              <a:rPr lang="en-GB" dirty="0"/>
              <a:t>6. Obscure the text.</a:t>
            </a:r>
            <a:br>
              <a:rPr lang="en-GB" dirty="0"/>
            </a:br>
            <a:r>
              <a:rPr lang="en-GB" dirty="0"/>
              <a:t>7. Play the song. Students try to order their 10 pieces as they listen.  They may need several times of listening.</a:t>
            </a:r>
            <a:br>
              <a:rPr lang="en-GB" dirty="0"/>
            </a:br>
            <a:r>
              <a:rPr lang="en-GB" dirty="0"/>
              <a:t>8. Click again to reveal the order of the text again.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91272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a:t>
            </a:r>
            <a:r>
              <a:rPr lang="en-GB" b="1" dirty="0"/>
              <a:t>: 2 minutes</a:t>
            </a:r>
            <a:br>
              <a:rPr lang="en-GB" dirty="0"/>
            </a:br>
            <a:br>
              <a:rPr lang="en-GB" b="1" dirty="0"/>
            </a:br>
            <a:r>
              <a:rPr lang="en-GB" b="1" dirty="0"/>
              <a:t>Aim: </a:t>
            </a:r>
            <a:r>
              <a:rPr lang="en-GB" b="0" dirty="0"/>
              <a:t>To practise oral production of cognates and near-cognates ending in final [-e] where the –e is pronounced in German but not in English.</a:t>
            </a:r>
            <a:br>
              <a:rPr lang="en-GB" b="0" dirty="0"/>
            </a:br>
            <a:r>
              <a:rPr lang="en-GB" b="0" dirty="0"/>
              <a:t>Note: Students learnt ‘Hose’ in Y7 so it is worth eliciting its meaning again, here.</a:t>
            </a:r>
            <a:br>
              <a:rPr lang="en-GB" b="0" dirty="0"/>
            </a:br>
            <a:br>
              <a:rPr lang="en-GB" b="0" dirty="0"/>
            </a:br>
            <a:r>
              <a:rPr lang="en-GB" b="1" dirty="0"/>
              <a:t>Procedure:</a:t>
            </a:r>
            <a:br>
              <a:rPr lang="en-GB" dirty="0"/>
            </a:br>
            <a:r>
              <a:rPr lang="en-GB" dirty="0"/>
              <a:t>1. Student A tries to say all 12 words in the 20 second time limit.</a:t>
            </a:r>
          </a:p>
          <a:p>
            <a:r>
              <a:rPr lang="en-GB" dirty="0"/>
              <a:t>2. Student B listens.  If student A reverts to anglicised pronunciation of the final [-e], s/he sends Student A back to the beginning to start again.</a:t>
            </a:r>
          </a:p>
          <a:p>
            <a:r>
              <a:rPr lang="en-GB" dirty="0"/>
              <a:t>3. They swap roles.</a:t>
            </a:r>
          </a:p>
          <a:p>
            <a:r>
              <a:rPr lang="en-GB" dirty="0"/>
              <a:t>4. Click on each word to check pronunciation.</a:t>
            </a:r>
            <a:br>
              <a:rPr lang="en-GB" dirty="0"/>
            </a:br>
            <a:r>
              <a:rPr lang="en-GB" dirty="0"/>
              <a:t>5. Click to bring up the gender information and elicit the knowledge that all these feminine nouns form their plural by adding –n (as do more than 90% all feminine nouns).</a:t>
            </a:r>
          </a:p>
          <a:p>
            <a:endParaRPr lang="en-GB" dirty="0"/>
          </a:p>
          <a:p>
            <a:r>
              <a:rPr lang="en-GB" dirty="0"/>
              <a:t>Note: With the exception of </a:t>
            </a:r>
            <a:r>
              <a:rPr lang="en-GB" i="1" dirty="0"/>
              <a:t>Rose, </a:t>
            </a:r>
            <a:r>
              <a:rPr lang="en-GB" i="0" dirty="0"/>
              <a:t>all words fall within the most frequent 2000 words (see below). Students may need prompting to arrive at the meanings of: Dame (lady), </a:t>
            </a:r>
            <a:r>
              <a:rPr lang="en-GB" i="0" dirty="0" err="1"/>
              <a:t>Szene</a:t>
            </a:r>
            <a:r>
              <a:rPr lang="en-GB" i="0" dirty="0"/>
              <a:t> (scene, e.g. </a:t>
            </a:r>
            <a:r>
              <a:rPr lang="en-GB" i="0" dirty="0" err="1"/>
              <a:t>wie</a:t>
            </a:r>
            <a:r>
              <a:rPr lang="en-GB" i="0" dirty="0"/>
              <a:t> in </a:t>
            </a:r>
            <a:r>
              <a:rPr lang="en-GB" i="0" dirty="0" err="1"/>
              <a:t>einem</a:t>
            </a:r>
            <a:r>
              <a:rPr lang="en-GB" i="0" dirty="0"/>
              <a:t> Film).  They learnt </a:t>
            </a:r>
            <a:r>
              <a:rPr lang="en-GB" i="1" dirty="0" err="1"/>
              <a:t>Nase</a:t>
            </a:r>
            <a:r>
              <a:rPr lang="en-GB" i="1" dirty="0"/>
              <a:t> </a:t>
            </a:r>
            <a:r>
              <a:rPr lang="en-GB" i="0" dirty="0"/>
              <a:t>in 8.1.1.6.</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Transcript:</a:t>
            </a:r>
            <a:br>
              <a:rPr lang="en-GB" dirty="0"/>
            </a:br>
            <a:r>
              <a:rPr lang="en-GB" dirty="0"/>
              <a:t>Dame</a:t>
            </a:r>
            <a:br>
              <a:rPr lang="en-GB" dirty="0"/>
            </a:br>
            <a:r>
              <a:rPr lang="en-GB" dirty="0"/>
              <a:t>Pause</a:t>
            </a:r>
            <a:br>
              <a:rPr lang="en-GB" dirty="0"/>
            </a:br>
            <a:r>
              <a:rPr lang="en-GB" dirty="0"/>
              <a:t>Minute</a:t>
            </a:r>
            <a:br>
              <a:rPr lang="en-GB" dirty="0"/>
            </a:br>
            <a:r>
              <a:rPr lang="en-GB" dirty="0"/>
              <a:t>Rose</a:t>
            </a:r>
            <a:br>
              <a:rPr lang="en-GB" dirty="0"/>
            </a:br>
            <a:r>
              <a:rPr lang="en-GB" dirty="0" err="1"/>
              <a:t>Szene</a:t>
            </a:r>
            <a:br>
              <a:rPr lang="en-GB" dirty="0"/>
            </a:br>
            <a:r>
              <a:rPr lang="en-GB" dirty="0"/>
              <a:t>Chance</a:t>
            </a:r>
            <a:br>
              <a:rPr lang="en-GB" dirty="0"/>
            </a:br>
            <a:r>
              <a:rPr lang="en-GB" dirty="0"/>
              <a:t>Phase</a:t>
            </a:r>
            <a:br>
              <a:rPr lang="en-GB" dirty="0"/>
            </a:br>
            <a:r>
              <a:rPr lang="en-GB" dirty="0" err="1"/>
              <a:t>Maschine</a:t>
            </a:r>
            <a:br>
              <a:rPr lang="en-GB" dirty="0"/>
            </a:br>
            <a:r>
              <a:rPr lang="en-GB" dirty="0" err="1"/>
              <a:t>Sekunde</a:t>
            </a:r>
            <a:br>
              <a:rPr lang="en-GB" dirty="0"/>
            </a:br>
            <a:r>
              <a:rPr lang="en-GB" dirty="0" err="1"/>
              <a:t>Debatte</a:t>
            </a:r>
            <a:br>
              <a:rPr lang="en-GB" dirty="0"/>
            </a:br>
            <a:r>
              <a:rPr lang="en-GB" dirty="0" err="1"/>
              <a:t>Nase</a:t>
            </a:r>
            <a:br>
              <a:rPr lang="en-GB" dirty="0"/>
            </a:br>
            <a:r>
              <a:rPr lang="en-GB" dirty="0"/>
              <a:t>Hose</a:t>
            </a:r>
            <a:br>
              <a:rPr lang="en-GB" dirty="0"/>
            </a:br>
            <a:br>
              <a:rPr lang="en-GB" dirty="0"/>
            </a:br>
            <a:r>
              <a:rPr lang="en-GB" b="1" baseline="0" dirty="0"/>
              <a:t>Word frequency (1 is the most frequent word in German): </a:t>
            </a:r>
            <a:br>
              <a:rPr lang="en-GB" baseline="0" dirty="0"/>
            </a:br>
            <a:r>
              <a:rPr lang="en-GB" baseline="0" dirty="0"/>
              <a:t>Dame [702] Pause [1441] Minute [324] Rose [3266] </a:t>
            </a:r>
            <a:r>
              <a:rPr lang="en-GB" baseline="0" dirty="0" err="1"/>
              <a:t>Szene</a:t>
            </a:r>
            <a:r>
              <a:rPr lang="en-GB" baseline="0" dirty="0"/>
              <a:t> [1347] Chance [551] Phase [732] </a:t>
            </a:r>
            <a:r>
              <a:rPr lang="en-GB" baseline="0" dirty="0" err="1"/>
              <a:t>Maschine</a:t>
            </a:r>
            <a:r>
              <a:rPr lang="en-GB" baseline="0" dirty="0"/>
              <a:t> [1237] </a:t>
            </a:r>
            <a:r>
              <a:rPr lang="en-GB" baseline="0" dirty="0" err="1"/>
              <a:t>Sekunde</a:t>
            </a:r>
            <a:r>
              <a:rPr lang="en-GB" baseline="0" dirty="0"/>
              <a:t> [837] </a:t>
            </a:r>
            <a:r>
              <a:rPr lang="en-GB" baseline="0" dirty="0" err="1"/>
              <a:t>Debatte</a:t>
            </a:r>
            <a:r>
              <a:rPr lang="en-GB" baseline="0" dirty="0"/>
              <a:t> [1478] </a:t>
            </a:r>
            <a:r>
              <a:rPr lang="en-GB" baseline="0" dirty="0" err="1"/>
              <a:t>Nase</a:t>
            </a:r>
            <a:r>
              <a:rPr lang="en-GB" baseline="0" dirty="0"/>
              <a:t> [1264] Hose [2156]</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a:t>
            </a:fld>
            <a:endParaRPr lang="en-GB"/>
          </a:p>
        </p:txBody>
      </p:sp>
    </p:spTree>
    <p:extLst>
      <p:ext uri="{BB962C8B-B14F-4D97-AF65-F5344CB8AC3E}">
        <p14:creationId xmlns:p14="http://schemas.microsoft.com/office/powerpoint/2010/main" val="27990445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6-15 minutes </a:t>
            </a:r>
            <a:r>
              <a:rPr lang="en-GB" b="0" dirty="0"/>
              <a:t>depending on length of lesson, plus additional HW time</a:t>
            </a:r>
            <a:br>
              <a:rPr lang="en-GB" b="0" dirty="0"/>
            </a:br>
            <a:br>
              <a:rPr lang="en-GB" b="0" dirty="0"/>
            </a:br>
            <a:r>
              <a:rPr lang="en-GB" b="1" dirty="0"/>
              <a:t>Aim: </a:t>
            </a:r>
            <a:r>
              <a:rPr lang="en-GB" b="0" dirty="0"/>
              <a:t>To prompt students to write with less support in response to a more open-ended brief.</a:t>
            </a:r>
            <a:br>
              <a:rPr lang="en-GB" b="0" dirty="0"/>
            </a:br>
            <a:br>
              <a:rPr lang="en-GB" dirty="0"/>
            </a:br>
            <a:r>
              <a:rPr lang="en-GB" b="1" dirty="0"/>
              <a:t>Procedure:</a:t>
            </a:r>
            <a:br>
              <a:rPr lang="en-GB" dirty="0"/>
            </a:br>
            <a:r>
              <a:rPr lang="en-GB" dirty="0"/>
              <a:t>1. Elicit the meanings of the titles.  Students will need some help with </a:t>
            </a:r>
            <a:r>
              <a:rPr lang="en-GB" dirty="0" err="1"/>
              <a:t>Ohrwurm</a:t>
            </a:r>
            <a:r>
              <a:rPr lang="en-GB" dirty="0"/>
              <a:t> and Achtung, which are words I find that students really enjoy saying and knowing.</a:t>
            </a:r>
          </a:p>
          <a:p>
            <a:r>
              <a:rPr lang="en-GB" dirty="0"/>
              <a:t>2. Explain the task of writing a chorus (or a verse, few lines) of lyrics for one of the titles.</a:t>
            </a:r>
          </a:p>
          <a:p>
            <a:r>
              <a:rPr lang="en-GB" dirty="0"/>
              <a:t>3. Click to bring up the ‘theme’ of comparing then and now, and the requirement to include as least one comparative structure.</a:t>
            </a:r>
          </a:p>
          <a:p>
            <a:br>
              <a:rPr lang="en-GB" dirty="0"/>
            </a:br>
            <a:br>
              <a:rPr lang="en-GB" dirty="0"/>
            </a:br>
            <a:r>
              <a:rPr lang="en-GB" b="1" baseline="0" dirty="0"/>
              <a:t>Word frequency of unknown words (1 is the most frequent word in German): </a:t>
            </a:r>
            <a:br>
              <a:rPr lang="en-GB" b="1" baseline="0" dirty="0"/>
            </a:br>
            <a:r>
              <a:rPr lang="en-GB" b="0" baseline="0" dirty="0" err="1"/>
              <a:t>Ohrwurm</a:t>
            </a:r>
            <a:r>
              <a:rPr lang="en-GB" b="0" baseline="0" dirty="0"/>
              <a:t> [&gt;5009] </a:t>
            </a:r>
            <a:r>
              <a:rPr lang="en-GB" b="0" baseline="0" dirty="0" err="1"/>
              <a:t>Ohr</a:t>
            </a:r>
            <a:r>
              <a:rPr lang="en-GB" b="0" baseline="0" dirty="0"/>
              <a:t> [1088] </a:t>
            </a:r>
            <a:r>
              <a:rPr lang="en-GB" b="0" baseline="0" dirty="0" err="1"/>
              <a:t>Wurm</a:t>
            </a:r>
            <a:r>
              <a:rPr lang="en-GB" b="0" baseline="0" dirty="0"/>
              <a:t> [&gt;5009 ]Dialog [2459] Achtung [2954]</a:t>
            </a:r>
            <a:br>
              <a:rPr lang="en-GB" baseline="0" dirty="0"/>
            </a:b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22234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b="0" i="0" dirty="0">
                <a:latin typeface="+mn-lt"/>
                <a:ea typeface="Calibri"/>
                <a:cs typeface="Calibri"/>
                <a:sym typeface="Calibri"/>
              </a:rPr>
              <a:t>Link to Student Worksheet answers: https://resources.ncelp.org/concern/resources/3197xm772?locale=en</a:t>
            </a:r>
          </a:p>
        </p:txBody>
      </p:sp>
      <p:sp>
        <p:nvSpPr>
          <p:cNvPr id="4" name="Slide Number Placeholder 3"/>
          <p:cNvSpPr>
            <a:spLocks noGrp="1"/>
          </p:cNvSpPr>
          <p:nvPr>
            <p:ph type="sldNum" sz="quarter" idx="10"/>
          </p:nvPr>
        </p:nvSpPr>
        <p:spPr/>
        <p:txBody>
          <a:bodyPr/>
          <a:lstStyle/>
          <a:p>
            <a:fld id="{051212F4-EB5A-464B-92EC-DACFCB1CC2CD}" type="slidenum">
              <a:rPr lang="en-GB" smtClean="0"/>
              <a:t>31</a:t>
            </a:fld>
            <a:endParaRPr lang="en-GB"/>
          </a:p>
        </p:txBody>
      </p:sp>
    </p:spTree>
    <p:extLst>
      <p:ext uri="{BB962C8B-B14F-4D97-AF65-F5344CB8AC3E}">
        <p14:creationId xmlns:p14="http://schemas.microsoft.com/office/powerpoint/2010/main" val="3178754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1" i="0" dirty="0"/>
              <a:t>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recognition and cued productive oral recall (by opposites) of 28 adjectives: 8 new adjectives from this week’s vocabulary set, as well as previously taught adjectives, to strengthen semantic connections.</a:t>
            </a:r>
            <a:br>
              <a:rPr lang="en-GB" b="0" dirty="0"/>
            </a:br>
            <a:endParaRPr lang="en-GB" b="0" baseline="0" dirty="0"/>
          </a:p>
          <a:p>
            <a:r>
              <a:rPr lang="en-US" b="1" dirty="0"/>
              <a:t>Procedure:</a:t>
            </a:r>
          </a:p>
          <a:p>
            <a:r>
              <a:rPr lang="en-US" b="0" dirty="0"/>
              <a:t>1. Students supply the German</a:t>
            </a:r>
            <a:r>
              <a:rPr lang="en-US" b="0" baseline="0" dirty="0"/>
              <a:t> adjective with the opposite meaning of the German adjective that appears.  The aim is to be able to give the German before the teacher counts </a:t>
            </a:r>
            <a:r>
              <a:rPr lang="en-US" b="0" baseline="0" dirty="0" err="1"/>
              <a:t>drei</a:t>
            </a:r>
            <a:r>
              <a:rPr lang="en-US" b="0" baseline="0" dirty="0"/>
              <a:t> – </a:t>
            </a:r>
            <a:r>
              <a:rPr lang="en-US" b="0" baseline="0" dirty="0" err="1"/>
              <a:t>zwei</a:t>
            </a:r>
            <a:r>
              <a:rPr lang="en-US" b="0" baseline="0" dirty="0"/>
              <a:t> – </a:t>
            </a:r>
            <a:r>
              <a:rPr lang="en-US" b="0" baseline="0" dirty="0" err="1"/>
              <a:t>eins</a:t>
            </a:r>
            <a:r>
              <a:rPr lang="en-US" b="0" baseline="0" dirty="0"/>
              <a:t>.  </a:t>
            </a:r>
            <a:endParaRPr lang="en-US" b="0" dirty="0"/>
          </a:p>
          <a:p>
            <a:endParaRPr lang="en-US" b="0" dirty="0"/>
          </a:p>
          <a:p>
            <a:r>
              <a:rPr lang="en-US" b="1" dirty="0"/>
              <a:t>Notes:</a:t>
            </a:r>
          </a:p>
          <a:p>
            <a:pPr marL="228600" indent="-228600">
              <a:buAutoNum type="arabicPeriod"/>
            </a:pPr>
            <a:r>
              <a:rPr lang="en-US" b="0" baseline="0" dirty="0"/>
              <a:t>T</a:t>
            </a:r>
            <a:r>
              <a:rPr lang="en-US" b="0" dirty="0"/>
              <a:t>he</a:t>
            </a:r>
            <a:r>
              <a:rPr lang="en-US" b="0" baseline="0" dirty="0"/>
              <a:t> activity</a:t>
            </a:r>
            <a:r>
              <a:rPr lang="en-US" b="0" dirty="0"/>
              <a:t> can be repeated,</a:t>
            </a:r>
            <a:r>
              <a:rPr lang="en-US" b="0" baseline="0" dirty="0"/>
              <a:t> clicking faster through the animations to increase speed of recall.</a:t>
            </a:r>
          </a:p>
          <a:p>
            <a:pPr marL="228600" indent="-228600">
              <a:buAutoNum type="arabicPeriod"/>
            </a:pPr>
            <a:r>
              <a:rPr lang="en-US" b="0" baseline="0" dirty="0"/>
              <a:t>Teachers may wish to give students 30 seconds to look at the German adjectives on the slide before showing the first German prompt.</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8.2.2.1</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alt [138] arm [1475] einfach [131] eng [59] hell [1411] jung [199] kurz [176] reich [1568] </a:t>
            </a:r>
            <a:br>
              <a:rPr lang="de-DE" sz="1200" b="0" i="0" u="none" strike="noStrike" kern="1200" cap="none" dirty="0">
                <a:solidFill>
                  <a:schemeClr val="tx1"/>
                </a:solidFill>
                <a:effectLst/>
                <a:latin typeface="+mn-lt"/>
                <a:ea typeface="Calibri"/>
                <a:cs typeface="Calibri"/>
                <a:sym typeface="Calibri"/>
              </a:rPr>
            </a:br>
            <a:r>
              <a:rPr lang="en-GB" sz="1200" b="1" i="0" u="none" strike="noStrike" kern="1200" cap="none" dirty="0">
                <a:solidFill>
                  <a:schemeClr val="tx1"/>
                </a:solidFill>
                <a:effectLst/>
                <a:latin typeface="+mn-lt"/>
                <a:ea typeface="Calibri"/>
                <a:cs typeface="Calibri"/>
                <a:sym typeface="Calibri"/>
              </a:rPr>
              <a:t>8.1.2.2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schwer [257]</a:t>
            </a:r>
            <a:br>
              <a:rPr lang="de-DE" sz="1200" b="0" i="0" u="none" strike="noStrike" kern="1200" cap="none" dirty="0">
                <a:solidFill>
                  <a:schemeClr val="tx1"/>
                </a:solidFill>
                <a:effectLst/>
                <a:latin typeface="+mn-lt"/>
                <a:ea typeface="Calibri"/>
                <a:cs typeface="Calibri"/>
                <a:sym typeface="Calibri"/>
              </a:rPr>
            </a:br>
            <a:br>
              <a:rPr lang="de-DE" sz="1200" b="0" i="0" u="none" strike="noStrike" kern="1200" cap="none" dirty="0">
                <a:solidFill>
                  <a:schemeClr val="tx1"/>
                </a:solidFill>
                <a:effectLst/>
                <a:latin typeface="+mn-lt"/>
                <a:ea typeface="Calibri"/>
                <a:cs typeface="Calibri"/>
                <a:sym typeface="Calibri"/>
              </a:rPr>
            </a:br>
            <a:r>
              <a:rPr lang="de-DE" sz="1200" b="0" i="0" u="none" strike="noStrike" kern="1200" cap="none" dirty="0">
                <a:solidFill>
                  <a:schemeClr val="tx1"/>
                </a:solidFill>
                <a:effectLst/>
                <a:latin typeface="+mn-lt"/>
                <a:ea typeface="Calibri"/>
                <a:cs typeface="Calibri"/>
                <a:sym typeface="Calibri"/>
              </a:rPr>
              <a:t>Previously taught:</a:t>
            </a:r>
            <a:br>
              <a:rPr lang="de-DE" sz="1200" b="0" i="0" u="none" strike="noStrike" kern="1200" cap="none" dirty="0">
                <a:solidFill>
                  <a:schemeClr val="tx1"/>
                </a:solidFill>
                <a:effectLst/>
                <a:latin typeface="+mn-lt"/>
                <a:ea typeface="Calibri"/>
                <a:cs typeface="Calibri"/>
                <a:sym typeface="Calibri"/>
              </a:rPr>
            </a:br>
            <a:r>
              <a:rPr lang="de-DE" sz="1200" b="0" i="0" u="none" strike="noStrike" kern="1200" cap="none" dirty="0">
                <a:solidFill>
                  <a:schemeClr val="tx1"/>
                </a:solidFill>
                <a:effectLst/>
                <a:latin typeface="+mn-lt"/>
                <a:ea typeface="Calibri"/>
                <a:cs typeface="Calibri"/>
                <a:sym typeface="Calibri"/>
              </a:rPr>
              <a:t>billig [1738] breit [847] dunkel [706] gefährlich [1211] groß [67] gut [76] hässlich [3542] interessant [810] klein [111] lang [97] langsam [526] langweilig [3019] schlecht [327] schnell [204] schön [187] sicher [265] teuer [950]</a:t>
            </a:r>
            <a:br>
              <a:rPr lang="de-DE" sz="1200" b="0" i="0" u="none" strike="noStrike" kern="1200" cap="none" dirty="0">
                <a:solidFill>
                  <a:schemeClr val="tx1"/>
                </a:solidFill>
                <a:effectLst/>
                <a:latin typeface="+mn-lt"/>
                <a:ea typeface="Calibri"/>
                <a:cs typeface="Calibri"/>
                <a:sym typeface="Calibri"/>
              </a:rPr>
            </a:br>
            <a:br>
              <a:rPr lang="de-DE" sz="1200" b="0" i="0" u="none" strike="noStrike" kern="1200" cap="none" dirty="0">
                <a:solidFill>
                  <a:schemeClr val="tx1"/>
                </a:solidFill>
                <a:effectLst/>
                <a:latin typeface="+mn-lt"/>
                <a:ea typeface="Calibri"/>
                <a:cs typeface="Calibri"/>
                <a:sym typeface="Calibri"/>
              </a:rPr>
            </a:br>
            <a:r>
              <a:rPr lang="de-DE" sz="1200" b="0" i="0" u="none" strike="noStrike" kern="1200" cap="none" dirty="0">
                <a:solidFill>
                  <a:schemeClr val="tx1"/>
                </a:solidFill>
                <a:effectLst/>
                <a:latin typeface="+mn-lt"/>
                <a:ea typeface="Calibri"/>
                <a:cs typeface="Calibri"/>
                <a:sym typeface="Calibri"/>
              </a:rPr>
              <a:t>Cognates:</a:t>
            </a:r>
            <a:br>
              <a:rPr lang="de-DE" sz="1200" b="0" i="0" u="none" strike="noStrike" kern="1200" cap="none" dirty="0">
                <a:solidFill>
                  <a:schemeClr val="tx1"/>
                </a:solidFill>
                <a:effectLst/>
                <a:latin typeface="+mn-lt"/>
                <a:ea typeface="Calibri"/>
                <a:cs typeface="Calibri"/>
                <a:sym typeface="Calibri"/>
              </a:rPr>
            </a:br>
            <a:r>
              <a:rPr lang="de-DE" sz="1200" b="0" i="0" u="none" strike="noStrike" kern="1200" cap="none" dirty="0">
                <a:solidFill>
                  <a:schemeClr val="tx1"/>
                </a:solidFill>
                <a:effectLst/>
                <a:latin typeface="+mn-lt"/>
                <a:ea typeface="Calibri"/>
                <a:cs typeface="Calibri"/>
                <a:sym typeface="Calibri"/>
              </a:rPr>
              <a:t>negativ [817] positiv [516]</a:t>
            </a:r>
            <a:br>
              <a:rPr lang="de-DE" sz="1200" b="0" i="0" u="none" strike="noStrike" kern="1200" cap="none" dirty="0">
                <a:solidFill>
                  <a:schemeClr val="tx1"/>
                </a:solidFill>
                <a:effectLst/>
                <a:latin typeface="+mn-lt"/>
                <a:ea typeface="Calibri"/>
                <a:cs typeface="Calibri"/>
                <a:sym typeface="Calibri"/>
              </a:rPr>
            </a:b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38923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 minute</a:t>
            </a:r>
            <a:br>
              <a:rPr lang="en-GB" b="1" dirty="0"/>
            </a:br>
            <a:br>
              <a:rPr lang="en-GB" b="1" dirty="0"/>
            </a:br>
            <a:r>
              <a:rPr lang="en-GB" b="1" dirty="0"/>
              <a:t>Aim: </a:t>
            </a:r>
            <a:r>
              <a:rPr lang="en-GB" b="0" dirty="0"/>
              <a:t>To quickly recap the structure for comparing difference, highlighting the use of opposite adjectives to express the same meaning.</a:t>
            </a:r>
          </a:p>
          <a:p>
            <a:br>
              <a:rPr lang="en-GB" dirty="0"/>
            </a:br>
            <a:r>
              <a:rPr lang="en-GB" b="1" dirty="0"/>
              <a:t>Procedure:</a:t>
            </a:r>
            <a:br>
              <a:rPr lang="en-GB" dirty="0"/>
            </a:br>
            <a:r>
              <a:rPr lang="en-GB" dirty="0"/>
              <a:t>1. Click on the</a:t>
            </a:r>
            <a:r>
              <a:rPr lang="en-GB" baseline="0" dirty="0"/>
              <a:t> mouse to animate the explanation.</a:t>
            </a:r>
            <a:endParaRPr lang="en-GB" dirty="0"/>
          </a:p>
          <a:p>
            <a:r>
              <a:rPr lang="en-GB" dirty="0"/>
              <a:t>2. Ensure student understanding at each</a:t>
            </a:r>
            <a:r>
              <a:rPr lang="en-GB" baseline="0" dirty="0"/>
              <a:t> stage.</a:t>
            </a:r>
            <a:endParaRPr lang="en-GB" dirty="0"/>
          </a:p>
          <a:p>
            <a:endParaRPr lang="en-GB" dirty="0"/>
          </a:p>
          <a:p>
            <a:br>
              <a:rPr lang="en-GB" dirty="0"/>
            </a:b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90898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Aural comprehension of comparative sentences.</a:t>
            </a:r>
          </a:p>
          <a:p>
            <a:endParaRPr lang="en-US" b="1" dirty="0"/>
          </a:p>
          <a:p>
            <a:r>
              <a:rPr lang="en-US" b="1" dirty="0"/>
              <a:t>Procedure:</a:t>
            </a:r>
          </a:p>
          <a:p>
            <a:r>
              <a:rPr lang="en-US" b="0" dirty="0"/>
              <a:t>1. Ensure</a:t>
            </a:r>
            <a:r>
              <a:rPr lang="en-US" b="0" baseline="0" dirty="0"/>
              <a:t> students understand that the task is to put the images in order according to the scale shown (cheapest to most expensive). Explain that they will not be able to rely on assumptions about price to complete the task!</a:t>
            </a:r>
            <a:endParaRPr lang="en-US" b="0" dirty="0"/>
          </a:p>
          <a:p>
            <a:r>
              <a:rPr lang="en-US" b="0" dirty="0"/>
              <a:t>2. Students listen to the description</a:t>
            </a:r>
            <a:r>
              <a:rPr lang="en-US" b="0" baseline="0" dirty="0"/>
              <a:t> and decide upon the order.</a:t>
            </a:r>
            <a:endParaRPr lang="en-US" b="0" dirty="0"/>
          </a:p>
          <a:p>
            <a:r>
              <a:rPr lang="en-US" b="0" dirty="0"/>
              <a:t>3. The answer is revealed</a:t>
            </a:r>
            <a:r>
              <a:rPr lang="en-US" b="0" baseline="0" dirty="0"/>
              <a:t> upon the next slide.</a:t>
            </a:r>
            <a:endParaRPr lang="en-US" b="0" dirty="0"/>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1. Die </a:t>
            </a:r>
            <a:r>
              <a:rPr lang="en-GB" dirty="0" err="1"/>
              <a:t>Sportschuhe</a:t>
            </a:r>
            <a:r>
              <a:rPr lang="en-GB" dirty="0"/>
              <a:t> </a:t>
            </a:r>
            <a:r>
              <a:rPr lang="en-GB" dirty="0" err="1"/>
              <a:t>sind</a:t>
            </a:r>
            <a:r>
              <a:rPr lang="en-GB" dirty="0"/>
              <a:t> </a:t>
            </a:r>
            <a:r>
              <a:rPr lang="en-GB" dirty="0" err="1"/>
              <a:t>billiger</a:t>
            </a:r>
            <a:r>
              <a:rPr lang="en-GB" dirty="0"/>
              <a:t> </a:t>
            </a:r>
            <a:r>
              <a:rPr lang="en-GB" dirty="0" err="1"/>
              <a:t>als</a:t>
            </a:r>
            <a:r>
              <a:rPr lang="en-GB" dirty="0"/>
              <a:t> die </a:t>
            </a:r>
            <a:r>
              <a:rPr lang="en-GB" dirty="0" err="1"/>
              <a:t>Gitarre</a:t>
            </a:r>
            <a:r>
              <a:rPr lang="en-GB" dirty="0"/>
              <a:t>, </a:t>
            </a:r>
            <a:r>
              <a:rPr lang="en-GB" dirty="0" err="1"/>
              <a:t>aber</a:t>
            </a:r>
            <a:r>
              <a:rPr lang="en-GB" dirty="0"/>
              <a:t> </a:t>
            </a:r>
            <a:r>
              <a:rPr lang="en-GB" dirty="0" err="1"/>
              <a:t>teurer</a:t>
            </a:r>
            <a:r>
              <a:rPr lang="en-GB" dirty="0"/>
              <a:t> </a:t>
            </a:r>
            <a:r>
              <a:rPr lang="en-GB" dirty="0" err="1"/>
              <a:t>als</a:t>
            </a:r>
            <a:r>
              <a:rPr lang="en-GB" dirty="0"/>
              <a:t> das </a:t>
            </a:r>
            <a:r>
              <a:rPr lang="en-GB" dirty="0" err="1"/>
              <a:t>Kleid</a:t>
            </a:r>
            <a:r>
              <a:rPr lang="en-GB" dirty="0"/>
              <a:t>.</a:t>
            </a:r>
            <a:br>
              <a:rPr lang="en-GB" dirty="0"/>
            </a:br>
            <a:r>
              <a:rPr lang="en-GB" dirty="0"/>
              <a:t>2. Das </a:t>
            </a:r>
            <a:r>
              <a:rPr lang="en-GB" dirty="0" err="1"/>
              <a:t>Telefon</a:t>
            </a:r>
            <a:r>
              <a:rPr lang="en-GB" dirty="0"/>
              <a:t> </a:t>
            </a:r>
            <a:r>
              <a:rPr lang="en-GB" dirty="0" err="1"/>
              <a:t>ist</a:t>
            </a:r>
            <a:r>
              <a:rPr lang="en-GB" dirty="0"/>
              <a:t> </a:t>
            </a:r>
            <a:r>
              <a:rPr lang="en-GB" dirty="0" err="1"/>
              <a:t>teurer</a:t>
            </a:r>
            <a:r>
              <a:rPr lang="en-GB" dirty="0"/>
              <a:t> </a:t>
            </a:r>
            <a:r>
              <a:rPr lang="en-GB" dirty="0" err="1"/>
              <a:t>als</a:t>
            </a:r>
            <a:r>
              <a:rPr lang="en-GB" dirty="0"/>
              <a:t> die </a:t>
            </a:r>
            <a:r>
              <a:rPr lang="en-GB" dirty="0" err="1"/>
              <a:t>Sportschuhe</a:t>
            </a:r>
            <a:r>
              <a:rPr lang="en-GB" dirty="0"/>
              <a:t>, </a:t>
            </a:r>
            <a:r>
              <a:rPr lang="en-GB" dirty="0" err="1"/>
              <a:t>aber</a:t>
            </a:r>
            <a:r>
              <a:rPr lang="en-GB" dirty="0"/>
              <a:t> </a:t>
            </a:r>
            <a:r>
              <a:rPr lang="en-GB" dirty="0" err="1"/>
              <a:t>billiger</a:t>
            </a:r>
            <a:r>
              <a:rPr lang="en-GB" dirty="0"/>
              <a:t> </a:t>
            </a:r>
            <a:r>
              <a:rPr lang="en-GB" dirty="0" err="1"/>
              <a:t>als</a:t>
            </a:r>
            <a:r>
              <a:rPr lang="en-GB" dirty="0"/>
              <a:t> die </a:t>
            </a:r>
            <a:r>
              <a:rPr lang="en-GB" dirty="0" err="1"/>
              <a:t>Gitarre</a:t>
            </a:r>
            <a:r>
              <a:rPr lang="en-GB" dirty="0"/>
              <a:t>.</a:t>
            </a:r>
            <a:br>
              <a:rPr lang="en-GB" dirty="0"/>
            </a:br>
            <a:r>
              <a:rPr lang="en-GB" dirty="0"/>
              <a:t>3. Der Rock </a:t>
            </a:r>
            <a:r>
              <a:rPr lang="en-GB" dirty="0" err="1"/>
              <a:t>ist</a:t>
            </a:r>
            <a:r>
              <a:rPr lang="en-GB" dirty="0"/>
              <a:t> </a:t>
            </a:r>
            <a:r>
              <a:rPr lang="en-GB" dirty="0" err="1"/>
              <a:t>billiger</a:t>
            </a:r>
            <a:r>
              <a:rPr lang="en-GB" dirty="0"/>
              <a:t> </a:t>
            </a:r>
            <a:r>
              <a:rPr lang="en-GB" dirty="0" err="1"/>
              <a:t>als</a:t>
            </a:r>
            <a:r>
              <a:rPr lang="en-GB" dirty="0"/>
              <a:t> das </a:t>
            </a:r>
            <a:r>
              <a:rPr lang="en-GB" dirty="0" err="1"/>
              <a:t>Kleid</a:t>
            </a:r>
            <a:r>
              <a:rPr lang="en-GB" dirty="0"/>
              <a:t>, </a:t>
            </a:r>
            <a:r>
              <a:rPr lang="en-GB" dirty="0" err="1"/>
              <a:t>aber</a:t>
            </a:r>
            <a:r>
              <a:rPr lang="en-GB" dirty="0"/>
              <a:t> </a:t>
            </a:r>
            <a:r>
              <a:rPr lang="en-GB" dirty="0" err="1"/>
              <a:t>teurer</a:t>
            </a:r>
            <a:r>
              <a:rPr lang="en-GB" dirty="0"/>
              <a:t> </a:t>
            </a:r>
            <a:r>
              <a:rPr lang="en-GB" dirty="0" err="1"/>
              <a:t>als</a:t>
            </a:r>
            <a:r>
              <a:rPr lang="en-GB" dirty="0"/>
              <a:t> der Ring.</a:t>
            </a:r>
            <a:br>
              <a:rPr lang="en-GB" dirty="0"/>
            </a:br>
            <a:br>
              <a:rPr lang="en-GB" dirty="0"/>
            </a:br>
            <a:r>
              <a:rPr lang="en-GB" b="1" baseline="0" dirty="0"/>
              <a:t>Word frequency (1 is the most frequent word in German): </a:t>
            </a:r>
            <a:br>
              <a:rPr lang="en-GB" baseline="0" dirty="0"/>
            </a:br>
            <a:r>
              <a:rPr lang="en-GB" baseline="0" dirty="0" err="1"/>
              <a:t>Gitarre</a:t>
            </a:r>
            <a:r>
              <a:rPr lang="en-GB" baseline="0" dirty="0"/>
              <a:t> [&gt;5009] </a:t>
            </a:r>
            <a:r>
              <a:rPr lang="en-GB" baseline="0" dirty="0" err="1"/>
              <a:t>Objekt</a:t>
            </a:r>
            <a:r>
              <a:rPr lang="en-GB" baseline="0" dirty="0"/>
              <a:t> [1427] Ring [2258] </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2707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This is the answer slide.</a:t>
            </a:r>
            <a:endParaRPr lang="en-GB" i="1"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4612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 minute</a:t>
            </a:r>
            <a:br>
              <a:rPr lang="en-GB" b="1" dirty="0"/>
            </a:br>
            <a:br>
              <a:rPr lang="en-GB" b="1" dirty="0"/>
            </a:br>
            <a:r>
              <a:rPr lang="en-GB" b="1" dirty="0"/>
              <a:t>Aim: </a:t>
            </a:r>
            <a:r>
              <a:rPr lang="en-GB" b="0" dirty="0"/>
              <a:t>To recap the structure for comparing when things are the same.</a:t>
            </a:r>
          </a:p>
          <a:p>
            <a:br>
              <a:rPr lang="en-GB" dirty="0"/>
            </a:br>
            <a:r>
              <a:rPr lang="en-GB" b="1" dirty="0"/>
              <a:t>Procedure:</a:t>
            </a:r>
            <a:br>
              <a:rPr lang="en-GB" dirty="0"/>
            </a:br>
            <a:r>
              <a:rPr lang="en-GB" dirty="0"/>
              <a:t>1. Click on the</a:t>
            </a:r>
            <a:r>
              <a:rPr lang="en-GB" baseline="0" dirty="0"/>
              <a:t> mouse to animate the explanation.</a:t>
            </a:r>
            <a:endParaRPr lang="en-GB" dirty="0"/>
          </a:p>
          <a:p>
            <a:r>
              <a:rPr lang="en-GB" dirty="0"/>
              <a:t>2. Ensure student understanding at each</a:t>
            </a:r>
            <a:r>
              <a:rPr lang="en-GB" baseline="0" dirty="0"/>
              <a:t> stage.</a:t>
            </a:r>
            <a:endParaRPr lang="en-GB" dirty="0"/>
          </a:p>
          <a:p>
            <a:endParaRPr lang="en-GB"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98545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GB" b="1" dirty="0"/>
              <a:t>Timing</a:t>
            </a:r>
            <a:r>
              <a:rPr lang="en-GB" b="0" dirty="0"/>
              <a:t>: </a:t>
            </a:r>
            <a:r>
              <a:rPr lang="en-GB" b="1" dirty="0"/>
              <a:t>5 minutes</a:t>
            </a:r>
          </a:p>
          <a:p>
            <a:pPr marL="0" lvl="0" indent="0">
              <a:buFont typeface="Arial" panose="020B0604020202020204" pitchFamily="34" charset="0"/>
              <a:buNone/>
            </a:pPr>
            <a:endParaRPr lang="en-GB" b="1" dirty="0"/>
          </a:p>
          <a:p>
            <a:pPr marL="0" lvl="0" indent="0">
              <a:buFont typeface="Arial" panose="020B0604020202020204" pitchFamily="34" charset="0"/>
              <a:buNone/>
            </a:pPr>
            <a:r>
              <a:rPr lang="en-GB" b="1" dirty="0"/>
              <a:t>Aim: </a:t>
            </a:r>
            <a:r>
              <a:rPr lang="en-GB" b="0" dirty="0"/>
              <a:t>A referential activity in written modality. Students notice the position and form of the elements of both comparative</a:t>
            </a:r>
            <a:r>
              <a:rPr lang="en-GB" b="0" baseline="0" dirty="0"/>
              <a:t> adjective constructions in German, whilst practising further some of this week’s new vocabulary set. Their decision as to which structure (same or different comparative) to choose depends on the form of the adjective (whether it is in the comparative form [+</a:t>
            </a:r>
            <a:r>
              <a:rPr lang="en-GB" b="0" baseline="0" dirty="0" err="1"/>
              <a:t>er</a:t>
            </a:r>
            <a:r>
              <a:rPr lang="en-GB" b="0" baseline="0" dirty="0"/>
              <a:t>] or not).</a:t>
            </a:r>
          </a:p>
          <a:p>
            <a:endParaRPr lang="en-GB" b="1" dirty="0"/>
          </a:p>
          <a:p>
            <a:r>
              <a:rPr lang="en-GB" b="1" dirty="0"/>
              <a:t>Procedure:</a:t>
            </a:r>
          </a:p>
          <a:p>
            <a:pPr marL="0" indent="0">
              <a:buFont typeface="+mj-lt"/>
              <a:buNone/>
            </a:pPr>
            <a:r>
              <a:rPr lang="en-GB" dirty="0"/>
              <a:t>1. </a:t>
            </a:r>
            <a:r>
              <a:rPr lang="en-GB" dirty="0">
                <a:sym typeface="Wingdings" panose="05000000000000000000" pitchFamily="2" charset="2"/>
              </a:rPr>
              <a:t>Students write</a:t>
            </a:r>
            <a:r>
              <a:rPr lang="en-GB" baseline="0" dirty="0">
                <a:sym typeface="Wingdings" panose="05000000000000000000" pitchFamily="2" charset="2"/>
              </a:rPr>
              <a:t> down 1-6, with the numbered items for each. A1 = , A2  =.</a:t>
            </a:r>
          </a:p>
          <a:p>
            <a:pPr marL="0" indent="0">
              <a:buFont typeface="+mj-lt"/>
              <a:buNone/>
            </a:pPr>
            <a:r>
              <a:rPr lang="en-GB" baseline="0" dirty="0"/>
              <a:t>2. Using the picture prompts, they then decide</a:t>
            </a:r>
            <a:r>
              <a:rPr lang="en-GB" dirty="0">
                <a:sym typeface="Wingdings" panose="05000000000000000000" pitchFamily="2" charset="2"/>
              </a:rPr>
              <a:t>, for each statement, </a:t>
            </a:r>
            <a:r>
              <a:rPr lang="en-GB" baseline="0" dirty="0"/>
              <a:t>which word / letters will be under each numbered</a:t>
            </a:r>
            <a:r>
              <a:rPr lang="en-GB" dirty="0"/>
              <a:t> ‘splodge’</a:t>
            </a:r>
            <a:r>
              <a:rPr lang="en-GB" baseline="0" dirty="0"/>
              <a:t>. </a:t>
            </a:r>
            <a:br>
              <a:rPr lang="en-GB" baseline="0" dirty="0"/>
            </a:br>
            <a:r>
              <a:rPr lang="en-GB" baseline="0" dirty="0"/>
              <a:t>The boxes in the rubric show the possible options for the 1</a:t>
            </a:r>
            <a:r>
              <a:rPr lang="en-GB" baseline="30000" dirty="0"/>
              <a:t>st</a:t>
            </a:r>
            <a:r>
              <a:rPr lang="en-GB" baseline="0" dirty="0"/>
              <a:t>/2</a:t>
            </a:r>
            <a:r>
              <a:rPr lang="en-GB" baseline="30000" dirty="0"/>
              <a:t>nd</a:t>
            </a:r>
            <a:r>
              <a:rPr lang="en-GB" baseline="0" dirty="0"/>
              <a:t> gaps each time – either </a:t>
            </a:r>
            <a:r>
              <a:rPr lang="en-GB" b="1" i="1" baseline="0" dirty="0"/>
              <a:t>so</a:t>
            </a:r>
            <a:r>
              <a:rPr lang="en-GB" baseline="0" dirty="0"/>
              <a:t> / </a:t>
            </a:r>
            <a:r>
              <a:rPr lang="en-GB" b="1" i="1" baseline="0" dirty="0"/>
              <a:t>[-] </a:t>
            </a:r>
            <a:r>
              <a:rPr lang="en-GB" baseline="0" dirty="0"/>
              <a:t>for the 1</a:t>
            </a:r>
            <a:r>
              <a:rPr lang="en-GB" baseline="30000" dirty="0"/>
              <a:t>st</a:t>
            </a:r>
            <a:r>
              <a:rPr lang="en-GB" baseline="0" dirty="0"/>
              <a:t> and </a:t>
            </a:r>
            <a:r>
              <a:rPr lang="en-GB" b="1" i="1" baseline="0" dirty="0" err="1"/>
              <a:t>wie</a:t>
            </a:r>
            <a:r>
              <a:rPr lang="en-GB" baseline="0" dirty="0"/>
              <a:t> / </a:t>
            </a:r>
            <a:r>
              <a:rPr lang="en-GB" b="1" i="1" baseline="0" dirty="0" err="1"/>
              <a:t>als</a:t>
            </a:r>
            <a:r>
              <a:rPr lang="en-GB" b="1" i="1" baseline="0" dirty="0"/>
              <a:t> </a:t>
            </a:r>
            <a:r>
              <a:rPr lang="en-GB" baseline="0" dirty="0"/>
              <a:t>for the 2</a:t>
            </a:r>
            <a:r>
              <a:rPr lang="en-GB" baseline="30000" dirty="0"/>
              <a:t>nd</a:t>
            </a:r>
            <a:r>
              <a:rPr lang="en-GB" baseline="0" dirty="0"/>
              <a:t>.</a:t>
            </a:r>
            <a:br>
              <a:rPr lang="en-GB" baseline="0" dirty="0"/>
            </a:br>
            <a:r>
              <a:rPr lang="en-GB" b="1" baseline="0" dirty="0"/>
              <a:t>Draw attention to the fact that the elements of the comparative structure surround the adjective.</a:t>
            </a:r>
          </a:p>
          <a:p>
            <a:pPr marL="0" indent="0">
              <a:buFont typeface="+mj-lt"/>
              <a:buNone/>
            </a:pPr>
            <a:r>
              <a:rPr lang="en-GB" dirty="0"/>
              <a:t>3. Answers: ‘splodges’ disappear one by one on clicks. Teachers can elicit the answers from students in German, asking ‘A1,</a:t>
            </a:r>
            <a:r>
              <a:rPr lang="en-GB" baseline="0" dirty="0"/>
              <a:t> was </a:t>
            </a:r>
            <a:r>
              <a:rPr lang="en-GB" baseline="0" dirty="0" err="1"/>
              <a:t>ist</a:t>
            </a:r>
            <a:r>
              <a:rPr lang="en-GB" baseline="0" dirty="0"/>
              <a:t> das?’</a:t>
            </a:r>
          </a:p>
          <a:p>
            <a:pPr marL="0" indent="0">
              <a:buFont typeface="+mj-lt"/>
              <a:buNone/>
            </a:pPr>
            <a:r>
              <a:rPr lang="en-GB" baseline="0" dirty="0"/>
              <a:t>4. The task continues on the next slide.</a:t>
            </a:r>
            <a:endParaRPr lang="en-US" dirty="0"/>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3197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471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6334807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928236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41909658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42239554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3687179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8932913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3049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33225649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11830191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6051284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7361647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115676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9288758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010991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6620082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005802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11702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5619421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53263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1914729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5934676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158621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631272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14125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6861704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21998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505034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996606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34469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3796425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52354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550468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2407708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983344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558614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23337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811811807"/>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6390782"/>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063894"/>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 id="214748382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jpg"/><Relationship Id="rId7"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27.png"/><Relationship Id="rId10" Type="http://schemas.openxmlformats.org/officeDocument/2006/relationships/image" Target="../media/image36.png"/><Relationship Id="rId4" Type="http://schemas.openxmlformats.org/officeDocument/2006/relationships/image" Target="../media/image3.png"/><Relationship Id="rId9"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1.jp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notesSlide" Target="../notesSlides/notesSlide11.xml"/><Relationship Id="rId16"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48.png"/><Relationship Id="rId10" Type="http://schemas.openxmlformats.org/officeDocument/2006/relationships/image" Target="../media/image43.png"/><Relationship Id="rId4" Type="http://schemas.openxmlformats.org/officeDocument/2006/relationships/image" Target="../media/image3.png"/><Relationship Id="rId9" Type="http://schemas.openxmlformats.org/officeDocument/2006/relationships/image" Target="../media/image42.png"/><Relationship Id="rId14"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image" Target="../media/image1.jpg"/><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5" Type="http://schemas.openxmlformats.org/officeDocument/2006/relationships/image" Target="../media/image6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image" Target="../media/image60.png"/></Relationships>
</file>

<file path=ppt/slides/_rels/slide1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6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audio" Target="../media/audio25.wav"/><Relationship Id="rId3" Type="http://schemas.openxmlformats.org/officeDocument/2006/relationships/image" Target="../media/image1.jpg"/><Relationship Id="rId7"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6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audio" Target="../media/audio26.wav"/><Relationship Id="rId5" Type="http://schemas.openxmlformats.org/officeDocument/2006/relationships/image" Target="../media/image67.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audio" Target="../media/audio9.wav"/><Relationship Id="rId18" Type="http://schemas.openxmlformats.org/officeDocument/2006/relationships/image" Target="../media/image7.png"/><Relationship Id="rId3" Type="http://schemas.openxmlformats.org/officeDocument/2006/relationships/image" Target="../media/image1.jpg"/><Relationship Id="rId21" Type="http://schemas.openxmlformats.org/officeDocument/2006/relationships/image" Target="../media/image10.png"/><Relationship Id="rId7" Type="http://schemas.openxmlformats.org/officeDocument/2006/relationships/audio" Target="../media/audio3.wav"/><Relationship Id="rId12" Type="http://schemas.openxmlformats.org/officeDocument/2006/relationships/audio" Target="../media/audio8.wav"/><Relationship Id="rId17" Type="http://schemas.openxmlformats.org/officeDocument/2006/relationships/image" Target="../media/image6.png"/><Relationship Id="rId25" Type="http://schemas.openxmlformats.org/officeDocument/2006/relationships/image" Target="../media/image14.png"/><Relationship Id="rId2" Type="http://schemas.openxmlformats.org/officeDocument/2006/relationships/notesSlide" Target="../notesSlides/notesSlide2.xml"/><Relationship Id="rId16" Type="http://schemas.openxmlformats.org/officeDocument/2006/relationships/image" Target="../media/image5.png"/><Relationship Id="rId20"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audio" Target="../media/audio2.wav"/><Relationship Id="rId11" Type="http://schemas.openxmlformats.org/officeDocument/2006/relationships/audio" Target="../media/audio7.wav"/><Relationship Id="rId24" Type="http://schemas.openxmlformats.org/officeDocument/2006/relationships/image" Target="../media/image13.png"/><Relationship Id="rId5" Type="http://schemas.openxmlformats.org/officeDocument/2006/relationships/audio" Target="../media/audio1.wav"/><Relationship Id="rId15" Type="http://schemas.openxmlformats.org/officeDocument/2006/relationships/image" Target="../media/image4.png"/><Relationship Id="rId23" Type="http://schemas.openxmlformats.org/officeDocument/2006/relationships/image" Target="../media/image12.png"/><Relationship Id="rId10" Type="http://schemas.openxmlformats.org/officeDocument/2006/relationships/audio" Target="../media/audio6.wav"/><Relationship Id="rId19"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audio" Target="../media/audio5.wav"/><Relationship Id="rId14" Type="http://schemas.openxmlformats.org/officeDocument/2006/relationships/audio" Target="../media/audio10.wav"/><Relationship Id="rId22"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png"/><Relationship Id="rId18" Type="http://schemas.openxmlformats.org/officeDocument/2006/relationships/image" Target="../media/image80.gif"/><Relationship Id="rId3" Type="http://schemas.openxmlformats.org/officeDocument/2006/relationships/image" Target="../media/image1.jpg"/><Relationship Id="rId21" Type="http://schemas.openxmlformats.org/officeDocument/2006/relationships/audio" Target="../media/audio28.wav"/><Relationship Id="rId7" Type="http://schemas.openxmlformats.org/officeDocument/2006/relationships/image" Target="../media/image70.png"/><Relationship Id="rId12" Type="http://schemas.openxmlformats.org/officeDocument/2006/relationships/image" Target="../media/image75.png"/><Relationship Id="rId17" Type="http://schemas.openxmlformats.org/officeDocument/2006/relationships/image" Target="../media/image79.png"/><Relationship Id="rId2" Type="http://schemas.openxmlformats.org/officeDocument/2006/relationships/notesSlide" Target="../notesSlides/notesSlide21.xml"/><Relationship Id="rId16" Type="http://schemas.openxmlformats.org/officeDocument/2006/relationships/image" Target="../media/image78.png"/><Relationship Id="rId20" Type="http://schemas.openxmlformats.org/officeDocument/2006/relationships/audio" Target="../media/audio27.wav"/><Relationship Id="rId1" Type="http://schemas.openxmlformats.org/officeDocument/2006/relationships/slideLayout" Target="../slideLayouts/slideLayout2.xml"/><Relationship Id="rId6" Type="http://schemas.openxmlformats.org/officeDocument/2006/relationships/image" Target="../media/image69.png"/><Relationship Id="rId11" Type="http://schemas.openxmlformats.org/officeDocument/2006/relationships/image" Target="../media/image74.png"/><Relationship Id="rId24" Type="http://schemas.openxmlformats.org/officeDocument/2006/relationships/audio" Target="../media/audio31.wav"/><Relationship Id="rId5" Type="http://schemas.openxmlformats.org/officeDocument/2006/relationships/image" Target="../media/image68.png"/><Relationship Id="rId15" Type="http://schemas.openxmlformats.org/officeDocument/2006/relationships/image" Target="../media/image42.png"/><Relationship Id="rId23" Type="http://schemas.openxmlformats.org/officeDocument/2006/relationships/audio" Target="../media/audio30.wav"/><Relationship Id="rId10" Type="http://schemas.openxmlformats.org/officeDocument/2006/relationships/image" Target="../media/image73.png"/><Relationship Id="rId19" Type="http://schemas.openxmlformats.org/officeDocument/2006/relationships/image" Target="../media/image81.gif"/><Relationship Id="rId4" Type="http://schemas.openxmlformats.org/officeDocument/2006/relationships/image" Target="../media/image3.png"/><Relationship Id="rId9" Type="http://schemas.openxmlformats.org/officeDocument/2006/relationships/image" Target="../media/image72.png"/><Relationship Id="rId14" Type="http://schemas.openxmlformats.org/officeDocument/2006/relationships/image" Target="../media/image77.png"/><Relationship Id="rId22" Type="http://schemas.openxmlformats.org/officeDocument/2006/relationships/audio" Target="../media/audio29.wav"/></Relationships>
</file>

<file path=ppt/slides/_rels/slide22.xml.rels><?xml version="1.0" encoding="UTF-8" standalone="yes"?>
<Relationships xmlns="http://schemas.openxmlformats.org/package/2006/relationships"><Relationship Id="rId8" Type="http://schemas.openxmlformats.org/officeDocument/2006/relationships/audio" Target="../media/audio36.wav"/><Relationship Id="rId3" Type="http://schemas.openxmlformats.org/officeDocument/2006/relationships/image" Target="../media/image3.png"/><Relationship Id="rId7" Type="http://schemas.openxmlformats.org/officeDocument/2006/relationships/audio" Target="../media/audio35.wav"/><Relationship Id="rId12" Type="http://schemas.openxmlformats.org/officeDocument/2006/relationships/image" Target="../media/image84.gi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audio" Target="../media/audio34.wav"/><Relationship Id="rId11" Type="http://schemas.openxmlformats.org/officeDocument/2006/relationships/image" Target="../media/image83.gif"/><Relationship Id="rId5" Type="http://schemas.openxmlformats.org/officeDocument/2006/relationships/audio" Target="../media/audio33.wav"/><Relationship Id="rId10" Type="http://schemas.openxmlformats.org/officeDocument/2006/relationships/image" Target="../media/image82.png"/><Relationship Id="rId4" Type="http://schemas.openxmlformats.org/officeDocument/2006/relationships/audio" Target="../media/audio32.wav"/><Relationship Id="rId9" Type="http://schemas.openxmlformats.org/officeDocument/2006/relationships/audio" Target="../media/audio37.wav"/></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gif"/></Relationships>
</file>

<file path=ppt/slides/_rels/slide24.xml.rels><?xml version="1.0" encoding="UTF-8" standalone="yes"?>
<Relationships xmlns="http://schemas.openxmlformats.org/package/2006/relationships"><Relationship Id="rId8" Type="http://schemas.openxmlformats.org/officeDocument/2006/relationships/audio" Target="../media/audio38.wav"/><Relationship Id="rId3" Type="http://schemas.openxmlformats.org/officeDocument/2006/relationships/slideLayout" Target="../slideLayouts/slideLayout2.xml"/><Relationship Id="rId7" Type="http://schemas.openxmlformats.org/officeDocument/2006/relationships/image" Target="../media/image87.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5" Type="http://schemas.openxmlformats.org/officeDocument/2006/relationships/image" Target="../media/image1.jpg"/><Relationship Id="rId4" Type="http://schemas.openxmlformats.org/officeDocument/2006/relationships/notesSlide" Target="../notesSlides/notesSlide24.xml"/><Relationship Id="rId9" Type="http://schemas.openxmlformats.org/officeDocument/2006/relationships/image" Target="../media/image88.jpeg"/></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audio" Target="../media/audio38.wav"/><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audio" Target="../media/audio14.wav"/><Relationship Id="rId13" Type="http://schemas.openxmlformats.org/officeDocument/2006/relationships/audio" Target="../media/audio19.wav"/><Relationship Id="rId3" Type="http://schemas.openxmlformats.org/officeDocument/2006/relationships/image" Target="../media/image1.jpg"/><Relationship Id="rId7" Type="http://schemas.openxmlformats.org/officeDocument/2006/relationships/audio" Target="../media/audio13.wav"/><Relationship Id="rId12" Type="http://schemas.openxmlformats.org/officeDocument/2006/relationships/audio" Target="../media/audio18.wav"/><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12.wav"/><Relationship Id="rId11" Type="http://schemas.openxmlformats.org/officeDocument/2006/relationships/audio" Target="../media/audio17.wav"/><Relationship Id="rId5" Type="http://schemas.openxmlformats.org/officeDocument/2006/relationships/audio" Target="../media/audio11.wav"/><Relationship Id="rId15" Type="http://schemas.openxmlformats.org/officeDocument/2006/relationships/audio" Target="../media/audio21.wav"/><Relationship Id="rId10" Type="http://schemas.openxmlformats.org/officeDocument/2006/relationships/audio" Target="../media/audio16.wav"/><Relationship Id="rId4" Type="http://schemas.openxmlformats.org/officeDocument/2006/relationships/image" Target="../media/image3.png"/><Relationship Id="rId9" Type="http://schemas.openxmlformats.org/officeDocument/2006/relationships/audio" Target="../media/audio15.wav"/><Relationship Id="rId14" Type="http://schemas.openxmlformats.org/officeDocument/2006/relationships/audio" Target="../media/audio20.wav"/></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8" Type="http://schemas.openxmlformats.org/officeDocument/2006/relationships/hyperlink" Target="https://quizlet.com/gb/532967196/year-8-german-term-21-week-3-flash-cards/" TargetMode="External"/><Relationship Id="rId3" Type="http://schemas.openxmlformats.org/officeDocument/2006/relationships/image" Target="../media/image3.png"/><Relationship Id="rId7" Type="http://schemas.openxmlformats.org/officeDocument/2006/relationships/hyperlink" Target="https://quizlet.com/gb/528122059/year-8-german-term-22-week-2-flash-cards/"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hyperlink" Target="https://resources.ncelp.org/concern/resources/x920fx555?locale=en" TargetMode="External"/><Relationship Id="rId11" Type="http://schemas.openxmlformats.org/officeDocument/2006/relationships/image" Target="../media/image91.png"/><Relationship Id="rId5" Type="http://schemas.openxmlformats.org/officeDocument/2006/relationships/hyperlink" Target="https://drive.google.com/file/d/1CuPDlENNb-S8U5_0PAiNHDaMJUiXbYZw/view?usp=sharing" TargetMode="External"/><Relationship Id="rId10" Type="http://schemas.openxmlformats.org/officeDocument/2006/relationships/image" Target="../media/image90.png"/><Relationship Id="rId4" Type="http://schemas.openxmlformats.org/officeDocument/2006/relationships/image" Target="../media/image89.png"/><Relationship Id="rId9" Type="http://schemas.openxmlformats.org/officeDocument/2006/relationships/hyperlink" Target="https://quizlet.com/gb/515026799/year-8-german-term-12-week-3-flash-card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26.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gif"/><Relationship Id="rId5" Type="http://schemas.openxmlformats.org/officeDocument/2006/relationships/image" Target="../media/image15.gif"/><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audio" Target="../media/audio23.wav"/><Relationship Id="rId3" Type="http://schemas.openxmlformats.org/officeDocument/2006/relationships/image" Target="../media/image1.jpg"/><Relationship Id="rId7" Type="http://schemas.openxmlformats.org/officeDocument/2006/relationships/image" Target="../media/image19.png"/><Relationship Id="rId12" Type="http://schemas.openxmlformats.org/officeDocument/2006/relationships/audio" Target="../media/audio22.wav"/><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3.png"/><Relationship Id="rId9" Type="http://schemas.openxmlformats.org/officeDocument/2006/relationships/image" Target="../media/image21.png"/><Relationship Id="rId14" Type="http://schemas.openxmlformats.org/officeDocument/2006/relationships/audio" Target="../media/audio24.wav"/></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jp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14.png"/><Relationship Id="rId5" Type="http://schemas.openxmlformats.org/officeDocument/2006/relationships/image" Target="../media/image19.png"/><Relationship Id="rId10"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gif"/><Relationship Id="rId5" Type="http://schemas.openxmlformats.org/officeDocument/2006/relationships/image" Target="../media/image15.gif"/><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jp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3.png"/><Relationship Id="rId10" Type="http://schemas.openxmlformats.org/officeDocument/2006/relationships/image" Target="../media/image29.png"/><Relationship Id="rId4" Type="http://schemas.openxmlformats.org/officeDocument/2006/relationships/image" Target="../media/image24.png"/><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161930" y="2503371"/>
            <a:ext cx="7751234" cy="1485422"/>
          </a:xfrm>
        </p:spPr>
        <p:txBody>
          <a:bodyPr>
            <a:normAutofit/>
          </a:bodyPr>
          <a:lstStyle/>
          <a:p>
            <a:pPr algn="l"/>
            <a:r>
              <a:rPr lang="en-GB" sz="4000" b="1" dirty="0">
                <a:solidFill>
                  <a:prstClr val="white"/>
                </a:solidFill>
              </a:rPr>
              <a:t>How it is and how it used to be</a:t>
            </a:r>
            <a:br>
              <a:rPr lang="en-GB" b="1" dirty="0">
                <a:solidFill>
                  <a:prstClr val="white"/>
                </a:solidFill>
              </a:rPr>
            </a:b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161930" y="3176950"/>
            <a:ext cx="7382608" cy="571756"/>
          </a:xfrm>
        </p:spPr>
        <p:txBody>
          <a:bodyPr/>
          <a:lstStyle/>
          <a:p>
            <a:pPr algn="l"/>
            <a:r>
              <a:rPr lang="en-GB" sz="3000" dirty="0">
                <a:solidFill>
                  <a:prstClr val="white"/>
                </a:solidFill>
              </a:rPr>
              <a:t>Revisit comparatives and plurals</a:t>
            </a:r>
          </a:p>
          <a:p>
            <a:pPr algn="l"/>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161930" y="4177348"/>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dirty="0">
                <a:solidFill>
                  <a:prstClr val="white"/>
                </a:solidFill>
              </a:rPr>
              <a:t>[-e] vs [-</a:t>
            </a:r>
            <a:r>
              <a:rPr lang="en-GB" sz="3000" dirty="0" err="1">
                <a:solidFill>
                  <a:prstClr val="white"/>
                </a:solidFill>
              </a:rPr>
              <a:t>er</a:t>
            </a:r>
            <a:r>
              <a:rPr lang="en-GB" sz="3000" dirty="0">
                <a:solidFill>
                  <a:prstClr val="white"/>
                </a:solidFill>
              </a:rPr>
              <a:t>]</a:t>
            </a:r>
          </a:p>
          <a:p>
            <a:endParaRPr lang="en-US"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000" dirty="0">
                <a:solidFill>
                  <a:prstClr val="white"/>
                </a:solidFill>
                <a:latin typeface="Century Gothic" panose="020B0502020202020204" pitchFamily="34" charset="0"/>
              </a:rPr>
              <a:t>2.2</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Week 1 - Lesson 39</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1326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10/10/2020</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2" name="Rectangle 1">
            <a:extLst>
              <a:ext uri="{FF2B5EF4-FFF2-40B4-BE49-F238E27FC236}">
                <a16:creationId xmlns:a16="http://schemas.microsoft.com/office/drawing/2014/main" id="{E0276DD8-32A7-44C6-8216-5752468E338F}"/>
              </a:ext>
            </a:extLst>
          </p:cNvPr>
          <p:cNvSpPr/>
          <p:nvPr/>
        </p:nvSpPr>
        <p:spPr>
          <a:xfrm>
            <a:off x="161930" y="3680740"/>
            <a:ext cx="5104282" cy="523220"/>
          </a:xfrm>
          <a:prstGeom prst="rect">
            <a:avLst/>
          </a:prstGeom>
        </p:spPr>
        <p:txBody>
          <a:bodyPr wrap="none">
            <a:spAutoFit/>
          </a:bodyPr>
          <a:lstStyle/>
          <a:p>
            <a:r>
              <a:rPr lang="en-GB" sz="2800" dirty="0" err="1">
                <a:solidFill>
                  <a:prstClr val="white"/>
                </a:solidFill>
              </a:rPr>
              <a:t>Songtext</a:t>
            </a:r>
            <a:r>
              <a:rPr lang="en-GB" sz="2800" dirty="0">
                <a:solidFill>
                  <a:prstClr val="white"/>
                </a:solidFill>
              </a:rPr>
              <a:t>: </a:t>
            </a:r>
            <a:r>
              <a:rPr lang="en-GB" sz="2800" b="1" i="1" dirty="0" err="1">
                <a:solidFill>
                  <a:prstClr val="white"/>
                </a:solidFill>
              </a:rPr>
              <a:t>Früher</a:t>
            </a:r>
            <a:r>
              <a:rPr lang="en-GB" sz="2800" dirty="0">
                <a:solidFill>
                  <a:prstClr val="white"/>
                </a:solidFill>
              </a:rPr>
              <a:t> – </a:t>
            </a:r>
            <a:r>
              <a:rPr lang="en-GB" sz="2800" i="1" dirty="0">
                <a:solidFill>
                  <a:prstClr val="white"/>
                </a:solidFill>
              </a:rPr>
              <a:t>Wise Guys</a:t>
            </a:r>
          </a:p>
        </p:txBody>
      </p:sp>
    </p:spTree>
    <p:extLst>
      <p:ext uri="{BB962C8B-B14F-4D97-AF65-F5344CB8AC3E}">
        <p14:creationId xmlns:p14="http://schemas.microsoft.com/office/powerpoint/2010/main" val="1125696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086350" cy="869950"/>
          </a:xfrm>
          <a:prstGeom prst="rect">
            <a:avLst/>
          </a:prstGeom>
        </p:spPr>
      </p:pic>
      <p:sp>
        <p:nvSpPr>
          <p:cNvPr id="4" name="Title 3"/>
          <p:cNvSpPr>
            <a:spLocks noGrp="1"/>
          </p:cNvSpPr>
          <p:nvPr>
            <p:ph type="title"/>
          </p:nvPr>
        </p:nvSpPr>
        <p:spPr>
          <a:xfrm>
            <a:off x="0" y="294041"/>
            <a:ext cx="4724400" cy="707849"/>
          </a:xfrm>
        </p:spPr>
        <p:txBody>
          <a:bodyPr>
            <a:normAutofit fontScale="90000"/>
          </a:bodyPr>
          <a:lstStyle/>
          <a:p>
            <a:r>
              <a:rPr lang="en-GB" sz="3600" b="1" dirty="0" err="1">
                <a:solidFill>
                  <a:schemeClr val="bg1"/>
                </a:solidFill>
              </a:rPr>
              <a:t>Komparativsätze</a:t>
            </a:r>
            <a:r>
              <a:rPr lang="en-GB" sz="3600" b="1" dirty="0">
                <a:solidFill>
                  <a:schemeClr val="bg1"/>
                </a:solidFill>
              </a:rPr>
              <a:t> [2/2]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Action Button: Custom 16">
            <a:hlinkClick r:id="" action="ppaction://noaction" highlightClick="1"/>
            <a:extLst>
              <a:ext uri="{FF2B5EF4-FFF2-40B4-BE49-F238E27FC236}">
                <a16:creationId xmlns:a16="http://schemas.microsoft.com/office/drawing/2014/main" id="{43478554-1F4A-4E82-BC42-0F6E1FED7FEE}"/>
              </a:ext>
            </a:extLst>
          </p:cNvPr>
          <p:cNvSpPr/>
          <p:nvPr/>
        </p:nvSpPr>
        <p:spPr>
          <a:xfrm>
            <a:off x="369555" y="2058842"/>
            <a:ext cx="460800" cy="461665"/>
          </a:xfrm>
          <a:prstGeom prst="actionButtonBlank">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a:t>
            </a:r>
          </a:p>
        </p:txBody>
      </p:sp>
      <p:sp>
        <p:nvSpPr>
          <p:cNvPr id="8" name="Action Button: Custom 16">
            <a:hlinkClick r:id="" action="ppaction://noaction" highlightClick="1"/>
            <a:extLst>
              <a:ext uri="{FF2B5EF4-FFF2-40B4-BE49-F238E27FC236}">
                <a16:creationId xmlns:a16="http://schemas.microsoft.com/office/drawing/2014/main" id="{C4E1B77A-7DC9-4CBF-BAA8-4A7896ADDEC7}"/>
              </a:ext>
            </a:extLst>
          </p:cNvPr>
          <p:cNvSpPr/>
          <p:nvPr/>
        </p:nvSpPr>
        <p:spPr>
          <a:xfrm>
            <a:off x="390364" y="3609908"/>
            <a:ext cx="460800" cy="461665"/>
          </a:xfrm>
          <a:prstGeom prst="actionButtonBlank">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a:t>
            </a:r>
          </a:p>
        </p:txBody>
      </p:sp>
      <p:sp>
        <p:nvSpPr>
          <p:cNvPr id="9" name="Action Button: Custom 16">
            <a:hlinkClick r:id="" action="ppaction://noaction" highlightClick="1"/>
            <a:extLst>
              <a:ext uri="{FF2B5EF4-FFF2-40B4-BE49-F238E27FC236}">
                <a16:creationId xmlns:a16="http://schemas.microsoft.com/office/drawing/2014/main" id="{B9BE6E6D-1EDA-4284-AD3B-23723C118746}"/>
              </a:ext>
            </a:extLst>
          </p:cNvPr>
          <p:cNvSpPr/>
          <p:nvPr/>
        </p:nvSpPr>
        <p:spPr>
          <a:xfrm>
            <a:off x="390255" y="5160974"/>
            <a:ext cx="460800" cy="461665"/>
          </a:xfrm>
          <a:prstGeom prst="actionButtonBlank">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F</a:t>
            </a:r>
          </a:p>
        </p:txBody>
      </p:sp>
      <p:sp>
        <p:nvSpPr>
          <p:cNvPr id="12" name="TextBox 11">
            <a:extLst>
              <a:ext uri="{FF2B5EF4-FFF2-40B4-BE49-F238E27FC236}">
                <a16:creationId xmlns:a16="http://schemas.microsoft.com/office/drawing/2014/main" id="{408D002F-71E6-4167-9EDD-49B37FCD3C04}"/>
              </a:ext>
            </a:extLst>
          </p:cNvPr>
          <p:cNvSpPr txBox="1"/>
          <p:nvPr/>
        </p:nvSpPr>
        <p:spPr>
          <a:xfrm>
            <a:off x="1020577" y="2059009"/>
            <a:ext cx="1063802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Sie </a:t>
            </a:r>
            <a:r>
              <a:rPr kumimoji="0" lang="en-GB" sz="2400" b="0" i="0" u="none" strike="noStrike" kern="1200" cap="none" spc="0" normalizeH="0" baseline="0" noProof="0" dirty="0" err="1">
                <a:ln>
                  <a:noFill/>
                </a:ln>
                <a:solidFill>
                  <a:srgbClr val="104F75"/>
                </a:solidFill>
                <a:effectLst/>
                <a:uLnTx/>
                <a:uFillTx/>
                <a:latin typeface="Century Gothic" panose="020F0302020204030204"/>
                <a:ea typeface="+mn-ea"/>
                <a:cs typeface="+mn-cs"/>
              </a:rPr>
              <a:t>ist</a:t>
            </a: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 	 </a:t>
            </a:r>
            <a:r>
              <a:rPr lang="en-GB" sz="2400" dirty="0">
                <a:solidFill>
                  <a:srgbClr val="104F75"/>
                </a:solidFill>
                <a:latin typeface="Century Gothic" panose="020F0302020204030204"/>
              </a:rPr>
              <a:t>   </a:t>
            </a:r>
            <a:r>
              <a:rPr lang="en-GB" sz="2400" b="1" dirty="0">
                <a:solidFill>
                  <a:srgbClr val="DAA520"/>
                </a:solidFill>
                <a:latin typeface="Century Gothic" panose="020F0302020204030204"/>
              </a:rPr>
              <a:t>[-]</a:t>
            </a:r>
            <a:r>
              <a:rPr kumimoji="0" lang="en-GB" sz="2400" b="1" i="0" u="none" strike="noStrike" kern="1200" cap="none" spc="0" normalizeH="0" baseline="0" noProof="0" dirty="0">
                <a:ln>
                  <a:noFill/>
                </a:ln>
                <a:solidFill>
                  <a:srgbClr val="E87D1E"/>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04F75"/>
                </a:solidFill>
                <a:effectLst/>
                <a:uLnTx/>
                <a:uFillTx/>
                <a:latin typeface="Century Gothic" panose="020F0302020204030204"/>
                <a:ea typeface="+mn-ea"/>
                <a:cs typeface="+mn-cs"/>
              </a:rPr>
              <a:t>schnell</a:t>
            </a:r>
            <a:r>
              <a:rPr kumimoji="0" lang="en-GB" sz="2400" i="0" u="none" strike="noStrike" kern="1200" cap="none" spc="0" normalizeH="0" baseline="0" noProof="0" dirty="0" err="1">
                <a:ln>
                  <a:noFill/>
                </a:ln>
                <a:solidFill>
                  <a:srgbClr val="002060"/>
                </a:solidFill>
                <a:effectLst/>
                <a:uLnTx/>
                <a:uFillTx/>
                <a:latin typeface="Century Gothic" panose="020F0302020204030204"/>
                <a:ea typeface="+mn-ea"/>
                <a:cs typeface="+mn-cs"/>
              </a:rPr>
              <a:t>er</a:t>
            </a:r>
            <a:r>
              <a:rPr kumimoji="0" lang="en-GB" sz="240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als</a:t>
            </a:r>
            <a:r>
              <a:rPr kumimoji="0" lang="en-GB" sz="2400" b="1" i="0" u="none" strike="noStrike" kern="1200" cap="none" spc="0" normalizeH="0" baseline="0" noProof="0" dirty="0">
                <a:ln>
                  <a:noFill/>
                </a:ln>
                <a:solidFill>
                  <a:srgbClr val="E87D1E"/>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04F75"/>
                </a:solidFill>
                <a:effectLst/>
                <a:uLnTx/>
                <a:uFillTx/>
                <a:latin typeface="Century Gothic" panose="020F0302020204030204"/>
                <a:ea typeface="+mn-ea"/>
                <a:cs typeface="+mn-cs"/>
              </a:rPr>
              <a:t>er</a:t>
            </a: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a:t>
            </a:r>
            <a:endParaRPr kumimoji="0" lang="en-GB" sz="2400" b="1" i="0" u="none" strike="noStrike" kern="1200" cap="none" spc="0" normalizeH="0" baseline="0" noProof="0" dirty="0">
              <a:ln>
                <a:noFill/>
              </a:ln>
              <a:solidFill>
                <a:srgbClr val="E87D1E"/>
              </a:solidFill>
              <a:effectLst/>
              <a:uLnTx/>
              <a:uFillTx/>
              <a:latin typeface="Century Gothic" panose="020F0302020204030204"/>
              <a:ea typeface="+mn-ea"/>
              <a:cs typeface="+mn-cs"/>
            </a:endParaRPr>
          </a:p>
        </p:txBody>
      </p:sp>
      <p:grpSp>
        <p:nvGrpSpPr>
          <p:cNvPr id="18" name="Group 17">
            <a:extLst>
              <a:ext uri="{FF2B5EF4-FFF2-40B4-BE49-F238E27FC236}">
                <a16:creationId xmlns:a16="http://schemas.microsoft.com/office/drawing/2014/main" id="{52BB7C31-38E4-4341-8753-BF30C131CDC7}"/>
              </a:ext>
            </a:extLst>
          </p:cNvPr>
          <p:cNvGrpSpPr/>
          <p:nvPr/>
        </p:nvGrpSpPr>
        <p:grpSpPr>
          <a:xfrm>
            <a:off x="1896737" y="1836864"/>
            <a:ext cx="1394597" cy="829348"/>
            <a:chOff x="1886496" y="1816284"/>
            <a:chExt cx="1394597" cy="829348"/>
          </a:xfrm>
        </p:grpSpPr>
        <p:pic>
          <p:nvPicPr>
            <p:cNvPr id="19" name="Picture 18" descr="Icon&#10;&#10;Description automatically generated">
              <a:extLst>
                <a:ext uri="{FF2B5EF4-FFF2-40B4-BE49-F238E27FC236}">
                  <a16:creationId xmlns:a16="http://schemas.microsoft.com/office/drawing/2014/main" id="{429CB27C-DD1E-4BE0-A24F-137D4CA4DF20}"/>
                </a:ext>
              </a:extLst>
            </p:cNvPr>
            <p:cNvPicPr>
              <a:picLocks noChangeAspect="1"/>
            </p:cNvPicPr>
            <p:nvPr/>
          </p:nvPicPr>
          <p:blipFill>
            <a:blip r:embed="rId5">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rot="21069595">
              <a:off x="1886496" y="1816284"/>
              <a:ext cx="1394597" cy="829348"/>
            </a:xfrm>
            <a:prstGeom prst="rect">
              <a:avLst/>
            </a:prstGeom>
          </p:spPr>
        </p:pic>
        <p:sp>
          <p:nvSpPr>
            <p:cNvPr id="20" name="TextBox 19">
              <a:extLst>
                <a:ext uri="{FF2B5EF4-FFF2-40B4-BE49-F238E27FC236}">
                  <a16:creationId xmlns:a16="http://schemas.microsoft.com/office/drawing/2014/main" id="{9EBA973D-F605-4317-93EA-10DF5C899CBB}"/>
                </a:ext>
              </a:extLst>
            </p:cNvPr>
            <p:cNvSpPr txBox="1"/>
            <p:nvPr/>
          </p:nvSpPr>
          <p:spPr>
            <a:xfrm>
              <a:off x="2381250" y="1924134"/>
              <a:ext cx="545492" cy="584775"/>
            </a:xfrm>
            <a:prstGeom prst="rect">
              <a:avLst/>
            </a:prstGeom>
            <a:noFill/>
          </p:spPr>
          <p:txBody>
            <a:bodyPr wrap="square" rtlCol="0">
              <a:spAutoFit/>
            </a:bodyPr>
            <a:lstStyle/>
            <a:p>
              <a:pPr algn="ctr"/>
              <a:r>
                <a:rPr lang="en-GB" sz="3200" b="1" dirty="0">
                  <a:solidFill>
                    <a:schemeClr val="accent5">
                      <a:lumMod val="50000"/>
                    </a:schemeClr>
                  </a:solidFill>
                </a:rPr>
                <a:t>1</a:t>
              </a:r>
            </a:p>
          </p:txBody>
        </p:sp>
      </p:grpSp>
      <p:grpSp>
        <p:nvGrpSpPr>
          <p:cNvPr id="21" name="Group 20">
            <a:extLst>
              <a:ext uri="{FF2B5EF4-FFF2-40B4-BE49-F238E27FC236}">
                <a16:creationId xmlns:a16="http://schemas.microsoft.com/office/drawing/2014/main" id="{8D760648-09D9-4972-A7AA-E8E11A02C9ED}"/>
              </a:ext>
            </a:extLst>
          </p:cNvPr>
          <p:cNvGrpSpPr/>
          <p:nvPr/>
        </p:nvGrpSpPr>
        <p:grpSpPr>
          <a:xfrm>
            <a:off x="4621556" y="1806666"/>
            <a:ext cx="1449138" cy="829348"/>
            <a:chOff x="4058236" y="1847628"/>
            <a:chExt cx="1449138" cy="829348"/>
          </a:xfrm>
        </p:grpSpPr>
        <p:pic>
          <p:nvPicPr>
            <p:cNvPr id="22" name="Picture 21" descr="Icon&#10;&#10;Description automatically generated">
              <a:extLst>
                <a:ext uri="{FF2B5EF4-FFF2-40B4-BE49-F238E27FC236}">
                  <a16:creationId xmlns:a16="http://schemas.microsoft.com/office/drawing/2014/main" id="{971A4803-0564-4BEB-B741-0CAEDFE3183E}"/>
                </a:ext>
              </a:extLst>
            </p:cNvPr>
            <p:cNvPicPr>
              <a:picLocks noChangeAspect="1"/>
            </p:cNvPicPr>
            <p:nvPr/>
          </p:nvPicPr>
          <p:blipFill>
            <a:blip r:embed="rId5">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rot="21069595">
              <a:off x="4058236" y="1847628"/>
              <a:ext cx="1449138" cy="829348"/>
            </a:xfrm>
            <a:prstGeom prst="rect">
              <a:avLst/>
            </a:prstGeom>
          </p:spPr>
        </p:pic>
        <p:sp>
          <p:nvSpPr>
            <p:cNvPr id="23" name="TextBox 22">
              <a:extLst>
                <a:ext uri="{FF2B5EF4-FFF2-40B4-BE49-F238E27FC236}">
                  <a16:creationId xmlns:a16="http://schemas.microsoft.com/office/drawing/2014/main" id="{C3ED1477-C90C-4A2E-8029-4BD382F4BDEE}"/>
                </a:ext>
              </a:extLst>
            </p:cNvPr>
            <p:cNvSpPr txBox="1"/>
            <p:nvPr/>
          </p:nvSpPr>
          <p:spPr>
            <a:xfrm>
              <a:off x="4546192" y="1924134"/>
              <a:ext cx="545492" cy="584775"/>
            </a:xfrm>
            <a:prstGeom prst="rect">
              <a:avLst/>
            </a:prstGeom>
            <a:noFill/>
          </p:spPr>
          <p:txBody>
            <a:bodyPr wrap="square" rtlCol="0">
              <a:spAutoFit/>
            </a:bodyPr>
            <a:lstStyle/>
            <a:p>
              <a:pPr algn="ctr"/>
              <a:r>
                <a:rPr lang="en-GB" sz="3200" b="1" dirty="0">
                  <a:solidFill>
                    <a:schemeClr val="accent5">
                      <a:lumMod val="50000"/>
                    </a:schemeClr>
                  </a:solidFill>
                </a:rPr>
                <a:t>2</a:t>
              </a:r>
            </a:p>
          </p:txBody>
        </p:sp>
      </p:grpSp>
      <p:pic>
        <p:nvPicPr>
          <p:cNvPr id="24" name="Picture 23" descr="A picture containing shape&#10;&#10;Description automatically generated">
            <a:extLst>
              <a:ext uri="{FF2B5EF4-FFF2-40B4-BE49-F238E27FC236}">
                <a16:creationId xmlns:a16="http://schemas.microsoft.com/office/drawing/2014/main" id="{DC57EDC0-06C7-470B-A783-7A819D8BEFF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896086" y="635208"/>
            <a:ext cx="1150514" cy="2083225"/>
          </a:xfrm>
          <a:prstGeom prst="rect">
            <a:avLst/>
          </a:prstGeom>
        </p:spPr>
      </p:pic>
      <p:pic>
        <p:nvPicPr>
          <p:cNvPr id="26" name="Picture 25" descr="A picture containing shape&#10;&#10;Description automatically generated">
            <a:extLst>
              <a:ext uri="{FF2B5EF4-FFF2-40B4-BE49-F238E27FC236}">
                <a16:creationId xmlns:a16="http://schemas.microsoft.com/office/drawing/2014/main" id="{C6BA9A16-8F33-4ADD-BB53-56D3A5D39A1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84086" y="485517"/>
            <a:ext cx="1284113" cy="2083225"/>
          </a:xfrm>
          <a:prstGeom prst="rect">
            <a:avLst/>
          </a:prstGeom>
        </p:spPr>
      </p:pic>
      <p:sp>
        <p:nvSpPr>
          <p:cNvPr id="27" name="TextBox 26">
            <a:extLst>
              <a:ext uri="{FF2B5EF4-FFF2-40B4-BE49-F238E27FC236}">
                <a16:creationId xmlns:a16="http://schemas.microsoft.com/office/drawing/2014/main" id="{497EE2D4-C695-4812-92A5-AA0E75525BB8}"/>
              </a:ext>
            </a:extLst>
          </p:cNvPr>
          <p:cNvSpPr txBox="1"/>
          <p:nvPr/>
        </p:nvSpPr>
        <p:spPr>
          <a:xfrm>
            <a:off x="1020577" y="3595535"/>
            <a:ext cx="1063802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Die </a:t>
            </a:r>
            <a:r>
              <a:rPr kumimoji="0" lang="en-GB" sz="2400" b="0" i="0" u="none" strike="noStrike" kern="1200" cap="none" spc="0" normalizeH="0" baseline="0" noProof="0" dirty="0" err="1">
                <a:ln>
                  <a:noFill/>
                </a:ln>
                <a:solidFill>
                  <a:srgbClr val="104F75"/>
                </a:solidFill>
                <a:effectLst/>
                <a:uLnTx/>
                <a:uFillTx/>
                <a:latin typeface="Century Gothic" panose="020F0302020204030204"/>
                <a:ea typeface="+mn-ea"/>
                <a:cs typeface="+mn-cs"/>
              </a:rPr>
              <a:t>graue</a:t>
            </a: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 Hose </a:t>
            </a:r>
            <a:r>
              <a:rPr kumimoji="0" lang="en-GB" sz="2400" b="0" i="0" u="none" strike="noStrike" kern="1200" cap="none" spc="0" normalizeH="0" baseline="0" noProof="0" dirty="0" err="1">
                <a:ln>
                  <a:noFill/>
                </a:ln>
                <a:solidFill>
                  <a:srgbClr val="104F75"/>
                </a:solidFill>
                <a:effectLst/>
                <a:uLnTx/>
                <a:uFillTx/>
                <a:latin typeface="Century Gothic" panose="020F0302020204030204"/>
                <a:ea typeface="+mn-ea"/>
                <a:cs typeface="+mn-cs"/>
              </a:rPr>
              <a:t>ist</a:t>
            </a: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 	 </a:t>
            </a:r>
            <a:r>
              <a:rPr lang="en-GB" sz="2400" dirty="0">
                <a:solidFill>
                  <a:srgbClr val="104F75"/>
                </a:solidFill>
                <a:latin typeface="Century Gothic" panose="020F0302020204030204"/>
              </a:rPr>
              <a:t>   </a:t>
            </a:r>
            <a:r>
              <a:rPr lang="en-GB" sz="2400" b="1" dirty="0">
                <a:solidFill>
                  <a:srgbClr val="DAA520"/>
                </a:solidFill>
                <a:latin typeface="Century Gothic" panose="020F0302020204030204"/>
              </a:rPr>
              <a:t>[-]</a:t>
            </a:r>
            <a:r>
              <a:rPr kumimoji="0" lang="en-GB" sz="2400" b="1" i="0" u="none" strike="noStrike" kern="1200" cap="none" spc="0" normalizeH="0" baseline="0" noProof="0" dirty="0">
                <a:ln>
                  <a:noFill/>
                </a:ln>
                <a:solidFill>
                  <a:srgbClr val="E87D1E"/>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04F75"/>
                </a:solidFill>
                <a:effectLst/>
                <a:uLnTx/>
                <a:uFillTx/>
                <a:latin typeface="Century Gothic" panose="020F0302020204030204"/>
                <a:ea typeface="+mn-ea"/>
                <a:cs typeface="+mn-cs"/>
              </a:rPr>
              <a:t>eng</a:t>
            </a:r>
            <a:r>
              <a:rPr kumimoji="0" lang="en-GB" sz="2400" i="0" u="none" strike="noStrike" kern="1200" cap="none" spc="0" normalizeH="0" baseline="0" noProof="0" dirty="0" err="1">
                <a:ln>
                  <a:noFill/>
                </a:ln>
                <a:solidFill>
                  <a:srgbClr val="002060"/>
                </a:solidFill>
                <a:effectLst/>
                <a:uLnTx/>
                <a:uFillTx/>
                <a:latin typeface="Century Gothic" panose="020F0302020204030204"/>
                <a:ea typeface="+mn-ea"/>
                <a:cs typeface="+mn-cs"/>
              </a:rPr>
              <a:t>er</a:t>
            </a:r>
            <a:r>
              <a:rPr kumimoji="0" lang="en-GB" sz="2400" b="1" i="0" u="none" strike="noStrike" kern="1200" cap="none" spc="0" normalizeH="0" baseline="0" noProof="0" dirty="0">
                <a:ln>
                  <a:noFill/>
                </a:ln>
                <a:solidFill>
                  <a:srgbClr val="104F75"/>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als</a:t>
            </a:r>
            <a:r>
              <a:rPr kumimoji="0" lang="en-GB" sz="2400" b="1" i="0" u="none" strike="noStrike" kern="1200" cap="none" spc="0" normalizeH="0" baseline="0" noProof="0" dirty="0">
                <a:ln>
                  <a:noFill/>
                </a:ln>
                <a:solidFill>
                  <a:srgbClr val="E87D1E"/>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die </a:t>
            </a:r>
            <a:r>
              <a:rPr kumimoji="0" lang="en-GB" sz="2400" b="0" i="0" u="none" strike="noStrike" kern="1200" cap="none" spc="0" normalizeH="0" baseline="0" noProof="0" dirty="0" err="1">
                <a:ln>
                  <a:noFill/>
                </a:ln>
                <a:solidFill>
                  <a:srgbClr val="104F75"/>
                </a:solidFill>
                <a:effectLst/>
                <a:uLnTx/>
                <a:uFillTx/>
                <a:latin typeface="Century Gothic" panose="020F0302020204030204"/>
                <a:ea typeface="+mn-ea"/>
                <a:cs typeface="+mn-cs"/>
              </a:rPr>
              <a:t>blaue</a:t>
            </a: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 Hose.</a:t>
            </a:r>
            <a:endParaRPr kumimoji="0" lang="en-GB" sz="2400" b="1" i="0" u="none" strike="noStrike" kern="1200" cap="none" spc="0" normalizeH="0" baseline="0" noProof="0" dirty="0">
              <a:ln>
                <a:noFill/>
              </a:ln>
              <a:solidFill>
                <a:srgbClr val="E87D1E"/>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A3BDFF4F-AF8D-4640-BD8E-78629840ED40}"/>
              </a:ext>
            </a:extLst>
          </p:cNvPr>
          <p:cNvSpPr txBox="1"/>
          <p:nvPr/>
        </p:nvSpPr>
        <p:spPr>
          <a:xfrm>
            <a:off x="1020577" y="5153045"/>
            <a:ext cx="1063802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Dieser Rucksack </a:t>
            </a:r>
            <a:r>
              <a:rPr kumimoji="0" lang="en-GB" sz="2400" b="0" i="0" u="none" strike="noStrike" kern="1200" cap="none" spc="0" normalizeH="0" baseline="0" noProof="0" dirty="0" err="1">
                <a:ln>
                  <a:noFill/>
                </a:ln>
                <a:solidFill>
                  <a:srgbClr val="104F75"/>
                </a:solidFill>
                <a:effectLst/>
                <a:uLnTx/>
                <a:uFillTx/>
                <a:latin typeface="Century Gothic" panose="020F0302020204030204"/>
                <a:ea typeface="+mn-ea"/>
                <a:cs typeface="+mn-cs"/>
              </a:rPr>
              <a:t>ist</a:t>
            </a: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  </a:t>
            </a:r>
            <a:r>
              <a:rPr lang="en-GB" sz="2400" dirty="0">
                <a:solidFill>
                  <a:srgbClr val="104F75"/>
                </a:solidFill>
                <a:latin typeface="Century Gothic" panose="020F0302020204030204"/>
              </a:rPr>
              <a:t>   </a:t>
            </a:r>
            <a:r>
              <a:rPr lang="en-GB" sz="2400" b="1" dirty="0">
                <a:solidFill>
                  <a:srgbClr val="DAA520"/>
                </a:solidFill>
                <a:latin typeface="Century Gothic" panose="020F0302020204030204"/>
              </a:rPr>
              <a:t>so</a:t>
            </a:r>
            <a:r>
              <a:rPr kumimoji="0" lang="en-GB" sz="2400" b="1" i="0" u="none" strike="noStrike" kern="1200" cap="none" spc="0" normalizeH="0" baseline="0" noProof="0" dirty="0">
                <a:ln>
                  <a:noFill/>
                </a:ln>
                <a:solidFill>
                  <a:srgbClr val="E87D1E"/>
                </a:solidFill>
                <a:effectLst/>
                <a:uLnTx/>
                <a:uFillTx/>
                <a:latin typeface="Century Gothic" panose="020F0302020204030204"/>
                <a:ea typeface="+mn-ea"/>
                <a:cs typeface="+mn-cs"/>
              </a:rPr>
              <a:t>        </a:t>
            </a:r>
            <a:r>
              <a:rPr lang="en-GB" sz="2400" dirty="0" err="1">
                <a:solidFill>
                  <a:srgbClr val="104F75"/>
                </a:solidFill>
                <a:latin typeface="Century Gothic" panose="020F0302020204030204"/>
              </a:rPr>
              <a:t>schwer</a:t>
            </a: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wie</a:t>
            </a:r>
            <a:r>
              <a:rPr kumimoji="0" lang="en-GB" sz="2400" b="1" i="0" u="none" strike="noStrike" kern="1200" cap="none" spc="0" normalizeH="0" baseline="0" noProof="0" dirty="0">
                <a:ln>
                  <a:noFill/>
                </a:ln>
                <a:solidFill>
                  <a:srgbClr val="E87D1E"/>
                </a:solidFill>
                <a:effectLst/>
                <a:uLnTx/>
                <a:uFillTx/>
                <a:latin typeface="Century Gothic" panose="020F0302020204030204"/>
                <a:ea typeface="+mn-ea"/>
                <a:cs typeface="+mn-cs"/>
              </a:rPr>
              <a:t>    </a:t>
            </a:r>
            <a:r>
              <a:rPr kumimoji="0" lang="en-GB" sz="240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i="0" u="none" strike="noStrike" kern="1200" cap="none" spc="0" normalizeH="0" baseline="0" noProof="0" dirty="0" err="1">
                <a:ln>
                  <a:noFill/>
                </a:ln>
                <a:solidFill>
                  <a:srgbClr val="115076"/>
                </a:solidFill>
                <a:effectLst/>
                <a:uLnTx/>
                <a:uFillTx/>
                <a:latin typeface="Century Gothic" panose="020F0302020204030204"/>
                <a:ea typeface="+mn-ea"/>
                <a:cs typeface="+mn-cs"/>
              </a:rPr>
              <a:t>jener</a:t>
            </a:r>
            <a:r>
              <a:rPr kumimoji="0" lang="en-GB" sz="2400" i="0" u="none" strike="noStrike" kern="1200" cap="none" spc="0" normalizeH="0" baseline="0" noProof="0" dirty="0">
                <a:ln>
                  <a:noFill/>
                </a:ln>
                <a:solidFill>
                  <a:srgbClr val="115076"/>
                </a:solidFill>
                <a:effectLst/>
                <a:uLnTx/>
                <a:uFillTx/>
                <a:latin typeface="Century Gothic" panose="020F0302020204030204"/>
                <a:ea typeface="+mn-ea"/>
                <a:cs typeface="+mn-cs"/>
              </a:rPr>
              <a:t> Rucksack</a:t>
            </a: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a:t>
            </a:r>
            <a:endParaRPr kumimoji="0" lang="en-GB" sz="2400" b="1" i="0" u="none" strike="noStrike" kern="1200" cap="none" spc="0" normalizeH="0" baseline="0" noProof="0" dirty="0">
              <a:ln>
                <a:noFill/>
              </a:ln>
              <a:solidFill>
                <a:srgbClr val="E87D1E"/>
              </a:solidFill>
              <a:effectLst/>
              <a:uLnTx/>
              <a:uFillTx/>
              <a:latin typeface="Century Gothic" panose="020F0302020204030204"/>
              <a:ea typeface="+mn-ea"/>
              <a:cs typeface="+mn-cs"/>
            </a:endParaRPr>
          </a:p>
        </p:txBody>
      </p:sp>
      <p:grpSp>
        <p:nvGrpSpPr>
          <p:cNvPr id="29" name="Group 28">
            <a:extLst>
              <a:ext uri="{FF2B5EF4-FFF2-40B4-BE49-F238E27FC236}">
                <a16:creationId xmlns:a16="http://schemas.microsoft.com/office/drawing/2014/main" id="{4EAD6C67-DCBB-4C7F-A1F6-B55F667BDA77}"/>
              </a:ext>
            </a:extLst>
          </p:cNvPr>
          <p:cNvGrpSpPr/>
          <p:nvPr/>
        </p:nvGrpSpPr>
        <p:grpSpPr>
          <a:xfrm>
            <a:off x="3730511" y="3402817"/>
            <a:ext cx="1394597" cy="829348"/>
            <a:chOff x="1886496" y="1816284"/>
            <a:chExt cx="1394597" cy="829348"/>
          </a:xfrm>
        </p:grpSpPr>
        <p:pic>
          <p:nvPicPr>
            <p:cNvPr id="30" name="Picture 29" descr="Icon&#10;&#10;Description automatically generated">
              <a:extLst>
                <a:ext uri="{FF2B5EF4-FFF2-40B4-BE49-F238E27FC236}">
                  <a16:creationId xmlns:a16="http://schemas.microsoft.com/office/drawing/2014/main" id="{02EF9B19-FF47-4BEF-837F-F290E31A0AE5}"/>
                </a:ext>
              </a:extLst>
            </p:cNvPr>
            <p:cNvPicPr>
              <a:picLocks noChangeAspect="1"/>
            </p:cNvPicPr>
            <p:nvPr/>
          </p:nvPicPr>
          <p:blipFill>
            <a:blip r:embed="rId5">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rot="21069595">
              <a:off x="1886496" y="1816284"/>
              <a:ext cx="1394597" cy="829348"/>
            </a:xfrm>
            <a:prstGeom prst="rect">
              <a:avLst/>
            </a:prstGeom>
          </p:spPr>
        </p:pic>
        <p:sp>
          <p:nvSpPr>
            <p:cNvPr id="31" name="TextBox 30">
              <a:extLst>
                <a:ext uri="{FF2B5EF4-FFF2-40B4-BE49-F238E27FC236}">
                  <a16:creationId xmlns:a16="http://schemas.microsoft.com/office/drawing/2014/main" id="{AB9000B5-9BDD-4ED9-810C-19A272B47415}"/>
                </a:ext>
              </a:extLst>
            </p:cNvPr>
            <p:cNvSpPr txBox="1"/>
            <p:nvPr/>
          </p:nvSpPr>
          <p:spPr>
            <a:xfrm>
              <a:off x="2381250" y="1924134"/>
              <a:ext cx="545492" cy="584775"/>
            </a:xfrm>
            <a:prstGeom prst="rect">
              <a:avLst/>
            </a:prstGeom>
            <a:noFill/>
          </p:spPr>
          <p:txBody>
            <a:bodyPr wrap="square" rtlCol="0">
              <a:spAutoFit/>
            </a:bodyPr>
            <a:lstStyle/>
            <a:p>
              <a:pPr algn="ctr"/>
              <a:r>
                <a:rPr lang="en-GB" sz="3200" b="1" dirty="0">
                  <a:solidFill>
                    <a:schemeClr val="accent5">
                      <a:lumMod val="50000"/>
                    </a:schemeClr>
                  </a:solidFill>
                </a:rPr>
                <a:t>1</a:t>
              </a:r>
            </a:p>
          </p:txBody>
        </p:sp>
      </p:grpSp>
      <p:grpSp>
        <p:nvGrpSpPr>
          <p:cNvPr id="32" name="Group 31">
            <a:extLst>
              <a:ext uri="{FF2B5EF4-FFF2-40B4-BE49-F238E27FC236}">
                <a16:creationId xmlns:a16="http://schemas.microsoft.com/office/drawing/2014/main" id="{996FDBC5-E0AF-4859-B745-F1531AEE7DC0}"/>
              </a:ext>
            </a:extLst>
          </p:cNvPr>
          <p:cNvGrpSpPr/>
          <p:nvPr/>
        </p:nvGrpSpPr>
        <p:grpSpPr>
          <a:xfrm>
            <a:off x="6062005" y="3288366"/>
            <a:ext cx="1449138" cy="829348"/>
            <a:chOff x="4038358" y="1847628"/>
            <a:chExt cx="1449138" cy="829348"/>
          </a:xfrm>
        </p:grpSpPr>
        <p:pic>
          <p:nvPicPr>
            <p:cNvPr id="33" name="Picture 32" descr="Icon&#10;&#10;Description automatically generated">
              <a:extLst>
                <a:ext uri="{FF2B5EF4-FFF2-40B4-BE49-F238E27FC236}">
                  <a16:creationId xmlns:a16="http://schemas.microsoft.com/office/drawing/2014/main" id="{FB814FB0-6507-4C1C-8C04-33A7D4B843AF}"/>
                </a:ext>
              </a:extLst>
            </p:cNvPr>
            <p:cNvPicPr>
              <a:picLocks noChangeAspect="1"/>
            </p:cNvPicPr>
            <p:nvPr/>
          </p:nvPicPr>
          <p:blipFill>
            <a:blip r:embed="rId5">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rot="21069595">
              <a:off x="4038358" y="1847628"/>
              <a:ext cx="1449138" cy="829348"/>
            </a:xfrm>
            <a:prstGeom prst="rect">
              <a:avLst/>
            </a:prstGeom>
          </p:spPr>
        </p:pic>
        <p:sp>
          <p:nvSpPr>
            <p:cNvPr id="34" name="TextBox 33">
              <a:extLst>
                <a:ext uri="{FF2B5EF4-FFF2-40B4-BE49-F238E27FC236}">
                  <a16:creationId xmlns:a16="http://schemas.microsoft.com/office/drawing/2014/main" id="{91EBA179-940A-429F-B04C-4E26B650801F}"/>
                </a:ext>
              </a:extLst>
            </p:cNvPr>
            <p:cNvSpPr txBox="1"/>
            <p:nvPr/>
          </p:nvSpPr>
          <p:spPr>
            <a:xfrm>
              <a:off x="4546192" y="1924134"/>
              <a:ext cx="545492" cy="584775"/>
            </a:xfrm>
            <a:prstGeom prst="rect">
              <a:avLst/>
            </a:prstGeom>
            <a:noFill/>
          </p:spPr>
          <p:txBody>
            <a:bodyPr wrap="square" rtlCol="0">
              <a:spAutoFit/>
            </a:bodyPr>
            <a:lstStyle/>
            <a:p>
              <a:pPr algn="ctr"/>
              <a:r>
                <a:rPr lang="en-GB" sz="3200" b="1" dirty="0">
                  <a:solidFill>
                    <a:schemeClr val="accent5">
                      <a:lumMod val="50000"/>
                    </a:schemeClr>
                  </a:solidFill>
                </a:rPr>
                <a:t>2</a:t>
              </a:r>
            </a:p>
          </p:txBody>
        </p:sp>
      </p:grpSp>
      <p:pic>
        <p:nvPicPr>
          <p:cNvPr id="36" name="Picture 35" descr="A picture containing large, tall, standing&#10;&#10;Description automatically generated">
            <a:extLst>
              <a:ext uri="{FF2B5EF4-FFF2-40B4-BE49-F238E27FC236}">
                <a16:creationId xmlns:a16="http://schemas.microsoft.com/office/drawing/2014/main" id="{2CAC726E-1D8E-453C-831C-1FA43D4F3EF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32876" y="3058214"/>
            <a:ext cx="827948" cy="1655896"/>
          </a:xfrm>
          <a:prstGeom prst="rect">
            <a:avLst/>
          </a:prstGeom>
        </p:spPr>
      </p:pic>
      <p:pic>
        <p:nvPicPr>
          <p:cNvPr id="38" name="Picture 37" descr="A close up of a sign&#10;&#10;Description automatically generated">
            <a:extLst>
              <a:ext uri="{FF2B5EF4-FFF2-40B4-BE49-F238E27FC236}">
                <a16:creationId xmlns:a16="http://schemas.microsoft.com/office/drawing/2014/main" id="{D8BD9D32-10CD-49D6-8600-F0BC7977BFC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76124" y="3071783"/>
            <a:ext cx="869345" cy="1655896"/>
          </a:xfrm>
          <a:prstGeom prst="rect">
            <a:avLst/>
          </a:prstGeom>
        </p:spPr>
      </p:pic>
      <p:sp>
        <p:nvSpPr>
          <p:cNvPr id="39" name="Rectangle: Rounded Corners 38">
            <a:extLst>
              <a:ext uri="{FF2B5EF4-FFF2-40B4-BE49-F238E27FC236}">
                <a16:creationId xmlns:a16="http://schemas.microsoft.com/office/drawing/2014/main" id="{459EFB73-82B0-461D-A28E-B1755628EBFF}"/>
              </a:ext>
            </a:extLst>
          </p:cNvPr>
          <p:cNvSpPr/>
          <p:nvPr/>
        </p:nvSpPr>
        <p:spPr>
          <a:xfrm>
            <a:off x="978435" y="3077046"/>
            <a:ext cx="8801540" cy="168486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1" name="Group 40">
            <a:extLst>
              <a:ext uri="{FF2B5EF4-FFF2-40B4-BE49-F238E27FC236}">
                <a16:creationId xmlns:a16="http://schemas.microsoft.com/office/drawing/2014/main" id="{849E2BF4-69C5-4A6C-952F-D9A5FCA8FB50}"/>
              </a:ext>
            </a:extLst>
          </p:cNvPr>
          <p:cNvGrpSpPr/>
          <p:nvPr/>
        </p:nvGrpSpPr>
        <p:grpSpPr>
          <a:xfrm>
            <a:off x="3863807" y="4994585"/>
            <a:ext cx="1394597" cy="829348"/>
            <a:chOff x="1886496" y="1816284"/>
            <a:chExt cx="1394597" cy="829348"/>
          </a:xfrm>
        </p:grpSpPr>
        <p:pic>
          <p:nvPicPr>
            <p:cNvPr id="42" name="Picture 41" descr="Icon&#10;&#10;Description automatically generated">
              <a:extLst>
                <a:ext uri="{FF2B5EF4-FFF2-40B4-BE49-F238E27FC236}">
                  <a16:creationId xmlns:a16="http://schemas.microsoft.com/office/drawing/2014/main" id="{58A5ED34-71FA-4012-A95B-F965AF4C3B1F}"/>
                </a:ext>
              </a:extLst>
            </p:cNvPr>
            <p:cNvPicPr>
              <a:picLocks noChangeAspect="1"/>
            </p:cNvPicPr>
            <p:nvPr/>
          </p:nvPicPr>
          <p:blipFill>
            <a:blip r:embed="rId5">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rot="21069595">
              <a:off x="1886496" y="1816284"/>
              <a:ext cx="1394597" cy="829348"/>
            </a:xfrm>
            <a:prstGeom prst="rect">
              <a:avLst/>
            </a:prstGeom>
          </p:spPr>
        </p:pic>
        <p:sp>
          <p:nvSpPr>
            <p:cNvPr id="43" name="TextBox 42">
              <a:extLst>
                <a:ext uri="{FF2B5EF4-FFF2-40B4-BE49-F238E27FC236}">
                  <a16:creationId xmlns:a16="http://schemas.microsoft.com/office/drawing/2014/main" id="{049CDA47-9FAD-4AE1-915E-1CB592083FB0}"/>
                </a:ext>
              </a:extLst>
            </p:cNvPr>
            <p:cNvSpPr txBox="1"/>
            <p:nvPr/>
          </p:nvSpPr>
          <p:spPr>
            <a:xfrm>
              <a:off x="2381250" y="1924134"/>
              <a:ext cx="545492" cy="584775"/>
            </a:xfrm>
            <a:prstGeom prst="rect">
              <a:avLst/>
            </a:prstGeom>
            <a:noFill/>
          </p:spPr>
          <p:txBody>
            <a:bodyPr wrap="square" rtlCol="0">
              <a:spAutoFit/>
            </a:bodyPr>
            <a:lstStyle/>
            <a:p>
              <a:pPr algn="ctr"/>
              <a:r>
                <a:rPr lang="en-GB" sz="3200" b="1" dirty="0">
                  <a:solidFill>
                    <a:schemeClr val="accent5">
                      <a:lumMod val="50000"/>
                    </a:schemeClr>
                  </a:solidFill>
                </a:rPr>
                <a:t>1</a:t>
              </a:r>
            </a:p>
          </p:txBody>
        </p:sp>
      </p:grpSp>
      <p:grpSp>
        <p:nvGrpSpPr>
          <p:cNvPr id="44" name="Group 43">
            <a:extLst>
              <a:ext uri="{FF2B5EF4-FFF2-40B4-BE49-F238E27FC236}">
                <a16:creationId xmlns:a16="http://schemas.microsoft.com/office/drawing/2014/main" id="{3F7587D6-E017-4FE5-A79D-1343D7F52811}"/>
              </a:ext>
            </a:extLst>
          </p:cNvPr>
          <p:cNvGrpSpPr/>
          <p:nvPr/>
        </p:nvGrpSpPr>
        <p:grpSpPr>
          <a:xfrm>
            <a:off x="6327571" y="5022630"/>
            <a:ext cx="1449138" cy="829348"/>
            <a:chOff x="4038358" y="1847628"/>
            <a:chExt cx="1449138" cy="829348"/>
          </a:xfrm>
        </p:grpSpPr>
        <p:pic>
          <p:nvPicPr>
            <p:cNvPr id="45" name="Picture 44" descr="Icon&#10;&#10;Description automatically generated">
              <a:extLst>
                <a:ext uri="{FF2B5EF4-FFF2-40B4-BE49-F238E27FC236}">
                  <a16:creationId xmlns:a16="http://schemas.microsoft.com/office/drawing/2014/main" id="{B11D1C25-D9BE-4FF3-8502-3C2CC007E6CD}"/>
                </a:ext>
              </a:extLst>
            </p:cNvPr>
            <p:cNvPicPr>
              <a:picLocks noChangeAspect="1"/>
            </p:cNvPicPr>
            <p:nvPr/>
          </p:nvPicPr>
          <p:blipFill>
            <a:blip r:embed="rId5">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rot="21069595">
              <a:off x="4038358" y="1847628"/>
              <a:ext cx="1449138" cy="829348"/>
            </a:xfrm>
            <a:prstGeom prst="rect">
              <a:avLst/>
            </a:prstGeom>
          </p:spPr>
        </p:pic>
        <p:sp>
          <p:nvSpPr>
            <p:cNvPr id="46" name="TextBox 45">
              <a:extLst>
                <a:ext uri="{FF2B5EF4-FFF2-40B4-BE49-F238E27FC236}">
                  <a16:creationId xmlns:a16="http://schemas.microsoft.com/office/drawing/2014/main" id="{D1A07F96-089D-426F-AAB5-C6F3C6E1396D}"/>
                </a:ext>
              </a:extLst>
            </p:cNvPr>
            <p:cNvSpPr txBox="1"/>
            <p:nvPr/>
          </p:nvSpPr>
          <p:spPr>
            <a:xfrm>
              <a:off x="4546192" y="1924134"/>
              <a:ext cx="545492" cy="584775"/>
            </a:xfrm>
            <a:prstGeom prst="rect">
              <a:avLst/>
            </a:prstGeom>
            <a:noFill/>
          </p:spPr>
          <p:txBody>
            <a:bodyPr wrap="square" rtlCol="0">
              <a:spAutoFit/>
            </a:bodyPr>
            <a:lstStyle/>
            <a:p>
              <a:pPr algn="ctr"/>
              <a:r>
                <a:rPr lang="en-GB" sz="3200" b="1" dirty="0">
                  <a:solidFill>
                    <a:schemeClr val="accent5">
                      <a:lumMod val="50000"/>
                    </a:schemeClr>
                  </a:solidFill>
                </a:rPr>
                <a:t>2</a:t>
              </a:r>
            </a:p>
          </p:txBody>
        </p:sp>
      </p:grpSp>
      <p:pic>
        <p:nvPicPr>
          <p:cNvPr id="48" name="Picture 47" descr="Logo&#10;&#10;Description automatically generated">
            <a:extLst>
              <a:ext uri="{FF2B5EF4-FFF2-40B4-BE49-F238E27FC236}">
                <a16:creationId xmlns:a16="http://schemas.microsoft.com/office/drawing/2014/main" id="{42F4F84A-456E-4E77-B9FA-35BF2DE8AC4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388764" y="4860648"/>
            <a:ext cx="869345" cy="1039965"/>
          </a:xfrm>
          <a:prstGeom prst="rect">
            <a:avLst/>
          </a:prstGeom>
        </p:spPr>
      </p:pic>
      <p:pic>
        <p:nvPicPr>
          <p:cNvPr id="50" name="Picture 49" descr="A picture containing diagram&#10;&#10;Description automatically generated">
            <a:extLst>
              <a:ext uri="{FF2B5EF4-FFF2-40B4-BE49-F238E27FC236}">
                <a16:creationId xmlns:a16="http://schemas.microsoft.com/office/drawing/2014/main" id="{6E964413-F5F0-45FD-A52D-FA6F05EB9E4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233561" y="4862913"/>
            <a:ext cx="884595" cy="1057219"/>
          </a:xfrm>
          <a:prstGeom prst="rect">
            <a:avLst/>
          </a:prstGeom>
        </p:spPr>
      </p:pic>
      <p:sp>
        <p:nvSpPr>
          <p:cNvPr id="51" name="Rectangle: Rounded Corners 50">
            <a:extLst>
              <a:ext uri="{FF2B5EF4-FFF2-40B4-BE49-F238E27FC236}">
                <a16:creationId xmlns:a16="http://schemas.microsoft.com/office/drawing/2014/main" id="{69EA4045-19DA-422C-B8B6-10DE92ED0638}"/>
              </a:ext>
            </a:extLst>
          </p:cNvPr>
          <p:cNvSpPr/>
          <p:nvPr/>
        </p:nvSpPr>
        <p:spPr>
          <a:xfrm>
            <a:off x="1065865" y="4521358"/>
            <a:ext cx="9206039" cy="168486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Rounded Corners 51">
            <a:extLst>
              <a:ext uri="{FF2B5EF4-FFF2-40B4-BE49-F238E27FC236}">
                <a16:creationId xmlns:a16="http://schemas.microsoft.com/office/drawing/2014/main" id="{CBA6628B-F78E-4FE6-ABA8-2C736A3FD13F}"/>
              </a:ext>
            </a:extLst>
          </p:cNvPr>
          <p:cNvSpPr/>
          <p:nvPr/>
        </p:nvSpPr>
        <p:spPr>
          <a:xfrm>
            <a:off x="6786574" y="294041"/>
            <a:ext cx="3860276" cy="260062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Rounded Corners 52">
            <a:extLst>
              <a:ext uri="{FF2B5EF4-FFF2-40B4-BE49-F238E27FC236}">
                <a16:creationId xmlns:a16="http://schemas.microsoft.com/office/drawing/2014/main" id="{5321521C-4BA2-4507-8082-01A1096C4532}"/>
              </a:ext>
            </a:extLst>
          </p:cNvPr>
          <p:cNvSpPr/>
          <p:nvPr/>
        </p:nvSpPr>
        <p:spPr>
          <a:xfrm>
            <a:off x="10210975" y="2905805"/>
            <a:ext cx="1751354" cy="180257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Rounded Corners 53">
            <a:extLst>
              <a:ext uri="{FF2B5EF4-FFF2-40B4-BE49-F238E27FC236}">
                <a16:creationId xmlns:a16="http://schemas.microsoft.com/office/drawing/2014/main" id="{3F56B6BA-D479-4036-992B-F63CBD55CA22}"/>
              </a:ext>
            </a:extLst>
          </p:cNvPr>
          <p:cNvSpPr/>
          <p:nvPr/>
        </p:nvSpPr>
        <p:spPr>
          <a:xfrm>
            <a:off x="10347980" y="4468160"/>
            <a:ext cx="1770176" cy="168486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Speech Bubble: Rectangle with Corners Rounded 39">
            <a:extLst>
              <a:ext uri="{FF2B5EF4-FFF2-40B4-BE49-F238E27FC236}">
                <a16:creationId xmlns:a16="http://schemas.microsoft.com/office/drawing/2014/main" id="{9DD706C5-5A90-495B-8ABB-FF69C8582BE3}"/>
              </a:ext>
            </a:extLst>
          </p:cNvPr>
          <p:cNvSpPr/>
          <p:nvPr/>
        </p:nvSpPr>
        <p:spPr>
          <a:xfrm>
            <a:off x="9108254" y="180216"/>
            <a:ext cx="1669453" cy="379797"/>
          </a:xfrm>
          <a:prstGeom prst="wedgeRoundRectCallout">
            <a:avLst>
              <a:gd name="adj1" fmla="val 20008"/>
              <a:gd name="adj2" fmla="val 83081"/>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a:t>
            </a:r>
            <a:r>
              <a:rPr lang="en-US" dirty="0" err="1">
                <a:solidFill>
                  <a:schemeClr val="bg1"/>
                </a:solidFill>
              </a:rPr>
              <a:t>jener</a:t>
            </a:r>
            <a:r>
              <a:rPr lang="en-US" dirty="0">
                <a:solidFill>
                  <a:schemeClr val="bg1"/>
                </a:solidFill>
              </a:rPr>
              <a:t> - that</a:t>
            </a:r>
            <a:endParaRPr lang="en-GB" dirty="0">
              <a:solidFill>
                <a:schemeClr val="bg1"/>
              </a:solidFill>
            </a:endParaRPr>
          </a:p>
        </p:txBody>
      </p:sp>
    </p:spTree>
    <p:extLst>
      <p:ext uri="{BB962C8B-B14F-4D97-AF65-F5344CB8AC3E}">
        <p14:creationId xmlns:p14="http://schemas.microsoft.com/office/powerpoint/2010/main" val="2016474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5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2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3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5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5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4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4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51" grpId="0" animBg="1"/>
      <p:bldP spid="52" grpId="0" animBg="1"/>
      <p:bldP spid="53" grpId="0" animBg="1"/>
      <p:bldP spid="5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745089"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Wie </a:t>
            </a:r>
            <a:r>
              <a:rPr lang="en-GB" sz="3600" b="1" dirty="0" err="1">
                <a:solidFill>
                  <a:schemeClr val="bg1"/>
                </a:solidFill>
              </a:rPr>
              <a:t>sind</a:t>
            </a:r>
            <a:r>
              <a:rPr lang="en-GB" sz="3600" b="1" dirty="0">
                <a:solidFill>
                  <a:schemeClr val="bg1"/>
                </a:solidFill>
              </a:rPr>
              <a:t> </a:t>
            </a:r>
            <a:r>
              <a:rPr lang="en-GB" sz="3600" b="1" dirty="0" err="1">
                <a:solidFill>
                  <a:schemeClr val="bg1"/>
                </a:solidFill>
              </a:rPr>
              <a:t>sie</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0059922B-7BB8-6A4C-A3D8-5E83A76F38CE}"/>
              </a:ext>
            </a:extLst>
          </p:cNvPr>
          <p:cNvSpPr txBox="1"/>
          <p:nvPr/>
        </p:nvSpPr>
        <p:spPr>
          <a:xfrm>
            <a:off x="3779828" y="651084"/>
            <a:ext cx="40628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Schreib</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Komparativsätze</a:t>
            </a:r>
            <a:r>
              <a:rPr lang="en-US" sz="2400" dirty="0">
                <a:solidFill>
                  <a:srgbClr val="4472C4">
                    <a:lumMod val="50000"/>
                  </a:srgbClr>
                </a:solidFill>
                <a:latin typeface="Century Gothic" panose="020F0302020204030204"/>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 name="Action Button: Custom 16">
            <a:hlinkClick r:id="" action="ppaction://noaction" highlightClick="1"/>
            <a:extLst>
              <a:ext uri="{FF2B5EF4-FFF2-40B4-BE49-F238E27FC236}">
                <a16:creationId xmlns:a16="http://schemas.microsoft.com/office/drawing/2014/main" id="{96A799A4-8349-42A5-A070-DCFD1E431380}"/>
              </a:ext>
            </a:extLst>
          </p:cNvPr>
          <p:cNvSpPr/>
          <p:nvPr/>
        </p:nvSpPr>
        <p:spPr>
          <a:xfrm>
            <a:off x="369555" y="2058842"/>
            <a:ext cx="460800" cy="461665"/>
          </a:xfrm>
          <a:prstGeom prst="actionButtonBlank">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1</a:t>
            </a:r>
          </a:p>
        </p:txBody>
      </p:sp>
      <p:sp>
        <p:nvSpPr>
          <p:cNvPr id="8" name="Action Button: Custom 16">
            <a:hlinkClick r:id="" action="ppaction://noaction" highlightClick="1"/>
            <a:extLst>
              <a:ext uri="{FF2B5EF4-FFF2-40B4-BE49-F238E27FC236}">
                <a16:creationId xmlns:a16="http://schemas.microsoft.com/office/drawing/2014/main" id="{04E16F30-9135-4C07-B4F3-CAF8400C53BB}"/>
              </a:ext>
            </a:extLst>
          </p:cNvPr>
          <p:cNvSpPr/>
          <p:nvPr/>
        </p:nvSpPr>
        <p:spPr>
          <a:xfrm>
            <a:off x="390364" y="3609908"/>
            <a:ext cx="460800" cy="461665"/>
          </a:xfrm>
          <a:prstGeom prst="actionButtonBlank">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2</a:t>
            </a:r>
          </a:p>
        </p:txBody>
      </p:sp>
      <p:sp>
        <p:nvSpPr>
          <p:cNvPr id="9" name="Action Button: Custom 16">
            <a:hlinkClick r:id="" action="ppaction://noaction" highlightClick="1"/>
            <a:extLst>
              <a:ext uri="{FF2B5EF4-FFF2-40B4-BE49-F238E27FC236}">
                <a16:creationId xmlns:a16="http://schemas.microsoft.com/office/drawing/2014/main" id="{5F1ABE8B-1BC0-4F77-90D7-9D891787824A}"/>
              </a:ext>
            </a:extLst>
          </p:cNvPr>
          <p:cNvSpPr/>
          <p:nvPr/>
        </p:nvSpPr>
        <p:spPr>
          <a:xfrm>
            <a:off x="390255" y="5160974"/>
            <a:ext cx="460800" cy="461665"/>
          </a:xfrm>
          <a:prstGeom prst="actionButtonBlank">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3</a:t>
            </a:r>
          </a:p>
        </p:txBody>
      </p:sp>
      <p:sp>
        <p:nvSpPr>
          <p:cNvPr id="10" name="Action Button: Custom 16">
            <a:hlinkClick r:id="" action="ppaction://noaction" highlightClick="1"/>
            <a:extLst>
              <a:ext uri="{FF2B5EF4-FFF2-40B4-BE49-F238E27FC236}">
                <a16:creationId xmlns:a16="http://schemas.microsoft.com/office/drawing/2014/main" id="{0597A607-2DB3-49A2-81A0-E394D87AD5C1}"/>
              </a:ext>
            </a:extLst>
          </p:cNvPr>
          <p:cNvSpPr/>
          <p:nvPr/>
        </p:nvSpPr>
        <p:spPr>
          <a:xfrm>
            <a:off x="6319251" y="2048777"/>
            <a:ext cx="460800" cy="461665"/>
          </a:xfrm>
          <a:prstGeom prst="actionButtonBlank">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4</a:t>
            </a:r>
          </a:p>
        </p:txBody>
      </p:sp>
      <p:sp>
        <p:nvSpPr>
          <p:cNvPr id="11" name="Action Button: Custom 16">
            <a:hlinkClick r:id="" action="ppaction://noaction" highlightClick="1"/>
            <a:extLst>
              <a:ext uri="{FF2B5EF4-FFF2-40B4-BE49-F238E27FC236}">
                <a16:creationId xmlns:a16="http://schemas.microsoft.com/office/drawing/2014/main" id="{F9FBA9C0-99CA-40F2-9B94-952BE47E53D0}"/>
              </a:ext>
            </a:extLst>
          </p:cNvPr>
          <p:cNvSpPr/>
          <p:nvPr/>
        </p:nvSpPr>
        <p:spPr>
          <a:xfrm>
            <a:off x="6340060" y="3599843"/>
            <a:ext cx="460800" cy="461665"/>
          </a:xfrm>
          <a:prstGeom prst="actionButtonBlank">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5</a:t>
            </a:r>
          </a:p>
        </p:txBody>
      </p:sp>
      <p:sp>
        <p:nvSpPr>
          <p:cNvPr id="12" name="Action Button: Custom 16">
            <a:hlinkClick r:id="" action="ppaction://noaction" highlightClick="1"/>
            <a:extLst>
              <a:ext uri="{FF2B5EF4-FFF2-40B4-BE49-F238E27FC236}">
                <a16:creationId xmlns:a16="http://schemas.microsoft.com/office/drawing/2014/main" id="{6532E590-B657-4858-9D48-4084104613F2}"/>
              </a:ext>
            </a:extLst>
          </p:cNvPr>
          <p:cNvSpPr/>
          <p:nvPr/>
        </p:nvSpPr>
        <p:spPr>
          <a:xfrm>
            <a:off x="6339951" y="5150909"/>
            <a:ext cx="460800" cy="461665"/>
          </a:xfrm>
          <a:prstGeom prst="actionButtonBlank">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6</a:t>
            </a:r>
          </a:p>
        </p:txBody>
      </p:sp>
      <p:sp>
        <p:nvSpPr>
          <p:cNvPr id="13" name="TextBox 12">
            <a:extLst>
              <a:ext uri="{FF2B5EF4-FFF2-40B4-BE49-F238E27FC236}">
                <a16:creationId xmlns:a16="http://schemas.microsoft.com/office/drawing/2014/main" id="{D7FBA7FB-1AFF-4211-92CE-0155C3D4A63A}"/>
              </a:ext>
            </a:extLst>
          </p:cNvPr>
          <p:cNvSpPr txBox="1"/>
          <p:nvPr/>
        </p:nvSpPr>
        <p:spPr>
          <a:xfrm>
            <a:off x="1220975" y="2301051"/>
            <a:ext cx="406281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Lena – </a:t>
            </a:r>
            <a:r>
              <a:rPr kumimoji="0" lang="fr-FR" sz="2400" b="1" i="0" u="none" strike="noStrike" kern="1200" cap="none" spc="0" normalizeH="0" baseline="0" noProof="0" dirty="0" err="1">
                <a:ln>
                  <a:noFill/>
                </a:ln>
                <a:solidFill>
                  <a:srgbClr val="DAA520"/>
                </a:solidFill>
                <a:effectLst/>
                <a:uLnTx/>
                <a:uFillTx/>
                <a:latin typeface="Century Gothic" panose="020B0502020202020204" pitchFamily="34" charset="0"/>
                <a:ea typeface="+mn-ea"/>
                <a:cs typeface="+mn-cs"/>
              </a:rPr>
              <a:t>poor</a:t>
            </a:r>
            <a:r>
              <a:rPr kumimoji="0" lang="fr-FR" sz="24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 – Miranda</a:t>
            </a:r>
            <a:endParaRPr kumimoji="0" lang="fr-FR" sz="28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endParaRPr>
          </a:p>
        </p:txBody>
      </p:sp>
      <p:pic>
        <p:nvPicPr>
          <p:cNvPr id="14" name="Picture 13" descr="A picture containing toy, sign&#10;&#10;Description automatically generated">
            <a:extLst>
              <a:ext uri="{FF2B5EF4-FFF2-40B4-BE49-F238E27FC236}">
                <a16:creationId xmlns:a16="http://schemas.microsoft.com/office/drawing/2014/main" id="{A21B84D9-BEE8-4CBC-B973-6FC074FA90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84501" y="1221715"/>
            <a:ext cx="732661" cy="1245426"/>
          </a:xfrm>
          <a:prstGeom prst="rect">
            <a:avLst/>
          </a:prstGeom>
        </p:spPr>
      </p:pic>
      <p:pic>
        <p:nvPicPr>
          <p:cNvPr id="16" name="Picture 15" descr="A close up of a logo&#10;&#10;Description automatically generated">
            <a:extLst>
              <a:ext uri="{FF2B5EF4-FFF2-40B4-BE49-F238E27FC236}">
                <a16:creationId xmlns:a16="http://schemas.microsoft.com/office/drawing/2014/main" id="{3672272D-B37C-448D-8E55-874BF528FF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08266" y="1374720"/>
            <a:ext cx="824191" cy="939416"/>
          </a:xfrm>
          <a:prstGeom prst="rect">
            <a:avLst/>
          </a:prstGeom>
        </p:spPr>
      </p:pic>
      <p:sp>
        <p:nvSpPr>
          <p:cNvPr id="17" name="TextBox 16">
            <a:extLst>
              <a:ext uri="{FF2B5EF4-FFF2-40B4-BE49-F238E27FC236}">
                <a16:creationId xmlns:a16="http://schemas.microsoft.com/office/drawing/2014/main" id="{BE0B3154-6FB3-4FB6-A9A0-988FE454B95F}"/>
              </a:ext>
            </a:extLst>
          </p:cNvPr>
          <p:cNvSpPr txBox="1"/>
          <p:nvPr/>
        </p:nvSpPr>
        <p:spPr>
          <a:xfrm>
            <a:off x="1304707" y="2622446"/>
            <a:ext cx="4369706"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Lena </a:t>
            </a:r>
            <a:r>
              <a:rPr kumimoji="0" lang="fr-FR" sz="2400" b="1"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ist</a:t>
            </a:r>
            <a:r>
              <a:rPr kumimoji="0" lang="fr-FR" sz="24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fr-FR" sz="2400" b="1"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ärmer</a:t>
            </a:r>
            <a:r>
              <a:rPr kumimoji="0" lang="fr-FR" sz="24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fr-FR" sz="2400" b="1"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als</a:t>
            </a:r>
            <a:r>
              <a:rPr kumimoji="0" lang="fr-FR" sz="24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Miranda.</a:t>
            </a:r>
            <a:endPar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2B9045BA-F29F-4094-A148-D089141C09B6}"/>
              </a:ext>
            </a:extLst>
          </p:cNvPr>
          <p:cNvSpPr txBox="1"/>
          <p:nvPr/>
        </p:nvSpPr>
        <p:spPr>
          <a:xfrm>
            <a:off x="1507472" y="4068580"/>
            <a:ext cx="406281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Johann – </a:t>
            </a:r>
            <a:r>
              <a:rPr kumimoji="0" lang="fr-FR" sz="2400" b="1" i="0" u="none" strike="noStrike" kern="1200" cap="none" spc="0" normalizeH="0" baseline="0" noProof="0" dirty="0" err="1">
                <a:ln>
                  <a:noFill/>
                </a:ln>
                <a:solidFill>
                  <a:srgbClr val="DAA520"/>
                </a:solidFill>
                <a:effectLst/>
                <a:uLnTx/>
                <a:uFillTx/>
                <a:latin typeface="Century Gothic" panose="020B0502020202020204" pitchFamily="34" charset="0"/>
                <a:ea typeface="+mn-ea"/>
                <a:cs typeface="+mn-cs"/>
              </a:rPr>
              <a:t>old</a:t>
            </a:r>
            <a:r>
              <a:rPr kumimoji="0" lang="fr-FR" sz="24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 – Max</a:t>
            </a:r>
            <a:endParaRPr kumimoji="0" lang="fr-FR" sz="28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0560663C-EFEB-4A5F-B4AE-CE1676645314}"/>
              </a:ext>
            </a:extLst>
          </p:cNvPr>
          <p:cNvSpPr txBox="1"/>
          <p:nvPr/>
        </p:nvSpPr>
        <p:spPr>
          <a:xfrm>
            <a:off x="1687538" y="4412274"/>
            <a:ext cx="5265645"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Johann </a:t>
            </a:r>
            <a:r>
              <a:rPr kumimoji="0" lang="fr-FR" sz="2400" b="1"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ist</a:t>
            </a:r>
            <a:r>
              <a:rPr kumimoji="0" lang="fr-FR" sz="24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fr-FR" sz="2400" b="1"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älter</a:t>
            </a:r>
            <a:r>
              <a:rPr kumimoji="0" lang="fr-FR" sz="24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fr-FR" sz="2400" b="1"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als</a:t>
            </a:r>
            <a:r>
              <a:rPr kumimoji="0" lang="fr-FR" sz="24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Max.</a:t>
            </a:r>
            <a:endPar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pic>
        <p:nvPicPr>
          <p:cNvPr id="22" name="Picture 21" descr="A close up of a logo&#10;&#10;Description automatically generated">
            <a:extLst>
              <a:ext uri="{FF2B5EF4-FFF2-40B4-BE49-F238E27FC236}">
                <a16:creationId xmlns:a16="http://schemas.microsoft.com/office/drawing/2014/main" id="{035C3C91-F6D0-48F4-AA20-2D9E15C2763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84501" y="3200695"/>
            <a:ext cx="732661" cy="951122"/>
          </a:xfrm>
          <a:prstGeom prst="rect">
            <a:avLst/>
          </a:prstGeom>
        </p:spPr>
      </p:pic>
      <p:pic>
        <p:nvPicPr>
          <p:cNvPr id="24" name="Picture 23" descr="A close up of a logo&#10;&#10;Description automatically generated">
            <a:extLst>
              <a:ext uri="{FF2B5EF4-FFF2-40B4-BE49-F238E27FC236}">
                <a16:creationId xmlns:a16="http://schemas.microsoft.com/office/drawing/2014/main" id="{13A57E53-A0D9-4BCD-A20D-F1CB6C6B812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06429" y="3200695"/>
            <a:ext cx="735263" cy="987552"/>
          </a:xfrm>
          <a:prstGeom prst="rect">
            <a:avLst/>
          </a:prstGeom>
        </p:spPr>
      </p:pic>
      <p:pic>
        <p:nvPicPr>
          <p:cNvPr id="26" name="Picture 25" descr="A picture containing calendar&#10;&#10;Description automatically generated">
            <a:extLst>
              <a:ext uri="{FF2B5EF4-FFF2-40B4-BE49-F238E27FC236}">
                <a16:creationId xmlns:a16="http://schemas.microsoft.com/office/drawing/2014/main" id="{555275A3-C8CE-4E91-BB66-65BE63685FF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01476" y="4907293"/>
            <a:ext cx="673540" cy="675652"/>
          </a:xfrm>
          <a:prstGeom prst="rect">
            <a:avLst/>
          </a:prstGeom>
        </p:spPr>
      </p:pic>
      <p:sp>
        <p:nvSpPr>
          <p:cNvPr id="28" name="TextBox 27">
            <a:extLst>
              <a:ext uri="{FF2B5EF4-FFF2-40B4-BE49-F238E27FC236}">
                <a16:creationId xmlns:a16="http://schemas.microsoft.com/office/drawing/2014/main" id="{363C68E0-2CBB-4CC3-A728-3F469DF5607C}"/>
              </a:ext>
            </a:extLst>
          </p:cNvPr>
          <p:cNvSpPr txBox="1"/>
          <p:nvPr/>
        </p:nvSpPr>
        <p:spPr>
          <a:xfrm>
            <a:off x="1147006" y="5500925"/>
            <a:ext cx="458207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a:noFill/>
                </a:ln>
                <a:solidFill>
                  <a:srgbClr val="DAA520"/>
                </a:solidFill>
                <a:effectLst/>
                <a:uLnTx/>
                <a:uFillTx/>
                <a:latin typeface="Century Gothic" panose="020B0502020202020204" pitchFamily="34" charset="0"/>
                <a:ea typeface="+mn-ea"/>
                <a:cs typeface="+mn-cs"/>
              </a:rPr>
              <a:t>September</a:t>
            </a:r>
            <a:r>
              <a:rPr kumimoji="0" lang="fr-FR" sz="24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 – short – </a:t>
            </a:r>
            <a:r>
              <a:rPr kumimoji="0" lang="fr-FR" sz="2400" b="1" i="0" u="none" strike="noStrike" kern="1200" cap="none" spc="0" normalizeH="0" baseline="0" noProof="0" dirty="0" err="1">
                <a:ln>
                  <a:noFill/>
                </a:ln>
                <a:solidFill>
                  <a:srgbClr val="DAA520"/>
                </a:solidFill>
                <a:effectLst/>
                <a:uLnTx/>
                <a:uFillTx/>
                <a:latin typeface="Century Gothic" panose="020B0502020202020204" pitchFamily="34" charset="0"/>
                <a:ea typeface="+mn-ea"/>
                <a:cs typeface="+mn-cs"/>
              </a:rPr>
              <a:t>October</a:t>
            </a:r>
            <a:endParaRPr kumimoji="0" lang="fr-FR" sz="28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F48D9F14-A8ED-4603-87A8-AB0B652F0BD9}"/>
              </a:ext>
            </a:extLst>
          </p:cNvPr>
          <p:cNvSpPr txBox="1"/>
          <p:nvPr/>
        </p:nvSpPr>
        <p:spPr>
          <a:xfrm>
            <a:off x="1147006" y="5825210"/>
            <a:ext cx="5265645"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September</a:t>
            </a:r>
            <a:r>
              <a:rPr kumimoji="0" lang="fr-FR" sz="24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fr-FR" sz="2400" b="1"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ist</a:t>
            </a:r>
            <a:r>
              <a:rPr kumimoji="0" lang="fr-FR" sz="24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fr-FR" sz="2400" b="1"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kürzer</a:t>
            </a:r>
            <a:r>
              <a:rPr kumimoji="0" lang="fr-FR" sz="24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fr-FR" sz="2400" b="1"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als</a:t>
            </a:r>
            <a:r>
              <a:rPr kumimoji="0" lang="fr-FR" sz="24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fr-FR" sz="2400" b="1"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Oktober</a:t>
            </a:r>
            <a:r>
              <a:rPr kumimoji="0" lang="fr-FR" sz="24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endPar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30" name="TextBox 29">
            <a:extLst>
              <a:ext uri="{FF2B5EF4-FFF2-40B4-BE49-F238E27FC236}">
                <a16:creationId xmlns:a16="http://schemas.microsoft.com/office/drawing/2014/main" id="{6300C95A-F82A-4043-9A96-EF3241A95F41}"/>
              </a:ext>
            </a:extLst>
          </p:cNvPr>
          <p:cNvSpPr txBox="1"/>
          <p:nvPr/>
        </p:nvSpPr>
        <p:spPr>
          <a:xfrm>
            <a:off x="6971567" y="4071498"/>
            <a:ext cx="486926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die Venus – </a:t>
            </a:r>
            <a:r>
              <a:rPr kumimoji="0" lang="fr-FR" sz="2400" b="1" i="0" u="none" strike="noStrike" kern="1200" cap="none" spc="0" normalizeH="0" baseline="0" noProof="0" dirty="0" err="1">
                <a:ln>
                  <a:noFill/>
                </a:ln>
                <a:solidFill>
                  <a:srgbClr val="DAA520"/>
                </a:solidFill>
                <a:effectLst/>
                <a:uLnTx/>
                <a:uFillTx/>
                <a:latin typeface="Century Gothic" panose="020B0502020202020204" pitchFamily="34" charset="0"/>
                <a:ea typeface="+mn-ea"/>
                <a:cs typeface="+mn-cs"/>
              </a:rPr>
              <a:t>bright</a:t>
            </a:r>
            <a:r>
              <a:rPr kumimoji="0" lang="fr-FR" sz="24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 – der Saturn</a:t>
            </a:r>
            <a:endParaRPr kumimoji="0" lang="fr-FR" sz="28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endParaRPr>
          </a:p>
        </p:txBody>
      </p:sp>
      <p:pic>
        <p:nvPicPr>
          <p:cNvPr id="32" name="Picture 31" descr="A picture containing table, sitting, hat, computer&#10;&#10;Description automatically generated">
            <a:extLst>
              <a:ext uri="{FF2B5EF4-FFF2-40B4-BE49-F238E27FC236}">
                <a16:creationId xmlns:a16="http://schemas.microsoft.com/office/drawing/2014/main" id="{570D1B2D-3EF3-4BB8-98C6-32CAB383C75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flipV="1">
            <a:off x="10207499" y="3413833"/>
            <a:ext cx="1372270" cy="686135"/>
          </a:xfrm>
          <a:prstGeom prst="rect">
            <a:avLst/>
          </a:prstGeom>
        </p:spPr>
      </p:pic>
      <p:pic>
        <p:nvPicPr>
          <p:cNvPr id="34" name="Picture 33" descr="Icon&#10;&#10;Description automatically generated">
            <a:extLst>
              <a:ext uri="{FF2B5EF4-FFF2-40B4-BE49-F238E27FC236}">
                <a16:creationId xmlns:a16="http://schemas.microsoft.com/office/drawing/2014/main" id="{0D1B2484-91F7-47C6-A5B1-EF531B3AF0D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69205" y="3343959"/>
            <a:ext cx="730023" cy="727742"/>
          </a:xfrm>
          <a:prstGeom prst="rect">
            <a:avLst/>
          </a:prstGeom>
        </p:spPr>
      </p:pic>
      <p:sp>
        <p:nvSpPr>
          <p:cNvPr id="35" name="TextBox 34">
            <a:extLst>
              <a:ext uri="{FF2B5EF4-FFF2-40B4-BE49-F238E27FC236}">
                <a16:creationId xmlns:a16="http://schemas.microsoft.com/office/drawing/2014/main" id="{EA7FDB06-B860-421A-889F-E1362D32D421}"/>
              </a:ext>
            </a:extLst>
          </p:cNvPr>
          <p:cNvSpPr txBox="1"/>
          <p:nvPr/>
        </p:nvSpPr>
        <p:spPr>
          <a:xfrm>
            <a:off x="7681817" y="2580482"/>
            <a:ext cx="384514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Felix </a:t>
            </a:r>
            <a:r>
              <a:rPr kumimoji="0" lang="fr-FR" sz="2400" b="1"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ist</a:t>
            </a:r>
            <a:r>
              <a:rPr kumimoji="0" lang="fr-FR" sz="24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fr-FR" sz="2400" b="1"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so</a:t>
            </a:r>
            <a:r>
              <a:rPr kumimoji="0" lang="fr-FR" sz="24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fr-FR" sz="2400" b="1"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jung</a:t>
            </a:r>
            <a:r>
              <a:rPr kumimoji="0" lang="fr-FR" sz="24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fr-FR" sz="2400" b="1"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wie</a:t>
            </a:r>
            <a:r>
              <a:rPr kumimoji="0" lang="fr-FR" sz="24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Milo. </a:t>
            </a:r>
            <a:endPar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36" name="TextBox 35">
            <a:extLst>
              <a:ext uri="{FF2B5EF4-FFF2-40B4-BE49-F238E27FC236}">
                <a16:creationId xmlns:a16="http://schemas.microsoft.com/office/drawing/2014/main" id="{349539A5-9F06-4C8D-AF63-F14113D778C2}"/>
              </a:ext>
            </a:extLst>
          </p:cNvPr>
          <p:cNvSpPr txBox="1"/>
          <p:nvPr/>
        </p:nvSpPr>
        <p:spPr>
          <a:xfrm>
            <a:off x="6971567" y="4406991"/>
            <a:ext cx="5265645"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fr-FR" sz="2400" b="1" dirty="0">
                <a:solidFill>
                  <a:srgbClr val="1F4E79"/>
                </a:solidFill>
                <a:latin typeface="Century Gothic" panose="020B0502020202020204" pitchFamily="34" charset="0"/>
              </a:rPr>
              <a:t>Die Venus </a:t>
            </a:r>
            <a:r>
              <a:rPr lang="fr-FR" sz="2400" b="1" dirty="0" err="1">
                <a:solidFill>
                  <a:srgbClr val="1F4E79"/>
                </a:solidFill>
                <a:latin typeface="Century Gothic" panose="020B0502020202020204" pitchFamily="34" charset="0"/>
              </a:rPr>
              <a:t>ist</a:t>
            </a:r>
            <a:r>
              <a:rPr lang="fr-FR" sz="2400" b="1" dirty="0">
                <a:solidFill>
                  <a:srgbClr val="1F4E79"/>
                </a:solidFill>
                <a:latin typeface="Century Gothic" panose="020B0502020202020204" pitchFamily="34" charset="0"/>
              </a:rPr>
              <a:t> </a:t>
            </a:r>
            <a:r>
              <a:rPr lang="fr-FR" sz="2400" b="1" dirty="0" err="1">
                <a:solidFill>
                  <a:srgbClr val="1F4E79"/>
                </a:solidFill>
                <a:latin typeface="Century Gothic" panose="020B0502020202020204" pitchFamily="34" charset="0"/>
              </a:rPr>
              <a:t>heller</a:t>
            </a:r>
            <a:r>
              <a:rPr lang="fr-FR" sz="2400" b="1" dirty="0">
                <a:solidFill>
                  <a:srgbClr val="1F4E79"/>
                </a:solidFill>
                <a:latin typeface="Century Gothic" panose="020B0502020202020204" pitchFamily="34" charset="0"/>
              </a:rPr>
              <a:t> </a:t>
            </a:r>
            <a:r>
              <a:rPr lang="fr-FR" sz="2400" b="1" dirty="0" err="1">
                <a:solidFill>
                  <a:srgbClr val="1F4E79"/>
                </a:solidFill>
                <a:latin typeface="Century Gothic" panose="020B0502020202020204" pitchFamily="34" charset="0"/>
              </a:rPr>
              <a:t>als</a:t>
            </a:r>
            <a:r>
              <a:rPr lang="fr-FR" sz="2400" b="1" dirty="0">
                <a:solidFill>
                  <a:srgbClr val="1F4E79"/>
                </a:solidFill>
                <a:latin typeface="Century Gothic" panose="020B0502020202020204" pitchFamily="34" charset="0"/>
              </a:rPr>
              <a:t> der Saturn.</a:t>
            </a:r>
            <a:endPar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pic>
        <p:nvPicPr>
          <p:cNvPr id="37" name="Picture 2" descr="Cat, Black, Large, Fat, Pet, Animal">
            <a:extLst>
              <a:ext uri="{FF2B5EF4-FFF2-40B4-BE49-F238E27FC236}">
                <a16:creationId xmlns:a16="http://schemas.microsoft.com/office/drawing/2014/main" id="{31BE6628-B751-4374-8F80-9644045EE29D}"/>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507291" y="1555142"/>
            <a:ext cx="977399" cy="85869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a:extLst>
              <a:ext uri="{FF2B5EF4-FFF2-40B4-BE49-F238E27FC236}">
                <a16:creationId xmlns:a16="http://schemas.microsoft.com/office/drawing/2014/main" id="{7D4ECBD2-BE45-401E-9C57-0DEAC66E4BC9}"/>
              </a:ext>
            </a:extLst>
          </p:cNvPr>
          <p:cNvPicPr>
            <a:picLocks noChangeAspect="1"/>
          </p:cNvPicPr>
          <p:nvPr/>
        </p:nvPicPr>
        <p:blipFill>
          <a:blip r:embed="rId13"/>
          <a:stretch>
            <a:fillRect/>
          </a:stretch>
        </p:blipFill>
        <p:spPr>
          <a:xfrm>
            <a:off x="9820433" y="1464909"/>
            <a:ext cx="1107390" cy="1080598"/>
          </a:xfrm>
          <a:prstGeom prst="rect">
            <a:avLst/>
          </a:prstGeom>
        </p:spPr>
      </p:pic>
      <p:sp>
        <p:nvSpPr>
          <p:cNvPr id="39" name="TextBox 38">
            <a:extLst>
              <a:ext uri="{FF2B5EF4-FFF2-40B4-BE49-F238E27FC236}">
                <a16:creationId xmlns:a16="http://schemas.microsoft.com/office/drawing/2014/main" id="{558B1AFE-6EE0-4B7C-AA6F-93F6D44FC420}"/>
              </a:ext>
            </a:extLst>
          </p:cNvPr>
          <p:cNvSpPr txBox="1"/>
          <p:nvPr/>
        </p:nvSpPr>
        <p:spPr>
          <a:xfrm>
            <a:off x="6828559" y="2315842"/>
            <a:ext cx="486926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Felix – </a:t>
            </a:r>
            <a:r>
              <a:rPr kumimoji="0" lang="fr-FR" sz="2400" b="1" i="0" u="none" strike="noStrike" kern="1200" cap="none" spc="0" normalizeH="0" baseline="0" noProof="0" dirty="0" err="1">
                <a:ln>
                  <a:noFill/>
                </a:ln>
                <a:solidFill>
                  <a:srgbClr val="DAA520"/>
                </a:solidFill>
                <a:effectLst/>
                <a:uLnTx/>
                <a:uFillTx/>
                <a:latin typeface="Century Gothic" panose="020B0502020202020204" pitchFamily="34" charset="0"/>
                <a:ea typeface="+mn-ea"/>
                <a:cs typeface="+mn-cs"/>
              </a:rPr>
              <a:t>young</a:t>
            </a:r>
            <a:r>
              <a:rPr kumimoji="0" lang="fr-FR" sz="24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 – Milo</a:t>
            </a:r>
            <a:endParaRPr kumimoji="0" lang="fr-FR" sz="28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endParaRPr>
          </a:p>
        </p:txBody>
      </p:sp>
      <p:pic>
        <p:nvPicPr>
          <p:cNvPr id="41" name="Picture 40" descr="A picture containing lamp, food&#10;&#10;Description automatically generated">
            <a:extLst>
              <a:ext uri="{FF2B5EF4-FFF2-40B4-BE49-F238E27FC236}">
                <a16:creationId xmlns:a16="http://schemas.microsoft.com/office/drawing/2014/main" id="{D548855C-90FB-4D54-A53C-6F8D1C63FCD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923765" y="1722731"/>
            <a:ext cx="745246" cy="681900"/>
          </a:xfrm>
          <a:prstGeom prst="rect">
            <a:avLst/>
          </a:prstGeom>
        </p:spPr>
      </p:pic>
      <p:pic>
        <p:nvPicPr>
          <p:cNvPr id="43" name="Picture 42" descr="Icon&#10;&#10;Description automatically generated">
            <a:extLst>
              <a:ext uri="{FF2B5EF4-FFF2-40B4-BE49-F238E27FC236}">
                <a16:creationId xmlns:a16="http://schemas.microsoft.com/office/drawing/2014/main" id="{D67C9641-45F2-40A9-991F-110E7D87ECB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558914" y="1787155"/>
            <a:ext cx="737273" cy="586132"/>
          </a:xfrm>
          <a:prstGeom prst="rect">
            <a:avLst/>
          </a:prstGeom>
        </p:spPr>
      </p:pic>
      <p:sp>
        <p:nvSpPr>
          <p:cNvPr id="44" name="TextBox 43">
            <a:extLst>
              <a:ext uri="{FF2B5EF4-FFF2-40B4-BE49-F238E27FC236}">
                <a16:creationId xmlns:a16="http://schemas.microsoft.com/office/drawing/2014/main" id="{7D11E0D2-2049-43F6-9AF4-4941703BC3D6}"/>
              </a:ext>
            </a:extLst>
          </p:cNvPr>
          <p:cNvSpPr txBox="1"/>
          <p:nvPr/>
        </p:nvSpPr>
        <p:spPr>
          <a:xfrm>
            <a:off x="6251051" y="5821010"/>
            <a:ext cx="6226997"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Kaiserstraße</a:t>
            </a:r>
            <a:r>
              <a:rPr kumimoji="0" lang="fr-FR" sz="24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fr-FR" sz="2400" b="1"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ist</a:t>
            </a:r>
            <a:r>
              <a:rPr kumimoji="0" lang="fr-FR" sz="24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fr-FR" sz="2400" b="1"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so</a:t>
            </a:r>
            <a:r>
              <a:rPr kumimoji="0" lang="fr-FR" sz="24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fr-FR" sz="2400" b="1"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eng</a:t>
            </a:r>
            <a:r>
              <a:rPr kumimoji="0" lang="fr-FR" sz="24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fr-FR" sz="2400" b="1"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wie</a:t>
            </a:r>
            <a:r>
              <a:rPr kumimoji="0" lang="fr-FR" sz="24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fr-FR" sz="2400" b="1"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Schulstraße</a:t>
            </a:r>
            <a:r>
              <a:rPr kumimoji="0" lang="fr-FR" sz="24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endParaRPr kumimoji="0" lang="fr-FR" sz="28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45" name="TextBox 44">
            <a:extLst>
              <a:ext uri="{FF2B5EF4-FFF2-40B4-BE49-F238E27FC236}">
                <a16:creationId xmlns:a16="http://schemas.microsoft.com/office/drawing/2014/main" id="{DE96F019-9068-4F43-9666-EBC03DB13DCF}"/>
              </a:ext>
            </a:extLst>
          </p:cNvPr>
          <p:cNvSpPr txBox="1"/>
          <p:nvPr/>
        </p:nvSpPr>
        <p:spPr>
          <a:xfrm>
            <a:off x="6148493" y="5482531"/>
            <a:ext cx="672782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a:noFill/>
                </a:ln>
                <a:solidFill>
                  <a:srgbClr val="DAA520"/>
                </a:solidFill>
                <a:effectLst/>
                <a:uLnTx/>
                <a:uFillTx/>
                <a:latin typeface="Century Gothic" panose="020B0502020202020204" pitchFamily="34" charset="0"/>
                <a:ea typeface="+mn-ea"/>
                <a:cs typeface="+mn-cs"/>
              </a:rPr>
              <a:t>Kaiserstraße</a:t>
            </a:r>
            <a:r>
              <a:rPr kumimoji="0" lang="fr-FR" sz="24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 – </a:t>
            </a:r>
            <a:r>
              <a:rPr kumimoji="0" lang="fr-FR" sz="2400" b="1" i="0" u="none" strike="noStrike" kern="1200" cap="none" spc="0" normalizeH="0" baseline="0" noProof="0" dirty="0" err="1">
                <a:ln>
                  <a:noFill/>
                </a:ln>
                <a:solidFill>
                  <a:srgbClr val="DAA520"/>
                </a:solidFill>
                <a:effectLst/>
                <a:uLnTx/>
                <a:uFillTx/>
                <a:latin typeface="Century Gothic" panose="020B0502020202020204" pitchFamily="34" charset="0"/>
                <a:ea typeface="+mn-ea"/>
                <a:cs typeface="+mn-cs"/>
              </a:rPr>
              <a:t>narrow</a:t>
            </a:r>
            <a:r>
              <a:rPr kumimoji="0" lang="fr-FR" sz="24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 – </a:t>
            </a:r>
            <a:r>
              <a:rPr kumimoji="0" lang="fr-FR" sz="2400" b="1" i="0" u="none" strike="noStrike" kern="1200" cap="none" spc="0" normalizeH="0" baseline="0" noProof="0" dirty="0" err="1">
                <a:ln>
                  <a:noFill/>
                </a:ln>
                <a:solidFill>
                  <a:srgbClr val="DAA520"/>
                </a:solidFill>
                <a:effectLst/>
                <a:uLnTx/>
                <a:uFillTx/>
                <a:latin typeface="Century Gothic" panose="020B0502020202020204" pitchFamily="34" charset="0"/>
                <a:ea typeface="+mn-ea"/>
                <a:cs typeface="+mn-cs"/>
              </a:rPr>
              <a:t>Schulstraße</a:t>
            </a:r>
            <a:endParaRPr kumimoji="0" lang="fr-FR" sz="28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endParaRPr>
          </a:p>
        </p:txBody>
      </p:sp>
      <p:pic>
        <p:nvPicPr>
          <p:cNvPr id="47" name="Picture 46" descr="Logo&#10;&#10;Description automatically generated">
            <a:extLst>
              <a:ext uri="{FF2B5EF4-FFF2-40B4-BE49-F238E27FC236}">
                <a16:creationId xmlns:a16="http://schemas.microsoft.com/office/drawing/2014/main" id="{1ADAB250-E621-43F6-B087-89C0FB944FC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772605" y="4840186"/>
            <a:ext cx="750232" cy="661728"/>
          </a:xfrm>
          <a:prstGeom prst="rect">
            <a:avLst/>
          </a:prstGeom>
        </p:spPr>
      </p:pic>
      <p:pic>
        <p:nvPicPr>
          <p:cNvPr id="48" name="Picture 47" descr="Logo&#10;&#10;Description automatically generated">
            <a:extLst>
              <a:ext uri="{FF2B5EF4-FFF2-40B4-BE49-F238E27FC236}">
                <a16:creationId xmlns:a16="http://schemas.microsoft.com/office/drawing/2014/main" id="{60988001-4EFB-493C-BA0C-703A9C59CBE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056356" y="4866204"/>
            <a:ext cx="750232" cy="661728"/>
          </a:xfrm>
          <a:prstGeom prst="rect">
            <a:avLst/>
          </a:prstGeom>
        </p:spPr>
      </p:pic>
      <p:sp>
        <p:nvSpPr>
          <p:cNvPr id="49" name="TextBox 48">
            <a:extLst>
              <a:ext uri="{FF2B5EF4-FFF2-40B4-BE49-F238E27FC236}">
                <a16:creationId xmlns:a16="http://schemas.microsoft.com/office/drawing/2014/main" id="{188CCDC5-0AC0-426A-86A5-1F0BC669B7C0}"/>
              </a:ext>
            </a:extLst>
          </p:cNvPr>
          <p:cNvSpPr txBox="1"/>
          <p:nvPr/>
        </p:nvSpPr>
        <p:spPr>
          <a:xfrm>
            <a:off x="3779828" y="149269"/>
            <a:ext cx="2145916"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Antworten</a:t>
            </a:r>
            <a:endParaRPr kumimoji="0" lang="fr-FR" sz="32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pic>
        <p:nvPicPr>
          <p:cNvPr id="50" name="Picture 49" descr="A picture containing calendar&#10;&#10;Description automatically generated">
            <a:extLst>
              <a:ext uri="{FF2B5EF4-FFF2-40B4-BE49-F238E27FC236}">
                <a16:creationId xmlns:a16="http://schemas.microsoft.com/office/drawing/2014/main" id="{C20CDB0E-5E1D-4323-888A-3245446E4E6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74061" y="4892186"/>
            <a:ext cx="673540" cy="675652"/>
          </a:xfrm>
          <a:prstGeom prst="rect">
            <a:avLst/>
          </a:prstGeom>
        </p:spPr>
      </p:pic>
    </p:spTree>
    <p:extLst>
      <p:ext uri="{BB962C8B-B14F-4D97-AF65-F5344CB8AC3E}">
        <p14:creationId xmlns:p14="http://schemas.microsoft.com/office/powerpoint/2010/main" val="1637181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P spid="29" grpId="0"/>
      <p:bldP spid="35" grpId="0"/>
      <p:bldP spid="36" grpId="0"/>
      <p:bldP spid="44" grpId="0"/>
      <p:bldP spid="4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096000" cy="707849"/>
          </a:xfrm>
        </p:spPr>
        <p:txBody>
          <a:bodyPr>
            <a:normAutofit/>
          </a:bodyPr>
          <a:lstStyle/>
          <a:p>
            <a:r>
              <a:rPr lang="en-GB" sz="3600" b="1" dirty="0">
                <a:solidFill>
                  <a:schemeClr val="bg1"/>
                </a:solidFill>
              </a:rPr>
              <a:t>Welches Tier </a:t>
            </a:r>
            <a:r>
              <a:rPr lang="en-GB" sz="3600" b="1" dirty="0" err="1">
                <a:solidFill>
                  <a:schemeClr val="bg1"/>
                </a:solidFill>
              </a:rPr>
              <a:t>ist</a:t>
            </a:r>
            <a:r>
              <a:rPr lang="en-GB" sz="3600" b="1" dirty="0">
                <a:solidFill>
                  <a:schemeClr val="bg1"/>
                </a:solidFill>
              </a:rPr>
              <a:t> das?</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B53E1863-6C8A-4084-BBD5-C5C906EEEC33}"/>
              </a:ext>
            </a:extLst>
          </p:cNvPr>
          <p:cNvSpPr txBox="1"/>
          <p:nvPr/>
        </p:nvSpPr>
        <p:spPr>
          <a:xfrm>
            <a:off x="2557001" y="1552600"/>
            <a:ext cx="83320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es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größer</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als</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Hund?</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EAF91A74-7EFF-4630-A4BA-EBF27FCB6968}"/>
              </a:ext>
            </a:extLst>
          </p:cNvPr>
          <p:cNvSpPr txBox="1"/>
          <p:nvPr/>
        </p:nvSpPr>
        <p:spPr>
          <a:xfrm>
            <a:off x="6853682" y="2181402"/>
            <a:ext cx="4515279" cy="461665"/>
          </a:xfrm>
          <a:prstGeom prst="rect">
            <a:avLst/>
          </a:prstGeom>
          <a:noFill/>
        </p:spPr>
        <p:txBody>
          <a:bodyPr wrap="square" rtlCol="0">
            <a:spAutoFit/>
          </a:bodyPr>
          <a:lstStyle/>
          <a:p>
            <a:pPr lvl="0">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Ja</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es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GB" sz="2400" b="1" dirty="0" err="1">
                <a:solidFill>
                  <a:srgbClr val="4472C4">
                    <a:lumMod val="50000"/>
                  </a:srgbClr>
                </a:solidFill>
              </a:rPr>
              <a:t>größer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814C49F2-54A3-4D28-9C85-6581AD5C1EE7}"/>
              </a:ext>
            </a:extLst>
          </p:cNvPr>
          <p:cNvSpPr txBox="1"/>
          <p:nvPr/>
        </p:nvSpPr>
        <p:spPr>
          <a:xfrm>
            <a:off x="2557001" y="2682700"/>
            <a:ext cx="83320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es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schneller</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als</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Kuh</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84394A23-9DB6-4127-AD5A-5F00AB675A0C}"/>
              </a:ext>
            </a:extLst>
          </p:cNvPr>
          <p:cNvSpPr txBox="1"/>
          <p:nvPr/>
        </p:nvSpPr>
        <p:spPr>
          <a:xfrm>
            <a:off x="6853683" y="3236275"/>
            <a:ext cx="40353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Ja</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es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schneller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3D482876-DD8D-4F8F-9C16-945105D6C82F}"/>
              </a:ext>
            </a:extLst>
          </p:cNvPr>
          <p:cNvSpPr txBox="1"/>
          <p:nvPr/>
        </p:nvSpPr>
        <p:spPr>
          <a:xfrm>
            <a:off x="2557001" y="3812800"/>
            <a:ext cx="83320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es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gefährlicher</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als</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Giraffe?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E7CE5301-3CA6-4EB2-AD96-2432B2A5393D}"/>
              </a:ext>
            </a:extLst>
          </p:cNvPr>
          <p:cNvSpPr txBox="1"/>
          <p:nvPr/>
        </p:nvSpPr>
        <p:spPr>
          <a:xfrm>
            <a:off x="6853683" y="4291148"/>
            <a:ext cx="45152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Ja</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es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gefährlicher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9AFE2D55-B955-4B04-B146-BF10E037DD21}"/>
              </a:ext>
            </a:extLst>
          </p:cNvPr>
          <p:cNvSpPr txBox="1"/>
          <p:nvPr/>
        </p:nvSpPr>
        <p:spPr>
          <a:xfrm>
            <a:off x="2557001" y="4942899"/>
            <a:ext cx="83320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es der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Gepard</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7A3D71F0-3821-48EB-A682-508F7FABFCD6}"/>
              </a:ext>
            </a:extLst>
          </p:cNvPr>
          <p:cNvSpPr txBox="1"/>
          <p:nvPr/>
        </p:nvSpPr>
        <p:spPr>
          <a:xfrm>
            <a:off x="6853682" y="5346021"/>
            <a:ext cx="42889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Nein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es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der </a:t>
            </a:r>
            <a:r>
              <a:rPr kumimoji="0" lang="en-GB"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Löwe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C5741638-516F-444F-AAAB-E0D57FEC33F9}"/>
              </a:ext>
            </a:extLst>
          </p:cNvPr>
          <p:cNvSpPr txBox="1"/>
          <p:nvPr/>
        </p:nvSpPr>
        <p:spPr>
          <a:xfrm>
            <a:off x="380906" y="1552600"/>
            <a:ext cx="217609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Beispiel</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99CB3C61-AE48-4E64-BF4D-C96B4C6FE73D}"/>
              </a:ext>
            </a:extLst>
          </p:cNvPr>
          <p:cNvSpPr txBox="1"/>
          <p:nvPr/>
        </p:nvSpPr>
        <p:spPr>
          <a:xfrm>
            <a:off x="520918" y="2498621"/>
            <a:ext cx="1619480" cy="2479294"/>
          </a:xfrm>
          <a:prstGeom prst="rect">
            <a:avLst/>
          </a:prstGeom>
          <a:no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1E4EC699-E567-442F-8218-22DDA0EA0993}"/>
              </a:ext>
            </a:extLst>
          </p:cNvPr>
          <p:cNvSpPr txBox="1"/>
          <p:nvPr/>
        </p:nvSpPr>
        <p:spPr>
          <a:xfrm>
            <a:off x="539096" y="4516250"/>
            <a:ext cx="1619480" cy="400110"/>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der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Löwe</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8" name="Picture 17">
            <a:extLst>
              <a:ext uri="{FF2B5EF4-FFF2-40B4-BE49-F238E27FC236}">
                <a16:creationId xmlns:a16="http://schemas.microsoft.com/office/drawing/2014/main" id="{3E67B09F-4601-48A0-9BA6-B81271F001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4406" y="2562517"/>
            <a:ext cx="1232503" cy="1889838"/>
          </a:xfrm>
          <a:prstGeom prst="rect">
            <a:avLst/>
          </a:prstGeom>
        </p:spPr>
      </p:pic>
    </p:spTree>
    <p:extLst>
      <p:ext uri="{BB962C8B-B14F-4D97-AF65-F5344CB8AC3E}">
        <p14:creationId xmlns:p14="http://schemas.microsoft.com/office/powerpoint/2010/main" val="776683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1" grpId="0"/>
      <p:bldP spid="12" grpId="0"/>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5ABC702C-B948-4D4C-AA7F-A18805B29444}"/>
              </a:ext>
            </a:extLst>
          </p:cNvPr>
          <p:cNvSpPr txBox="1"/>
          <p:nvPr/>
        </p:nvSpPr>
        <p:spPr>
          <a:xfrm>
            <a:off x="1012267" y="717047"/>
            <a:ext cx="1619480" cy="2479294"/>
          </a:xfrm>
          <a:prstGeom prst="rect">
            <a:avLst/>
          </a:prstGeom>
          <a:no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nvGrpSpPr>
          <p:cNvPr id="8" name="Group 7">
            <a:extLst>
              <a:ext uri="{FF2B5EF4-FFF2-40B4-BE49-F238E27FC236}">
                <a16:creationId xmlns:a16="http://schemas.microsoft.com/office/drawing/2014/main" id="{7C61AA2C-08F8-4561-8E8F-A18ED7BF6859}"/>
              </a:ext>
            </a:extLst>
          </p:cNvPr>
          <p:cNvGrpSpPr/>
          <p:nvPr/>
        </p:nvGrpSpPr>
        <p:grpSpPr>
          <a:xfrm>
            <a:off x="1012267" y="3279056"/>
            <a:ext cx="1619480" cy="2479294"/>
            <a:chOff x="242371" y="242371"/>
            <a:chExt cx="1476260" cy="1983036"/>
          </a:xfrm>
        </p:grpSpPr>
        <p:sp>
          <p:nvSpPr>
            <p:cNvPr id="9" name="TextBox 8">
              <a:extLst>
                <a:ext uri="{FF2B5EF4-FFF2-40B4-BE49-F238E27FC236}">
                  <a16:creationId xmlns:a16="http://schemas.microsoft.com/office/drawing/2014/main" id="{15BDEEF6-EFA4-465E-B8FA-7600C0186FAF}"/>
                </a:ext>
              </a:extLst>
            </p:cNvPr>
            <p:cNvSpPr txBox="1"/>
            <p:nvPr/>
          </p:nvSpPr>
          <p:spPr>
            <a:xfrm>
              <a:off x="242371" y="242371"/>
              <a:ext cx="1476260" cy="1983036"/>
            </a:xfrm>
            <a:prstGeom prst="rect">
              <a:avLst/>
            </a:prstGeom>
            <a:no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39050012-0EB5-4DF2-AC9E-02DEDB09242E}"/>
                </a:ext>
              </a:extLst>
            </p:cNvPr>
            <p:cNvSpPr txBox="1"/>
            <p:nvPr/>
          </p:nvSpPr>
          <p:spPr>
            <a:xfrm>
              <a:off x="242371" y="1856149"/>
              <a:ext cx="1476260" cy="320024"/>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die Giraffe</a:t>
              </a:r>
            </a:p>
          </p:txBody>
        </p:sp>
      </p:grpSp>
      <p:sp>
        <p:nvSpPr>
          <p:cNvPr id="11" name="TextBox 10">
            <a:extLst>
              <a:ext uri="{FF2B5EF4-FFF2-40B4-BE49-F238E27FC236}">
                <a16:creationId xmlns:a16="http://schemas.microsoft.com/office/drawing/2014/main" id="{E4329C64-5558-4B72-85D8-BBA3EB69A66F}"/>
              </a:ext>
            </a:extLst>
          </p:cNvPr>
          <p:cNvSpPr txBox="1"/>
          <p:nvPr/>
        </p:nvSpPr>
        <p:spPr>
          <a:xfrm>
            <a:off x="1030445" y="2734676"/>
            <a:ext cx="1619480" cy="400110"/>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der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Löwe</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91DC9FCA-CB76-4D20-B6F0-2EA96857A35A}"/>
              </a:ext>
            </a:extLst>
          </p:cNvPr>
          <p:cNvSpPr txBox="1"/>
          <p:nvPr/>
        </p:nvSpPr>
        <p:spPr>
          <a:xfrm>
            <a:off x="2740079" y="717047"/>
            <a:ext cx="1619480" cy="2479294"/>
          </a:xfrm>
          <a:prstGeom prst="rect">
            <a:avLst/>
          </a:prstGeom>
          <a:no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nvGrpSpPr>
          <p:cNvPr id="13" name="Group 12">
            <a:extLst>
              <a:ext uri="{FF2B5EF4-FFF2-40B4-BE49-F238E27FC236}">
                <a16:creationId xmlns:a16="http://schemas.microsoft.com/office/drawing/2014/main" id="{CD4401F9-B740-4317-B340-A9345A5DDD5F}"/>
              </a:ext>
            </a:extLst>
          </p:cNvPr>
          <p:cNvGrpSpPr/>
          <p:nvPr/>
        </p:nvGrpSpPr>
        <p:grpSpPr>
          <a:xfrm>
            <a:off x="2740079" y="3279056"/>
            <a:ext cx="1619480" cy="2479294"/>
            <a:chOff x="242371" y="242371"/>
            <a:chExt cx="1476260" cy="1983036"/>
          </a:xfrm>
        </p:grpSpPr>
        <p:sp>
          <p:nvSpPr>
            <p:cNvPr id="14" name="TextBox 13">
              <a:extLst>
                <a:ext uri="{FF2B5EF4-FFF2-40B4-BE49-F238E27FC236}">
                  <a16:creationId xmlns:a16="http://schemas.microsoft.com/office/drawing/2014/main" id="{F35EE9D0-C5AC-4698-8D37-D52BA2652B3D}"/>
                </a:ext>
              </a:extLst>
            </p:cNvPr>
            <p:cNvSpPr txBox="1"/>
            <p:nvPr/>
          </p:nvSpPr>
          <p:spPr>
            <a:xfrm>
              <a:off x="242371" y="242371"/>
              <a:ext cx="1476260" cy="1983036"/>
            </a:xfrm>
            <a:prstGeom prst="rect">
              <a:avLst/>
            </a:prstGeom>
            <a:no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D930061D-3E61-4044-BBE4-1B6E3CE8094D}"/>
                </a:ext>
              </a:extLst>
            </p:cNvPr>
            <p:cNvSpPr txBox="1"/>
            <p:nvPr/>
          </p:nvSpPr>
          <p:spPr>
            <a:xfrm>
              <a:off x="242371" y="1856149"/>
              <a:ext cx="1476260" cy="320024"/>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der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Elefant</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grpSp>
      <p:sp>
        <p:nvSpPr>
          <p:cNvPr id="16" name="TextBox 15">
            <a:extLst>
              <a:ext uri="{FF2B5EF4-FFF2-40B4-BE49-F238E27FC236}">
                <a16:creationId xmlns:a16="http://schemas.microsoft.com/office/drawing/2014/main" id="{58AED756-8802-4AAE-BE6F-35DCB6458642}"/>
              </a:ext>
            </a:extLst>
          </p:cNvPr>
          <p:cNvSpPr txBox="1"/>
          <p:nvPr/>
        </p:nvSpPr>
        <p:spPr>
          <a:xfrm>
            <a:off x="2735161" y="2729370"/>
            <a:ext cx="1624398" cy="400110"/>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der Wal</a:t>
            </a:r>
          </a:p>
        </p:txBody>
      </p:sp>
      <p:sp>
        <p:nvSpPr>
          <p:cNvPr id="17" name="TextBox 16">
            <a:extLst>
              <a:ext uri="{FF2B5EF4-FFF2-40B4-BE49-F238E27FC236}">
                <a16:creationId xmlns:a16="http://schemas.microsoft.com/office/drawing/2014/main" id="{B805AAC7-6C72-4CEE-B0F1-6184891296DA}"/>
              </a:ext>
            </a:extLst>
          </p:cNvPr>
          <p:cNvSpPr txBox="1"/>
          <p:nvPr/>
        </p:nvSpPr>
        <p:spPr>
          <a:xfrm>
            <a:off x="4467891" y="717047"/>
            <a:ext cx="1619480" cy="2479294"/>
          </a:xfrm>
          <a:prstGeom prst="rect">
            <a:avLst/>
          </a:prstGeom>
          <a:no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nvGrpSpPr>
          <p:cNvPr id="18" name="Group 17">
            <a:extLst>
              <a:ext uri="{FF2B5EF4-FFF2-40B4-BE49-F238E27FC236}">
                <a16:creationId xmlns:a16="http://schemas.microsoft.com/office/drawing/2014/main" id="{E4A92B20-8D2B-4976-83B5-7B016F32B794}"/>
              </a:ext>
            </a:extLst>
          </p:cNvPr>
          <p:cNvGrpSpPr/>
          <p:nvPr/>
        </p:nvGrpSpPr>
        <p:grpSpPr>
          <a:xfrm>
            <a:off x="4467891" y="3279056"/>
            <a:ext cx="1619480" cy="2479294"/>
            <a:chOff x="242371" y="242371"/>
            <a:chExt cx="1476260" cy="1983036"/>
          </a:xfrm>
        </p:grpSpPr>
        <p:sp>
          <p:nvSpPr>
            <p:cNvPr id="19" name="TextBox 18">
              <a:extLst>
                <a:ext uri="{FF2B5EF4-FFF2-40B4-BE49-F238E27FC236}">
                  <a16:creationId xmlns:a16="http://schemas.microsoft.com/office/drawing/2014/main" id="{C515AEAA-828E-4A0F-97E2-326BF0813717}"/>
                </a:ext>
              </a:extLst>
            </p:cNvPr>
            <p:cNvSpPr txBox="1"/>
            <p:nvPr/>
          </p:nvSpPr>
          <p:spPr>
            <a:xfrm>
              <a:off x="242371" y="242371"/>
              <a:ext cx="1476260" cy="1983036"/>
            </a:xfrm>
            <a:prstGeom prst="rect">
              <a:avLst/>
            </a:prstGeom>
            <a:no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80F8CFA4-2F3B-4045-9BEF-FE13C60F33A8}"/>
                </a:ext>
              </a:extLst>
            </p:cNvPr>
            <p:cNvSpPr txBox="1"/>
            <p:nvPr/>
          </p:nvSpPr>
          <p:spPr>
            <a:xfrm>
              <a:off x="242371" y="1856149"/>
              <a:ext cx="1476260" cy="320024"/>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der Gorilla</a:t>
              </a:r>
            </a:p>
          </p:txBody>
        </p:sp>
      </p:grpSp>
      <p:sp>
        <p:nvSpPr>
          <p:cNvPr id="21" name="TextBox 20">
            <a:extLst>
              <a:ext uri="{FF2B5EF4-FFF2-40B4-BE49-F238E27FC236}">
                <a16:creationId xmlns:a16="http://schemas.microsoft.com/office/drawing/2014/main" id="{A7873DE0-1BC1-4DD0-A359-6D1A1B58B92B}"/>
              </a:ext>
            </a:extLst>
          </p:cNvPr>
          <p:cNvSpPr txBox="1"/>
          <p:nvPr/>
        </p:nvSpPr>
        <p:spPr>
          <a:xfrm>
            <a:off x="4377737" y="2734676"/>
            <a:ext cx="1813429" cy="400110"/>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der Delfin</a:t>
            </a:r>
          </a:p>
        </p:txBody>
      </p:sp>
      <p:sp>
        <p:nvSpPr>
          <p:cNvPr id="22" name="TextBox 21">
            <a:extLst>
              <a:ext uri="{FF2B5EF4-FFF2-40B4-BE49-F238E27FC236}">
                <a16:creationId xmlns:a16="http://schemas.microsoft.com/office/drawing/2014/main" id="{D8041949-D909-4378-A2B1-3BE3B94590F6}"/>
              </a:ext>
            </a:extLst>
          </p:cNvPr>
          <p:cNvSpPr txBox="1"/>
          <p:nvPr/>
        </p:nvSpPr>
        <p:spPr>
          <a:xfrm>
            <a:off x="6195703" y="717047"/>
            <a:ext cx="1619480" cy="2479294"/>
          </a:xfrm>
          <a:prstGeom prst="rect">
            <a:avLst/>
          </a:prstGeom>
          <a:no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nvGrpSpPr>
          <p:cNvPr id="23" name="Group 22">
            <a:extLst>
              <a:ext uri="{FF2B5EF4-FFF2-40B4-BE49-F238E27FC236}">
                <a16:creationId xmlns:a16="http://schemas.microsoft.com/office/drawing/2014/main" id="{B5C94357-AE4A-4D56-AE14-1E99CF9D30E9}"/>
              </a:ext>
            </a:extLst>
          </p:cNvPr>
          <p:cNvGrpSpPr/>
          <p:nvPr/>
        </p:nvGrpSpPr>
        <p:grpSpPr>
          <a:xfrm>
            <a:off x="6136429" y="3279056"/>
            <a:ext cx="1751906" cy="2479294"/>
            <a:chOff x="188340" y="242371"/>
            <a:chExt cx="1596975" cy="1983036"/>
          </a:xfrm>
        </p:grpSpPr>
        <p:sp>
          <p:nvSpPr>
            <p:cNvPr id="24" name="TextBox 23">
              <a:extLst>
                <a:ext uri="{FF2B5EF4-FFF2-40B4-BE49-F238E27FC236}">
                  <a16:creationId xmlns:a16="http://schemas.microsoft.com/office/drawing/2014/main" id="{8CADBF9F-AB98-4797-95B0-62452BD240FD}"/>
                </a:ext>
              </a:extLst>
            </p:cNvPr>
            <p:cNvSpPr txBox="1"/>
            <p:nvPr/>
          </p:nvSpPr>
          <p:spPr>
            <a:xfrm>
              <a:off x="242371" y="242371"/>
              <a:ext cx="1476260" cy="1983036"/>
            </a:xfrm>
            <a:prstGeom prst="rect">
              <a:avLst/>
            </a:prstGeom>
            <a:no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DD4F8C37-38DE-4643-A0EF-BCC3365C8E20}"/>
                </a:ext>
              </a:extLst>
            </p:cNvPr>
            <p:cNvSpPr txBox="1"/>
            <p:nvPr/>
          </p:nvSpPr>
          <p:spPr>
            <a:xfrm>
              <a:off x="188340" y="1856149"/>
              <a:ext cx="1596975" cy="320024"/>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der Hamster</a:t>
              </a:r>
            </a:p>
          </p:txBody>
        </p:sp>
      </p:grpSp>
      <p:sp>
        <p:nvSpPr>
          <p:cNvPr id="26" name="TextBox 25">
            <a:extLst>
              <a:ext uri="{FF2B5EF4-FFF2-40B4-BE49-F238E27FC236}">
                <a16:creationId xmlns:a16="http://schemas.microsoft.com/office/drawing/2014/main" id="{D8C3493F-8C5C-44AE-95CC-E38D928031E1}"/>
              </a:ext>
            </a:extLst>
          </p:cNvPr>
          <p:cNvSpPr txBox="1"/>
          <p:nvPr/>
        </p:nvSpPr>
        <p:spPr>
          <a:xfrm>
            <a:off x="6148357" y="2760136"/>
            <a:ext cx="1709253" cy="400110"/>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rPr>
              <a:t>der </a:t>
            </a:r>
            <a:r>
              <a:rPr kumimoji="0" lang="en-GB" sz="2000" b="0" i="0" u="none" strike="noStrike" kern="1200" cap="none" spc="0" normalizeH="0" baseline="0" noProof="0" dirty="0" err="1">
                <a:ln>
                  <a:noFill/>
                </a:ln>
                <a:solidFill>
                  <a:srgbClr val="104F75"/>
                </a:solidFill>
                <a:effectLst/>
                <a:uLnTx/>
                <a:uFillTx/>
                <a:latin typeface="Century Gothic" panose="020F0302020204030204"/>
                <a:ea typeface="+mn-ea"/>
                <a:cs typeface="+mn-cs"/>
              </a:rPr>
              <a:t>Gepard</a:t>
            </a:r>
            <a:endParaRPr kumimoji="0" lang="en-GB" sz="20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191925ED-B262-4FDD-8A42-1D23AE20093E}"/>
              </a:ext>
            </a:extLst>
          </p:cNvPr>
          <p:cNvSpPr txBox="1"/>
          <p:nvPr/>
        </p:nvSpPr>
        <p:spPr>
          <a:xfrm>
            <a:off x="7923515" y="717047"/>
            <a:ext cx="1619480" cy="2479294"/>
          </a:xfrm>
          <a:prstGeom prst="rect">
            <a:avLst/>
          </a:prstGeom>
          <a:no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nvGrpSpPr>
          <p:cNvPr id="28" name="Group 27">
            <a:extLst>
              <a:ext uri="{FF2B5EF4-FFF2-40B4-BE49-F238E27FC236}">
                <a16:creationId xmlns:a16="http://schemas.microsoft.com/office/drawing/2014/main" id="{A201EAB7-9D7E-46CA-8A21-2A33BE363BEC}"/>
              </a:ext>
            </a:extLst>
          </p:cNvPr>
          <p:cNvGrpSpPr/>
          <p:nvPr/>
        </p:nvGrpSpPr>
        <p:grpSpPr>
          <a:xfrm>
            <a:off x="7923515" y="3279056"/>
            <a:ext cx="1619480" cy="2479294"/>
            <a:chOff x="242371" y="242371"/>
            <a:chExt cx="1476260" cy="1983036"/>
          </a:xfrm>
        </p:grpSpPr>
        <p:sp>
          <p:nvSpPr>
            <p:cNvPr id="29" name="TextBox 28">
              <a:extLst>
                <a:ext uri="{FF2B5EF4-FFF2-40B4-BE49-F238E27FC236}">
                  <a16:creationId xmlns:a16="http://schemas.microsoft.com/office/drawing/2014/main" id="{4C2DE9A2-EBD8-4712-BFDF-3A26F9A14819}"/>
                </a:ext>
              </a:extLst>
            </p:cNvPr>
            <p:cNvSpPr txBox="1"/>
            <p:nvPr/>
          </p:nvSpPr>
          <p:spPr>
            <a:xfrm>
              <a:off x="242371" y="242371"/>
              <a:ext cx="1476260" cy="1983036"/>
            </a:xfrm>
            <a:prstGeom prst="rect">
              <a:avLst/>
            </a:prstGeom>
            <a:no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86051FC7-EC44-4D24-9C51-01BC639BC7FD}"/>
                </a:ext>
              </a:extLst>
            </p:cNvPr>
            <p:cNvSpPr txBox="1"/>
            <p:nvPr/>
          </p:nvSpPr>
          <p:spPr>
            <a:xfrm>
              <a:off x="242371" y="1856149"/>
              <a:ext cx="1476260" cy="320024"/>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die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Kuh</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grpSp>
      <p:sp>
        <p:nvSpPr>
          <p:cNvPr id="31" name="TextBox 30">
            <a:extLst>
              <a:ext uri="{FF2B5EF4-FFF2-40B4-BE49-F238E27FC236}">
                <a16:creationId xmlns:a16="http://schemas.microsoft.com/office/drawing/2014/main" id="{19EDFEA1-4320-42CC-8891-A4D188FFEA24}"/>
              </a:ext>
            </a:extLst>
          </p:cNvPr>
          <p:cNvSpPr txBox="1"/>
          <p:nvPr/>
        </p:nvSpPr>
        <p:spPr>
          <a:xfrm>
            <a:off x="7923515" y="2734676"/>
            <a:ext cx="1619480" cy="400110"/>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der Hund</a:t>
            </a:r>
          </a:p>
        </p:txBody>
      </p:sp>
      <p:sp>
        <p:nvSpPr>
          <p:cNvPr id="32" name="TextBox 31">
            <a:extLst>
              <a:ext uri="{FF2B5EF4-FFF2-40B4-BE49-F238E27FC236}">
                <a16:creationId xmlns:a16="http://schemas.microsoft.com/office/drawing/2014/main" id="{75FF0645-2B85-4E70-90CB-B82719538BDD}"/>
              </a:ext>
            </a:extLst>
          </p:cNvPr>
          <p:cNvSpPr txBox="1"/>
          <p:nvPr/>
        </p:nvSpPr>
        <p:spPr>
          <a:xfrm>
            <a:off x="9646409" y="706748"/>
            <a:ext cx="1624398" cy="2489593"/>
          </a:xfrm>
          <a:prstGeom prst="rect">
            <a:avLst/>
          </a:prstGeom>
          <a:no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nvGrpSpPr>
          <p:cNvPr id="33" name="Group 32">
            <a:extLst>
              <a:ext uri="{FF2B5EF4-FFF2-40B4-BE49-F238E27FC236}">
                <a16:creationId xmlns:a16="http://schemas.microsoft.com/office/drawing/2014/main" id="{742A73E5-1280-4121-A506-059211080542}"/>
              </a:ext>
            </a:extLst>
          </p:cNvPr>
          <p:cNvGrpSpPr/>
          <p:nvPr/>
        </p:nvGrpSpPr>
        <p:grpSpPr>
          <a:xfrm>
            <a:off x="9651327" y="3279056"/>
            <a:ext cx="1619480" cy="2479294"/>
            <a:chOff x="242371" y="242371"/>
            <a:chExt cx="1476260" cy="1983036"/>
          </a:xfrm>
        </p:grpSpPr>
        <p:sp>
          <p:nvSpPr>
            <p:cNvPr id="34" name="TextBox 33">
              <a:extLst>
                <a:ext uri="{FF2B5EF4-FFF2-40B4-BE49-F238E27FC236}">
                  <a16:creationId xmlns:a16="http://schemas.microsoft.com/office/drawing/2014/main" id="{286208E3-2404-4CF5-8DD1-674BEBF4AAC9}"/>
                </a:ext>
              </a:extLst>
            </p:cNvPr>
            <p:cNvSpPr txBox="1"/>
            <p:nvPr/>
          </p:nvSpPr>
          <p:spPr>
            <a:xfrm>
              <a:off x="242371" y="242371"/>
              <a:ext cx="1476260" cy="1983036"/>
            </a:xfrm>
            <a:prstGeom prst="rect">
              <a:avLst/>
            </a:prstGeom>
            <a:no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TextBox 34">
              <a:extLst>
                <a:ext uri="{FF2B5EF4-FFF2-40B4-BE49-F238E27FC236}">
                  <a16:creationId xmlns:a16="http://schemas.microsoft.com/office/drawing/2014/main" id="{A38959A8-975D-4554-AE95-440B0EAFFD19}"/>
                </a:ext>
              </a:extLst>
            </p:cNvPr>
            <p:cNvSpPr txBox="1"/>
            <p:nvPr/>
          </p:nvSpPr>
          <p:spPr>
            <a:xfrm>
              <a:off x="242371" y="1856149"/>
              <a:ext cx="1476260" cy="320024"/>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der Fisch</a:t>
              </a:r>
            </a:p>
          </p:txBody>
        </p:sp>
      </p:grpSp>
      <p:sp>
        <p:nvSpPr>
          <p:cNvPr id="36" name="TextBox 35">
            <a:extLst>
              <a:ext uri="{FF2B5EF4-FFF2-40B4-BE49-F238E27FC236}">
                <a16:creationId xmlns:a16="http://schemas.microsoft.com/office/drawing/2014/main" id="{E5F7DCEE-D5D4-4FBD-AB41-52DD1CD78922}"/>
              </a:ext>
            </a:extLst>
          </p:cNvPr>
          <p:cNvSpPr txBox="1"/>
          <p:nvPr/>
        </p:nvSpPr>
        <p:spPr>
          <a:xfrm>
            <a:off x="9646409" y="2734676"/>
            <a:ext cx="1624398" cy="400110"/>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die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Katze</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37" name="Picture 36">
            <a:extLst>
              <a:ext uri="{FF2B5EF4-FFF2-40B4-BE49-F238E27FC236}">
                <a16:creationId xmlns:a16="http://schemas.microsoft.com/office/drawing/2014/main" id="{4D9AB84E-7B19-4AEF-93A6-6AD6BE357F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5755" y="780943"/>
            <a:ext cx="1232503" cy="1889838"/>
          </a:xfrm>
          <a:prstGeom prst="rect">
            <a:avLst/>
          </a:prstGeom>
        </p:spPr>
      </p:pic>
      <p:pic>
        <p:nvPicPr>
          <p:cNvPr id="38" name="Picture 37">
            <a:extLst>
              <a:ext uri="{FF2B5EF4-FFF2-40B4-BE49-F238E27FC236}">
                <a16:creationId xmlns:a16="http://schemas.microsoft.com/office/drawing/2014/main" id="{569A86B2-7EB6-40CC-80E4-049C8DD98F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5116" y="1005257"/>
            <a:ext cx="1534324" cy="1441210"/>
          </a:xfrm>
          <a:prstGeom prst="rect">
            <a:avLst/>
          </a:prstGeom>
        </p:spPr>
      </p:pic>
      <p:pic>
        <p:nvPicPr>
          <p:cNvPr id="39" name="Picture 38">
            <a:extLst>
              <a:ext uri="{FF2B5EF4-FFF2-40B4-BE49-F238E27FC236}">
                <a16:creationId xmlns:a16="http://schemas.microsoft.com/office/drawing/2014/main" id="{A29C40DD-1632-47AD-B35A-A7C9417D98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31407" y="1189485"/>
            <a:ext cx="1465890" cy="943055"/>
          </a:xfrm>
          <a:prstGeom prst="rect">
            <a:avLst/>
          </a:prstGeom>
        </p:spPr>
      </p:pic>
      <p:pic>
        <p:nvPicPr>
          <p:cNvPr id="40" name="Picture 39">
            <a:extLst>
              <a:ext uri="{FF2B5EF4-FFF2-40B4-BE49-F238E27FC236}">
                <a16:creationId xmlns:a16="http://schemas.microsoft.com/office/drawing/2014/main" id="{8D183D36-DE66-469B-985D-DFB2E76293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18829" y="1286506"/>
            <a:ext cx="1515462" cy="1034908"/>
          </a:xfrm>
          <a:prstGeom prst="rect">
            <a:avLst/>
          </a:prstGeom>
        </p:spPr>
      </p:pic>
      <p:pic>
        <p:nvPicPr>
          <p:cNvPr id="41" name="Picture 40">
            <a:extLst>
              <a:ext uri="{FF2B5EF4-FFF2-40B4-BE49-F238E27FC236}">
                <a16:creationId xmlns:a16="http://schemas.microsoft.com/office/drawing/2014/main" id="{5F06DCF7-C045-4B67-9BB5-EDD19B15A8F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07821" y="1353488"/>
            <a:ext cx="1245950" cy="1196112"/>
          </a:xfrm>
          <a:prstGeom prst="rect">
            <a:avLst/>
          </a:prstGeom>
        </p:spPr>
      </p:pic>
      <p:pic>
        <p:nvPicPr>
          <p:cNvPr id="42" name="Picture 41">
            <a:extLst>
              <a:ext uri="{FF2B5EF4-FFF2-40B4-BE49-F238E27FC236}">
                <a16:creationId xmlns:a16="http://schemas.microsoft.com/office/drawing/2014/main" id="{3676A77D-05C6-4581-A816-A0D53BD4438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43718" y="1344212"/>
            <a:ext cx="1429779" cy="1072334"/>
          </a:xfrm>
          <a:prstGeom prst="rect">
            <a:avLst/>
          </a:prstGeom>
        </p:spPr>
      </p:pic>
      <p:pic>
        <p:nvPicPr>
          <p:cNvPr id="43" name="Picture 42">
            <a:extLst>
              <a:ext uri="{FF2B5EF4-FFF2-40B4-BE49-F238E27FC236}">
                <a16:creationId xmlns:a16="http://schemas.microsoft.com/office/drawing/2014/main" id="{885279B2-4A18-447B-A0E3-1C009196C34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05755" y="3452615"/>
            <a:ext cx="1392335" cy="1844070"/>
          </a:xfrm>
          <a:prstGeom prst="rect">
            <a:avLst/>
          </a:prstGeom>
        </p:spPr>
      </p:pic>
      <p:pic>
        <p:nvPicPr>
          <p:cNvPr id="44" name="Picture 43">
            <a:extLst>
              <a:ext uri="{FF2B5EF4-FFF2-40B4-BE49-F238E27FC236}">
                <a16:creationId xmlns:a16="http://schemas.microsoft.com/office/drawing/2014/main" id="{DC48AF39-1987-465B-B10A-A5F6249E1F4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40920" y="3809285"/>
            <a:ext cx="1212880" cy="1487400"/>
          </a:xfrm>
          <a:prstGeom prst="rect">
            <a:avLst/>
          </a:prstGeom>
        </p:spPr>
      </p:pic>
      <p:pic>
        <p:nvPicPr>
          <p:cNvPr id="45" name="Picture 44">
            <a:extLst>
              <a:ext uri="{FF2B5EF4-FFF2-40B4-BE49-F238E27FC236}">
                <a16:creationId xmlns:a16="http://schemas.microsoft.com/office/drawing/2014/main" id="{DB9C648C-ECA9-4CAC-BA26-E15F6D97B13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613956" y="3737774"/>
            <a:ext cx="1340989" cy="1561858"/>
          </a:xfrm>
          <a:prstGeom prst="rect">
            <a:avLst/>
          </a:prstGeom>
        </p:spPr>
      </p:pic>
      <p:pic>
        <p:nvPicPr>
          <p:cNvPr id="46" name="Picture 45">
            <a:extLst>
              <a:ext uri="{FF2B5EF4-FFF2-40B4-BE49-F238E27FC236}">
                <a16:creationId xmlns:a16="http://schemas.microsoft.com/office/drawing/2014/main" id="{B63AC4F2-D632-45E3-911D-42AB2412E597}"/>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6247712" y="4198082"/>
            <a:ext cx="1492718" cy="661204"/>
          </a:xfrm>
          <a:prstGeom prst="rect">
            <a:avLst/>
          </a:prstGeom>
        </p:spPr>
      </p:pic>
      <p:pic>
        <p:nvPicPr>
          <p:cNvPr id="47" name="Picture 46">
            <a:extLst>
              <a:ext uri="{FF2B5EF4-FFF2-40B4-BE49-F238E27FC236}">
                <a16:creationId xmlns:a16="http://schemas.microsoft.com/office/drawing/2014/main" id="{D07DF826-A84B-486C-818E-FD2B8628457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183507" y="4171323"/>
            <a:ext cx="1170264" cy="834788"/>
          </a:xfrm>
          <a:prstGeom prst="rect">
            <a:avLst/>
          </a:prstGeom>
        </p:spPr>
      </p:pic>
      <p:pic>
        <p:nvPicPr>
          <p:cNvPr id="48" name="Picture 47">
            <a:extLst>
              <a:ext uri="{FF2B5EF4-FFF2-40B4-BE49-F238E27FC236}">
                <a16:creationId xmlns:a16="http://schemas.microsoft.com/office/drawing/2014/main" id="{6A10E6DB-1011-467F-A044-576B0657CFE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741828" y="3928084"/>
            <a:ext cx="1431669" cy="1201199"/>
          </a:xfrm>
          <a:prstGeom prst="rect">
            <a:avLst/>
          </a:prstGeom>
        </p:spPr>
      </p:pic>
      <p:sp>
        <p:nvSpPr>
          <p:cNvPr id="4" name="Title 3"/>
          <p:cNvSpPr>
            <a:spLocks noGrp="1"/>
          </p:cNvSpPr>
          <p:nvPr>
            <p:ph type="title"/>
          </p:nvPr>
        </p:nvSpPr>
        <p:spPr>
          <a:xfrm>
            <a:off x="10576800" y="109348"/>
            <a:ext cx="1770914" cy="707849"/>
          </a:xfrm>
        </p:spPr>
        <p:txBody>
          <a:bodyPr>
            <a:normAutofit/>
          </a:bodyPr>
          <a:lstStyle/>
          <a:p>
            <a:r>
              <a:rPr lang="en-GB" sz="2000" b="1" dirty="0" err="1">
                <a:solidFill>
                  <a:schemeClr val="bg1"/>
                </a:solidFill>
              </a:rPr>
              <a:t>sprechen</a:t>
            </a:r>
            <a:endParaRPr lang="en-GB" sz="2000" b="1" dirty="0">
              <a:solidFill>
                <a:schemeClr val="bg1"/>
              </a:solidFill>
            </a:endParaRPr>
          </a:p>
        </p:txBody>
      </p:sp>
      <p:sp>
        <p:nvSpPr>
          <p:cNvPr id="2" name="Rectangle 1">
            <a:extLst>
              <a:ext uri="{FF2B5EF4-FFF2-40B4-BE49-F238E27FC236}">
                <a16:creationId xmlns:a16="http://schemas.microsoft.com/office/drawing/2014/main" id="{0B33CB61-8265-404F-90B8-5FC1086E3696}"/>
              </a:ext>
            </a:extLst>
          </p:cNvPr>
          <p:cNvSpPr/>
          <p:nvPr/>
        </p:nvSpPr>
        <p:spPr>
          <a:xfrm>
            <a:off x="1012267" y="5784541"/>
            <a:ext cx="11119104" cy="430887"/>
          </a:xfrm>
          <a:prstGeom prst="rect">
            <a:avLst/>
          </a:prstGeom>
        </p:spPr>
        <p:txBody>
          <a:bodyPr wrap="square">
            <a:spAutoFit/>
          </a:bodyPr>
          <a:lstStyle/>
          <a:p>
            <a:r>
              <a:rPr lang="en-GB" sz="2200" dirty="0">
                <a:solidFill>
                  <a:schemeClr val="accent5">
                    <a:lumMod val="50000"/>
                  </a:schemeClr>
                </a:solidFill>
              </a:rPr>
              <a:t>schnell – </a:t>
            </a:r>
            <a:r>
              <a:rPr lang="en-GB" sz="2200" dirty="0" err="1">
                <a:solidFill>
                  <a:schemeClr val="accent5">
                    <a:lumMod val="50000"/>
                  </a:schemeClr>
                </a:solidFill>
              </a:rPr>
              <a:t>gefährlich</a:t>
            </a:r>
            <a:r>
              <a:rPr lang="en-GB" sz="2200" dirty="0">
                <a:solidFill>
                  <a:schemeClr val="accent5">
                    <a:lumMod val="50000"/>
                  </a:schemeClr>
                </a:solidFill>
              </a:rPr>
              <a:t> – </a:t>
            </a:r>
            <a:r>
              <a:rPr lang="en-GB" sz="2200" dirty="0" err="1">
                <a:solidFill>
                  <a:schemeClr val="accent5">
                    <a:lumMod val="50000"/>
                  </a:schemeClr>
                </a:solidFill>
              </a:rPr>
              <a:t>klein</a:t>
            </a:r>
            <a:r>
              <a:rPr lang="en-GB" sz="2200" dirty="0">
                <a:solidFill>
                  <a:schemeClr val="accent5">
                    <a:lumMod val="50000"/>
                  </a:schemeClr>
                </a:solidFill>
              </a:rPr>
              <a:t> – intelligent – </a:t>
            </a:r>
            <a:r>
              <a:rPr lang="en-GB" sz="2200" dirty="0" err="1">
                <a:solidFill>
                  <a:schemeClr val="accent5">
                    <a:lumMod val="50000"/>
                  </a:schemeClr>
                </a:solidFill>
              </a:rPr>
              <a:t>groß</a:t>
            </a:r>
            <a:r>
              <a:rPr lang="en-GB" sz="2200" dirty="0">
                <a:solidFill>
                  <a:schemeClr val="accent5">
                    <a:lumMod val="50000"/>
                  </a:schemeClr>
                </a:solidFill>
              </a:rPr>
              <a:t> – </a:t>
            </a:r>
            <a:r>
              <a:rPr lang="en-GB" sz="2200" dirty="0" err="1">
                <a:solidFill>
                  <a:schemeClr val="accent5">
                    <a:lumMod val="50000"/>
                  </a:schemeClr>
                </a:solidFill>
              </a:rPr>
              <a:t>ruhig</a:t>
            </a:r>
            <a:r>
              <a:rPr lang="en-GB" sz="2200" dirty="0">
                <a:solidFill>
                  <a:schemeClr val="accent5">
                    <a:lumMod val="50000"/>
                  </a:schemeClr>
                </a:solidFill>
              </a:rPr>
              <a:t> – </a:t>
            </a:r>
            <a:r>
              <a:rPr lang="en-GB" sz="2200" dirty="0" err="1">
                <a:solidFill>
                  <a:schemeClr val="accent5">
                    <a:lumMod val="50000"/>
                  </a:schemeClr>
                </a:solidFill>
              </a:rPr>
              <a:t>langsam</a:t>
            </a:r>
            <a:r>
              <a:rPr lang="en-GB" sz="2200" dirty="0">
                <a:solidFill>
                  <a:schemeClr val="accent5">
                    <a:lumMod val="50000"/>
                  </a:schemeClr>
                </a:solidFill>
              </a:rPr>
              <a:t> – </a:t>
            </a:r>
            <a:r>
              <a:rPr lang="en-GB" sz="2200" dirty="0" err="1">
                <a:solidFill>
                  <a:schemeClr val="accent5">
                    <a:lumMod val="50000"/>
                  </a:schemeClr>
                </a:solidFill>
              </a:rPr>
              <a:t>langweilig</a:t>
            </a:r>
            <a:endParaRPr lang="en-GB" sz="2200" dirty="0"/>
          </a:p>
        </p:txBody>
      </p:sp>
    </p:spTree>
    <p:extLst>
      <p:ext uri="{BB962C8B-B14F-4D97-AF65-F5344CB8AC3E}">
        <p14:creationId xmlns:p14="http://schemas.microsoft.com/office/powerpoint/2010/main" val="34824088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F30A5AC-DBAD-4134-AE7D-A1E0C4990D7C}"/>
              </a:ext>
            </a:extLst>
          </p:cNvPr>
          <p:cNvSpPr txBox="1">
            <a:spLocks/>
          </p:cNvSpPr>
          <p:nvPr/>
        </p:nvSpPr>
        <p:spPr>
          <a:xfrm>
            <a:off x="426372" y="700604"/>
            <a:ext cx="11512202" cy="803714"/>
          </a:xfrm>
          <a:prstGeom prst="rect">
            <a:avLst/>
          </a:prstGeom>
          <a:solidFill>
            <a:srgbClr val="DAA520"/>
          </a:solidFill>
          <a:ln>
            <a:solidFill>
              <a:schemeClr val="tx1"/>
            </a:solidFill>
          </a:ln>
          <a:effectLst>
            <a:outerShdw blurRad="50800" dist="38100" dir="5400000" algn="t" rotWithShape="0">
              <a:prstClr val="black">
                <a:alpha val="40000"/>
              </a:prstClr>
            </a:outerShdw>
          </a:effectLst>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000" b="0" i="0" u="none" strike="noStrike" kern="1200" cap="none" spc="0" normalizeH="0" baseline="0" noProof="0" dirty="0">
                <a:ln>
                  <a:noFill/>
                </a:ln>
                <a:solidFill>
                  <a:prstClr val="white"/>
                </a:solidFill>
                <a:effectLst/>
                <a:uLnTx/>
                <a:uFillTx/>
                <a:latin typeface="Century Gothic" panose="020F0302020204030204"/>
                <a:ea typeface="+mj-ea"/>
                <a:cs typeface="+mj-cs"/>
              </a:rPr>
              <a:t>Making adjectives into plural nouns</a:t>
            </a:r>
            <a:r>
              <a:rPr kumimoji="0" lang="en-GB" sz="3000" b="1" i="0" u="none" strike="noStrike" kern="1200" cap="none" spc="0" normalizeH="0" baseline="0" noProof="0" dirty="0">
                <a:ln>
                  <a:noFill/>
                </a:ln>
                <a:solidFill>
                  <a:prstClr val="white"/>
                </a:solidFill>
                <a:effectLst/>
                <a:uLnTx/>
                <a:uFillTx/>
                <a:latin typeface="Century Gothic" panose="020F0302020204030204"/>
                <a:ea typeface="+mj-ea"/>
                <a:cs typeface="+mj-cs"/>
              </a:rPr>
              <a:t> </a:t>
            </a:r>
            <a:r>
              <a:rPr kumimoji="0" lang="en-GB" sz="3000" b="0" i="0" u="none" strike="noStrike" kern="1200" cap="none" spc="0" normalizeH="0" baseline="0" noProof="0" dirty="0">
                <a:ln>
                  <a:noFill/>
                </a:ln>
                <a:solidFill>
                  <a:prstClr val="white"/>
                </a:solidFill>
                <a:effectLst/>
                <a:uLnTx/>
                <a:uFillTx/>
                <a:latin typeface="Century Gothic" panose="020F0302020204030204"/>
                <a:ea typeface="+mj-ea"/>
                <a:cs typeface="+mj-cs"/>
              </a:rPr>
              <a:t>in German.</a:t>
            </a:r>
            <a:endParaRPr kumimoji="0" lang="en-GB" sz="3000" b="1" i="0" u="none" strike="noStrike" kern="1200" cap="none" spc="0" normalizeH="0" baseline="0" noProof="0" dirty="0">
              <a:ln>
                <a:noFill/>
              </a:ln>
              <a:solidFill>
                <a:prstClr val="white"/>
              </a:solidFill>
              <a:effectLst/>
              <a:uLnTx/>
              <a:uFillTx/>
              <a:latin typeface="Century Gothic" panose="020F0302020204030204"/>
              <a:ea typeface="+mj-ea"/>
              <a:cs typeface="+mj-cs"/>
            </a:endParaRPr>
          </a:p>
        </p:txBody>
      </p:sp>
      <p:sp>
        <p:nvSpPr>
          <p:cNvPr id="4" name="Rounded Rectangle 3">
            <a:extLst>
              <a:ext uri="{FF2B5EF4-FFF2-40B4-BE49-F238E27FC236}">
                <a16:creationId xmlns:a16="http://schemas.microsoft.com/office/drawing/2014/main" id="{19BFF980-8150-4CC8-9727-36CBB0849475}"/>
              </a:ext>
            </a:extLst>
          </p:cNvPr>
          <p:cNvSpPr/>
          <p:nvPr/>
        </p:nvSpPr>
        <p:spPr>
          <a:xfrm>
            <a:off x="478237" y="1695987"/>
            <a:ext cx="4189539" cy="867680"/>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6600"/>
                </a:solidFill>
                <a:effectLst/>
                <a:uLnTx/>
                <a:uFillTx/>
                <a:latin typeface="Century Gothic" panose="020F0302020204030204"/>
                <a:ea typeface="+mn-ea"/>
                <a:cs typeface="+mn-cs"/>
              </a:rPr>
              <a:t>The rich </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have too much.</a:t>
            </a:r>
            <a:endParaRPr kumimoji="0" lang="en-GB" sz="3600" b="1" i="0" u="none" strike="noStrike" kern="1200" cap="none" spc="0" normalizeH="0" baseline="0" noProof="0" dirty="0">
              <a:ln>
                <a:noFill/>
              </a:ln>
              <a:solidFill>
                <a:srgbClr val="EA5F00"/>
              </a:solidFill>
              <a:effectLst/>
              <a:uLnTx/>
              <a:uFillTx/>
              <a:latin typeface="Century Gothic" panose="020F0302020204030204"/>
              <a:ea typeface="+mn-ea"/>
              <a:cs typeface="+mn-cs"/>
            </a:endParaRPr>
          </a:p>
        </p:txBody>
      </p:sp>
      <p:sp>
        <p:nvSpPr>
          <p:cNvPr id="5" name="Rounded Rectangle 4">
            <a:extLst>
              <a:ext uri="{FF2B5EF4-FFF2-40B4-BE49-F238E27FC236}">
                <a16:creationId xmlns:a16="http://schemas.microsoft.com/office/drawing/2014/main" id="{4A2026C3-98C8-4660-9E35-EADFA11FA319}"/>
              </a:ext>
            </a:extLst>
          </p:cNvPr>
          <p:cNvSpPr/>
          <p:nvPr/>
        </p:nvSpPr>
        <p:spPr>
          <a:xfrm>
            <a:off x="6556058" y="1743420"/>
            <a:ext cx="5042383" cy="830398"/>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6600"/>
                </a:solidFill>
                <a:effectLst/>
                <a:uLnTx/>
                <a:uFillTx/>
                <a:latin typeface="Century Gothic" panose="020F0302020204030204"/>
                <a:ea typeface="+mn-ea"/>
                <a:cs typeface="+mn-cs"/>
              </a:rPr>
              <a:t>Die </a:t>
            </a:r>
            <a:r>
              <a:rPr kumimoji="0" lang="en-GB" sz="2800" b="1" i="0" u="none" strike="noStrike" kern="1200" cap="none" spc="0" normalizeH="0" baseline="0" noProof="0" dirty="0" err="1">
                <a:ln>
                  <a:noFill/>
                </a:ln>
                <a:solidFill>
                  <a:srgbClr val="FF6600"/>
                </a:solidFill>
                <a:effectLst/>
                <a:uLnTx/>
                <a:uFillTx/>
                <a:latin typeface="Century Gothic" panose="020F0302020204030204"/>
                <a:ea typeface="+mn-ea"/>
                <a:cs typeface="+mn-cs"/>
              </a:rPr>
              <a:t>Reichen</a:t>
            </a:r>
            <a:r>
              <a:rPr kumimoji="0" lang="en-GB" sz="2800" b="1" i="0" u="none" strike="noStrike" kern="1200" cap="none" spc="0" normalizeH="0" baseline="0" noProof="0" dirty="0">
                <a:ln>
                  <a:noFill/>
                </a:ln>
                <a:solidFill>
                  <a:srgbClr val="FF6600"/>
                </a:solidFill>
                <a:effectLst/>
                <a:uLnTx/>
                <a:uFillTx/>
                <a:latin typeface="Century Gothic" panose="020F0302020204030204"/>
                <a:ea typeface="+mn-ea"/>
                <a:cs typeface="+mn-cs"/>
              </a:rPr>
              <a:t> </a:t>
            </a: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habe</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 </a:t>
            </a: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fr-FR" sz="3600" b="1" i="0" u="none" strike="noStrike" kern="1200" cap="none" spc="0" normalizeH="0" baseline="0" noProof="0" dirty="0">
              <a:ln>
                <a:noFill/>
              </a:ln>
              <a:solidFill>
                <a:srgbClr val="EA5F00"/>
              </a:solidFill>
              <a:effectLst/>
              <a:uLnTx/>
              <a:uFillTx/>
              <a:latin typeface="Century Gothic" panose="020F0302020204030204"/>
              <a:ea typeface="+mn-ea"/>
              <a:cs typeface="+mn-cs"/>
            </a:endParaRPr>
          </a:p>
        </p:txBody>
      </p:sp>
      <p:sp>
        <p:nvSpPr>
          <p:cNvPr id="6" name="Right Arrow 5">
            <a:extLst>
              <a:ext uri="{FF2B5EF4-FFF2-40B4-BE49-F238E27FC236}">
                <a16:creationId xmlns:a16="http://schemas.microsoft.com/office/drawing/2014/main" id="{A71D459F-C9E1-4B18-9271-9E0B253729F7}"/>
              </a:ext>
            </a:extLst>
          </p:cNvPr>
          <p:cNvSpPr/>
          <p:nvPr/>
        </p:nvSpPr>
        <p:spPr>
          <a:xfrm>
            <a:off x="4982341" y="1825877"/>
            <a:ext cx="1365934" cy="544389"/>
          </a:xfrm>
          <a:prstGeom prst="rightArrow">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4E7DFD04-0EE5-4608-A7E4-12ED409242F7}"/>
              </a:ext>
            </a:extLst>
          </p:cNvPr>
          <p:cNvSpPr txBox="1"/>
          <p:nvPr/>
        </p:nvSpPr>
        <p:spPr>
          <a:xfrm>
            <a:off x="9749925" y="58719"/>
            <a:ext cx="2324267" cy="923330"/>
          </a:xfrm>
          <a:prstGeom prst="rect">
            <a:avLst/>
          </a:prstGeom>
          <a:solidFill>
            <a:srgbClr val="FBF0D5"/>
          </a:solidFill>
          <a:ln w="38100">
            <a:solidFill>
              <a:srgbClr val="00006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It’s a noun now, so needs a capital letter!</a:t>
            </a:r>
          </a:p>
        </p:txBody>
      </p:sp>
      <p:cxnSp>
        <p:nvCxnSpPr>
          <p:cNvPr id="10" name="Straight Arrow Connector 9"/>
          <p:cNvCxnSpPr>
            <a:cxnSpLocks/>
            <a:stCxn id="8" idx="2"/>
          </p:cNvCxnSpPr>
          <p:nvPr/>
        </p:nvCxnSpPr>
        <p:spPr>
          <a:xfrm flipH="1">
            <a:off x="7713587" y="982049"/>
            <a:ext cx="3198472" cy="1049290"/>
          </a:xfrm>
          <a:prstGeom prst="straightConnector1">
            <a:avLst/>
          </a:prstGeom>
          <a:ln w="38100">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211136" y="3095377"/>
            <a:ext cx="5790715" cy="2304506"/>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Translate these sentences.</a:t>
            </a:r>
            <a:b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Die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Kleinen</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 die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Großen</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spielen</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zusammen</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The young need the old.</a:t>
            </a:r>
          </a:p>
        </p:txBody>
      </p:sp>
      <p:sp>
        <p:nvSpPr>
          <p:cNvPr id="19" name="Rounded Rectangle 18"/>
          <p:cNvSpPr/>
          <p:nvPr/>
        </p:nvSpPr>
        <p:spPr>
          <a:xfrm>
            <a:off x="6387195" y="2806140"/>
            <a:ext cx="5728875" cy="3367756"/>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What would the following words be in German?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first (ones)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last (ones)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new (ones)</a:t>
            </a:r>
            <a:b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poor (ones)</a:t>
            </a:r>
            <a:b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Choose one and write a sentence in German.</a:t>
            </a:r>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1851" y="5206482"/>
            <a:ext cx="731881" cy="746394"/>
          </a:xfrm>
          <a:prstGeom prst="rect">
            <a:avLst/>
          </a:prstGeom>
        </p:spPr>
      </p:pic>
      <p:sp>
        <p:nvSpPr>
          <p:cNvPr id="9" name="Title 8"/>
          <p:cNvSpPr>
            <a:spLocks noGrp="1"/>
          </p:cNvSpPr>
          <p:nvPr>
            <p:ph type="title"/>
          </p:nvPr>
        </p:nvSpPr>
        <p:spPr>
          <a:xfrm>
            <a:off x="729669" y="-52287"/>
            <a:ext cx="10515600" cy="1325563"/>
          </a:xfrm>
        </p:spPr>
        <p:txBody>
          <a:bodyPr>
            <a:normAutofit/>
          </a:bodyPr>
          <a:lstStyle/>
          <a:p>
            <a:pPr algn="ctr"/>
            <a:r>
              <a:rPr lang="en-GB" sz="3200" b="1" dirty="0">
                <a:solidFill>
                  <a:srgbClr val="4472C4">
                    <a:lumMod val="50000"/>
                  </a:srgbClr>
                </a:solidFill>
              </a:rPr>
              <a:t>English </a:t>
            </a:r>
            <a:r>
              <a:rPr lang="en-GB" sz="3200" b="1" dirty="0">
                <a:solidFill>
                  <a:srgbClr val="4472C4">
                    <a:lumMod val="50000"/>
                  </a:srgbClr>
                </a:solidFill>
                <a:sym typeface="Wingdings" panose="05000000000000000000" pitchFamily="2" charset="2"/>
              </a:rPr>
              <a:t> German  English</a:t>
            </a:r>
            <a:br>
              <a:rPr lang="en-GB" sz="3200" b="1" dirty="0">
                <a:solidFill>
                  <a:srgbClr val="4472C4">
                    <a:lumMod val="50000"/>
                  </a:srgbClr>
                </a:solidFill>
              </a:rPr>
            </a:br>
            <a:endParaRPr lang="en-GB" sz="3200" dirty="0"/>
          </a:p>
        </p:txBody>
      </p:sp>
      <p:pic>
        <p:nvPicPr>
          <p:cNvPr id="12" name="Picture 11" descr="A close up of a logo&#10;&#10;Description automatically generated">
            <a:extLst>
              <a:ext uri="{FF2B5EF4-FFF2-40B4-BE49-F238E27FC236}">
                <a16:creationId xmlns:a16="http://schemas.microsoft.com/office/drawing/2014/main" id="{08A17205-E435-45AC-954C-B541B3EBF3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86804" y="1825877"/>
            <a:ext cx="895537" cy="1150891"/>
          </a:xfrm>
          <a:prstGeom prst="rect">
            <a:avLst/>
          </a:prstGeom>
        </p:spPr>
      </p:pic>
    </p:spTree>
    <p:extLst>
      <p:ext uri="{BB962C8B-B14F-4D97-AF65-F5344CB8AC3E}">
        <p14:creationId xmlns:p14="http://schemas.microsoft.com/office/powerpoint/2010/main" val="278564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22" presetClass="entr" presetSubtype="1"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up)">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par>
                                <p:cTn id="43" presetID="10" presetClass="entr" presetSubtype="0"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8" grpId="0" animBg="1"/>
      <p:bldP spid="18"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771115" y="652010"/>
            <a:ext cx="7886700" cy="681134"/>
          </a:xfrm>
          <a:prstGeom prst="rect">
            <a:avLst/>
          </a:prstGeom>
          <a:solidFill>
            <a:srgbClr val="115076"/>
          </a:solidFill>
          <a:effectLst>
            <a:outerShdw blurRad="50800" dist="38100" dir="5400000" algn="t" rotWithShape="0">
              <a:prstClr val="black">
                <a:alpha val="40000"/>
              </a:prstClr>
            </a:outerShdw>
          </a:effectLst>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4" name="Content Placeholder 3"/>
          <p:cNvSpPr txBox="1">
            <a:spLocks/>
          </p:cNvSpPr>
          <p:nvPr/>
        </p:nvSpPr>
        <p:spPr>
          <a:xfrm>
            <a:off x="6008914" y="1843275"/>
            <a:ext cx="6069197"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little ones and the big ones play together.</a:t>
            </a:r>
          </a:p>
          <a:p>
            <a:pPr marL="514350" marR="0" lvl="0" indent="-51435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Die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Jungen</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brauchen</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die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Alten</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die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Ersten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die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Letzten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die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Neuen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die Armen</a:t>
            </a:r>
          </a:p>
        </p:txBody>
      </p:sp>
      <p:sp>
        <p:nvSpPr>
          <p:cNvPr id="5" name="TextBox 4">
            <a:extLst>
              <a:ext uri="{FF2B5EF4-FFF2-40B4-BE49-F238E27FC236}">
                <a16:creationId xmlns:a16="http://schemas.microsoft.com/office/drawing/2014/main" id="{325B0F50-5AB2-486C-9C90-821C40AD59F2}"/>
              </a:ext>
            </a:extLst>
          </p:cNvPr>
          <p:cNvSpPr txBox="1"/>
          <p:nvPr/>
        </p:nvSpPr>
        <p:spPr>
          <a:xfrm>
            <a:off x="4467875" y="5708818"/>
            <a:ext cx="3256250" cy="40011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Pronounce the words.  </a:t>
            </a:r>
          </a:p>
        </p:txBody>
      </p:sp>
      <p:sp>
        <p:nvSpPr>
          <p:cNvPr id="6" name="TextBox 5">
            <a:extLst>
              <a:ext uri="{FF2B5EF4-FFF2-40B4-BE49-F238E27FC236}">
                <a16:creationId xmlns:a16="http://schemas.microsoft.com/office/drawing/2014/main" id="{4E7DFD04-0EE5-4608-A7E4-12ED409242F7}"/>
              </a:ext>
            </a:extLst>
          </p:cNvPr>
          <p:cNvSpPr txBox="1"/>
          <p:nvPr/>
        </p:nvSpPr>
        <p:spPr>
          <a:xfrm>
            <a:off x="8636780" y="424810"/>
            <a:ext cx="3375671" cy="646331"/>
          </a:xfrm>
          <a:prstGeom prst="rect">
            <a:avLst/>
          </a:prstGeom>
          <a:solidFill>
            <a:srgbClr val="FBF0D5"/>
          </a:solidFill>
          <a:ln w="38100">
            <a:solidFill>
              <a:srgbClr val="00006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This word has another meaning. What is it?</a:t>
            </a:r>
          </a:p>
        </p:txBody>
      </p:sp>
      <p:sp>
        <p:nvSpPr>
          <p:cNvPr id="7" name="Content Placeholder 3"/>
          <p:cNvSpPr txBox="1">
            <a:spLocks/>
          </p:cNvSpPr>
          <p:nvPr/>
        </p:nvSpPr>
        <p:spPr>
          <a:xfrm>
            <a:off x="342538" y="1671905"/>
            <a:ext cx="5666376"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marR="0" lvl="0" indent="-514350" algn="l" defTabSz="914400" rtl="0" eaLnBrk="1" fontAlgn="auto" latinLnBrk="0" hangingPunct="1">
              <a:lnSpc>
                <a:spcPct val="150000"/>
              </a:lnSpc>
              <a:spcBef>
                <a:spcPts val="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Kleinen</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 die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Großen</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spielen</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zusammen</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514350" marR="0" lvl="0" indent="-514350" algn="l" defTabSz="914400" rtl="0" eaLnBrk="1" fontAlgn="auto" latinLnBrk="0" hangingPunct="1">
              <a:lnSpc>
                <a:spcPct val="150000"/>
              </a:lnSpc>
              <a:spcBef>
                <a:spcPts val="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young need the old.</a:t>
            </a:r>
          </a:p>
          <a:p>
            <a:pPr marL="514350" marR="0" lvl="0" indent="-514350" algn="l" defTabSz="914400" rtl="0" eaLnBrk="1" fontAlgn="auto" latinLnBrk="0" hangingPunct="1">
              <a:lnSpc>
                <a:spcPct val="150000"/>
              </a:lnSpc>
              <a:spcBef>
                <a:spcPts val="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first (ones)</a:t>
            </a:r>
          </a:p>
          <a:p>
            <a:pPr marL="514350" marR="0" lvl="0" indent="-514350" algn="l" defTabSz="914400" rtl="0" eaLnBrk="1" fontAlgn="auto" latinLnBrk="0" hangingPunct="1">
              <a:lnSpc>
                <a:spcPct val="150000"/>
              </a:lnSpc>
              <a:spcBef>
                <a:spcPts val="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last (ones)</a:t>
            </a:r>
          </a:p>
          <a:p>
            <a:pPr marL="514350" marR="0" lvl="0" indent="-514350" algn="l" defTabSz="914400" rtl="0" eaLnBrk="1" fontAlgn="auto" latinLnBrk="0" hangingPunct="1">
              <a:lnSpc>
                <a:spcPct val="150000"/>
              </a:lnSpc>
              <a:spcBef>
                <a:spcPts val="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new (ones)</a:t>
            </a:r>
          </a:p>
          <a:p>
            <a:pPr marL="514350" marR="0" lvl="0" indent="-514350" algn="l" defTabSz="914400" rtl="0" eaLnBrk="1" fontAlgn="auto" latinLnBrk="0" hangingPunct="1">
              <a:lnSpc>
                <a:spcPct val="150000"/>
              </a:lnSpc>
              <a:spcBef>
                <a:spcPts val="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poor (ones)</a:t>
            </a:r>
          </a:p>
        </p:txBody>
      </p:sp>
      <p:sp>
        <p:nvSpPr>
          <p:cNvPr id="8" name="Title 7"/>
          <p:cNvSpPr>
            <a:spLocks noGrp="1"/>
          </p:cNvSpPr>
          <p:nvPr>
            <p:ph type="title"/>
          </p:nvPr>
        </p:nvSpPr>
        <p:spPr>
          <a:xfrm>
            <a:off x="456665" y="382068"/>
            <a:ext cx="10515600" cy="1325563"/>
          </a:xfrm>
        </p:spPr>
        <p:txBody>
          <a:bodyPr/>
          <a:lstStyle/>
          <a:p>
            <a:pPr algn="ctr"/>
            <a:r>
              <a:rPr lang="en-GB" b="1" dirty="0">
                <a:solidFill>
                  <a:prstClr val="white"/>
                </a:solidFill>
              </a:rPr>
              <a:t>ANTWORTEN</a:t>
            </a:r>
            <a:endParaRPr lang="en-GB" b="1" dirty="0">
              <a:solidFill>
                <a:schemeClr val="bg1"/>
              </a:solidFill>
            </a:endParaRPr>
          </a:p>
        </p:txBody>
      </p:sp>
      <p:cxnSp>
        <p:nvCxnSpPr>
          <p:cNvPr id="10" name="Straight Arrow Connector 9">
            <a:extLst>
              <a:ext uri="{FF2B5EF4-FFF2-40B4-BE49-F238E27FC236}">
                <a16:creationId xmlns:a16="http://schemas.microsoft.com/office/drawing/2014/main" id="{5CC931E6-AD66-4301-8660-FB651F9EBB36}"/>
              </a:ext>
            </a:extLst>
          </p:cNvPr>
          <p:cNvCxnSpPr>
            <a:cxnSpLocks/>
            <a:stCxn id="6" idx="2"/>
          </p:cNvCxnSpPr>
          <p:nvPr/>
        </p:nvCxnSpPr>
        <p:spPr>
          <a:xfrm flipH="1">
            <a:off x="7928811" y="1071141"/>
            <a:ext cx="2395805" cy="1744248"/>
          </a:xfrm>
          <a:prstGeom prst="straightConnector1">
            <a:avLst/>
          </a:prstGeom>
          <a:ln w="38100">
            <a:solidFill>
              <a:srgbClr val="11507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7091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par>
                                <p:cTn id="37" presetID="22" presetClass="entr" presetSubtype="1"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up)">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1810512"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Früher</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C8C77C08-5026-0447-B022-A3A477524218}"/>
              </a:ext>
            </a:extLst>
          </p:cNvPr>
          <p:cNvSpPr txBox="1"/>
          <p:nvPr/>
        </p:nvSpPr>
        <p:spPr>
          <a:xfrm>
            <a:off x="180000" y="1296000"/>
            <a:ext cx="5563891"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Früher</a:t>
            </a:r>
            <a:br>
              <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Wise Guys</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Refrain:</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Früher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Früher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war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alles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besser</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Früher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Früher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war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alles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besser</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Früher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 name="TextBox 5">
            <a:extLst>
              <a:ext uri="{FF2B5EF4-FFF2-40B4-BE49-F238E27FC236}">
                <a16:creationId xmlns:a16="http://schemas.microsoft.com/office/drawing/2014/main" id="{AB333913-71F5-4EDE-80F8-995254ED2C15}"/>
              </a:ext>
            </a:extLst>
          </p:cNvPr>
          <p:cNvSpPr txBox="1"/>
          <p:nvPr/>
        </p:nvSpPr>
        <p:spPr>
          <a:xfrm>
            <a:off x="5965104" y="883499"/>
            <a:ext cx="55638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Dieser Text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lang="en-US" sz="2400" dirty="0">
                <a:solidFill>
                  <a:srgbClr val="4472C4">
                    <a:lumMod val="50000"/>
                  </a:srgbClr>
                </a:solidFill>
                <a:latin typeface="Century Gothic" panose="020F0302020204030204"/>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 name="Action Button: Custom 16">
            <a:hlinkClick r:id="" action="ppaction://noaction" highlightClick="1"/>
            <a:extLst>
              <a:ext uri="{FF2B5EF4-FFF2-40B4-BE49-F238E27FC236}">
                <a16:creationId xmlns:a16="http://schemas.microsoft.com/office/drawing/2014/main" id="{9DD4BD45-3135-4C00-8C0C-3B2CDEB44BB7}"/>
              </a:ext>
            </a:extLst>
          </p:cNvPr>
          <p:cNvSpPr/>
          <p:nvPr/>
        </p:nvSpPr>
        <p:spPr>
          <a:xfrm>
            <a:off x="6096000" y="1702521"/>
            <a:ext cx="460800" cy="461665"/>
          </a:xfrm>
          <a:prstGeom prst="actionButtonBlank">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a:t>
            </a:r>
          </a:p>
        </p:txBody>
      </p:sp>
      <p:sp>
        <p:nvSpPr>
          <p:cNvPr id="9" name="Action Button: Custom 16">
            <a:hlinkClick r:id="" action="ppaction://noaction" highlightClick="1"/>
            <a:extLst>
              <a:ext uri="{FF2B5EF4-FFF2-40B4-BE49-F238E27FC236}">
                <a16:creationId xmlns:a16="http://schemas.microsoft.com/office/drawing/2014/main" id="{6C65D309-4897-4540-BADF-1BC6B0E488E6}"/>
              </a:ext>
            </a:extLst>
          </p:cNvPr>
          <p:cNvSpPr/>
          <p:nvPr/>
        </p:nvSpPr>
        <p:spPr>
          <a:xfrm>
            <a:off x="6116809" y="3253587"/>
            <a:ext cx="460800" cy="461665"/>
          </a:xfrm>
          <a:prstGeom prst="actionButtonBlank">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5B9BD5">
                    <a:lumMod val="50000"/>
                  </a:srgbClr>
                </a:solidFill>
                <a:effectLst/>
                <a:uLnTx/>
                <a:uFillTx/>
                <a:latin typeface="Century Gothic" panose="020F0302020204030204"/>
                <a:ea typeface="+mn-ea"/>
                <a:cs typeface="+mn-cs"/>
              </a:rPr>
              <a:t>B</a:t>
            </a:r>
            <a:endPar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0" name="Action Button: Custom 16">
            <a:hlinkClick r:id="" action="ppaction://noaction" highlightClick="1"/>
            <a:extLst>
              <a:ext uri="{FF2B5EF4-FFF2-40B4-BE49-F238E27FC236}">
                <a16:creationId xmlns:a16="http://schemas.microsoft.com/office/drawing/2014/main" id="{9AA9D3C9-06A4-4911-840E-B9EFD9FAC8AB}"/>
              </a:ext>
            </a:extLst>
          </p:cNvPr>
          <p:cNvSpPr/>
          <p:nvPr/>
        </p:nvSpPr>
        <p:spPr>
          <a:xfrm>
            <a:off x="6116700" y="4804653"/>
            <a:ext cx="460800" cy="461665"/>
          </a:xfrm>
          <a:prstGeom prst="actionButtonBlank">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5B9BD5">
                    <a:lumMod val="50000"/>
                  </a:srgbClr>
                </a:solidFill>
                <a:effectLst/>
                <a:uLnTx/>
                <a:uFillTx/>
                <a:latin typeface="Century Gothic" panose="020F0302020204030204"/>
                <a:ea typeface="+mn-ea"/>
                <a:cs typeface="+mn-cs"/>
              </a:rPr>
              <a:t>C</a:t>
            </a:r>
            <a:endPar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8B3071C2-D603-42EC-B549-939746289E45}"/>
              </a:ext>
            </a:extLst>
          </p:cNvPr>
          <p:cNvSpPr txBox="1"/>
          <p:nvPr/>
        </p:nvSpPr>
        <p:spPr>
          <a:xfrm>
            <a:off x="6908909" y="1698571"/>
            <a:ext cx="55638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Gedicht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12EA29B2-31D2-416D-98E9-022937C34102}"/>
              </a:ext>
            </a:extLst>
          </p:cNvPr>
          <p:cNvSpPr txBox="1"/>
          <p:nvPr/>
        </p:nvSpPr>
        <p:spPr>
          <a:xfrm>
            <a:off x="6950527" y="3198167"/>
            <a:ext cx="55638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Lied</a:t>
            </a:r>
          </a:p>
        </p:txBody>
      </p:sp>
      <p:sp>
        <p:nvSpPr>
          <p:cNvPr id="13" name="TextBox 12">
            <a:extLst>
              <a:ext uri="{FF2B5EF4-FFF2-40B4-BE49-F238E27FC236}">
                <a16:creationId xmlns:a16="http://schemas.microsoft.com/office/drawing/2014/main" id="{8F6B604A-1267-47E9-B4C1-603BEEBB6BF2}"/>
              </a:ext>
            </a:extLst>
          </p:cNvPr>
          <p:cNvSpPr txBox="1"/>
          <p:nvPr/>
        </p:nvSpPr>
        <p:spPr>
          <a:xfrm>
            <a:off x="6950527" y="4804652"/>
            <a:ext cx="55638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Artikel</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4" name="Picture 13" descr="Shape, arrow&#10;&#10;Description automatically generated">
            <a:extLst>
              <a:ext uri="{FF2B5EF4-FFF2-40B4-BE49-F238E27FC236}">
                <a16:creationId xmlns:a16="http://schemas.microsoft.com/office/drawing/2014/main" id="{3390B716-F5FB-44D0-825F-50EF0BAF01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68323" y="2803661"/>
            <a:ext cx="757452" cy="789012"/>
          </a:xfrm>
          <a:prstGeom prst="rect">
            <a:avLst/>
          </a:prstGeom>
        </p:spPr>
      </p:pic>
      <p:pic>
        <p:nvPicPr>
          <p:cNvPr id="16" name="Picture 15" descr="A picture containing background pattern&#10;&#10;Description automatically generated">
            <a:extLst>
              <a:ext uri="{FF2B5EF4-FFF2-40B4-BE49-F238E27FC236}">
                <a16:creationId xmlns:a16="http://schemas.microsoft.com/office/drawing/2014/main" id="{AEA3AA04-C38E-43CA-9E36-5EA7D508293A}"/>
              </a:ext>
            </a:extLst>
          </p:cNvPr>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094991" y="315989"/>
            <a:ext cx="1371801" cy="1371801"/>
          </a:xfrm>
          <a:prstGeom prst="rect">
            <a:avLst/>
          </a:prstGeom>
        </p:spPr>
      </p:pic>
    </p:spTree>
    <p:extLst>
      <p:ext uri="{BB962C8B-B14F-4D97-AF65-F5344CB8AC3E}">
        <p14:creationId xmlns:p14="http://schemas.microsoft.com/office/powerpoint/2010/main" val="3987534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P spid="8" grpId="0" animBg="1"/>
      <p:bldP spid="9" grpId="0" animBg="1"/>
      <p:bldP spid="10" grpId="0" animBg="1"/>
      <p:bldP spid="11" grpId="0"/>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1810512"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Früher</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C8C77C08-5026-0447-B022-A3A477524218}"/>
              </a:ext>
            </a:extLst>
          </p:cNvPr>
          <p:cNvSpPr txBox="1"/>
          <p:nvPr/>
        </p:nvSpPr>
        <p:spPr>
          <a:xfrm>
            <a:off x="180000" y="1296000"/>
            <a:ext cx="5563891"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Früher</a:t>
            </a:r>
            <a:br>
              <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Wise Guys</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Refrain:</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Früher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Früher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war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alles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besser</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Früher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Früher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war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alles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besser</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Früher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 name="TextBox 5">
            <a:extLst>
              <a:ext uri="{FF2B5EF4-FFF2-40B4-BE49-F238E27FC236}">
                <a16:creationId xmlns:a16="http://schemas.microsoft.com/office/drawing/2014/main" id="{AB333913-71F5-4EDE-80F8-995254ED2C15}"/>
              </a:ext>
            </a:extLst>
          </p:cNvPr>
          <p:cNvSpPr txBox="1"/>
          <p:nvPr/>
        </p:nvSpPr>
        <p:spPr>
          <a:xfrm>
            <a:off x="5965104" y="883499"/>
            <a:ext cx="55638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Gründe</a:t>
            </a:r>
            <a:r>
              <a:rPr lang="en-US" sz="2400" dirty="0">
                <a:solidFill>
                  <a:srgbClr val="4472C4">
                    <a:lumMod val="50000"/>
                  </a:srgbClr>
                </a:solidFill>
                <a:latin typeface="Century Gothic" panose="020F0302020204030204"/>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 name="Action Button: Custom 16">
            <a:hlinkClick r:id="" action="ppaction://noaction" highlightClick="1"/>
            <a:extLst>
              <a:ext uri="{FF2B5EF4-FFF2-40B4-BE49-F238E27FC236}">
                <a16:creationId xmlns:a16="http://schemas.microsoft.com/office/drawing/2014/main" id="{9DD4BD45-3135-4C00-8C0C-3B2CDEB44BB7}"/>
              </a:ext>
            </a:extLst>
          </p:cNvPr>
          <p:cNvSpPr/>
          <p:nvPr/>
        </p:nvSpPr>
        <p:spPr>
          <a:xfrm>
            <a:off x="6096000" y="1702521"/>
            <a:ext cx="460800" cy="461665"/>
          </a:xfrm>
          <a:prstGeom prst="actionButtonBlank">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a:t>
            </a:r>
          </a:p>
        </p:txBody>
      </p:sp>
      <p:sp>
        <p:nvSpPr>
          <p:cNvPr id="9" name="Action Button: Custom 16">
            <a:hlinkClick r:id="" action="ppaction://noaction" highlightClick="1"/>
            <a:extLst>
              <a:ext uri="{FF2B5EF4-FFF2-40B4-BE49-F238E27FC236}">
                <a16:creationId xmlns:a16="http://schemas.microsoft.com/office/drawing/2014/main" id="{6C65D309-4897-4540-BADF-1BC6B0E488E6}"/>
              </a:ext>
            </a:extLst>
          </p:cNvPr>
          <p:cNvSpPr/>
          <p:nvPr/>
        </p:nvSpPr>
        <p:spPr>
          <a:xfrm>
            <a:off x="6096109" y="2637932"/>
            <a:ext cx="460800" cy="461665"/>
          </a:xfrm>
          <a:prstGeom prst="actionButtonBlank">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5B9BD5">
                    <a:lumMod val="50000"/>
                  </a:srgbClr>
                </a:solidFill>
                <a:effectLst/>
                <a:uLnTx/>
                <a:uFillTx/>
                <a:latin typeface="Century Gothic" panose="020F0302020204030204"/>
                <a:ea typeface="+mn-ea"/>
                <a:cs typeface="+mn-cs"/>
              </a:rPr>
              <a:t>B</a:t>
            </a:r>
            <a:endPar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0" name="Action Button: Custom 16">
            <a:hlinkClick r:id="" action="ppaction://noaction" highlightClick="1"/>
            <a:extLst>
              <a:ext uri="{FF2B5EF4-FFF2-40B4-BE49-F238E27FC236}">
                <a16:creationId xmlns:a16="http://schemas.microsoft.com/office/drawing/2014/main" id="{9AA9D3C9-06A4-4911-840E-B9EFD9FAC8AB}"/>
              </a:ext>
            </a:extLst>
          </p:cNvPr>
          <p:cNvSpPr/>
          <p:nvPr/>
        </p:nvSpPr>
        <p:spPr>
          <a:xfrm>
            <a:off x="6106735" y="3573343"/>
            <a:ext cx="460800" cy="461665"/>
          </a:xfrm>
          <a:prstGeom prst="actionButtonBlank">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5B9BD5">
                    <a:lumMod val="50000"/>
                  </a:srgbClr>
                </a:solidFill>
                <a:effectLst/>
                <a:uLnTx/>
                <a:uFillTx/>
                <a:latin typeface="Century Gothic" panose="020F0302020204030204"/>
                <a:ea typeface="+mn-ea"/>
                <a:cs typeface="+mn-cs"/>
              </a:rPr>
              <a:t>C</a:t>
            </a:r>
            <a:endPar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8B3071C2-D603-42EC-B549-939746289E45}"/>
              </a:ext>
            </a:extLst>
          </p:cNvPr>
          <p:cNvSpPr txBox="1"/>
          <p:nvPr/>
        </p:nvSpPr>
        <p:spPr>
          <a:xfrm>
            <a:off x="6908909" y="1698571"/>
            <a:ext cx="55638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Wiederholung</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12EA29B2-31D2-416D-98E9-022937C34102}"/>
              </a:ext>
            </a:extLst>
          </p:cNvPr>
          <p:cNvSpPr txBox="1"/>
          <p:nvPr/>
        </p:nvSpPr>
        <p:spPr>
          <a:xfrm>
            <a:off x="6929827" y="2582512"/>
            <a:ext cx="55638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Wort ‘Refrain’</a:t>
            </a:r>
          </a:p>
        </p:txBody>
      </p:sp>
      <p:sp>
        <p:nvSpPr>
          <p:cNvPr id="13" name="TextBox 12">
            <a:extLst>
              <a:ext uri="{FF2B5EF4-FFF2-40B4-BE49-F238E27FC236}">
                <a16:creationId xmlns:a16="http://schemas.microsoft.com/office/drawing/2014/main" id="{8F6B604A-1267-47E9-B4C1-603BEEBB6BF2}"/>
              </a:ext>
            </a:extLst>
          </p:cNvPr>
          <p:cNvSpPr txBox="1"/>
          <p:nvPr/>
        </p:nvSpPr>
        <p:spPr>
          <a:xfrm>
            <a:off x="6929827" y="3573342"/>
            <a:ext cx="55638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langen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Sätze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4" name="Picture 13" descr="Shape, arrow&#10;&#10;Description automatically generated">
            <a:extLst>
              <a:ext uri="{FF2B5EF4-FFF2-40B4-BE49-F238E27FC236}">
                <a16:creationId xmlns:a16="http://schemas.microsoft.com/office/drawing/2014/main" id="{3390B716-F5FB-44D0-825F-50EF0BAF01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53940" y="1323213"/>
            <a:ext cx="757452" cy="789012"/>
          </a:xfrm>
          <a:prstGeom prst="rect">
            <a:avLst/>
          </a:prstGeom>
        </p:spPr>
      </p:pic>
      <p:pic>
        <p:nvPicPr>
          <p:cNvPr id="16" name="Picture 15" descr="A picture containing background pattern&#10;&#10;Description automatically generated">
            <a:extLst>
              <a:ext uri="{FF2B5EF4-FFF2-40B4-BE49-F238E27FC236}">
                <a16:creationId xmlns:a16="http://schemas.microsoft.com/office/drawing/2014/main" id="{AEA3AA04-C38E-43CA-9E36-5EA7D508293A}"/>
              </a:ext>
            </a:extLst>
          </p:cNvPr>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094991" y="315989"/>
            <a:ext cx="1371801" cy="1371801"/>
          </a:xfrm>
          <a:prstGeom prst="rect">
            <a:avLst/>
          </a:prstGeom>
        </p:spPr>
      </p:pic>
      <p:sp>
        <p:nvSpPr>
          <p:cNvPr id="15" name="Action Button: Custom 16">
            <a:hlinkClick r:id="" action="ppaction://noaction" highlightClick="1"/>
            <a:extLst>
              <a:ext uri="{FF2B5EF4-FFF2-40B4-BE49-F238E27FC236}">
                <a16:creationId xmlns:a16="http://schemas.microsoft.com/office/drawing/2014/main" id="{32DF224E-0523-4C05-9E25-13C4724F4D0C}"/>
              </a:ext>
            </a:extLst>
          </p:cNvPr>
          <p:cNvSpPr/>
          <p:nvPr/>
        </p:nvSpPr>
        <p:spPr>
          <a:xfrm>
            <a:off x="6106735" y="4601019"/>
            <a:ext cx="460800" cy="461665"/>
          </a:xfrm>
          <a:prstGeom prst="actionButtonBlank">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a:t>
            </a:r>
          </a:p>
        </p:txBody>
      </p:sp>
      <p:sp>
        <p:nvSpPr>
          <p:cNvPr id="17" name="TextBox 16">
            <a:extLst>
              <a:ext uri="{FF2B5EF4-FFF2-40B4-BE49-F238E27FC236}">
                <a16:creationId xmlns:a16="http://schemas.microsoft.com/office/drawing/2014/main" id="{5F7EBEB2-87D9-408C-A4D3-3CA8CC7C9F16}"/>
              </a:ext>
            </a:extLst>
          </p:cNvPr>
          <p:cNvSpPr txBox="1"/>
          <p:nvPr/>
        </p:nvSpPr>
        <p:spPr>
          <a:xfrm>
            <a:off x="6929827" y="4601018"/>
            <a:ext cx="55638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Layout</a:t>
            </a:r>
          </a:p>
        </p:txBody>
      </p:sp>
      <p:pic>
        <p:nvPicPr>
          <p:cNvPr id="18" name="Picture 17" descr="Shape, arrow&#10;&#10;Description automatically generated">
            <a:extLst>
              <a:ext uri="{FF2B5EF4-FFF2-40B4-BE49-F238E27FC236}">
                <a16:creationId xmlns:a16="http://schemas.microsoft.com/office/drawing/2014/main" id="{5A565461-7424-48E8-874B-7F9C8D303DF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53940" y="2202106"/>
            <a:ext cx="757452" cy="789012"/>
          </a:xfrm>
          <a:prstGeom prst="rect">
            <a:avLst/>
          </a:prstGeom>
        </p:spPr>
      </p:pic>
      <p:pic>
        <p:nvPicPr>
          <p:cNvPr id="19" name="Picture 18" descr="Shape, arrow&#10;&#10;Description automatically generated">
            <a:extLst>
              <a:ext uri="{FF2B5EF4-FFF2-40B4-BE49-F238E27FC236}">
                <a16:creationId xmlns:a16="http://schemas.microsoft.com/office/drawing/2014/main" id="{B1B2BDDA-B180-4942-83E7-D20B600179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53940" y="4169666"/>
            <a:ext cx="757452" cy="789012"/>
          </a:xfrm>
          <a:prstGeom prst="rect">
            <a:avLst/>
          </a:prstGeom>
        </p:spPr>
      </p:pic>
      <p:pic>
        <p:nvPicPr>
          <p:cNvPr id="20" name="Picture 19" descr="Icon&#10;&#10;Description automatically generated">
            <a:extLst>
              <a:ext uri="{FF2B5EF4-FFF2-40B4-BE49-F238E27FC236}">
                <a16:creationId xmlns:a16="http://schemas.microsoft.com/office/drawing/2014/main" id="{ADB38371-74C7-4D8C-A063-B731CFDB56D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53939" y="3519000"/>
            <a:ext cx="461665" cy="461665"/>
          </a:xfrm>
          <a:prstGeom prst="rect">
            <a:avLst/>
          </a:prstGeom>
        </p:spPr>
      </p:pic>
      <p:sp>
        <p:nvSpPr>
          <p:cNvPr id="21" name="Action Button: Custom 16">
            <a:hlinkClick r:id="" action="ppaction://noaction" highlightClick="1">
              <a:snd r:embed="rId8" name="17. Refrain.wav"/>
            </a:hlinkClick>
            <a:extLst>
              <a:ext uri="{FF2B5EF4-FFF2-40B4-BE49-F238E27FC236}">
                <a16:creationId xmlns:a16="http://schemas.microsoft.com/office/drawing/2014/main" id="{3C48A8BD-D097-4349-A3C6-D7452179FD83}"/>
              </a:ext>
            </a:extLst>
          </p:cNvPr>
          <p:cNvSpPr/>
          <p:nvPr/>
        </p:nvSpPr>
        <p:spPr>
          <a:xfrm>
            <a:off x="8401283" y="2601111"/>
            <a:ext cx="1298970" cy="351752"/>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Refrain</a:t>
            </a:r>
          </a:p>
        </p:txBody>
      </p:sp>
    </p:spTree>
    <p:extLst>
      <p:ext uri="{BB962C8B-B14F-4D97-AF65-F5344CB8AC3E}">
        <p14:creationId xmlns:p14="http://schemas.microsoft.com/office/powerpoint/2010/main" val="2272684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animBg="1"/>
      <p:bldP spid="10" grpId="0" animBg="1"/>
      <p:bldP spid="11" grpId="0"/>
      <p:bldP spid="12" grpId="0"/>
      <p:bldP spid="13" grpId="0"/>
      <p:bldP spid="15" grpId="0" animBg="1"/>
      <p:bldP spid="17" grpId="0"/>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1810512"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Früher</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58512" y="163005"/>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C8C77C08-5026-0447-B022-A3A477524218}"/>
              </a:ext>
            </a:extLst>
          </p:cNvPr>
          <p:cNvSpPr txBox="1"/>
          <p:nvPr/>
        </p:nvSpPr>
        <p:spPr>
          <a:xfrm>
            <a:off x="180000" y="1296000"/>
            <a:ext cx="5563891"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Früher</a:t>
            </a:r>
            <a:br>
              <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Wise Guys</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Refrain:</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Früher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Früher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war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alles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besser</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Früher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Früher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war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alles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besser</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Früher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 name="TextBox 5">
            <a:extLst>
              <a:ext uri="{FF2B5EF4-FFF2-40B4-BE49-F238E27FC236}">
                <a16:creationId xmlns:a16="http://schemas.microsoft.com/office/drawing/2014/main" id="{AB333913-71F5-4EDE-80F8-995254ED2C15}"/>
              </a:ext>
            </a:extLst>
          </p:cNvPr>
          <p:cNvSpPr txBox="1"/>
          <p:nvPr/>
        </p:nvSpPr>
        <p:spPr>
          <a:xfrm>
            <a:off x="5965104" y="1423226"/>
            <a:ext cx="55638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theme of the song is:</a:t>
            </a:r>
          </a:p>
        </p:txBody>
      </p:sp>
      <p:sp>
        <p:nvSpPr>
          <p:cNvPr id="8" name="Action Button: Custom 16">
            <a:hlinkClick r:id="" action="ppaction://noaction" highlightClick="1"/>
            <a:extLst>
              <a:ext uri="{FF2B5EF4-FFF2-40B4-BE49-F238E27FC236}">
                <a16:creationId xmlns:a16="http://schemas.microsoft.com/office/drawing/2014/main" id="{9DD4BD45-3135-4C00-8C0C-3B2CDEB44BB7}"/>
              </a:ext>
            </a:extLst>
          </p:cNvPr>
          <p:cNvSpPr/>
          <p:nvPr/>
        </p:nvSpPr>
        <p:spPr>
          <a:xfrm>
            <a:off x="6096000" y="2242248"/>
            <a:ext cx="460800" cy="461665"/>
          </a:xfrm>
          <a:prstGeom prst="actionButtonBlank">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a:t>
            </a:r>
          </a:p>
        </p:txBody>
      </p:sp>
      <p:sp>
        <p:nvSpPr>
          <p:cNvPr id="9" name="Action Button: Custom 16">
            <a:hlinkClick r:id="" action="ppaction://noaction" highlightClick="1"/>
            <a:extLst>
              <a:ext uri="{FF2B5EF4-FFF2-40B4-BE49-F238E27FC236}">
                <a16:creationId xmlns:a16="http://schemas.microsoft.com/office/drawing/2014/main" id="{6C65D309-4897-4540-BADF-1BC6B0E488E6}"/>
              </a:ext>
            </a:extLst>
          </p:cNvPr>
          <p:cNvSpPr/>
          <p:nvPr/>
        </p:nvSpPr>
        <p:spPr>
          <a:xfrm>
            <a:off x="6096109" y="3177659"/>
            <a:ext cx="460800" cy="461665"/>
          </a:xfrm>
          <a:prstGeom prst="actionButtonBlank">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5B9BD5">
                    <a:lumMod val="50000"/>
                  </a:srgbClr>
                </a:solidFill>
                <a:effectLst/>
                <a:uLnTx/>
                <a:uFillTx/>
                <a:latin typeface="Century Gothic" panose="020F0302020204030204"/>
                <a:ea typeface="+mn-ea"/>
                <a:cs typeface="+mn-cs"/>
              </a:rPr>
              <a:t>B</a:t>
            </a:r>
            <a:endPar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0" name="Action Button: Custom 16">
            <a:hlinkClick r:id="" action="ppaction://noaction" highlightClick="1"/>
            <a:extLst>
              <a:ext uri="{FF2B5EF4-FFF2-40B4-BE49-F238E27FC236}">
                <a16:creationId xmlns:a16="http://schemas.microsoft.com/office/drawing/2014/main" id="{9AA9D3C9-06A4-4911-840E-B9EFD9FAC8AB}"/>
              </a:ext>
            </a:extLst>
          </p:cNvPr>
          <p:cNvSpPr/>
          <p:nvPr/>
        </p:nvSpPr>
        <p:spPr>
          <a:xfrm>
            <a:off x="6106735" y="4113070"/>
            <a:ext cx="460800" cy="461665"/>
          </a:xfrm>
          <a:prstGeom prst="actionButtonBlank">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5B9BD5">
                    <a:lumMod val="50000"/>
                  </a:srgbClr>
                </a:solidFill>
                <a:effectLst/>
                <a:uLnTx/>
                <a:uFillTx/>
                <a:latin typeface="Century Gothic" panose="020F0302020204030204"/>
                <a:ea typeface="+mn-ea"/>
                <a:cs typeface="+mn-cs"/>
              </a:rPr>
              <a:t>C</a:t>
            </a:r>
            <a:endPar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8B3071C2-D603-42EC-B549-939746289E45}"/>
              </a:ext>
            </a:extLst>
          </p:cNvPr>
          <p:cNvSpPr txBox="1"/>
          <p:nvPr/>
        </p:nvSpPr>
        <p:spPr>
          <a:xfrm>
            <a:off x="6908909" y="2238298"/>
            <a:ext cx="55638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past</a:t>
            </a:r>
          </a:p>
        </p:txBody>
      </p:sp>
      <p:sp>
        <p:nvSpPr>
          <p:cNvPr id="12" name="TextBox 11">
            <a:extLst>
              <a:ext uri="{FF2B5EF4-FFF2-40B4-BE49-F238E27FC236}">
                <a16:creationId xmlns:a16="http://schemas.microsoft.com/office/drawing/2014/main" id="{12EA29B2-31D2-416D-98E9-022937C34102}"/>
              </a:ext>
            </a:extLst>
          </p:cNvPr>
          <p:cNvSpPr txBox="1"/>
          <p:nvPr/>
        </p:nvSpPr>
        <p:spPr>
          <a:xfrm>
            <a:off x="6929827" y="3122239"/>
            <a:ext cx="55638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future</a:t>
            </a:r>
          </a:p>
        </p:txBody>
      </p:sp>
      <p:sp>
        <p:nvSpPr>
          <p:cNvPr id="13" name="TextBox 12">
            <a:extLst>
              <a:ext uri="{FF2B5EF4-FFF2-40B4-BE49-F238E27FC236}">
                <a16:creationId xmlns:a16="http://schemas.microsoft.com/office/drawing/2014/main" id="{8F6B604A-1267-47E9-B4C1-603BEEBB6BF2}"/>
              </a:ext>
            </a:extLst>
          </p:cNvPr>
          <p:cNvSpPr txBox="1"/>
          <p:nvPr/>
        </p:nvSpPr>
        <p:spPr>
          <a:xfrm>
            <a:off x="6908909" y="4071017"/>
            <a:ext cx="55638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arriving early</a:t>
            </a:r>
          </a:p>
        </p:txBody>
      </p:sp>
      <p:pic>
        <p:nvPicPr>
          <p:cNvPr id="14" name="Picture 13" descr="Shape, arrow&#10;&#10;Description automatically generated">
            <a:extLst>
              <a:ext uri="{FF2B5EF4-FFF2-40B4-BE49-F238E27FC236}">
                <a16:creationId xmlns:a16="http://schemas.microsoft.com/office/drawing/2014/main" id="{3390B716-F5FB-44D0-825F-50EF0BAF01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53940" y="1862940"/>
            <a:ext cx="757452" cy="789012"/>
          </a:xfrm>
          <a:prstGeom prst="rect">
            <a:avLst/>
          </a:prstGeom>
        </p:spPr>
      </p:pic>
      <p:pic>
        <p:nvPicPr>
          <p:cNvPr id="16" name="Picture 15" descr="A picture containing background pattern&#10;&#10;Description automatically generated">
            <a:extLst>
              <a:ext uri="{FF2B5EF4-FFF2-40B4-BE49-F238E27FC236}">
                <a16:creationId xmlns:a16="http://schemas.microsoft.com/office/drawing/2014/main" id="{AEA3AA04-C38E-43CA-9E36-5EA7D508293A}"/>
              </a:ext>
            </a:extLst>
          </p:cNvPr>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9498870" y="583491"/>
            <a:ext cx="1371801" cy="1371801"/>
          </a:xfrm>
          <a:prstGeom prst="rect">
            <a:avLst/>
          </a:prstGeom>
        </p:spPr>
      </p:pic>
      <p:sp>
        <p:nvSpPr>
          <p:cNvPr id="15" name="Action Button: Custom 16">
            <a:hlinkClick r:id="" action="ppaction://noaction" highlightClick="1"/>
            <a:extLst>
              <a:ext uri="{FF2B5EF4-FFF2-40B4-BE49-F238E27FC236}">
                <a16:creationId xmlns:a16="http://schemas.microsoft.com/office/drawing/2014/main" id="{32DF224E-0523-4C05-9E25-13C4724F4D0C}"/>
              </a:ext>
            </a:extLst>
          </p:cNvPr>
          <p:cNvSpPr/>
          <p:nvPr/>
        </p:nvSpPr>
        <p:spPr>
          <a:xfrm>
            <a:off x="6106735" y="5140746"/>
            <a:ext cx="460800" cy="461665"/>
          </a:xfrm>
          <a:prstGeom prst="actionButtonBlank">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a:t>
            </a:r>
          </a:p>
        </p:txBody>
      </p:sp>
      <p:sp>
        <p:nvSpPr>
          <p:cNvPr id="17" name="TextBox 16">
            <a:extLst>
              <a:ext uri="{FF2B5EF4-FFF2-40B4-BE49-F238E27FC236}">
                <a16:creationId xmlns:a16="http://schemas.microsoft.com/office/drawing/2014/main" id="{5F7EBEB2-87D9-408C-A4D3-3CA8CC7C9F16}"/>
              </a:ext>
            </a:extLst>
          </p:cNvPr>
          <p:cNvSpPr txBox="1"/>
          <p:nvPr/>
        </p:nvSpPr>
        <p:spPr>
          <a:xfrm>
            <a:off x="6929827" y="5140745"/>
            <a:ext cx="55638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past and the present</a:t>
            </a:r>
          </a:p>
        </p:txBody>
      </p:sp>
      <p:pic>
        <p:nvPicPr>
          <p:cNvPr id="19" name="Picture 18" descr="Shape, arrow&#10;&#10;Description automatically generated">
            <a:extLst>
              <a:ext uri="{FF2B5EF4-FFF2-40B4-BE49-F238E27FC236}">
                <a16:creationId xmlns:a16="http://schemas.microsoft.com/office/drawing/2014/main" id="{B1B2BDDA-B180-4942-83E7-D20B600179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70832" y="4709393"/>
            <a:ext cx="757452" cy="789012"/>
          </a:xfrm>
          <a:prstGeom prst="rect">
            <a:avLst/>
          </a:prstGeom>
        </p:spPr>
      </p:pic>
      <p:pic>
        <p:nvPicPr>
          <p:cNvPr id="20" name="Picture 19" descr="Icon&#10;&#10;Description automatically generated">
            <a:extLst>
              <a:ext uri="{FF2B5EF4-FFF2-40B4-BE49-F238E27FC236}">
                <a16:creationId xmlns:a16="http://schemas.microsoft.com/office/drawing/2014/main" id="{ADB38371-74C7-4D8C-A063-B731CFDB56D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53940" y="3110500"/>
            <a:ext cx="461665" cy="461665"/>
          </a:xfrm>
          <a:prstGeom prst="rect">
            <a:avLst/>
          </a:prstGeom>
        </p:spPr>
      </p:pic>
      <p:pic>
        <p:nvPicPr>
          <p:cNvPr id="21" name="Picture 20" descr="Icon&#10;&#10;Description automatically generated">
            <a:extLst>
              <a:ext uri="{FF2B5EF4-FFF2-40B4-BE49-F238E27FC236}">
                <a16:creationId xmlns:a16="http://schemas.microsoft.com/office/drawing/2014/main" id="{369500DF-BF5E-4812-8D1F-9FA32210AD9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81961" y="4071016"/>
            <a:ext cx="461665" cy="461665"/>
          </a:xfrm>
          <a:prstGeom prst="rect">
            <a:avLst/>
          </a:prstGeom>
        </p:spPr>
      </p:pic>
    </p:spTree>
    <p:extLst>
      <p:ext uri="{BB962C8B-B14F-4D97-AF65-F5344CB8AC3E}">
        <p14:creationId xmlns:p14="http://schemas.microsoft.com/office/powerpoint/2010/main" val="255324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animBg="1"/>
      <p:bldP spid="10" grpId="0" animBg="1"/>
      <p:bldP spid="11" grpId="0"/>
      <p:bldP spid="12" grpId="0"/>
      <p:bldP spid="13" grpId="0"/>
      <p:bldP spid="15" grpId="0" animBg="1"/>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1810512"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Früher</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58512" y="163005"/>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C8C77C08-5026-0447-B022-A3A477524218}"/>
              </a:ext>
            </a:extLst>
          </p:cNvPr>
          <p:cNvSpPr txBox="1"/>
          <p:nvPr/>
        </p:nvSpPr>
        <p:spPr>
          <a:xfrm>
            <a:off x="6096000" y="1443841"/>
            <a:ext cx="5563891"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Früher</a:t>
            </a:r>
            <a:br>
              <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Wise Guys</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Refrain:</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Früher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Früher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war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alles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besser</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Früher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Früher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war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alles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besser</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Früher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B466E4BF-1E55-42BE-A432-480B4CF5F9C1}"/>
              </a:ext>
            </a:extLst>
          </p:cNvPr>
          <p:cNvSpPr txBox="1"/>
          <p:nvPr/>
        </p:nvSpPr>
        <p:spPr>
          <a:xfrm>
            <a:off x="294605" y="1443841"/>
            <a:ext cx="5563891"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Then</a:t>
            </a:r>
            <a:br>
              <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Wise Guys</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Chorus:</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Then</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lang="en-US" sz="2400" dirty="0">
                <a:solidFill>
                  <a:srgbClr val="4472C4">
                    <a:lumMod val="50000"/>
                  </a:srgbClr>
                </a:solidFill>
                <a:latin typeface="Century Gothic" panose="020F0302020204030204"/>
              </a:rPr>
              <a:t>Back then everything was better</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Then,</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Back then everything was better</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lang="en-US" sz="2400" dirty="0">
                <a:solidFill>
                  <a:srgbClr val="4472C4">
                    <a:lumMod val="50000"/>
                  </a:srgbClr>
                </a:solidFill>
                <a:latin typeface="Century Gothic" panose="020F0302020204030204"/>
              </a:rPr>
              <a:t>Back then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8" name="Picture 17" descr="A picture containing shape&#10;&#10;Description automatically generated">
            <a:extLst>
              <a:ext uri="{FF2B5EF4-FFF2-40B4-BE49-F238E27FC236}">
                <a16:creationId xmlns:a16="http://schemas.microsoft.com/office/drawing/2014/main" id="{40E989B4-877D-49D2-A40B-E4F37250959B}"/>
              </a:ext>
            </a:extLst>
          </p:cNvPr>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9057668" y="294041"/>
            <a:ext cx="1382092" cy="1382092"/>
          </a:xfrm>
          <a:prstGeom prst="rect">
            <a:avLst/>
          </a:prstGeom>
        </p:spPr>
      </p:pic>
      <p:sp>
        <p:nvSpPr>
          <p:cNvPr id="8" name="Action Button: Sound 7">
            <a:hlinkClick r:id="" action="ppaction://noaction" highlightClick="1">
              <a:snd r:embed="rId6" name="Fruher_Refrain.wav"/>
            </a:hlinkClick>
            <a:extLst>
              <a:ext uri="{FF2B5EF4-FFF2-40B4-BE49-F238E27FC236}">
                <a16:creationId xmlns:a16="http://schemas.microsoft.com/office/drawing/2014/main" id="{7162F4AB-3828-4864-83B2-26D66E31A465}"/>
              </a:ext>
            </a:extLst>
          </p:cNvPr>
          <p:cNvSpPr/>
          <p:nvPr/>
        </p:nvSpPr>
        <p:spPr>
          <a:xfrm>
            <a:off x="11353800" y="5600700"/>
            <a:ext cx="518882" cy="494593"/>
          </a:xfrm>
          <a:prstGeom prst="actionButtonSound">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23777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39" y="333942"/>
            <a:ext cx="5958049" cy="707849"/>
          </a:xfrm>
          <a:prstGeom prst="rect">
            <a:avLst/>
          </a:prstGeom>
        </p:spPr>
      </p:pic>
      <p:sp>
        <p:nvSpPr>
          <p:cNvPr id="4" name="Title 3"/>
          <p:cNvSpPr>
            <a:spLocks noGrp="1"/>
          </p:cNvSpPr>
          <p:nvPr>
            <p:ph type="title"/>
          </p:nvPr>
        </p:nvSpPr>
        <p:spPr>
          <a:xfrm>
            <a:off x="1312" y="295297"/>
            <a:ext cx="6619741" cy="707849"/>
          </a:xfrm>
        </p:spPr>
        <p:txBody>
          <a:bodyPr>
            <a:normAutofit/>
          </a:bodyPr>
          <a:lstStyle/>
          <a:p>
            <a:r>
              <a:rPr lang="en-GB" sz="2800" b="1" dirty="0" err="1">
                <a:solidFill>
                  <a:schemeClr val="bg1"/>
                </a:solidFill>
              </a:rPr>
              <a:t>Pluralformen</a:t>
            </a:r>
            <a:r>
              <a:rPr lang="en-GB" sz="2800" b="1" dirty="0">
                <a:solidFill>
                  <a:schemeClr val="bg1"/>
                </a:solidFill>
              </a:rPr>
              <a:t> – [-e] </a:t>
            </a:r>
            <a:r>
              <a:rPr lang="en-GB" sz="2800" b="1" dirty="0" err="1">
                <a:solidFill>
                  <a:schemeClr val="bg1"/>
                </a:solidFill>
              </a:rPr>
              <a:t>oder</a:t>
            </a:r>
            <a:r>
              <a:rPr lang="en-GB" sz="2800" b="1" dirty="0">
                <a:solidFill>
                  <a:schemeClr val="bg1"/>
                </a:solidFill>
              </a:rPr>
              <a:t> [-</a:t>
            </a:r>
            <a:r>
              <a:rPr lang="en-GB" sz="2800" b="1" dirty="0" err="1">
                <a:solidFill>
                  <a:schemeClr val="bg1"/>
                </a:solidFill>
              </a:rPr>
              <a:t>er</a:t>
            </a:r>
            <a:r>
              <a:rPr lang="en-GB" sz="28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schreiben</a:t>
            </a:r>
            <a:endParaRPr lang="en-GB" b="1" dirty="0">
              <a:solidFill>
                <a:prstClr val="white"/>
              </a:solidFill>
              <a:latin typeface="Century Gothic" panose="020B0502020202020204" pitchFamily="34" charset="0"/>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72676" y="1016873"/>
            <a:ext cx="12119324" cy="430887"/>
          </a:xfrm>
          <a:prstGeom prst="rect">
            <a:avLst/>
          </a:prstGeom>
          <a:noFill/>
        </p:spPr>
        <p:txBody>
          <a:bodyPr wrap="square" rtlCol="0">
            <a:spAutoFit/>
          </a:bodyPr>
          <a:lstStyle/>
          <a:p>
            <a:r>
              <a:rPr lang="en-GB" sz="2200" dirty="0">
                <a:solidFill>
                  <a:srgbClr val="002060"/>
                </a:solidFill>
                <a:latin typeface="Century Gothic" panose="020B0502020202020204" pitchFamily="34" charset="0"/>
              </a:rPr>
              <a:t>As you know, German final [-</a:t>
            </a:r>
            <a:r>
              <a:rPr lang="en-GB" sz="2200" b="1" u="sng" dirty="0">
                <a:solidFill>
                  <a:srgbClr val="FFC000"/>
                </a:solidFill>
                <a:latin typeface="Century Gothic" panose="020B0502020202020204" pitchFamily="34" charset="0"/>
              </a:rPr>
              <a:t>e</a:t>
            </a:r>
            <a:r>
              <a:rPr lang="en-GB" sz="2200" dirty="0">
                <a:solidFill>
                  <a:srgbClr val="002060"/>
                </a:solidFill>
                <a:latin typeface="Century Gothic" panose="020B0502020202020204" pitchFamily="34" charset="0"/>
              </a:rPr>
              <a:t>]is </a:t>
            </a:r>
            <a:r>
              <a:rPr lang="en-GB" sz="2200" b="1" dirty="0">
                <a:solidFill>
                  <a:srgbClr val="002060"/>
                </a:solidFill>
                <a:latin typeface="Century Gothic" panose="020B0502020202020204" pitchFamily="34" charset="0"/>
              </a:rPr>
              <a:t>not </a:t>
            </a:r>
            <a:r>
              <a:rPr lang="en-GB" sz="2200" dirty="0">
                <a:solidFill>
                  <a:srgbClr val="002060"/>
                </a:solidFill>
                <a:latin typeface="Century Gothic" panose="020B0502020202020204" pitchFamily="34" charset="0"/>
              </a:rPr>
              <a:t>silent, but very short, e.g. </a:t>
            </a:r>
            <a:r>
              <a:rPr lang="en-GB" sz="2200" dirty="0" err="1">
                <a:solidFill>
                  <a:srgbClr val="002060"/>
                </a:solidFill>
                <a:latin typeface="Century Gothic" panose="020B0502020202020204" pitchFamily="34" charset="0"/>
              </a:rPr>
              <a:t>dank</a:t>
            </a:r>
            <a:r>
              <a:rPr lang="en-GB" sz="2200" b="1" u="sng" dirty="0" err="1">
                <a:solidFill>
                  <a:srgbClr val="FFC000"/>
                </a:solidFill>
                <a:latin typeface="Century Gothic" panose="020B0502020202020204" pitchFamily="34" charset="0"/>
              </a:rPr>
              <a:t>e</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Klass</a:t>
            </a:r>
            <a:r>
              <a:rPr lang="en-GB" sz="2200" b="1" u="sng" dirty="0" err="1">
                <a:solidFill>
                  <a:srgbClr val="FFC000"/>
                </a:solidFill>
                <a:latin typeface="Century Gothic" panose="020B0502020202020204" pitchFamily="34" charset="0"/>
              </a:rPr>
              <a:t>e</a:t>
            </a:r>
            <a:r>
              <a:rPr lang="en-GB" sz="2200" dirty="0">
                <a:solidFill>
                  <a:srgbClr val="002060"/>
                </a:solidFill>
                <a:latin typeface="Century Gothic" panose="020B0502020202020204" pitchFamily="34" charset="0"/>
              </a:rPr>
              <a:t>.</a:t>
            </a:r>
            <a:endParaRPr lang="en-US" sz="2200" dirty="0">
              <a:solidFill>
                <a:schemeClr val="accent5">
                  <a:lumMod val="50000"/>
                </a:schemeClr>
              </a:solidFill>
            </a:endParaRPr>
          </a:p>
        </p:txBody>
      </p:sp>
      <p:sp>
        <p:nvSpPr>
          <p:cNvPr id="6" name="TextBox 5">
            <a:extLst>
              <a:ext uri="{FF2B5EF4-FFF2-40B4-BE49-F238E27FC236}">
                <a16:creationId xmlns:a16="http://schemas.microsoft.com/office/drawing/2014/main" id="{7FE69993-FD05-4D7A-AB21-8E98D4F08491}"/>
              </a:ext>
            </a:extLst>
          </p:cNvPr>
          <p:cNvSpPr txBox="1"/>
          <p:nvPr/>
        </p:nvSpPr>
        <p:spPr>
          <a:xfrm>
            <a:off x="72676" y="1431947"/>
            <a:ext cx="12119324" cy="430887"/>
          </a:xfrm>
          <a:prstGeom prst="rect">
            <a:avLst/>
          </a:prstGeom>
          <a:noFill/>
        </p:spPr>
        <p:txBody>
          <a:bodyPr wrap="square" rtlCol="0">
            <a:spAutoFit/>
          </a:bodyPr>
          <a:lstStyle/>
          <a:p>
            <a:r>
              <a:rPr lang="en-GB" sz="2200" dirty="0">
                <a:solidFill>
                  <a:srgbClr val="002060"/>
                </a:solidFill>
                <a:latin typeface="Century Gothic" panose="020B0502020202020204" pitchFamily="34" charset="0"/>
              </a:rPr>
              <a:t>German final [-</a:t>
            </a:r>
            <a:r>
              <a:rPr lang="en-GB" sz="2200" b="1" u="sng" dirty="0" err="1">
                <a:solidFill>
                  <a:srgbClr val="FFC000"/>
                </a:solidFill>
                <a:latin typeface="Century Gothic" panose="020B0502020202020204" pitchFamily="34" charset="0"/>
              </a:rPr>
              <a:t>er</a:t>
            </a:r>
            <a:r>
              <a:rPr lang="en-GB" sz="2200" dirty="0">
                <a:solidFill>
                  <a:srgbClr val="002060"/>
                </a:solidFill>
                <a:latin typeface="Century Gothic" panose="020B0502020202020204" pitchFamily="34" charset="0"/>
              </a:rPr>
              <a:t>] is a bit longer. Drop your jaw to say it, e.g. Hung</a:t>
            </a:r>
            <a:r>
              <a:rPr lang="en-GB" sz="2200" b="1" dirty="0">
                <a:solidFill>
                  <a:srgbClr val="FFCC00"/>
                </a:solidFill>
                <a:latin typeface="Century Gothic" panose="020B0502020202020204" pitchFamily="34" charset="0"/>
              </a:rPr>
              <a:t>er</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Brud</a:t>
            </a:r>
            <a:r>
              <a:rPr lang="en-GB" sz="2200" b="1" dirty="0" err="1">
                <a:solidFill>
                  <a:srgbClr val="FFCC00"/>
                </a:solidFill>
                <a:latin typeface="Century Gothic" panose="020B0502020202020204" pitchFamily="34" charset="0"/>
              </a:rPr>
              <a:t>er</a:t>
            </a:r>
            <a:r>
              <a:rPr lang="en-GB" sz="2200" b="1" dirty="0">
                <a:solidFill>
                  <a:srgbClr val="002060"/>
                </a:solidFill>
                <a:latin typeface="Century Gothic" panose="020B0502020202020204" pitchFamily="34" charset="0"/>
              </a:rPr>
              <a:t>.</a:t>
            </a:r>
            <a:endParaRPr lang="en-US" sz="2200" b="1" dirty="0">
              <a:solidFill>
                <a:srgbClr val="FFCC00"/>
              </a:solidFill>
            </a:endParaRPr>
          </a:p>
        </p:txBody>
      </p:sp>
      <p:sp>
        <p:nvSpPr>
          <p:cNvPr id="7" name="TextBox 6">
            <a:extLst>
              <a:ext uri="{FF2B5EF4-FFF2-40B4-BE49-F238E27FC236}">
                <a16:creationId xmlns:a16="http://schemas.microsoft.com/office/drawing/2014/main" id="{1779C057-0AA7-4A6E-ABD6-32F48834C926}"/>
              </a:ext>
            </a:extLst>
          </p:cNvPr>
          <p:cNvSpPr txBox="1"/>
          <p:nvPr/>
        </p:nvSpPr>
        <p:spPr>
          <a:xfrm>
            <a:off x="72676" y="1847021"/>
            <a:ext cx="12119324" cy="430887"/>
          </a:xfrm>
          <a:prstGeom prst="rect">
            <a:avLst/>
          </a:prstGeom>
          <a:noFill/>
        </p:spPr>
        <p:txBody>
          <a:bodyPr wrap="square" rtlCol="0">
            <a:spAutoFit/>
          </a:bodyPr>
          <a:lstStyle/>
          <a:p>
            <a:r>
              <a:rPr lang="en-GB" sz="2200" dirty="0" err="1">
                <a:solidFill>
                  <a:srgbClr val="002060"/>
                </a:solidFill>
                <a:latin typeface="Century Gothic" panose="020B0502020202020204" pitchFamily="34" charset="0"/>
              </a:rPr>
              <a:t>Hör</a:t>
            </a:r>
            <a:r>
              <a:rPr lang="en-GB" sz="2200" dirty="0">
                <a:solidFill>
                  <a:srgbClr val="002060"/>
                </a:solidFill>
                <a:latin typeface="Century Gothic" panose="020B0502020202020204" pitchFamily="34" charset="0"/>
              </a:rPr>
              <a:t> gut </a:t>
            </a:r>
            <a:r>
              <a:rPr lang="en-GB" sz="2200" dirty="0" err="1">
                <a:solidFill>
                  <a:srgbClr val="002060"/>
                </a:solidFill>
                <a:latin typeface="Century Gothic" panose="020B0502020202020204" pitchFamily="34" charset="0"/>
              </a:rPr>
              <a:t>zu</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Ist</a:t>
            </a:r>
            <a:r>
              <a:rPr lang="en-GB" sz="2200" dirty="0">
                <a:solidFill>
                  <a:srgbClr val="002060"/>
                </a:solidFill>
                <a:latin typeface="Century Gothic" panose="020B0502020202020204" pitchFamily="34" charset="0"/>
              </a:rPr>
              <a:t> die </a:t>
            </a:r>
            <a:r>
              <a:rPr lang="en-GB" sz="2200" dirty="0" err="1">
                <a:solidFill>
                  <a:srgbClr val="002060"/>
                </a:solidFill>
                <a:latin typeface="Century Gothic" panose="020B0502020202020204" pitchFamily="34" charset="0"/>
              </a:rPr>
              <a:t>Pluralform</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mit</a:t>
            </a:r>
            <a:r>
              <a:rPr lang="en-GB" sz="2200" dirty="0">
                <a:solidFill>
                  <a:srgbClr val="002060"/>
                </a:solidFill>
                <a:latin typeface="Century Gothic" panose="020B0502020202020204" pitchFamily="34" charset="0"/>
              </a:rPr>
              <a:t> [-</a:t>
            </a:r>
            <a:r>
              <a:rPr lang="en-GB" sz="2200" b="1" dirty="0">
                <a:solidFill>
                  <a:srgbClr val="002060"/>
                </a:solidFill>
                <a:latin typeface="Century Gothic" panose="020B0502020202020204" pitchFamily="34" charset="0"/>
              </a:rPr>
              <a:t>e</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oder</a:t>
            </a:r>
            <a:r>
              <a:rPr lang="en-GB" sz="2200" dirty="0">
                <a:solidFill>
                  <a:srgbClr val="002060"/>
                </a:solidFill>
                <a:latin typeface="Century Gothic" panose="020B0502020202020204" pitchFamily="34" charset="0"/>
              </a:rPr>
              <a:t> [-</a:t>
            </a:r>
            <a:r>
              <a:rPr lang="en-GB" sz="2200" b="1" dirty="0" err="1">
                <a:solidFill>
                  <a:srgbClr val="002060"/>
                </a:solidFill>
                <a:latin typeface="Century Gothic" panose="020B0502020202020204" pitchFamily="34" charset="0"/>
              </a:rPr>
              <a:t>er</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Schreib</a:t>
            </a:r>
            <a:r>
              <a:rPr lang="en-GB" sz="2200" dirty="0">
                <a:solidFill>
                  <a:srgbClr val="002060"/>
                </a:solidFill>
                <a:latin typeface="Century Gothic" panose="020B0502020202020204" pitchFamily="34" charset="0"/>
              </a:rPr>
              <a:t> 1-10 und die </a:t>
            </a:r>
            <a:r>
              <a:rPr lang="en-GB" sz="2200" dirty="0" err="1">
                <a:solidFill>
                  <a:srgbClr val="002060"/>
                </a:solidFill>
                <a:latin typeface="Century Gothic" panose="020B0502020202020204" pitchFamily="34" charset="0"/>
              </a:rPr>
              <a:t>Pluralform</a:t>
            </a:r>
            <a:r>
              <a:rPr lang="en-GB" sz="2200" dirty="0">
                <a:solidFill>
                  <a:srgbClr val="002060"/>
                </a:solidFill>
                <a:latin typeface="Century Gothic" panose="020B0502020202020204" pitchFamily="34" charset="0"/>
              </a:rPr>
              <a:t>.</a:t>
            </a:r>
            <a:endParaRPr lang="en-US" sz="2200" b="1" dirty="0">
              <a:solidFill>
                <a:srgbClr val="FFCC00"/>
              </a:solidFill>
            </a:endParaRPr>
          </a:p>
        </p:txBody>
      </p:sp>
      <p:graphicFrame>
        <p:nvGraphicFramePr>
          <p:cNvPr id="8" name="Table 8">
            <a:extLst>
              <a:ext uri="{FF2B5EF4-FFF2-40B4-BE49-F238E27FC236}">
                <a16:creationId xmlns:a16="http://schemas.microsoft.com/office/drawing/2014/main" id="{98CD9F3A-8CA1-42E8-96AA-6124B759B008}"/>
              </a:ext>
            </a:extLst>
          </p:cNvPr>
          <p:cNvGraphicFramePr>
            <a:graphicFrameLocks noGrp="1"/>
          </p:cNvGraphicFramePr>
          <p:nvPr>
            <p:extLst>
              <p:ext uri="{D42A27DB-BD31-4B8C-83A1-F6EECF244321}">
                <p14:modId xmlns:p14="http://schemas.microsoft.com/office/powerpoint/2010/main" val="24564086"/>
              </p:ext>
            </p:extLst>
          </p:nvPr>
        </p:nvGraphicFramePr>
        <p:xfrm>
          <a:off x="265544" y="2473036"/>
          <a:ext cx="11691781" cy="3678380"/>
        </p:xfrm>
        <a:graphic>
          <a:graphicData uri="http://schemas.openxmlformats.org/drawingml/2006/table">
            <a:tbl>
              <a:tblPr firstRow="1" bandRow="1">
                <a:tableStyleId>{ED083AE6-46FA-4A59-8FB0-9F97EB10719F}</a:tableStyleId>
              </a:tblPr>
              <a:tblGrid>
                <a:gridCol w="856674">
                  <a:extLst>
                    <a:ext uri="{9D8B030D-6E8A-4147-A177-3AD203B41FA5}">
                      <a16:colId xmlns:a16="http://schemas.microsoft.com/office/drawing/2014/main" val="1237347007"/>
                    </a:ext>
                  </a:extLst>
                </a:gridCol>
                <a:gridCol w="4989217">
                  <a:extLst>
                    <a:ext uri="{9D8B030D-6E8A-4147-A177-3AD203B41FA5}">
                      <a16:colId xmlns:a16="http://schemas.microsoft.com/office/drawing/2014/main" val="3987676923"/>
                    </a:ext>
                  </a:extLst>
                </a:gridCol>
                <a:gridCol w="788129">
                  <a:extLst>
                    <a:ext uri="{9D8B030D-6E8A-4147-A177-3AD203B41FA5}">
                      <a16:colId xmlns:a16="http://schemas.microsoft.com/office/drawing/2014/main" val="3370243536"/>
                    </a:ext>
                  </a:extLst>
                </a:gridCol>
                <a:gridCol w="5057761">
                  <a:extLst>
                    <a:ext uri="{9D8B030D-6E8A-4147-A177-3AD203B41FA5}">
                      <a16:colId xmlns:a16="http://schemas.microsoft.com/office/drawing/2014/main" val="453170584"/>
                    </a:ext>
                  </a:extLst>
                </a:gridCol>
              </a:tblGrid>
              <a:tr h="735676">
                <a:tc>
                  <a:txBody>
                    <a:bodyPr/>
                    <a:lstStyle/>
                    <a:p>
                      <a:endParaRPr lang="en-GB" sz="2800" dirty="0">
                        <a:solidFill>
                          <a:srgbClr val="115076"/>
                        </a:solidFill>
                      </a:endParaRPr>
                    </a:p>
                  </a:txBody>
                  <a:tcPr anchor="ctr"/>
                </a:tc>
                <a:tc>
                  <a:txBody>
                    <a:bodyPr/>
                    <a:lstStyle/>
                    <a:p>
                      <a:r>
                        <a:rPr lang="en-GB" sz="2800" dirty="0">
                          <a:solidFill>
                            <a:srgbClr val="115076"/>
                          </a:solidFill>
                        </a:rPr>
                        <a:t>die </a:t>
                      </a:r>
                      <a:r>
                        <a:rPr lang="en-GB" sz="2800" dirty="0" err="1">
                          <a:solidFill>
                            <a:srgbClr val="115076"/>
                          </a:solidFill>
                        </a:rPr>
                        <a:t>Schiffe</a:t>
                      </a:r>
                      <a:endParaRPr lang="en-GB" sz="2800" dirty="0">
                        <a:solidFill>
                          <a:srgbClr val="115076"/>
                        </a:solidFill>
                      </a:endParaRPr>
                    </a:p>
                  </a:txBody>
                  <a:tcPr anchor="ctr"/>
                </a:tc>
                <a:tc>
                  <a:txBody>
                    <a:bodyPr/>
                    <a:lstStyle/>
                    <a:p>
                      <a:endParaRPr lang="en-GB" sz="2800" dirty="0">
                        <a:solidFill>
                          <a:srgbClr val="115076"/>
                        </a:solidFill>
                      </a:endParaRPr>
                    </a:p>
                  </a:txBody>
                  <a:tcPr anchor="ctr"/>
                </a:tc>
                <a:tc>
                  <a:txBody>
                    <a:bodyPr/>
                    <a:lstStyle/>
                    <a:p>
                      <a:r>
                        <a:rPr lang="en-GB" sz="2800" dirty="0">
                          <a:solidFill>
                            <a:srgbClr val="115076"/>
                          </a:solidFill>
                        </a:rPr>
                        <a:t>die </a:t>
                      </a:r>
                      <a:r>
                        <a:rPr lang="en-GB" sz="2800" dirty="0" err="1">
                          <a:solidFill>
                            <a:srgbClr val="115076"/>
                          </a:solidFill>
                        </a:rPr>
                        <a:t>Kleider</a:t>
                      </a:r>
                      <a:endParaRPr lang="en-GB" sz="2800" dirty="0">
                        <a:solidFill>
                          <a:srgbClr val="115076"/>
                        </a:solidFill>
                      </a:endParaRPr>
                    </a:p>
                  </a:txBody>
                  <a:tcPr anchor="ctr"/>
                </a:tc>
                <a:extLst>
                  <a:ext uri="{0D108BD9-81ED-4DB2-BD59-A6C34878D82A}">
                    <a16:rowId xmlns:a16="http://schemas.microsoft.com/office/drawing/2014/main" val="884839626"/>
                  </a:ext>
                </a:extLst>
              </a:tr>
              <a:tr h="735676">
                <a:tc>
                  <a:txBody>
                    <a:bodyPr/>
                    <a:lstStyle/>
                    <a:p>
                      <a:endParaRPr lang="en-GB" sz="2800" dirty="0">
                        <a:solidFill>
                          <a:srgbClr val="115076"/>
                        </a:solidFill>
                      </a:endParaRPr>
                    </a:p>
                  </a:txBody>
                  <a:tcPr anchor="ctr"/>
                </a:tc>
                <a:tc>
                  <a:txBody>
                    <a:bodyPr/>
                    <a:lstStyle/>
                    <a:p>
                      <a:r>
                        <a:rPr lang="en-GB" sz="2800" b="1" dirty="0">
                          <a:solidFill>
                            <a:srgbClr val="115076"/>
                          </a:solidFill>
                        </a:rPr>
                        <a:t>die </a:t>
                      </a:r>
                      <a:r>
                        <a:rPr lang="en-GB" sz="2800" b="1" dirty="0" err="1">
                          <a:solidFill>
                            <a:srgbClr val="115076"/>
                          </a:solidFill>
                        </a:rPr>
                        <a:t>Flugzeuge</a:t>
                      </a:r>
                      <a:endParaRPr lang="en-GB" sz="2800" b="1" dirty="0">
                        <a:solidFill>
                          <a:srgbClr val="115076"/>
                        </a:solidFill>
                      </a:endParaRPr>
                    </a:p>
                  </a:txBody>
                  <a:tcPr anchor="ctr"/>
                </a:tc>
                <a:tc>
                  <a:txBody>
                    <a:bodyPr/>
                    <a:lstStyle/>
                    <a:p>
                      <a:endParaRPr lang="en-GB" sz="2800">
                        <a:solidFill>
                          <a:srgbClr val="115076"/>
                        </a:solidFill>
                      </a:endParaRPr>
                    </a:p>
                  </a:txBody>
                  <a:tcPr anchor="ctr"/>
                </a:tc>
                <a:tc>
                  <a:txBody>
                    <a:bodyPr/>
                    <a:lstStyle/>
                    <a:p>
                      <a:r>
                        <a:rPr lang="en-GB" sz="2800" b="1" dirty="0">
                          <a:solidFill>
                            <a:srgbClr val="115076"/>
                          </a:solidFill>
                        </a:rPr>
                        <a:t>die </a:t>
                      </a:r>
                      <a:r>
                        <a:rPr lang="en-GB" sz="2800" b="1" dirty="0" err="1">
                          <a:solidFill>
                            <a:srgbClr val="115076"/>
                          </a:solidFill>
                        </a:rPr>
                        <a:t>Telefone</a:t>
                      </a:r>
                      <a:endParaRPr lang="en-GB" sz="2800" b="1" dirty="0">
                        <a:solidFill>
                          <a:srgbClr val="115076"/>
                        </a:solidFill>
                      </a:endParaRPr>
                    </a:p>
                  </a:txBody>
                  <a:tcPr anchor="ctr"/>
                </a:tc>
                <a:extLst>
                  <a:ext uri="{0D108BD9-81ED-4DB2-BD59-A6C34878D82A}">
                    <a16:rowId xmlns:a16="http://schemas.microsoft.com/office/drawing/2014/main" val="694724039"/>
                  </a:ext>
                </a:extLst>
              </a:tr>
              <a:tr h="735676">
                <a:tc>
                  <a:txBody>
                    <a:bodyPr/>
                    <a:lstStyle/>
                    <a:p>
                      <a:endParaRPr lang="en-GB" sz="2800" dirty="0">
                        <a:solidFill>
                          <a:srgbClr val="115076"/>
                        </a:solidFill>
                      </a:endParaRPr>
                    </a:p>
                  </a:txBody>
                  <a:tcPr anchor="ctr"/>
                </a:tc>
                <a:tc>
                  <a:txBody>
                    <a:bodyPr/>
                    <a:lstStyle/>
                    <a:p>
                      <a:r>
                        <a:rPr lang="en-GB" sz="2800" b="1" dirty="0">
                          <a:solidFill>
                            <a:srgbClr val="115076"/>
                          </a:solidFill>
                        </a:rPr>
                        <a:t>die </a:t>
                      </a:r>
                      <a:r>
                        <a:rPr lang="en-GB" sz="2800" b="1" dirty="0" err="1">
                          <a:solidFill>
                            <a:srgbClr val="115076"/>
                          </a:solidFill>
                        </a:rPr>
                        <a:t>Gesichter</a:t>
                      </a:r>
                      <a:endParaRPr lang="en-GB" sz="2800" b="1" dirty="0">
                        <a:solidFill>
                          <a:srgbClr val="115076"/>
                        </a:solidFill>
                      </a:endParaRPr>
                    </a:p>
                  </a:txBody>
                  <a:tcPr anchor="ctr"/>
                </a:tc>
                <a:tc>
                  <a:txBody>
                    <a:bodyPr/>
                    <a:lstStyle/>
                    <a:p>
                      <a:endParaRPr lang="en-GB" sz="2800" dirty="0">
                        <a:solidFill>
                          <a:srgbClr val="115076"/>
                        </a:solidFill>
                      </a:endParaRPr>
                    </a:p>
                  </a:txBody>
                  <a:tcPr anchor="ctr"/>
                </a:tc>
                <a:tc>
                  <a:txBody>
                    <a:bodyPr/>
                    <a:lstStyle/>
                    <a:p>
                      <a:r>
                        <a:rPr lang="en-GB" sz="2800" b="1" dirty="0">
                          <a:solidFill>
                            <a:srgbClr val="115076"/>
                          </a:solidFill>
                        </a:rPr>
                        <a:t>die </a:t>
                      </a:r>
                      <a:r>
                        <a:rPr lang="en-GB" sz="2800" b="1" dirty="0" err="1">
                          <a:solidFill>
                            <a:srgbClr val="115076"/>
                          </a:solidFill>
                        </a:rPr>
                        <a:t>Bäder</a:t>
                      </a:r>
                      <a:endParaRPr lang="en-GB" sz="2800" b="1" dirty="0">
                        <a:solidFill>
                          <a:srgbClr val="115076"/>
                        </a:solidFill>
                      </a:endParaRPr>
                    </a:p>
                  </a:txBody>
                  <a:tcPr anchor="ctr"/>
                </a:tc>
                <a:extLst>
                  <a:ext uri="{0D108BD9-81ED-4DB2-BD59-A6C34878D82A}">
                    <a16:rowId xmlns:a16="http://schemas.microsoft.com/office/drawing/2014/main" val="3872985835"/>
                  </a:ext>
                </a:extLst>
              </a:tr>
              <a:tr h="735676">
                <a:tc>
                  <a:txBody>
                    <a:bodyPr/>
                    <a:lstStyle/>
                    <a:p>
                      <a:endParaRPr lang="en-GB" sz="2800" dirty="0">
                        <a:solidFill>
                          <a:srgbClr val="115076"/>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115076"/>
                          </a:solidFill>
                        </a:rPr>
                        <a:t>die </a:t>
                      </a:r>
                      <a:r>
                        <a:rPr lang="en-GB" sz="2800" b="1" dirty="0" err="1">
                          <a:solidFill>
                            <a:srgbClr val="115076"/>
                          </a:solidFill>
                        </a:rPr>
                        <a:t>Haare</a:t>
                      </a:r>
                      <a:endParaRPr lang="en-GB" sz="2800" b="1" dirty="0">
                        <a:solidFill>
                          <a:srgbClr val="115076"/>
                        </a:solidFill>
                      </a:endParaRPr>
                    </a:p>
                  </a:txBody>
                  <a:tcPr anchor="ctr"/>
                </a:tc>
                <a:tc>
                  <a:txBody>
                    <a:bodyPr/>
                    <a:lstStyle/>
                    <a:p>
                      <a:endParaRPr lang="en-GB" sz="2800">
                        <a:solidFill>
                          <a:srgbClr val="115076"/>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115076"/>
                          </a:solidFill>
                        </a:rPr>
                        <a:t>die </a:t>
                      </a:r>
                      <a:r>
                        <a:rPr lang="en-GB" sz="2800" b="1" dirty="0" err="1">
                          <a:solidFill>
                            <a:srgbClr val="115076"/>
                          </a:solidFill>
                        </a:rPr>
                        <a:t>Schlösser</a:t>
                      </a:r>
                      <a:endParaRPr lang="en-GB" sz="2800" b="1" dirty="0">
                        <a:solidFill>
                          <a:srgbClr val="115076"/>
                        </a:solidFill>
                      </a:endParaRPr>
                    </a:p>
                  </a:txBody>
                  <a:tcPr anchor="ctr"/>
                </a:tc>
                <a:extLst>
                  <a:ext uri="{0D108BD9-81ED-4DB2-BD59-A6C34878D82A}">
                    <a16:rowId xmlns:a16="http://schemas.microsoft.com/office/drawing/2014/main" val="753306325"/>
                  </a:ext>
                </a:extLst>
              </a:tr>
              <a:tr h="735676">
                <a:tc>
                  <a:txBody>
                    <a:bodyPr/>
                    <a:lstStyle/>
                    <a:p>
                      <a:endParaRPr lang="en-GB" sz="2800" dirty="0">
                        <a:solidFill>
                          <a:srgbClr val="115076"/>
                        </a:solidFill>
                      </a:endParaRPr>
                    </a:p>
                  </a:txBody>
                  <a:tcPr anchor="ctr"/>
                </a:tc>
                <a:tc>
                  <a:txBody>
                    <a:bodyPr/>
                    <a:lstStyle/>
                    <a:p>
                      <a:r>
                        <a:rPr lang="en-GB" sz="2800" b="1" dirty="0">
                          <a:solidFill>
                            <a:srgbClr val="115076"/>
                          </a:solidFill>
                        </a:rPr>
                        <a:t>die </a:t>
                      </a:r>
                      <a:r>
                        <a:rPr lang="en-GB" sz="2800" b="1" dirty="0" err="1">
                          <a:solidFill>
                            <a:srgbClr val="115076"/>
                          </a:solidFill>
                        </a:rPr>
                        <a:t>Einzelkinder</a:t>
                      </a:r>
                      <a:endParaRPr lang="en-GB" sz="2800" b="1" dirty="0">
                        <a:solidFill>
                          <a:srgbClr val="115076"/>
                        </a:solidFill>
                      </a:endParaRPr>
                    </a:p>
                  </a:txBody>
                  <a:tcPr anchor="ctr"/>
                </a:tc>
                <a:tc>
                  <a:txBody>
                    <a:bodyPr/>
                    <a:lstStyle/>
                    <a:p>
                      <a:endParaRPr lang="en-GB" sz="2800">
                        <a:solidFill>
                          <a:srgbClr val="115076"/>
                        </a:solidFill>
                      </a:endParaRPr>
                    </a:p>
                  </a:txBody>
                  <a:tcPr anchor="ctr"/>
                </a:tc>
                <a:tc>
                  <a:txBody>
                    <a:bodyPr/>
                    <a:lstStyle/>
                    <a:p>
                      <a:r>
                        <a:rPr lang="en-GB" sz="2800" b="1" dirty="0">
                          <a:solidFill>
                            <a:srgbClr val="115076"/>
                          </a:solidFill>
                        </a:rPr>
                        <a:t>die Male</a:t>
                      </a:r>
                    </a:p>
                  </a:txBody>
                  <a:tcPr anchor="ctr"/>
                </a:tc>
                <a:extLst>
                  <a:ext uri="{0D108BD9-81ED-4DB2-BD59-A6C34878D82A}">
                    <a16:rowId xmlns:a16="http://schemas.microsoft.com/office/drawing/2014/main" val="609273411"/>
                  </a:ext>
                </a:extLst>
              </a:tr>
            </a:tbl>
          </a:graphicData>
        </a:graphic>
      </p:graphicFrame>
      <p:sp>
        <p:nvSpPr>
          <p:cNvPr id="10" name="Action Button: Custom 16">
            <a:hlinkClick r:id="" action="ppaction://noaction" highlightClick="1">
              <a:snd r:embed="rId5" name="2. 1. die Schiffe.wav"/>
            </a:hlinkClick>
            <a:extLst>
              <a:ext uri="{FF2B5EF4-FFF2-40B4-BE49-F238E27FC236}">
                <a16:creationId xmlns:a16="http://schemas.microsoft.com/office/drawing/2014/main" id="{70308213-8744-4269-830F-A65A2E9B4366}"/>
              </a:ext>
            </a:extLst>
          </p:cNvPr>
          <p:cNvSpPr/>
          <p:nvPr/>
        </p:nvSpPr>
        <p:spPr>
          <a:xfrm>
            <a:off x="454218" y="265529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1" name="Action Button: Custom 16">
            <a:hlinkClick r:id="" action="ppaction://noaction" highlightClick="1">
              <a:snd r:embed="rId6" name="2. 2. die Flugzeuge.wav"/>
            </a:hlinkClick>
            <a:extLst>
              <a:ext uri="{FF2B5EF4-FFF2-40B4-BE49-F238E27FC236}">
                <a16:creationId xmlns:a16="http://schemas.microsoft.com/office/drawing/2014/main" id="{C4E75719-56C4-4469-B599-7B743E1C5D4D}"/>
              </a:ext>
            </a:extLst>
          </p:cNvPr>
          <p:cNvSpPr/>
          <p:nvPr/>
        </p:nvSpPr>
        <p:spPr>
          <a:xfrm>
            <a:off x="448225" y="333664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2" name="Action Button: Custom 16">
            <a:hlinkClick r:id="" action="ppaction://noaction" highlightClick="1">
              <a:snd r:embed="rId7" name="2. 3. die Gesichte.wav"/>
            </a:hlinkClick>
            <a:extLst>
              <a:ext uri="{FF2B5EF4-FFF2-40B4-BE49-F238E27FC236}">
                <a16:creationId xmlns:a16="http://schemas.microsoft.com/office/drawing/2014/main" id="{39BBAF05-811D-4865-9F99-CEC216960B25}"/>
              </a:ext>
            </a:extLst>
          </p:cNvPr>
          <p:cNvSpPr/>
          <p:nvPr/>
        </p:nvSpPr>
        <p:spPr>
          <a:xfrm>
            <a:off x="452140" y="411422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3" name="Action Button: Custom 16">
            <a:hlinkClick r:id="" action="ppaction://noaction" highlightClick="1">
              <a:snd r:embed="rId8" name="2. 4. die Haare.wav"/>
            </a:hlinkClick>
            <a:extLst>
              <a:ext uri="{FF2B5EF4-FFF2-40B4-BE49-F238E27FC236}">
                <a16:creationId xmlns:a16="http://schemas.microsoft.com/office/drawing/2014/main" id="{66C02483-A4E5-45B5-91C4-3ABDAFCD3646}"/>
              </a:ext>
            </a:extLst>
          </p:cNvPr>
          <p:cNvSpPr/>
          <p:nvPr/>
        </p:nvSpPr>
        <p:spPr>
          <a:xfrm>
            <a:off x="452140" y="489180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4" name="Action Button: Custom 16">
            <a:hlinkClick r:id="" action="ppaction://noaction" highlightClick="1">
              <a:snd r:embed="rId9" name="2. 5. die Einzelkinder.wav"/>
            </a:hlinkClick>
            <a:extLst>
              <a:ext uri="{FF2B5EF4-FFF2-40B4-BE49-F238E27FC236}">
                <a16:creationId xmlns:a16="http://schemas.microsoft.com/office/drawing/2014/main" id="{825247CA-2B8B-44CF-80F2-A67C7D0FC1B2}"/>
              </a:ext>
            </a:extLst>
          </p:cNvPr>
          <p:cNvSpPr/>
          <p:nvPr/>
        </p:nvSpPr>
        <p:spPr>
          <a:xfrm>
            <a:off x="452140" y="560049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5" name="Action Button: Custom 16">
            <a:hlinkClick r:id="" action="ppaction://noaction" highlightClick="1">
              <a:snd r:embed="rId10" name="2. 6. die Kleider.wav"/>
            </a:hlinkClick>
            <a:extLst>
              <a:ext uri="{FF2B5EF4-FFF2-40B4-BE49-F238E27FC236}">
                <a16:creationId xmlns:a16="http://schemas.microsoft.com/office/drawing/2014/main" id="{7F89CA2B-50D4-4EE5-BDFC-96D9308E37B7}"/>
              </a:ext>
            </a:extLst>
          </p:cNvPr>
          <p:cNvSpPr/>
          <p:nvPr/>
        </p:nvSpPr>
        <p:spPr>
          <a:xfrm>
            <a:off x="6302954" y="261723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6" name="Action Button: Custom 16">
            <a:hlinkClick r:id="" action="ppaction://noaction" highlightClick="1">
              <a:snd r:embed="rId11" name="2. 8. die Telefone.wav"/>
            </a:hlinkClick>
            <a:extLst>
              <a:ext uri="{FF2B5EF4-FFF2-40B4-BE49-F238E27FC236}">
                <a16:creationId xmlns:a16="http://schemas.microsoft.com/office/drawing/2014/main" id="{43928C7C-A7E9-4FD2-9542-BDC39E618219}"/>
              </a:ext>
            </a:extLst>
          </p:cNvPr>
          <p:cNvSpPr/>
          <p:nvPr/>
        </p:nvSpPr>
        <p:spPr>
          <a:xfrm>
            <a:off x="6302954" y="338945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7" name="Action Button: Custom 16">
            <a:hlinkClick r:id="" action="ppaction://noaction" highlightClick="1">
              <a:snd r:embed="rId12" name="2. 7. die Bäde.wav"/>
            </a:hlinkClick>
            <a:extLst>
              <a:ext uri="{FF2B5EF4-FFF2-40B4-BE49-F238E27FC236}">
                <a16:creationId xmlns:a16="http://schemas.microsoft.com/office/drawing/2014/main" id="{4EEFADEF-C5C9-4113-B419-CAA2374B2C49}"/>
              </a:ext>
            </a:extLst>
          </p:cNvPr>
          <p:cNvSpPr/>
          <p:nvPr/>
        </p:nvSpPr>
        <p:spPr>
          <a:xfrm>
            <a:off x="6289381" y="4131247"/>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18" name="Action Button: Custom 16">
            <a:hlinkClick r:id="" action="ppaction://noaction" highlightClick="1">
              <a:snd r:embed="rId13" name="2. 9. die Schlösser.wav"/>
            </a:hlinkClick>
            <a:extLst>
              <a:ext uri="{FF2B5EF4-FFF2-40B4-BE49-F238E27FC236}">
                <a16:creationId xmlns:a16="http://schemas.microsoft.com/office/drawing/2014/main" id="{F2935F0B-6429-4BD5-858B-27D21FC26200}"/>
              </a:ext>
            </a:extLst>
          </p:cNvPr>
          <p:cNvSpPr/>
          <p:nvPr/>
        </p:nvSpPr>
        <p:spPr>
          <a:xfrm>
            <a:off x="6282172" y="481093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19" name="Action Button: Custom 16">
            <a:hlinkClick r:id="" action="ppaction://noaction" highlightClick="1">
              <a:snd r:embed="rId14" name="2. 10. die Male.wav"/>
            </a:hlinkClick>
            <a:extLst>
              <a:ext uri="{FF2B5EF4-FFF2-40B4-BE49-F238E27FC236}">
                <a16:creationId xmlns:a16="http://schemas.microsoft.com/office/drawing/2014/main" id="{4A2DC3ED-0760-4A0A-84A4-4FB2E250A2A4}"/>
              </a:ext>
            </a:extLst>
          </p:cNvPr>
          <p:cNvSpPr/>
          <p:nvPr/>
        </p:nvSpPr>
        <p:spPr>
          <a:xfrm>
            <a:off x="6268599" y="555272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20" name="TextBox 19" descr="text box hiding answer">
            <a:extLst>
              <a:ext uri="{FF2B5EF4-FFF2-40B4-BE49-F238E27FC236}">
                <a16:creationId xmlns:a16="http://schemas.microsoft.com/office/drawing/2014/main" id="{82F4D6DC-ACE5-4F14-9E2D-8BB88256EF88}"/>
              </a:ext>
            </a:extLst>
          </p:cNvPr>
          <p:cNvSpPr txBox="1"/>
          <p:nvPr/>
        </p:nvSpPr>
        <p:spPr>
          <a:xfrm>
            <a:off x="1218153" y="2664574"/>
            <a:ext cx="1811295" cy="356610"/>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1" name="TextBox 20" descr="text box hiding answer">
            <a:extLst>
              <a:ext uri="{FF2B5EF4-FFF2-40B4-BE49-F238E27FC236}">
                <a16:creationId xmlns:a16="http://schemas.microsoft.com/office/drawing/2014/main" id="{920FEB63-C997-47D8-BDE7-1E524A847050}"/>
              </a:ext>
            </a:extLst>
          </p:cNvPr>
          <p:cNvSpPr txBox="1"/>
          <p:nvPr/>
        </p:nvSpPr>
        <p:spPr>
          <a:xfrm>
            <a:off x="1205770" y="3441421"/>
            <a:ext cx="2427863" cy="369332"/>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2" name="TextBox 21" descr="text box hiding answer">
            <a:extLst>
              <a:ext uri="{FF2B5EF4-FFF2-40B4-BE49-F238E27FC236}">
                <a16:creationId xmlns:a16="http://schemas.microsoft.com/office/drawing/2014/main" id="{0813544A-4F93-4942-A8B3-92A7058A0E17}"/>
              </a:ext>
            </a:extLst>
          </p:cNvPr>
          <p:cNvSpPr txBox="1"/>
          <p:nvPr/>
        </p:nvSpPr>
        <p:spPr>
          <a:xfrm>
            <a:off x="1193430" y="4158337"/>
            <a:ext cx="2382355" cy="338554"/>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3" name="TextBox 22" descr="text box hiding answer">
            <a:extLst>
              <a:ext uri="{FF2B5EF4-FFF2-40B4-BE49-F238E27FC236}">
                <a16:creationId xmlns:a16="http://schemas.microsoft.com/office/drawing/2014/main" id="{81EC509D-01CB-42F8-8A4D-48448CEF6C09}"/>
              </a:ext>
            </a:extLst>
          </p:cNvPr>
          <p:cNvSpPr txBox="1"/>
          <p:nvPr/>
        </p:nvSpPr>
        <p:spPr>
          <a:xfrm>
            <a:off x="1200490" y="4910514"/>
            <a:ext cx="1936410" cy="307777"/>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4" name="TextBox 23" descr="text box hiding answer">
            <a:extLst>
              <a:ext uri="{FF2B5EF4-FFF2-40B4-BE49-F238E27FC236}">
                <a16:creationId xmlns:a16="http://schemas.microsoft.com/office/drawing/2014/main" id="{CA034138-4637-474D-88A1-E65D334C1322}"/>
              </a:ext>
            </a:extLst>
          </p:cNvPr>
          <p:cNvSpPr txBox="1"/>
          <p:nvPr/>
        </p:nvSpPr>
        <p:spPr>
          <a:xfrm>
            <a:off x="1193430" y="5644609"/>
            <a:ext cx="2719651" cy="307777"/>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5" name="TextBox 24" descr="text box hiding answer">
            <a:extLst>
              <a:ext uri="{FF2B5EF4-FFF2-40B4-BE49-F238E27FC236}">
                <a16:creationId xmlns:a16="http://schemas.microsoft.com/office/drawing/2014/main" id="{D4393615-763D-4597-9840-91576480A58B}"/>
              </a:ext>
            </a:extLst>
          </p:cNvPr>
          <p:cNvSpPr txBox="1"/>
          <p:nvPr/>
        </p:nvSpPr>
        <p:spPr>
          <a:xfrm>
            <a:off x="6953903" y="3420839"/>
            <a:ext cx="2258370" cy="299899"/>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6" name="TextBox 25" descr="text box hiding answer">
            <a:extLst>
              <a:ext uri="{FF2B5EF4-FFF2-40B4-BE49-F238E27FC236}">
                <a16:creationId xmlns:a16="http://schemas.microsoft.com/office/drawing/2014/main" id="{DEB830DA-658C-427C-88B4-07EC9E4598B8}"/>
              </a:ext>
            </a:extLst>
          </p:cNvPr>
          <p:cNvSpPr txBox="1"/>
          <p:nvPr/>
        </p:nvSpPr>
        <p:spPr>
          <a:xfrm>
            <a:off x="6988515" y="2677169"/>
            <a:ext cx="1863115" cy="344015"/>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7" name="TextBox 26" descr="text box hiding answer">
            <a:extLst>
              <a:ext uri="{FF2B5EF4-FFF2-40B4-BE49-F238E27FC236}">
                <a16:creationId xmlns:a16="http://schemas.microsoft.com/office/drawing/2014/main" id="{112AF763-721D-495F-82CF-0A83E11418FB}"/>
              </a:ext>
            </a:extLst>
          </p:cNvPr>
          <p:cNvSpPr txBox="1"/>
          <p:nvPr/>
        </p:nvSpPr>
        <p:spPr>
          <a:xfrm>
            <a:off x="6936467" y="4913793"/>
            <a:ext cx="2358784" cy="307777"/>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8" name="Speech Bubble: Rectangle with Corners Rounded 27">
            <a:extLst>
              <a:ext uri="{FF2B5EF4-FFF2-40B4-BE49-F238E27FC236}">
                <a16:creationId xmlns:a16="http://schemas.microsoft.com/office/drawing/2014/main" id="{1F6D300E-B615-4F2A-B616-1BA6C44532CB}"/>
              </a:ext>
            </a:extLst>
          </p:cNvPr>
          <p:cNvSpPr/>
          <p:nvPr/>
        </p:nvSpPr>
        <p:spPr>
          <a:xfrm>
            <a:off x="10199517" y="2302172"/>
            <a:ext cx="1940489" cy="1066373"/>
          </a:xfrm>
          <a:prstGeom prst="wedgeRoundRectCallou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Adding [-e] is Plural Rule 1, </a:t>
            </a:r>
            <a:br>
              <a:rPr lang="en-GB" sz="2000" dirty="0"/>
            </a:br>
            <a:r>
              <a:rPr lang="en-GB" sz="2000" dirty="0"/>
              <a:t>[-</a:t>
            </a:r>
            <a:r>
              <a:rPr lang="en-GB" sz="2000" dirty="0" err="1"/>
              <a:t>er</a:t>
            </a:r>
            <a:r>
              <a:rPr lang="en-GB" sz="2000" dirty="0"/>
              <a:t>] is Rule 4.</a:t>
            </a:r>
          </a:p>
        </p:txBody>
      </p:sp>
      <p:pic>
        <p:nvPicPr>
          <p:cNvPr id="29" name="Picture 28" descr="A picture containing clock&#10;&#10;Description automatically generated">
            <a:extLst>
              <a:ext uri="{FF2B5EF4-FFF2-40B4-BE49-F238E27FC236}">
                <a16:creationId xmlns:a16="http://schemas.microsoft.com/office/drawing/2014/main" id="{6FD47D6C-7E9B-4AC4-8444-14111635643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890366" y="4134631"/>
            <a:ext cx="528001" cy="396001"/>
          </a:xfrm>
          <a:prstGeom prst="rect">
            <a:avLst/>
          </a:prstGeom>
        </p:spPr>
      </p:pic>
      <p:pic>
        <p:nvPicPr>
          <p:cNvPr id="30" name="Picture 29" descr="A picture containing dark, black, food, animal&#10;&#10;Description automatically generated">
            <a:extLst>
              <a:ext uri="{FF2B5EF4-FFF2-40B4-BE49-F238E27FC236}">
                <a16:creationId xmlns:a16="http://schemas.microsoft.com/office/drawing/2014/main" id="{75A7D8DC-0EA0-4948-8458-CEC8A7B8B80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890366" y="4860107"/>
            <a:ext cx="528001" cy="440551"/>
          </a:xfrm>
          <a:prstGeom prst="rect">
            <a:avLst/>
          </a:prstGeom>
        </p:spPr>
      </p:pic>
      <p:pic>
        <p:nvPicPr>
          <p:cNvPr id="31" name="Picture 30" descr="A picture containing clock&#10;&#10;Description automatically generated">
            <a:extLst>
              <a:ext uri="{FF2B5EF4-FFF2-40B4-BE49-F238E27FC236}">
                <a16:creationId xmlns:a16="http://schemas.microsoft.com/office/drawing/2014/main" id="{6FA70225-8F48-4BC5-B92D-08C12EFD9AF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603489" y="4114226"/>
            <a:ext cx="528001" cy="396001"/>
          </a:xfrm>
          <a:prstGeom prst="rect">
            <a:avLst/>
          </a:prstGeom>
        </p:spPr>
      </p:pic>
      <p:pic>
        <p:nvPicPr>
          <p:cNvPr id="33" name="Picture 32" descr="A close up of a logo&#10;&#10;Description automatically generated">
            <a:extLst>
              <a:ext uri="{FF2B5EF4-FFF2-40B4-BE49-F238E27FC236}">
                <a16:creationId xmlns:a16="http://schemas.microsoft.com/office/drawing/2014/main" id="{8FB2D752-8FCF-4AD1-87A4-CA8DB1F93DBD}"/>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095762" y="5508605"/>
            <a:ext cx="576162" cy="579786"/>
          </a:xfrm>
          <a:prstGeom prst="rect">
            <a:avLst/>
          </a:prstGeom>
        </p:spPr>
      </p:pic>
      <p:pic>
        <p:nvPicPr>
          <p:cNvPr id="35" name="Picture 34" descr="A picture containing sitting, table, computer&#10;&#10;Description automatically generated">
            <a:extLst>
              <a:ext uri="{FF2B5EF4-FFF2-40B4-BE49-F238E27FC236}">
                <a16:creationId xmlns:a16="http://schemas.microsoft.com/office/drawing/2014/main" id="{4A7D8071-863D-4EF2-9870-C779214DC32A}"/>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421139" y="2504595"/>
            <a:ext cx="757553" cy="617287"/>
          </a:xfrm>
          <a:prstGeom prst="rect">
            <a:avLst/>
          </a:prstGeom>
        </p:spPr>
      </p:pic>
      <p:pic>
        <p:nvPicPr>
          <p:cNvPr id="37" name="Picture 36" descr="Diagram&#10;&#10;Description automatically generated">
            <a:extLst>
              <a:ext uri="{FF2B5EF4-FFF2-40B4-BE49-F238E27FC236}">
                <a16:creationId xmlns:a16="http://schemas.microsoft.com/office/drawing/2014/main" id="{4998D945-5A71-4169-ADB5-8B1AB1085716}"/>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937771" y="2573237"/>
            <a:ext cx="564026" cy="564026"/>
          </a:xfrm>
          <a:prstGeom prst="rect">
            <a:avLst/>
          </a:prstGeom>
        </p:spPr>
      </p:pic>
      <p:pic>
        <p:nvPicPr>
          <p:cNvPr id="39" name="Picture 38" descr="A picture containing drawing, clock&#10;&#10;Description automatically generated">
            <a:extLst>
              <a:ext uri="{FF2B5EF4-FFF2-40B4-BE49-F238E27FC236}">
                <a16:creationId xmlns:a16="http://schemas.microsoft.com/office/drawing/2014/main" id="{9336AE03-365A-42B4-8B29-D28BD754FE53}"/>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714648" y="3326957"/>
            <a:ext cx="1233410" cy="616705"/>
          </a:xfrm>
          <a:prstGeom prst="rect">
            <a:avLst/>
          </a:prstGeom>
        </p:spPr>
      </p:pic>
      <p:pic>
        <p:nvPicPr>
          <p:cNvPr id="41" name="Picture 40" descr="Text&#10;&#10;Description automatically generated">
            <a:extLst>
              <a:ext uri="{FF2B5EF4-FFF2-40B4-BE49-F238E27FC236}">
                <a16:creationId xmlns:a16="http://schemas.microsoft.com/office/drawing/2014/main" id="{10E58F24-20D1-44C7-8EB5-3E4D29FA9FF1}"/>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9361385" y="4684904"/>
            <a:ext cx="779610" cy="648051"/>
          </a:xfrm>
          <a:prstGeom prst="rect">
            <a:avLst/>
          </a:prstGeom>
        </p:spPr>
      </p:pic>
      <p:pic>
        <p:nvPicPr>
          <p:cNvPr id="47" name="Picture 46" descr="A picture containing text&#10;&#10;Description automatically generated">
            <a:extLst>
              <a:ext uri="{FF2B5EF4-FFF2-40B4-BE49-F238E27FC236}">
                <a16:creationId xmlns:a16="http://schemas.microsoft.com/office/drawing/2014/main" id="{CA9539CE-D923-4217-9C2C-894B05D9A98C}"/>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295251" y="3968488"/>
            <a:ext cx="688536" cy="688536"/>
          </a:xfrm>
          <a:prstGeom prst="rect">
            <a:avLst/>
          </a:prstGeom>
        </p:spPr>
      </p:pic>
      <p:pic>
        <p:nvPicPr>
          <p:cNvPr id="49" name="Picture 48" descr="Calendar&#10;&#10;Description automatically generated">
            <a:extLst>
              <a:ext uri="{FF2B5EF4-FFF2-40B4-BE49-F238E27FC236}">
                <a16:creationId xmlns:a16="http://schemas.microsoft.com/office/drawing/2014/main" id="{08E487C5-2374-49D1-97A9-2189DA44F7D0}"/>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9361385" y="5469090"/>
            <a:ext cx="490597" cy="551814"/>
          </a:xfrm>
          <a:prstGeom prst="rect">
            <a:avLst/>
          </a:prstGeom>
        </p:spPr>
      </p:pic>
      <p:pic>
        <p:nvPicPr>
          <p:cNvPr id="59" name="Picture 58" descr="A picture containing logo&#10;&#10;Description automatically generated">
            <a:extLst>
              <a:ext uri="{FF2B5EF4-FFF2-40B4-BE49-F238E27FC236}">
                <a16:creationId xmlns:a16="http://schemas.microsoft.com/office/drawing/2014/main" id="{939DE875-A2E4-4AFE-A65C-48445623F41E}"/>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8746247" y="5507378"/>
            <a:ext cx="549004" cy="497535"/>
          </a:xfrm>
          <a:prstGeom prst="rect">
            <a:avLst/>
          </a:prstGeom>
        </p:spPr>
      </p:pic>
      <p:pic>
        <p:nvPicPr>
          <p:cNvPr id="60" name="Picture 59" descr="A picture containing text&#10;&#10;Description automatically generated">
            <a:extLst>
              <a:ext uri="{FF2B5EF4-FFF2-40B4-BE49-F238E27FC236}">
                <a16:creationId xmlns:a16="http://schemas.microsoft.com/office/drawing/2014/main" id="{34269E14-2598-47F2-8ACA-B4EC9A2C9E38}"/>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983787" y="3943662"/>
            <a:ext cx="688536" cy="688536"/>
          </a:xfrm>
          <a:prstGeom prst="rect">
            <a:avLst/>
          </a:prstGeom>
        </p:spPr>
      </p:pic>
      <p:pic>
        <p:nvPicPr>
          <p:cNvPr id="61" name="Picture 60" descr="Diagram&#10;&#10;Description automatically generated">
            <a:extLst>
              <a:ext uri="{FF2B5EF4-FFF2-40B4-BE49-F238E27FC236}">
                <a16:creationId xmlns:a16="http://schemas.microsoft.com/office/drawing/2014/main" id="{FA891A1A-2F18-4737-9848-D7437C6AF924}"/>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549350" y="2520705"/>
            <a:ext cx="564026" cy="564026"/>
          </a:xfrm>
          <a:prstGeom prst="rect">
            <a:avLst/>
          </a:prstGeom>
        </p:spPr>
      </p:pic>
      <p:pic>
        <p:nvPicPr>
          <p:cNvPr id="62" name="Picture 61" descr="A picture containing sitting, table, computer&#10;&#10;Description automatically generated">
            <a:extLst>
              <a:ext uri="{FF2B5EF4-FFF2-40B4-BE49-F238E27FC236}">
                <a16:creationId xmlns:a16="http://schemas.microsoft.com/office/drawing/2014/main" id="{E69C775F-F6FA-490E-A7A9-D841C45CDD95}"/>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270556" y="2500490"/>
            <a:ext cx="757553" cy="617287"/>
          </a:xfrm>
          <a:prstGeom prst="rect">
            <a:avLst/>
          </a:prstGeom>
        </p:spPr>
      </p:pic>
      <p:pic>
        <p:nvPicPr>
          <p:cNvPr id="63" name="Picture 62" descr="A picture containing drawing, clock&#10;&#10;Description automatically generated">
            <a:extLst>
              <a:ext uri="{FF2B5EF4-FFF2-40B4-BE49-F238E27FC236}">
                <a16:creationId xmlns:a16="http://schemas.microsoft.com/office/drawing/2014/main" id="{8E483A3E-89B7-4D78-8D58-9278F71F8179}"/>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834839" y="3336649"/>
            <a:ext cx="1233410" cy="616705"/>
          </a:xfrm>
          <a:prstGeom prst="rect">
            <a:avLst/>
          </a:prstGeom>
        </p:spPr>
      </p:pic>
      <p:pic>
        <p:nvPicPr>
          <p:cNvPr id="64" name="Picture 63" descr="A close up of a logo&#10;&#10;Description automatically generated">
            <a:extLst>
              <a:ext uri="{FF2B5EF4-FFF2-40B4-BE49-F238E27FC236}">
                <a16:creationId xmlns:a16="http://schemas.microsoft.com/office/drawing/2014/main" id="{0056E7E8-BD75-4D1B-9D20-BC15B8517125}"/>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843409" y="5491464"/>
            <a:ext cx="576162" cy="579786"/>
          </a:xfrm>
          <a:prstGeom prst="rect">
            <a:avLst/>
          </a:prstGeom>
        </p:spPr>
      </p:pic>
      <p:pic>
        <p:nvPicPr>
          <p:cNvPr id="65" name="Picture 64" descr="Text&#10;&#10;Description automatically generated">
            <a:extLst>
              <a:ext uri="{FF2B5EF4-FFF2-40B4-BE49-F238E27FC236}">
                <a16:creationId xmlns:a16="http://schemas.microsoft.com/office/drawing/2014/main" id="{285C1AFE-1674-4E8F-A001-D90757AF2154}"/>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282518" y="4672470"/>
            <a:ext cx="779610" cy="648051"/>
          </a:xfrm>
          <a:prstGeom prst="rect">
            <a:avLst/>
          </a:prstGeom>
        </p:spPr>
      </p:pic>
      <p:pic>
        <p:nvPicPr>
          <p:cNvPr id="67" name="Picture 66" descr="Graphical user interface&#10;&#10;Description automatically generated">
            <a:extLst>
              <a:ext uri="{FF2B5EF4-FFF2-40B4-BE49-F238E27FC236}">
                <a16:creationId xmlns:a16="http://schemas.microsoft.com/office/drawing/2014/main" id="{19AEB8D1-38E4-4F05-9329-F5B0156E2AE7}"/>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9223828" y="3326957"/>
            <a:ext cx="527362" cy="538296"/>
          </a:xfrm>
          <a:prstGeom prst="rect">
            <a:avLst/>
          </a:prstGeom>
        </p:spPr>
      </p:pic>
      <p:pic>
        <p:nvPicPr>
          <p:cNvPr id="68" name="Picture 67" descr="Graphical user interface&#10;&#10;Description automatically generated">
            <a:extLst>
              <a:ext uri="{FF2B5EF4-FFF2-40B4-BE49-F238E27FC236}">
                <a16:creationId xmlns:a16="http://schemas.microsoft.com/office/drawing/2014/main" id="{F87195D1-3E75-4046-BCB8-7CAD6515E663}"/>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9727314" y="3337299"/>
            <a:ext cx="527362" cy="538296"/>
          </a:xfrm>
          <a:prstGeom prst="rect">
            <a:avLst/>
          </a:prstGeom>
        </p:spPr>
      </p:pic>
      <p:sp>
        <p:nvSpPr>
          <p:cNvPr id="69" name="TextBox 68" descr="text box hiding answer">
            <a:extLst>
              <a:ext uri="{FF2B5EF4-FFF2-40B4-BE49-F238E27FC236}">
                <a16:creationId xmlns:a16="http://schemas.microsoft.com/office/drawing/2014/main" id="{3DF19926-D292-4C79-9B83-EAE645B21AF4}"/>
              </a:ext>
            </a:extLst>
          </p:cNvPr>
          <p:cNvSpPr txBox="1"/>
          <p:nvPr/>
        </p:nvSpPr>
        <p:spPr>
          <a:xfrm>
            <a:off x="6988514" y="4148816"/>
            <a:ext cx="1863115" cy="344015"/>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70" name="TextBox 69" descr="text box hiding answer">
            <a:extLst>
              <a:ext uri="{FF2B5EF4-FFF2-40B4-BE49-F238E27FC236}">
                <a16:creationId xmlns:a16="http://schemas.microsoft.com/office/drawing/2014/main" id="{78E7F771-271A-420D-9582-E9E66BE2E35B}"/>
              </a:ext>
            </a:extLst>
          </p:cNvPr>
          <p:cNvSpPr txBox="1"/>
          <p:nvPr/>
        </p:nvSpPr>
        <p:spPr>
          <a:xfrm>
            <a:off x="6953903" y="5648329"/>
            <a:ext cx="1537043" cy="344015"/>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71" name="Speech Bubble: Rectangle with Corners Rounded 70">
            <a:extLst>
              <a:ext uri="{FF2B5EF4-FFF2-40B4-BE49-F238E27FC236}">
                <a16:creationId xmlns:a16="http://schemas.microsoft.com/office/drawing/2014/main" id="{27FADFA3-93CD-4F29-9565-56F427EAD0F5}"/>
              </a:ext>
            </a:extLst>
          </p:cNvPr>
          <p:cNvSpPr/>
          <p:nvPr/>
        </p:nvSpPr>
        <p:spPr>
          <a:xfrm>
            <a:off x="6110559" y="107072"/>
            <a:ext cx="3510683" cy="931514"/>
          </a:xfrm>
          <a:prstGeom prst="wedgeRoundRectCallout">
            <a:avLst>
              <a:gd name="adj1" fmla="val 56277"/>
              <a:gd name="adj2" fmla="val 30210"/>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About 75% neuter nouns add [-e] for their plural and 25% add [-</a:t>
            </a:r>
            <a:r>
              <a:rPr lang="en-GB" sz="2000" dirty="0" err="1"/>
              <a:t>er</a:t>
            </a:r>
            <a:r>
              <a:rPr lang="en-GB" sz="2000" dirty="0"/>
              <a:t>].</a:t>
            </a:r>
          </a:p>
        </p:txBody>
      </p:sp>
    </p:spTree>
    <p:extLst>
      <p:ext uri="{BB962C8B-B14F-4D97-AF65-F5344CB8AC3E}">
        <p14:creationId xmlns:p14="http://schemas.microsoft.com/office/powerpoint/2010/main" val="327202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6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20" grpId="0" animBg="1"/>
      <p:bldP spid="21" grpId="0" animBg="1"/>
      <p:bldP spid="22" grpId="0" animBg="1"/>
      <p:bldP spid="23" grpId="0" animBg="1"/>
      <p:bldP spid="24" grpId="0" animBg="1"/>
      <p:bldP spid="25" grpId="0" animBg="1"/>
      <p:bldP spid="26" grpId="0" animBg="1"/>
      <p:bldP spid="27" grpId="0" animBg="1"/>
      <p:bldP spid="28" grpId="0" animBg="1"/>
      <p:bldP spid="69" grpId="0" animBg="1"/>
      <p:bldP spid="70" grpId="0" animBg="1"/>
      <p:bldP spid="71"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161930" y="2503371"/>
            <a:ext cx="7751234" cy="1485422"/>
          </a:xfrm>
        </p:spPr>
        <p:txBody>
          <a:bodyPr>
            <a:normAutofit/>
          </a:bodyPr>
          <a:lstStyle/>
          <a:p>
            <a:pPr algn="l"/>
            <a:r>
              <a:rPr lang="en-GB" sz="4000" b="1" dirty="0">
                <a:solidFill>
                  <a:prstClr val="white"/>
                </a:solidFill>
              </a:rPr>
              <a:t>How it is and how it used to be</a:t>
            </a:r>
            <a:br>
              <a:rPr lang="en-GB" b="1" dirty="0">
                <a:solidFill>
                  <a:prstClr val="white"/>
                </a:solidFill>
              </a:rPr>
            </a:b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161930" y="3176950"/>
            <a:ext cx="7382608" cy="571756"/>
          </a:xfrm>
        </p:spPr>
        <p:txBody>
          <a:bodyPr/>
          <a:lstStyle/>
          <a:p>
            <a:pPr algn="l"/>
            <a:r>
              <a:rPr lang="en-GB" sz="3000" dirty="0" err="1">
                <a:solidFill>
                  <a:prstClr val="white"/>
                </a:solidFill>
              </a:rPr>
              <a:t>Songtext</a:t>
            </a:r>
            <a:r>
              <a:rPr lang="en-GB" sz="3000" dirty="0">
                <a:solidFill>
                  <a:prstClr val="white"/>
                </a:solidFill>
              </a:rPr>
              <a:t>: </a:t>
            </a:r>
            <a:r>
              <a:rPr lang="en-GB" sz="3000" b="1" i="1" dirty="0" err="1">
                <a:solidFill>
                  <a:prstClr val="white"/>
                </a:solidFill>
              </a:rPr>
              <a:t>Früher</a:t>
            </a:r>
            <a:r>
              <a:rPr lang="en-GB" sz="3000" dirty="0">
                <a:solidFill>
                  <a:prstClr val="white"/>
                </a:solidFill>
              </a:rPr>
              <a:t> – </a:t>
            </a:r>
            <a:r>
              <a:rPr lang="en-GB" sz="3000" i="1" dirty="0">
                <a:solidFill>
                  <a:prstClr val="white"/>
                </a:solidFill>
              </a:rPr>
              <a:t>Wise Guys</a:t>
            </a:r>
          </a:p>
          <a:p>
            <a:pPr algn="l"/>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165632" y="4090616"/>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 vs [-</a:t>
            </a:r>
            <a:r>
              <a:rPr kumimoji="0" lang="en-GB" sz="3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er</a:t>
            </a: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2.2- Week 1 - Lesson 40</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1326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10/10/2020</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6" name="Subtitle 6">
            <a:extLst>
              <a:ext uri="{FF2B5EF4-FFF2-40B4-BE49-F238E27FC236}">
                <a16:creationId xmlns:a16="http://schemas.microsoft.com/office/drawing/2014/main" id="{26F5AC55-E649-4F49-88F1-4228C907E75F}"/>
              </a:ext>
            </a:extLst>
          </p:cNvPr>
          <p:cNvSpPr txBox="1">
            <a:spLocks/>
          </p:cNvSpPr>
          <p:nvPr/>
        </p:nvSpPr>
        <p:spPr>
          <a:xfrm>
            <a:off x="161930" y="3613528"/>
            <a:ext cx="7382608"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dirty="0">
                <a:solidFill>
                  <a:prstClr val="white"/>
                </a:solidFill>
              </a:rPr>
              <a:t>Plural rule 5: add -s</a:t>
            </a:r>
            <a:endParaRPr lang="en-GB" sz="3000" i="1" dirty="0">
              <a:solidFill>
                <a:prstClr val="white"/>
              </a:solidFill>
            </a:endParaRPr>
          </a:p>
          <a:p>
            <a:pPr algn="l"/>
            <a:endParaRPr lang="en-US" dirty="0"/>
          </a:p>
        </p:txBody>
      </p:sp>
    </p:spTree>
    <p:extLst>
      <p:ext uri="{BB962C8B-B14F-4D97-AF65-F5344CB8AC3E}">
        <p14:creationId xmlns:p14="http://schemas.microsoft.com/office/powerpoint/2010/main" val="29367401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837009" cy="869950"/>
          </a:xfrm>
          <a:prstGeom prst="rect">
            <a:avLst/>
          </a:prstGeom>
        </p:spPr>
      </p:pic>
      <p:sp>
        <p:nvSpPr>
          <p:cNvPr id="4" name="Title 3"/>
          <p:cNvSpPr>
            <a:spLocks noGrp="1"/>
          </p:cNvSpPr>
          <p:nvPr>
            <p:ph type="title"/>
          </p:nvPr>
        </p:nvSpPr>
        <p:spPr>
          <a:xfrm>
            <a:off x="0" y="294041"/>
            <a:ext cx="2784251" cy="707849"/>
          </a:xfrm>
        </p:spPr>
        <p:txBody>
          <a:bodyPr>
            <a:normAutofit/>
          </a:bodyPr>
          <a:lstStyle/>
          <a:p>
            <a:r>
              <a:rPr lang="en-GB" sz="2800" b="1" dirty="0">
                <a:solidFill>
                  <a:schemeClr val="bg1"/>
                </a:solidFill>
              </a:rPr>
              <a:t>Was war es?</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602146" y="163539"/>
            <a:ext cx="235518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2707887" y="259466"/>
            <a:ext cx="7073590"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a:t>
            </a: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3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3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SSC [</a:t>
            </a:r>
            <a:r>
              <a:rPr kumimoji="0" lang="en-US"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3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3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3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1-5 und A-E.</a:t>
            </a:r>
          </a:p>
        </p:txBody>
      </p:sp>
      <p:sp>
        <p:nvSpPr>
          <p:cNvPr id="12" name="Rectangle 11">
            <a:extLst>
              <a:ext uri="{FF2B5EF4-FFF2-40B4-BE49-F238E27FC236}">
                <a16:creationId xmlns:a16="http://schemas.microsoft.com/office/drawing/2014/main" id="{77D0E7CF-4CCD-40A8-B8C0-96234091542C}"/>
              </a:ext>
            </a:extLst>
          </p:cNvPr>
          <p:cNvSpPr/>
          <p:nvPr/>
        </p:nvSpPr>
        <p:spPr>
          <a:xfrm>
            <a:off x="6468099" y="1321605"/>
            <a:ext cx="3788999" cy="101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Rectangle 13">
            <a:extLst>
              <a:ext uri="{FF2B5EF4-FFF2-40B4-BE49-F238E27FC236}">
                <a16:creationId xmlns:a16="http://schemas.microsoft.com/office/drawing/2014/main" id="{0E67D150-857E-46FA-A98E-778B5E2D5A38}"/>
              </a:ext>
            </a:extLst>
          </p:cNvPr>
          <p:cNvSpPr/>
          <p:nvPr/>
        </p:nvSpPr>
        <p:spPr>
          <a:xfrm>
            <a:off x="9239749" y="3642009"/>
            <a:ext cx="1681984" cy="101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3" name="Rectangle: Rounded Corners 152">
            <a:extLst>
              <a:ext uri="{FF2B5EF4-FFF2-40B4-BE49-F238E27FC236}">
                <a16:creationId xmlns:a16="http://schemas.microsoft.com/office/drawing/2014/main" id="{34ED18BD-B726-4FE4-AFE5-11AB48BC6CF4}"/>
              </a:ext>
            </a:extLst>
          </p:cNvPr>
          <p:cNvSpPr/>
          <p:nvPr/>
        </p:nvSpPr>
        <p:spPr>
          <a:xfrm>
            <a:off x="8329202" y="2729315"/>
            <a:ext cx="1957103" cy="10205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solidFill>
                <a:srgbClr val="115076"/>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ein</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sng" strike="noStrike" kern="1200" cap="none" spc="0" normalizeH="0" baseline="0" noProof="0" dirty="0" err="1">
                <a:ln>
                  <a:noFill/>
                </a:ln>
                <a:solidFill>
                  <a:srgbClr val="115076"/>
                </a:solidFill>
                <a:effectLst/>
                <a:uLnTx/>
                <a:uFillTx/>
                <a:latin typeface="Century Gothic" panose="020F0302020204030204"/>
                <a:ea typeface="+mn-ea"/>
                <a:cs typeface="+mn-cs"/>
              </a:rPr>
              <a:t>einfach</a:t>
            </a:r>
            <a:r>
              <a:rPr kumimoji="0" lang="en-GB" sz="2000" b="1" i="0" u="sng" strike="noStrike" kern="1200" cap="none" spc="0" normalizeH="0" baseline="0" noProof="0" dirty="0" err="1">
                <a:ln>
                  <a:noFill/>
                </a:ln>
                <a:solidFill>
                  <a:srgbClr val="115076"/>
                </a:solidFill>
                <a:effectLst/>
                <a:uLnTx/>
                <a:uFillTx/>
                <a:latin typeface="Century Gothic" panose="020F0302020204030204"/>
                <a:ea typeface="+mn-ea"/>
                <a:cs typeface="+mn-cs"/>
              </a:rPr>
              <a:t>er</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Monat</a:t>
            </a:r>
          </a:p>
        </p:txBody>
      </p:sp>
      <p:sp>
        <p:nvSpPr>
          <p:cNvPr id="151" name="Rectangle: Rounded Corners 150">
            <a:extLst>
              <a:ext uri="{FF2B5EF4-FFF2-40B4-BE49-F238E27FC236}">
                <a16:creationId xmlns:a16="http://schemas.microsoft.com/office/drawing/2014/main" id="{16C876DA-5217-4640-AFA2-58F261EE2511}"/>
              </a:ext>
            </a:extLst>
          </p:cNvPr>
          <p:cNvSpPr/>
          <p:nvPr/>
        </p:nvSpPr>
        <p:spPr>
          <a:xfrm>
            <a:off x="6476638" y="3413329"/>
            <a:ext cx="1957103" cy="34623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err="1">
                <a:ln>
                  <a:noFill/>
                </a:ln>
                <a:solidFill>
                  <a:srgbClr val="115076"/>
                </a:solidFill>
                <a:effectLst/>
                <a:uLnTx/>
                <a:uFillTx/>
                <a:latin typeface="Century Gothic" panose="020F0302020204030204"/>
                <a:ea typeface="+mn-ea"/>
                <a:cs typeface="+mn-cs"/>
              </a:rPr>
              <a:t>ein</a:t>
            </a:r>
            <a:r>
              <a:rPr kumimoji="0" lang="en-GB" sz="200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i="0" u="sng" strike="noStrike" kern="1200" cap="none" spc="0" normalizeH="0" baseline="0" noProof="0" dirty="0" err="1">
                <a:ln>
                  <a:noFill/>
                </a:ln>
                <a:solidFill>
                  <a:srgbClr val="115076"/>
                </a:solidFill>
                <a:effectLst/>
                <a:uLnTx/>
                <a:uFillTx/>
                <a:latin typeface="Century Gothic" panose="020F0302020204030204"/>
                <a:ea typeface="+mn-ea"/>
                <a:cs typeface="+mn-cs"/>
              </a:rPr>
              <a:t>schwer</a:t>
            </a:r>
            <a:r>
              <a:rPr kumimoji="0" lang="en-GB" sz="2000" b="1" i="0" u="sng" strike="noStrike" kern="1200" cap="none" spc="0" normalizeH="0" baseline="0" noProof="0" dirty="0" err="1">
                <a:ln>
                  <a:noFill/>
                </a:ln>
                <a:solidFill>
                  <a:srgbClr val="115076"/>
                </a:solidFill>
                <a:effectLst/>
                <a:uLnTx/>
                <a:uFillTx/>
                <a:latin typeface="Century Gothic" panose="020F0302020204030204"/>
                <a:ea typeface="+mn-ea"/>
                <a:cs typeface="+mn-cs"/>
              </a:rPr>
              <a:t>er</a:t>
            </a:r>
            <a:r>
              <a:rPr kumimoji="0" lang="en-GB" sz="2000" i="0" u="none" strike="noStrike" kern="1200" cap="none" spc="0" normalizeH="0" baseline="0" noProof="0" dirty="0">
                <a:ln>
                  <a:noFill/>
                </a:ln>
                <a:solidFill>
                  <a:srgbClr val="115076"/>
                </a:solidFill>
                <a:effectLst/>
                <a:uLnTx/>
                <a:uFillTx/>
                <a:latin typeface="Century Gothic" panose="020F0302020204030204"/>
                <a:ea typeface="+mn-ea"/>
                <a:cs typeface="+mn-cs"/>
              </a:rPr>
              <a:t> Rucksack</a:t>
            </a:r>
          </a:p>
        </p:txBody>
      </p:sp>
      <p:sp>
        <p:nvSpPr>
          <p:cNvPr id="159" name="Rectangle: Rounded Corners 158">
            <a:extLst>
              <a:ext uri="{FF2B5EF4-FFF2-40B4-BE49-F238E27FC236}">
                <a16:creationId xmlns:a16="http://schemas.microsoft.com/office/drawing/2014/main" id="{19371F37-8737-488E-8E2E-59F40610A819}"/>
              </a:ext>
            </a:extLst>
          </p:cNvPr>
          <p:cNvSpPr/>
          <p:nvPr/>
        </p:nvSpPr>
        <p:spPr>
          <a:xfrm>
            <a:off x="10171832" y="2751604"/>
            <a:ext cx="2019554" cy="10205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GB" sz="2000" i="0" u="none" strike="noStrike" kern="1200" cap="none" spc="0" normalizeH="0" baseline="0" noProof="0" dirty="0">
                <a:ln>
                  <a:noFill/>
                </a:ln>
                <a:solidFill>
                  <a:srgbClr val="115076"/>
                </a:solidFill>
                <a:effectLst/>
                <a:uLnTx/>
                <a:uFillTx/>
                <a:latin typeface="Century Gothic" panose="020F0302020204030204"/>
                <a:ea typeface="+mn-ea"/>
                <a:cs typeface="+mn-cs"/>
              </a:rPr>
            </a:br>
            <a:br>
              <a:rPr kumimoji="0" lang="en-GB" sz="2000"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GB" sz="2000" i="0" u="none" strike="noStrike" kern="1200" cap="none" spc="0" normalizeH="0" baseline="0" noProof="0" dirty="0" err="1">
                <a:ln>
                  <a:noFill/>
                </a:ln>
                <a:solidFill>
                  <a:srgbClr val="115076"/>
                </a:solidFill>
                <a:effectLst/>
                <a:uLnTx/>
                <a:uFillTx/>
                <a:latin typeface="Century Gothic" panose="020F0302020204030204"/>
                <a:ea typeface="+mn-ea"/>
                <a:cs typeface="+mn-cs"/>
              </a:rPr>
              <a:t>eine</a:t>
            </a:r>
            <a:r>
              <a:rPr kumimoji="0" lang="en-GB" sz="200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i="0" u="sng" strike="noStrike" kern="1200" cap="none" spc="0" normalizeH="0" baseline="0" noProof="0" dirty="0" err="1">
                <a:ln>
                  <a:noFill/>
                </a:ln>
                <a:solidFill>
                  <a:srgbClr val="115076"/>
                </a:solidFill>
                <a:effectLst/>
                <a:uLnTx/>
                <a:uFillTx/>
                <a:latin typeface="Century Gothic" panose="020F0302020204030204"/>
                <a:ea typeface="+mn-ea"/>
                <a:cs typeface="+mn-cs"/>
              </a:rPr>
              <a:t>einfach</a:t>
            </a:r>
            <a:r>
              <a:rPr kumimoji="0" lang="en-GB" sz="2000" b="1" i="0" u="sng" strike="noStrike" kern="1200" cap="none" spc="0" normalizeH="0" baseline="0" noProof="0" dirty="0" err="1">
                <a:ln>
                  <a:noFill/>
                </a:ln>
                <a:solidFill>
                  <a:srgbClr val="115076"/>
                </a:solidFill>
                <a:effectLst/>
                <a:uLnTx/>
                <a:uFillTx/>
                <a:latin typeface="Century Gothic" panose="020F0302020204030204"/>
                <a:ea typeface="+mn-ea"/>
                <a:cs typeface="+mn-cs"/>
              </a:rPr>
              <a:t>e</a:t>
            </a:r>
            <a:r>
              <a:rPr kumimoji="0" lang="en-GB" sz="200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i="0" u="none" strike="noStrike" kern="1200" cap="none" spc="0" normalizeH="0" baseline="0" noProof="0" dirty="0" err="1">
                <a:ln>
                  <a:noFill/>
                </a:ln>
                <a:solidFill>
                  <a:srgbClr val="115076"/>
                </a:solidFill>
                <a:effectLst/>
                <a:uLnTx/>
                <a:uFillTx/>
                <a:latin typeface="Century Gothic" panose="020F0302020204030204"/>
                <a:ea typeface="+mn-ea"/>
                <a:cs typeface="+mn-cs"/>
              </a:rPr>
              <a:t>Woche</a:t>
            </a:r>
            <a:endParaRPr kumimoji="0" lang="en-GB" sz="200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6" name="Rectangle 5">
            <a:extLst>
              <a:ext uri="{FF2B5EF4-FFF2-40B4-BE49-F238E27FC236}">
                <a16:creationId xmlns:a16="http://schemas.microsoft.com/office/drawing/2014/main" id="{B87FBB3D-5D87-4968-B2C0-9729D3BC8B0F}"/>
              </a:ext>
            </a:extLst>
          </p:cNvPr>
          <p:cNvSpPr/>
          <p:nvPr/>
        </p:nvSpPr>
        <p:spPr>
          <a:xfrm>
            <a:off x="5804919" y="1519064"/>
            <a:ext cx="1441420"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Calibri" panose="020F0502020204030204" pitchFamily="34" charset="0"/>
                <a:cs typeface="+mn-cs"/>
              </a:rPr>
              <a:t>ein</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mn-cs"/>
              </a:rPr>
              <a:t> </a:t>
            </a:r>
            <a:r>
              <a:rPr kumimoji="0" lang="en-GB" sz="2000" b="0" i="0" u="sng"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mn-cs"/>
              </a:rPr>
              <a:t>nett</a:t>
            </a:r>
            <a:r>
              <a:rPr kumimoji="0" lang="en-GB" sz="2000" b="1" i="0" u="sng"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mn-cs"/>
              </a:rPr>
              <a:t>er</a:t>
            </a:r>
            <a:r>
              <a:rPr kumimoji="0" lang="en-GB" sz="2000" b="0" i="0" u="sng"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mn-cs"/>
              </a:rPr>
              <a:t> </a:t>
            </a:r>
            <a:br>
              <a:rPr kumimoji="0" lang="en-GB" sz="2000" b="0"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mn-cs"/>
              </a:rPr>
            </a:br>
            <a:r>
              <a:rPr kumimoji="0" lang="en-GB" sz="2000" b="0"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mn-cs"/>
              </a:rPr>
              <a:t>Mann</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73" name="Rectangle 72">
            <a:extLst>
              <a:ext uri="{FF2B5EF4-FFF2-40B4-BE49-F238E27FC236}">
                <a16:creationId xmlns:a16="http://schemas.microsoft.com/office/drawing/2014/main" id="{2878E5DB-DD7F-496D-A8EF-C10C6315EAFF}"/>
              </a:ext>
            </a:extLst>
          </p:cNvPr>
          <p:cNvSpPr/>
          <p:nvPr/>
        </p:nvSpPr>
        <p:spPr>
          <a:xfrm>
            <a:off x="9442482" y="1533228"/>
            <a:ext cx="1531188"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Calibri" panose="020F0502020204030204" pitchFamily="34" charset="0"/>
                <a:cs typeface="+mn-cs"/>
              </a:rPr>
              <a:t>eine</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mn-cs"/>
              </a:rPr>
              <a:t> </a:t>
            </a:r>
            <a:r>
              <a:rPr kumimoji="0" lang="en-GB" sz="2000" b="0" i="0" u="sng" strike="noStrike" kern="1200" cap="none" spc="0" normalizeH="0" baseline="0" noProof="0" dirty="0" err="1">
                <a:ln>
                  <a:noFill/>
                </a:ln>
                <a:solidFill>
                  <a:srgbClr val="115076"/>
                </a:solidFill>
                <a:effectLst/>
                <a:uLnTx/>
                <a:uFillTx/>
                <a:latin typeface="Century Gothic" panose="020F0302020204030204"/>
                <a:ea typeface="Calibri" panose="020F0502020204030204" pitchFamily="34" charset="0"/>
                <a:cs typeface="+mn-cs"/>
              </a:rPr>
              <a:t>nett</a:t>
            </a:r>
            <a:r>
              <a:rPr kumimoji="0" lang="en-GB" sz="2000" b="1" i="0" u="sng" strike="noStrike" kern="1200" cap="none" spc="0" normalizeH="0" baseline="0" noProof="0" dirty="0" err="1">
                <a:ln>
                  <a:noFill/>
                </a:ln>
                <a:solidFill>
                  <a:srgbClr val="115076"/>
                </a:solidFill>
                <a:effectLst/>
                <a:uLnTx/>
                <a:uFillTx/>
                <a:latin typeface="Century Gothic" panose="020F0302020204030204"/>
                <a:ea typeface="Calibri" panose="020F0502020204030204" pitchFamily="34" charset="0"/>
                <a:cs typeface="+mn-cs"/>
              </a:rPr>
              <a:t>e</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mn-cs"/>
              </a:rPr>
              <a:t> </a:t>
            </a:r>
            <a:br>
              <a:rPr kumimoji="0" lang="en-GB" sz="2000" b="0"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mn-cs"/>
              </a:rPr>
            </a:br>
            <a:r>
              <a:rPr kumimoji="0" lang="en-GB" sz="2000" b="0"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mn-cs"/>
              </a:rPr>
              <a:t>Frau</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79" name="Rectangle: Rounded Corners 78">
            <a:extLst>
              <a:ext uri="{FF2B5EF4-FFF2-40B4-BE49-F238E27FC236}">
                <a16:creationId xmlns:a16="http://schemas.microsoft.com/office/drawing/2014/main" id="{1757E3EA-B9FE-4053-A47B-227FC35397BE}"/>
              </a:ext>
            </a:extLst>
          </p:cNvPr>
          <p:cNvSpPr/>
          <p:nvPr/>
        </p:nvSpPr>
        <p:spPr>
          <a:xfrm>
            <a:off x="4552962" y="3350173"/>
            <a:ext cx="1957103" cy="34623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err="1">
                <a:ln>
                  <a:noFill/>
                </a:ln>
                <a:solidFill>
                  <a:srgbClr val="115076"/>
                </a:solidFill>
                <a:effectLst/>
                <a:uLnTx/>
                <a:uFillTx/>
                <a:latin typeface="Century Gothic" panose="020F0302020204030204"/>
                <a:ea typeface="+mn-ea"/>
                <a:cs typeface="+mn-cs"/>
              </a:rPr>
              <a:t>eine</a:t>
            </a:r>
            <a:r>
              <a:rPr kumimoji="0" lang="en-GB" sz="200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i="0" u="sng" strike="noStrike" kern="1200" cap="none" spc="0" normalizeH="0" baseline="0" noProof="0" dirty="0" err="1">
                <a:ln>
                  <a:noFill/>
                </a:ln>
                <a:solidFill>
                  <a:srgbClr val="115076"/>
                </a:solidFill>
                <a:effectLst/>
                <a:uLnTx/>
                <a:uFillTx/>
                <a:latin typeface="Century Gothic" panose="020F0302020204030204"/>
                <a:ea typeface="+mn-ea"/>
                <a:cs typeface="+mn-cs"/>
              </a:rPr>
              <a:t>schwer</a:t>
            </a:r>
            <a:r>
              <a:rPr kumimoji="0" lang="en-GB" sz="2000" b="1" i="0" u="sng" strike="noStrike" kern="1200" cap="none" spc="0" normalizeH="0" baseline="0" noProof="0" dirty="0" err="1">
                <a:ln>
                  <a:noFill/>
                </a:ln>
                <a:solidFill>
                  <a:srgbClr val="115076"/>
                </a:solidFill>
                <a:effectLst/>
                <a:uLnTx/>
                <a:uFillTx/>
                <a:latin typeface="Century Gothic" panose="020F0302020204030204"/>
                <a:ea typeface="+mn-ea"/>
                <a:cs typeface="+mn-cs"/>
              </a:rPr>
              <a:t>e</a:t>
            </a:r>
            <a:r>
              <a:rPr kumimoji="0" lang="en-GB" sz="200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i="0" u="none" strike="noStrike" kern="1200" cap="none" spc="0" normalizeH="0" baseline="0" noProof="0" dirty="0" err="1">
                <a:ln>
                  <a:noFill/>
                </a:ln>
                <a:solidFill>
                  <a:srgbClr val="115076"/>
                </a:solidFill>
                <a:effectLst/>
                <a:uLnTx/>
                <a:uFillTx/>
                <a:latin typeface="Century Gothic" panose="020F0302020204030204"/>
                <a:ea typeface="+mn-ea"/>
                <a:cs typeface="+mn-cs"/>
              </a:rPr>
              <a:t>Tasche</a:t>
            </a:r>
            <a:endParaRPr kumimoji="0" lang="en-GB" sz="200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33" name="Picture 32" descr="Logo&#10;&#10;Description automatically generated">
            <a:extLst>
              <a:ext uri="{FF2B5EF4-FFF2-40B4-BE49-F238E27FC236}">
                <a16:creationId xmlns:a16="http://schemas.microsoft.com/office/drawing/2014/main" id="{32E7E315-DDA2-4356-A0C5-E04A08E0F4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1002" y="2635652"/>
            <a:ext cx="547846" cy="655367"/>
          </a:xfrm>
          <a:prstGeom prst="rect">
            <a:avLst/>
          </a:prstGeom>
        </p:spPr>
      </p:pic>
      <p:pic>
        <p:nvPicPr>
          <p:cNvPr id="37" name="Picture 36" descr="Logo&#10;&#10;Description automatically generated">
            <a:extLst>
              <a:ext uri="{FF2B5EF4-FFF2-40B4-BE49-F238E27FC236}">
                <a16:creationId xmlns:a16="http://schemas.microsoft.com/office/drawing/2014/main" id="{D4D157CD-0851-4675-A79C-0005AA2389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383590" y="4253257"/>
            <a:ext cx="564058" cy="497517"/>
          </a:xfrm>
          <a:prstGeom prst="rect">
            <a:avLst/>
          </a:prstGeom>
        </p:spPr>
      </p:pic>
      <p:sp>
        <p:nvSpPr>
          <p:cNvPr id="38" name="Rectangle 37">
            <a:extLst>
              <a:ext uri="{FF2B5EF4-FFF2-40B4-BE49-F238E27FC236}">
                <a16:creationId xmlns:a16="http://schemas.microsoft.com/office/drawing/2014/main" id="{125E332E-AFB3-414A-9D94-53652400D718}"/>
              </a:ext>
            </a:extLst>
          </p:cNvPr>
          <p:cNvSpPr/>
          <p:nvPr/>
        </p:nvSpPr>
        <p:spPr>
          <a:xfrm>
            <a:off x="5674166" y="902498"/>
            <a:ext cx="1702919" cy="1313881"/>
          </a:xfrm>
          <a:prstGeom prst="rect">
            <a:avLst/>
          </a:prstGeom>
          <a:noFill/>
          <a:ln w="1905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0" name="Picture 49">
            <a:extLst>
              <a:ext uri="{FF2B5EF4-FFF2-40B4-BE49-F238E27FC236}">
                <a16:creationId xmlns:a16="http://schemas.microsoft.com/office/drawing/2014/main" id="{3C5BEB40-52B9-4B6D-B980-0ABFCDD716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03832" y="2209003"/>
            <a:ext cx="2012666" cy="341406"/>
          </a:xfrm>
          <a:prstGeom prst="rect">
            <a:avLst/>
          </a:prstGeom>
        </p:spPr>
      </p:pic>
      <p:sp>
        <p:nvSpPr>
          <p:cNvPr id="105" name="Rectangle 104">
            <a:extLst>
              <a:ext uri="{FF2B5EF4-FFF2-40B4-BE49-F238E27FC236}">
                <a16:creationId xmlns:a16="http://schemas.microsoft.com/office/drawing/2014/main" id="{0731ABAA-9CFF-4856-9ED5-EC8FAECAA31D}"/>
              </a:ext>
            </a:extLst>
          </p:cNvPr>
          <p:cNvSpPr/>
          <p:nvPr/>
        </p:nvSpPr>
        <p:spPr>
          <a:xfrm>
            <a:off x="9307754" y="915637"/>
            <a:ext cx="1702919" cy="1313881"/>
          </a:xfrm>
          <a:prstGeom prst="rect">
            <a:avLst/>
          </a:prstGeom>
          <a:noFill/>
          <a:ln w="1905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6" name="Picture 105">
            <a:extLst>
              <a:ext uri="{FF2B5EF4-FFF2-40B4-BE49-F238E27FC236}">
                <a16:creationId xmlns:a16="http://schemas.microsoft.com/office/drawing/2014/main" id="{4144F600-283D-436A-9375-692724BBF1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95260" y="2221884"/>
            <a:ext cx="2012666" cy="341406"/>
          </a:xfrm>
          <a:prstGeom prst="rect">
            <a:avLst/>
          </a:prstGeom>
        </p:spPr>
      </p:pic>
      <p:sp>
        <p:nvSpPr>
          <p:cNvPr id="108" name="Rectangle 107">
            <a:extLst>
              <a:ext uri="{FF2B5EF4-FFF2-40B4-BE49-F238E27FC236}">
                <a16:creationId xmlns:a16="http://schemas.microsoft.com/office/drawing/2014/main" id="{32E1D1A9-5B93-4DC9-AB0B-1AC20E2CE7E7}"/>
              </a:ext>
            </a:extLst>
          </p:cNvPr>
          <p:cNvSpPr/>
          <p:nvPr/>
        </p:nvSpPr>
        <p:spPr>
          <a:xfrm>
            <a:off x="4681436" y="2532782"/>
            <a:ext cx="1702919" cy="1313881"/>
          </a:xfrm>
          <a:prstGeom prst="rect">
            <a:avLst/>
          </a:prstGeom>
          <a:noFill/>
          <a:ln w="1905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Rectangle 110">
            <a:extLst>
              <a:ext uri="{FF2B5EF4-FFF2-40B4-BE49-F238E27FC236}">
                <a16:creationId xmlns:a16="http://schemas.microsoft.com/office/drawing/2014/main" id="{09874C81-41DD-4406-8A0D-F4CB5F36DD21}"/>
              </a:ext>
            </a:extLst>
          </p:cNvPr>
          <p:cNvSpPr/>
          <p:nvPr/>
        </p:nvSpPr>
        <p:spPr>
          <a:xfrm>
            <a:off x="6602855" y="2550409"/>
            <a:ext cx="1702919" cy="1313881"/>
          </a:xfrm>
          <a:prstGeom prst="rect">
            <a:avLst/>
          </a:prstGeom>
          <a:noFill/>
          <a:ln w="1905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2" name="Picture 51" descr="A picture containing shape&#10;&#10;Description automatically generated">
            <a:extLst>
              <a:ext uri="{FF2B5EF4-FFF2-40B4-BE49-F238E27FC236}">
                <a16:creationId xmlns:a16="http://schemas.microsoft.com/office/drawing/2014/main" id="{FA3491DB-AB7A-4F73-A57E-D3B38F4B40E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10503" y="2556224"/>
            <a:ext cx="503076" cy="734251"/>
          </a:xfrm>
          <a:prstGeom prst="rect">
            <a:avLst/>
          </a:prstGeom>
        </p:spPr>
      </p:pic>
      <p:sp>
        <p:nvSpPr>
          <p:cNvPr id="112" name="Rectangle 111">
            <a:extLst>
              <a:ext uri="{FF2B5EF4-FFF2-40B4-BE49-F238E27FC236}">
                <a16:creationId xmlns:a16="http://schemas.microsoft.com/office/drawing/2014/main" id="{E6A7891D-026A-4794-806A-BC07237954BA}"/>
              </a:ext>
            </a:extLst>
          </p:cNvPr>
          <p:cNvSpPr/>
          <p:nvPr/>
        </p:nvSpPr>
        <p:spPr>
          <a:xfrm>
            <a:off x="8460785" y="2539447"/>
            <a:ext cx="1702919" cy="1313881"/>
          </a:xfrm>
          <a:prstGeom prst="rect">
            <a:avLst/>
          </a:prstGeom>
          <a:noFill/>
          <a:ln w="1905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 name="Rectangle 112">
            <a:extLst>
              <a:ext uri="{FF2B5EF4-FFF2-40B4-BE49-F238E27FC236}">
                <a16:creationId xmlns:a16="http://schemas.microsoft.com/office/drawing/2014/main" id="{20FEC7E6-C421-414C-8988-96B75550EFE4}"/>
              </a:ext>
            </a:extLst>
          </p:cNvPr>
          <p:cNvSpPr/>
          <p:nvPr/>
        </p:nvSpPr>
        <p:spPr>
          <a:xfrm>
            <a:off x="10317874" y="2553442"/>
            <a:ext cx="1702919" cy="1313881"/>
          </a:xfrm>
          <a:prstGeom prst="rect">
            <a:avLst/>
          </a:prstGeom>
          <a:noFill/>
          <a:ln w="1905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 name="Rectangle 114">
            <a:extLst>
              <a:ext uri="{FF2B5EF4-FFF2-40B4-BE49-F238E27FC236}">
                <a16:creationId xmlns:a16="http://schemas.microsoft.com/office/drawing/2014/main" id="{7E7B61C2-35AC-4F28-BDD4-3D08459AB1F4}"/>
              </a:ext>
            </a:extLst>
          </p:cNvPr>
          <p:cNvSpPr/>
          <p:nvPr/>
        </p:nvSpPr>
        <p:spPr>
          <a:xfrm>
            <a:off x="11216903" y="4179651"/>
            <a:ext cx="920396" cy="1711018"/>
          </a:xfrm>
          <a:prstGeom prst="rect">
            <a:avLst/>
          </a:prstGeom>
          <a:noFill/>
          <a:ln w="1905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7" name="Group 56">
            <a:extLst>
              <a:ext uri="{FF2B5EF4-FFF2-40B4-BE49-F238E27FC236}">
                <a16:creationId xmlns:a16="http://schemas.microsoft.com/office/drawing/2014/main" id="{58F27A80-1214-4EF9-ACC6-46B796097F63}"/>
              </a:ext>
            </a:extLst>
          </p:cNvPr>
          <p:cNvGrpSpPr/>
          <p:nvPr/>
        </p:nvGrpSpPr>
        <p:grpSpPr>
          <a:xfrm>
            <a:off x="6458004" y="592888"/>
            <a:ext cx="3690237" cy="325863"/>
            <a:chOff x="6458004" y="592888"/>
            <a:chExt cx="3690237" cy="325863"/>
          </a:xfrm>
        </p:grpSpPr>
        <p:cxnSp>
          <p:nvCxnSpPr>
            <p:cNvPr id="15" name="Straight Connector 14">
              <a:extLst>
                <a:ext uri="{FF2B5EF4-FFF2-40B4-BE49-F238E27FC236}">
                  <a16:creationId xmlns:a16="http://schemas.microsoft.com/office/drawing/2014/main" id="{02861702-4348-4469-B3D5-87BA717279EF}"/>
                </a:ext>
              </a:extLst>
            </p:cNvPr>
            <p:cNvCxnSpPr>
              <a:cxnSpLocks/>
            </p:cNvCxnSpPr>
            <p:nvPr/>
          </p:nvCxnSpPr>
          <p:spPr>
            <a:xfrm>
              <a:off x="8357554" y="592888"/>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09CB972-56D8-4820-8C73-01D8C64057DB}"/>
                </a:ext>
              </a:extLst>
            </p:cNvPr>
            <p:cNvCxnSpPr/>
            <p:nvPr/>
          </p:nvCxnSpPr>
          <p:spPr>
            <a:xfrm>
              <a:off x="6458004" y="790894"/>
              <a:ext cx="3690237" cy="6871"/>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1AC8945-6359-4E4D-B5E2-941E7ADE5BCA}"/>
                </a:ext>
              </a:extLst>
            </p:cNvPr>
            <p:cNvCxnSpPr>
              <a:cxnSpLocks/>
            </p:cNvCxnSpPr>
            <p:nvPr/>
          </p:nvCxnSpPr>
          <p:spPr>
            <a:xfrm>
              <a:off x="10144192" y="805958"/>
              <a:ext cx="946" cy="112793"/>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2FF025DA-6139-4D87-B160-7E38B8DFEC5B}"/>
                </a:ext>
              </a:extLst>
            </p:cNvPr>
            <p:cNvCxnSpPr>
              <a:cxnSpLocks/>
            </p:cNvCxnSpPr>
            <p:nvPr/>
          </p:nvCxnSpPr>
          <p:spPr>
            <a:xfrm>
              <a:off x="6468099" y="790716"/>
              <a:ext cx="946" cy="112793"/>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grpSp>
      <p:pic>
        <p:nvPicPr>
          <p:cNvPr id="118" name="Picture 117">
            <a:extLst>
              <a:ext uri="{FF2B5EF4-FFF2-40B4-BE49-F238E27FC236}">
                <a16:creationId xmlns:a16="http://schemas.microsoft.com/office/drawing/2014/main" id="{77BBE497-E9D9-419D-9B6E-DD04CFFFC3C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88167" y="3864290"/>
            <a:ext cx="1586884" cy="341406"/>
          </a:xfrm>
          <a:prstGeom prst="rect">
            <a:avLst/>
          </a:prstGeom>
        </p:spPr>
      </p:pic>
      <p:sp>
        <p:nvSpPr>
          <p:cNvPr id="120" name="Rectangle 119">
            <a:extLst>
              <a:ext uri="{FF2B5EF4-FFF2-40B4-BE49-F238E27FC236}">
                <a16:creationId xmlns:a16="http://schemas.microsoft.com/office/drawing/2014/main" id="{DC7EE277-AB7F-457B-933B-2AB5BAAA6A82}"/>
              </a:ext>
            </a:extLst>
          </p:cNvPr>
          <p:cNvSpPr/>
          <p:nvPr/>
        </p:nvSpPr>
        <p:spPr>
          <a:xfrm>
            <a:off x="10182471" y="4204350"/>
            <a:ext cx="920395" cy="1686319"/>
          </a:xfrm>
          <a:prstGeom prst="rect">
            <a:avLst/>
          </a:prstGeom>
          <a:noFill/>
          <a:ln w="1905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 name="Rectangle 120">
            <a:extLst>
              <a:ext uri="{FF2B5EF4-FFF2-40B4-BE49-F238E27FC236}">
                <a16:creationId xmlns:a16="http://schemas.microsoft.com/office/drawing/2014/main" id="{069B0623-6D12-4A32-ACC3-AB7F048D32AD}"/>
              </a:ext>
            </a:extLst>
          </p:cNvPr>
          <p:cNvSpPr/>
          <p:nvPr/>
        </p:nvSpPr>
        <p:spPr>
          <a:xfrm>
            <a:off x="9195825" y="4169988"/>
            <a:ext cx="920396" cy="1727114"/>
          </a:xfrm>
          <a:prstGeom prst="rect">
            <a:avLst/>
          </a:prstGeom>
          <a:noFill/>
          <a:ln w="1905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2" name="Picture 121">
            <a:extLst>
              <a:ext uri="{FF2B5EF4-FFF2-40B4-BE49-F238E27FC236}">
                <a16:creationId xmlns:a16="http://schemas.microsoft.com/office/drawing/2014/main" id="{1ACD724C-6E05-4DB0-B9CA-60D764691B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67089" y="3854627"/>
            <a:ext cx="1586884" cy="341406"/>
          </a:xfrm>
          <a:prstGeom prst="rect">
            <a:avLst/>
          </a:prstGeom>
        </p:spPr>
      </p:pic>
      <p:sp>
        <p:nvSpPr>
          <p:cNvPr id="123" name="Rectangle 122">
            <a:extLst>
              <a:ext uri="{FF2B5EF4-FFF2-40B4-BE49-F238E27FC236}">
                <a16:creationId xmlns:a16="http://schemas.microsoft.com/office/drawing/2014/main" id="{ACBEFC74-3613-4A8F-B609-12EA6922BD7B}"/>
              </a:ext>
            </a:extLst>
          </p:cNvPr>
          <p:cNvSpPr/>
          <p:nvPr/>
        </p:nvSpPr>
        <p:spPr>
          <a:xfrm>
            <a:off x="8150140" y="4160325"/>
            <a:ext cx="920395" cy="1745609"/>
          </a:xfrm>
          <a:prstGeom prst="rect">
            <a:avLst/>
          </a:prstGeom>
          <a:noFill/>
          <a:ln w="1905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 name="Rectangle 123">
            <a:extLst>
              <a:ext uri="{FF2B5EF4-FFF2-40B4-BE49-F238E27FC236}">
                <a16:creationId xmlns:a16="http://schemas.microsoft.com/office/drawing/2014/main" id="{077FA68D-E285-469C-AFA4-BCF923F01999}"/>
              </a:ext>
            </a:extLst>
          </p:cNvPr>
          <p:cNvSpPr/>
          <p:nvPr/>
        </p:nvSpPr>
        <p:spPr>
          <a:xfrm>
            <a:off x="7144863" y="4172682"/>
            <a:ext cx="920396" cy="1724420"/>
          </a:xfrm>
          <a:prstGeom prst="rect">
            <a:avLst/>
          </a:prstGeom>
          <a:noFill/>
          <a:ln w="1905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5" name="Picture 124">
            <a:extLst>
              <a:ext uri="{FF2B5EF4-FFF2-40B4-BE49-F238E27FC236}">
                <a16:creationId xmlns:a16="http://schemas.microsoft.com/office/drawing/2014/main" id="{8EE7B7EE-D33D-4674-BFD7-4C27C2084C2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16127" y="3857321"/>
            <a:ext cx="1586884" cy="341406"/>
          </a:xfrm>
          <a:prstGeom prst="rect">
            <a:avLst/>
          </a:prstGeom>
        </p:spPr>
      </p:pic>
      <p:sp>
        <p:nvSpPr>
          <p:cNvPr id="126" name="Rectangle 125">
            <a:extLst>
              <a:ext uri="{FF2B5EF4-FFF2-40B4-BE49-F238E27FC236}">
                <a16:creationId xmlns:a16="http://schemas.microsoft.com/office/drawing/2014/main" id="{271D0AA8-EA2C-4C0A-B83D-36D70135D5CC}"/>
              </a:ext>
            </a:extLst>
          </p:cNvPr>
          <p:cNvSpPr/>
          <p:nvPr/>
        </p:nvSpPr>
        <p:spPr>
          <a:xfrm>
            <a:off x="6099178" y="4163019"/>
            <a:ext cx="920395" cy="1724420"/>
          </a:xfrm>
          <a:prstGeom prst="rect">
            <a:avLst/>
          </a:prstGeom>
          <a:noFill/>
          <a:ln w="1905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0" name="Rectangle 129">
            <a:extLst>
              <a:ext uri="{FF2B5EF4-FFF2-40B4-BE49-F238E27FC236}">
                <a16:creationId xmlns:a16="http://schemas.microsoft.com/office/drawing/2014/main" id="{A8026132-E3D9-4F77-A737-AC3BC6856C82}"/>
              </a:ext>
            </a:extLst>
          </p:cNvPr>
          <p:cNvSpPr/>
          <p:nvPr/>
        </p:nvSpPr>
        <p:spPr>
          <a:xfrm>
            <a:off x="5123785" y="4163019"/>
            <a:ext cx="920396" cy="1724420"/>
          </a:xfrm>
          <a:prstGeom prst="rect">
            <a:avLst/>
          </a:prstGeom>
          <a:noFill/>
          <a:ln w="1905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1" name="Picture 130">
            <a:extLst>
              <a:ext uri="{FF2B5EF4-FFF2-40B4-BE49-F238E27FC236}">
                <a16:creationId xmlns:a16="http://schemas.microsoft.com/office/drawing/2014/main" id="{666C4379-C560-49DC-992E-72EC6492F0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95049" y="3847658"/>
            <a:ext cx="1586884" cy="341406"/>
          </a:xfrm>
          <a:prstGeom prst="rect">
            <a:avLst/>
          </a:prstGeom>
        </p:spPr>
      </p:pic>
      <p:sp>
        <p:nvSpPr>
          <p:cNvPr id="132" name="Rectangle 131">
            <a:extLst>
              <a:ext uri="{FF2B5EF4-FFF2-40B4-BE49-F238E27FC236}">
                <a16:creationId xmlns:a16="http://schemas.microsoft.com/office/drawing/2014/main" id="{1C230844-E94A-4DD9-8D1C-A9A86CE9C3F3}"/>
              </a:ext>
            </a:extLst>
          </p:cNvPr>
          <p:cNvSpPr/>
          <p:nvPr/>
        </p:nvSpPr>
        <p:spPr>
          <a:xfrm>
            <a:off x="4078100" y="4153356"/>
            <a:ext cx="920395" cy="1724420"/>
          </a:xfrm>
          <a:prstGeom prst="rect">
            <a:avLst/>
          </a:prstGeom>
          <a:noFill/>
          <a:ln w="1905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ectangle: Rounded Corners 132">
            <a:extLst>
              <a:ext uri="{FF2B5EF4-FFF2-40B4-BE49-F238E27FC236}">
                <a16:creationId xmlns:a16="http://schemas.microsoft.com/office/drawing/2014/main" id="{181A6465-2D52-44CD-843A-C1096853E65D}"/>
              </a:ext>
            </a:extLst>
          </p:cNvPr>
          <p:cNvSpPr/>
          <p:nvPr/>
        </p:nvSpPr>
        <p:spPr>
          <a:xfrm>
            <a:off x="4023940" y="4601128"/>
            <a:ext cx="1087195" cy="10205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GB" sz="2000" i="0" u="none" strike="noStrike" kern="1200" cap="none" spc="0" normalizeH="0" baseline="0" noProof="0" dirty="0">
                <a:ln>
                  <a:noFill/>
                </a:ln>
                <a:solidFill>
                  <a:srgbClr val="115076"/>
                </a:solidFill>
                <a:effectLst/>
                <a:uLnTx/>
                <a:uFillTx/>
                <a:latin typeface="Century Gothic" panose="020F0302020204030204"/>
                <a:ea typeface="+mn-ea"/>
                <a:cs typeface="+mn-cs"/>
              </a:rPr>
            </a:br>
            <a:br>
              <a:rPr kumimoji="0" lang="en-GB" sz="2000"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GB" sz="2000" i="0" u="none" strike="noStrike" kern="1200" cap="none" spc="0" normalizeH="0" baseline="0" noProof="0" dirty="0" err="1">
                <a:ln>
                  <a:noFill/>
                </a:ln>
                <a:solidFill>
                  <a:srgbClr val="115076"/>
                </a:solidFill>
                <a:effectLst/>
                <a:uLnTx/>
                <a:uFillTx/>
                <a:latin typeface="Century Gothic" panose="020F0302020204030204"/>
                <a:ea typeface="+mn-ea"/>
                <a:cs typeface="+mn-cs"/>
              </a:rPr>
              <a:t>eine</a:t>
            </a:r>
            <a:r>
              <a:rPr kumimoji="0" lang="en-GB" sz="200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i="0" u="sng" strike="noStrike" kern="1200" cap="none" spc="0" normalizeH="0" baseline="0" noProof="0" dirty="0" err="1">
                <a:ln>
                  <a:noFill/>
                </a:ln>
                <a:solidFill>
                  <a:srgbClr val="115076"/>
                </a:solidFill>
                <a:effectLst/>
                <a:uLnTx/>
                <a:uFillTx/>
                <a:latin typeface="Century Gothic" panose="020F0302020204030204"/>
                <a:ea typeface="+mn-ea"/>
                <a:cs typeface="+mn-cs"/>
              </a:rPr>
              <a:t>kurz</a:t>
            </a:r>
            <a:r>
              <a:rPr kumimoji="0" lang="en-GB" sz="2000" b="1" i="0" u="sng" strike="noStrike" kern="1200" cap="none" spc="0" normalizeH="0" baseline="0" noProof="0" dirty="0" err="1">
                <a:ln>
                  <a:noFill/>
                </a:ln>
                <a:solidFill>
                  <a:srgbClr val="115076"/>
                </a:solidFill>
                <a:effectLst/>
                <a:uLnTx/>
                <a:uFillTx/>
                <a:latin typeface="Century Gothic" panose="020F0302020204030204"/>
                <a:ea typeface="+mn-ea"/>
                <a:cs typeface="+mn-cs"/>
              </a:rPr>
              <a:t>e</a:t>
            </a:r>
            <a:r>
              <a:rPr kumimoji="0" lang="en-GB" sz="200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i="0" u="none" strike="noStrike" kern="1200" cap="none" spc="0" normalizeH="0" baseline="0" noProof="0" dirty="0" err="1">
                <a:ln>
                  <a:noFill/>
                </a:ln>
                <a:solidFill>
                  <a:srgbClr val="115076"/>
                </a:solidFill>
                <a:effectLst/>
                <a:uLnTx/>
                <a:uFillTx/>
                <a:latin typeface="Century Gothic" panose="020F0302020204030204"/>
                <a:ea typeface="+mn-ea"/>
                <a:cs typeface="+mn-cs"/>
              </a:rPr>
              <a:t>Liste</a:t>
            </a:r>
            <a:endParaRPr kumimoji="0" lang="en-GB" sz="200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34" name="Rectangle: Rounded Corners 133">
            <a:extLst>
              <a:ext uri="{FF2B5EF4-FFF2-40B4-BE49-F238E27FC236}">
                <a16:creationId xmlns:a16="http://schemas.microsoft.com/office/drawing/2014/main" id="{52043CAA-52CA-4E29-B3BF-DF06D4574BE4}"/>
              </a:ext>
            </a:extLst>
          </p:cNvPr>
          <p:cNvSpPr/>
          <p:nvPr/>
        </p:nvSpPr>
        <p:spPr>
          <a:xfrm>
            <a:off x="5060966" y="4372049"/>
            <a:ext cx="1058036" cy="146106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GB" sz="2000" i="0" u="none" strike="noStrike" kern="1200" cap="none" spc="0" normalizeH="0" baseline="0" noProof="0" dirty="0">
                <a:ln>
                  <a:noFill/>
                </a:ln>
                <a:solidFill>
                  <a:srgbClr val="115076"/>
                </a:solidFill>
                <a:effectLst/>
                <a:uLnTx/>
                <a:uFillTx/>
                <a:latin typeface="Century Gothic" panose="020F0302020204030204"/>
                <a:ea typeface="+mn-ea"/>
                <a:cs typeface="+mn-cs"/>
              </a:rPr>
            </a:br>
            <a:br>
              <a:rPr kumimoji="0" lang="en-GB" sz="2000"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GB" sz="2000" i="0" u="none" strike="noStrike" kern="1200" cap="none" spc="0" normalizeH="0" baseline="0" noProof="0" dirty="0" err="1">
                <a:ln>
                  <a:noFill/>
                </a:ln>
                <a:solidFill>
                  <a:srgbClr val="115076"/>
                </a:solidFill>
                <a:effectLst/>
                <a:uLnTx/>
                <a:uFillTx/>
                <a:latin typeface="Century Gothic" panose="020F0302020204030204"/>
                <a:ea typeface="+mn-ea"/>
                <a:cs typeface="+mn-cs"/>
              </a:rPr>
              <a:t>ein</a:t>
            </a:r>
            <a:r>
              <a:rPr kumimoji="0" lang="en-GB" sz="2000" i="0" u="none" strike="noStrike" kern="1200" cap="none" spc="0" normalizeH="0" baseline="0" noProof="0" dirty="0">
                <a:ln>
                  <a:noFill/>
                </a:ln>
                <a:solidFill>
                  <a:srgbClr val="115076"/>
                </a:solidFill>
                <a:effectLst/>
                <a:uLnTx/>
                <a:uFillTx/>
                <a:latin typeface="Century Gothic" panose="020F03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sng" strike="noStrike" kern="1200" cap="none" spc="0" normalizeH="0" baseline="0" noProof="0" dirty="0" err="1">
                <a:ln>
                  <a:noFill/>
                </a:ln>
                <a:solidFill>
                  <a:srgbClr val="115076"/>
                </a:solidFill>
                <a:effectLst/>
                <a:uLnTx/>
                <a:uFillTx/>
                <a:latin typeface="Century Gothic" panose="020F0302020204030204"/>
                <a:ea typeface="+mn-ea"/>
                <a:cs typeface="+mn-cs"/>
              </a:rPr>
              <a:t>kurz</a:t>
            </a:r>
            <a:r>
              <a:rPr kumimoji="0" lang="en-GB" sz="2000" b="1" i="0" u="sng" strike="noStrike" kern="1200" cap="none" spc="0" normalizeH="0" baseline="0" noProof="0" dirty="0" err="1">
                <a:ln>
                  <a:noFill/>
                </a:ln>
                <a:solidFill>
                  <a:srgbClr val="115076"/>
                </a:solidFill>
                <a:effectLst/>
                <a:uLnTx/>
                <a:uFillTx/>
                <a:latin typeface="Century Gothic" panose="020F0302020204030204"/>
                <a:ea typeface="+mn-ea"/>
                <a:cs typeface="+mn-cs"/>
              </a:rPr>
              <a:t>er</a:t>
            </a:r>
            <a:r>
              <a:rPr kumimoji="0" lang="en-GB" sz="2000" i="0" u="none" strike="noStrike" kern="1200" cap="none" spc="0" normalizeH="0" baseline="0" noProof="0" dirty="0">
                <a:ln>
                  <a:noFill/>
                </a:ln>
                <a:solidFill>
                  <a:srgbClr val="115076"/>
                </a:solidFill>
                <a:effectLst/>
                <a:uLnTx/>
                <a:uFillTx/>
                <a:latin typeface="Century Gothic" panose="020F0302020204030204"/>
                <a:ea typeface="+mn-ea"/>
                <a:cs typeface="+mn-cs"/>
              </a:rPr>
              <a:t> Tag</a:t>
            </a:r>
          </a:p>
        </p:txBody>
      </p:sp>
      <p:sp>
        <p:nvSpPr>
          <p:cNvPr id="135" name="Rectangle: Rounded Corners 134">
            <a:extLst>
              <a:ext uri="{FF2B5EF4-FFF2-40B4-BE49-F238E27FC236}">
                <a16:creationId xmlns:a16="http://schemas.microsoft.com/office/drawing/2014/main" id="{7B1264EF-4A39-48DB-9C0F-541A26C8D0C2}"/>
              </a:ext>
            </a:extLst>
          </p:cNvPr>
          <p:cNvSpPr/>
          <p:nvPr/>
        </p:nvSpPr>
        <p:spPr>
          <a:xfrm>
            <a:off x="6029683" y="4464259"/>
            <a:ext cx="1087195" cy="127664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br>
            <a:b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GB" sz="2000" i="0" u="none" strike="noStrike" kern="1200" cap="none" spc="0" normalizeH="0" baseline="0" noProof="0" dirty="0" err="1">
                <a:ln>
                  <a:noFill/>
                </a:ln>
                <a:solidFill>
                  <a:srgbClr val="115076"/>
                </a:solidFill>
                <a:effectLst/>
                <a:uLnTx/>
                <a:uFillTx/>
                <a:latin typeface="Century Gothic" panose="020F0302020204030204"/>
                <a:ea typeface="+mn-ea"/>
                <a:cs typeface="+mn-cs"/>
              </a:rPr>
              <a:t>ein</a:t>
            </a:r>
            <a:r>
              <a:rPr kumimoji="0" lang="en-GB" sz="200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i="0" u="sng" strike="noStrike" kern="1200" cap="none" spc="0" normalizeH="0" baseline="0" noProof="0" dirty="0" err="1">
                <a:ln>
                  <a:noFill/>
                </a:ln>
                <a:solidFill>
                  <a:srgbClr val="115076"/>
                </a:solidFill>
                <a:effectLst/>
                <a:uLnTx/>
                <a:uFillTx/>
                <a:latin typeface="Century Gothic" panose="020F0302020204030204"/>
                <a:ea typeface="+mn-ea"/>
                <a:cs typeface="+mn-cs"/>
              </a:rPr>
              <a:t>jung</a:t>
            </a:r>
            <a:r>
              <a:rPr kumimoji="0" lang="en-GB" sz="2000" b="1" i="0" u="sng" strike="noStrike" kern="1200" cap="none" spc="0" normalizeH="0" baseline="0" noProof="0" dirty="0" err="1">
                <a:ln>
                  <a:noFill/>
                </a:ln>
                <a:solidFill>
                  <a:srgbClr val="115076"/>
                </a:solidFill>
                <a:effectLst/>
                <a:uLnTx/>
                <a:uFillTx/>
                <a:latin typeface="Century Gothic" panose="020F0302020204030204"/>
                <a:ea typeface="+mn-ea"/>
                <a:cs typeface="+mn-cs"/>
              </a:rPr>
              <a:t>er</a:t>
            </a:r>
            <a:r>
              <a:rPr kumimoji="0" lang="en-GB" sz="2000" i="0" u="none" strike="noStrike" kern="1200" cap="none" spc="0" normalizeH="0" baseline="0" noProof="0" dirty="0" err="1">
                <a:ln>
                  <a:noFill/>
                </a:ln>
                <a:solidFill>
                  <a:srgbClr val="115076"/>
                </a:solidFill>
                <a:effectLst/>
                <a:uLnTx/>
                <a:uFillTx/>
                <a:latin typeface="Century Gothic" panose="020F0302020204030204"/>
                <a:ea typeface="+mn-ea"/>
                <a:cs typeface="+mn-cs"/>
              </a:rPr>
              <a:t>Hund</a:t>
            </a:r>
            <a:r>
              <a:rPr kumimoji="0" lang="en-GB" sz="2000"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136" name="Rectangle: Rounded Corners 135">
            <a:extLst>
              <a:ext uri="{FF2B5EF4-FFF2-40B4-BE49-F238E27FC236}">
                <a16:creationId xmlns:a16="http://schemas.microsoft.com/office/drawing/2014/main" id="{E9C355E1-2B33-443B-B413-9F10B5DA2114}"/>
              </a:ext>
            </a:extLst>
          </p:cNvPr>
          <p:cNvSpPr/>
          <p:nvPr/>
        </p:nvSpPr>
        <p:spPr>
          <a:xfrm>
            <a:off x="8064285" y="4609634"/>
            <a:ext cx="1087195" cy="10205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GB" sz="2000" i="0" u="none" strike="noStrike" kern="1200" cap="none" spc="0" normalizeH="0" baseline="0" noProof="0" dirty="0">
                <a:ln>
                  <a:noFill/>
                </a:ln>
                <a:solidFill>
                  <a:srgbClr val="115076"/>
                </a:solidFill>
                <a:effectLst/>
                <a:uLnTx/>
                <a:uFillTx/>
                <a:latin typeface="Century Gothic" panose="020F0302020204030204"/>
                <a:ea typeface="+mn-ea"/>
                <a:cs typeface="+mn-cs"/>
              </a:rPr>
            </a:br>
            <a:br>
              <a:rPr kumimoji="0" lang="en-GB" sz="2000"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GB" sz="2000" i="0" u="none" strike="noStrike" kern="1200" cap="none" spc="0" normalizeH="0" baseline="0" noProof="0" dirty="0" err="1">
                <a:ln>
                  <a:noFill/>
                </a:ln>
                <a:solidFill>
                  <a:srgbClr val="115076"/>
                </a:solidFill>
                <a:effectLst/>
                <a:uLnTx/>
                <a:uFillTx/>
                <a:latin typeface="Century Gothic" panose="020F0302020204030204"/>
                <a:ea typeface="+mn-ea"/>
                <a:cs typeface="+mn-cs"/>
              </a:rPr>
              <a:t>eine</a:t>
            </a:r>
            <a:r>
              <a:rPr kumimoji="0" lang="en-GB" sz="200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i="0" u="sng" strike="noStrike" kern="1200" cap="none" spc="0" normalizeH="0" baseline="0" noProof="0" dirty="0" err="1">
                <a:ln>
                  <a:noFill/>
                </a:ln>
                <a:solidFill>
                  <a:srgbClr val="115076"/>
                </a:solidFill>
                <a:effectLst/>
                <a:uLnTx/>
                <a:uFillTx/>
                <a:latin typeface="Century Gothic" panose="020F0302020204030204"/>
                <a:ea typeface="+mn-ea"/>
                <a:cs typeface="+mn-cs"/>
              </a:rPr>
              <a:t>hell</a:t>
            </a:r>
            <a:r>
              <a:rPr kumimoji="0" lang="en-GB" sz="2000" b="1" i="0" u="sng" strike="noStrike" kern="1200" cap="none" spc="0" normalizeH="0" baseline="0" noProof="0" dirty="0" err="1">
                <a:ln>
                  <a:noFill/>
                </a:ln>
                <a:solidFill>
                  <a:srgbClr val="115076"/>
                </a:solidFill>
                <a:effectLst/>
                <a:uLnTx/>
                <a:uFillTx/>
                <a:latin typeface="Century Gothic" panose="020F0302020204030204"/>
                <a:ea typeface="+mn-ea"/>
                <a:cs typeface="+mn-cs"/>
              </a:rPr>
              <a:t>e</a:t>
            </a:r>
            <a:r>
              <a:rPr kumimoji="0" lang="en-GB" sz="2000" i="0" u="sng"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i="0" u="none" strike="noStrike" kern="1200" cap="none" spc="0" normalizeH="0" baseline="0" noProof="0" dirty="0" err="1">
                <a:ln>
                  <a:noFill/>
                </a:ln>
                <a:solidFill>
                  <a:srgbClr val="115076"/>
                </a:solidFill>
                <a:effectLst/>
                <a:uLnTx/>
                <a:uFillTx/>
                <a:latin typeface="Century Gothic" panose="020F0302020204030204"/>
                <a:ea typeface="+mn-ea"/>
                <a:cs typeface="+mn-cs"/>
              </a:rPr>
              <a:t>Sonne</a:t>
            </a:r>
            <a:endParaRPr kumimoji="0" lang="en-GB" sz="200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37" name="Rectangle: Rounded Corners 136">
            <a:extLst>
              <a:ext uri="{FF2B5EF4-FFF2-40B4-BE49-F238E27FC236}">
                <a16:creationId xmlns:a16="http://schemas.microsoft.com/office/drawing/2014/main" id="{91542C48-2CE1-4086-9704-44875AFF14D2}"/>
              </a:ext>
            </a:extLst>
          </p:cNvPr>
          <p:cNvSpPr/>
          <p:nvPr/>
        </p:nvSpPr>
        <p:spPr>
          <a:xfrm>
            <a:off x="7088893" y="4575755"/>
            <a:ext cx="1087195" cy="10205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br>
            <a:b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GB" sz="2000" i="0" u="none" strike="noStrike" kern="1200" cap="none" spc="0" normalizeH="0" baseline="0" noProof="0" dirty="0" err="1">
                <a:ln>
                  <a:noFill/>
                </a:ln>
                <a:solidFill>
                  <a:srgbClr val="115076"/>
                </a:solidFill>
                <a:effectLst/>
                <a:uLnTx/>
                <a:uFillTx/>
                <a:latin typeface="Century Gothic" panose="020F0302020204030204"/>
                <a:ea typeface="+mn-ea"/>
                <a:cs typeface="+mn-cs"/>
              </a:rPr>
              <a:t>eine</a:t>
            </a:r>
            <a:r>
              <a:rPr kumimoji="0" lang="en-GB" sz="200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i="0" u="sng" strike="noStrike" kern="1200" cap="none" spc="0" normalizeH="0" baseline="0" noProof="0" dirty="0" err="1">
                <a:ln>
                  <a:noFill/>
                </a:ln>
                <a:solidFill>
                  <a:srgbClr val="115076"/>
                </a:solidFill>
                <a:effectLst/>
                <a:uLnTx/>
                <a:uFillTx/>
                <a:latin typeface="Century Gothic" panose="020F0302020204030204"/>
                <a:ea typeface="+mn-ea"/>
                <a:cs typeface="+mn-cs"/>
              </a:rPr>
              <a:t>jung</a:t>
            </a:r>
            <a:r>
              <a:rPr kumimoji="0" lang="en-GB" sz="2000" b="1" i="0" u="sng" strike="noStrike" kern="1200" cap="none" spc="0" normalizeH="0" baseline="0" noProof="0" dirty="0" err="1">
                <a:ln>
                  <a:noFill/>
                </a:ln>
                <a:solidFill>
                  <a:srgbClr val="115076"/>
                </a:solidFill>
                <a:effectLst/>
                <a:uLnTx/>
                <a:uFillTx/>
                <a:latin typeface="Century Gothic" panose="020F0302020204030204"/>
                <a:ea typeface="+mn-ea"/>
                <a:cs typeface="+mn-cs"/>
              </a:rPr>
              <a:t>e</a:t>
            </a:r>
            <a:r>
              <a:rPr kumimoji="0" lang="en-GB" sz="200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i="0" u="none" strike="noStrike" kern="1200" cap="none" spc="0" normalizeH="0" baseline="0" noProof="0" dirty="0" err="1">
                <a:ln>
                  <a:noFill/>
                </a:ln>
                <a:solidFill>
                  <a:srgbClr val="115076"/>
                </a:solidFill>
                <a:effectLst/>
                <a:uLnTx/>
                <a:uFillTx/>
                <a:latin typeface="Century Gothic" panose="020F0302020204030204"/>
                <a:ea typeface="+mn-ea"/>
                <a:cs typeface="+mn-cs"/>
              </a:rPr>
              <a:t>Katze</a:t>
            </a:r>
            <a:endParaRPr kumimoji="0" lang="en-GB" sz="200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38" name="Rectangle: Rounded Corners 137">
            <a:extLst>
              <a:ext uri="{FF2B5EF4-FFF2-40B4-BE49-F238E27FC236}">
                <a16:creationId xmlns:a16="http://schemas.microsoft.com/office/drawing/2014/main" id="{ABA18730-4DB3-48AC-8FE2-8B97EA4E12EE}"/>
              </a:ext>
            </a:extLst>
          </p:cNvPr>
          <p:cNvSpPr/>
          <p:nvPr/>
        </p:nvSpPr>
        <p:spPr>
          <a:xfrm>
            <a:off x="9125532" y="4630937"/>
            <a:ext cx="1087195" cy="10205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br>
            <a:b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GB" sz="2000" i="0" u="none" strike="noStrike" kern="1200" cap="none" spc="0" normalizeH="0" baseline="0" noProof="0" dirty="0" err="1">
                <a:ln>
                  <a:noFill/>
                </a:ln>
                <a:solidFill>
                  <a:srgbClr val="115076"/>
                </a:solidFill>
                <a:effectLst/>
                <a:uLnTx/>
                <a:uFillTx/>
                <a:latin typeface="Century Gothic" panose="020F0302020204030204"/>
                <a:ea typeface="+mn-ea"/>
                <a:cs typeface="+mn-cs"/>
              </a:rPr>
              <a:t>ein</a:t>
            </a:r>
            <a:r>
              <a:rPr kumimoji="0" lang="en-GB" sz="200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i="0" u="sng" strike="noStrike" kern="1200" cap="none" spc="0" normalizeH="0" baseline="0" noProof="0" dirty="0" err="1">
                <a:ln>
                  <a:noFill/>
                </a:ln>
                <a:solidFill>
                  <a:srgbClr val="115076"/>
                </a:solidFill>
                <a:effectLst/>
                <a:uLnTx/>
                <a:uFillTx/>
                <a:latin typeface="Century Gothic" panose="020F0302020204030204"/>
                <a:ea typeface="+mn-ea"/>
                <a:cs typeface="+mn-cs"/>
              </a:rPr>
              <a:t>hell</a:t>
            </a:r>
            <a:r>
              <a:rPr kumimoji="0" lang="en-GB" sz="2000" b="1" i="0" u="sng" strike="noStrike" kern="1200" cap="none" spc="0" normalizeH="0" baseline="0" noProof="0" dirty="0" err="1">
                <a:ln>
                  <a:noFill/>
                </a:ln>
                <a:solidFill>
                  <a:srgbClr val="115076"/>
                </a:solidFill>
                <a:effectLst/>
                <a:uLnTx/>
                <a:uFillTx/>
                <a:latin typeface="Century Gothic" panose="020F0302020204030204"/>
                <a:ea typeface="+mn-ea"/>
                <a:cs typeface="+mn-cs"/>
              </a:rPr>
              <a:t>er</a:t>
            </a:r>
            <a:r>
              <a:rPr kumimoji="0" lang="en-GB" sz="2000" i="0" u="none" strike="noStrike" kern="1200" cap="none" spc="0" normalizeH="0" baseline="0" noProof="0" dirty="0">
                <a:ln>
                  <a:noFill/>
                </a:ln>
                <a:solidFill>
                  <a:srgbClr val="115076"/>
                </a:solidFill>
                <a:effectLst/>
                <a:uLnTx/>
                <a:uFillTx/>
                <a:latin typeface="Century Gothic" panose="020F0302020204030204"/>
                <a:ea typeface="+mn-ea"/>
                <a:cs typeface="+mn-cs"/>
              </a:rPr>
              <a:t> Stern</a:t>
            </a:r>
          </a:p>
        </p:txBody>
      </p:sp>
      <p:sp>
        <p:nvSpPr>
          <p:cNvPr id="139" name="Rectangle: Rounded Corners 138">
            <a:extLst>
              <a:ext uri="{FF2B5EF4-FFF2-40B4-BE49-F238E27FC236}">
                <a16:creationId xmlns:a16="http://schemas.microsoft.com/office/drawing/2014/main" id="{95D07EEA-D262-4A2E-83B7-2A10D04125A1}"/>
              </a:ext>
            </a:extLst>
          </p:cNvPr>
          <p:cNvSpPr/>
          <p:nvPr/>
        </p:nvSpPr>
        <p:spPr>
          <a:xfrm>
            <a:off x="10113024" y="4640600"/>
            <a:ext cx="1087195" cy="10205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GB" sz="2000" i="0" u="none" strike="noStrike" kern="1200" cap="none" spc="0" normalizeH="0" baseline="0" noProof="0" dirty="0">
                <a:ln>
                  <a:noFill/>
                </a:ln>
                <a:solidFill>
                  <a:srgbClr val="115076"/>
                </a:solidFill>
                <a:effectLst/>
                <a:uLnTx/>
                <a:uFillTx/>
                <a:latin typeface="Century Gothic" panose="020F0302020204030204"/>
                <a:ea typeface="+mn-ea"/>
                <a:cs typeface="+mn-cs"/>
              </a:rPr>
            </a:br>
            <a:br>
              <a:rPr kumimoji="0" lang="en-GB" sz="2000"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GB" sz="2000" i="0" u="none" strike="noStrike" kern="1200" cap="none" spc="0" normalizeH="0" baseline="0" noProof="0" dirty="0" err="1">
                <a:ln>
                  <a:noFill/>
                </a:ln>
                <a:solidFill>
                  <a:srgbClr val="115076"/>
                </a:solidFill>
                <a:effectLst/>
                <a:uLnTx/>
                <a:uFillTx/>
                <a:latin typeface="Century Gothic" panose="020F0302020204030204"/>
                <a:ea typeface="+mn-ea"/>
                <a:cs typeface="+mn-cs"/>
              </a:rPr>
              <a:t>ein</a:t>
            </a:r>
            <a:r>
              <a:rPr kumimoji="0" lang="en-GB" sz="200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i="0" u="sng" strike="noStrike" kern="1200" cap="none" spc="0" normalizeH="0" baseline="0" noProof="0" dirty="0" err="1">
                <a:ln>
                  <a:noFill/>
                </a:ln>
                <a:solidFill>
                  <a:srgbClr val="115076"/>
                </a:solidFill>
                <a:effectLst/>
                <a:uLnTx/>
                <a:uFillTx/>
                <a:latin typeface="Century Gothic" panose="020F0302020204030204"/>
                <a:ea typeface="+mn-ea"/>
                <a:cs typeface="+mn-cs"/>
              </a:rPr>
              <a:t>eng</a:t>
            </a:r>
            <a:r>
              <a:rPr kumimoji="0" lang="en-GB" sz="2000" b="1" i="0" u="sng" strike="noStrike" kern="1200" cap="none" spc="0" normalizeH="0" baseline="0" noProof="0" dirty="0" err="1">
                <a:ln>
                  <a:noFill/>
                </a:ln>
                <a:solidFill>
                  <a:srgbClr val="115076"/>
                </a:solidFill>
                <a:effectLst/>
                <a:uLnTx/>
                <a:uFillTx/>
                <a:latin typeface="Century Gothic" panose="020F0302020204030204"/>
                <a:ea typeface="+mn-ea"/>
                <a:cs typeface="+mn-cs"/>
              </a:rPr>
              <a:t>er</a:t>
            </a:r>
            <a:r>
              <a:rPr kumimoji="0" lang="en-GB" sz="2000" i="0" u="none" strike="noStrike" kern="1200" cap="none" spc="0" normalizeH="0" baseline="0" noProof="0" dirty="0">
                <a:ln>
                  <a:noFill/>
                </a:ln>
                <a:solidFill>
                  <a:srgbClr val="115076"/>
                </a:solidFill>
                <a:effectLst/>
                <a:uLnTx/>
                <a:uFillTx/>
                <a:latin typeface="Century Gothic" panose="020F0302020204030204"/>
                <a:ea typeface="+mn-ea"/>
                <a:cs typeface="+mn-cs"/>
              </a:rPr>
              <a:t> Platz</a:t>
            </a:r>
          </a:p>
        </p:txBody>
      </p:sp>
      <p:sp>
        <p:nvSpPr>
          <p:cNvPr id="140" name="Rectangle: Rounded Corners 139">
            <a:extLst>
              <a:ext uri="{FF2B5EF4-FFF2-40B4-BE49-F238E27FC236}">
                <a16:creationId xmlns:a16="http://schemas.microsoft.com/office/drawing/2014/main" id="{6A3A4D3A-2239-4F48-A589-9EF5A5E5CACD}"/>
              </a:ext>
            </a:extLst>
          </p:cNvPr>
          <p:cNvSpPr/>
          <p:nvPr/>
        </p:nvSpPr>
        <p:spPr>
          <a:xfrm>
            <a:off x="11122021" y="4639879"/>
            <a:ext cx="1087195" cy="10205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GB" sz="2000" i="0" u="none" strike="noStrike" kern="1200" cap="none" spc="0" normalizeH="0" baseline="0" noProof="0" dirty="0">
                <a:ln>
                  <a:noFill/>
                </a:ln>
                <a:solidFill>
                  <a:srgbClr val="115076"/>
                </a:solidFill>
                <a:effectLst/>
                <a:uLnTx/>
                <a:uFillTx/>
                <a:latin typeface="Century Gothic" panose="020F0302020204030204"/>
                <a:ea typeface="+mn-ea"/>
                <a:cs typeface="+mn-cs"/>
              </a:rPr>
            </a:br>
            <a:br>
              <a:rPr kumimoji="0" lang="en-GB" sz="2000"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GB" sz="2000" i="0" u="none" strike="noStrike" kern="1200" cap="none" spc="0" normalizeH="0" baseline="0" noProof="0" dirty="0" err="1">
                <a:ln>
                  <a:noFill/>
                </a:ln>
                <a:solidFill>
                  <a:srgbClr val="115076"/>
                </a:solidFill>
                <a:effectLst/>
                <a:uLnTx/>
                <a:uFillTx/>
                <a:latin typeface="Century Gothic" panose="020F0302020204030204"/>
                <a:ea typeface="+mn-ea"/>
                <a:cs typeface="+mn-cs"/>
              </a:rPr>
              <a:t>eine</a:t>
            </a:r>
            <a:r>
              <a:rPr kumimoji="0" lang="en-GB" sz="200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i="0" u="sng" strike="noStrike" kern="1200" cap="none" spc="0" normalizeH="0" baseline="0" noProof="0" dirty="0" err="1">
                <a:ln>
                  <a:noFill/>
                </a:ln>
                <a:solidFill>
                  <a:srgbClr val="115076"/>
                </a:solidFill>
                <a:effectLst/>
                <a:uLnTx/>
                <a:uFillTx/>
                <a:latin typeface="Century Gothic" panose="020F0302020204030204"/>
                <a:ea typeface="+mn-ea"/>
                <a:cs typeface="+mn-cs"/>
              </a:rPr>
              <a:t>eng</a:t>
            </a:r>
            <a:r>
              <a:rPr kumimoji="0" lang="en-GB" sz="2000" b="1" i="0" u="sng" strike="noStrike" kern="1200" cap="none" spc="0" normalizeH="0" baseline="0" noProof="0" dirty="0" err="1">
                <a:ln>
                  <a:noFill/>
                </a:ln>
                <a:solidFill>
                  <a:srgbClr val="115076"/>
                </a:solidFill>
                <a:effectLst/>
                <a:uLnTx/>
                <a:uFillTx/>
                <a:latin typeface="Century Gothic" panose="020F0302020204030204"/>
                <a:ea typeface="+mn-ea"/>
                <a:cs typeface="+mn-cs"/>
              </a:rPr>
              <a:t>e</a:t>
            </a:r>
            <a:r>
              <a:rPr kumimoji="0" lang="en-GB" sz="200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i="0" u="none" strike="noStrike" kern="1200" cap="none" spc="0" normalizeH="0" baseline="0" noProof="0" dirty="0" err="1">
                <a:ln>
                  <a:noFill/>
                </a:ln>
                <a:solidFill>
                  <a:srgbClr val="115076"/>
                </a:solidFill>
                <a:effectLst/>
                <a:uLnTx/>
                <a:uFillTx/>
                <a:latin typeface="Century Gothic" panose="020F0302020204030204"/>
                <a:ea typeface="+mn-ea"/>
                <a:cs typeface="+mn-cs"/>
              </a:rPr>
              <a:t>Straße</a:t>
            </a:r>
            <a:endParaRPr kumimoji="0" lang="en-GB" sz="200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8" name="Frame 57">
            <a:extLst>
              <a:ext uri="{FF2B5EF4-FFF2-40B4-BE49-F238E27FC236}">
                <a16:creationId xmlns:a16="http://schemas.microsoft.com/office/drawing/2014/main" id="{EBD060DB-A525-4930-98A9-D421A02FEF8D}"/>
              </a:ext>
            </a:extLst>
          </p:cNvPr>
          <p:cNvSpPr/>
          <p:nvPr/>
        </p:nvSpPr>
        <p:spPr>
          <a:xfrm>
            <a:off x="10348433" y="4303026"/>
            <a:ext cx="596374" cy="497517"/>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60" name="Picture 59" descr="Shape, circle&#10;&#10;Description automatically generated">
            <a:extLst>
              <a:ext uri="{FF2B5EF4-FFF2-40B4-BE49-F238E27FC236}">
                <a16:creationId xmlns:a16="http://schemas.microsoft.com/office/drawing/2014/main" id="{9864B749-D1FA-44BD-AD9B-0E3D8CC43FE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18529" y="4127638"/>
            <a:ext cx="831836" cy="790894"/>
          </a:xfrm>
          <a:prstGeom prst="rect">
            <a:avLst/>
          </a:prstGeom>
        </p:spPr>
      </p:pic>
      <p:pic>
        <p:nvPicPr>
          <p:cNvPr id="62" name="Picture 61" descr="Icon&#10;&#10;Description automatically generated">
            <a:extLst>
              <a:ext uri="{FF2B5EF4-FFF2-40B4-BE49-F238E27FC236}">
                <a16:creationId xmlns:a16="http://schemas.microsoft.com/office/drawing/2014/main" id="{B7C475FB-8DFB-45FE-B14E-9F752F44970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69194" y="4285258"/>
            <a:ext cx="624231" cy="624231"/>
          </a:xfrm>
          <a:prstGeom prst="rect">
            <a:avLst/>
          </a:prstGeom>
        </p:spPr>
      </p:pic>
      <p:pic>
        <p:nvPicPr>
          <p:cNvPr id="64" name="Picture 63" descr="A picture containing window&#10;&#10;Description automatically generated">
            <a:extLst>
              <a:ext uri="{FF2B5EF4-FFF2-40B4-BE49-F238E27FC236}">
                <a16:creationId xmlns:a16="http://schemas.microsoft.com/office/drawing/2014/main" id="{FA2B87A2-E450-4F96-95CC-D528D4A5BD6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24028" y="4407435"/>
            <a:ext cx="442269" cy="502757"/>
          </a:xfrm>
          <a:prstGeom prst="rect">
            <a:avLst/>
          </a:prstGeom>
        </p:spPr>
      </p:pic>
      <p:pic>
        <p:nvPicPr>
          <p:cNvPr id="66" name="Picture 65" descr="A close up of a logo&#10;&#10;Description automatically generated">
            <a:extLst>
              <a:ext uri="{FF2B5EF4-FFF2-40B4-BE49-F238E27FC236}">
                <a16:creationId xmlns:a16="http://schemas.microsoft.com/office/drawing/2014/main" id="{FC8862F2-5C91-4AFA-824D-D9895667C8D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815698" y="997210"/>
            <a:ext cx="656987" cy="576164"/>
          </a:xfrm>
          <a:prstGeom prst="rect">
            <a:avLst/>
          </a:prstGeom>
        </p:spPr>
      </p:pic>
      <p:pic>
        <p:nvPicPr>
          <p:cNvPr id="68" name="Picture 67" descr="A picture containing drawing&#10;&#10;Description automatically generated">
            <a:extLst>
              <a:ext uri="{FF2B5EF4-FFF2-40B4-BE49-F238E27FC236}">
                <a16:creationId xmlns:a16="http://schemas.microsoft.com/office/drawing/2014/main" id="{111D7526-9F30-47B8-BDBB-9669A3C632C5}"/>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68791"/>
          <a:stretch/>
        </p:blipFill>
        <p:spPr>
          <a:xfrm>
            <a:off x="6010461" y="980217"/>
            <a:ext cx="1013046" cy="632325"/>
          </a:xfrm>
          <a:prstGeom prst="rect">
            <a:avLst/>
          </a:prstGeom>
        </p:spPr>
      </p:pic>
      <p:pic>
        <p:nvPicPr>
          <p:cNvPr id="157" name="Picture 156">
            <a:extLst>
              <a:ext uri="{FF2B5EF4-FFF2-40B4-BE49-F238E27FC236}">
                <a16:creationId xmlns:a16="http://schemas.microsoft.com/office/drawing/2014/main" id="{4F8FA693-EEAB-4ABE-81C9-49C5991AD88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233039" y="4393070"/>
            <a:ext cx="601272" cy="577221"/>
          </a:xfrm>
          <a:prstGeom prst="rect">
            <a:avLst/>
          </a:prstGeom>
        </p:spPr>
      </p:pic>
      <p:pic>
        <p:nvPicPr>
          <p:cNvPr id="158" name="Picture 157" descr="A picture containing calendar&#10;&#10;Description automatically generated">
            <a:extLst>
              <a:ext uri="{FF2B5EF4-FFF2-40B4-BE49-F238E27FC236}">
                <a16:creationId xmlns:a16="http://schemas.microsoft.com/office/drawing/2014/main" id="{C4A1A8EF-2BEA-4078-A2E9-D25BF1C03F6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023370" y="2610675"/>
            <a:ext cx="673540" cy="675652"/>
          </a:xfrm>
          <a:prstGeom prst="rect">
            <a:avLst/>
          </a:prstGeom>
        </p:spPr>
      </p:pic>
      <p:pic>
        <p:nvPicPr>
          <p:cNvPr id="172" name="Picture 171" descr="A picture containing calendar&#10;&#10;Description automatically generated">
            <a:extLst>
              <a:ext uri="{FF2B5EF4-FFF2-40B4-BE49-F238E27FC236}">
                <a16:creationId xmlns:a16="http://schemas.microsoft.com/office/drawing/2014/main" id="{674E6463-BB84-453E-8AD6-08E4C103265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929510" y="2605911"/>
            <a:ext cx="673540" cy="675652"/>
          </a:xfrm>
          <a:prstGeom prst="rect">
            <a:avLst/>
          </a:prstGeom>
        </p:spPr>
      </p:pic>
      <p:sp>
        <p:nvSpPr>
          <p:cNvPr id="69" name="Rectangle: Rounded Corners 68">
            <a:extLst>
              <a:ext uri="{FF2B5EF4-FFF2-40B4-BE49-F238E27FC236}">
                <a16:creationId xmlns:a16="http://schemas.microsoft.com/office/drawing/2014/main" id="{FF72D17B-BA0D-49F0-875A-BCEA86FDC3FB}"/>
              </a:ext>
            </a:extLst>
          </p:cNvPr>
          <p:cNvSpPr/>
          <p:nvPr/>
        </p:nvSpPr>
        <p:spPr>
          <a:xfrm>
            <a:off x="11042243" y="2913299"/>
            <a:ext cx="448048" cy="5749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28575">
                <a:solidFill>
                  <a:srgbClr val="FF0000"/>
                </a:solidFill>
              </a:ln>
            </a:endParaRPr>
          </a:p>
        </p:txBody>
      </p:sp>
      <p:pic>
        <p:nvPicPr>
          <p:cNvPr id="76" name="Picture 75" descr="Icon&#10;&#10;Description automatically generated">
            <a:extLst>
              <a:ext uri="{FF2B5EF4-FFF2-40B4-BE49-F238E27FC236}">
                <a16:creationId xmlns:a16="http://schemas.microsoft.com/office/drawing/2014/main" id="{39BC05FB-3B39-4E31-9FCE-B365DF449D8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321110" y="4250855"/>
            <a:ext cx="669825" cy="636333"/>
          </a:xfrm>
          <a:prstGeom prst="rect">
            <a:avLst/>
          </a:prstGeom>
        </p:spPr>
      </p:pic>
      <p:pic>
        <p:nvPicPr>
          <p:cNvPr id="78" name="Picture 77" descr="A picture containing logo&#10;&#10;Description automatically generated">
            <a:extLst>
              <a:ext uri="{FF2B5EF4-FFF2-40B4-BE49-F238E27FC236}">
                <a16:creationId xmlns:a16="http://schemas.microsoft.com/office/drawing/2014/main" id="{420AD688-7642-4AE2-B61A-42202405E5FE}"/>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353852" y="4303026"/>
            <a:ext cx="539779" cy="661799"/>
          </a:xfrm>
          <a:prstGeom prst="rect">
            <a:avLst/>
          </a:prstGeom>
        </p:spPr>
      </p:pic>
      <p:pic>
        <p:nvPicPr>
          <p:cNvPr id="82" name="Picture 81" descr="Diagram&#10;&#10;Description automatically generated">
            <a:extLst>
              <a:ext uri="{FF2B5EF4-FFF2-40B4-BE49-F238E27FC236}">
                <a16:creationId xmlns:a16="http://schemas.microsoft.com/office/drawing/2014/main" id="{BD6EC63F-C27E-426C-9B35-9EA8B932EB73}"/>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9994" y="3118123"/>
            <a:ext cx="2837010" cy="1833740"/>
          </a:xfrm>
          <a:prstGeom prst="rect">
            <a:avLst/>
          </a:prstGeom>
        </p:spPr>
      </p:pic>
      <p:pic>
        <p:nvPicPr>
          <p:cNvPr id="84" name="Picture 83" descr="A close up of a logo&#10;&#10;Description automatically generated">
            <a:extLst>
              <a:ext uri="{FF2B5EF4-FFF2-40B4-BE49-F238E27FC236}">
                <a16:creationId xmlns:a16="http://schemas.microsoft.com/office/drawing/2014/main" id="{FF35D53B-1FDC-4514-A3AF-F413DE5F4452}"/>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flipH="1">
            <a:off x="42155" y="1822527"/>
            <a:ext cx="1077448" cy="1371569"/>
          </a:xfrm>
          <a:prstGeom prst="rect">
            <a:avLst/>
          </a:prstGeom>
        </p:spPr>
      </p:pic>
      <p:sp>
        <p:nvSpPr>
          <p:cNvPr id="173" name="TextBox 172">
            <a:extLst>
              <a:ext uri="{FF2B5EF4-FFF2-40B4-BE49-F238E27FC236}">
                <a16:creationId xmlns:a16="http://schemas.microsoft.com/office/drawing/2014/main" id="{63D2F574-B9CE-4FC1-BF29-3263BDA08139}"/>
              </a:ext>
            </a:extLst>
          </p:cNvPr>
          <p:cNvSpPr txBox="1"/>
          <p:nvPr/>
        </p:nvSpPr>
        <p:spPr>
          <a:xfrm>
            <a:off x="75985" y="1161920"/>
            <a:ext cx="4922510"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Katja </a:t>
            </a:r>
            <a:r>
              <a:rPr kumimoji="0" lang="en-US" sz="23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sitzt</a:t>
            </a: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3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im</a:t>
            </a: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Zug und </a:t>
            </a:r>
            <a:r>
              <a:rPr kumimoji="0" lang="en-US" sz="23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telefoniert</a:t>
            </a: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3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Alastair. Es </a:t>
            </a:r>
            <a:r>
              <a:rPr kumimoji="0" lang="en-US" sz="23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3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sehr</a:t>
            </a: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3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laut</a:t>
            </a: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3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im</a:t>
            </a:r>
            <a:r>
              <a:rPr kumimoji="0" lang="en-US" sz="23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Zug!</a:t>
            </a:r>
          </a:p>
        </p:txBody>
      </p:sp>
      <p:sp>
        <p:nvSpPr>
          <p:cNvPr id="85" name="Speech Bubble: Rectangle with Corners Rounded 84">
            <a:extLst>
              <a:ext uri="{FF2B5EF4-FFF2-40B4-BE49-F238E27FC236}">
                <a16:creationId xmlns:a16="http://schemas.microsoft.com/office/drawing/2014/main" id="{05608713-3529-41E5-B53C-266211FB0BCB}"/>
              </a:ext>
            </a:extLst>
          </p:cNvPr>
          <p:cNvSpPr/>
          <p:nvPr/>
        </p:nvSpPr>
        <p:spPr>
          <a:xfrm>
            <a:off x="1645961" y="1969329"/>
            <a:ext cx="1580589" cy="1028313"/>
          </a:xfrm>
          <a:prstGeom prst="wedgeRoundRectCallout">
            <a:avLst>
              <a:gd name="adj1" fmla="val -90438"/>
              <a:gd name="adj2" fmla="val 43799"/>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Was?! </a:t>
            </a:r>
            <a:br>
              <a:rPr lang="en-GB" dirty="0"/>
            </a:br>
            <a:r>
              <a:rPr lang="en-GB" dirty="0"/>
              <a:t>Was war das??!!!</a:t>
            </a:r>
          </a:p>
        </p:txBody>
      </p:sp>
      <p:sp>
        <p:nvSpPr>
          <p:cNvPr id="86" name="TextBox 85">
            <a:extLst>
              <a:ext uri="{FF2B5EF4-FFF2-40B4-BE49-F238E27FC236}">
                <a16:creationId xmlns:a16="http://schemas.microsoft.com/office/drawing/2014/main" id="{FCBF9F65-BB32-4070-B6E4-2FA799A47E95}"/>
              </a:ext>
            </a:extLst>
          </p:cNvPr>
          <p:cNvSpPr txBox="1"/>
          <p:nvPr/>
        </p:nvSpPr>
        <p:spPr>
          <a:xfrm>
            <a:off x="4341631" y="5844409"/>
            <a:ext cx="539779" cy="461665"/>
          </a:xfrm>
          <a:prstGeom prst="rect">
            <a:avLst/>
          </a:prstGeom>
          <a:noFill/>
        </p:spPr>
        <p:txBody>
          <a:bodyPr wrap="square" rtlCol="0">
            <a:spAutoFit/>
          </a:bodyPr>
          <a:lstStyle/>
          <a:p>
            <a:pPr algn="ctr"/>
            <a:r>
              <a:rPr lang="en-GB" sz="2400" b="1" dirty="0">
                <a:solidFill>
                  <a:srgbClr val="002060"/>
                </a:solidFill>
              </a:rPr>
              <a:t>A</a:t>
            </a:r>
          </a:p>
        </p:txBody>
      </p:sp>
      <p:sp>
        <p:nvSpPr>
          <p:cNvPr id="174" name="TextBox 173">
            <a:extLst>
              <a:ext uri="{FF2B5EF4-FFF2-40B4-BE49-F238E27FC236}">
                <a16:creationId xmlns:a16="http://schemas.microsoft.com/office/drawing/2014/main" id="{D977A506-6599-4A83-AE28-EC6C8A04CE31}"/>
              </a:ext>
            </a:extLst>
          </p:cNvPr>
          <p:cNvSpPr txBox="1"/>
          <p:nvPr/>
        </p:nvSpPr>
        <p:spPr>
          <a:xfrm>
            <a:off x="5305649" y="5848928"/>
            <a:ext cx="539779" cy="461665"/>
          </a:xfrm>
          <a:prstGeom prst="rect">
            <a:avLst/>
          </a:prstGeom>
          <a:noFill/>
        </p:spPr>
        <p:txBody>
          <a:bodyPr wrap="square" rtlCol="0">
            <a:spAutoFit/>
          </a:bodyPr>
          <a:lstStyle/>
          <a:p>
            <a:pPr algn="ctr"/>
            <a:r>
              <a:rPr lang="en-GB" sz="2400" b="1" dirty="0">
                <a:solidFill>
                  <a:srgbClr val="002060"/>
                </a:solidFill>
              </a:rPr>
              <a:t>B</a:t>
            </a:r>
          </a:p>
        </p:txBody>
      </p:sp>
      <p:sp>
        <p:nvSpPr>
          <p:cNvPr id="182" name="TextBox 181">
            <a:extLst>
              <a:ext uri="{FF2B5EF4-FFF2-40B4-BE49-F238E27FC236}">
                <a16:creationId xmlns:a16="http://schemas.microsoft.com/office/drawing/2014/main" id="{3842087E-7E6F-4E78-B872-53868DED15DE}"/>
              </a:ext>
            </a:extLst>
          </p:cNvPr>
          <p:cNvSpPr txBox="1"/>
          <p:nvPr/>
        </p:nvSpPr>
        <p:spPr>
          <a:xfrm>
            <a:off x="6424183" y="5845639"/>
            <a:ext cx="539779" cy="461665"/>
          </a:xfrm>
          <a:prstGeom prst="rect">
            <a:avLst/>
          </a:prstGeom>
          <a:noFill/>
        </p:spPr>
        <p:txBody>
          <a:bodyPr wrap="square" rtlCol="0">
            <a:spAutoFit/>
          </a:bodyPr>
          <a:lstStyle/>
          <a:p>
            <a:pPr algn="ctr"/>
            <a:r>
              <a:rPr lang="en-GB" sz="2400" b="1" dirty="0">
                <a:solidFill>
                  <a:srgbClr val="002060"/>
                </a:solidFill>
              </a:rPr>
              <a:t>C</a:t>
            </a:r>
          </a:p>
        </p:txBody>
      </p:sp>
      <p:sp>
        <p:nvSpPr>
          <p:cNvPr id="183" name="TextBox 182">
            <a:extLst>
              <a:ext uri="{FF2B5EF4-FFF2-40B4-BE49-F238E27FC236}">
                <a16:creationId xmlns:a16="http://schemas.microsoft.com/office/drawing/2014/main" id="{553A77BE-44DF-49DD-82A4-AEFA2AD16523}"/>
              </a:ext>
            </a:extLst>
          </p:cNvPr>
          <p:cNvSpPr txBox="1"/>
          <p:nvPr/>
        </p:nvSpPr>
        <p:spPr>
          <a:xfrm>
            <a:off x="7388201" y="5850158"/>
            <a:ext cx="539779" cy="461665"/>
          </a:xfrm>
          <a:prstGeom prst="rect">
            <a:avLst/>
          </a:prstGeom>
          <a:noFill/>
        </p:spPr>
        <p:txBody>
          <a:bodyPr wrap="square" rtlCol="0">
            <a:spAutoFit/>
          </a:bodyPr>
          <a:lstStyle/>
          <a:p>
            <a:pPr algn="ctr"/>
            <a:r>
              <a:rPr lang="en-GB" sz="2400" b="1" dirty="0">
                <a:solidFill>
                  <a:srgbClr val="002060"/>
                </a:solidFill>
              </a:rPr>
              <a:t>D</a:t>
            </a:r>
          </a:p>
        </p:txBody>
      </p:sp>
      <p:sp>
        <p:nvSpPr>
          <p:cNvPr id="187" name="TextBox 186">
            <a:extLst>
              <a:ext uri="{FF2B5EF4-FFF2-40B4-BE49-F238E27FC236}">
                <a16:creationId xmlns:a16="http://schemas.microsoft.com/office/drawing/2014/main" id="{5E2DE77B-A36F-4BCC-80FD-66FA00108C24}"/>
              </a:ext>
            </a:extLst>
          </p:cNvPr>
          <p:cNvSpPr txBox="1"/>
          <p:nvPr/>
        </p:nvSpPr>
        <p:spPr>
          <a:xfrm>
            <a:off x="8388702" y="5834368"/>
            <a:ext cx="539779" cy="461665"/>
          </a:xfrm>
          <a:prstGeom prst="rect">
            <a:avLst/>
          </a:prstGeom>
          <a:noFill/>
        </p:spPr>
        <p:txBody>
          <a:bodyPr wrap="square" rtlCol="0">
            <a:spAutoFit/>
          </a:bodyPr>
          <a:lstStyle/>
          <a:p>
            <a:pPr algn="ctr"/>
            <a:r>
              <a:rPr lang="en-GB" sz="2400" b="1" dirty="0">
                <a:solidFill>
                  <a:srgbClr val="002060"/>
                </a:solidFill>
              </a:rPr>
              <a:t>E</a:t>
            </a:r>
          </a:p>
        </p:txBody>
      </p:sp>
      <p:sp>
        <p:nvSpPr>
          <p:cNvPr id="188" name="TextBox 187">
            <a:extLst>
              <a:ext uri="{FF2B5EF4-FFF2-40B4-BE49-F238E27FC236}">
                <a16:creationId xmlns:a16="http://schemas.microsoft.com/office/drawing/2014/main" id="{3D366DA4-56C3-4C1E-A23A-8F3DF7700D3C}"/>
              </a:ext>
            </a:extLst>
          </p:cNvPr>
          <p:cNvSpPr txBox="1"/>
          <p:nvPr/>
        </p:nvSpPr>
        <p:spPr>
          <a:xfrm>
            <a:off x="9352720" y="5838887"/>
            <a:ext cx="539779" cy="461665"/>
          </a:xfrm>
          <a:prstGeom prst="rect">
            <a:avLst/>
          </a:prstGeom>
          <a:noFill/>
        </p:spPr>
        <p:txBody>
          <a:bodyPr wrap="square" rtlCol="0">
            <a:spAutoFit/>
          </a:bodyPr>
          <a:lstStyle/>
          <a:p>
            <a:pPr algn="ctr"/>
            <a:r>
              <a:rPr lang="en-GB" sz="2400" b="1" dirty="0">
                <a:solidFill>
                  <a:srgbClr val="002060"/>
                </a:solidFill>
              </a:rPr>
              <a:t>F</a:t>
            </a:r>
          </a:p>
        </p:txBody>
      </p:sp>
      <p:sp>
        <p:nvSpPr>
          <p:cNvPr id="189" name="TextBox 188">
            <a:extLst>
              <a:ext uri="{FF2B5EF4-FFF2-40B4-BE49-F238E27FC236}">
                <a16:creationId xmlns:a16="http://schemas.microsoft.com/office/drawing/2014/main" id="{50239F5C-94C2-4076-9548-A218AAD35E82}"/>
              </a:ext>
            </a:extLst>
          </p:cNvPr>
          <p:cNvSpPr txBox="1"/>
          <p:nvPr/>
        </p:nvSpPr>
        <p:spPr>
          <a:xfrm>
            <a:off x="10471254" y="5835598"/>
            <a:ext cx="539779" cy="461665"/>
          </a:xfrm>
          <a:prstGeom prst="rect">
            <a:avLst/>
          </a:prstGeom>
          <a:noFill/>
        </p:spPr>
        <p:txBody>
          <a:bodyPr wrap="square" rtlCol="0">
            <a:spAutoFit/>
          </a:bodyPr>
          <a:lstStyle/>
          <a:p>
            <a:pPr algn="ctr"/>
            <a:r>
              <a:rPr lang="en-GB" sz="2400" b="1" dirty="0">
                <a:solidFill>
                  <a:srgbClr val="002060"/>
                </a:solidFill>
              </a:rPr>
              <a:t>G</a:t>
            </a:r>
          </a:p>
        </p:txBody>
      </p:sp>
      <p:sp>
        <p:nvSpPr>
          <p:cNvPr id="190" name="TextBox 189">
            <a:extLst>
              <a:ext uri="{FF2B5EF4-FFF2-40B4-BE49-F238E27FC236}">
                <a16:creationId xmlns:a16="http://schemas.microsoft.com/office/drawing/2014/main" id="{5A1AD653-B62B-436F-A22E-855FA3FF41C3}"/>
              </a:ext>
            </a:extLst>
          </p:cNvPr>
          <p:cNvSpPr txBox="1"/>
          <p:nvPr/>
        </p:nvSpPr>
        <p:spPr>
          <a:xfrm>
            <a:off x="11435272" y="5840117"/>
            <a:ext cx="539779" cy="461665"/>
          </a:xfrm>
          <a:prstGeom prst="rect">
            <a:avLst/>
          </a:prstGeom>
          <a:noFill/>
        </p:spPr>
        <p:txBody>
          <a:bodyPr wrap="square" rtlCol="0">
            <a:spAutoFit/>
          </a:bodyPr>
          <a:lstStyle/>
          <a:p>
            <a:pPr algn="ctr"/>
            <a:r>
              <a:rPr lang="en-GB" sz="2400" b="1" dirty="0">
                <a:solidFill>
                  <a:srgbClr val="002060"/>
                </a:solidFill>
              </a:rPr>
              <a:t>H</a:t>
            </a:r>
          </a:p>
        </p:txBody>
      </p:sp>
      <p:sp>
        <p:nvSpPr>
          <p:cNvPr id="87" name="Oval 86">
            <a:extLst>
              <a:ext uri="{FF2B5EF4-FFF2-40B4-BE49-F238E27FC236}">
                <a16:creationId xmlns:a16="http://schemas.microsoft.com/office/drawing/2014/main" id="{0A2E0052-FF89-4EC7-A61D-D20D613610E5}"/>
              </a:ext>
            </a:extLst>
          </p:cNvPr>
          <p:cNvSpPr/>
          <p:nvPr/>
        </p:nvSpPr>
        <p:spPr>
          <a:xfrm>
            <a:off x="10537134" y="5909802"/>
            <a:ext cx="398436" cy="330594"/>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 name="Oval 198">
            <a:extLst>
              <a:ext uri="{FF2B5EF4-FFF2-40B4-BE49-F238E27FC236}">
                <a16:creationId xmlns:a16="http://schemas.microsoft.com/office/drawing/2014/main" id="{FF687ED6-37CC-4E5F-8A7D-F69C392C2A3D}"/>
              </a:ext>
            </a:extLst>
          </p:cNvPr>
          <p:cNvSpPr/>
          <p:nvPr/>
        </p:nvSpPr>
        <p:spPr>
          <a:xfrm>
            <a:off x="7439204" y="5918178"/>
            <a:ext cx="398436" cy="330594"/>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Oval 199">
            <a:extLst>
              <a:ext uri="{FF2B5EF4-FFF2-40B4-BE49-F238E27FC236}">
                <a16:creationId xmlns:a16="http://schemas.microsoft.com/office/drawing/2014/main" id="{91CFFD48-AA79-4ED3-A8D7-B1A96852B634}"/>
              </a:ext>
            </a:extLst>
          </p:cNvPr>
          <p:cNvSpPr/>
          <p:nvPr/>
        </p:nvSpPr>
        <p:spPr>
          <a:xfrm>
            <a:off x="5364797" y="5918671"/>
            <a:ext cx="398436" cy="330594"/>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 name="Oval 200">
            <a:extLst>
              <a:ext uri="{FF2B5EF4-FFF2-40B4-BE49-F238E27FC236}">
                <a16:creationId xmlns:a16="http://schemas.microsoft.com/office/drawing/2014/main" id="{5AD41423-A5C1-46E1-BA7D-B2DC1A9E2C38}"/>
              </a:ext>
            </a:extLst>
          </p:cNvPr>
          <p:cNvSpPr/>
          <p:nvPr/>
        </p:nvSpPr>
        <p:spPr>
          <a:xfrm>
            <a:off x="8459373" y="5922677"/>
            <a:ext cx="398436" cy="330594"/>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Oval 201">
            <a:extLst>
              <a:ext uri="{FF2B5EF4-FFF2-40B4-BE49-F238E27FC236}">
                <a16:creationId xmlns:a16="http://schemas.microsoft.com/office/drawing/2014/main" id="{7ECAC084-B839-44E2-9ABD-BA35C0E51C33}"/>
              </a:ext>
            </a:extLst>
          </p:cNvPr>
          <p:cNvSpPr/>
          <p:nvPr/>
        </p:nvSpPr>
        <p:spPr>
          <a:xfrm>
            <a:off x="6501170" y="5922677"/>
            <a:ext cx="398436" cy="330594"/>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Action Button: Custom 16">
            <a:hlinkClick r:id="" action="ppaction://noaction" highlightClick="1">
              <a:snd r:embed="rId20" name="22. 1. netter.wav"/>
            </a:hlinkClick>
            <a:extLst>
              <a:ext uri="{FF2B5EF4-FFF2-40B4-BE49-F238E27FC236}">
                <a16:creationId xmlns:a16="http://schemas.microsoft.com/office/drawing/2014/main" id="{F2C67A89-BC45-428B-BE1C-28CB4616F01A}"/>
              </a:ext>
            </a:extLst>
          </p:cNvPr>
          <p:cNvSpPr/>
          <p:nvPr/>
        </p:nvSpPr>
        <p:spPr>
          <a:xfrm>
            <a:off x="338059" y="559629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04" name="Action Button: Custom 16">
            <a:hlinkClick r:id="" action="ppaction://noaction" highlightClick="1">
              <a:snd r:embed="rId21" name="22. 2.wav"/>
            </a:hlinkClick>
            <a:extLst>
              <a:ext uri="{FF2B5EF4-FFF2-40B4-BE49-F238E27FC236}">
                <a16:creationId xmlns:a16="http://schemas.microsoft.com/office/drawing/2014/main" id="{0C2FB4D4-AF5B-4376-BAE6-91B355A09F45}"/>
              </a:ext>
            </a:extLst>
          </p:cNvPr>
          <p:cNvSpPr/>
          <p:nvPr/>
        </p:nvSpPr>
        <p:spPr>
          <a:xfrm>
            <a:off x="921603" y="557726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05" name="Action Button: Custom 16">
            <a:hlinkClick r:id="" action="ppaction://noaction" highlightClick="1">
              <a:snd r:embed="rId22" name="22. 3.wav"/>
            </a:hlinkClick>
            <a:extLst>
              <a:ext uri="{FF2B5EF4-FFF2-40B4-BE49-F238E27FC236}">
                <a16:creationId xmlns:a16="http://schemas.microsoft.com/office/drawing/2014/main" id="{1C91D5C9-470F-47CB-964A-053687D7E8D1}"/>
              </a:ext>
            </a:extLst>
          </p:cNvPr>
          <p:cNvSpPr/>
          <p:nvPr/>
        </p:nvSpPr>
        <p:spPr>
          <a:xfrm>
            <a:off x="1479419" y="5586367"/>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06" name="Action Button: Custom 16">
            <a:hlinkClick r:id="" action="ppaction://noaction" highlightClick="1">
              <a:snd r:embed="rId23" name="22. 4.wav"/>
            </a:hlinkClick>
            <a:extLst>
              <a:ext uri="{FF2B5EF4-FFF2-40B4-BE49-F238E27FC236}">
                <a16:creationId xmlns:a16="http://schemas.microsoft.com/office/drawing/2014/main" id="{EC184DBB-CFD9-4E6D-944D-38E004AEC771}"/>
              </a:ext>
            </a:extLst>
          </p:cNvPr>
          <p:cNvSpPr/>
          <p:nvPr/>
        </p:nvSpPr>
        <p:spPr>
          <a:xfrm>
            <a:off x="2074245" y="5586367"/>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07" name="Action Button: Custom 16">
            <a:hlinkClick r:id="" action="ppaction://noaction" highlightClick="1">
              <a:snd r:embed="rId24" name="22. 5.wav"/>
            </a:hlinkClick>
            <a:extLst>
              <a:ext uri="{FF2B5EF4-FFF2-40B4-BE49-F238E27FC236}">
                <a16:creationId xmlns:a16="http://schemas.microsoft.com/office/drawing/2014/main" id="{ADAED2DA-0D18-4316-A548-6C04B4A002DB}"/>
              </a:ext>
            </a:extLst>
          </p:cNvPr>
          <p:cNvSpPr/>
          <p:nvPr/>
        </p:nvSpPr>
        <p:spPr>
          <a:xfrm>
            <a:off x="2692236" y="557726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Tree>
    <p:extLst>
      <p:ext uri="{BB962C8B-B14F-4D97-AF65-F5344CB8AC3E}">
        <p14:creationId xmlns:p14="http://schemas.microsoft.com/office/powerpoint/2010/main" val="3101452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7" grpId="0" animBg="1"/>
      <p:bldP spid="199" grpId="0" animBg="1"/>
      <p:bldP spid="200" grpId="0" animBg="1"/>
      <p:bldP spid="201" grpId="0" animBg="1"/>
      <p:bldP spid="20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39747"/>
            <a:ext cx="4871803" cy="732504"/>
          </a:xfrm>
          <a:prstGeom prst="rect">
            <a:avLst/>
          </a:prstGeom>
        </p:spPr>
      </p:pic>
      <p:sp>
        <p:nvSpPr>
          <p:cNvPr id="4" name="Title 3"/>
          <p:cNvSpPr>
            <a:spLocks noGrp="1"/>
          </p:cNvSpPr>
          <p:nvPr>
            <p:ph type="title"/>
          </p:nvPr>
        </p:nvSpPr>
        <p:spPr>
          <a:xfrm>
            <a:off x="0" y="209832"/>
            <a:ext cx="4257207" cy="596014"/>
          </a:xfrm>
        </p:spPr>
        <p:txBody>
          <a:bodyPr>
            <a:normAutofit/>
          </a:bodyPr>
          <a:lstStyle/>
          <a:p>
            <a:r>
              <a:rPr lang="en-GB" sz="3600" b="1" dirty="0">
                <a:solidFill>
                  <a:schemeClr val="bg1"/>
                </a:solidFill>
              </a:rPr>
              <a:t>Mia und Wolfgang</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608695" y="247046"/>
            <a:ext cx="234863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25" name="Table 24">
            <a:extLst>
              <a:ext uri="{FF2B5EF4-FFF2-40B4-BE49-F238E27FC236}">
                <a16:creationId xmlns:a16="http://schemas.microsoft.com/office/drawing/2014/main" id="{F8C50E69-CF20-0448-B212-064565527774}"/>
              </a:ext>
            </a:extLst>
          </p:cNvPr>
          <p:cNvGraphicFramePr>
            <a:graphicFrameLocks noGrp="1"/>
          </p:cNvGraphicFramePr>
          <p:nvPr>
            <p:extLst>
              <p:ext uri="{D42A27DB-BD31-4B8C-83A1-F6EECF244321}">
                <p14:modId xmlns:p14="http://schemas.microsoft.com/office/powerpoint/2010/main" val="3898619240"/>
              </p:ext>
            </p:extLst>
          </p:nvPr>
        </p:nvGraphicFramePr>
        <p:xfrm>
          <a:off x="0" y="1180458"/>
          <a:ext cx="12168000" cy="5131449"/>
        </p:xfrm>
        <a:graphic>
          <a:graphicData uri="http://schemas.openxmlformats.org/drawingml/2006/table">
            <a:tbl>
              <a:tblPr firstRow="1" bandRow="1">
                <a:tableStyleId>{5940675A-B579-460E-94D1-54222C63F5DA}</a:tableStyleId>
              </a:tblPr>
              <a:tblGrid>
                <a:gridCol w="341194">
                  <a:extLst>
                    <a:ext uri="{9D8B030D-6E8A-4147-A177-3AD203B41FA5}">
                      <a16:colId xmlns:a16="http://schemas.microsoft.com/office/drawing/2014/main" val="20000"/>
                    </a:ext>
                  </a:extLst>
                </a:gridCol>
                <a:gridCol w="4005954">
                  <a:extLst>
                    <a:ext uri="{9D8B030D-6E8A-4147-A177-3AD203B41FA5}">
                      <a16:colId xmlns:a16="http://schemas.microsoft.com/office/drawing/2014/main" val="20001"/>
                    </a:ext>
                  </a:extLst>
                </a:gridCol>
                <a:gridCol w="3927422">
                  <a:extLst>
                    <a:ext uri="{9D8B030D-6E8A-4147-A177-3AD203B41FA5}">
                      <a16:colId xmlns:a16="http://schemas.microsoft.com/office/drawing/2014/main" val="20002"/>
                    </a:ext>
                  </a:extLst>
                </a:gridCol>
                <a:gridCol w="3893430">
                  <a:extLst>
                    <a:ext uri="{9D8B030D-6E8A-4147-A177-3AD203B41FA5}">
                      <a16:colId xmlns:a16="http://schemas.microsoft.com/office/drawing/2014/main" val="20003"/>
                    </a:ext>
                  </a:extLst>
                </a:gridCol>
              </a:tblGrid>
              <a:tr h="673726">
                <a:tc>
                  <a:txBody>
                    <a:bodyPr/>
                    <a:lstStyle/>
                    <a:p>
                      <a:endParaRPr lang="en-GB" sz="2000" dirty="0">
                        <a:solidFill>
                          <a:srgbClr val="115076"/>
                        </a:solidFill>
                      </a:endParaRPr>
                    </a:p>
                  </a:txBody>
                  <a:tcPr/>
                </a:tc>
                <a:tc>
                  <a:txBody>
                    <a:bodyPr/>
                    <a:lstStyle/>
                    <a:p>
                      <a:r>
                        <a:rPr lang="en-GB" sz="2000" dirty="0">
                          <a:solidFill>
                            <a:srgbClr val="115076"/>
                          </a:solidFill>
                        </a:rPr>
                        <a:t>Wolfgang! I’m missing my red dress.  Have you seen it?</a:t>
                      </a:r>
                    </a:p>
                  </a:txBody>
                  <a:tcPr anchor="ctr"/>
                </a:tc>
                <a:tc>
                  <a:txBody>
                    <a:bodyPr/>
                    <a:lstStyle/>
                    <a:p>
                      <a:r>
                        <a:rPr lang="en-GB" sz="2000" dirty="0">
                          <a:solidFill>
                            <a:srgbClr val="115076"/>
                          </a:solidFill>
                        </a:rPr>
                        <a:t>Wolfgang! I’m missing my red skirt.  Have you seen it?</a:t>
                      </a:r>
                    </a:p>
                  </a:txBody>
                  <a:tcPr anchor="ctr"/>
                </a:tc>
                <a:tc>
                  <a:txBody>
                    <a:bodyPr/>
                    <a:lstStyle/>
                    <a:p>
                      <a:r>
                        <a:rPr lang="en-GB" sz="2000" dirty="0">
                          <a:solidFill>
                            <a:srgbClr val="115076"/>
                          </a:solidFill>
                        </a:rPr>
                        <a:t>Wolfgang! I’m missing my blue skirt.  Have you seen it?</a:t>
                      </a:r>
                    </a:p>
                  </a:txBody>
                  <a:tcPr anchor="ctr"/>
                </a:tc>
                <a:extLst>
                  <a:ext uri="{0D108BD9-81ED-4DB2-BD59-A6C34878D82A}">
                    <a16:rowId xmlns:a16="http://schemas.microsoft.com/office/drawing/2014/main" val="10000"/>
                  </a:ext>
                </a:extLst>
              </a:tr>
              <a:tr h="711849">
                <a:tc>
                  <a:txBody>
                    <a:bodyPr/>
                    <a:lstStyle/>
                    <a:p>
                      <a:endParaRPr lang="en-GB" sz="2000">
                        <a:solidFill>
                          <a:srgbClr val="115076"/>
                        </a:solidFill>
                      </a:endParaRPr>
                    </a:p>
                  </a:txBody>
                  <a:tcPr/>
                </a:tc>
                <a:tc>
                  <a:txBody>
                    <a:bodyPr/>
                    <a:lstStyle/>
                    <a:p>
                      <a:r>
                        <a:rPr lang="en-GB" sz="2000" dirty="0">
                          <a:solidFill>
                            <a:srgbClr val="115076"/>
                          </a:solidFill>
                        </a:rPr>
                        <a:t>Ow! I’m sorry.  Your bed is too heavy.</a:t>
                      </a:r>
                    </a:p>
                  </a:txBody>
                  <a:tcPr anchor="ctr"/>
                </a:tc>
                <a:tc>
                  <a:txBody>
                    <a:bodyPr/>
                    <a:lstStyle/>
                    <a:p>
                      <a:r>
                        <a:rPr lang="en-GB" sz="2000" dirty="0">
                          <a:solidFill>
                            <a:srgbClr val="115076"/>
                          </a:solidFill>
                        </a:rPr>
                        <a:t>Ow! That hurts! Your table is too heavy.</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Ow! That hurts!  Your bed is so heavy.</a:t>
                      </a:r>
                    </a:p>
                  </a:txBody>
                  <a:tcPr anchor="ctr"/>
                </a:tc>
                <a:extLst>
                  <a:ext uri="{0D108BD9-81ED-4DB2-BD59-A6C34878D82A}">
                    <a16:rowId xmlns:a16="http://schemas.microsoft.com/office/drawing/2014/main" val="10001"/>
                  </a:ext>
                </a:extLst>
              </a:tr>
              <a:tr h="673726">
                <a:tc>
                  <a:txBody>
                    <a:bodyPr/>
                    <a:lstStyle/>
                    <a:p>
                      <a:endParaRPr lang="en-GB" sz="2000">
                        <a:solidFill>
                          <a:srgbClr val="115076"/>
                        </a:solidFill>
                      </a:endParaRPr>
                    </a:p>
                  </a:txBody>
                  <a:tcPr/>
                </a:tc>
                <a:tc>
                  <a:txBody>
                    <a:bodyPr/>
                    <a:lstStyle/>
                    <a:p>
                      <a:r>
                        <a:rPr lang="en-GB" sz="2000" dirty="0">
                          <a:solidFill>
                            <a:srgbClr val="115076"/>
                          </a:solidFill>
                        </a:rPr>
                        <a:t>So, Wolfgang! I’m also missing those green jeans.</a:t>
                      </a:r>
                    </a:p>
                  </a:txBody>
                  <a:tcPr anchor="ctr"/>
                </a:tc>
                <a:tc>
                  <a:txBody>
                    <a:bodyPr/>
                    <a:lstStyle/>
                    <a:p>
                      <a:r>
                        <a:rPr lang="en-GB" sz="2000" dirty="0">
                          <a:solidFill>
                            <a:srgbClr val="115076"/>
                          </a:solidFill>
                        </a:rPr>
                        <a:t>So, Wolfgang! I like these green jeans.</a:t>
                      </a:r>
                    </a:p>
                  </a:txBody>
                  <a:tcPr anchor="ctr"/>
                </a:tc>
                <a:tc>
                  <a:txBody>
                    <a:bodyPr/>
                    <a:lstStyle/>
                    <a:p>
                      <a:r>
                        <a:rPr lang="en-GB" sz="2000" dirty="0">
                          <a:solidFill>
                            <a:srgbClr val="115076"/>
                          </a:solidFill>
                        </a:rPr>
                        <a:t>So, Wolfgang! These green jeans are mine.</a:t>
                      </a:r>
                    </a:p>
                  </a:txBody>
                  <a:tcPr anchor="ctr"/>
                </a:tc>
                <a:extLst>
                  <a:ext uri="{0D108BD9-81ED-4DB2-BD59-A6C34878D82A}">
                    <a16:rowId xmlns:a16="http://schemas.microsoft.com/office/drawing/2014/main" val="10002"/>
                  </a:ext>
                </a:extLst>
              </a:tr>
              <a:tr h="966650">
                <a:tc>
                  <a:txBody>
                    <a:bodyPr/>
                    <a:lstStyle/>
                    <a:p>
                      <a:endParaRPr lang="en-GB" sz="2000">
                        <a:solidFill>
                          <a:srgbClr val="115076"/>
                        </a:solidFill>
                      </a:endParaRPr>
                    </a:p>
                  </a:txBody>
                  <a:tcPr/>
                </a:tc>
                <a:tc>
                  <a:txBody>
                    <a:bodyPr/>
                    <a:lstStyle/>
                    <a:p>
                      <a:r>
                        <a:rPr lang="en-GB" sz="2000" dirty="0">
                          <a:solidFill>
                            <a:srgbClr val="115076"/>
                          </a:solidFill>
                        </a:rPr>
                        <a:t>I think that Mum’s work in the bank is not fun.  What do you think?</a:t>
                      </a:r>
                    </a:p>
                  </a:txBody>
                  <a:tcPr anchor="ctr"/>
                </a:tc>
                <a:tc>
                  <a:txBody>
                    <a:bodyPr/>
                    <a:lstStyle/>
                    <a:p>
                      <a:r>
                        <a:rPr lang="en-GB" sz="2000" dirty="0">
                          <a:solidFill>
                            <a:srgbClr val="115076"/>
                          </a:solidFill>
                        </a:rPr>
                        <a:t>I think that Mum’s work in the bank is fun.  What do you think?</a:t>
                      </a:r>
                    </a:p>
                  </a:txBody>
                  <a:tcPr anchor="ctr"/>
                </a:tc>
                <a:tc>
                  <a:txBody>
                    <a:bodyPr/>
                    <a:lstStyle/>
                    <a:p>
                      <a:r>
                        <a:rPr lang="en-GB" sz="2000" dirty="0">
                          <a:solidFill>
                            <a:srgbClr val="115076"/>
                          </a:solidFill>
                        </a:rPr>
                        <a:t>I think that mum has no fun when she goes to the bank. What do you think?</a:t>
                      </a:r>
                    </a:p>
                  </a:txBody>
                  <a:tcPr anchor="ctr"/>
                </a:tc>
                <a:extLst>
                  <a:ext uri="{0D108BD9-81ED-4DB2-BD59-A6C34878D82A}">
                    <a16:rowId xmlns:a16="http://schemas.microsoft.com/office/drawing/2014/main" val="10003"/>
                  </a:ext>
                </a:extLst>
              </a:tr>
              <a:tr h="966650">
                <a:tc>
                  <a:txBody>
                    <a:bodyPr/>
                    <a:lstStyle/>
                    <a:p>
                      <a:endParaRPr lang="en-GB" sz="2000">
                        <a:solidFill>
                          <a:srgbClr val="115076"/>
                        </a:solidFill>
                      </a:endParaRPr>
                    </a:p>
                  </a:txBody>
                  <a:tcPr/>
                </a:tc>
                <a:tc>
                  <a:txBody>
                    <a:bodyPr/>
                    <a:lstStyle/>
                    <a:p>
                      <a:r>
                        <a:rPr lang="en-GB" sz="2000" dirty="0">
                          <a:solidFill>
                            <a:srgbClr val="115076"/>
                          </a:solidFill>
                        </a:rPr>
                        <a:t>You go running every day, don’t you?  That makes you fit, no?</a:t>
                      </a:r>
                    </a:p>
                  </a:txBody>
                  <a:tcPr anchor="ctr"/>
                </a:tc>
                <a:tc>
                  <a:txBody>
                    <a:bodyPr/>
                    <a:lstStyle/>
                    <a:p>
                      <a:r>
                        <a:rPr lang="en-GB" sz="2000" dirty="0">
                          <a:solidFill>
                            <a:srgbClr val="115076"/>
                          </a:solidFill>
                        </a:rPr>
                        <a:t>You went running yesterday, didn’t you? That makes you tired, no?</a:t>
                      </a:r>
                    </a:p>
                  </a:txBody>
                  <a:tcPr anchor="ctr"/>
                </a:tc>
                <a:tc>
                  <a:txBody>
                    <a:bodyPr/>
                    <a:lstStyle/>
                    <a:p>
                      <a:r>
                        <a:rPr lang="en-GB" sz="2000" dirty="0">
                          <a:solidFill>
                            <a:srgbClr val="115076"/>
                          </a:solidFill>
                        </a:rPr>
                        <a:t>You went running yesterday, didn’t you? That makes you fit, no?</a:t>
                      </a:r>
                    </a:p>
                  </a:txBody>
                  <a:tcPr anchor="ctr"/>
                </a:tc>
                <a:extLst>
                  <a:ext uri="{0D108BD9-81ED-4DB2-BD59-A6C34878D82A}">
                    <a16:rowId xmlns:a16="http://schemas.microsoft.com/office/drawing/2014/main" val="10004"/>
                  </a:ext>
                </a:extLst>
              </a:tr>
              <a:tr h="894223">
                <a:tc>
                  <a:txBody>
                    <a:bodyPr/>
                    <a:lstStyle/>
                    <a:p>
                      <a:endParaRPr lang="en-GB" sz="2000">
                        <a:solidFill>
                          <a:srgbClr val="115076"/>
                        </a:solidFill>
                      </a:endParaRPr>
                    </a:p>
                  </a:txBody>
                  <a:tcPr/>
                </a:tc>
                <a:tc>
                  <a:txBody>
                    <a:bodyPr/>
                    <a:lstStyle/>
                    <a:p>
                      <a:r>
                        <a:rPr lang="en-GB" sz="2000" dirty="0">
                          <a:solidFill>
                            <a:srgbClr val="115076"/>
                          </a:solidFill>
                        </a:rPr>
                        <a:t>Mum’s fetching her jacket from downstairs. She wants to do a bit of sport at 5 o’clock.</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Mum’s fetching her jacket from upstairs. She wants to do a bit of sport at 4 o’clock.</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Mum’s fetching her jacket from downstairs. She wants to do a bit of sport at 4 o’clock.</a:t>
                      </a:r>
                    </a:p>
                  </a:txBody>
                  <a:tcPr anchor="ctr"/>
                </a:tc>
                <a:extLst>
                  <a:ext uri="{0D108BD9-81ED-4DB2-BD59-A6C34878D82A}">
                    <a16:rowId xmlns:a16="http://schemas.microsoft.com/office/drawing/2014/main" val="10005"/>
                  </a:ext>
                </a:extLst>
              </a:tr>
            </a:tbl>
          </a:graphicData>
        </a:graphic>
      </p:graphicFrame>
      <p:sp>
        <p:nvSpPr>
          <p:cNvPr id="26" name="TextBox 25">
            <a:extLst>
              <a:ext uri="{FF2B5EF4-FFF2-40B4-BE49-F238E27FC236}">
                <a16:creationId xmlns:a16="http://schemas.microsoft.com/office/drawing/2014/main" id="{3933EC8A-A80F-B845-A3E0-5E098C9FD6D1}"/>
              </a:ext>
            </a:extLst>
          </p:cNvPr>
          <p:cNvSpPr txBox="1"/>
          <p:nvPr/>
        </p:nvSpPr>
        <p:spPr>
          <a:xfrm>
            <a:off x="5862786" y="247046"/>
            <a:ext cx="43205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Welcher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Satz</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richtig</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7" name="Rectangle 26">
            <a:hlinkClick r:id="" action="ppaction://noaction">
              <a:snd r:embed="rId4" name="23. 1. Wolfgang.wav"/>
            </a:hlinkClick>
            <a:extLst>
              <a:ext uri="{FF2B5EF4-FFF2-40B4-BE49-F238E27FC236}">
                <a16:creationId xmlns:a16="http://schemas.microsoft.com/office/drawing/2014/main" id="{168E5AD5-FD98-ED41-ABC7-9683CB559CB8}"/>
              </a:ext>
            </a:extLst>
          </p:cNvPr>
          <p:cNvSpPr/>
          <p:nvPr/>
        </p:nvSpPr>
        <p:spPr>
          <a:xfrm>
            <a:off x="0" y="1325185"/>
            <a:ext cx="335902" cy="365924"/>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28" name="Rectangle 27">
            <a:hlinkClick r:id="" action="ppaction://noaction">
              <a:snd r:embed="rId5" name="23. 2. Aua.wav"/>
            </a:hlinkClick>
            <a:extLst>
              <a:ext uri="{FF2B5EF4-FFF2-40B4-BE49-F238E27FC236}">
                <a16:creationId xmlns:a16="http://schemas.microsoft.com/office/drawing/2014/main" id="{827C196A-36DC-C04A-94B6-41FE806E30F4}"/>
              </a:ext>
            </a:extLst>
          </p:cNvPr>
          <p:cNvSpPr/>
          <p:nvPr/>
        </p:nvSpPr>
        <p:spPr>
          <a:xfrm>
            <a:off x="0" y="2005460"/>
            <a:ext cx="335902" cy="365924"/>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29" name="Rectangle 28">
            <a:hlinkClick r:id="" action="ppaction://noaction">
              <a:snd r:embed="rId6" name="23. 3. Also.wav"/>
            </a:hlinkClick>
            <a:extLst>
              <a:ext uri="{FF2B5EF4-FFF2-40B4-BE49-F238E27FC236}">
                <a16:creationId xmlns:a16="http://schemas.microsoft.com/office/drawing/2014/main" id="{18FA223D-DDFA-1644-8396-5F0E7A4F1BA9}"/>
              </a:ext>
            </a:extLst>
          </p:cNvPr>
          <p:cNvSpPr/>
          <p:nvPr/>
        </p:nvSpPr>
        <p:spPr>
          <a:xfrm>
            <a:off x="0" y="2756156"/>
            <a:ext cx="335902" cy="365924"/>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30" name="Rectangle 29">
            <a:hlinkClick r:id="" action="ppaction://noaction">
              <a:snd r:embed="rId7" name="23. 4. Ich.wav"/>
            </a:hlinkClick>
            <a:extLst>
              <a:ext uri="{FF2B5EF4-FFF2-40B4-BE49-F238E27FC236}">
                <a16:creationId xmlns:a16="http://schemas.microsoft.com/office/drawing/2014/main" id="{C43D7BDD-B7DE-0446-A119-B2D584C177E9}"/>
              </a:ext>
            </a:extLst>
          </p:cNvPr>
          <p:cNvSpPr/>
          <p:nvPr/>
        </p:nvSpPr>
        <p:spPr>
          <a:xfrm>
            <a:off x="0" y="3555394"/>
            <a:ext cx="335902" cy="365924"/>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31" name="Rectangle 30">
            <a:hlinkClick r:id="" action="ppaction://noaction">
              <a:snd r:embed="rId8" name="23. 5. Gestern.wav"/>
            </a:hlinkClick>
            <a:extLst>
              <a:ext uri="{FF2B5EF4-FFF2-40B4-BE49-F238E27FC236}">
                <a16:creationId xmlns:a16="http://schemas.microsoft.com/office/drawing/2014/main" id="{18A26402-D9E5-6648-8517-A054F452F126}"/>
              </a:ext>
            </a:extLst>
          </p:cNvPr>
          <p:cNvSpPr/>
          <p:nvPr/>
        </p:nvSpPr>
        <p:spPr>
          <a:xfrm>
            <a:off x="-1" y="4619976"/>
            <a:ext cx="335902" cy="365924"/>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32" name="Rectangle 31">
            <a:hlinkClick r:id="" action="ppaction://noaction">
              <a:snd r:embed="rId9" name="23. 6. Mutti.wav"/>
            </a:hlinkClick>
            <a:extLst>
              <a:ext uri="{FF2B5EF4-FFF2-40B4-BE49-F238E27FC236}">
                <a16:creationId xmlns:a16="http://schemas.microsoft.com/office/drawing/2014/main" id="{8D6B492D-98B3-B149-9584-E3E6BF88D2EE}"/>
              </a:ext>
            </a:extLst>
          </p:cNvPr>
          <p:cNvSpPr/>
          <p:nvPr/>
        </p:nvSpPr>
        <p:spPr>
          <a:xfrm>
            <a:off x="0" y="5506487"/>
            <a:ext cx="335902" cy="365924"/>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pic>
        <p:nvPicPr>
          <p:cNvPr id="21" name="Picture 20" descr="green checkmark">
            <a:extLst>
              <a:ext uri="{FF2B5EF4-FFF2-40B4-BE49-F238E27FC236}">
                <a16:creationId xmlns:a16="http://schemas.microsoft.com/office/drawing/2014/main" id="{8964A022-C428-4B6C-B8FB-C71E1659E72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78370" y="1384463"/>
            <a:ext cx="422500" cy="440105"/>
          </a:xfrm>
          <a:prstGeom prst="rect">
            <a:avLst/>
          </a:prstGeom>
        </p:spPr>
      </p:pic>
      <p:pic>
        <p:nvPicPr>
          <p:cNvPr id="22" name="Picture 21" descr="green checkmark">
            <a:extLst>
              <a:ext uri="{FF2B5EF4-FFF2-40B4-BE49-F238E27FC236}">
                <a16:creationId xmlns:a16="http://schemas.microsoft.com/office/drawing/2014/main" id="{7D8EBF60-2F7C-4764-98B9-CC876DFD14A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745500" y="2092388"/>
            <a:ext cx="422500" cy="440105"/>
          </a:xfrm>
          <a:prstGeom prst="rect">
            <a:avLst/>
          </a:prstGeom>
        </p:spPr>
      </p:pic>
      <p:pic>
        <p:nvPicPr>
          <p:cNvPr id="39" name="Picture 38" descr="green checkmark">
            <a:extLst>
              <a:ext uri="{FF2B5EF4-FFF2-40B4-BE49-F238E27FC236}">
                <a16:creationId xmlns:a16="http://schemas.microsoft.com/office/drawing/2014/main" id="{3F52A067-3C0A-4213-A53B-47147169376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691774" y="2768367"/>
            <a:ext cx="422500" cy="440105"/>
          </a:xfrm>
          <a:prstGeom prst="rect">
            <a:avLst/>
          </a:prstGeom>
        </p:spPr>
      </p:pic>
      <p:pic>
        <p:nvPicPr>
          <p:cNvPr id="40" name="Picture 39" descr="green checkmark">
            <a:extLst>
              <a:ext uri="{FF2B5EF4-FFF2-40B4-BE49-F238E27FC236}">
                <a16:creationId xmlns:a16="http://schemas.microsoft.com/office/drawing/2014/main" id="{48B0E237-5C40-467E-A3CF-2530141A397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73844" y="3803334"/>
            <a:ext cx="422500" cy="440105"/>
          </a:xfrm>
          <a:prstGeom prst="rect">
            <a:avLst/>
          </a:prstGeom>
        </p:spPr>
      </p:pic>
      <p:pic>
        <p:nvPicPr>
          <p:cNvPr id="41" name="Picture 40" descr="green checkmark">
            <a:extLst>
              <a:ext uri="{FF2B5EF4-FFF2-40B4-BE49-F238E27FC236}">
                <a16:creationId xmlns:a16="http://schemas.microsoft.com/office/drawing/2014/main" id="{9D7C0249-AD64-430E-8060-87E1312F028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397445" y="4765847"/>
            <a:ext cx="422500" cy="440105"/>
          </a:xfrm>
          <a:prstGeom prst="rect">
            <a:avLst/>
          </a:prstGeom>
        </p:spPr>
      </p:pic>
      <p:pic>
        <p:nvPicPr>
          <p:cNvPr id="42" name="Picture 41" descr="green checkmark">
            <a:extLst>
              <a:ext uri="{FF2B5EF4-FFF2-40B4-BE49-F238E27FC236}">
                <a16:creationId xmlns:a16="http://schemas.microsoft.com/office/drawing/2014/main" id="{D64D58A6-B4B5-4FEA-B586-25AE0FD453D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11819" y="5805749"/>
            <a:ext cx="422500" cy="440105"/>
          </a:xfrm>
          <a:prstGeom prst="rect">
            <a:avLst/>
          </a:prstGeom>
        </p:spPr>
      </p:pic>
      <p:pic>
        <p:nvPicPr>
          <p:cNvPr id="6" name="Picture 5" descr="A close up of a logo&#10;&#10;Description automatically generated">
            <a:extLst>
              <a:ext uri="{FF2B5EF4-FFF2-40B4-BE49-F238E27FC236}">
                <a16:creationId xmlns:a16="http://schemas.microsoft.com/office/drawing/2014/main" id="{FF2F270F-D1A0-482D-87EC-F21D02D5EFE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85094" y="114347"/>
            <a:ext cx="904909" cy="923582"/>
          </a:xfrm>
          <a:prstGeom prst="rect">
            <a:avLst/>
          </a:prstGeom>
        </p:spPr>
      </p:pic>
      <p:pic>
        <p:nvPicPr>
          <p:cNvPr id="8" name="Picture 7" descr="A close up of a logo&#10;&#10;Description automatically generated">
            <a:extLst>
              <a:ext uri="{FF2B5EF4-FFF2-40B4-BE49-F238E27FC236}">
                <a16:creationId xmlns:a16="http://schemas.microsoft.com/office/drawing/2014/main" id="{E615968E-4872-40A9-BCD7-AE1DFC86BAB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795782" y="53843"/>
            <a:ext cx="696824" cy="1034182"/>
          </a:xfrm>
          <a:prstGeom prst="rect">
            <a:avLst/>
          </a:prstGeom>
        </p:spPr>
      </p:pic>
    </p:spTree>
    <p:extLst>
      <p:ext uri="{BB962C8B-B14F-4D97-AF65-F5344CB8AC3E}">
        <p14:creationId xmlns:p14="http://schemas.microsoft.com/office/powerpoint/2010/main" val="501560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483D7EB9-C2AA-4190-98DE-925F861600E9}"/>
              </a:ext>
            </a:extLst>
          </p:cNvPr>
          <p:cNvSpPr/>
          <p:nvPr/>
        </p:nvSpPr>
        <p:spPr>
          <a:xfrm>
            <a:off x="10490200" y="247046"/>
            <a:ext cx="14690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0" y="42878"/>
            <a:ext cx="8890820" cy="830997"/>
          </a:xfrm>
          <a:prstGeom prst="rect">
            <a:avLst/>
          </a:prstGeom>
          <a:noFill/>
        </p:spPr>
        <p:txBody>
          <a:bodyPr wrap="square" rtlCol="0">
            <a:spAutoFit/>
          </a:bodyPr>
          <a:lstStyle/>
          <a:p>
            <a:r>
              <a:rPr lang="en-US" sz="2400" dirty="0">
                <a:solidFill>
                  <a:schemeClr val="accent5">
                    <a:lumMod val="50000"/>
                  </a:schemeClr>
                </a:solidFill>
              </a:rPr>
              <a:t>Wolfgang </a:t>
            </a:r>
            <a:r>
              <a:rPr lang="en-US" sz="2400" dirty="0" err="1">
                <a:solidFill>
                  <a:schemeClr val="accent5">
                    <a:lumMod val="50000"/>
                  </a:schemeClr>
                </a:solidFill>
              </a:rPr>
              <a:t>ist</a:t>
            </a:r>
            <a:r>
              <a:rPr lang="en-US" sz="2400" dirty="0">
                <a:solidFill>
                  <a:schemeClr val="accent5">
                    <a:lumMod val="50000"/>
                  </a:schemeClr>
                </a:solidFill>
              </a:rPr>
              <a:t> so </a:t>
            </a:r>
            <a:r>
              <a:rPr lang="en-US" sz="2400" dirty="0" err="1">
                <a:solidFill>
                  <a:schemeClr val="accent5">
                    <a:lumMod val="50000"/>
                  </a:schemeClr>
                </a:solidFill>
              </a:rPr>
              <a:t>müde</a:t>
            </a:r>
            <a:r>
              <a:rPr lang="en-US" sz="2400" dirty="0">
                <a:solidFill>
                  <a:schemeClr val="accent5">
                    <a:lumMod val="50000"/>
                  </a:schemeClr>
                </a:solidFill>
              </a:rPr>
              <a:t>, </a:t>
            </a:r>
            <a:r>
              <a:rPr lang="en-US" sz="2400" dirty="0" err="1">
                <a:solidFill>
                  <a:schemeClr val="accent5">
                    <a:lumMod val="50000"/>
                  </a:schemeClr>
                </a:solidFill>
              </a:rPr>
              <a:t>dass</a:t>
            </a:r>
            <a:r>
              <a:rPr lang="en-US" sz="2400" dirty="0">
                <a:solidFill>
                  <a:schemeClr val="accent5">
                    <a:lumMod val="50000"/>
                  </a:schemeClr>
                </a:solidFill>
              </a:rPr>
              <a:t> </a:t>
            </a:r>
            <a:r>
              <a:rPr lang="en-US" sz="2400" dirty="0" err="1">
                <a:solidFill>
                  <a:schemeClr val="accent5">
                    <a:lumMod val="50000"/>
                  </a:schemeClr>
                </a:solidFill>
              </a:rPr>
              <a:t>er</a:t>
            </a:r>
            <a:r>
              <a:rPr lang="en-US" sz="2400" dirty="0">
                <a:solidFill>
                  <a:schemeClr val="accent5">
                    <a:lumMod val="50000"/>
                  </a:schemeClr>
                </a:solidFill>
              </a:rPr>
              <a:t> Mia </a:t>
            </a:r>
            <a:r>
              <a:rPr lang="en-US" sz="2400" dirty="0" err="1">
                <a:solidFill>
                  <a:schemeClr val="accent5">
                    <a:lumMod val="50000"/>
                  </a:schemeClr>
                </a:solidFill>
              </a:rPr>
              <a:t>ein</a:t>
            </a:r>
            <a:r>
              <a:rPr lang="en-US" sz="2400" dirty="0">
                <a:solidFill>
                  <a:schemeClr val="accent5">
                    <a:lumMod val="50000"/>
                  </a:schemeClr>
                </a:solidFill>
              </a:rPr>
              <a:t> </a:t>
            </a:r>
            <a:r>
              <a:rPr lang="en-US" sz="2400" dirty="0" err="1">
                <a:solidFill>
                  <a:schemeClr val="accent5">
                    <a:lumMod val="50000"/>
                  </a:schemeClr>
                </a:solidFill>
              </a:rPr>
              <a:t>paar</a:t>
            </a:r>
            <a:r>
              <a:rPr lang="en-US" sz="2400" dirty="0">
                <a:solidFill>
                  <a:schemeClr val="accent5">
                    <a:lumMod val="50000"/>
                  </a:schemeClr>
                </a:solidFill>
              </a:rPr>
              <a:t> SMS auf </a:t>
            </a:r>
            <a:r>
              <a:rPr lang="en-US" sz="2400" dirty="0" err="1">
                <a:solidFill>
                  <a:schemeClr val="accent5">
                    <a:lumMod val="50000"/>
                  </a:schemeClr>
                </a:solidFill>
              </a:rPr>
              <a:t>Englisch</a:t>
            </a:r>
            <a:r>
              <a:rPr lang="en-US" sz="2400" dirty="0">
                <a:solidFill>
                  <a:schemeClr val="accent5">
                    <a:lumMod val="50000"/>
                  </a:schemeClr>
                </a:solidFill>
              </a:rPr>
              <a:t> </a:t>
            </a:r>
            <a:r>
              <a:rPr lang="en-US" sz="2400" dirty="0" err="1">
                <a:solidFill>
                  <a:schemeClr val="accent5">
                    <a:lumMod val="50000"/>
                  </a:schemeClr>
                </a:solidFill>
              </a:rPr>
              <a:t>schreibt</a:t>
            </a:r>
            <a:r>
              <a:rPr lang="en-US" sz="2400" dirty="0">
                <a:solidFill>
                  <a:schemeClr val="accent5">
                    <a:lumMod val="50000"/>
                  </a:schemeClr>
                </a:solidFill>
              </a:rPr>
              <a:t>! </a:t>
            </a:r>
            <a:r>
              <a:rPr lang="en-US" sz="2400" dirty="0" err="1">
                <a:solidFill>
                  <a:schemeClr val="accent5">
                    <a:lumMod val="50000"/>
                  </a:schemeClr>
                </a:solidFill>
              </a:rPr>
              <a:t>Schreib</a:t>
            </a:r>
            <a:r>
              <a:rPr lang="en-US" sz="2400" dirty="0">
                <a:solidFill>
                  <a:schemeClr val="accent5">
                    <a:lumMod val="50000"/>
                  </a:schemeClr>
                </a:solidFill>
              </a:rPr>
              <a:t> die SMS auf Deutsch. </a:t>
            </a:r>
          </a:p>
        </p:txBody>
      </p:sp>
      <p:pic>
        <p:nvPicPr>
          <p:cNvPr id="7" name="Picture 6" descr="A close up of a logo&#10;&#10;Description automatically generated">
            <a:extLst>
              <a:ext uri="{FF2B5EF4-FFF2-40B4-BE49-F238E27FC236}">
                <a16:creationId xmlns:a16="http://schemas.microsoft.com/office/drawing/2014/main" id="{E12FE503-630E-49F3-B196-BCFC7624AD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795" y="-33316"/>
            <a:ext cx="1569385" cy="1127270"/>
          </a:xfrm>
          <a:prstGeom prst="rect">
            <a:avLst/>
          </a:prstGeom>
        </p:spPr>
      </p:pic>
      <p:grpSp>
        <p:nvGrpSpPr>
          <p:cNvPr id="8" name="Group 7">
            <a:extLst>
              <a:ext uri="{FF2B5EF4-FFF2-40B4-BE49-F238E27FC236}">
                <a16:creationId xmlns:a16="http://schemas.microsoft.com/office/drawing/2014/main" id="{009F21C2-ACB8-4AEC-99BA-296252BCB2B3}"/>
              </a:ext>
            </a:extLst>
          </p:cNvPr>
          <p:cNvGrpSpPr/>
          <p:nvPr/>
        </p:nvGrpSpPr>
        <p:grpSpPr>
          <a:xfrm>
            <a:off x="9517710" y="1054949"/>
            <a:ext cx="2013307" cy="2537992"/>
            <a:chOff x="6583716" y="77853"/>
            <a:chExt cx="4170883" cy="6248521"/>
          </a:xfrm>
        </p:grpSpPr>
        <p:sp>
          <p:nvSpPr>
            <p:cNvPr id="9" name="Rectangle: Rounded Corners 22">
              <a:extLst>
                <a:ext uri="{FF2B5EF4-FFF2-40B4-BE49-F238E27FC236}">
                  <a16:creationId xmlns:a16="http://schemas.microsoft.com/office/drawing/2014/main" id="{1435FD1F-8824-4310-BBC3-41C7919A880F}"/>
                </a:ext>
              </a:extLst>
            </p:cNvPr>
            <p:cNvSpPr/>
            <p:nvPr/>
          </p:nvSpPr>
          <p:spPr>
            <a:xfrm>
              <a:off x="6583716" y="77853"/>
              <a:ext cx="4170883" cy="6248521"/>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10" name="Oval 9">
              <a:extLst>
                <a:ext uri="{FF2B5EF4-FFF2-40B4-BE49-F238E27FC236}">
                  <a16:creationId xmlns:a16="http://schemas.microsoft.com/office/drawing/2014/main" id="{D8798539-E6AE-4239-AF49-01A1565C43BD}"/>
                </a:ext>
              </a:extLst>
            </p:cNvPr>
            <p:cNvSpPr/>
            <p:nvPr/>
          </p:nvSpPr>
          <p:spPr>
            <a:xfrm>
              <a:off x="8323221" y="5529272"/>
              <a:ext cx="540000" cy="540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grpSp>
      <p:cxnSp>
        <p:nvCxnSpPr>
          <p:cNvPr id="11" name="Straight Connector 10">
            <a:extLst>
              <a:ext uri="{FF2B5EF4-FFF2-40B4-BE49-F238E27FC236}">
                <a16:creationId xmlns:a16="http://schemas.microsoft.com/office/drawing/2014/main" id="{D235964A-353D-4DF9-937D-89442A314705}"/>
              </a:ext>
            </a:extLst>
          </p:cNvPr>
          <p:cNvCxnSpPr/>
          <p:nvPr/>
        </p:nvCxnSpPr>
        <p:spPr>
          <a:xfrm>
            <a:off x="6113723" y="1403771"/>
            <a:ext cx="44245" cy="4284071"/>
          </a:xfrm>
          <a:prstGeom prst="line">
            <a:avLst/>
          </a:prstGeom>
          <a:ln w="57150">
            <a:solidFill>
              <a:srgbClr val="E2B700"/>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8B336CBA-90C0-4AB2-96C2-312B8E80B578}"/>
              </a:ext>
            </a:extLst>
          </p:cNvPr>
          <p:cNvGrpSpPr/>
          <p:nvPr/>
        </p:nvGrpSpPr>
        <p:grpSpPr>
          <a:xfrm>
            <a:off x="519647" y="1073242"/>
            <a:ext cx="1873213" cy="2537992"/>
            <a:chOff x="6583716" y="77853"/>
            <a:chExt cx="4170883" cy="6248521"/>
          </a:xfrm>
        </p:grpSpPr>
        <p:sp>
          <p:nvSpPr>
            <p:cNvPr id="13" name="Rectangle: Rounded Corners 22">
              <a:extLst>
                <a:ext uri="{FF2B5EF4-FFF2-40B4-BE49-F238E27FC236}">
                  <a16:creationId xmlns:a16="http://schemas.microsoft.com/office/drawing/2014/main" id="{4C5BDF53-92CE-459A-80F9-5D7C162FD4FA}"/>
                </a:ext>
              </a:extLst>
            </p:cNvPr>
            <p:cNvSpPr/>
            <p:nvPr/>
          </p:nvSpPr>
          <p:spPr>
            <a:xfrm>
              <a:off x="6583716" y="77853"/>
              <a:ext cx="4170883" cy="6248521"/>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14" name="Oval 13">
              <a:extLst>
                <a:ext uri="{FF2B5EF4-FFF2-40B4-BE49-F238E27FC236}">
                  <a16:creationId xmlns:a16="http://schemas.microsoft.com/office/drawing/2014/main" id="{3C2512AF-5764-4111-B6A4-0078C7F83723}"/>
                </a:ext>
              </a:extLst>
            </p:cNvPr>
            <p:cNvSpPr/>
            <p:nvPr/>
          </p:nvSpPr>
          <p:spPr>
            <a:xfrm>
              <a:off x="8323221" y="5529272"/>
              <a:ext cx="540000" cy="540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grpSp>
      <p:sp>
        <p:nvSpPr>
          <p:cNvPr id="15" name="Rectangle 14">
            <a:extLst>
              <a:ext uri="{FF2B5EF4-FFF2-40B4-BE49-F238E27FC236}">
                <a16:creationId xmlns:a16="http://schemas.microsoft.com/office/drawing/2014/main" id="{98E63F3A-0C8B-4503-A32F-18A92D604B9F}"/>
              </a:ext>
            </a:extLst>
          </p:cNvPr>
          <p:cNvSpPr/>
          <p:nvPr/>
        </p:nvSpPr>
        <p:spPr>
          <a:xfrm>
            <a:off x="683299" y="1429898"/>
            <a:ext cx="1564488" cy="18246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8D9AB1A2-ED41-42D1-A345-965DD853AD8F}"/>
              </a:ext>
            </a:extLst>
          </p:cNvPr>
          <p:cNvSpPr txBox="1"/>
          <p:nvPr/>
        </p:nvSpPr>
        <p:spPr>
          <a:xfrm>
            <a:off x="664721" y="1391374"/>
            <a:ext cx="1583066"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I’m sorry! I think your red skirt is </a:t>
            </a:r>
            <a:r>
              <a:rPr lang="en-GB" sz="2000" dirty="0">
                <a:solidFill>
                  <a:srgbClr val="002060"/>
                </a:solidFill>
                <a:latin typeface="Century Gothic" panose="020F0302020204030204"/>
              </a:rPr>
              <a:t>downstairs.</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grpSp>
        <p:nvGrpSpPr>
          <p:cNvPr id="17" name="Group 16">
            <a:extLst>
              <a:ext uri="{FF2B5EF4-FFF2-40B4-BE49-F238E27FC236}">
                <a16:creationId xmlns:a16="http://schemas.microsoft.com/office/drawing/2014/main" id="{C4A05C9F-B785-4CCD-8363-697604A51B00}"/>
              </a:ext>
            </a:extLst>
          </p:cNvPr>
          <p:cNvGrpSpPr/>
          <p:nvPr/>
        </p:nvGrpSpPr>
        <p:grpSpPr>
          <a:xfrm>
            <a:off x="6556119" y="1063845"/>
            <a:ext cx="1873213" cy="2537992"/>
            <a:chOff x="6583716" y="77853"/>
            <a:chExt cx="4170883" cy="6248521"/>
          </a:xfrm>
        </p:grpSpPr>
        <p:sp>
          <p:nvSpPr>
            <p:cNvPr id="18" name="Rectangle: Rounded Corners 22">
              <a:extLst>
                <a:ext uri="{FF2B5EF4-FFF2-40B4-BE49-F238E27FC236}">
                  <a16:creationId xmlns:a16="http://schemas.microsoft.com/office/drawing/2014/main" id="{2CF7056F-4D38-422A-9578-0B1FD5A1EFA6}"/>
                </a:ext>
              </a:extLst>
            </p:cNvPr>
            <p:cNvSpPr/>
            <p:nvPr/>
          </p:nvSpPr>
          <p:spPr>
            <a:xfrm>
              <a:off x="6583716" y="77853"/>
              <a:ext cx="4170883" cy="6248521"/>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19" name="Oval 18">
              <a:extLst>
                <a:ext uri="{FF2B5EF4-FFF2-40B4-BE49-F238E27FC236}">
                  <a16:creationId xmlns:a16="http://schemas.microsoft.com/office/drawing/2014/main" id="{136001B9-56F7-4953-AAD3-99E764D6D64E}"/>
                </a:ext>
              </a:extLst>
            </p:cNvPr>
            <p:cNvSpPr/>
            <p:nvPr/>
          </p:nvSpPr>
          <p:spPr>
            <a:xfrm>
              <a:off x="8323221" y="5529272"/>
              <a:ext cx="540000" cy="540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grpSp>
      <p:sp>
        <p:nvSpPr>
          <p:cNvPr id="20" name="Rectangle 19">
            <a:extLst>
              <a:ext uri="{FF2B5EF4-FFF2-40B4-BE49-F238E27FC236}">
                <a16:creationId xmlns:a16="http://schemas.microsoft.com/office/drawing/2014/main" id="{46A37337-45F8-46B6-8CFE-BEBDEC22DD05}"/>
              </a:ext>
            </a:extLst>
          </p:cNvPr>
          <p:cNvSpPr/>
          <p:nvPr/>
        </p:nvSpPr>
        <p:spPr>
          <a:xfrm>
            <a:off x="6719771" y="1420501"/>
            <a:ext cx="1564488" cy="18246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0DABC078-6B60-45B2-AE0F-45A4ADD57ADB}"/>
              </a:ext>
            </a:extLst>
          </p:cNvPr>
          <p:cNvSpPr txBox="1"/>
          <p:nvPr/>
        </p:nvSpPr>
        <p:spPr>
          <a:xfrm>
            <a:off x="6701192" y="1381977"/>
            <a:ext cx="1646043"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Es tut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mir</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Leid</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Ich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meine</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dein</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roter</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Rock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ist</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unten</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W</a:t>
            </a:r>
          </a:p>
        </p:txBody>
      </p:sp>
      <p:grpSp>
        <p:nvGrpSpPr>
          <p:cNvPr id="22" name="Group 21">
            <a:extLst>
              <a:ext uri="{FF2B5EF4-FFF2-40B4-BE49-F238E27FC236}">
                <a16:creationId xmlns:a16="http://schemas.microsoft.com/office/drawing/2014/main" id="{0FA20A56-5D28-498B-9867-2C891119A0BA}"/>
              </a:ext>
            </a:extLst>
          </p:cNvPr>
          <p:cNvGrpSpPr/>
          <p:nvPr/>
        </p:nvGrpSpPr>
        <p:grpSpPr>
          <a:xfrm>
            <a:off x="6532275" y="3732138"/>
            <a:ext cx="1873213" cy="2537992"/>
            <a:chOff x="6583716" y="77853"/>
            <a:chExt cx="4170883" cy="6248521"/>
          </a:xfrm>
        </p:grpSpPr>
        <p:sp>
          <p:nvSpPr>
            <p:cNvPr id="23" name="Rectangle: Rounded Corners 22">
              <a:extLst>
                <a:ext uri="{FF2B5EF4-FFF2-40B4-BE49-F238E27FC236}">
                  <a16:creationId xmlns:a16="http://schemas.microsoft.com/office/drawing/2014/main" id="{4FFF7765-23C9-42B6-A1B0-670A74DEB63A}"/>
                </a:ext>
              </a:extLst>
            </p:cNvPr>
            <p:cNvSpPr/>
            <p:nvPr/>
          </p:nvSpPr>
          <p:spPr>
            <a:xfrm>
              <a:off x="6583716" y="77853"/>
              <a:ext cx="4170883" cy="6248521"/>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24" name="Oval 23">
              <a:extLst>
                <a:ext uri="{FF2B5EF4-FFF2-40B4-BE49-F238E27FC236}">
                  <a16:creationId xmlns:a16="http://schemas.microsoft.com/office/drawing/2014/main" id="{0600BC8E-9271-4783-AD5E-4B38085D447F}"/>
                </a:ext>
              </a:extLst>
            </p:cNvPr>
            <p:cNvSpPr/>
            <p:nvPr/>
          </p:nvSpPr>
          <p:spPr>
            <a:xfrm>
              <a:off x="8323221" y="5529272"/>
              <a:ext cx="540000" cy="540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grpSp>
      <p:sp>
        <p:nvSpPr>
          <p:cNvPr id="25" name="Rectangle 24">
            <a:extLst>
              <a:ext uri="{FF2B5EF4-FFF2-40B4-BE49-F238E27FC236}">
                <a16:creationId xmlns:a16="http://schemas.microsoft.com/office/drawing/2014/main" id="{FB6169B9-44E0-48E1-A995-1E50197A1B24}"/>
              </a:ext>
            </a:extLst>
          </p:cNvPr>
          <p:cNvSpPr/>
          <p:nvPr/>
        </p:nvSpPr>
        <p:spPr>
          <a:xfrm>
            <a:off x="6695927" y="4088794"/>
            <a:ext cx="1564488" cy="18246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BC7FB537-E7D6-47D5-8BF3-1201B9C34EF4}"/>
              </a:ext>
            </a:extLst>
          </p:cNvPr>
          <p:cNvSpPr txBox="1"/>
          <p:nvPr/>
        </p:nvSpPr>
        <p:spPr>
          <a:xfrm>
            <a:off x="6677349" y="4050270"/>
            <a:ext cx="1583066" cy="1631216"/>
          </a:xfrm>
          <a:prstGeom prst="rect">
            <a:avLst/>
          </a:prstGeom>
          <a:noFill/>
        </p:spPr>
        <p:txBody>
          <a:bodyPr wrap="square" rtlCol="0">
            <a:spAutoFit/>
          </a:bodyPr>
          <a:lstStyle/>
          <a:p>
            <a:pPr lvl="0">
              <a:defRPr/>
            </a:pP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Ja</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ich mag die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grüne</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Jeans</a:t>
            </a:r>
            <a:r>
              <a:rPr kumimoji="0" lang="en-GB" sz="2000" b="0" i="0" u="none" strike="noStrike" kern="1200" cap="none" spc="0" normalizeH="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noProof="0" dirty="0" err="1">
                <a:ln>
                  <a:noFill/>
                </a:ln>
                <a:solidFill>
                  <a:srgbClr val="002060"/>
                </a:solidFill>
                <a:effectLst/>
                <a:uLnTx/>
                <a:uFillTx/>
                <a:latin typeface="Century Gothic" panose="020F0302020204030204"/>
                <a:ea typeface="+mn-ea"/>
                <a:cs typeface="+mn-cs"/>
              </a:rPr>
              <a:t>nicht</a:t>
            </a:r>
            <a:r>
              <a:rPr kumimoji="0" lang="en-GB" sz="2000" b="0" i="0" u="none" strike="noStrike" kern="1200" cap="none" spc="0" normalizeH="0" noProof="0" dirty="0">
                <a:ln>
                  <a:noFill/>
                </a:ln>
                <a:solidFill>
                  <a:srgbClr val="002060"/>
                </a:solidFill>
                <a:effectLst/>
                <a:uLnTx/>
                <a:uFillTx/>
                <a:latin typeface="Century Gothic" panose="020F0302020204030204"/>
                <a:ea typeface="+mn-ea"/>
                <a:cs typeface="+mn-cs"/>
              </a:rPr>
              <a:t>! </a:t>
            </a:r>
            <a:r>
              <a:rPr lang="en-GB" sz="2000" b="1" dirty="0">
                <a:solidFill>
                  <a:srgbClr val="002060"/>
                </a:solidFill>
              </a:rPr>
              <a:t>W</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EC2B5F69-E83C-460C-9936-AC09DFFFEA33}"/>
              </a:ext>
            </a:extLst>
          </p:cNvPr>
          <p:cNvSpPr txBox="1"/>
          <p:nvPr/>
        </p:nvSpPr>
        <p:spPr>
          <a:xfrm>
            <a:off x="9738551" y="1318994"/>
            <a:ext cx="1718851" cy="1938992"/>
          </a:xfrm>
          <a:prstGeom prst="rect">
            <a:avLst/>
          </a:prstGeom>
          <a:noFill/>
        </p:spPr>
        <p:txBody>
          <a:bodyPr wrap="square" rtlCol="0">
            <a:spAutoFit/>
          </a:bodyPr>
          <a:lstStyle/>
          <a:p>
            <a:pPr lvl="0">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Ich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gehe</a:t>
            </a:r>
            <a:r>
              <a:rPr kumimoji="0" lang="en-GB" sz="2000" b="0" i="0" u="none" strike="noStrike" kern="1200" cap="none" spc="0" normalizeH="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noProof="0" dirty="0" err="1">
                <a:ln>
                  <a:noFill/>
                </a:ln>
                <a:solidFill>
                  <a:srgbClr val="002060"/>
                </a:solidFill>
                <a:effectLst/>
                <a:uLnTx/>
                <a:uFillTx/>
                <a:latin typeface="Century Gothic" panose="020F0302020204030204"/>
                <a:ea typeface="+mn-ea"/>
                <a:cs typeface="+mn-cs"/>
              </a:rPr>
              <a:t>gern</a:t>
            </a:r>
            <a:r>
              <a:rPr kumimoji="0" lang="en-GB" sz="2000" b="0" i="0" u="none" strike="noStrike" kern="1200" cap="none" spc="0" normalizeH="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noProof="0" dirty="0" err="1">
                <a:ln>
                  <a:noFill/>
                </a:ln>
                <a:solidFill>
                  <a:srgbClr val="002060"/>
                </a:solidFill>
                <a:effectLst/>
                <a:uLnTx/>
                <a:uFillTx/>
                <a:latin typeface="Century Gothic" panose="020F0302020204030204"/>
                <a:ea typeface="+mn-ea"/>
                <a:cs typeface="+mn-cs"/>
              </a:rPr>
              <a:t>joggen</a:t>
            </a:r>
            <a:r>
              <a:rPr kumimoji="0" lang="en-GB" sz="2000" b="0" i="0" u="none" strike="noStrike" kern="1200" cap="none" spc="0" normalizeH="0" noProof="0" dirty="0">
                <a:ln>
                  <a:noFill/>
                </a:ln>
                <a:solidFill>
                  <a:srgbClr val="002060"/>
                </a:solidFill>
                <a:effectLst/>
                <a:uLnTx/>
                <a:uFillTx/>
                <a:latin typeface="Century Gothic" panose="020F0302020204030204"/>
                <a:ea typeface="+mn-ea"/>
                <a:cs typeface="+mn-cs"/>
              </a:rPr>
              <a:t>. Ich </a:t>
            </a:r>
            <a:r>
              <a:rPr kumimoji="0" lang="en-GB" sz="2000" b="0" i="0" u="none" strike="noStrike" kern="1200" cap="none" spc="0" normalizeH="0" noProof="0" dirty="0" err="1">
                <a:ln>
                  <a:noFill/>
                </a:ln>
                <a:solidFill>
                  <a:srgbClr val="002060"/>
                </a:solidFill>
                <a:effectLst/>
                <a:uLnTx/>
                <a:uFillTx/>
                <a:latin typeface="Century Gothic" panose="020F0302020204030204"/>
                <a:ea typeface="+mn-ea"/>
                <a:cs typeface="+mn-cs"/>
              </a:rPr>
              <a:t>meine</a:t>
            </a:r>
            <a:r>
              <a:rPr kumimoji="0" lang="en-GB" sz="2000" b="0" i="0" u="none" strike="noStrike" kern="1200" cap="none" spc="0" normalizeH="0" noProof="0" dirty="0">
                <a:ln>
                  <a:noFill/>
                </a:ln>
                <a:solidFill>
                  <a:srgbClr val="002060"/>
                </a:solidFill>
                <a:effectLst/>
                <a:uLnTx/>
                <a:uFillTx/>
                <a:latin typeface="Century Gothic" panose="020F0302020204030204"/>
                <a:ea typeface="+mn-ea"/>
                <a:cs typeface="+mn-cs"/>
              </a:rPr>
              <a:t>, </a:t>
            </a:r>
            <a:r>
              <a:rPr kumimoji="0" lang="en-GB" sz="2000" b="0" i="0" u="none" strike="noStrike" kern="1200" cap="none" spc="0" normalizeH="0" noProof="0" dirty="0" err="1">
                <a:ln>
                  <a:noFill/>
                </a:ln>
                <a:solidFill>
                  <a:srgbClr val="002060"/>
                </a:solidFill>
                <a:effectLst/>
                <a:uLnTx/>
                <a:uFillTx/>
                <a:latin typeface="Century Gothic" panose="020F0302020204030204"/>
                <a:ea typeface="+mn-ea"/>
                <a:cs typeface="+mn-cs"/>
              </a:rPr>
              <a:t>dass</a:t>
            </a:r>
            <a:r>
              <a:rPr kumimoji="0" lang="en-GB" sz="2000" b="0" i="0" u="none" strike="noStrike" kern="1200" cap="none" spc="0" normalizeH="0" noProof="0" dirty="0">
                <a:ln>
                  <a:noFill/>
                </a:ln>
                <a:solidFill>
                  <a:srgbClr val="002060"/>
                </a:solidFill>
                <a:effectLst/>
                <a:uLnTx/>
                <a:uFillTx/>
                <a:latin typeface="Century Gothic" panose="020F0302020204030204"/>
                <a:ea typeface="+mn-ea"/>
                <a:cs typeface="+mn-cs"/>
              </a:rPr>
              <a:t> es </a:t>
            </a:r>
            <a:r>
              <a:rPr kumimoji="0" lang="en-GB" sz="2000" b="0" i="0" u="none" strike="noStrike" kern="1200" cap="none" spc="0" normalizeH="0" noProof="0" dirty="0" err="1">
                <a:ln>
                  <a:noFill/>
                </a:ln>
                <a:solidFill>
                  <a:srgbClr val="002060"/>
                </a:solidFill>
                <a:effectLst/>
                <a:uLnTx/>
                <a:uFillTx/>
                <a:latin typeface="Century Gothic" panose="020F0302020204030204"/>
                <a:ea typeface="+mn-ea"/>
                <a:cs typeface="+mn-cs"/>
              </a:rPr>
              <a:t>mich</a:t>
            </a:r>
            <a:r>
              <a:rPr kumimoji="0" lang="en-GB" sz="2000" b="0" i="0" u="none" strike="noStrike" kern="1200" cap="none" spc="0" normalizeH="0" noProof="0" dirty="0">
                <a:ln>
                  <a:noFill/>
                </a:ln>
                <a:solidFill>
                  <a:srgbClr val="002060"/>
                </a:solidFill>
                <a:effectLst/>
                <a:uLnTx/>
                <a:uFillTx/>
                <a:latin typeface="Century Gothic" panose="020F0302020204030204"/>
                <a:ea typeface="+mn-ea"/>
                <a:cs typeface="+mn-cs"/>
              </a:rPr>
              <a:t> fit </a:t>
            </a:r>
            <a:r>
              <a:rPr kumimoji="0" lang="en-GB" sz="2000" b="0" i="0" u="none" strike="noStrike" kern="1200" cap="none" spc="0" normalizeH="0" noProof="0" dirty="0" err="1">
                <a:ln>
                  <a:noFill/>
                </a:ln>
                <a:solidFill>
                  <a:srgbClr val="002060"/>
                </a:solidFill>
                <a:effectLst/>
                <a:uLnTx/>
                <a:uFillTx/>
                <a:latin typeface="Century Gothic" panose="020F0302020204030204"/>
                <a:ea typeface="+mn-ea"/>
                <a:cs typeface="+mn-cs"/>
              </a:rPr>
              <a:t>macht</a:t>
            </a:r>
            <a:r>
              <a:rPr kumimoji="0" lang="en-GB" sz="2000" b="0" i="0" u="none" strike="noStrike" kern="1200" cap="none" spc="0" normalizeH="0" noProof="0" dirty="0">
                <a:ln>
                  <a:noFill/>
                </a:ln>
                <a:solidFill>
                  <a:srgbClr val="002060"/>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lang="en-GB" sz="2000" b="1" dirty="0">
                <a:solidFill>
                  <a:srgbClr val="002060"/>
                </a:solidFill>
              </a:rPr>
              <a:t>W</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grpSp>
        <p:nvGrpSpPr>
          <p:cNvPr id="28" name="Group 27">
            <a:extLst>
              <a:ext uri="{FF2B5EF4-FFF2-40B4-BE49-F238E27FC236}">
                <a16:creationId xmlns:a16="http://schemas.microsoft.com/office/drawing/2014/main" id="{1ADB96D0-344C-4EEC-961F-7510354DB793}"/>
              </a:ext>
            </a:extLst>
          </p:cNvPr>
          <p:cNvGrpSpPr/>
          <p:nvPr/>
        </p:nvGrpSpPr>
        <p:grpSpPr>
          <a:xfrm>
            <a:off x="9528907" y="3742897"/>
            <a:ext cx="2013307" cy="2537992"/>
            <a:chOff x="6583716" y="77853"/>
            <a:chExt cx="4170883" cy="6248521"/>
          </a:xfrm>
        </p:grpSpPr>
        <p:sp>
          <p:nvSpPr>
            <p:cNvPr id="29" name="Rectangle: Rounded Corners 22">
              <a:extLst>
                <a:ext uri="{FF2B5EF4-FFF2-40B4-BE49-F238E27FC236}">
                  <a16:creationId xmlns:a16="http://schemas.microsoft.com/office/drawing/2014/main" id="{2ABEEA03-E16E-495B-BE91-B413315DB61D}"/>
                </a:ext>
              </a:extLst>
            </p:cNvPr>
            <p:cNvSpPr/>
            <p:nvPr/>
          </p:nvSpPr>
          <p:spPr>
            <a:xfrm>
              <a:off x="6583716" y="77853"/>
              <a:ext cx="4170883" cy="6248521"/>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30" name="Oval 29">
              <a:extLst>
                <a:ext uri="{FF2B5EF4-FFF2-40B4-BE49-F238E27FC236}">
                  <a16:creationId xmlns:a16="http://schemas.microsoft.com/office/drawing/2014/main" id="{C68C5A3B-5B02-418B-86E8-BE4823E58AE6}"/>
                </a:ext>
              </a:extLst>
            </p:cNvPr>
            <p:cNvSpPr/>
            <p:nvPr/>
          </p:nvSpPr>
          <p:spPr>
            <a:xfrm>
              <a:off x="8323221" y="5529272"/>
              <a:ext cx="540000" cy="540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grpSp>
      <p:sp>
        <p:nvSpPr>
          <p:cNvPr id="31" name="Rectangle 30">
            <a:extLst>
              <a:ext uri="{FF2B5EF4-FFF2-40B4-BE49-F238E27FC236}">
                <a16:creationId xmlns:a16="http://schemas.microsoft.com/office/drawing/2014/main" id="{C3AEBCED-1751-4979-A016-D64560CD6ED4}"/>
              </a:ext>
            </a:extLst>
          </p:cNvPr>
          <p:cNvSpPr/>
          <p:nvPr/>
        </p:nvSpPr>
        <p:spPr>
          <a:xfrm>
            <a:off x="9683393" y="4031072"/>
            <a:ext cx="1718851" cy="18246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55FC234F-F2CA-412F-B811-7FE5FBDFEB9C}"/>
              </a:ext>
            </a:extLst>
          </p:cNvPr>
          <p:cNvSpPr txBox="1"/>
          <p:nvPr/>
        </p:nvSpPr>
        <p:spPr>
          <a:xfrm>
            <a:off x="9629967" y="3995749"/>
            <a:ext cx="1868234" cy="1631216"/>
          </a:xfrm>
          <a:prstGeom prst="rect">
            <a:avLst/>
          </a:prstGeom>
          <a:noFill/>
        </p:spPr>
        <p:txBody>
          <a:bodyPr wrap="square" rtlCol="0">
            <a:spAutoFit/>
          </a:bodyPr>
          <a:lstStyle/>
          <a:p>
            <a:pPr lvl="0">
              <a:defRPr/>
            </a:pPr>
            <a:r>
              <a:rPr lang="en-GB" sz="2000" dirty="0">
                <a:solidFill>
                  <a:srgbClr val="002060"/>
                </a:solidFill>
                <a:latin typeface="Century Gothic" panose="020F0302020204030204"/>
              </a:rPr>
              <a:t>Ich bin </a:t>
            </a:r>
            <a:r>
              <a:rPr lang="en-GB" sz="2000" dirty="0" err="1">
                <a:solidFill>
                  <a:srgbClr val="002060"/>
                </a:solidFill>
                <a:latin typeface="Century Gothic" panose="020F0302020204030204"/>
              </a:rPr>
              <a:t>aber</a:t>
            </a:r>
            <a:r>
              <a:rPr lang="en-GB" sz="2000" dirty="0">
                <a:solidFill>
                  <a:srgbClr val="002060"/>
                </a:solidFill>
                <a:latin typeface="Century Gothic" panose="020F0302020204030204"/>
              </a:rPr>
              <a:t> </a:t>
            </a:r>
            <a:r>
              <a:rPr lang="en-GB" sz="2000" dirty="0" err="1">
                <a:solidFill>
                  <a:srgbClr val="002060"/>
                </a:solidFill>
                <a:latin typeface="Century Gothic" panose="020F0302020204030204"/>
              </a:rPr>
              <a:t>müde</a:t>
            </a:r>
            <a:r>
              <a:rPr lang="en-GB" sz="2000" dirty="0">
                <a:solidFill>
                  <a:srgbClr val="002060"/>
                </a:solidFill>
                <a:latin typeface="Century Gothic" panose="020F0302020204030204"/>
              </a:rPr>
              <a:t>. </a:t>
            </a:r>
            <a:r>
              <a:rPr lang="en-GB" sz="2000" dirty="0" err="1">
                <a:solidFill>
                  <a:srgbClr val="002060"/>
                </a:solidFill>
                <a:latin typeface="Century Gothic" panose="020F0302020204030204"/>
              </a:rPr>
              <a:t>Kannst</a:t>
            </a:r>
            <a:r>
              <a:rPr lang="en-GB" sz="2000" dirty="0">
                <a:solidFill>
                  <a:srgbClr val="002060"/>
                </a:solidFill>
                <a:latin typeface="Century Gothic" panose="020F0302020204030204"/>
              </a:rPr>
              <a:t> du </a:t>
            </a:r>
            <a:r>
              <a:rPr lang="en-GB" sz="2000" dirty="0" err="1">
                <a:solidFill>
                  <a:srgbClr val="002060"/>
                </a:solidFill>
                <a:latin typeface="Century Gothic" panose="020F0302020204030204"/>
              </a:rPr>
              <a:t>mir</a:t>
            </a:r>
            <a:r>
              <a:rPr lang="en-GB" sz="2000" dirty="0">
                <a:solidFill>
                  <a:srgbClr val="002060"/>
                </a:solidFill>
                <a:latin typeface="Century Gothic" panose="020F0302020204030204"/>
              </a:rPr>
              <a:t> </a:t>
            </a:r>
            <a:r>
              <a:rPr lang="en-GB" sz="2000" dirty="0" err="1">
                <a:solidFill>
                  <a:srgbClr val="002060"/>
                </a:solidFill>
                <a:latin typeface="Century Gothic" panose="020F0302020204030204"/>
              </a:rPr>
              <a:t>einen</a:t>
            </a:r>
            <a:r>
              <a:rPr lang="en-GB" sz="2000" dirty="0">
                <a:solidFill>
                  <a:srgbClr val="002060"/>
                </a:solidFill>
                <a:latin typeface="Century Gothic" panose="020F0302020204030204"/>
              </a:rPr>
              <a:t> </a:t>
            </a:r>
            <a:r>
              <a:rPr lang="en-GB" sz="2000" dirty="0" err="1">
                <a:solidFill>
                  <a:srgbClr val="002060"/>
                </a:solidFill>
                <a:latin typeface="Century Gothic" panose="020F0302020204030204"/>
              </a:rPr>
              <a:t>Kaffee</a:t>
            </a:r>
            <a:r>
              <a:rPr lang="en-GB" sz="2000" dirty="0">
                <a:solidFill>
                  <a:srgbClr val="002060"/>
                </a:solidFill>
                <a:latin typeface="Century Gothic" panose="020F0302020204030204"/>
              </a:rPr>
              <a:t> </a:t>
            </a:r>
            <a:r>
              <a:rPr lang="en-GB" sz="2000" dirty="0" err="1">
                <a:solidFill>
                  <a:srgbClr val="002060"/>
                </a:solidFill>
                <a:latin typeface="Century Gothic" panose="020F0302020204030204"/>
              </a:rPr>
              <a:t>holen</a:t>
            </a:r>
            <a:r>
              <a:rPr lang="en-GB" sz="2000" dirty="0">
                <a:solidFill>
                  <a:srgbClr val="002060"/>
                </a:solidFill>
                <a:latin typeface="Century Gothic" panose="020F0302020204030204"/>
              </a:rPr>
              <a:t>?  </a:t>
            </a:r>
            <a:r>
              <a:rPr lang="en-GB" sz="2000" b="1" dirty="0">
                <a:solidFill>
                  <a:srgbClr val="002060"/>
                </a:solidFill>
              </a:rPr>
              <a:t>W</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grpSp>
        <p:nvGrpSpPr>
          <p:cNvPr id="33" name="Group 32">
            <a:extLst>
              <a:ext uri="{FF2B5EF4-FFF2-40B4-BE49-F238E27FC236}">
                <a16:creationId xmlns:a16="http://schemas.microsoft.com/office/drawing/2014/main" id="{1470EEB6-7BA2-449A-83E3-00B09BEFA810}"/>
              </a:ext>
            </a:extLst>
          </p:cNvPr>
          <p:cNvGrpSpPr/>
          <p:nvPr/>
        </p:nvGrpSpPr>
        <p:grpSpPr>
          <a:xfrm>
            <a:off x="3865252" y="1059667"/>
            <a:ext cx="1873213" cy="2537992"/>
            <a:chOff x="6583716" y="77853"/>
            <a:chExt cx="4170883" cy="6248521"/>
          </a:xfrm>
        </p:grpSpPr>
        <p:sp>
          <p:nvSpPr>
            <p:cNvPr id="34" name="Rectangle: Rounded Corners 22">
              <a:extLst>
                <a:ext uri="{FF2B5EF4-FFF2-40B4-BE49-F238E27FC236}">
                  <a16:creationId xmlns:a16="http://schemas.microsoft.com/office/drawing/2014/main" id="{4871498A-4768-4CA0-AAD1-6A101F7282F5}"/>
                </a:ext>
              </a:extLst>
            </p:cNvPr>
            <p:cNvSpPr/>
            <p:nvPr/>
          </p:nvSpPr>
          <p:spPr>
            <a:xfrm>
              <a:off x="6583716" y="77853"/>
              <a:ext cx="4170883" cy="6248521"/>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35" name="Oval 34">
              <a:extLst>
                <a:ext uri="{FF2B5EF4-FFF2-40B4-BE49-F238E27FC236}">
                  <a16:creationId xmlns:a16="http://schemas.microsoft.com/office/drawing/2014/main" id="{BFF1DB69-31B7-49EA-B450-FB47552C8450}"/>
                </a:ext>
              </a:extLst>
            </p:cNvPr>
            <p:cNvSpPr/>
            <p:nvPr/>
          </p:nvSpPr>
          <p:spPr>
            <a:xfrm>
              <a:off x="8323221" y="5529272"/>
              <a:ext cx="540000" cy="540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grpSp>
      <p:sp>
        <p:nvSpPr>
          <p:cNvPr id="36" name="Rectangle 35">
            <a:extLst>
              <a:ext uri="{FF2B5EF4-FFF2-40B4-BE49-F238E27FC236}">
                <a16:creationId xmlns:a16="http://schemas.microsoft.com/office/drawing/2014/main" id="{4CA6C667-518E-4D02-A904-2910AD3A6A54}"/>
              </a:ext>
            </a:extLst>
          </p:cNvPr>
          <p:cNvSpPr/>
          <p:nvPr/>
        </p:nvSpPr>
        <p:spPr>
          <a:xfrm>
            <a:off x="4028904" y="1416323"/>
            <a:ext cx="1564488" cy="18246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7" name="TextBox 36">
            <a:extLst>
              <a:ext uri="{FF2B5EF4-FFF2-40B4-BE49-F238E27FC236}">
                <a16:creationId xmlns:a16="http://schemas.microsoft.com/office/drawing/2014/main" id="{1C9DE7C5-9E3D-4097-A915-8F83901E9995}"/>
              </a:ext>
            </a:extLst>
          </p:cNvPr>
          <p:cNvSpPr txBox="1"/>
          <p:nvPr/>
        </p:nvSpPr>
        <p:spPr>
          <a:xfrm>
            <a:off x="4002229" y="1416323"/>
            <a:ext cx="1583066"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F0302020204030204"/>
              </a:rPr>
              <a:t>I like jogging.  I think that it makes me so fit! </a:t>
            </a:r>
            <a:r>
              <a:rPr lang="en-GB" sz="2000" b="1" dirty="0">
                <a:solidFill>
                  <a:srgbClr val="002060"/>
                </a:solidFill>
                <a:latin typeface="Century Gothic" panose="020F0302020204030204"/>
              </a:rPr>
              <a:t>W</a:t>
            </a:r>
            <a:endPar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grpSp>
        <p:nvGrpSpPr>
          <p:cNvPr id="38" name="Group 37">
            <a:extLst>
              <a:ext uri="{FF2B5EF4-FFF2-40B4-BE49-F238E27FC236}">
                <a16:creationId xmlns:a16="http://schemas.microsoft.com/office/drawing/2014/main" id="{68FF2F28-1393-4587-8FCC-4FC5455405C6}"/>
              </a:ext>
            </a:extLst>
          </p:cNvPr>
          <p:cNvGrpSpPr/>
          <p:nvPr/>
        </p:nvGrpSpPr>
        <p:grpSpPr>
          <a:xfrm>
            <a:off x="558720" y="3739966"/>
            <a:ext cx="1873213" cy="2537992"/>
            <a:chOff x="6583716" y="77853"/>
            <a:chExt cx="4170883" cy="6248521"/>
          </a:xfrm>
        </p:grpSpPr>
        <p:sp>
          <p:nvSpPr>
            <p:cNvPr id="39" name="Rectangle: Rounded Corners 22">
              <a:extLst>
                <a:ext uri="{FF2B5EF4-FFF2-40B4-BE49-F238E27FC236}">
                  <a16:creationId xmlns:a16="http://schemas.microsoft.com/office/drawing/2014/main" id="{938F6400-1554-4759-84B0-AEBED00F8CA9}"/>
                </a:ext>
              </a:extLst>
            </p:cNvPr>
            <p:cNvSpPr/>
            <p:nvPr/>
          </p:nvSpPr>
          <p:spPr>
            <a:xfrm>
              <a:off x="6583716" y="77853"/>
              <a:ext cx="4170883" cy="6248521"/>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40" name="Oval 39">
              <a:extLst>
                <a:ext uri="{FF2B5EF4-FFF2-40B4-BE49-F238E27FC236}">
                  <a16:creationId xmlns:a16="http://schemas.microsoft.com/office/drawing/2014/main" id="{0969330D-113D-4363-A342-E5CD93B56A81}"/>
                </a:ext>
              </a:extLst>
            </p:cNvPr>
            <p:cNvSpPr/>
            <p:nvPr/>
          </p:nvSpPr>
          <p:spPr>
            <a:xfrm>
              <a:off x="8323221" y="5529272"/>
              <a:ext cx="540000" cy="540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grpSp>
      <p:sp>
        <p:nvSpPr>
          <p:cNvPr id="41" name="Rectangle 40">
            <a:extLst>
              <a:ext uri="{FF2B5EF4-FFF2-40B4-BE49-F238E27FC236}">
                <a16:creationId xmlns:a16="http://schemas.microsoft.com/office/drawing/2014/main" id="{E4F2D081-DCD9-4B4D-ABB6-E14DB9C311AB}"/>
              </a:ext>
            </a:extLst>
          </p:cNvPr>
          <p:cNvSpPr/>
          <p:nvPr/>
        </p:nvSpPr>
        <p:spPr>
          <a:xfrm>
            <a:off x="722372" y="4096622"/>
            <a:ext cx="1564488" cy="18246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2" name="TextBox 41">
            <a:extLst>
              <a:ext uri="{FF2B5EF4-FFF2-40B4-BE49-F238E27FC236}">
                <a16:creationId xmlns:a16="http://schemas.microsoft.com/office/drawing/2014/main" id="{928F8FBB-3356-4971-83A7-107A8BC61D54}"/>
              </a:ext>
            </a:extLst>
          </p:cNvPr>
          <p:cNvSpPr txBox="1"/>
          <p:nvPr/>
        </p:nvSpPr>
        <p:spPr>
          <a:xfrm>
            <a:off x="689502" y="4281692"/>
            <a:ext cx="158306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Yes – </a:t>
            </a:r>
            <a:r>
              <a:rPr lang="en-GB" sz="2000" dirty="0">
                <a:solidFill>
                  <a:srgbClr val="002060"/>
                </a:solidFill>
                <a:latin typeface="Century Gothic" panose="020F0302020204030204"/>
              </a:rPr>
              <a:t>I don’t like the green jeans! </a:t>
            </a:r>
            <a:r>
              <a:rPr lang="en-GB" sz="2000" b="1" dirty="0">
                <a:solidFill>
                  <a:srgbClr val="002060"/>
                </a:solidFill>
                <a:latin typeface="Century Gothic" panose="020F0302020204030204"/>
              </a:rPr>
              <a:t>W</a:t>
            </a:r>
            <a:endPar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grpSp>
        <p:nvGrpSpPr>
          <p:cNvPr id="43" name="Group 42">
            <a:extLst>
              <a:ext uri="{FF2B5EF4-FFF2-40B4-BE49-F238E27FC236}">
                <a16:creationId xmlns:a16="http://schemas.microsoft.com/office/drawing/2014/main" id="{B9F05BF9-ACF5-4E4D-BA86-1680AB773C51}"/>
              </a:ext>
            </a:extLst>
          </p:cNvPr>
          <p:cNvGrpSpPr/>
          <p:nvPr/>
        </p:nvGrpSpPr>
        <p:grpSpPr>
          <a:xfrm>
            <a:off x="3838703" y="3739966"/>
            <a:ext cx="1873213" cy="2537992"/>
            <a:chOff x="6583716" y="77853"/>
            <a:chExt cx="4170883" cy="6248521"/>
          </a:xfrm>
        </p:grpSpPr>
        <p:sp>
          <p:nvSpPr>
            <p:cNvPr id="44" name="Rectangle: Rounded Corners 22">
              <a:extLst>
                <a:ext uri="{FF2B5EF4-FFF2-40B4-BE49-F238E27FC236}">
                  <a16:creationId xmlns:a16="http://schemas.microsoft.com/office/drawing/2014/main" id="{01D83FEE-927B-4C7C-9319-18545CF8ABF7}"/>
                </a:ext>
              </a:extLst>
            </p:cNvPr>
            <p:cNvSpPr/>
            <p:nvPr/>
          </p:nvSpPr>
          <p:spPr>
            <a:xfrm>
              <a:off x="6583716" y="77853"/>
              <a:ext cx="4170883" cy="6248521"/>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45" name="Oval 44">
              <a:extLst>
                <a:ext uri="{FF2B5EF4-FFF2-40B4-BE49-F238E27FC236}">
                  <a16:creationId xmlns:a16="http://schemas.microsoft.com/office/drawing/2014/main" id="{1CDDD410-1862-402B-9580-48778D72A0A5}"/>
                </a:ext>
              </a:extLst>
            </p:cNvPr>
            <p:cNvSpPr/>
            <p:nvPr/>
          </p:nvSpPr>
          <p:spPr>
            <a:xfrm>
              <a:off x="8323221" y="5529272"/>
              <a:ext cx="540000" cy="540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grpSp>
      <p:sp>
        <p:nvSpPr>
          <p:cNvPr id="46" name="Rectangle 45">
            <a:extLst>
              <a:ext uri="{FF2B5EF4-FFF2-40B4-BE49-F238E27FC236}">
                <a16:creationId xmlns:a16="http://schemas.microsoft.com/office/drawing/2014/main" id="{B854AFC8-6EB0-435B-9F7E-4C3346FD92A6}"/>
              </a:ext>
            </a:extLst>
          </p:cNvPr>
          <p:cNvSpPr/>
          <p:nvPr/>
        </p:nvSpPr>
        <p:spPr>
          <a:xfrm>
            <a:off x="4002355" y="4096622"/>
            <a:ext cx="1564488" cy="18246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7" name="TextBox 46">
            <a:extLst>
              <a:ext uri="{FF2B5EF4-FFF2-40B4-BE49-F238E27FC236}">
                <a16:creationId xmlns:a16="http://schemas.microsoft.com/office/drawing/2014/main" id="{AC68C2ED-1622-4ECC-A04F-628DCDAC49DC}"/>
              </a:ext>
            </a:extLst>
          </p:cNvPr>
          <p:cNvSpPr txBox="1"/>
          <p:nvPr/>
        </p:nvSpPr>
        <p:spPr>
          <a:xfrm>
            <a:off x="3981746" y="4240315"/>
            <a:ext cx="165880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I am tired. Can you fetch me a coffee</a:t>
            </a:r>
            <a:r>
              <a:rPr lang="en-GB" sz="2000" dirty="0">
                <a:solidFill>
                  <a:srgbClr val="002060"/>
                </a:solidFill>
                <a:latin typeface="Century Gothic" panose="020F0302020204030204"/>
              </a:rPr>
              <a:t>?! </a:t>
            </a: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W</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pic>
        <p:nvPicPr>
          <p:cNvPr id="49" name="Picture 48">
            <a:extLst>
              <a:ext uri="{FF2B5EF4-FFF2-40B4-BE49-F238E27FC236}">
                <a16:creationId xmlns:a16="http://schemas.microsoft.com/office/drawing/2014/main" id="{501F87E5-2D8D-4AB8-9DF9-88FE4CF526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57355" y="2844279"/>
            <a:ext cx="356621" cy="356621"/>
          </a:xfrm>
          <a:prstGeom prst="rect">
            <a:avLst/>
          </a:prstGeom>
        </p:spPr>
      </p:pic>
      <p:sp>
        <p:nvSpPr>
          <p:cNvPr id="50" name="Rectangle 49">
            <a:extLst>
              <a:ext uri="{FF2B5EF4-FFF2-40B4-BE49-F238E27FC236}">
                <a16:creationId xmlns:a16="http://schemas.microsoft.com/office/drawing/2014/main" id="{CFBC4F93-EB99-4876-A0B4-ECB4BD6D7928}"/>
              </a:ext>
            </a:extLst>
          </p:cNvPr>
          <p:cNvSpPr/>
          <p:nvPr/>
        </p:nvSpPr>
        <p:spPr>
          <a:xfrm>
            <a:off x="9664937" y="1362723"/>
            <a:ext cx="1718851" cy="18246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 name="Title 3"/>
          <p:cNvSpPr>
            <a:spLocks noGrp="1"/>
          </p:cNvSpPr>
          <p:nvPr>
            <p:ph type="title"/>
          </p:nvPr>
        </p:nvSpPr>
        <p:spPr>
          <a:xfrm>
            <a:off x="10542818" y="91844"/>
            <a:ext cx="1469000" cy="707849"/>
          </a:xfrm>
        </p:spPr>
        <p:txBody>
          <a:bodyPr>
            <a:normAutofit/>
          </a:bodyPr>
          <a:lstStyle/>
          <a:p>
            <a:r>
              <a:rPr lang="en-GB" sz="2000" b="1" dirty="0" err="1">
                <a:solidFill>
                  <a:schemeClr val="bg1"/>
                </a:solidFill>
              </a:rPr>
              <a:t>schreiben</a:t>
            </a:r>
            <a:endParaRPr lang="en-GB" sz="2000" b="1" dirty="0">
              <a:solidFill>
                <a:schemeClr val="bg1"/>
              </a:solidFill>
            </a:endParaRPr>
          </a:p>
        </p:txBody>
      </p:sp>
    </p:spTree>
    <p:extLst>
      <p:ext uri="{BB962C8B-B14F-4D97-AF65-F5344CB8AC3E}">
        <p14:creationId xmlns:p14="http://schemas.microsoft.com/office/powerpoint/2010/main" val="1947931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6" grpId="0"/>
      <p:bldP spid="27" grpId="0"/>
      <p:bldP spid="3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94041"/>
            <a:ext cx="1810512"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Früher</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509760" y="163005"/>
            <a:ext cx="2430844" cy="47728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C8C77C08-5026-0447-B022-A3A477524218}"/>
              </a:ext>
            </a:extLst>
          </p:cNvPr>
          <p:cNvSpPr txBox="1"/>
          <p:nvPr/>
        </p:nvSpPr>
        <p:spPr>
          <a:xfrm>
            <a:off x="1872544" y="294041"/>
            <a:ext cx="5563891"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Refrain:</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Früher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Früher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war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alles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besser</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Früher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Früher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war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alles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besser</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Früher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Rectangle 21">
            <a:extLst>
              <a:ext uri="{FF2B5EF4-FFF2-40B4-BE49-F238E27FC236}">
                <a16:creationId xmlns:a16="http://schemas.microsoft.com/office/drawing/2014/main" id="{BE9235B3-B9AB-4DD5-94AF-F5405E1C2147}"/>
              </a:ext>
            </a:extLst>
          </p:cNvPr>
          <p:cNvSpPr/>
          <p:nvPr/>
        </p:nvSpPr>
        <p:spPr>
          <a:xfrm>
            <a:off x="294351" y="2801395"/>
            <a:ext cx="9936480" cy="3416320"/>
          </a:xfrm>
          <a:prstGeom prst="rect">
            <a:avLst/>
          </a:prstGeom>
        </p:spPr>
        <p:txBody>
          <a:bodyPr wrap="square">
            <a:spAutoFit/>
          </a:bodyPr>
          <a:lstStyle/>
          <a:p>
            <a:r>
              <a:rPr lang="de-DE" sz="2400" dirty="0">
                <a:solidFill>
                  <a:srgbClr val="002060"/>
                </a:solidFill>
                <a:latin typeface="Century Gothic" panose="020B0502020202020204" pitchFamily="34" charset="0"/>
              </a:rPr>
              <a:t>Früher  war  alles besser.</a:t>
            </a:r>
          </a:p>
          <a:p>
            <a:r>
              <a:rPr lang="de-DE" sz="2400" dirty="0">
                <a:solidFill>
                  <a:srgbClr val="002060"/>
                </a:solidFill>
                <a:latin typeface="Century Gothic" panose="020B0502020202020204" pitchFamily="34" charset="0"/>
              </a:rPr>
              <a:t>Die Armen waren reicher und die Reichen etwas ärmer.</a:t>
            </a:r>
          </a:p>
          <a:p>
            <a:r>
              <a:rPr lang="de-DE" sz="2400" dirty="0">
                <a:solidFill>
                  <a:srgbClr val="002060"/>
                </a:solidFill>
                <a:latin typeface="Century Gothic" panose="020B0502020202020204" pitchFamily="34" charset="0"/>
              </a:rPr>
              <a:t>Die *Kissen waren weicher, und die Sommer waren wärmer.</a:t>
            </a:r>
          </a:p>
          <a:p>
            <a:r>
              <a:rPr lang="de-DE" sz="2400" dirty="0">
                <a:solidFill>
                  <a:srgbClr val="002060"/>
                </a:solidFill>
                <a:latin typeface="Century Gothic" panose="020B0502020202020204" pitchFamily="34" charset="0"/>
              </a:rPr>
              <a:t>Die Tage </a:t>
            </a:r>
            <a:r>
              <a:rPr lang="de-DE" sz="2400" b="1" dirty="0">
                <a:solidFill>
                  <a:srgbClr val="002060"/>
                </a:solidFill>
                <a:latin typeface="Century Gothic" panose="020B0502020202020204" pitchFamily="34" charset="0"/>
              </a:rPr>
              <a:t>waren</a:t>
            </a:r>
            <a:r>
              <a:rPr lang="de-DE" sz="2400" dirty="0">
                <a:solidFill>
                  <a:srgbClr val="002060"/>
                </a:solidFill>
                <a:latin typeface="Century Gothic" panose="020B0502020202020204" pitchFamily="34" charset="0"/>
              </a:rPr>
              <a:t> heller und die Nächte länger,</a:t>
            </a:r>
          </a:p>
          <a:p>
            <a:r>
              <a:rPr lang="de-DE" sz="2400" dirty="0">
                <a:solidFill>
                  <a:srgbClr val="002060"/>
                </a:solidFill>
                <a:latin typeface="Century Gothic" panose="020B0502020202020204" pitchFamily="34" charset="0"/>
              </a:rPr>
              <a:t>die Röcke waren  kürzer   und die Tops enger.</a:t>
            </a:r>
          </a:p>
          <a:p>
            <a:r>
              <a:rPr lang="de-DE" sz="2400" dirty="0">
                <a:solidFill>
                  <a:srgbClr val="002060"/>
                </a:solidFill>
                <a:latin typeface="Century Gothic" panose="020B0502020202020204" pitchFamily="34" charset="0"/>
              </a:rPr>
              <a:t>Es gab nur drei Programme im TV,</a:t>
            </a:r>
          </a:p>
          <a:p>
            <a:r>
              <a:rPr lang="de-DE" sz="2400" dirty="0">
                <a:solidFill>
                  <a:srgbClr val="002060"/>
                </a:solidFill>
                <a:latin typeface="Century Gothic" panose="020B0502020202020204" pitchFamily="34" charset="0"/>
              </a:rPr>
              <a:t>die war‘n *zwar ganz genau so  schlecht  wie heute,</a:t>
            </a:r>
          </a:p>
          <a:p>
            <a:r>
              <a:rPr lang="de-DE" sz="2400" dirty="0">
                <a:solidFill>
                  <a:srgbClr val="002060"/>
                </a:solidFill>
                <a:latin typeface="Century Gothic" panose="020B0502020202020204" pitchFamily="34" charset="0"/>
              </a:rPr>
              <a:t>*doch es waren nicht so viele.</a:t>
            </a:r>
          </a:p>
          <a:p>
            <a:r>
              <a:rPr lang="de-DE" sz="2400" dirty="0">
                <a:solidFill>
                  <a:srgbClr val="002060"/>
                </a:solidFill>
                <a:latin typeface="Century Gothic" panose="020B0502020202020204" pitchFamily="34" charset="0"/>
              </a:rPr>
              <a:t>Die Kugel Eis für nur  dreißig  Pfennig in der Eisdiele. Früher ...</a:t>
            </a:r>
          </a:p>
        </p:txBody>
      </p:sp>
      <p:sp>
        <p:nvSpPr>
          <p:cNvPr id="18" name="TextBox 17">
            <a:extLst>
              <a:ext uri="{FF2B5EF4-FFF2-40B4-BE49-F238E27FC236}">
                <a16:creationId xmlns:a16="http://schemas.microsoft.com/office/drawing/2014/main" id="{E6DA1776-2693-42D3-82C5-6F00E9117DC4}"/>
              </a:ext>
            </a:extLst>
          </p:cNvPr>
          <p:cNvSpPr txBox="1"/>
          <p:nvPr/>
        </p:nvSpPr>
        <p:spPr>
          <a:xfrm>
            <a:off x="3498042" y="1019164"/>
            <a:ext cx="910765" cy="461665"/>
          </a:xfrm>
          <a:prstGeom prst="rect">
            <a:avLst/>
          </a:prstGeom>
          <a:solidFill>
            <a:schemeClr val="bg1"/>
          </a:solidFill>
        </p:spPr>
        <p:txBody>
          <a:bodyPr wrap="square" rtlCol="0">
            <a:spAutoFit/>
          </a:bodyPr>
          <a:lstStyle/>
          <a:p>
            <a:pPr algn="l"/>
            <a:r>
              <a:rPr lang="en-GB" sz="2400" b="1" dirty="0">
                <a:solidFill>
                  <a:schemeClr val="accent5">
                    <a:lumMod val="50000"/>
                  </a:schemeClr>
                </a:solidFill>
              </a:rPr>
              <a:t>1 ___</a:t>
            </a:r>
          </a:p>
        </p:txBody>
      </p:sp>
      <p:sp>
        <p:nvSpPr>
          <p:cNvPr id="23" name="TextBox 22">
            <a:extLst>
              <a:ext uri="{FF2B5EF4-FFF2-40B4-BE49-F238E27FC236}">
                <a16:creationId xmlns:a16="http://schemas.microsoft.com/office/drawing/2014/main" id="{FBD6422D-3A4F-4039-8852-69C741161C1F}"/>
              </a:ext>
            </a:extLst>
          </p:cNvPr>
          <p:cNvSpPr txBox="1"/>
          <p:nvPr/>
        </p:nvSpPr>
        <p:spPr>
          <a:xfrm>
            <a:off x="1286893" y="2786438"/>
            <a:ext cx="784567" cy="461665"/>
          </a:xfrm>
          <a:prstGeom prst="rect">
            <a:avLst/>
          </a:prstGeom>
          <a:solidFill>
            <a:schemeClr val="bg1"/>
          </a:solidFill>
        </p:spPr>
        <p:txBody>
          <a:bodyPr wrap="square" rtlCol="0">
            <a:spAutoFit/>
          </a:bodyPr>
          <a:lstStyle/>
          <a:p>
            <a:pPr algn="l"/>
            <a:r>
              <a:rPr lang="en-GB" sz="2400" b="1" dirty="0">
                <a:solidFill>
                  <a:schemeClr val="accent5">
                    <a:lumMod val="50000"/>
                  </a:schemeClr>
                </a:solidFill>
              </a:rPr>
              <a:t>2 __</a:t>
            </a:r>
          </a:p>
        </p:txBody>
      </p:sp>
      <p:sp>
        <p:nvSpPr>
          <p:cNvPr id="24" name="TextBox 23">
            <a:extLst>
              <a:ext uri="{FF2B5EF4-FFF2-40B4-BE49-F238E27FC236}">
                <a16:creationId xmlns:a16="http://schemas.microsoft.com/office/drawing/2014/main" id="{7BD84697-5E62-4D25-B8D9-B4555DE213E8}"/>
              </a:ext>
            </a:extLst>
          </p:cNvPr>
          <p:cNvSpPr txBox="1"/>
          <p:nvPr/>
        </p:nvSpPr>
        <p:spPr>
          <a:xfrm>
            <a:off x="7588017" y="3143303"/>
            <a:ext cx="1080495" cy="461665"/>
          </a:xfrm>
          <a:prstGeom prst="rect">
            <a:avLst/>
          </a:prstGeom>
          <a:solidFill>
            <a:schemeClr val="bg1"/>
          </a:solidFill>
        </p:spPr>
        <p:txBody>
          <a:bodyPr wrap="square" rtlCol="0">
            <a:spAutoFit/>
          </a:bodyPr>
          <a:lstStyle/>
          <a:p>
            <a:pPr algn="l"/>
            <a:r>
              <a:rPr lang="en-GB" sz="2400" b="1" dirty="0">
                <a:solidFill>
                  <a:schemeClr val="accent5">
                    <a:lumMod val="50000"/>
                  </a:schemeClr>
                </a:solidFill>
              </a:rPr>
              <a:t>3 ___.</a:t>
            </a:r>
          </a:p>
        </p:txBody>
      </p:sp>
      <p:sp>
        <p:nvSpPr>
          <p:cNvPr id="25" name="TextBox 24">
            <a:extLst>
              <a:ext uri="{FF2B5EF4-FFF2-40B4-BE49-F238E27FC236}">
                <a16:creationId xmlns:a16="http://schemas.microsoft.com/office/drawing/2014/main" id="{8F2A27D6-FB6D-4F85-8C0B-A0077A7ABF54}"/>
              </a:ext>
            </a:extLst>
          </p:cNvPr>
          <p:cNvSpPr txBox="1"/>
          <p:nvPr/>
        </p:nvSpPr>
        <p:spPr>
          <a:xfrm>
            <a:off x="3057207" y="3556543"/>
            <a:ext cx="1351599" cy="461665"/>
          </a:xfrm>
          <a:prstGeom prst="rect">
            <a:avLst/>
          </a:prstGeom>
          <a:solidFill>
            <a:schemeClr val="bg1"/>
          </a:solidFill>
        </p:spPr>
        <p:txBody>
          <a:bodyPr wrap="square" rtlCol="0">
            <a:spAutoFit/>
          </a:bodyPr>
          <a:lstStyle/>
          <a:p>
            <a:pPr algn="l"/>
            <a:r>
              <a:rPr lang="en-GB" sz="2400" b="1" dirty="0">
                <a:solidFill>
                  <a:schemeClr val="accent5">
                    <a:lumMod val="50000"/>
                  </a:schemeClr>
                </a:solidFill>
              </a:rPr>
              <a:t>4 ____,</a:t>
            </a:r>
          </a:p>
        </p:txBody>
      </p:sp>
      <p:sp>
        <p:nvSpPr>
          <p:cNvPr id="26" name="TextBox 25">
            <a:extLst>
              <a:ext uri="{FF2B5EF4-FFF2-40B4-BE49-F238E27FC236}">
                <a16:creationId xmlns:a16="http://schemas.microsoft.com/office/drawing/2014/main" id="{8CA76161-7C21-4A9C-A0FF-122D92CD86E6}"/>
              </a:ext>
            </a:extLst>
          </p:cNvPr>
          <p:cNvSpPr txBox="1"/>
          <p:nvPr/>
        </p:nvSpPr>
        <p:spPr>
          <a:xfrm>
            <a:off x="1703240" y="3925413"/>
            <a:ext cx="1064023" cy="461665"/>
          </a:xfrm>
          <a:prstGeom prst="rect">
            <a:avLst/>
          </a:prstGeom>
          <a:solidFill>
            <a:schemeClr val="bg1"/>
          </a:solidFill>
        </p:spPr>
        <p:txBody>
          <a:bodyPr wrap="square" rtlCol="0">
            <a:spAutoFit/>
          </a:bodyPr>
          <a:lstStyle/>
          <a:p>
            <a:pPr algn="l"/>
            <a:r>
              <a:rPr lang="en-GB" sz="2400" b="1" dirty="0">
                <a:solidFill>
                  <a:schemeClr val="accent5">
                    <a:lumMod val="50000"/>
                  </a:schemeClr>
                </a:solidFill>
              </a:rPr>
              <a:t>5 ____</a:t>
            </a:r>
          </a:p>
        </p:txBody>
      </p:sp>
      <p:sp>
        <p:nvSpPr>
          <p:cNvPr id="27" name="TextBox 26">
            <a:extLst>
              <a:ext uri="{FF2B5EF4-FFF2-40B4-BE49-F238E27FC236}">
                <a16:creationId xmlns:a16="http://schemas.microsoft.com/office/drawing/2014/main" id="{BC56579E-0F60-416D-8E07-EC404BF8815E}"/>
              </a:ext>
            </a:extLst>
          </p:cNvPr>
          <p:cNvSpPr txBox="1"/>
          <p:nvPr/>
        </p:nvSpPr>
        <p:spPr>
          <a:xfrm>
            <a:off x="6096000" y="3901441"/>
            <a:ext cx="1200912" cy="461665"/>
          </a:xfrm>
          <a:prstGeom prst="rect">
            <a:avLst/>
          </a:prstGeom>
          <a:solidFill>
            <a:schemeClr val="bg1"/>
          </a:solidFill>
        </p:spPr>
        <p:txBody>
          <a:bodyPr wrap="square" rtlCol="0">
            <a:spAutoFit/>
          </a:bodyPr>
          <a:lstStyle/>
          <a:p>
            <a:pPr algn="l"/>
            <a:r>
              <a:rPr lang="en-GB" sz="2400" b="1" dirty="0">
                <a:solidFill>
                  <a:schemeClr val="accent5">
                    <a:lumMod val="50000"/>
                  </a:schemeClr>
                </a:solidFill>
              </a:rPr>
              <a:t>6 ____,</a:t>
            </a:r>
          </a:p>
        </p:txBody>
      </p:sp>
      <p:sp>
        <p:nvSpPr>
          <p:cNvPr id="28" name="TextBox 27">
            <a:extLst>
              <a:ext uri="{FF2B5EF4-FFF2-40B4-BE49-F238E27FC236}">
                <a16:creationId xmlns:a16="http://schemas.microsoft.com/office/drawing/2014/main" id="{7B98B1D5-7567-4200-916F-52F95B9C8BE1}"/>
              </a:ext>
            </a:extLst>
          </p:cNvPr>
          <p:cNvSpPr txBox="1"/>
          <p:nvPr/>
        </p:nvSpPr>
        <p:spPr>
          <a:xfrm>
            <a:off x="2884170" y="4270322"/>
            <a:ext cx="1256592" cy="461665"/>
          </a:xfrm>
          <a:prstGeom prst="rect">
            <a:avLst/>
          </a:prstGeom>
          <a:solidFill>
            <a:schemeClr val="bg1"/>
          </a:solidFill>
        </p:spPr>
        <p:txBody>
          <a:bodyPr wrap="square" rtlCol="0">
            <a:spAutoFit/>
          </a:bodyPr>
          <a:lstStyle/>
          <a:p>
            <a:pPr algn="l"/>
            <a:r>
              <a:rPr lang="en-GB" sz="2400" b="1" dirty="0">
                <a:solidFill>
                  <a:schemeClr val="accent5">
                    <a:lumMod val="50000"/>
                  </a:schemeClr>
                </a:solidFill>
              </a:rPr>
              <a:t>7 _____ </a:t>
            </a:r>
          </a:p>
        </p:txBody>
      </p:sp>
      <p:sp>
        <p:nvSpPr>
          <p:cNvPr id="29" name="TextBox 28">
            <a:extLst>
              <a:ext uri="{FF2B5EF4-FFF2-40B4-BE49-F238E27FC236}">
                <a16:creationId xmlns:a16="http://schemas.microsoft.com/office/drawing/2014/main" id="{7DF81736-1AFD-473C-A30D-363EBDFFB181}"/>
              </a:ext>
            </a:extLst>
          </p:cNvPr>
          <p:cNvSpPr txBox="1"/>
          <p:nvPr/>
        </p:nvSpPr>
        <p:spPr>
          <a:xfrm>
            <a:off x="2642539" y="4663266"/>
            <a:ext cx="1766267" cy="461665"/>
          </a:xfrm>
          <a:prstGeom prst="rect">
            <a:avLst/>
          </a:prstGeom>
          <a:solidFill>
            <a:schemeClr val="bg1"/>
          </a:solidFill>
        </p:spPr>
        <p:txBody>
          <a:bodyPr wrap="square" rtlCol="0">
            <a:spAutoFit/>
          </a:bodyPr>
          <a:lstStyle/>
          <a:p>
            <a:pPr algn="l"/>
            <a:r>
              <a:rPr lang="en-GB" sz="2400" b="1" dirty="0">
                <a:solidFill>
                  <a:schemeClr val="accent5">
                    <a:lumMod val="50000"/>
                  </a:schemeClr>
                </a:solidFill>
              </a:rPr>
              <a:t>8 ________</a:t>
            </a:r>
          </a:p>
        </p:txBody>
      </p:sp>
      <p:sp>
        <p:nvSpPr>
          <p:cNvPr id="30" name="TextBox 29">
            <a:extLst>
              <a:ext uri="{FF2B5EF4-FFF2-40B4-BE49-F238E27FC236}">
                <a16:creationId xmlns:a16="http://schemas.microsoft.com/office/drawing/2014/main" id="{296EF15C-600A-4D2E-B5C9-682002F3E08A}"/>
              </a:ext>
            </a:extLst>
          </p:cNvPr>
          <p:cNvSpPr txBox="1"/>
          <p:nvPr/>
        </p:nvSpPr>
        <p:spPr>
          <a:xfrm>
            <a:off x="5050284" y="4953359"/>
            <a:ext cx="1437259" cy="461665"/>
          </a:xfrm>
          <a:prstGeom prst="rect">
            <a:avLst/>
          </a:prstGeom>
          <a:solidFill>
            <a:schemeClr val="bg1"/>
          </a:solidFill>
        </p:spPr>
        <p:txBody>
          <a:bodyPr wrap="square" rtlCol="0">
            <a:spAutoFit/>
          </a:bodyPr>
          <a:lstStyle/>
          <a:p>
            <a:pPr algn="l"/>
            <a:r>
              <a:rPr lang="en-GB" sz="2400" b="1" dirty="0">
                <a:solidFill>
                  <a:schemeClr val="accent5">
                    <a:lumMod val="50000"/>
                  </a:schemeClr>
                </a:solidFill>
              </a:rPr>
              <a:t>9 ______</a:t>
            </a:r>
          </a:p>
        </p:txBody>
      </p:sp>
      <p:sp>
        <p:nvSpPr>
          <p:cNvPr id="31" name="TextBox 30">
            <a:extLst>
              <a:ext uri="{FF2B5EF4-FFF2-40B4-BE49-F238E27FC236}">
                <a16:creationId xmlns:a16="http://schemas.microsoft.com/office/drawing/2014/main" id="{FC59182D-58D6-4B43-B2B9-726A1867E5CC}"/>
              </a:ext>
            </a:extLst>
          </p:cNvPr>
          <p:cNvSpPr txBox="1"/>
          <p:nvPr/>
        </p:nvSpPr>
        <p:spPr>
          <a:xfrm>
            <a:off x="3208279" y="5739471"/>
            <a:ext cx="1200527" cy="461665"/>
          </a:xfrm>
          <a:prstGeom prst="rect">
            <a:avLst/>
          </a:prstGeom>
          <a:solidFill>
            <a:schemeClr val="bg1"/>
          </a:solidFill>
        </p:spPr>
        <p:txBody>
          <a:bodyPr wrap="square" rtlCol="0">
            <a:spAutoFit/>
          </a:bodyPr>
          <a:lstStyle/>
          <a:p>
            <a:pPr algn="l"/>
            <a:r>
              <a:rPr lang="en-GB" sz="2400" b="1" dirty="0">
                <a:solidFill>
                  <a:schemeClr val="accent5">
                    <a:lumMod val="50000"/>
                  </a:schemeClr>
                </a:solidFill>
              </a:rPr>
              <a:t>10 ___</a:t>
            </a:r>
          </a:p>
        </p:txBody>
      </p:sp>
      <p:sp>
        <p:nvSpPr>
          <p:cNvPr id="33" name="Speech Bubble: Rectangle with Corners Rounded 22">
            <a:extLst>
              <a:ext uri="{FF2B5EF4-FFF2-40B4-BE49-F238E27FC236}">
                <a16:creationId xmlns:a16="http://schemas.microsoft.com/office/drawing/2014/main" id="{146F13A3-EA2E-4F0E-93A3-471D04F80961}"/>
              </a:ext>
            </a:extLst>
          </p:cNvPr>
          <p:cNvSpPr/>
          <p:nvPr/>
        </p:nvSpPr>
        <p:spPr>
          <a:xfrm>
            <a:off x="9546608" y="2834313"/>
            <a:ext cx="2295001" cy="771480"/>
          </a:xfrm>
          <a:prstGeom prst="wedgeRoundRectCallout">
            <a:avLst>
              <a:gd name="adj1" fmla="val -94994"/>
              <a:gd name="adj2" fmla="val 49425"/>
              <a:gd name="adj3" fmla="val 16667"/>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war – was</a:t>
            </a:r>
            <a:br>
              <a:rPr kumimoji="0" lang="en-US" sz="240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br>
            <a:r>
              <a:rPr kumimoji="0" lang="en-US" sz="2400"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waren</a:t>
            </a:r>
            <a:r>
              <a:rPr kumimoji="0" lang="en-US" sz="240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r>
              <a:rPr kumimoji="0" lang="en-US" sz="2400" i="0" u="none" strike="noStrike" kern="1200" cap="none" spc="0" normalizeH="0" noProof="0" dirty="0">
                <a:ln>
                  <a:noFill/>
                </a:ln>
                <a:solidFill>
                  <a:schemeClr val="bg1"/>
                </a:solidFill>
                <a:effectLst/>
                <a:uLnTx/>
                <a:uFillTx/>
                <a:latin typeface="Century Gothic" panose="020B0502020202020204" pitchFamily="34" charset="0"/>
                <a:ea typeface="+mn-ea"/>
                <a:cs typeface="+mn-cs"/>
              </a:rPr>
              <a:t> were</a:t>
            </a:r>
            <a:endParaRPr kumimoji="0" lang="en-US" sz="240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pic>
        <p:nvPicPr>
          <p:cNvPr id="2" name="24. Full Songtext Thoma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16356" y="762707"/>
            <a:ext cx="609600" cy="609600"/>
          </a:xfrm>
          <a:prstGeom prst="rect">
            <a:avLst/>
          </a:prstGeom>
        </p:spPr>
      </p:pic>
      <p:sp>
        <p:nvSpPr>
          <p:cNvPr id="6" name="Action Button: Sound 5">
            <a:hlinkClick r:id="" action="ppaction://noaction" highlightClick="1">
              <a:snd r:embed="rId8" name="Früher_Refrain_V1.wav"/>
            </a:hlinkClick>
            <a:extLst>
              <a:ext uri="{FF2B5EF4-FFF2-40B4-BE49-F238E27FC236}">
                <a16:creationId xmlns:a16="http://schemas.microsoft.com/office/drawing/2014/main" id="{CC5446E8-6E7B-4D46-8321-EEB16F0FF38F}"/>
              </a:ext>
            </a:extLst>
          </p:cNvPr>
          <p:cNvSpPr/>
          <p:nvPr/>
        </p:nvSpPr>
        <p:spPr>
          <a:xfrm>
            <a:off x="11353800" y="5631522"/>
            <a:ext cx="518882" cy="494593"/>
          </a:xfrm>
          <a:prstGeom prst="actionButtonSound">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Speech Bubble: Rectangle with Corners Rounded 20">
            <a:extLst>
              <a:ext uri="{FF2B5EF4-FFF2-40B4-BE49-F238E27FC236}">
                <a16:creationId xmlns:a16="http://schemas.microsoft.com/office/drawing/2014/main" id="{0F3196FB-202D-4D67-BB08-EDA001BAF818}"/>
              </a:ext>
            </a:extLst>
          </p:cNvPr>
          <p:cNvSpPr/>
          <p:nvPr/>
        </p:nvSpPr>
        <p:spPr>
          <a:xfrm>
            <a:off x="5472571" y="109968"/>
            <a:ext cx="3927728" cy="1028153"/>
          </a:xfrm>
          <a:prstGeom prst="wedgeRoundRectCallout">
            <a:avLst>
              <a:gd name="adj1" fmla="val 20008"/>
              <a:gd name="adj2" fmla="val 83081"/>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das </a:t>
            </a:r>
            <a:r>
              <a:rPr lang="en-US" dirty="0" err="1">
                <a:solidFill>
                  <a:schemeClr val="bg1"/>
                </a:solidFill>
              </a:rPr>
              <a:t>Kissen</a:t>
            </a:r>
            <a:r>
              <a:rPr lang="en-US" dirty="0">
                <a:solidFill>
                  <a:schemeClr val="bg1"/>
                </a:solidFill>
              </a:rPr>
              <a:t> – pillow/cushion</a:t>
            </a:r>
            <a:br>
              <a:rPr lang="en-US" dirty="0">
                <a:solidFill>
                  <a:schemeClr val="bg1"/>
                </a:solidFill>
              </a:rPr>
            </a:br>
            <a:r>
              <a:rPr lang="en-US" dirty="0" err="1">
                <a:solidFill>
                  <a:schemeClr val="bg1"/>
                </a:solidFill>
              </a:rPr>
              <a:t>doch</a:t>
            </a:r>
            <a:r>
              <a:rPr lang="en-US" dirty="0">
                <a:solidFill>
                  <a:schemeClr val="bg1"/>
                </a:solidFill>
              </a:rPr>
              <a:t> – however, but</a:t>
            </a:r>
            <a:br>
              <a:rPr lang="en-US" dirty="0">
                <a:solidFill>
                  <a:schemeClr val="bg1"/>
                </a:solidFill>
              </a:rPr>
            </a:br>
            <a:r>
              <a:rPr lang="en-US" dirty="0" err="1">
                <a:solidFill>
                  <a:schemeClr val="bg1"/>
                </a:solidFill>
              </a:rPr>
              <a:t>zwar</a:t>
            </a:r>
            <a:r>
              <a:rPr lang="en-US" dirty="0">
                <a:solidFill>
                  <a:schemeClr val="bg1"/>
                </a:solidFill>
              </a:rPr>
              <a:t> – admittedly, to be precise</a:t>
            </a:r>
            <a:endParaRPr lang="en-GB" dirty="0">
              <a:solidFill>
                <a:schemeClr val="bg1"/>
              </a:solidFill>
            </a:endParaRPr>
          </a:p>
        </p:txBody>
      </p:sp>
      <p:sp>
        <p:nvSpPr>
          <p:cNvPr id="34" name="Speech Bubble: Rectangle with Corners Rounded 22">
            <a:extLst>
              <a:ext uri="{FF2B5EF4-FFF2-40B4-BE49-F238E27FC236}">
                <a16:creationId xmlns:a16="http://schemas.microsoft.com/office/drawing/2014/main" id="{EF322AD3-63E8-4CE4-8BED-1F0195231B17}"/>
              </a:ext>
            </a:extLst>
          </p:cNvPr>
          <p:cNvSpPr/>
          <p:nvPr/>
        </p:nvSpPr>
        <p:spPr>
          <a:xfrm>
            <a:off x="8298885" y="4076165"/>
            <a:ext cx="3753851" cy="1038026"/>
          </a:xfrm>
          <a:prstGeom prst="wedgeRoundRectCallout">
            <a:avLst>
              <a:gd name="adj1" fmla="val -35451"/>
              <a:gd name="adj2" fmla="val 76233"/>
              <a:gd name="adj3" fmla="val 16667"/>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There were 100 </a:t>
            </a:r>
            <a:r>
              <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Pfennig</a:t>
            </a:r>
            <a:r>
              <a:rPr kumimoji="0" lang="en-US" sz="200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in one</a:t>
            </a:r>
            <a:r>
              <a:rPr kumimoji="0" lang="en-US" sz="2000" i="0" u="none" strike="noStrike" kern="1200" cap="none" spc="0" normalizeH="0" noProof="0" dirty="0">
                <a:ln>
                  <a:noFill/>
                </a:ln>
                <a:solidFill>
                  <a:schemeClr val="bg1"/>
                </a:solidFill>
                <a:effectLst/>
                <a:uLnTx/>
                <a:uFillTx/>
                <a:latin typeface="Century Gothic" panose="020B0502020202020204" pitchFamily="34" charset="0"/>
                <a:ea typeface="+mn-ea"/>
                <a:cs typeface="+mn-cs"/>
              </a:rPr>
              <a:t> Deutsche Mark, used in Germany until 2002.</a:t>
            </a:r>
            <a:endParaRPr kumimoji="0" lang="en-US" sz="200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pic>
        <p:nvPicPr>
          <p:cNvPr id="9" name="Picture 8" descr="A close up of a coin&#10;&#10;Description automatically generated">
            <a:extLst>
              <a:ext uri="{FF2B5EF4-FFF2-40B4-BE49-F238E27FC236}">
                <a16:creationId xmlns:a16="http://schemas.microsoft.com/office/drawing/2014/main" id="{161862A6-A42F-4E55-89E3-CEEE480D7A8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37643" y="5053198"/>
            <a:ext cx="1226213" cy="917105"/>
          </a:xfrm>
          <a:prstGeom prst="rect">
            <a:avLst/>
          </a:prstGeom>
        </p:spPr>
      </p:pic>
      <p:sp>
        <p:nvSpPr>
          <p:cNvPr id="11" name="Rectangle: Rounded Corners 10">
            <a:extLst>
              <a:ext uri="{FF2B5EF4-FFF2-40B4-BE49-F238E27FC236}">
                <a16:creationId xmlns:a16="http://schemas.microsoft.com/office/drawing/2014/main" id="{4893E603-5EC8-44C3-8DD5-97CA568AAAE6}"/>
              </a:ext>
            </a:extLst>
          </p:cNvPr>
          <p:cNvSpPr/>
          <p:nvPr/>
        </p:nvSpPr>
        <p:spPr>
          <a:xfrm>
            <a:off x="4525272" y="5739471"/>
            <a:ext cx="1200527" cy="461665"/>
          </a:xfrm>
          <a:prstGeom prst="roundRect">
            <a:avLst/>
          </a:prstGeom>
          <a:solidFill>
            <a:srgbClr val="FFFF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67653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2"/>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clickEffect">
                                  <p:stCondLst>
                                    <p:cond delay="0"/>
                                  </p:stCondLst>
                                  <p:childTnLst>
                                    <p:cmd type="call" cmd="playFrom(0.0)">
                                      <p:cBhvr>
                                        <p:cTn id="61" dur="50502" fill="hold"/>
                                        <p:tgtEl>
                                          <p:spTgt spid="2"/>
                                        </p:tgtEl>
                                      </p:cBhvr>
                                    </p:cmd>
                                  </p:childTnLst>
                                </p:cTn>
                              </p:par>
                            </p:childTnLst>
                          </p:cTn>
                        </p:par>
                      </p:childTnLst>
                    </p:cTn>
                  </p:par>
                </p:childTnLst>
              </p:cTn>
              <p:nextCondLst>
                <p:cond evt="onClick" delay="0">
                  <p:tgtEl>
                    <p:spTgt spid="2"/>
                  </p:tgtEl>
                </p:cond>
              </p:nextCondLst>
            </p:seq>
            <p:audio>
              <p:cMediaNode vol="80000">
                <p:cTn id="62" fill="hold" display="0">
                  <p:stCondLst>
                    <p:cond delay="indefinite"/>
                  </p:stCondLst>
                  <p:endCondLst>
                    <p:cond evt="onStopAudio" delay="0">
                      <p:tgtEl>
                        <p:sldTgt/>
                      </p:tgtEl>
                    </p:cond>
                  </p:endCondLst>
                </p:cTn>
                <p:tgtEl>
                  <p:spTgt spid="2"/>
                </p:tgtEl>
              </p:cMediaNode>
            </p:audio>
          </p:childTnLst>
        </p:cTn>
      </p:par>
    </p:tnLst>
    <p:bldLst>
      <p:bldP spid="18" grpId="0" animBg="1"/>
      <p:bldP spid="23" grpId="0" animBg="1"/>
      <p:bldP spid="24" grpId="0" animBg="1"/>
      <p:bldP spid="25" grpId="0" animBg="1"/>
      <p:bldP spid="26" grpId="0" animBg="1"/>
      <p:bldP spid="27" grpId="0" animBg="1"/>
      <p:bldP spid="28" grpId="0" animBg="1"/>
      <p:bldP spid="29" grpId="0" animBg="1"/>
      <p:bldP spid="30" grpId="0" animBg="1"/>
      <p:bldP spid="31" grpId="0" animBg="1"/>
      <p:bldP spid="33" grpId="0" animBg="1"/>
      <p:bldP spid="34"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745089"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Pluralformen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25100" y="247046"/>
            <a:ext cx="16337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C8C77C08-5026-0447-B022-A3A477524218}"/>
              </a:ext>
            </a:extLst>
          </p:cNvPr>
          <p:cNvSpPr txBox="1"/>
          <p:nvPr/>
        </p:nvSpPr>
        <p:spPr>
          <a:xfrm>
            <a:off x="180000" y="1296000"/>
            <a:ext cx="12012000" cy="461665"/>
          </a:xfrm>
          <a:prstGeom prst="rect">
            <a:avLst/>
          </a:prstGeom>
          <a:noFill/>
        </p:spPr>
        <p:txBody>
          <a:bodyPr wrap="square" rtlCol="0">
            <a:spAutoFit/>
          </a:bodyPr>
          <a:lstStyle/>
          <a:p>
            <a:r>
              <a:rPr lang="en-US" sz="2400" dirty="0" err="1">
                <a:solidFill>
                  <a:schemeClr val="accent5">
                    <a:lumMod val="50000"/>
                  </a:schemeClr>
                </a:solidFill>
              </a:rPr>
              <a:t>Im</a:t>
            </a:r>
            <a:r>
              <a:rPr lang="en-US" sz="2400" dirty="0">
                <a:solidFill>
                  <a:schemeClr val="accent5">
                    <a:lumMod val="50000"/>
                  </a:schemeClr>
                </a:solidFill>
              </a:rPr>
              <a:t> </a:t>
            </a:r>
            <a:r>
              <a:rPr lang="en-US" sz="2400" dirty="0" err="1">
                <a:solidFill>
                  <a:schemeClr val="accent5">
                    <a:lumMod val="50000"/>
                  </a:schemeClr>
                </a:solidFill>
              </a:rPr>
              <a:t>Songtext</a:t>
            </a:r>
            <a:r>
              <a:rPr lang="en-US" sz="2400" dirty="0">
                <a:solidFill>
                  <a:schemeClr val="accent5">
                    <a:lumMod val="50000"/>
                  </a:schemeClr>
                </a:solidFill>
              </a:rPr>
              <a:t> </a:t>
            </a:r>
            <a:r>
              <a:rPr lang="en-US" sz="2400" dirty="0" err="1">
                <a:solidFill>
                  <a:schemeClr val="accent5">
                    <a:lumMod val="50000"/>
                  </a:schemeClr>
                </a:solidFill>
              </a:rPr>
              <a:t>gibt</a:t>
            </a:r>
            <a:r>
              <a:rPr lang="en-US" sz="2400" dirty="0">
                <a:solidFill>
                  <a:schemeClr val="accent5">
                    <a:lumMod val="50000"/>
                  </a:schemeClr>
                </a:solidFill>
              </a:rPr>
              <a:t> es </a:t>
            </a:r>
            <a:r>
              <a:rPr lang="en-US" sz="2400" dirty="0" err="1">
                <a:solidFill>
                  <a:schemeClr val="accent5">
                    <a:lumMod val="50000"/>
                  </a:schemeClr>
                </a:solidFill>
              </a:rPr>
              <a:t>viele</a:t>
            </a:r>
            <a:r>
              <a:rPr lang="en-US" sz="2400" dirty="0">
                <a:solidFill>
                  <a:schemeClr val="accent5">
                    <a:lumMod val="50000"/>
                  </a:schemeClr>
                </a:solidFill>
              </a:rPr>
              <a:t> </a:t>
            </a:r>
            <a:r>
              <a:rPr lang="en-US" sz="2400" dirty="0" err="1">
                <a:solidFill>
                  <a:schemeClr val="accent5">
                    <a:lumMod val="50000"/>
                  </a:schemeClr>
                </a:solidFill>
              </a:rPr>
              <a:t>Pluralformen</a:t>
            </a:r>
            <a:r>
              <a:rPr lang="en-US" sz="2400" dirty="0">
                <a:solidFill>
                  <a:schemeClr val="accent5">
                    <a:lumMod val="50000"/>
                  </a:schemeClr>
                </a:solidFill>
              </a:rPr>
              <a:t>.  </a:t>
            </a:r>
            <a:r>
              <a:rPr lang="en-US" sz="2400" dirty="0" err="1">
                <a:solidFill>
                  <a:schemeClr val="accent5">
                    <a:lumMod val="50000"/>
                  </a:schemeClr>
                </a:solidFill>
              </a:rPr>
              <a:t>Schreib</a:t>
            </a:r>
            <a:r>
              <a:rPr lang="en-US" sz="2400" dirty="0">
                <a:solidFill>
                  <a:schemeClr val="accent5">
                    <a:lumMod val="50000"/>
                  </a:schemeClr>
                </a:solidFill>
              </a:rPr>
              <a:t> die </a:t>
            </a:r>
            <a:r>
              <a:rPr lang="en-US" sz="2400" dirty="0" err="1">
                <a:solidFill>
                  <a:schemeClr val="accent5">
                    <a:lumMod val="50000"/>
                  </a:schemeClr>
                </a:solidFill>
              </a:rPr>
              <a:t>Singularformen</a:t>
            </a:r>
            <a:r>
              <a:rPr lang="en-US" sz="2400" dirty="0">
                <a:solidFill>
                  <a:schemeClr val="accent5">
                    <a:lumMod val="50000"/>
                  </a:schemeClr>
                </a:solidFill>
              </a:rPr>
              <a:t>.</a:t>
            </a:r>
          </a:p>
        </p:txBody>
      </p:sp>
      <p:graphicFrame>
        <p:nvGraphicFramePr>
          <p:cNvPr id="6" name="Table 8">
            <a:extLst>
              <a:ext uri="{FF2B5EF4-FFF2-40B4-BE49-F238E27FC236}">
                <a16:creationId xmlns:a16="http://schemas.microsoft.com/office/drawing/2014/main" id="{D9AEE996-66AF-4B3F-8021-193A77CCC669}"/>
              </a:ext>
            </a:extLst>
          </p:cNvPr>
          <p:cNvGraphicFramePr>
            <a:graphicFrameLocks noGrp="1"/>
          </p:cNvGraphicFramePr>
          <p:nvPr>
            <p:extLst>
              <p:ext uri="{D42A27DB-BD31-4B8C-83A1-F6EECF244321}">
                <p14:modId xmlns:p14="http://schemas.microsoft.com/office/powerpoint/2010/main" val="497673094"/>
              </p:ext>
            </p:extLst>
          </p:nvPr>
        </p:nvGraphicFramePr>
        <p:xfrm>
          <a:off x="2066004" y="2051775"/>
          <a:ext cx="9363996" cy="3573507"/>
        </p:xfrm>
        <a:graphic>
          <a:graphicData uri="http://schemas.openxmlformats.org/drawingml/2006/table">
            <a:tbl>
              <a:tblPr firstRow="1" bandRow="1">
                <a:tableStyleId>{ED083AE6-46FA-4A59-8FB0-9F97EB10719F}</a:tableStyleId>
              </a:tblPr>
              <a:tblGrid>
                <a:gridCol w="2712815">
                  <a:extLst>
                    <a:ext uri="{9D8B030D-6E8A-4147-A177-3AD203B41FA5}">
                      <a16:colId xmlns:a16="http://schemas.microsoft.com/office/drawing/2014/main" val="3771139143"/>
                    </a:ext>
                  </a:extLst>
                </a:gridCol>
                <a:gridCol w="2557240">
                  <a:extLst>
                    <a:ext uri="{9D8B030D-6E8A-4147-A177-3AD203B41FA5}">
                      <a16:colId xmlns:a16="http://schemas.microsoft.com/office/drawing/2014/main" val="2842958039"/>
                    </a:ext>
                  </a:extLst>
                </a:gridCol>
                <a:gridCol w="4093941">
                  <a:extLst>
                    <a:ext uri="{9D8B030D-6E8A-4147-A177-3AD203B41FA5}">
                      <a16:colId xmlns:a16="http://schemas.microsoft.com/office/drawing/2014/main" val="2495220042"/>
                    </a:ext>
                  </a:extLst>
                </a:gridCol>
              </a:tblGrid>
              <a:tr h="510501">
                <a:tc>
                  <a:txBody>
                    <a:bodyPr/>
                    <a:lstStyle/>
                    <a:p>
                      <a:pPr algn="ctr"/>
                      <a:r>
                        <a:rPr lang="en-GB" sz="2400" b="1" dirty="0">
                          <a:solidFill>
                            <a:srgbClr val="115076"/>
                          </a:solidFill>
                        </a:rPr>
                        <a:t>Plural</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400" b="1" dirty="0">
                          <a:solidFill>
                            <a:srgbClr val="115076"/>
                          </a:solidFill>
                        </a:rPr>
                        <a:t>Singular</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400" b="0" dirty="0">
                          <a:solidFill>
                            <a:srgbClr val="115076"/>
                          </a:solidFill>
                        </a:rPr>
                        <a:t>Rule?</a:t>
                      </a:r>
                    </a:p>
                  </a:txBody>
                  <a:tcPr anchor="ctr"/>
                </a:tc>
                <a:extLst>
                  <a:ext uri="{0D108BD9-81ED-4DB2-BD59-A6C34878D82A}">
                    <a16:rowId xmlns:a16="http://schemas.microsoft.com/office/drawing/2014/main" val="40523184"/>
                  </a:ext>
                </a:extLst>
              </a:tr>
              <a:tr h="510501">
                <a:tc>
                  <a:txBody>
                    <a:bodyPr/>
                    <a:lstStyle/>
                    <a:p>
                      <a:r>
                        <a:rPr lang="en-GB" sz="2400" b="0" dirty="0">
                          <a:solidFill>
                            <a:srgbClr val="115076"/>
                          </a:solidFill>
                        </a:rPr>
                        <a:t>die Sommer</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sz="2000" b="0" dirty="0">
                        <a:solidFill>
                          <a:srgbClr val="115076"/>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sz="2000" b="0" dirty="0">
                        <a:solidFill>
                          <a:srgbClr val="115076"/>
                        </a:solidFill>
                      </a:endParaRPr>
                    </a:p>
                  </a:txBody>
                  <a:tcPr anchor="ctr"/>
                </a:tc>
                <a:extLst>
                  <a:ext uri="{0D108BD9-81ED-4DB2-BD59-A6C34878D82A}">
                    <a16:rowId xmlns:a16="http://schemas.microsoft.com/office/drawing/2014/main" val="1562173309"/>
                  </a:ext>
                </a:extLst>
              </a:tr>
              <a:tr h="510501">
                <a:tc>
                  <a:txBody>
                    <a:bodyPr/>
                    <a:lstStyle/>
                    <a:p>
                      <a:r>
                        <a:rPr lang="en-GB" sz="2400" b="0" dirty="0">
                          <a:solidFill>
                            <a:srgbClr val="115076"/>
                          </a:solidFill>
                        </a:rPr>
                        <a:t>die </a:t>
                      </a:r>
                      <a:r>
                        <a:rPr lang="en-GB" sz="2400" b="0" dirty="0" err="1">
                          <a:solidFill>
                            <a:srgbClr val="115076"/>
                          </a:solidFill>
                        </a:rPr>
                        <a:t>Tage</a:t>
                      </a:r>
                      <a:endParaRPr lang="en-GB" sz="2400" b="0" dirty="0">
                        <a:solidFill>
                          <a:srgbClr val="115076"/>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sz="2000" b="0" dirty="0">
                        <a:solidFill>
                          <a:srgbClr val="115076"/>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sz="2000" b="0" dirty="0">
                        <a:solidFill>
                          <a:srgbClr val="115076"/>
                        </a:solidFill>
                      </a:endParaRPr>
                    </a:p>
                  </a:txBody>
                  <a:tcPr anchor="ctr"/>
                </a:tc>
                <a:extLst>
                  <a:ext uri="{0D108BD9-81ED-4DB2-BD59-A6C34878D82A}">
                    <a16:rowId xmlns:a16="http://schemas.microsoft.com/office/drawing/2014/main" val="1257696081"/>
                  </a:ext>
                </a:extLst>
              </a:tr>
              <a:tr h="510501">
                <a:tc>
                  <a:txBody>
                    <a:bodyPr/>
                    <a:lstStyle/>
                    <a:p>
                      <a:r>
                        <a:rPr lang="en-GB" sz="2400" b="0" dirty="0">
                          <a:solidFill>
                            <a:srgbClr val="115076"/>
                          </a:solidFill>
                        </a:rPr>
                        <a:t>die </a:t>
                      </a:r>
                      <a:r>
                        <a:rPr lang="en-GB" sz="2400" b="0" dirty="0" err="1">
                          <a:solidFill>
                            <a:srgbClr val="115076"/>
                          </a:solidFill>
                        </a:rPr>
                        <a:t>Kissen</a:t>
                      </a:r>
                      <a:endParaRPr lang="en-GB" sz="2400" b="0" dirty="0">
                        <a:solidFill>
                          <a:srgbClr val="115076"/>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sz="2000" b="0" dirty="0">
                        <a:solidFill>
                          <a:srgbClr val="115076"/>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sz="2000" b="0" dirty="0">
                        <a:solidFill>
                          <a:srgbClr val="115076"/>
                        </a:solidFill>
                      </a:endParaRPr>
                    </a:p>
                  </a:txBody>
                  <a:tcPr anchor="ctr"/>
                </a:tc>
                <a:extLst>
                  <a:ext uri="{0D108BD9-81ED-4DB2-BD59-A6C34878D82A}">
                    <a16:rowId xmlns:a16="http://schemas.microsoft.com/office/drawing/2014/main" val="1322087472"/>
                  </a:ext>
                </a:extLst>
              </a:tr>
              <a:tr h="510501">
                <a:tc>
                  <a:txBody>
                    <a:bodyPr/>
                    <a:lstStyle/>
                    <a:p>
                      <a:r>
                        <a:rPr lang="en-GB" sz="2400" b="0" dirty="0">
                          <a:solidFill>
                            <a:srgbClr val="115076"/>
                          </a:solidFill>
                        </a:rPr>
                        <a:t>die </a:t>
                      </a:r>
                      <a:r>
                        <a:rPr lang="en-GB" sz="2400" b="0" dirty="0" err="1">
                          <a:solidFill>
                            <a:srgbClr val="115076"/>
                          </a:solidFill>
                        </a:rPr>
                        <a:t>Röcke</a:t>
                      </a:r>
                      <a:endParaRPr lang="en-GB" sz="2400" b="0" dirty="0">
                        <a:solidFill>
                          <a:srgbClr val="115076"/>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sz="2000" b="0" dirty="0">
                        <a:solidFill>
                          <a:srgbClr val="115076"/>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sz="2000" b="0" dirty="0">
                        <a:solidFill>
                          <a:srgbClr val="115076"/>
                        </a:solidFill>
                      </a:endParaRPr>
                    </a:p>
                  </a:txBody>
                  <a:tcPr anchor="ctr"/>
                </a:tc>
                <a:extLst>
                  <a:ext uri="{0D108BD9-81ED-4DB2-BD59-A6C34878D82A}">
                    <a16:rowId xmlns:a16="http://schemas.microsoft.com/office/drawing/2014/main" val="1325481667"/>
                  </a:ext>
                </a:extLst>
              </a:tr>
              <a:tr h="510501">
                <a:tc>
                  <a:txBody>
                    <a:bodyPr/>
                    <a:lstStyle/>
                    <a:p>
                      <a:r>
                        <a:rPr lang="en-GB" sz="2400" b="0" dirty="0">
                          <a:solidFill>
                            <a:srgbClr val="115076"/>
                          </a:solidFill>
                        </a:rPr>
                        <a:t>die Programme</a:t>
                      </a:r>
                    </a:p>
                  </a:txBody>
                  <a:tcPr anchor="ctr"/>
                </a:tc>
                <a:tc>
                  <a:txBody>
                    <a:bodyPr/>
                    <a:lstStyle/>
                    <a:p>
                      <a:endParaRPr lang="en-GB" sz="2000" b="0" dirty="0">
                        <a:solidFill>
                          <a:srgbClr val="115076"/>
                        </a:solidFill>
                      </a:endParaRPr>
                    </a:p>
                  </a:txBody>
                  <a:tcPr anchor="ctr"/>
                </a:tc>
                <a:tc>
                  <a:txBody>
                    <a:bodyPr/>
                    <a:lstStyle/>
                    <a:p>
                      <a:endParaRPr lang="en-GB" sz="2000" b="0" dirty="0">
                        <a:solidFill>
                          <a:srgbClr val="115076"/>
                        </a:solidFill>
                      </a:endParaRPr>
                    </a:p>
                  </a:txBody>
                  <a:tcPr anchor="ctr"/>
                </a:tc>
                <a:extLst>
                  <a:ext uri="{0D108BD9-81ED-4DB2-BD59-A6C34878D82A}">
                    <a16:rowId xmlns:a16="http://schemas.microsoft.com/office/drawing/2014/main" val="3171868540"/>
                  </a:ext>
                </a:extLst>
              </a:tr>
              <a:tr h="510501">
                <a:tc>
                  <a:txBody>
                    <a:bodyPr/>
                    <a:lstStyle/>
                    <a:p>
                      <a:r>
                        <a:rPr lang="en-GB" sz="2400" b="0" dirty="0">
                          <a:solidFill>
                            <a:srgbClr val="115076"/>
                          </a:solidFill>
                        </a:rPr>
                        <a:t>die Tops</a:t>
                      </a:r>
                    </a:p>
                  </a:txBody>
                  <a:tcPr anchor="ctr"/>
                </a:tc>
                <a:tc>
                  <a:txBody>
                    <a:bodyPr/>
                    <a:lstStyle/>
                    <a:p>
                      <a:endParaRPr lang="en-GB" sz="2000" b="0" dirty="0">
                        <a:solidFill>
                          <a:srgbClr val="115076"/>
                        </a:solidFill>
                      </a:endParaRPr>
                    </a:p>
                  </a:txBody>
                  <a:tcPr anchor="ctr"/>
                </a:tc>
                <a:tc>
                  <a:txBody>
                    <a:bodyPr/>
                    <a:lstStyle/>
                    <a:p>
                      <a:endParaRPr lang="en-GB" sz="2000" b="0" dirty="0">
                        <a:solidFill>
                          <a:srgbClr val="115076"/>
                        </a:solidFill>
                      </a:endParaRPr>
                    </a:p>
                  </a:txBody>
                  <a:tcPr anchor="ctr"/>
                </a:tc>
                <a:extLst>
                  <a:ext uri="{0D108BD9-81ED-4DB2-BD59-A6C34878D82A}">
                    <a16:rowId xmlns:a16="http://schemas.microsoft.com/office/drawing/2014/main" val="1206592850"/>
                  </a:ext>
                </a:extLst>
              </a:tr>
            </a:tbl>
          </a:graphicData>
        </a:graphic>
      </p:graphicFrame>
      <p:sp>
        <p:nvSpPr>
          <p:cNvPr id="2" name="TextBox 1">
            <a:extLst>
              <a:ext uri="{FF2B5EF4-FFF2-40B4-BE49-F238E27FC236}">
                <a16:creationId xmlns:a16="http://schemas.microsoft.com/office/drawing/2014/main" id="{944C1BD7-B1B7-488E-96D3-5B79E7A98F99}"/>
              </a:ext>
            </a:extLst>
          </p:cNvPr>
          <p:cNvSpPr txBox="1"/>
          <p:nvPr/>
        </p:nvSpPr>
        <p:spPr>
          <a:xfrm>
            <a:off x="4908550" y="2565400"/>
            <a:ext cx="2374900" cy="469900"/>
          </a:xfrm>
          <a:prstGeom prst="rect">
            <a:avLst/>
          </a:prstGeom>
          <a:noFill/>
        </p:spPr>
        <p:txBody>
          <a:bodyPr wrap="square" rtlCol="0">
            <a:spAutoFit/>
          </a:bodyPr>
          <a:lstStyle/>
          <a:p>
            <a:pPr algn="ctr"/>
            <a:r>
              <a:rPr lang="en-GB" sz="2400" dirty="0">
                <a:solidFill>
                  <a:schemeClr val="accent5">
                    <a:lumMod val="50000"/>
                  </a:schemeClr>
                </a:solidFill>
              </a:rPr>
              <a:t>der Sommer</a:t>
            </a:r>
          </a:p>
        </p:txBody>
      </p:sp>
      <p:sp>
        <p:nvSpPr>
          <p:cNvPr id="8" name="TextBox 7">
            <a:extLst>
              <a:ext uri="{FF2B5EF4-FFF2-40B4-BE49-F238E27FC236}">
                <a16:creationId xmlns:a16="http://schemas.microsoft.com/office/drawing/2014/main" id="{7D838FAD-7D77-41BD-AB0B-9E5083912012}"/>
              </a:ext>
            </a:extLst>
          </p:cNvPr>
          <p:cNvSpPr txBox="1"/>
          <p:nvPr/>
        </p:nvSpPr>
        <p:spPr>
          <a:xfrm>
            <a:off x="7400924" y="2565400"/>
            <a:ext cx="4168776" cy="461665"/>
          </a:xfrm>
          <a:prstGeom prst="rect">
            <a:avLst/>
          </a:prstGeom>
          <a:noFill/>
        </p:spPr>
        <p:txBody>
          <a:bodyPr wrap="square" rtlCol="0">
            <a:spAutoFit/>
          </a:bodyPr>
          <a:lstStyle/>
          <a:p>
            <a:pPr algn="ctr"/>
            <a:r>
              <a:rPr lang="da-DK" sz="2400" dirty="0">
                <a:solidFill>
                  <a:schemeClr val="accent5">
                    <a:lumMod val="50000"/>
                  </a:schemeClr>
                </a:solidFill>
              </a:rPr>
              <a:t>Rule 2: (-el,-en,-er)</a:t>
            </a:r>
            <a:endParaRPr lang="en-GB" sz="2400" dirty="0">
              <a:solidFill>
                <a:schemeClr val="accent5">
                  <a:lumMod val="50000"/>
                </a:schemeClr>
              </a:solidFill>
            </a:endParaRPr>
          </a:p>
        </p:txBody>
      </p:sp>
      <p:sp>
        <p:nvSpPr>
          <p:cNvPr id="9" name="TextBox 8">
            <a:extLst>
              <a:ext uri="{FF2B5EF4-FFF2-40B4-BE49-F238E27FC236}">
                <a16:creationId xmlns:a16="http://schemas.microsoft.com/office/drawing/2014/main" id="{3D5A2DD1-7EC8-4436-A236-D18BE365F779}"/>
              </a:ext>
            </a:extLst>
          </p:cNvPr>
          <p:cNvSpPr txBox="1"/>
          <p:nvPr/>
        </p:nvSpPr>
        <p:spPr>
          <a:xfrm>
            <a:off x="4908550" y="3091725"/>
            <a:ext cx="2374900" cy="469900"/>
          </a:xfrm>
          <a:prstGeom prst="rect">
            <a:avLst/>
          </a:prstGeom>
          <a:noFill/>
        </p:spPr>
        <p:txBody>
          <a:bodyPr wrap="square" rtlCol="0">
            <a:spAutoFit/>
          </a:bodyPr>
          <a:lstStyle/>
          <a:p>
            <a:pPr algn="ctr"/>
            <a:r>
              <a:rPr lang="en-GB" sz="2400" dirty="0">
                <a:solidFill>
                  <a:schemeClr val="accent5">
                    <a:lumMod val="50000"/>
                  </a:schemeClr>
                </a:solidFill>
              </a:rPr>
              <a:t>der Tag</a:t>
            </a:r>
          </a:p>
        </p:txBody>
      </p:sp>
      <p:sp>
        <p:nvSpPr>
          <p:cNvPr id="10" name="TextBox 9">
            <a:extLst>
              <a:ext uri="{FF2B5EF4-FFF2-40B4-BE49-F238E27FC236}">
                <a16:creationId xmlns:a16="http://schemas.microsoft.com/office/drawing/2014/main" id="{B003A5FB-90AF-490B-A9BA-B3165A1EB27C}"/>
              </a:ext>
            </a:extLst>
          </p:cNvPr>
          <p:cNvSpPr txBox="1"/>
          <p:nvPr/>
        </p:nvSpPr>
        <p:spPr>
          <a:xfrm>
            <a:off x="7400924" y="3079025"/>
            <a:ext cx="4029076" cy="461665"/>
          </a:xfrm>
          <a:prstGeom prst="rect">
            <a:avLst/>
          </a:prstGeom>
          <a:noFill/>
        </p:spPr>
        <p:txBody>
          <a:bodyPr wrap="square" rtlCol="0">
            <a:spAutoFit/>
          </a:bodyPr>
          <a:lstStyle/>
          <a:p>
            <a:pPr algn="ctr"/>
            <a:r>
              <a:rPr lang="da-DK" sz="2400" dirty="0">
                <a:solidFill>
                  <a:schemeClr val="accent5">
                    <a:lumMod val="50000"/>
                  </a:schemeClr>
                </a:solidFill>
              </a:rPr>
              <a:t>Rule 1:(+e,+/-umlaut)</a:t>
            </a:r>
            <a:endParaRPr lang="en-GB" sz="2400" dirty="0">
              <a:solidFill>
                <a:schemeClr val="accent5">
                  <a:lumMod val="50000"/>
                </a:schemeClr>
              </a:solidFill>
            </a:endParaRPr>
          </a:p>
        </p:txBody>
      </p:sp>
      <p:sp>
        <p:nvSpPr>
          <p:cNvPr id="11" name="TextBox 10">
            <a:extLst>
              <a:ext uri="{FF2B5EF4-FFF2-40B4-BE49-F238E27FC236}">
                <a16:creationId xmlns:a16="http://schemas.microsoft.com/office/drawing/2014/main" id="{C333A985-3B7B-4A83-A983-3F2BD937F533}"/>
              </a:ext>
            </a:extLst>
          </p:cNvPr>
          <p:cNvSpPr txBox="1"/>
          <p:nvPr/>
        </p:nvSpPr>
        <p:spPr>
          <a:xfrm>
            <a:off x="4908550" y="3620785"/>
            <a:ext cx="2374900" cy="469900"/>
          </a:xfrm>
          <a:prstGeom prst="rect">
            <a:avLst/>
          </a:prstGeom>
          <a:noFill/>
        </p:spPr>
        <p:txBody>
          <a:bodyPr wrap="square" rtlCol="0">
            <a:spAutoFit/>
          </a:bodyPr>
          <a:lstStyle/>
          <a:p>
            <a:pPr algn="ctr"/>
            <a:r>
              <a:rPr lang="en-GB" sz="2400" dirty="0">
                <a:solidFill>
                  <a:schemeClr val="accent5">
                    <a:lumMod val="50000"/>
                  </a:schemeClr>
                </a:solidFill>
              </a:rPr>
              <a:t>das </a:t>
            </a:r>
            <a:r>
              <a:rPr lang="en-GB" sz="2400" dirty="0" err="1">
                <a:solidFill>
                  <a:schemeClr val="accent5">
                    <a:lumMod val="50000"/>
                  </a:schemeClr>
                </a:solidFill>
              </a:rPr>
              <a:t>Kissen</a:t>
            </a:r>
            <a:endParaRPr lang="en-GB" sz="2400" dirty="0">
              <a:solidFill>
                <a:schemeClr val="accent5">
                  <a:lumMod val="50000"/>
                </a:schemeClr>
              </a:solidFill>
            </a:endParaRPr>
          </a:p>
        </p:txBody>
      </p:sp>
      <p:sp>
        <p:nvSpPr>
          <p:cNvPr id="13" name="TextBox 12">
            <a:extLst>
              <a:ext uri="{FF2B5EF4-FFF2-40B4-BE49-F238E27FC236}">
                <a16:creationId xmlns:a16="http://schemas.microsoft.com/office/drawing/2014/main" id="{A1D468AF-D018-4149-95B5-6361F63E8492}"/>
              </a:ext>
            </a:extLst>
          </p:cNvPr>
          <p:cNvSpPr txBox="1"/>
          <p:nvPr/>
        </p:nvSpPr>
        <p:spPr>
          <a:xfrm>
            <a:off x="7331074" y="3607695"/>
            <a:ext cx="4168776" cy="461665"/>
          </a:xfrm>
          <a:prstGeom prst="rect">
            <a:avLst/>
          </a:prstGeom>
          <a:noFill/>
        </p:spPr>
        <p:txBody>
          <a:bodyPr wrap="square" rtlCol="0">
            <a:spAutoFit/>
          </a:bodyPr>
          <a:lstStyle/>
          <a:p>
            <a:pPr algn="ctr"/>
            <a:r>
              <a:rPr lang="da-DK" sz="2400" dirty="0">
                <a:solidFill>
                  <a:schemeClr val="accent5">
                    <a:lumMod val="50000"/>
                  </a:schemeClr>
                </a:solidFill>
              </a:rPr>
              <a:t>Rule 2: (-el,-en,-er)</a:t>
            </a:r>
            <a:endParaRPr lang="en-GB" sz="2400" dirty="0">
              <a:solidFill>
                <a:schemeClr val="accent5">
                  <a:lumMod val="50000"/>
                </a:schemeClr>
              </a:solidFill>
            </a:endParaRPr>
          </a:p>
        </p:txBody>
      </p:sp>
      <p:sp>
        <p:nvSpPr>
          <p:cNvPr id="14" name="TextBox 13">
            <a:extLst>
              <a:ext uri="{FF2B5EF4-FFF2-40B4-BE49-F238E27FC236}">
                <a16:creationId xmlns:a16="http://schemas.microsoft.com/office/drawing/2014/main" id="{451A03F6-A5C3-40BC-91ED-AE1975A8D885}"/>
              </a:ext>
            </a:extLst>
          </p:cNvPr>
          <p:cNvSpPr txBox="1"/>
          <p:nvPr/>
        </p:nvSpPr>
        <p:spPr>
          <a:xfrm>
            <a:off x="4908550" y="4108647"/>
            <a:ext cx="2374900" cy="469900"/>
          </a:xfrm>
          <a:prstGeom prst="rect">
            <a:avLst/>
          </a:prstGeom>
          <a:noFill/>
        </p:spPr>
        <p:txBody>
          <a:bodyPr wrap="square" rtlCol="0">
            <a:spAutoFit/>
          </a:bodyPr>
          <a:lstStyle/>
          <a:p>
            <a:pPr algn="ctr"/>
            <a:r>
              <a:rPr lang="en-GB" sz="2400" dirty="0">
                <a:solidFill>
                  <a:schemeClr val="accent5">
                    <a:lumMod val="50000"/>
                  </a:schemeClr>
                </a:solidFill>
              </a:rPr>
              <a:t>der Rock</a:t>
            </a:r>
          </a:p>
        </p:txBody>
      </p:sp>
      <p:sp>
        <p:nvSpPr>
          <p:cNvPr id="15" name="TextBox 14">
            <a:extLst>
              <a:ext uri="{FF2B5EF4-FFF2-40B4-BE49-F238E27FC236}">
                <a16:creationId xmlns:a16="http://schemas.microsoft.com/office/drawing/2014/main" id="{8FE1B249-5DF4-4ED8-B42E-012F00BA6103}"/>
              </a:ext>
            </a:extLst>
          </p:cNvPr>
          <p:cNvSpPr txBox="1"/>
          <p:nvPr/>
        </p:nvSpPr>
        <p:spPr>
          <a:xfrm>
            <a:off x="7540624" y="4132637"/>
            <a:ext cx="4029076" cy="461665"/>
          </a:xfrm>
          <a:prstGeom prst="rect">
            <a:avLst/>
          </a:prstGeom>
          <a:noFill/>
        </p:spPr>
        <p:txBody>
          <a:bodyPr wrap="square" rtlCol="0">
            <a:spAutoFit/>
          </a:bodyPr>
          <a:lstStyle/>
          <a:p>
            <a:pPr algn="ctr"/>
            <a:r>
              <a:rPr lang="da-DK" sz="2400" dirty="0">
                <a:solidFill>
                  <a:schemeClr val="accent5">
                    <a:lumMod val="50000"/>
                  </a:schemeClr>
                </a:solidFill>
              </a:rPr>
              <a:t>Rule 1:(+e,+/-umlaut)</a:t>
            </a:r>
            <a:endParaRPr lang="en-GB" sz="2400" dirty="0">
              <a:solidFill>
                <a:schemeClr val="accent5">
                  <a:lumMod val="50000"/>
                </a:schemeClr>
              </a:solidFill>
            </a:endParaRPr>
          </a:p>
        </p:txBody>
      </p:sp>
      <p:sp>
        <p:nvSpPr>
          <p:cNvPr id="16" name="TextBox 15">
            <a:extLst>
              <a:ext uri="{FF2B5EF4-FFF2-40B4-BE49-F238E27FC236}">
                <a16:creationId xmlns:a16="http://schemas.microsoft.com/office/drawing/2014/main" id="{E1D830C2-330C-45F1-8D71-06360169BBD7}"/>
              </a:ext>
            </a:extLst>
          </p:cNvPr>
          <p:cNvSpPr txBox="1"/>
          <p:nvPr/>
        </p:nvSpPr>
        <p:spPr>
          <a:xfrm>
            <a:off x="4956174" y="4612371"/>
            <a:ext cx="2374900" cy="469900"/>
          </a:xfrm>
          <a:prstGeom prst="rect">
            <a:avLst/>
          </a:prstGeom>
          <a:noFill/>
        </p:spPr>
        <p:txBody>
          <a:bodyPr wrap="square" rtlCol="0">
            <a:spAutoFit/>
          </a:bodyPr>
          <a:lstStyle/>
          <a:p>
            <a:pPr algn="ctr"/>
            <a:r>
              <a:rPr lang="en-GB" sz="2400" dirty="0">
                <a:solidFill>
                  <a:schemeClr val="accent5">
                    <a:lumMod val="50000"/>
                  </a:schemeClr>
                </a:solidFill>
              </a:rPr>
              <a:t>das </a:t>
            </a:r>
            <a:r>
              <a:rPr lang="en-GB" sz="2400" dirty="0" err="1">
                <a:solidFill>
                  <a:schemeClr val="accent5">
                    <a:lumMod val="50000"/>
                  </a:schemeClr>
                </a:solidFill>
              </a:rPr>
              <a:t>Programm</a:t>
            </a:r>
            <a:endParaRPr lang="en-GB" sz="2400" dirty="0">
              <a:solidFill>
                <a:schemeClr val="accent5">
                  <a:lumMod val="50000"/>
                </a:schemeClr>
              </a:solidFill>
            </a:endParaRPr>
          </a:p>
        </p:txBody>
      </p:sp>
      <p:sp>
        <p:nvSpPr>
          <p:cNvPr id="17" name="TextBox 16">
            <a:extLst>
              <a:ext uri="{FF2B5EF4-FFF2-40B4-BE49-F238E27FC236}">
                <a16:creationId xmlns:a16="http://schemas.microsoft.com/office/drawing/2014/main" id="{34AA08C7-D3FA-4FF4-9AD1-BB4018B2F1AF}"/>
              </a:ext>
            </a:extLst>
          </p:cNvPr>
          <p:cNvSpPr txBox="1"/>
          <p:nvPr/>
        </p:nvSpPr>
        <p:spPr>
          <a:xfrm>
            <a:off x="7470774" y="5174932"/>
            <a:ext cx="4029076" cy="461665"/>
          </a:xfrm>
          <a:prstGeom prst="rect">
            <a:avLst/>
          </a:prstGeom>
          <a:noFill/>
        </p:spPr>
        <p:txBody>
          <a:bodyPr wrap="square" rtlCol="0">
            <a:spAutoFit/>
          </a:bodyPr>
          <a:lstStyle/>
          <a:p>
            <a:pPr algn="ctr"/>
            <a:r>
              <a:rPr lang="da-DK" sz="2400" dirty="0">
                <a:solidFill>
                  <a:schemeClr val="accent5">
                    <a:lumMod val="50000"/>
                  </a:schemeClr>
                </a:solidFill>
              </a:rPr>
              <a:t>???</a:t>
            </a:r>
            <a:endParaRPr lang="en-GB" sz="2400" dirty="0">
              <a:solidFill>
                <a:schemeClr val="accent5">
                  <a:lumMod val="50000"/>
                </a:schemeClr>
              </a:solidFill>
            </a:endParaRPr>
          </a:p>
        </p:txBody>
      </p:sp>
      <p:sp>
        <p:nvSpPr>
          <p:cNvPr id="18" name="TextBox 17">
            <a:extLst>
              <a:ext uri="{FF2B5EF4-FFF2-40B4-BE49-F238E27FC236}">
                <a16:creationId xmlns:a16="http://schemas.microsoft.com/office/drawing/2014/main" id="{A3F7F23B-819F-4175-8C4B-72FB32E419A1}"/>
              </a:ext>
            </a:extLst>
          </p:cNvPr>
          <p:cNvSpPr txBox="1"/>
          <p:nvPr/>
        </p:nvSpPr>
        <p:spPr>
          <a:xfrm>
            <a:off x="4956174" y="5134057"/>
            <a:ext cx="2374900" cy="469900"/>
          </a:xfrm>
          <a:prstGeom prst="rect">
            <a:avLst/>
          </a:prstGeom>
          <a:noFill/>
        </p:spPr>
        <p:txBody>
          <a:bodyPr wrap="square" rtlCol="0">
            <a:spAutoFit/>
          </a:bodyPr>
          <a:lstStyle/>
          <a:p>
            <a:pPr algn="ctr"/>
            <a:r>
              <a:rPr lang="en-GB" sz="2400" dirty="0">
                <a:solidFill>
                  <a:schemeClr val="accent5">
                    <a:lumMod val="50000"/>
                  </a:schemeClr>
                </a:solidFill>
              </a:rPr>
              <a:t>das Top</a:t>
            </a:r>
          </a:p>
        </p:txBody>
      </p:sp>
      <p:sp>
        <p:nvSpPr>
          <p:cNvPr id="19" name="TextBox 18">
            <a:extLst>
              <a:ext uri="{FF2B5EF4-FFF2-40B4-BE49-F238E27FC236}">
                <a16:creationId xmlns:a16="http://schemas.microsoft.com/office/drawing/2014/main" id="{87CF8136-52B6-41E1-86A8-25555F5CB459}"/>
              </a:ext>
            </a:extLst>
          </p:cNvPr>
          <p:cNvSpPr txBox="1"/>
          <p:nvPr/>
        </p:nvSpPr>
        <p:spPr>
          <a:xfrm>
            <a:off x="7566024" y="4632599"/>
            <a:ext cx="4029076" cy="461665"/>
          </a:xfrm>
          <a:prstGeom prst="rect">
            <a:avLst/>
          </a:prstGeom>
          <a:noFill/>
        </p:spPr>
        <p:txBody>
          <a:bodyPr wrap="square" rtlCol="0">
            <a:spAutoFit/>
          </a:bodyPr>
          <a:lstStyle/>
          <a:p>
            <a:pPr algn="ctr"/>
            <a:r>
              <a:rPr lang="da-DK" sz="2400" dirty="0">
                <a:solidFill>
                  <a:schemeClr val="accent5">
                    <a:lumMod val="50000"/>
                  </a:schemeClr>
                </a:solidFill>
              </a:rPr>
              <a:t>Rule 1:(+e,+/-umlaut)</a:t>
            </a:r>
            <a:endParaRPr lang="en-GB" sz="2400" dirty="0">
              <a:solidFill>
                <a:schemeClr val="accent5">
                  <a:lumMod val="50000"/>
                </a:schemeClr>
              </a:solidFill>
            </a:endParaRPr>
          </a:p>
        </p:txBody>
      </p:sp>
    </p:spTree>
    <p:extLst>
      <p:ext uri="{BB962C8B-B14F-4D97-AF65-F5344CB8AC3E}">
        <p14:creationId xmlns:p14="http://schemas.microsoft.com/office/powerpoint/2010/main" val="3979340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0" grpId="0"/>
      <p:bldP spid="11" grpId="0"/>
      <p:bldP spid="13" grpId="0"/>
      <p:bldP spid="14" grpId="0"/>
      <p:bldP spid="15" grpId="0"/>
      <p:bldP spid="16" grpId="0"/>
      <p:bldP spid="17" grpId="0"/>
      <p:bldP spid="18" grpId="0"/>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388100" cy="740314"/>
          </a:xfrm>
          <a:prstGeom prst="rect">
            <a:avLst/>
          </a:prstGeom>
        </p:spPr>
      </p:pic>
      <p:sp>
        <p:nvSpPr>
          <p:cNvPr id="4" name="Title 3"/>
          <p:cNvSpPr>
            <a:spLocks noGrp="1"/>
          </p:cNvSpPr>
          <p:nvPr>
            <p:ph type="title"/>
          </p:nvPr>
        </p:nvSpPr>
        <p:spPr>
          <a:xfrm>
            <a:off x="0" y="294041"/>
            <a:ext cx="5436973" cy="707849"/>
          </a:xfrm>
        </p:spPr>
        <p:txBody>
          <a:bodyPr>
            <a:normAutofit/>
          </a:bodyPr>
          <a:lstStyle/>
          <a:p>
            <a:r>
              <a:rPr lang="en-GB" sz="3600" b="1" dirty="0">
                <a:solidFill>
                  <a:schemeClr val="bg1"/>
                </a:solidFill>
              </a:rPr>
              <a:t>More than one - Rule 5</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429103" y="247046"/>
            <a:ext cx="1528224" cy="469646"/>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17" name="TextBox 16">
            <a:extLst>
              <a:ext uri="{FF2B5EF4-FFF2-40B4-BE49-F238E27FC236}">
                <a16:creationId xmlns:a16="http://schemas.microsoft.com/office/drawing/2014/main" id="{3A91BB73-B876-48F6-B03D-88AE2BC933E5}"/>
              </a:ext>
            </a:extLst>
          </p:cNvPr>
          <p:cNvSpPr txBox="1"/>
          <p:nvPr/>
        </p:nvSpPr>
        <p:spPr>
          <a:xfrm>
            <a:off x="1167790" y="4184784"/>
            <a:ext cx="614552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Some masculine and around </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25% </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neuter nouns add –</a:t>
            </a:r>
            <a:r>
              <a:rPr kumimoji="0" lang="en-GB" sz="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er</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the end and an </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umlaut </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on the vowel (ä / ö / ü), where possible:</a:t>
            </a:r>
            <a:endParaRPr kumimoji="0" lang="en-US"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411B8227-D4D0-417C-9D21-570C5972CA3D}"/>
              </a:ext>
            </a:extLst>
          </p:cNvPr>
          <p:cNvSpPr txBox="1"/>
          <p:nvPr/>
        </p:nvSpPr>
        <p:spPr>
          <a:xfrm>
            <a:off x="246455" y="4362113"/>
            <a:ext cx="921335" cy="400110"/>
          </a:xfrm>
          <a:prstGeom prst="rect">
            <a:avLst/>
          </a:prstGeom>
          <a:solidFill>
            <a:srgbClr val="FDEEB9"/>
          </a:solidFill>
          <a:ln>
            <a:solidFill>
              <a:schemeClr val="tx1">
                <a:lumMod val="50000"/>
                <a:lumOff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Rule 4</a:t>
            </a:r>
            <a:endParaRPr kumimoji="0" lang="en-US"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411B8227-D4D0-417C-9D21-570C5972CA3D}"/>
              </a:ext>
            </a:extLst>
          </p:cNvPr>
          <p:cNvSpPr txBox="1"/>
          <p:nvPr/>
        </p:nvSpPr>
        <p:spPr>
          <a:xfrm>
            <a:off x="260169" y="3584113"/>
            <a:ext cx="938099" cy="400110"/>
          </a:xfrm>
          <a:prstGeom prst="rect">
            <a:avLst/>
          </a:prstGeom>
          <a:solidFill>
            <a:srgbClr val="FDEEB9"/>
          </a:solid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Rule 3</a:t>
            </a:r>
            <a:endParaRPr kumimoji="0" lang="en-US"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30" name="Speech Bubble: Rectangle with Corners Rounded 20">
            <a:extLst>
              <a:ext uri="{FF2B5EF4-FFF2-40B4-BE49-F238E27FC236}">
                <a16:creationId xmlns:a16="http://schemas.microsoft.com/office/drawing/2014/main" id="{E1F59D70-95F9-41CC-86DA-B4B7C916628D}"/>
              </a:ext>
            </a:extLst>
          </p:cNvPr>
          <p:cNvSpPr/>
          <p:nvPr/>
        </p:nvSpPr>
        <p:spPr>
          <a:xfrm>
            <a:off x="1842334" y="5908333"/>
            <a:ext cx="7908935" cy="388766"/>
          </a:xfrm>
          <a:prstGeom prst="wedgeRoundRectCallout">
            <a:avLst>
              <a:gd name="adj1" fmla="val -43378"/>
              <a:gd name="adj2" fmla="val 34994"/>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Remember: the word for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‘the</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is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die</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for </a:t>
            </a:r>
            <a:r>
              <a:rPr kumimoji="0" lang="en-GB" sz="2000" b="1" i="1" u="sng"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all</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plural nouns.</a:t>
            </a:r>
            <a:endPar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2" name="TextBox 31">
            <a:extLst>
              <a:ext uri="{FF2B5EF4-FFF2-40B4-BE49-F238E27FC236}">
                <a16:creationId xmlns:a16="http://schemas.microsoft.com/office/drawing/2014/main" id="{411B8227-D4D0-417C-9D21-570C5972CA3D}"/>
              </a:ext>
            </a:extLst>
          </p:cNvPr>
          <p:cNvSpPr txBox="1"/>
          <p:nvPr/>
        </p:nvSpPr>
        <p:spPr>
          <a:xfrm>
            <a:off x="222069" y="1553378"/>
            <a:ext cx="995248" cy="400110"/>
          </a:xfrm>
          <a:prstGeom prst="rect">
            <a:avLst/>
          </a:prstGeom>
          <a:solidFill>
            <a:srgbClr val="FDEEB9"/>
          </a:solid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Rule 1</a:t>
            </a:r>
            <a:endParaRPr kumimoji="0" lang="en-US"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35" name="TextBox 34">
            <a:extLst>
              <a:ext uri="{FF2B5EF4-FFF2-40B4-BE49-F238E27FC236}">
                <a16:creationId xmlns:a16="http://schemas.microsoft.com/office/drawing/2014/main" id="{56608889-CA01-4663-A8C1-EB30146C4BA0}"/>
              </a:ext>
            </a:extLst>
          </p:cNvPr>
          <p:cNvSpPr txBox="1"/>
          <p:nvPr/>
        </p:nvSpPr>
        <p:spPr>
          <a:xfrm>
            <a:off x="7584109" y="1495666"/>
            <a:ext cx="4338516" cy="414013"/>
          </a:xfrm>
          <a:prstGeom prst="rect">
            <a:avLst/>
          </a:prstGeom>
          <a:solidFill>
            <a:srgbClr val="FBF0D5"/>
          </a:solidFill>
          <a:ln>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der Tag	</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sym typeface="Wingdings" panose="05000000000000000000" pitchFamily="2" charset="2"/>
              </a:rPr>
              <a:t>   </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die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Tag</a:t>
            </a:r>
            <a:r>
              <a:rPr kumimoji="0" lang="en-GB" sz="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endParaRPr kumimoji="0" lang="en-US"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48" name="Speech Bubble: Rectangle with Corners Rounded 22">
            <a:extLst>
              <a:ext uri="{FF2B5EF4-FFF2-40B4-BE49-F238E27FC236}">
                <a16:creationId xmlns:a16="http://schemas.microsoft.com/office/drawing/2014/main" id="{C68928E7-BED9-4F01-8967-41162E33BD22}"/>
              </a:ext>
            </a:extLst>
          </p:cNvPr>
          <p:cNvSpPr/>
          <p:nvPr/>
        </p:nvSpPr>
        <p:spPr>
          <a:xfrm>
            <a:off x="6925974" y="189896"/>
            <a:ext cx="3147860" cy="1037443"/>
          </a:xfrm>
          <a:prstGeom prst="wedgeRoundRectCallout">
            <a:avLst>
              <a:gd name="adj1" fmla="val 20865"/>
              <a:gd name="adj2" fmla="val 86854"/>
              <a:gd name="adj3" fmla="val 16667"/>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51" name="Rectangle 50"/>
          <p:cNvSpPr/>
          <p:nvPr/>
        </p:nvSpPr>
        <p:spPr>
          <a:xfrm>
            <a:off x="6997973" y="200785"/>
            <a:ext cx="3064470"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90%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masculine plurals and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75%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neuter plurals work like this.</a:t>
            </a:r>
            <a:endPar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7" name="TextBox 56">
            <a:extLst>
              <a:ext uri="{FF2B5EF4-FFF2-40B4-BE49-F238E27FC236}">
                <a16:creationId xmlns:a16="http://schemas.microsoft.com/office/drawing/2014/main" id="{411B8227-D4D0-417C-9D21-570C5972CA3D}"/>
              </a:ext>
            </a:extLst>
          </p:cNvPr>
          <p:cNvSpPr txBox="1"/>
          <p:nvPr/>
        </p:nvSpPr>
        <p:spPr>
          <a:xfrm>
            <a:off x="241119" y="2578411"/>
            <a:ext cx="957149" cy="400110"/>
          </a:xfrm>
          <a:prstGeom prst="rect">
            <a:avLst/>
          </a:prstGeom>
          <a:solidFill>
            <a:srgbClr val="FDEEB9"/>
          </a:solid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Rule 2</a:t>
            </a:r>
            <a:endParaRPr kumimoji="0" lang="en-US"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58" name="TextBox 57">
            <a:extLst>
              <a:ext uri="{FF2B5EF4-FFF2-40B4-BE49-F238E27FC236}">
                <a16:creationId xmlns:a16="http://schemas.microsoft.com/office/drawing/2014/main" id="{3A91BB73-B876-48F6-B03D-88AE2BC933E5}"/>
              </a:ext>
            </a:extLst>
          </p:cNvPr>
          <p:cNvSpPr txBox="1"/>
          <p:nvPr/>
        </p:nvSpPr>
        <p:spPr>
          <a:xfrm>
            <a:off x="0" y="1057024"/>
            <a:ext cx="1176008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We have met four ways to form plurals in German:</a:t>
            </a:r>
            <a:endParaRPr kumimoji="0" lang="en-US"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 name="Rectangle 1"/>
          <p:cNvSpPr/>
          <p:nvPr/>
        </p:nvSpPr>
        <p:spPr>
          <a:xfrm>
            <a:off x="1218264" y="1528169"/>
            <a:ext cx="636584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Most masculine nouns add either  –</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e</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the end…</a:t>
            </a:r>
          </a:p>
        </p:txBody>
      </p:sp>
      <p:sp>
        <p:nvSpPr>
          <p:cNvPr id="59" name="Rectangle 58"/>
          <p:cNvSpPr/>
          <p:nvPr/>
        </p:nvSpPr>
        <p:spPr>
          <a:xfrm>
            <a:off x="1179218" y="1966318"/>
            <a:ext cx="620233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or an -</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e</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the end and an </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umlaut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on the vowel.</a:t>
            </a:r>
          </a:p>
        </p:txBody>
      </p:sp>
      <p:sp>
        <p:nvSpPr>
          <p:cNvPr id="60" name="TextBox 59">
            <a:extLst>
              <a:ext uri="{FF2B5EF4-FFF2-40B4-BE49-F238E27FC236}">
                <a16:creationId xmlns:a16="http://schemas.microsoft.com/office/drawing/2014/main" id="{56608889-CA01-4663-A8C1-EB30146C4BA0}"/>
              </a:ext>
            </a:extLst>
          </p:cNvPr>
          <p:cNvSpPr txBox="1"/>
          <p:nvPr/>
        </p:nvSpPr>
        <p:spPr>
          <a:xfrm>
            <a:off x="7584106" y="1934688"/>
            <a:ext cx="4338519" cy="400110"/>
          </a:xfrm>
          <a:prstGeom prst="rect">
            <a:avLst/>
          </a:prstGeom>
          <a:solidFill>
            <a:srgbClr val="FBF0D5"/>
          </a:solidFill>
          <a:ln>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der Rock	</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sym typeface="Wingdings" panose="05000000000000000000" pitchFamily="2" charset="2"/>
              </a:rPr>
              <a:t>   </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die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Röck</a:t>
            </a:r>
            <a:r>
              <a:rPr kumimoji="0" lang="en-GB" sz="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endParaRPr kumimoji="0" lang="en-US"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6" name="Rectangle 5"/>
          <p:cNvSpPr/>
          <p:nvPr/>
        </p:nvSpPr>
        <p:spPr>
          <a:xfrm>
            <a:off x="1228744" y="2521079"/>
            <a:ext cx="5931765"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Words ending in </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-EL </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or</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-EN </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or</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-ER </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are often the same in singular and plural</a:t>
            </a:r>
            <a:r>
              <a:rPr kumimoji="0" lang="en-US"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endParaRPr kumimoji="0" lang="en-US"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61" name="TextBox 60">
            <a:extLst>
              <a:ext uri="{FF2B5EF4-FFF2-40B4-BE49-F238E27FC236}">
                <a16:creationId xmlns:a16="http://schemas.microsoft.com/office/drawing/2014/main" id="{56608889-CA01-4663-A8C1-EB30146C4BA0}"/>
              </a:ext>
            </a:extLst>
          </p:cNvPr>
          <p:cNvSpPr txBox="1"/>
          <p:nvPr/>
        </p:nvSpPr>
        <p:spPr>
          <a:xfrm>
            <a:off x="7584107" y="2504268"/>
            <a:ext cx="4338518" cy="400110"/>
          </a:xfrm>
          <a:prstGeom prst="rect">
            <a:avLst/>
          </a:prstGeom>
          <a:solidFill>
            <a:srgbClr val="FBF0D5"/>
          </a:solidFill>
          <a:ln>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das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Kissen</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sym typeface="Wingdings" panose="05000000000000000000" pitchFamily="2" charset="2"/>
              </a:rPr>
              <a:t>   </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die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Kissen</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endParaRPr kumimoji="0" lang="en-US"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62" name="TextBox 61">
            <a:extLst>
              <a:ext uri="{FF2B5EF4-FFF2-40B4-BE49-F238E27FC236}">
                <a16:creationId xmlns:a16="http://schemas.microsoft.com/office/drawing/2014/main" id="{56608889-CA01-4663-A8C1-EB30146C4BA0}"/>
              </a:ext>
            </a:extLst>
          </p:cNvPr>
          <p:cNvSpPr txBox="1"/>
          <p:nvPr/>
        </p:nvSpPr>
        <p:spPr>
          <a:xfrm>
            <a:off x="7579914" y="2970393"/>
            <a:ext cx="4342711" cy="400110"/>
          </a:xfrm>
          <a:prstGeom prst="rect">
            <a:avLst/>
          </a:prstGeom>
          <a:solidFill>
            <a:srgbClr val="FBF0D5"/>
          </a:solidFill>
          <a:ln>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der Sommer	</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sym typeface="Wingdings" panose="05000000000000000000" pitchFamily="2" charset="2"/>
              </a:rPr>
              <a:t>   </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die Sommer</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endParaRPr kumimoji="0" lang="en-US"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64" name="Rectangle 63"/>
          <p:cNvSpPr/>
          <p:nvPr/>
        </p:nvSpPr>
        <p:spPr>
          <a:xfrm>
            <a:off x="1232387" y="3451689"/>
            <a:ext cx="6096000" cy="707886"/>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More than 90% feminine nouns add either -</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n </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or -</a:t>
            </a:r>
            <a:r>
              <a:rPr kumimoji="0" lang="en-GB" sz="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en</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the end to form the plural:</a:t>
            </a:r>
            <a:endParaRPr kumimoji="0" lang="en-US"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66" name="TextBox 65">
            <a:extLst>
              <a:ext uri="{FF2B5EF4-FFF2-40B4-BE49-F238E27FC236}">
                <a16:creationId xmlns:a16="http://schemas.microsoft.com/office/drawing/2014/main" id="{56608889-CA01-4663-A8C1-EB30146C4BA0}"/>
              </a:ext>
            </a:extLst>
          </p:cNvPr>
          <p:cNvSpPr txBox="1"/>
          <p:nvPr/>
        </p:nvSpPr>
        <p:spPr>
          <a:xfrm>
            <a:off x="7579913" y="3556740"/>
            <a:ext cx="4342712" cy="400110"/>
          </a:xfrm>
          <a:prstGeom prst="rect">
            <a:avLst/>
          </a:prstGeom>
          <a:solidFill>
            <a:srgbClr val="FBF0D5"/>
          </a:solidFill>
          <a:ln>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die Frau	</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sym typeface="Wingdings" panose="05000000000000000000" pitchFamily="2" charset="2"/>
              </a:rPr>
              <a:t>   </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die Frau</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en           </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endParaRPr kumimoji="0" lang="en-US"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67" name="TextBox 66">
            <a:extLst>
              <a:ext uri="{FF2B5EF4-FFF2-40B4-BE49-F238E27FC236}">
                <a16:creationId xmlns:a16="http://schemas.microsoft.com/office/drawing/2014/main" id="{56608889-CA01-4663-A8C1-EB30146C4BA0}"/>
              </a:ext>
            </a:extLst>
          </p:cNvPr>
          <p:cNvSpPr txBox="1"/>
          <p:nvPr/>
        </p:nvSpPr>
        <p:spPr>
          <a:xfrm>
            <a:off x="7579913" y="4176933"/>
            <a:ext cx="4342712" cy="400110"/>
          </a:xfrm>
          <a:prstGeom prst="rect">
            <a:avLst/>
          </a:prstGeom>
          <a:solidFill>
            <a:srgbClr val="FBF0D5"/>
          </a:solidFill>
          <a:ln>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der Mann	</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sym typeface="Wingdings" panose="05000000000000000000" pitchFamily="2" charset="2"/>
              </a:rPr>
              <a:t>   </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die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M</a:t>
            </a:r>
            <a:r>
              <a:rPr kumimoji="0" lang="en-GB" sz="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ä</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nn</a:t>
            </a:r>
            <a:r>
              <a:rPr kumimoji="0" lang="en-GB" sz="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er</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endParaRPr kumimoji="0" lang="en-US"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68" name="TextBox 67">
            <a:extLst>
              <a:ext uri="{FF2B5EF4-FFF2-40B4-BE49-F238E27FC236}">
                <a16:creationId xmlns:a16="http://schemas.microsoft.com/office/drawing/2014/main" id="{56608889-CA01-4663-A8C1-EB30146C4BA0}"/>
              </a:ext>
            </a:extLst>
          </p:cNvPr>
          <p:cNvSpPr txBox="1"/>
          <p:nvPr/>
        </p:nvSpPr>
        <p:spPr>
          <a:xfrm>
            <a:off x="7579913" y="4652271"/>
            <a:ext cx="4342712" cy="400110"/>
          </a:xfrm>
          <a:prstGeom prst="rect">
            <a:avLst/>
          </a:prstGeom>
          <a:solidFill>
            <a:srgbClr val="FBF0D5"/>
          </a:solidFill>
          <a:ln>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das Lied	</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sym typeface="Wingdings" panose="05000000000000000000" pitchFamily="2" charset="2"/>
              </a:rPr>
              <a:t>   </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die Lied</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er  </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endParaRPr kumimoji="0" lang="en-US"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F34FACF6-3D36-407D-ACFD-7A0A82E1D870}"/>
              </a:ext>
            </a:extLst>
          </p:cNvPr>
          <p:cNvSpPr txBox="1"/>
          <p:nvPr/>
        </p:nvSpPr>
        <p:spPr>
          <a:xfrm>
            <a:off x="265233" y="5304622"/>
            <a:ext cx="921335" cy="400110"/>
          </a:xfrm>
          <a:prstGeom prst="rect">
            <a:avLst/>
          </a:prstGeom>
          <a:solidFill>
            <a:srgbClr val="FDEEB9"/>
          </a:solidFill>
          <a:ln>
            <a:solidFill>
              <a:schemeClr val="tx1">
                <a:lumMod val="50000"/>
                <a:lumOff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Rule 5</a:t>
            </a:r>
            <a:endParaRPr kumimoji="0" lang="en-US"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8" name="TextBox 27">
            <a:extLst>
              <a:ext uri="{FF2B5EF4-FFF2-40B4-BE49-F238E27FC236}">
                <a16:creationId xmlns:a16="http://schemas.microsoft.com/office/drawing/2014/main" id="{4C0441F6-9BFC-4728-82C1-312A21679C82}"/>
              </a:ext>
            </a:extLst>
          </p:cNvPr>
          <p:cNvSpPr txBox="1"/>
          <p:nvPr/>
        </p:nvSpPr>
        <p:spPr>
          <a:xfrm>
            <a:off x="1207623" y="5209910"/>
            <a:ext cx="614552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Some (typically ‘borrowed’) nouns add –s.</a:t>
            </a:r>
            <a:r>
              <a:rPr kumimoji="0" lang="en-GB" sz="2000" b="0" i="0" u="none" strike="noStrike" kern="1200" cap="none" spc="0" normalizeH="0" noProof="0" dirty="0">
                <a:ln>
                  <a:noFill/>
                </a:ln>
                <a:solidFill>
                  <a:srgbClr val="115076"/>
                </a:solidFill>
                <a:effectLst/>
                <a:uLnTx/>
                <a:uFillTx/>
                <a:latin typeface="Century Gothic" panose="020B0502020202020204" pitchFamily="34" charset="0"/>
                <a:ea typeface="+mn-ea"/>
                <a:cs typeface="+mn-cs"/>
              </a:rPr>
              <a:t> They may end in</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in –</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lang="en-GB" sz="2000" b="1" dirty="0">
                <a:solidFill>
                  <a:srgbClr val="115076"/>
                </a:solidFill>
                <a:latin typeface="Century Gothic" panose="020B0502020202020204" pitchFamily="34" charset="0"/>
              </a:rPr>
              <a:t>i</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o</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u</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r>
              <a:rPr lang="en-GB" sz="2000" dirty="0">
                <a:solidFill>
                  <a:srgbClr val="115076"/>
                </a:solidFill>
                <a:latin typeface="Century Gothic" panose="020B0502020202020204" pitchFamily="34" charset="0"/>
              </a:rPr>
              <a:t>or –</a:t>
            </a:r>
            <a:r>
              <a:rPr lang="en-GB" sz="2000" b="1" dirty="0">
                <a:solidFill>
                  <a:srgbClr val="115076"/>
                </a:solidFill>
                <a:latin typeface="Century Gothic" panose="020B0502020202020204" pitchFamily="34" charset="0"/>
              </a:rPr>
              <a:t>y </a:t>
            </a:r>
            <a:r>
              <a:rPr lang="en-GB" sz="2000" dirty="0">
                <a:solidFill>
                  <a:srgbClr val="115076"/>
                </a:solidFill>
                <a:latin typeface="Century Gothic" panose="020B0502020202020204" pitchFamily="34" charset="0"/>
              </a:rPr>
              <a:t>(or other letters).</a:t>
            </a:r>
            <a:endParaRPr kumimoji="0" lang="en-US" sz="2000" i="0" u="none" strike="noStrike" kern="1200" cap="none" spc="0" normalizeH="0" baseline="0" noProof="0" dirty="0">
              <a:ln>
                <a:noFill/>
              </a:ln>
              <a:solidFill>
                <a:srgbClr val="115076"/>
              </a:solidFill>
              <a:effectLst/>
              <a:uLnTx/>
              <a:uFillTx/>
              <a:latin typeface="Century Gothic" panose="020B0502020202020204" pitchFamily="34" charset="0"/>
            </a:endParaRPr>
          </a:p>
        </p:txBody>
      </p:sp>
      <p:sp>
        <p:nvSpPr>
          <p:cNvPr id="29" name="TextBox 28">
            <a:extLst>
              <a:ext uri="{FF2B5EF4-FFF2-40B4-BE49-F238E27FC236}">
                <a16:creationId xmlns:a16="http://schemas.microsoft.com/office/drawing/2014/main" id="{EC1D9546-DF62-4D24-9A27-6BC1A2DF3592}"/>
              </a:ext>
            </a:extLst>
          </p:cNvPr>
          <p:cNvSpPr txBox="1"/>
          <p:nvPr/>
        </p:nvSpPr>
        <p:spPr>
          <a:xfrm>
            <a:off x="7579913" y="5232940"/>
            <a:ext cx="4342712" cy="400110"/>
          </a:xfrm>
          <a:prstGeom prst="rect">
            <a:avLst/>
          </a:prstGeom>
          <a:solidFill>
            <a:srgbClr val="FBF0D5"/>
          </a:solidFill>
          <a:ln>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das Top	</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sym typeface="Wingdings" panose="05000000000000000000" pitchFamily="2" charset="2"/>
              </a:rPr>
              <a:t>   </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die Top</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s  </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endParaRPr kumimoji="0" lang="en-US"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03380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6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6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animBg="1"/>
      <p:bldP spid="25" grpId="0" animBg="1"/>
      <p:bldP spid="30" grpId="0" animBg="1"/>
      <p:bldP spid="32" grpId="0" animBg="1"/>
      <p:bldP spid="35" grpId="0" animBg="1"/>
      <p:bldP spid="48" grpId="0" animBg="1"/>
      <p:bldP spid="51" grpId="0"/>
      <p:bldP spid="57" grpId="0" animBg="1"/>
      <p:bldP spid="2" grpId="0"/>
      <p:bldP spid="59" grpId="0"/>
      <p:bldP spid="60" grpId="0" animBg="1"/>
      <p:bldP spid="6" grpId="0"/>
      <p:bldP spid="61" grpId="0" animBg="1"/>
      <p:bldP spid="62" grpId="0" animBg="1"/>
      <p:bldP spid="64" grpId="0"/>
      <p:bldP spid="66" grpId="0" animBg="1"/>
      <p:bldP spid="67" grpId="0" animBg="1"/>
      <p:bldP spid="68" grpId="0" animBg="1"/>
      <p:bldP spid="27" grpId="0" animBg="1"/>
      <p:bldP spid="28" grpId="0"/>
      <p:bldP spid="2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743891" cy="707849"/>
          </a:xfrm>
        </p:spPr>
        <p:txBody>
          <a:bodyPr>
            <a:normAutofit/>
          </a:bodyPr>
          <a:lstStyle/>
          <a:p>
            <a:r>
              <a:rPr lang="en-GB" sz="3600" b="1" dirty="0">
                <a:solidFill>
                  <a:schemeClr val="bg1"/>
                </a:solidFill>
              </a:rPr>
              <a:t>More than one – Rule 5</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180000" y="1296000"/>
            <a:ext cx="5563891" cy="461665"/>
          </a:xfrm>
          <a:prstGeom prst="rect">
            <a:avLst/>
          </a:prstGeom>
          <a:noFill/>
        </p:spPr>
        <p:txBody>
          <a:bodyPr wrap="square" rtlCol="0">
            <a:spAutoFit/>
          </a:bodyPr>
          <a:lstStyle/>
          <a:p>
            <a:r>
              <a:rPr lang="en-US" sz="2400" dirty="0">
                <a:solidFill>
                  <a:schemeClr val="accent5">
                    <a:lumMod val="50000"/>
                  </a:schemeClr>
                </a:solidFill>
              </a:rPr>
              <a:t>Sag die Singular- und </a:t>
            </a:r>
            <a:r>
              <a:rPr lang="en-US" sz="2400" dirty="0" err="1">
                <a:solidFill>
                  <a:schemeClr val="accent5">
                    <a:lumMod val="50000"/>
                  </a:schemeClr>
                </a:solidFill>
              </a:rPr>
              <a:t>Pluralformen</a:t>
            </a:r>
            <a:r>
              <a:rPr lang="en-US" sz="2400" dirty="0">
                <a:solidFill>
                  <a:schemeClr val="accent5">
                    <a:lumMod val="50000"/>
                  </a:schemeClr>
                </a:solidFill>
              </a:rPr>
              <a:t>.</a:t>
            </a:r>
          </a:p>
        </p:txBody>
      </p:sp>
      <p:sp>
        <p:nvSpPr>
          <p:cNvPr id="9" name="Rectangle 2" descr="rectangle that moves down the slide to show the 60 second timer">
            <a:extLst>
              <a:ext uri="{FF2B5EF4-FFF2-40B4-BE49-F238E27FC236}">
                <a16:creationId xmlns:a16="http://schemas.microsoft.com/office/drawing/2014/main" id="{FDFADE86-0C7A-4E8E-AD80-5C511395EB46}"/>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10" name="Rectangle 3" descr="rectangle for timer">
            <a:extLst>
              <a:ext uri="{FF2B5EF4-FFF2-40B4-BE49-F238E27FC236}">
                <a16:creationId xmlns:a16="http://schemas.microsoft.com/office/drawing/2014/main" id="{5C2A1E10-F635-4077-BB74-6131A2E22480}"/>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11" name="Line 7" descr="top line for timer, 60 seconds">
            <a:extLst>
              <a:ext uri="{FF2B5EF4-FFF2-40B4-BE49-F238E27FC236}">
                <a16:creationId xmlns:a16="http://schemas.microsoft.com/office/drawing/2014/main" id="{4256DA78-6381-40CF-A852-7F1C7BA77C3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2" name="Text Box 12">
            <a:extLst>
              <a:ext uri="{FF2B5EF4-FFF2-40B4-BE49-F238E27FC236}">
                <a16:creationId xmlns:a16="http://schemas.microsoft.com/office/drawing/2014/main" id="{60B29B75-1904-4BDA-812F-71D0FD1D148B}"/>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20</a:t>
            </a:r>
          </a:p>
        </p:txBody>
      </p:sp>
      <p:sp>
        <p:nvSpPr>
          <p:cNvPr id="13" name="Line 4" descr="line to show the length of 60 seconds">
            <a:extLst>
              <a:ext uri="{FF2B5EF4-FFF2-40B4-BE49-F238E27FC236}">
                <a16:creationId xmlns:a16="http://schemas.microsoft.com/office/drawing/2014/main" id="{224B61C7-CDF0-4346-8E68-5551DCB49C19}"/>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4" name="Text Box 10">
            <a:extLst>
              <a:ext uri="{FF2B5EF4-FFF2-40B4-BE49-F238E27FC236}">
                <a16:creationId xmlns:a16="http://schemas.microsoft.com/office/drawing/2014/main" id="{A198F1BB-9317-47A9-B5C4-26776A751B9B}"/>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Sekunden</a:t>
            </a:r>
            <a:endParaRPr lang="en-GB" b="1" dirty="0">
              <a:solidFill>
                <a:srgbClr val="5B9BD5">
                  <a:lumMod val="50000"/>
                </a:srgbClr>
              </a:solidFill>
              <a:latin typeface="Century Gothic" panose="020B0502020202020204" pitchFamily="34" charset="0"/>
            </a:endParaRPr>
          </a:p>
        </p:txBody>
      </p:sp>
      <p:sp>
        <p:nvSpPr>
          <p:cNvPr id="15" name="Line 9" descr="bottom line for timer, 0 seconds">
            <a:extLst>
              <a:ext uri="{FF2B5EF4-FFF2-40B4-BE49-F238E27FC236}">
                <a16:creationId xmlns:a16="http://schemas.microsoft.com/office/drawing/2014/main" id="{5BD1570E-5391-4322-AB1E-169FAAF43E50}"/>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6" name="Text Box 14">
            <a:extLst>
              <a:ext uri="{FF2B5EF4-FFF2-40B4-BE49-F238E27FC236}">
                <a16:creationId xmlns:a16="http://schemas.microsoft.com/office/drawing/2014/main" id="{B5B5771C-94F1-41BE-8A8D-393BCC16942A}"/>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17" name="Rectangle 16" descr="box to hide timer as it goes off the page">
            <a:extLst>
              <a:ext uri="{FF2B5EF4-FFF2-40B4-BE49-F238E27FC236}">
                <a16:creationId xmlns:a16="http://schemas.microsoft.com/office/drawing/2014/main" id="{C4A2463F-69F0-4E03-9C6D-46B2A6A531AC}"/>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8" name="AutoShape 11">
            <a:hlinkClick r:id="" action="ppaction://noaction" highlightClick="1"/>
            <a:extLst>
              <a:ext uri="{FF2B5EF4-FFF2-40B4-BE49-F238E27FC236}">
                <a16:creationId xmlns:a16="http://schemas.microsoft.com/office/drawing/2014/main" id="{B0DF17BD-9ED8-4593-AF40-AB46CB91A7F8}"/>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rPr>
              <a:t>LOS!</a:t>
            </a:r>
          </a:p>
        </p:txBody>
      </p:sp>
      <p:sp>
        <p:nvSpPr>
          <p:cNvPr id="19" name="TextBox 18">
            <a:extLst>
              <a:ext uri="{FF2B5EF4-FFF2-40B4-BE49-F238E27FC236}">
                <a16:creationId xmlns:a16="http://schemas.microsoft.com/office/drawing/2014/main" id="{2C9DE638-E302-4F5B-9A29-10D938DDEC39}"/>
              </a:ext>
            </a:extLst>
          </p:cNvPr>
          <p:cNvSpPr txBox="1"/>
          <p:nvPr/>
        </p:nvSpPr>
        <p:spPr>
          <a:xfrm rot="21007165">
            <a:off x="717145" y="2561410"/>
            <a:ext cx="1359044" cy="461665"/>
          </a:xfrm>
          <a:prstGeom prst="rect">
            <a:avLst/>
          </a:prstGeom>
          <a:noFill/>
          <a:ln w="28575">
            <a:solidFill>
              <a:srgbClr val="DAA520"/>
            </a:solidFill>
          </a:ln>
        </p:spPr>
        <p:txBody>
          <a:bodyPr wrap="square" rtlCol="0">
            <a:spAutoFit/>
          </a:bodyPr>
          <a:lstStyle/>
          <a:p>
            <a:pPr algn="ctr"/>
            <a:r>
              <a:rPr lang="en-GB" sz="2400" dirty="0">
                <a:solidFill>
                  <a:srgbClr val="115076"/>
                </a:solidFill>
              </a:rPr>
              <a:t>das Taxi</a:t>
            </a:r>
          </a:p>
        </p:txBody>
      </p:sp>
      <p:sp>
        <p:nvSpPr>
          <p:cNvPr id="20" name="TextBox 19">
            <a:extLst>
              <a:ext uri="{FF2B5EF4-FFF2-40B4-BE49-F238E27FC236}">
                <a16:creationId xmlns:a16="http://schemas.microsoft.com/office/drawing/2014/main" id="{D109D21D-073C-4D85-A50E-ACA25CE4B802}"/>
              </a:ext>
            </a:extLst>
          </p:cNvPr>
          <p:cNvSpPr txBox="1"/>
          <p:nvPr/>
        </p:nvSpPr>
        <p:spPr>
          <a:xfrm rot="768856">
            <a:off x="2686470" y="2416927"/>
            <a:ext cx="1359044" cy="461665"/>
          </a:xfrm>
          <a:prstGeom prst="rect">
            <a:avLst/>
          </a:prstGeom>
          <a:noFill/>
          <a:ln w="28575">
            <a:solidFill>
              <a:srgbClr val="DAA520"/>
            </a:solidFill>
          </a:ln>
        </p:spPr>
        <p:txBody>
          <a:bodyPr wrap="square" rtlCol="0">
            <a:spAutoFit/>
          </a:bodyPr>
          <a:lstStyle/>
          <a:p>
            <a:pPr algn="ctr"/>
            <a:r>
              <a:rPr lang="en-GB" sz="2400" dirty="0">
                <a:solidFill>
                  <a:srgbClr val="115076"/>
                </a:solidFill>
              </a:rPr>
              <a:t>das Top</a:t>
            </a:r>
          </a:p>
        </p:txBody>
      </p:sp>
      <p:sp>
        <p:nvSpPr>
          <p:cNvPr id="21" name="TextBox 20">
            <a:extLst>
              <a:ext uri="{FF2B5EF4-FFF2-40B4-BE49-F238E27FC236}">
                <a16:creationId xmlns:a16="http://schemas.microsoft.com/office/drawing/2014/main" id="{6F926BF8-1EA7-4857-9ABD-040DB4F619C9}"/>
              </a:ext>
            </a:extLst>
          </p:cNvPr>
          <p:cNvSpPr txBox="1"/>
          <p:nvPr/>
        </p:nvSpPr>
        <p:spPr>
          <a:xfrm rot="21007165">
            <a:off x="4636959" y="2313014"/>
            <a:ext cx="1563021" cy="461665"/>
          </a:xfrm>
          <a:prstGeom prst="rect">
            <a:avLst/>
          </a:prstGeom>
          <a:noFill/>
          <a:ln w="28575">
            <a:solidFill>
              <a:srgbClr val="DAA520"/>
            </a:solidFill>
          </a:ln>
        </p:spPr>
        <p:txBody>
          <a:bodyPr wrap="square" rtlCol="0">
            <a:spAutoFit/>
          </a:bodyPr>
          <a:lstStyle/>
          <a:p>
            <a:pPr algn="ctr"/>
            <a:r>
              <a:rPr lang="en-GB" sz="2400" dirty="0">
                <a:solidFill>
                  <a:srgbClr val="115076"/>
                </a:solidFill>
              </a:rPr>
              <a:t>der Song</a:t>
            </a:r>
          </a:p>
        </p:txBody>
      </p:sp>
      <p:sp>
        <p:nvSpPr>
          <p:cNvPr id="22" name="TextBox 21">
            <a:extLst>
              <a:ext uri="{FF2B5EF4-FFF2-40B4-BE49-F238E27FC236}">
                <a16:creationId xmlns:a16="http://schemas.microsoft.com/office/drawing/2014/main" id="{7BDE3F81-DE91-4CFA-956E-75BA959B031D}"/>
              </a:ext>
            </a:extLst>
          </p:cNvPr>
          <p:cNvSpPr txBox="1"/>
          <p:nvPr/>
        </p:nvSpPr>
        <p:spPr>
          <a:xfrm rot="768856">
            <a:off x="6894331" y="1818684"/>
            <a:ext cx="1565714" cy="461665"/>
          </a:xfrm>
          <a:prstGeom prst="rect">
            <a:avLst/>
          </a:prstGeom>
          <a:noFill/>
          <a:ln w="28575">
            <a:solidFill>
              <a:srgbClr val="DAA520"/>
            </a:solidFill>
          </a:ln>
        </p:spPr>
        <p:txBody>
          <a:bodyPr wrap="square" rtlCol="0">
            <a:spAutoFit/>
          </a:bodyPr>
          <a:lstStyle/>
          <a:p>
            <a:pPr algn="ctr"/>
            <a:r>
              <a:rPr lang="en-GB" sz="2400" dirty="0">
                <a:solidFill>
                  <a:srgbClr val="115076"/>
                </a:solidFill>
              </a:rPr>
              <a:t>die Party</a:t>
            </a:r>
          </a:p>
        </p:txBody>
      </p:sp>
      <p:sp>
        <p:nvSpPr>
          <p:cNvPr id="23" name="TextBox 22">
            <a:extLst>
              <a:ext uri="{FF2B5EF4-FFF2-40B4-BE49-F238E27FC236}">
                <a16:creationId xmlns:a16="http://schemas.microsoft.com/office/drawing/2014/main" id="{CC16EEFF-B9C0-4502-AE9C-7497CD07286E}"/>
              </a:ext>
            </a:extLst>
          </p:cNvPr>
          <p:cNvSpPr txBox="1"/>
          <p:nvPr/>
        </p:nvSpPr>
        <p:spPr>
          <a:xfrm rot="21007165">
            <a:off x="1367696" y="3831561"/>
            <a:ext cx="1699806" cy="461665"/>
          </a:xfrm>
          <a:prstGeom prst="rect">
            <a:avLst/>
          </a:prstGeom>
          <a:noFill/>
          <a:ln w="28575">
            <a:solidFill>
              <a:srgbClr val="DAA520"/>
            </a:solidFill>
          </a:ln>
        </p:spPr>
        <p:txBody>
          <a:bodyPr wrap="square" rtlCol="0">
            <a:spAutoFit/>
          </a:bodyPr>
          <a:lstStyle/>
          <a:p>
            <a:pPr algn="ctr"/>
            <a:r>
              <a:rPr lang="en-GB" sz="2400" dirty="0">
                <a:solidFill>
                  <a:srgbClr val="115076"/>
                </a:solidFill>
              </a:rPr>
              <a:t>das Kino</a:t>
            </a:r>
          </a:p>
        </p:txBody>
      </p:sp>
      <p:sp>
        <p:nvSpPr>
          <p:cNvPr id="24" name="TextBox 23">
            <a:extLst>
              <a:ext uri="{FF2B5EF4-FFF2-40B4-BE49-F238E27FC236}">
                <a16:creationId xmlns:a16="http://schemas.microsoft.com/office/drawing/2014/main" id="{A7B944BF-932C-4007-9F6C-7F2DFE8A3646}"/>
              </a:ext>
            </a:extLst>
          </p:cNvPr>
          <p:cNvSpPr txBox="1"/>
          <p:nvPr/>
        </p:nvSpPr>
        <p:spPr>
          <a:xfrm rot="768856">
            <a:off x="4228848" y="3705539"/>
            <a:ext cx="1554600" cy="461665"/>
          </a:xfrm>
          <a:prstGeom prst="rect">
            <a:avLst/>
          </a:prstGeom>
          <a:noFill/>
          <a:ln w="28575">
            <a:solidFill>
              <a:srgbClr val="DAA520"/>
            </a:solidFill>
          </a:ln>
        </p:spPr>
        <p:txBody>
          <a:bodyPr wrap="square" rtlCol="0">
            <a:spAutoFit/>
          </a:bodyPr>
          <a:lstStyle/>
          <a:p>
            <a:pPr algn="ctr"/>
            <a:r>
              <a:rPr lang="en-GB" sz="2400" dirty="0">
                <a:solidFill>
                  <a:srgbClr val="115076"/>
                </a:solidFill>
              </a:rPr>
              <a:t>die Band</a:t>
            </a:r>
          </a:p>
        </p:txBody>
      </p:sp>
      <p:sp>
        <p:nvSpPr>
          <p:cNvPr id="25" name="TextBox 24">
            <a:extLst>
              <a:ext uri="{FF2B5EF4-FFF2-40B4-BE49-F238E27FC236}">
                <a16:creationId xmlns:a16="http://schemas.microsoft.com/office/drawing/2014/main" id="{9E0A0660-FFE1-4F73-84FB-F01C25E9F05F}"/>
              </a:ext>
            </a:extLst>
          </p:cNvPr>
          <p:cNvSpPr txBox="1"/>
          <p:nvPr/>
        </p:nvSpPr>
        <p:spPr>
          <a:xfrm rot="21007165">
            <a:off x="6357623" y="3528152"/>
            <a:ext cx="1538380" cy="461665"/>
          </a:xfrm>
          <a:prstGeom prst="rect">
            <a:avLst/>
          </a:prstGeom>
          <a:noFill/>
          <a:ln w="28575">
            <a:solidFill>
              <a:srgbClr val="DAA520"/>
            </a:solidFill>
          </a:ln>
        </p:spPr>
        <p:txBody>
          <a:bodyPr wrap="square" rtlCol="0">
            <a:spAutoFit/>
          </a:bodyPr>
          <a:lstStyle/>
          <a:p>
            <a:pPr algn="ctr"/>
            <a:r>
              <a:rPr lang="en-GB" sz="2400" dirty="0">
                <a:solidFill>
                  <a:srgbClr val="115076"/>
                </a:solidFill>
              </a:rPr>
              <a:t>das Auto</a:t>
            </a:r>
          </a:p>
        </p:txBody>
      </p:sp>
      <p:sp>
        <p:nvSpPr>
          <p:cNvPr id="26" name="TextBox 25">
            <a:extLst>
              <a:ext uri="{FF2B5EF4-FFF2-40B4-BE49-F238E27FC236}">
                <a16:creationId xmlns:a16="http://schemas.microsoft.com/office/drawing/2014/main" id="{39941685-F025-45B6-8327-766F2CC2131C}"/>
              </a:ext>
            </a:extLst>
          </p:cNvPr>
          <p:cNvSpPr txBox="1"/>
          <p:nvPr/>
        </p:nvSpPr>
        <p:spPr>
          <a:xfrm rot="768856">
            <a:off x="7934363" y="2947218"/>
            <a:ext cx="1879842" cy="461665"/>
          </a:xfrm>
          <a:prstGeom prst="rect">
            <a:avLst/>
          </a:prstGeom>
          <a:noFill/>
          <a:ln w="28575">
            <a:solidFill>
              <a:srgbClr val="DAA520"/>
            </a:solidFill>
          </a:ln>
        </p:spPr>
        <p:txBody>
          <a:bodyPr wrap="square" rtlCol="0">
            <a:spAutoFit/>
          </a:bodyPr>
          <a:lstStyle/>
          <a:p>
            <a:pPr algn="ctr"/>
            <a:r>
              <a:rPr lang="en-GB" sz="2400" dirty="0">
                <a:solidFill>
                  <a:srgbClr val="115076"/>
                </a:solidFill>
              </a:rPr>
              <a:t>das Handy</a:t>
            </a:r>
          </a:p>
        </p:txBody>
      </p:sp>
      <p:sp>
        <p:nvSpPr>
          <p:cNvPr id="27" name="TextBox 26">
            <a:extLst>
              <a:ext uri="{FF2B5EF4-FFF2-40B4-BE49-F238E27FC236}">
                <a16:creationId xmlns:a16="http://schemas.microsoft.com/office/drawing/2014/main" id="{24EA4DC8-EC63-454F-8C56-E109EA63B1CF}"/>
              </a:ext>
            </a:extLst>
          </p:cNvPr>
          <p:cNvSpPr txBox="1"/>
          <p:nvPr/>
        </p:nvSpPr>
        <p:spPr>
          <a:xfrm rot="21007165">
            <a:off x="1208659" y="5037095"/>
            <a:ext cx="1526390" cy="461665"/>
          </a:xfrm>
          <a:prstGeom prst="rect">
            <a:avLst/>
          </a:prstGeom>
          <a:noFill/>
          <a:ln w="28575">
            <a:solidFill>
              <a:srgbClr val="DAA520"/>
            </a:solidFill>
          </a:ln>
        </p:spPr>
        <p:txBody>
          <a:bodyPr wrap="square" rtlCol="0">
            <a:spAutoFit/>
          </a:bodyPr>
          <a:lstStyle/>
          <a:p>
            <a:pPr algn="ctr"/>
            <a:r>
              <a:rPr lang="en-GB" sz="2400" dirty="0">
                <a:solidFill>
                  <a:srgbClr val="115076"/>
                </a:solidFill>
              </a:rPr>
              <a:t>das </a:t>
            </a:r>
            <a:r>
              <a:rPr lang="en-GB" sz="2400" dirty="0" err="1">
                <a:solidFill>
                  <a:srgbClr val="115076"/>
                </a:solidFill>
              </a:rPr>
              <a:t>Foto</a:t>
            </a:r>
            <a:endParaRPr lang="en-GB" sz="2400" dirty="0">
              <a:solidFill>
                <a:srgbClr val="115076"/>
              </a:solidFill>
            </a:endParaRPr>
          </a:p>
        </p:txBody>
      </p:sp>
      <p:sp>
        <p:nvSpPr>
          <p:cNvPr id="29" name="TextBox 28">
            <a:extLst>
              <a:ext uri="{FF2B5EF4-FFF2-40B4-BE49-F238E27FC236}">
                <a16:creationId xmlns:a16="http://schemas.microsoft.com/office/drawing/2014/main" id="{8EC1D34D-93BD-4D59-8C9A-C61020B68191}"/>
              </a:ext>
            </a:extLst>
          </p:cNvPr>
          <p:cNvSpPr txBox="1"/>
          <p:nvPr/>
        </p:nvSpPr>
        <p:spPr>
          <a:xfrm rot="21007165">
            <a:off x="5167869" y="5070099"/>
            <a:ext cx="1911064" cy="461665"/>
          </a:xfrm>
          <a:prstGeom prst="rect">
            <a:avLst/>
          </a:prstGeom>
          <a:noFill/>
          <a:ln w="28575">
            <a:solidFill>
              <a:srgbClr val="DAA520"/>
            </a:solidFill>
          </a:ln>
        </p:spPr>
        <p:txBody>
          <a:bodyPr wrap="square" rtlCol="0">
            <a:spAutoFit/>
          </a:bodyPr>
          <a:lstStyle/>
          <a:p>
            <a:pPr algn="ctr"/>
            <a:r>
              <a:rPr lang="en-GB" sz="2400" dirty="0">
                <a:solidFill>
                  <a:srgbClr val="115076"/>
                </a:solidFill>
              </a:rPr>
              <a:t>das Hobby</a:t>
            </a:r>
          </a:p>
        </p:txBody>
      </p:sp>
      <p:sp>
        <p:nvSpPr>
          <p:cNvPr id="30" name="TextBox 29">
            <a:extLst>
              <a:ext uri="{FF2B5EF4-FFF2-40B4-BE49-F238E27FC236}">
                <a16:creationId xmlns:a16="http://schemas.microsoft.com/office/drawing/2014/main" id="{C2340F3D-8D59-4BDA-9F19-3D57EDA831F1}"/>
              </a:ext>
            </a:extLst>
          </p:cNvPr>
          <p:cNvSpPr txBox="1"/>
          <p:nvPr/>
        </p:nvSpPr>
        <p:spPr>
          <a:xfrm rot="768856">
            <a:off x="7888685" y="4712987"/>
            <a:ext cx="1649646" cy="461665"/>
          </a:xfrm>
          <a:prstGeom prst="rect">
            <a:avLst/>
          </a:prstGeom>
          <a:noFill/>
          <a:ln w="28575">
            <a:solidFill>
              <a:srgbClr val="DAA520"/>
            </a:solidFill>
          </a:ln>
        </p:spPr>
        <p:txBody>
          <a:bodyPr wrap="square" rtlCol="0">
            <a:spAutoFit/>
          </a:bodyPr>
          <a:lstStyle/>
          <a:p>
            <a:pPr algn="ctr"/>
            <a:r>
              <a:rPr lang="en-GB" sz="2400" dirty="0">
                <a:solidFill>
                  <a:srgbClr val="115076"/>
                </a:solidFill>
              </a:rPr>
              <a:t>der Euro</a:t>
            </a:r>
          </a:p>
        </p:txBody>
      </p:sp>
      <p:sp>
        <p:nvSpPr>
          <p:cNvPr id="31" name="TextBox 30">
            <a:extLst>
              <a:ext uri="{FF2B5EF4-FFF2-40B4-BE49-F238E27FC236}">
                <a16:creationId xmlns:a16="http://schemas.microsoft.com/office/drawing/2014/main" id="{07728D0A-F2E1-4EDC-9F92-223322D66FC1}"/>
              </a:ext>
            </a:extLst>
          </p:cNvPr>
          <p:cNvSpPr txBox="1"/>
          <p:nvPr/>
        </p:nvSpPr>
        <p:spPr>
          <a:xfrm>
            <a:off x="3114021" y="4638671"/>
            <a:ext cx="1710954" cy="461665"/>
          </a:xfrm>
          <a:prstGeom prst="rect">
            <a:avLst/>
          </a:prstGeom>
          <a:noFill/>
          <a:ln w="28575">
            <a:solidFill>
              <a:srgbClr val="DAA520"/>
            </a:solidFill>
          </a:ln>
        </p:spPr>
        <p:txBody>
          <a:bodyPr wrap="square" rtlCol="0">
            <a:spAutoFit/>
          </a:bodyPr>
          <a:lstStyle/>
          <a:p>
            <a:pPr algn="ctr"/>
            <a:r>
              <a:rPr lang="en-GB" sz="2400" dirty="0">
                <a:solidFill>
                  <a:srgbClr val="115076"/>
                </a:solidFill>
              </a:rPr>
              <a:t>das Radio</a:t>
            </a:r>
          </a:p>
        </p:txBody>
      </p:sp>
    </p:spTree>
    <p:extLst>
      <p:ext uri="{BB962C8B-B14F-4D97-AF65-F5344CB8AC3E}">
        <p14:creationId xmlns:p14="http://schemas.microsoft.com/office/powerpoint/2010/main" val="215717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9"/>
                                        </p:tgtEl>
                                        <p:attrNameLst>
                                          <p:attrName>fillcolor</p:attrName>
                                        </p:attrNameLst>
                                      </p:cBhvr>
                                      <p:to>
                                        <a:schemeClr val="accent2"/>
                                      </p:to>
                                    </p:animClr>
                                    <p:set>
                                      <p:cBhvr>
                                        <p:cTn id="7" dur="2000" fill="hold"/>
                                        <p:tgtEl>
                                          <p:spTgt spid="19"/>
                                        </p:tgtEl>
                                        <p:attrNameLst>
                                          <p:attrName>fill.type</p:attrName>
                                        </p:attrNameLst>
                                      </p:cBhvr>
                                      <p:to>
                                        <p:strVal val="solid"/>
                                      </p:to>
                                    </p:set>
                                    <p:set>
                                      <p:cBhvr>
                                        <p:cTn id="8" dur="2000" fill="hold"/>
                                        <p:tgtEl>
                                          <p:spTgt spid="19"/>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nodeType="clickEffect">
                                  <p:stCondLst>
                                    <p:cond delay="0"/>
                                  </p:stCondLst>
                                  <p:childTnLst>
                                    <p:animClr clrSpc="rgb" dir="cw">
                                      <p:cBhvr>
                                        <p:cTn id="12" dur="2000" fill="hold"/>
                                        <p:tgtEl>
                                          <p:spTgt spid="20"/>
                                        </p:tgtEl>
                                        <p:attrNameLst>
                                          <p:attrName>fillcolor</p:attrName>
                                        </p:attrNameLst>
                                      </p:cBhvr>
                                      <p:to>
                                        <a:schemeClr val="accent2"/>
                                      </p:to>
                                    </p:animClr>
                                    <p:set>
                                      <p:cBhvr>
                                        <p:cTn id="13" dur="2000" fill="hold"/>
                                        <p:tgtEl>
                                          <p:spTgt spid="20"/>
                                        </p:tgtEl>
                                        <p:attrNameLst>
                                          <p:attrName>fill.type</p:attrName>
                                        </p:attrNameLst>
                                      </p:cBhvr>
                                      <p:to>
                                        <p:strVal val="solid"/>
                                      </p:to>
                                    </p:set>
                                    <p:set>
                                      <p:cBhvr>
                                        <p:cTn id="14" dur="2000" fill="hold"/>
                                        <p:tgtEl>
                                          <p:spTgt spid="20"/>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 presetClass="emph" presetSubtype="2" fill="hold" nodeType="clickEffect">
                                  <p:stCondLst>
                                    <p:cond delay="0"/>
                                  </p:stCondLst>
                                  <p:childTnLst>
                                    <p:animClr clrSpc="rgb" dir="cw">
                                      <p:cBhvr>
                                        <p:cTn id="18" dur="2000" fill="hold"/>
                                        <p:tgtEl>
                                          <p:spTgt spid="21"/>
                                        </p:tgtEl>
                                        <p:attrNameLst>
                                          <p:attrName>fillcolor</p:attrName>
                                        </p:attrNameLst>
                                      </p:cBhvr>
                                      <p:to>
                                        <a:schemeClr val="accent2"/>
                                      </p:to>
                                    </p:animClr>
                                    <p:set>
                                      <p:cBhvr>
                                        <p:cTn id="19" dur="2000" fill="hold"/>
                                        <p:tgtEl>
                                          <p:spTgt spid="21"/>
                                        </p:tgtEl>
                                        <p:attrNameLst>
                                          <p:attrName>fill.type</p:attrName>
                                        </p:attrNameLst>
                                      </p:cBhvr>
                                      <p:to>
                                        <p:strVal val="solid"/>
                                      </p:to>
                                    </p:set>
                                    <p:set>
                                      <p:cBhvr>
                                        <p:cTn id="20" dur="2000" fill="hold"/>
                                        <p:tgtEl>
                                          <p:spTgt spid="21"/>
                                        </p:tgtEl>
                                        <p:attrNameLst>
                                          <p:attrName>fill.on</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22"/>
                                        </p:tgtEl>
                                        <p:attrNameLst>
                                          <p:attrName>fillcolor</p:attrName>
                                        </p:attrNameLst>
                                      </p:cBhvr>
                                      <p:to>
                                        <a:schemeClr val="accent2"/>
                                      </p:to>
                                    </p:animClr>
                                    <p:set>
                                      <p:cBhvr>
                                        <p:cTn id="25" dur="2000" fill="hold"/>
                                        <p:tgtEl>
                                          <p:spTgt spid="22"/>
                                        </p:tgtEl>
                                        <p:attrNameLst>
                                          <p:attrName>fill.type</p:attrName>
                                        </p:attrNameLst>
                                      </p:cBhvr>
                                      <p:to>
                                        <p:strVal val="solid"/>
                                      </p:to>
                                    </p:set>
                                    <p:set>
                                      <p:cBhvr>
                                        <p:cTn id="26" dur="2000" fill="hold"/>
                                        <p:tgtEl>
                                          <p:spTgt spid="22"/>
                                        </p:tgtEl>
                                        <p:attrNameLst>
                                          <p:attrName>fill.on</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1" presetClass="emph" presetSubtype="2" fill="hold" nodeType="clickEffect">
                                  <p:stCondLst>
                                    <p:cond delay="0"/>
                                  </p:stCondLst>
                                  <p:childTnLst>
                                    <p:animClr clrSpc="rgb" dir="cw">
                                      <p:cBhvr>
                                        <p:cTn id="30" dur="2000" fill="hold"/>
                                        <p:tgtEl>
                                          <p:spTgt spid="23"/>
                                        </p:tgtEl>
                                        <p:attrNameLst>
                                          <p:attrName>fillcolor</p:attrName>
                                        </p:attrNameLst>
                                      </p:cBhvr>
                                      <p:to>
                                        <a:schemeClr val="accent2"/>
                                      </p:to>
                                    </p:animClr>
                                    <p:set>
                                      <p:cBhvr>
                                        <p:cTn id="31" dur="2000" fill="hold"/>
                                        <p:tgtEl>
                                          <p:spTgt spid="23"/>
                                        </p:tgtEl>
                                        <p:attrNameLst>
                                          <p:attrName>fill.type</p:attrName>
                                        </p:attrNameLst>
                                      </p:cBhvr>
                                      <p:to>
                                        <p:strVal val="solid"/>
                                      </p:to>
                                    </p:set>
                                    <p:set>
                                      <p:cBhvr>
                                        <p:cTn id="32" dur="2000" fill="hold"/>
                                        <p:tgtEl>
                                          <p:spTgt spid="23"/>
                                        </p:tgtEl>
                                        <p:attrNameLst>
                                          <p:attrName>fill.on</p:attrName>
                                        </p:attrNameLst>
                                      </p:cBhvr>
                                      <p:to>
                                        <p:strVal val="true"/>
                                      </p:to>
                                    </p:set>
                                  </p:childTnLst>
                                </p:cTn>
                              </p:par>
                            </p:childTnLst>
                          </p:cTn>
                        </p:par>
                      </p:childTnLst>
                    </p:cTn>
                  </p:par>
                  <p:par>
                    <p:cTn id="33" fill="hold">
                      <p:stCondLst>
                        <p:cond delay="indefinite"/>
                      </p:stCondLst>
                      <p:childTnLst>
                        <p:par>
                          <p:cTn id="34" fill="hold">
                            <p:stCondLst>
                              <p:cond delay="0"/>
                            </p:stCondLst>
                            <p:childTnLst>
                              <p:par>
                                <p:cTn id="35" presetID="1" presetClass="emph" presetSubtype="2" fill="hold" nodeType="clickEffect">
                                  <p:stCondLst>
                                    <p:cond delay="0"/>
                                  </p:stCondLst>
                                  <p:childTnLst>
                                    <p:animClr clrSpc="rgb" dir="cw">
                                      <p:cBhvr>
                                        <p:cTn id="36" dur="2000" fill="hold"/>
                                        <p:tgtEl>
                                          <p:spTgt spid="24"/>
                                        </p:tgtEl>
                                        <p:attrNameLst>
                                          <p:attrName>fillcolor</p:attrName>
                                        </p:attrNameLst>
                                      </p:cBhvr>
                                      <p:to>
                                        <a:schemeClr val="accent2"/>
                                      </p:to>
                                    </p:animClr>
                                    <p:set>
                                      <p:cBhvr>
                                        <p:cTn id="37" dur="2000" fill="hold"/>
                                        <p:tgtEl>
                                          <p:spTgt spid="24"/>
                                        </p:tgtEl>
                                        <p:attrNameLst>
                                          <p:attrName>fill.type</p:attrName>
                                        </p:attrNameLst>
                                      </p:cBhvr>
                                      <p:to>
                                        <p:strVal val="solid"/>
                                      </p:to>
                                    </p:set>
                                    <p:set>
                                      <p:cBhvr>
                                        <p:cTn id="38" dur="2000" fill="hold"/>
                                        <p:tgtEl>
                                          <p:spTgt spid="24"/>
                                        </p:tgtEl>
                                        <p:attrNameLst>
                                          <p:attrName>fill.on</p:attrName>
                                        </p:attrNameLst>
                                      </p:cBhvr>
                                      <p:to>
                                        <p:strVal val="true"/>
                                      </p:to>
                                    </p:se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2000" fill="hold"/>
                                        <p:tgtEl>
                                          <p:spTgt spid="25"/>
                                        </p:tgtEl>
                                        <p:attrNameLst>
                                          <p:attrName>fillcolor</p:attrName>
                                        </p:attrNameLst>
                                      </p:cBhvr>
                                      <p:to>
                                        <a:schemeClr val="accent2"/>
                                      </p:to>
                                    </p:animClr>
                                    <p:set>
                                      <p:cBhvr>
                                        <p:cTn id="43" dur="2000" fill="hold"/>
                                        <p:tgtEl>
                                          <p:spTgt spid="25"/>
                                        </p:tgtEl>
                                        <p:attrNameLst>
                                          <p:attrName>fill.type</p:attrName>
                                        </p:attrNameLst>
                                      </p:cBhvr>
                                      <p:to>
                                        <p:strVal val="solid"/>
                                      </p:to>
                                    </p:set>
                                    <p:set>
                                      <p:cBhvr>
                                        <p:cTn id="44" dur="2000" fill="hold"/>
                                        <p:tgtEl>
                                          <p:spTgt spid="25"/>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 presetClass="emph" presetSubtype="2" fill="hold" nodeType="clickEffect">
                                  <p:stCondLst>
                                    <p:cond delay="0"/>
                                  </p:stCondLst>
                                  <p:childTnLst>
                                    <p:animClr clrSpc="rgb" dir="cw">
                                      <p:cBhvr>
                                        <p:cTn id="48" dur="2000" fill="hold"/>
                                        <p:tgtEl>
                                          <p:spTgt spid="26"/>
                                        </p:tgtEl>
                                        <p:attrNameLst>
                                          <p:attrName>fillcolor</p:attrName>
                                        </p:attrNameLst>
                                      </p:cBhvr>
                                      <p:to>
                                        <a:schemeClr val="accent2"/>
                                      </p:to>
                                    </p:animClr>
                                    <p:set>
                                      <p:cBhvr>
                                        <p:cTn id="49" dur="2000" fill="hold"/>
                                        <p:tgtEl>
                                          <p:spTgt spid="26"/>
                                        </p:tgtEl>
                                        <p:attrNameLst>
                                          <p:attrName>fill.type</p:attrName>
                                        </p:attrNameLst>
                                      </p:cBhvr>
                                      <p:to>
                                        <p:strVal val="solid"/>
                                      </p:to>
                                    </p:set>
                                    <p:set>
                                      <p:cBhvr>
                                        <p:cTn id="50" dur="2000" fill="hold"/>
                                        <p:tgtEl>
                                          <p:spTgt spid="26"/>
                                        </p:tgtEl>
                                        <p:attrNameLst>
                                          <p:attrName>fill.on</p:attrName>
                                        </p:attrNameLst>
                                      </p:cBhvr>
                                      <p:to>
                                        <p:strVal val="true"/>
                                      </p:to>
                                    </p:set>
                                  </p:childTnLst>
                                </p:cTn>
                              </p:par>
                            </p:childTnLst>
                          </p:cTn>
                        </p:par>
                      </p:childTnLst>
                    </p:cTn>
                  </p:par>
                  <p:par>
                    <p:cTn id="51" fill="hold">
                      <p:stCondLst>
                        <p:cond delay="indefinite"/>
                      </p:stCondLst>
                      <p:childTnLst>
                        <p:par>
                          <p:cTn id="52" fill="hold">
                            <p:stCondLst>
                              <p:cond delay="0"/>
                            </p:stCondLst>
                            <p:childTnLst>
                              <p:par>
                                <p:cTn id="53" presetID="1" presetClass="emph" presetSubtype="2" fill="hold" nodeType="clickEffect">
                                  <p:stCondLst>
                                    <p:cond delay="0"/>
                                  </p:stCondLst>
                                  <p:childTnLst>
                                    <p:animClr clrSpc="rgb" dir="cw">
                                      <p:cBhvr>
                                        <p:cTn id="54" dur="2000" fill="hold"/>
                                        <p:tgtEl>
                                          <p:spTgt spid="27"/>
                                        </p:tgtEl>
                                        <p:attrNameLst>
                                          <p:attrName>fillcolor</p:attrName>
                                        </p:attrNameLst>
                                      </p:cBhvr>
                                      <p:to>
                                        <a:schemeClr val="accent2"/>
                                      </p:to>
                                    </p:animClr>
                                    <p:set>
                                      <p:cBhvr>
                                        <p:cTn id="55" dur="2000" fill="hold"/>
                                        <p:tgtEl>
                                          <p:spTgt spid="27"/>
                                        </p:tgtEl>
                                        <p:attrNameLst>
                                          <p:attrName>fill.type</p:attrName>
                                        </p:attrNameLst>
                                      </p:cBhvr>
                                      <p:to>
                                        <p:strVal val="solid"/>
                                      </p:to>
                                    </p:set>
                                    <p:set>
                                      <p:cBhvr>
                                        <p:cTn id="56" dur="2000" fill="hold"/>
                                        <p:tgtEl>
                                          <p:spTgt spid="27"/>
                                        </p:tgtEl>
                                        <p:attrNameLst>
                                          <p:attrName>fill.on</p:attrName>
                                        </p:attrNameLst>
                                      </p:cBhvr>
                                      <p:to>
                                        <p:strVal val="true"/>
                                      </p:to>
                                    </p:set>
                                  </p:childTnLst>
                                </p:cTn>
                              </p:par>
                            </p:childTnLst>
                          </p:cTn>
                        </p:par>
                      </p:childTnLst>
                    </p:cTn>
                  </p:par>
                  <p:par>
                    <p:cTn id="57" fill="hold">
                      <p:stCondLst>
                        <p:cond delay="indefinite"/>
                      </p:stCondLst>
                      <p:childTnLst>
                        <p:par>
                          <p:cTn id="58" fill="hold">
                            <p:stCondLst>
                              <p:cond delay="0"/>
                            </p:stCondLst>
                            <p:childTnLst>
                              <p:par>
                                <p:cTn id="59" presetID="1" presetClass="emph" presetSubtype="2" fill="hold" nodeType="clickEffect">
                                  <p:stCondLst>
                                    <p:cond delay="0"/>
                                  </p:stCondLst>
                                  <p:childTnLst>
                                    <p:animClr clrSpc="rgb" dir="cw">
                                      <p:cBhvr>
                                        <p:cTn id="60" dur="2000" fill="hold"/>
                                        <p:tgtEl>
                                          <p:spTgt spid="31"/>
                                        </p:tgtEl>
                                        <p:attrNameLst>
                                          <p:attrName>fillcolor</p:attrName>
                                        </p:attrNameLst>
                                      </p:cBhvr>
                                      <p:to>
                                        <a:schemeClr val="accent2"/>
                                      </p:to>
                                    </p:animClr>
                                    <p:set>
                                      <p:cBhvr>
                                        <p:cTn id="61" dur="2000" fill="hold"/>
                                        <p:tgtEl>
                                          <p:spTgt spid="31"/>
                                        </p:tgtEl>
                                        <p:attrNameLst>
                                          <p:attrName>fill.type</p:attrName>
                                        </p:attrNameLst>
                                      </p:cBhvr>
                                      <p:to>
                                        <p:strVal val="solid"/>
                                      </p:to>
                                    </p:set>
                                    <p:set>
                                      <p:cBhvr>
                                        <p:cTn id="62" dur="2000" fill="hold"/>
                                        <p:tgtEl>
                                          <p:spTgt spid="31"/>
                                        </p:tgtEl>
                                        <p:attrNameLst>
                                          <p:attrName>fill.on</p:attrName>
                                        </p:attrNameLst>
                                      </p:cBhvr>
                                      <p:to>
                                        <p:strVal val="true"/>
                                      </p:to>
                                    </p:set>
                                  </p:childTnLst>
                                </p:cTn>
                              </p:par>
                            </p:childTnLst>
                          </p:cTn>
                        </p:par>
                      </p:childTnLst>
                    </p:cTn>
                  </p:par>
                  <p:par>
                    <p:cTn id="63" fill="hold">
                      <p:stCondLst>
                        <p:cond delay="indefinite"/>
                      </p:stCondLst>
                      <p:childTnLst>
                        <p:par>
                          <p:cTn id="64" fill="hold">
                            <p:stCondLst>
                              <p:cond delay="0"/>
                            </p:stCondLst>
                            <p:childTnLst>
                              <p:par>
                                <p:cTn id="65" presetID="1" presetClass="emph" presetSubtype="2" fill="hold" nodeType="clickEffect">
                                  <p:stCondLst>
                                    <p:cond delay="0"/>
                                  </p:stCondLst>
                                  <p:childTnLst>
                                    <p:animClr clrSpc="rgb" dir="cw">
                                      <p:cBhvr>
                                        <p:cTn id="66" dur="2000" fill="hold"/>
                                        <p:tgtEl>
                                          <p:spTgt spid="29"/>
                                        </p:tgtEl>
                                        <p:attrNameLst>
                                          <p:attrName>fillcolor</p:attrName>
                                        </p:attrNameLst>
                                      </p:cBhvr>
                                      <p:to>
                                        <a:schemeClr val="accent2"/>
                                      </p:to>
                                    </p:animClr>
                                    <p:set>
                                      <p:cBhvr>
                                        <p:cTn id="67" dur="2000" fill="hold"/>
                                        <p:tgtEl>
                                          <p:spTgt spid="29"/>
                                        </p:tgtEl>
                                        <p:attrNameLst>
                                          <p:attrName>fill.type</p:attrName>
                                        </p:attrNameLst>
                                      </p:cBhvr>
                                      <p:to>
                                        <p:strVal val="solid"/>
                                      </p:to>
                                    </p:set>
                                    <p:set>
                                      <p:cBhvr>
                                        <p:cTn id="68" dur="2000" fill="hold"/>
                                        <p:tgtEl>
                                          <p:spTgt spid="29"/>
                                        </p:tgtEl>
                                        <p:attrNameLst>
                                          <p:attrName>fill.on</p:attrName>
                                        </p:attrNameLst>
                                      </p:cBhvr>
                                      <p:to>
                                        <p:strVal val="true"/>
                                      </p:to>
                                    </p:set>
                                  </p:childTnLst>
                                </p:cTn>
                              </p:par>
                            </p:childTnLst>
                          </p:cTn>
                        </p:par>
                      </p:childTnLst>
                    </p:cTn>
                  </p:par>
                  <p:par>
                    <p:cTn id="69" fill="hold">
                      <p:stCondLst>
                        <p:cond delay="indefinite"/>
                      </p:stCondLst>
                      <p:childTnLst>
                        <p:par>
                          <p:cTn id="70" fill="hold">
                            <p:stCondLst>
                              <p:cond delay="0"/>
                            </p:stCondLst>
                            <p:childTnLst>
                              <p:par>
                                <p:cTn id="71" presetID="1" presetClass="emph" presetSubtype="2" fill="hold" nodeType="clickEffect">
                                  <p:stCondLst>
                                    <p:cond delay="0"/>
                                  </p:stCondLst>
                                  <p:childTnLst>
                                    <p:animClr clrSpc="rgb" dir="cw">
                                      <p:cBhvr>
                                        <p:cTn id="72" dur="2000" fill="hold"/>
                                        <p:tgtEl>
                                          <p:spTgt spid="30"/>
                                        </p:tgtEl>
                                        <p:attrNameLst>
                                          <p:attrName>fillcolor</p:attrName>
                                        </p:attrNameLst>
                                      </p:cBhvr>
                                      <p:to>
                                        <a:schemeClr val="accent2"/>
                                      </p:to>
                                    </p:animClr>
                                    <p:set>
                                      <p:cBhvr>
                                        <p:cTn id="73" dur="2000" fill="hold"/>
                                        <p:tgtEl>
                                          <p:spTgt spid="30"/>
                                        </p:tgtEl>
                                        <p:attrNameLst>
                                          <p:attrName>fill.type</p:attrName>
                                        </p:attrNameLst>
                                      </p:cBhvr>
                                      <p:to>
                                        <p:strVal val="solid"/>
                                      </p:to>
                                    </p:set>
                                    <p:set>
                                      <p:cBhvr>
                                        <p:cTn id="74" dur="2000" fill="hold"/>
                                        <p:tgtEl>
                                          <p:spTgt spid="3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5" restart="whenNotActive" fill="hold" evtFilter="cancelBubble" nodeType="interactiveSeq">
                <p:stCondLst>
                  <p:cond evt="onClick" delay="0">
                    <p:tgtEl>
                      <p:spTgt spid="18"/>
                    </p:tgtEl>
                  </p:cond>
                </p:stCondLst>
                <p:endSync evt="end" delay="0">
                  <p:rtn val="all"/>
                </p:endSync>
                <p:childTnLst>
                  <p:par>
                    <p:cTn id="76" fill="hold">
                      <p:stCondLst>
                        <p:cond delay="0"/>
                      </p:stCondLst>
                      <p:childTnLst>
                        <p:par>
                          <p:cTn id="77" fill="hold">
                            <p:stCondLst>
                              <p:cond delay="0"/>
                            </p:stCondLst>
                            <p:childTnLst>
                              <p:par>
                                <p:cTn id="78" presetID="12" presetClass="exit" presetSubtype="4" fill="hold" nodeType="afterEffect">
                                  <p:stCondLst>
                                    <p:cond delay="0"/>
                                  </p:stCondLst>
                                  <p:childTnLst>
                                    <p:animEffect transition="out" filter="slide(fromBottom)">
                                      <p:cBhvr>
                                        <p:cTn id="79" dur="20000"/>
                                        <p:tgtEl>
                                          <p:spTgt spid="10"/>
                                        </p:tgtEl>
                                      </p:cBhvr>
                                    </p:animEffect>
                                    <p:set>
                                      <p:cBhvr>
                                        <p:cTn id="80" dur="1" fill="hold">
                                          <p:stCondLst>
                                            <p:cond delay="19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19685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Früher</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922000" y="247046"/>
            <a:ext cx="10368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C8C77C08-5026-0447-B022-A3A477524218}"/>
              </a:ext>
            </a:extLst>
          </p:cNvPr>
          <p:cNvSpPr txBox="1"/>
          <p:nvPr/>
        </p:nvSpPr>
        <p:spPr>
          <a:xfrm>
            <a:off x="1968500" y="540225"/>
            <a:ext cx="8242300" cy="461665"/>
          </a:xfrm>
          <a:prstGeom prst="rect">
            <a:avLst/>
          </a:prstGeom>
          <a:noFill/>
        </p:spPr>
        <p:txBody>
          <a:bodyPr wrap="square" rtlCol="0">
            <a:spAutoFit/>
          </a:bodyPr>
          <a:lstStyle/>
          <a:p>
            <a:r>
              <a:rPr lang="en-US" sz="2400" dirty="0" err="1">
                <a:solidFill>
                  <a:schemeClr val="accent5">
                    <a:lumMod val="50000"/>
                  </a:schemeClr>
                </a:solidFill>
              </a:rPr>
              <a:t>Welcher</a:t>
            </a:r>
            <a:r>
              <a:rPr lang="en-US" sz="2400" dirty="0">
                <a:solidFill>
                  <a:schemeClr val="accent5">
                    <a:lumMod val="50000"/>
                  </a:schemeClr>
                </a:solidFill>
              </a:rPr>
              <a:t> </a:t>
            </a:r>
            <a:r>
              <a:rPr lang="en-US" sz="2400" dirty="0" err="1">
                <a:solidFill>
                  <a:schemeClr val="accent5">
                    <a:lumMod val="50000"/>
                  </a:schemeClr>
                </a:solidFill>
              </a:rPr>
              <a:t>Satz</a:t>
            </a:r>
            <a:r>
              <a:rPr lang="en-US" sz="2400" dirty="0">
                <a:solidFill>
                  <a:schemeClr val="accent5">
                    <a:lumMod val="50000"/>
                  </a:schemeClr>
                </a:solidFill>
              </a:rPr>
              <a:t> </a:t>
            </a:r>
            <a:r>
              <a:rPr lang="en-US" sz="2400" dirty="0" err="1">
                <a:solidFill>
                  <a:schemeClr val="accent5">
                    <a:lumMod val="50000"/>
                  </a:schemeClr>
                </a:solidFill>
              </a:rPr>
              <a:t>ist</a:t>
            </a:r>
            <a:r>
              <a:rPr lang="en-US" sz="2400" dirty="0">
                <a:solidFill>
                  <a:schemeClr val="accent5">
                    <a:lumMod val="50000"/>
                  </a:schemeClr>
                </a:solidFill>
              </a:rPr>
              <a:t> </a:t>
            </a:r>
            <a:r>
              <a:rPr lang="en-US" sz="2400" dirty="0" err="1">
                <a:solidFill>
                  <a:schemeClr val="accent5">
                    <a:lumMod val="50000"/>
                  </a:schemeClr>
                </a:solidFill>
              </a:rPr>
              <a:t>richtig</a:t>
            </a:r>
            <a:r>
              <a:rPr lang="en-US" sz="2400" dirty="0">
                <a:solidFill>
                  <a:schemeClr val="accent5">
                    <a:lumMod val="50000"/>
                  </a:schemeClr>
                </a:solidFill>
              </a:rPr>
              <a:t>? </a:t>
            </a:r>
            <a:r>
              <a:rPr lang="en-US" sz="2400" dirty="0" err="1">
                <a:solidFill>
                  <a:schemeClr val="accent5">
                    <a:lumMod val="50000"/>
                  </a:schemeClr>
                </a:solidFill>
              </a:rPr>
              <a:t>Schreib</a:t>
            </a:r>
            <a:r>
              <a:rPr lang="en-US" sz="2400" dirty="0">
                <a:solidFill>
                  <a:schemeClr val="accent5">
                    <a:lumMod val="50000"/>
                  </a:schemeClr>
                </a:solidFill>
              </a:rPr>
              <a:t> 1-5 und </a:t>
            </a:r>
            <a:r>
              <a:rPr lang="en-US" sz="2400" b="1" i="1" dirty="0">
                <a:solidFill>
                  <a:schemeClr val="accent5">
                    <a:lumMod val="50000"/>
                  </a:schemeClr>
                </a:solidFill>
              </a:rPr>
              <a:t>a </a:t>
            </a:r>
            <a:r>
              <a:rPr lang="en-US" sz="2400" dirty="0" err="1">
                <a:solidFill>
                  <a:schemeClr val="accent5">
                    <a:lumMod val="50000"/>
                  </a:schemeClr>
                </a:solidFill>
              </a:rPr>
              <a:t>oder</a:t>
            </a:r>
            <a:r>
              <a:rPr lang="en-US" sz="2400" dirty="0">
                <a:solidFill>
                  <a:schemeClr val="accent5">
                    <a:lumMod val="50000"/>
                  </a:schemeClr>
                </a:solidFill>
              </a:rPr>
              <a:t> </a:t>
            </a:r>
            <a:r>
              <a:rPr lang="en-US" sz="2400" b="1" i="1" dirty="0">
                <a:solidFill>
                  <a:schemeClr val="accent5">
                    <a:lumMod val="50000"/>
                  </a:schemeClr>
                </a:solidFill>
              </a:rPr>
              <a:t>b</a:t>
            </a:r>
            <a:r>
              <a:rPr lang="en-US" sz="2400" dirty="0">
                <a:solidFill>
                  <a:schemeClr val="accent5">
                    <a:lumMod val="50000"/>
                  </a:schemeClr>
                </a:solidFill>
              </a:rPr>
              <a:t>.</a:t>
            </a:r>
          </a:p>
        </p:txBody>
      </p:sp>
      <p:sp>
        <p:nvSpPr>
          <p:cNvPr id="8" name="Rectangle 7">
            <a:extLst>
              <a:ext uri="{FF2B5EF4-FFF2-40B4-BE49-F238E27FC236}">
                <a16:creationId xmlns:a16="http://schemas.microsoft.com/office/drawing/2014/main" id="{28B3398B-BAA3-4045-AAF2-2F755D8B0025}"/>
              </a:ext>
            </a:extLst>
          </p:cNvPr>
          <p:cNvSpPr/>
          <p:nvPr/>
        </p:nvSpPr>
        <p:spPr>
          <a:xfrm>
            <a:off x="3398375" y="1174840"/>
            <a:ext cx="7859049" cy="2862322"/>
          </a:xfrm>
          <a:prstGeom prst="rect">
            <a:avLst/>
          </a:prstGeom>
          <a:ln>
            <a:solidFill>
              <a:srgbClr val="115076"/>
            </a:solidFill>
          </a:ln>
        </p:spPr>
        <p:txBody>
          <a:bodyPr wrap="square">
            <a:spAutoFit/>
          </a:bodyPr>
          <a:lstStyle/>
          <a:p>
            <a:r>
              <a:rPr lang="de-DE" sz="2000" dirty="0">
                <a:solidFill>
                  <a:srgbClr val="002060"/>
                </a:solidFill>
                <a:latin typeface="Century Gothic" panose="020B0502020202020204" pitchFamily="34" charset="0"/>
              </a:rPr>
              <a:t>Früher war alles besser.</a:t>
            </a:r>
          </a:p>
          <a:p>
            <a:r>
              <a:rPr lang="de-DE" sz="2000" dirty="0">
                <a:solidFill>
                  <a:srgbClr val="002060"/>
                </a:solidFill>
                <a:latin typeface="Century Gothic" panose="020B0502020202020204" pitchFamily="34" charset="0"/>
              </a:rPr>
              <a:t>Die Armen waren reicher und die Reichen etwas ärmer.</a:t>
            </a:r>
          </a:p>
          <a:p>
            <a:r>
              <a:rPr lang="de-DE" sz="2000" dirty="0">
                <a:solidFill>
                  <a:srgbClr val="002060"/>
                </a:solidFill>
                <a:latin typeface="Century Gothic" panose="020B0502020202020204" pitchFamily="34" charset="0"/>
              </a:rPr>
              <a:t>Die Kissen waren </a:t>
            </a:r>
            <a:r>
              <a:rPr lang="de-DE" sz="2000" dirty="0">
                <a:solidFill>
                  <a:srgbClr val="002060"/>
                </a:solidFill>
                <a:highlight>
                  <a:srgbClr val="FFFF00"/>
                </a:highlight>
                <a:latin typeface="Century Gothic" panose="020B0502020202020204" pitchFamily="34" charset="0"/>
              </a:rPr>
              <a:t>weich</a:t>
            </a:r>
            <a:r>
              <a:rPr lang="de-DE" sz="2000" dirty="0">
                <a:solidFill>
                  <a:srgbClr val="002060"/>
                </a:solidFill>
                <a:latin typeface="Century Gothic" panose="020B0502020202020204" pitchFamily="34" charset="0"/>
              </a:rPr>
              <a:t>er, und die Sommer waren wärmer.</a:t>
            </a:r>
          </a:p>
          <a:p>
            <a:r>
              <a:rPr lang="de-DE" sz="2000" dirty="0">
                <a:solidFill>
                  <a:srgbClr val="002060"/>
                </a:solidFill>
                <a:latin typeface="Century Gothic" panose="020B0502020202020204" pitchFamily="34" charset="0"/>
              </a:rPr>
              <a:t>Die Tage waren heller und die Nächte länger,</a:t>
            </a:r>
          </a:p>
          <a:p>
            <a:r>
              <a:rPr lang="de-DE" sz="2000" dirty="0">
                <a:solidFill>
                  <a:srgbClr val="002060"/>
                </a:solidFill>
                <a:latin typeface="Century Gothic" panose="020B0502020202020204" pitchFamily="34" charset="0"/>
              </a:rPr>
              <a:t>die Röcke waren kürzer und die Tops enger.</a:t>
            </a:r>
          </a:p>
          <a:p>
            <a:r>
              <a:rPr lang="de-DE" sz="2000" dirty="0">
                <a:solidFill>
                  <a:srgbClr val="002060"/>
                </a:solidFill>
                <a:latin typeface="Century Gothic" panose="020B0502020202020204" pitchFamily="34" charset="0"/>
              </a:rPr>
              <a:t>Es gab nur drei Programme im TV,</a:t>
            </a:r>
          </a:p>
          <a:p>
            <a:r>
              <a:rPr lang="de-DE" sz="2000" dirty="0">
                <a:solidFill>
                  <a:srgbClr val="002060"/>
                </a:solidFill>
                <a:latin typeface="Century Gothic" panose="020B0502020202020204" pitchFamily="34" charset="0"/>
              </a:rPr>
              <a:t>die war'n zwar ganz genau so schlecht wie heute,</a:t>
            </a:r>
          </a:p>
          <a:p>
            <a:r>
              <a:rPr lang="de-DE" sz="2000" dirty="0">
                <a:solidFill>
                  <a:srgbClr val="002060"/>
                </a:solidFill>
                <a:latin typeface="Century Gothic" panose="020B0502020202020204" pitchFamily="34" charset="0"/>
              </a:rPr>
              <a:t>doch es waren nicht so viele.</a:t>
            </a:r>
          </a:p>
          <a:p>
            <a:r>
              <a:rPr lang="de-DE" sz="2000" dirty="0">
                <a:solidFill>
                  <a:srgbClr val="002060"/>
                </a:solidFill>
                <a:latin typeface="Century Gothic" panose="020B0502020202020204" pitchFamily="34" charset="0"/>
              </a:rPr>
              <a:t>Die Kugel Eis für nur dreißig Pfennig in der Eisdiele. Früher ...</a:t>
            </a:r>
          </a:p>
        </p:txBody>
      </p:sp>
      <p:graphicFrame>
        <p:nvGraphicFramePr>
          <p:cNvPr id="6" name="Table 8">
            <a:extLst>
              <a:ext uri="{FF2B5EF4-FFF2-40B4-BE49-F238E27FC236}">
                <a16:creationId xmlns:a16="http://schemas.microsoft.com/office/drawing/2014/main" id="{DE2209EA-71C3-4A45-B5A9-4C52F8994260}"/>
              </a:ext>
            </a:extLst>
          </p:cNvPr>
          <p:cNvGraphicFramePr>
            <a:graphicFrameLocks noGrp="1"/>
          </p:cNvGraphicFramePr>
          <p:nvPr>
            <p:extLst>
              <p:ext uri="{D42A27DB-BD31-4B8C-83A1-F6EECF244321}">
                <p14:modId xmlns:p14="http://schemas.microsoft.com/office/powerpoint/2010/main" val="3733524677"/>
              </p:ext>
            </p:extLst>
          </p:nvPr>
        </p:nvGraphicFramePr>
        <p:xfrm>
          <a:off x="190500" y="4168130"/>
          <a:ext cx="11768392" cy="1981200"/>
        </p:xfrm>
        <a:graphic>
          <a:graphicData uri="http://schemas.openxmlformats.org/drawingml/2006/table">
            <a:tbl>
              <a:tblPr firstRow="1" bandRow="1">
                <a:tableStyleId>{ED083AE6-46FA-4A59-8FB0-9F97EB10719F}</a:tableStyleId>
              </a:tblPr>
              <a:tblGrid>
                <a:gridCol w="6057900">
                  <a:extLst>
                    <a:ext uri="{9D8B030D-6E8A-4147-A177-3AD203B41FA5}">
                      <a16:colId xmlns:a16="http://schemas.microsoft.com/office/drawing/2014/main" val="3771139143"/>
                    </a:ext>
                  </a:extLst>
                </a:gridCol>
                <a:gridCol w="5710492">
                  <a:extLst>
                    <a:ext uri="{9D8B030D-6E8A-4147-A177-3AD203B41FA5}">
                      <a16:colId xmlns:a16="http://schemas.microsoft.com/office/drawing/2014/main" val="2842958039"/>
                    </a:ext>
                  </a:extLst>
                </a:gridCol>
              </a:tblGrid>
              <a:tr h="370840">
                <a:tc>
                  <a:txBody>
                    <a:bodyPr/>
                    <a:lstStyle/>
                    <a:p>
                      <a:r>
                        <a:rPr lang="de-DE" sz="2000" b="1" dirty="0">
                          <a:solidFill>
                            <a:srgbClr val="115076"/>
                          </a:solidFill>
                        </a:rPr>
                        <a:t>1a</a:t>
                      </a:r>
                      <a:r>
                        <a:rPr lang="de-DE" sz="2000" b="0" dirty="0">
                          <a:solidFill>
                            <a:srgbClr val="115076"/>
                          </a:solidFill>
                        </a:rPr>
                        <a:t>.  Heute ist besser als früher.	</a:t>
                      </a:r>
                      <a:endParaRPr lang="en-GB" sz="2000" b="0" dirty="0">
                        <a:solidFill>
                          <a:srgbClr val="115076"/>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b="1" dirty="0">
                          <a:solidFill>
                            <a:srgbClr val="115076"/>
                          </a:solidFill>
                        </a:rPr>
                        <a:t>1b</a:t>
                      </a:r>
                      <a:r>
                        <a:rPr lang="de-DE" sz="2000" b="0" dirty="0">
                          <a:solidFill>
                            <a:srgbClr val="115076"/>
                          </a:solidFill>
                        </a:rPr>
                        <a:t>.  Früher war besser als heute.</a:t>
                      </a:r>
                    </a:p>
                  </a:txBody>
                  <a:tcPr/>
                </a:tc>
                <a:extLst>
                  <a:ext uri="{0D108BD9-81ED-4DB2-BD59-A6C34878D82A}">
                    <a16:rowId xmlns:a16="http://schemas.microsoft.com/office/drawing/2014/main" val="1562173309"/>
                  </a:ext>
                </a:extLst>
              </a:tr>
              <a:tr h="370840">
                <a:tc>
                  <a:txBody>
                    <a:bodyPr/>
                    <a:lstStyle/>
                    <a:p>
                      <a:r>
                        <a:rPr lang="de-DE" sz="2000" b="1" dirty="0">
                          <a:solidFill>
                            <a:srgbClr val="115076"/>
                          </a:solidFill>
                        </a:rPr>
                        <a:t>2a</a:t>
                      </a:r>
                      <a:r>
                        <a:rPr lang="de-DE" sz="2000" b="0" dirty="0">
                          <a:solidFill>
                            <a:srgbClr val="115076"/>
                          </a:solidFill>
                        </a:rPr>
                        <a:t>.  Das Wetter war früher besser.</a:t>
                      </a:r>
                      <a:endParaRPr lang="en-GB" sz="2000" b="0" dirty="0">
                        <a:solidFill>
                          <a:srgbClr val="115076"/>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b="1" dirty="0">
                          <a:solidFill>
                            <a:srgbClr val="115076"/>
                          </a:solidFill>
                        </a:rPr>
                        <a:t>2b</a:t>
                      </a:r>
                      <a:r>
                        <a:rPr lang="de-DE" sz="2000" b="0" dirty="0">
                          <a:solidFill>
                            <a:srgbClr val="115076"/>
                          </a:solidFill>
                        </a:rPr>
                        <a:t>.  Das Wetter war kälter.</a:t>
                      </a:r>
                    </a:p>
                  </a:txBody>
                  <a:tcPr/>
                </a:tc>
                <a:extLst>
                  <a:ext uri="{0D108BD9-81ED-4DB2-BD59-A6C34878D82A}">
                    <a16:rowId xmlns:a16="http://schemas.microsoft.com/office/drawing/2014/main" val="1257696081"/>
                  </a:ext>
                </a:extLst>
              </a:tr>
              <a:tr h="370840">
                <a:tc>
                  <a:txBody>
                    <a:bodyPr/>
                    <a:lstStyle/>
                    <a:p>
                      <a:r>
                        <a:rPr lang="de-DE" sz="2000" b="1" dirty="0">
                          <a:solidFill>
                            <a:srgbClr val="115076"/>
                          </a:solidFill>
                        </a:rPr>
                        <a:t>3a</a:t>
                      </a:r>
                      <a:r>
                        <a:rPr lang="de-DE" sz="2000" b="0" dirty="0">
                          <a:solidFill>
                            <a:srgbClr val="115076"/>
                          </a:solidFill>
                        </a:rPr>
                        <a:t>.  Die Mode war langweiliger.</a:t>
                      </a:r>
                      <a:endParaRPr lang="en-GB" sz="2000" b="0" dirty="0">
                        <a:solidFill>
                          <a:srgbClr val="115076"/>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b="1" dirty="0">
                          <a:solidFill>
                            <a:srgbClr val="115076"/>
                          </a:solidFill>
                        </a:rPr>
                        <a:t>3b</a:t>
                      </a:r>
                      <a:r>
                        <a:rPr lang="de-DE" sz="2000" b="0" dirty="0">
                          <a:solidFill>
                            <a:srgbClr val="115076"/>
                          </a:solidFill>
                        </a:rPr>
                        <a:t>.  Die Kleidung war nicht so konservativ.</a:t>
                      </a:r>
                    </a:p>
                  </a:txBody>
                  <a:tcPr/>
                </a:tc>
                <a:extLst>
                  <a:ext uri="{0D108BD9-81ED-4DB2-BD59-A6C34878D82A}">
                    <a16:rowId xmlns:a16="http://schemas.microsoft.com/office/drawing/2014/main" val="1322087472"/>
                  </a:ext>
                </a:extLst>
              </a:tr>
              <a:tr h="370840">
                <a:tc>
                  <a:txBody>
                    <a:bodyPr/>
                    <a:lstStyle/>
                    <a:p>
                      <a:r>
                        <a:rPr lang="de-DE" sz="2000" b="1" dirty="0">
                          <a:solidFill>
                            <a:srgbClr val="115076"/>
                          </a:solidFill>
                        </a:rPr>
                        <a:t>4a</a:t>
                      </a:r>
                      <a:r>
                        <a:rPr lang="de-DE" sz="2000" b="0" dirty="0">
                          <a:solidFill>
                            <a:srgbClr val="115076"/>
                          </a:solidFill>
                        </a:rPr>
                        <a:t>.  Die </a:t>
                      </a:r>
                      <a:r>
                        <a:rPr lang="de-DE" sz="2000" b="0" dirty="0">
                          <a:solidFill>
                            <a:srgbClr val="115076"/>
                          </a:solidFill>
                          <a:highlight>
                            <a:srgbClr val="FFFF00"/>
                          </a:highlight>
                        </a:rPr>
                        <a:t>Fernsehprogramm</a:t>
                      </a:r>
                      <a:r>
                        <a:rPr lang="de-DE" sz="2000" b="0" dirty="0">
                          <a:solidFill>
                            <a:srgbClr val="115076"/>
                          </a:solidFill>
                        </a:rPr>
                        <a:t>e* waren viel besser.</a:t>
                      </a:r>
                      <a:endParaRPr lang="en-GB" sz="2000" b="0" dirty="0">
                        <a:solidFill>
                          <a:srgbClr val="115076"/>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b="1" dirty="0">
                          <a:solidFill>
                            <a:srgbClr val="115076"/>
                          </a:solidFill>
                        </a:rPr>
                        <a:t>4b</a:t>
                      </a:r>
                      <a:r>
                        <a:rPr lang="de-DE" sz="2000" b="0" dirty="0">
                          <a:solidFill>
                            <a:srgbClr val="115076"/>
                          </a:solidFill>
                        </a:rPr>
                        <a:t>.  Es gibt mehr Programme heute.</a:t>
                      </a:r>
                    </a:p>
                  </a:txBody>
                  <a:tcPr/>
                </a:tc>
                <a:extLst>
                  <a:ext uri="{0D108BD9-81ED-4DB2-BD59-A6C34878D82A}">
                    <a16:rowId xmlns:a16="http://schemas.microsoft.com/office/drawing/2014/main" val="1325481667"/>
                  </a:ext>
                </a:extLst>
              </a:tr>
              <a:tr h="370840">
                <a:tc>
                  <a:txBody>
                    <a:bodyPr/>
                    <a:lstStyle/>
                    <a:p>
                      <a:r>
                        <a:rPr lang="de-DE" sz="2000" b="1" dirty="0">
                          <a:solidFill>
                            <a:srgbClr val="115076"/>
                          </a:solidFill>
                        </a:rPr>
                        <a:t>5a</a:t>
                      </a:r>
                      <a:r>
                        <a:rPr lang="de-DE" sz="2000" b="0" dirty="0">
                          <a:solidFill>
                            <a:srgbClr val="115076"/>
                          </a:solidFill>
                        </a:rPr>
                        <a:t>.  Das Eis war billiger.</a:t>
                      </a:r>
                      <a:endParaRPr lang="en-GB" sz="2000" b="0" dirty="0">
                        <a:solidFill>
                          <a:srgbClr val="115076"/>
                        </a:solidFill>
                      </a:endParaRPr>
                    </a:p>
                  </a:txBody>
                  <a:tcPr/>
                </a:tc>
                <a:tc>
                  <a:txBody>
                    <a:bodyPr/>
                    <a:lstStyle/>
                    <a:p>
                      <a:r>
                        <a:rPr lang="de-DE" sz="2000" b="1" dirty="0">
                          <a:solidFill>
                            <a:srgbClr val="115076"/>
                          </a:solidFill>
                        </a:rPr>
                        <a:t>5b</a:t>
                      </a:r>
                      <a:r>
                        <a:rPr lang="de-DE" sz="2000" b="0" dirty="0">
                          <a:solidFill>
                            <a:srgbClr val="115076"/>
                          </a:solidFill>
                        </a:rPr>
                        <a:t>.  Das Eis war leckerer.</a:t>
                      </a:r>
                      <a:endParaRPr lang="en-GB" sz="2000" b="0" dirty="0">
                        <a:solidFill>
                          <a:srgbClr val="115076"/>
                        </a:solidFill>
                      </a:endParaRPr>
                    </a:p>
                  </a:txBody>
                  <a:tcPr/>
                </a:tc>
                <a:extLst>
                  <a:ext uri="{0D108BD9-81ED-4DB2-BD59-A6C34878D82A}">
                    <a16:rowId xmlns:a16="http://schemas.microsoft.com/office/drawing/2014/main" val="3171868540"/>
                  </a:ext>
                </a:extLst>
              </a:tr>
            </a:tbl>
          </a:graphicData>
        </a:graphic>
      </p:graphicFrame>
      <p:sp>
        <p:nvSpPr>
          <p:cNvPr id="11" name="Speech Bubble: Rectangle with Corners Rounded 10">
            <a:extLst>
              <a:ext uri="{FF2B5EF4-FFF2-40B4-BE49-F238E27FC236}">
                <a16:creationId xmlns:a16="http://schemas.microsoft.com/office/drawing/2014/main" id="{E351EBE1-47FF-4D60-97A8-33C7029F2725}"/>
              </a:ext>
            </a:extLst>
          </p:cNvPr>
          <p:cNvSpPr/>
          <p:nvPr/>
        </p:nvSpPr>
        <p:spPr>
          <a:xfrm>
            <a:off x="798051" y="1410175"/>
            <a:ext cx="1644650" cy="342900"/>
          </a:xfrm>
          <a:prstGeom prst="wedgeRoundRectCallou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err="1">
                <a:solidFill>
                  <a:schemeClr val="bg1"/>
                </a:solidFill>
              </a:rPr>
              <a:t>weich</a:t>
            </a:r>
            <a:r>
              <a:rPr lang="en-GB" dirty="0">
                <a:solidFill>
                  <a:schemeClr val="bg1"/>
                </a:solidFill>
              </a:rPr>
              <a:t> – soft </a:t>
            </a:r>
          </a:p>
        </p:txBody>
      </p:sp>
      <p:sp>
        <p:nvSpPr>
          <p:cNvPr id="12" name="Speech Bubble: Rectangle with Corners Rounded 11">
            <a:extLst>
              <a:ext uri="{FF2B5EF4-FFF2-40B4-BE49-F238E27FC236}">
                <a16:creationId xmlns:a16="http://schemas.microsoft.com/office/drawing/2014/main" id="{25380006-ADD8-4577-8CAF-BD6E2F4EA6AF}"/>
              </a:ext>
            </a:extLst>
          </p:cNvPr>
          <p:cNvSpPr/>
          <p:nvPr/>
        </p:nvSpPr>
        <p:spPr>
          <a:xfrm>
            <a:off x="190500" y="3441382"/>
            <a:ext cx="3037142" cy="595780"/>
          </a:xfrm>
          <a:prstGeom prst="wedgeRoundRectCallou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bg1"/>
                </a:solidFill>
              </a:rPr>
              <a:t>das </a:t>
            </a:r>
            <a:r>
              <a:rPr lang="en-GB" dirty="0" err="1">
                <a:solidFill>
                  <a:schemeClr val="bg1"/>
                </a:solidFill>
              </a:rPr>
              <a:t>Fernsehprogramm</a:t>
            </a:r>
            <a:r>
              <a:rPr lang="en-GB" dirty="0">
                <a:solidFill>
                  <a:schemeClr val="bg1"/>
                </a:solidFill>
              </a:rPr>
              <a:t> – TV channel</a:t>
            </a:r>
          </a:p>
        </p:txBody>
      </p:sp>
      <p:pic>
        <p:nvPicPr>
          <p:cNvPr id="10" name="Picture 9" descr="green checkmark">
            <a:extLst>
              <a:ext uri="{FF2B5EF4-FFF2-40B4-BE49-F238E27FC236}">
                <a16:creationId xmlns:a16="http://schemas.microsoft.com/office/drawing/2014/main" id="{EBED90CB-6392-4B33-957C-4D379CBF66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73900" y="4210112"/>
            <a:ext cx="294384" cy="306651"/>
          </a:xfrm>
          <a:prstGeom prst="rect">
            <a:avLst/>
          </a:prstGeom>
        </p:spPr>
      </p:pic>
      <p:pic>
        <p:nvPicPr>
          <p:cNvPr id="13" name="Picture 12" descr="green checkmark">
            <a:extLst>
              <a:ext uri="{FF2B5EF4-FFF2-40B4-BE49-F238E27FC236}">
                <a16:creationId xmlns:a16="http://schemas.microsoft.com/office/drawing/2014/main" id="{FEEC33F5-B8F2-417B-8E67-F9CC881600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98479" y="4580989"/>
            <a:ext cx="294384" cy="306651"/>
          </a:xfrm>
          <a:prstGeom prst="rect">
            <a:avLst/>
          </a:prstGeom>
        </p:spPr>
      </p:pic>
      <p:pic>
        <p:nvPicPr>
          <p:cNvPr id="14" name="Picture 13" descr="green checkmark">
            <a:extLst>
              <a:ext uri="{FF2B5EF4-FFF2-40B4-BE49-F238E27FC236}">
                <a16:creationId xmlns:a16="http://schemas.microsoft.com/office/drawing/2014/main" id="{03519A14-FD47-4447-AF5E-146507AAF8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12655" y="5005404"/>
            <a:ext cx="294384" cy="306651"/>
          </a:xfrm>
          <a:prstGeom prst="rect">
            <a:avLst/>
          </a:prstGeom>
        </p:spPr>
      </p:pic>
      <p:pic>
        <p:nvPicPr>
          <p:cNvPr id="15" name="Picture 14" descr="green checkmark">
            <a:extLst>
              <a:ext uri="{FF2B5EF4-FFF2-40B4-BE49-F238E27FC236}">
                <a16:creationId xmlns:a16="http://schemas.microsoft.com/office/drawing/2014/main" id="{132F4F3E-6DBE-4043-99A6-82F1B2B3B98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96897" y="5424041"/>
            <a:ext cx="294384" cy="306651"/>
          </a:xfrm>
          <a:prstGeom prst="rect">
            <a:avLst/>
          </a:prstGeom>
        </p:spPr>
      </p:pic>
      <p:pic>
        <p:nvPicPr>
          <p:cNvPr id="16" name="Picture 15" descr="green checkmark">
            <a:extLst>
              <a:ext uri="{FF2B5EF4-FFF2-40B4-BE49-F238E27FC236}">
                <a16:creationId xmlns:a16="http://schemas.microsoft.com/office/drawing/2014/main" id="{80E9B259-94D9-456C-BA9E-ED9D94A4A4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03991" y="5772373"/>
            <a:ext cx="294384" cy="306651"/>
          </a:xfrm>
          <a:prstGeom prst="rect">
            <a:avLst/>
          </a:prstGeom>
        </p:spPr>
      </p:pic>
    </p:spTree>
    <p:extLst>
      <p:ext uri="{BB962C8B-B14F-4D97-AF65-F5344CB8AC3E}">
        <p14:creationId xmlns:p14="http://schemas.microsoft.com/office/powerpoint/2010/main" val="150998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18288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Früher</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C8C77C08-5026-0447-B022-A3A477524218}"/>
              </a:ext>
            </a:extLst>
          </p:cNvPr>
          <p:cNvSpPr txBox="1"/>
          <p:nvPr/>
        </p:nvSpPr>
        <p:spPr>
          <a:xfrm>
            <a:off x="1828800" y="447505"/>
            <a:ext cx="9207500" cy="461665"/>
          </a:xfrm>
          <a:prstGeom prst="rect">
            <a:avLst/>
          </a:prstGeom>
          <a:noFill/>
        </p:spPr>
        <p:txBody>
          <a:bodyPr wrap="square" rtlCol="0">
            <a:spAutoFit/>
          </a:bodyPr>
          <a:lstStyle/>
          <a:p>
            <a:r>
              <a:rPr lang="en-US" sz="2400" dirty="0" err="1">
                <a:solidFill>
                  <a:schemeClr val="accent5">
                    <a:lumMod val="50000"/>
                  </a:schemeClr>
                </a:solidFill>
              </a:rPr>
              <a:t>Schreib</a:t>
            </a:r>
            <a:r>
              <a:rPr lang="en-US" sz="2400" dirty="0">
                <a:solidFill>
                  <a:schemeClr val="accent5">
                    <a:lumMod val="50000"/>
                  </a:schemeClr>
                </a:solidFill>
              </a:rPr>
              <a:t> die 10 </a:t>
            </a:r>
            <a:r>
              <a:rPr lang="en-US" sz="2400" dirty="0" err="1">
                <a:solidFill>
                  <a:schemeClr val="accent5">
                    <a:lumMod val="50000"/>
                  </a:schemeClr>
                </a:solidFill>
              </a:rPr>
              <a:t>Komparativsätze</a:t>
            </a:r>
            <a:r>
              <a:rPr lang="en-US" sz="2400" dirty="0">
                <a:solidFill>
                  <a:schemeClr val="accent5">
                    <a:lumMod val="50000"/>
                  </a:schemeClr>
                </a:solidFill>
              </a:rPr>
              <a:t> </a:t>
            </a:r>
            <a:r>
              <a:rPr lang="en-US" sz="2400" dirty="0" err="1">
                <a:solidFill>
                  <a:schemeClr val="accent5">
                    <a:lumMod val="50000"/>
                  </a:schemeClr>
                </a:solidFill>
              </a:rPr>
              <a:t>vom</a:t>
            </a:r>
            <a:r>
              <a:rPr lang="en-US" sz="2400" dirty="0">
                <a:solidFill>
                  <a:schemeClr val="accent5">
                    <a:lumMod val="50000"/>
                  </a:schemeClr>
                </a:solidFill>
              </a:rPr>
              <a:t> </a:t>
            </a:r>
            <a:r>
              <a:rPr lang="en-US" sz="2400" dirty="0" err="1">
                <a:solidFill>
                  <a:schemeClr val="accent5">
                    <a:lumMod val="50000"/>
                  </a:schemeClr>
                </a:solidFill>
              </a:rPr>
              <a:t>Songtext</a:t>
            </a:r>
            <a:r>
              <a:rPr lang="en-US" sz="2400" dirty="0">
                <a:solidFill>
                  <a:schemeClr val="accent5">
                    <a:lumMod val="50000"/>
                  </a:schemeClr>
                </a:solidFill>
              </a:rPr>
              <a:t> auf </a:t>
            </a:r>
            <a:r>
              <a:rPr lang="en-US" sz="2400" dirty="0" err="1">
                <a:solidFill>
                  <a:schemeClr val="accent5">
                    <a:lumMod val="50000"/>
                  </a:schemeClr>
                </a:solidFill>
              </a:rPr>
              <a:t>Englisch</a:t>
            </a:r>
            <a:r>
              <a:rPr lang="en-US" sz="2400" dirty="0">
                <a:solidFill>
                  <a:schemeClr val="accent5">
                    <a:lumMod val="50000"/>
                  </a:schemeClr>
                </a:solidFill>
              </a:rPr>
              <a:t>.</a:t>
            </a:r>
          </a:p>
        </p:txBody>
      </p:sp>
      <p:graphicFrame>
        <p:nvGraphicFramePr>
          <p:cNvPr id="2" name="Table 5">
            <a:extLst>
              <a:ext uri="{FF2B5EF4-FFF2-40B4-BE49-F238E27FC236}">
                <a16:creationId xmlns:a16="http://schemas.microsoft.com/office/drawing/2014/main" id="{D5B9B168-3E87-4C82-9765-66941D41A840}"/>
              </a:ext>
            </a:extLst>
          </p:cNvPr>
          <p:cNvGraphicFramePr>
            <a:graphicFrameLocks noGrp="1"/>
          </p:cNvGraphicFramePr>
          <p:nvPr>
            <p:extLst>
              <p:ext uri="{D42A27DB-BD31-4B8C-83A1-F6EECF244321}">
                <p14:modId xmlns:p14="http://schemas.microsoft.com/office/powerpoint/2010/main" val="3101612064"/>
              </p:ext>
            </p:extLst>
          </p:nvPr>
        </p:nvGraphicFramePr>
        <p:xfrm>
          <a:off x="355600" y="1494366"/>
          <a:ext cx="11404600" cy="4563534"/>
        </p:xfrm>
        <a:graphic>
          <a:graphicData uri="http://schemas.openxmlformats.org/drawingml/2006/table">
            <a:tbl>
              <a:tblPr firstRow="1" bandRow="1">
                <a:tableStyleId>{5940675A-B579-460E-94D1-54222C63F5DA}</a:tableStyleId>
              </a:tblPr>
              <a:tblGrid>
                <a:gridCol w="2280920">
                  <a:extLst>
                    <a:ext uri="{9D8B030D-6E8A-4147-A177-3AD203B41FA5}">
                      <a16:colId xmlns:a16="http://schemas.microsoft.com/office/drawing/2014/main" val="2886080968"/>
                    </a:ext>
                  </a:extLst>
                </a:gridCol>
                <a:gridCol w="2280920">
                  <a:extLst>
                    <a:ext uri="{9D8B030D-6E8A-4147-A177-3AD203B41FA5}">
                      <a16:colId xmlns:a16="http://schemas.microsoft.com/office/drawing/2014/main" val="1801376670"/>
                    </a:ext>
                  </a:extLst>
                </a:gridCol>
                <a:gridCol w="2280920">
                  <a:extLst>
                    <a:ext uri="{9D8B030D-6E8A-4147-A177-3AD203B41FA5}">
                      <a16:colId xmlns:a16="http://schemas.microsoft.com/office/drawing/2014/main" val="3091752343"/>
                    </a:ext>
                  </a:extLst>
                </a:gridCol>
                <a:gridCol w="2280920">
                  <a:extLst>
                    <a:ext uri="{9D8B030D-6E8A-4147-A177-3AD203B41FA5}">
                      <a16:colId xmlns:a16="http://schemas.microsoft.com/office/drawing/2014/main" val="2736077884"/>
                    </a:ext>
                  </a:extLst>
                </a:gridCol>
                <a:gridCol w="2280920">
                  <a:extLst>
                    <a:ext uri="{9D8B030D-6E8A-4147-A177-3AD203B41FA5}">
                      <a16:colId xmlns:a16="http://schemas.microsoft.com/office/drawing/2014/main" val="621131477"/>
                    </a:ext>
                  </a:extLst>
                </a:gridCol>
              </a:tblGrid>
              <a:tr h="2281767">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136640499"/>
                  </a:ext>
                </a:extLst>
              </a:tr>
              <a:tr h="2281767">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698591014"/>
                  </a:ext>
                </a:extLst>
              </a:tr>
            </a:tbl>
          </a:graphicData>
        </a:graphic>
      </p:graphicFrame>
      <p:sp>
        <p:nvSpPr>
          <p:cNvPr id="8" name="TextBox 7">
            <a:extLst>
              <a:ext uri="{FF2B5EF4-FFF2-40B4-BE49-F238E27FC236}">
                <a16:creationId xmlns:a16="http://schemas.microsoft.com/office/drawing/2014/main" id="{8427151F-1F3C-4228-8023-800F121998A3}"/>
              </a:ext>
            </a:extLst>
          </p:cNvPr>
          <p:cNvSpPr txBox="1"/>
          <p:nvPr/>
        </p:nvSpPr>
        <p:spPr>
          <a:xfrm>
            <a:off x="558800" y="2206976"/>
            <a:ext cx="1930400" cy="830997"/>
          </a:xfrm>
          <a:prstGeom prst="rect">
            <a:avLst/>
          </a:prstGeom>
          <a:noFill/>
        </p:spPr>
        <p:txBody>
          <a:bodyPr wrap="square" rtlCol="0">
            <a:spAutoFit/>
          </a:bodyPr>
          <a:lstStyle/>
          <a:p>
            <a:pPr algn="l"/>
            <a:r>
              <a:rPr lang="en-GB" sz="2400" dirty="0">
                <a:solidFill>
                  <a:schemeClr val="accent5">
                    <a:lumMod val="50000"/>
                  </a:schemeClr>
                </a:solidFill>
              </a:rPr>
              <a:t>The poor were richer.</a:t>
            </a:r>
          </a:p>
        </p:txBody>
      </p:sp>
      <p:sp>
        <p:nvSpPr>
          <p:cNvPr id="9" name="TextBox 8">
            <a:extLst>
              <a:ext uri="{FF2B5EF4-FFF2-40B4-BE49-F238E27FC236}">
                <a16:creationId xmlns:a16="http://schemas.microsoft.com/office/drawing/2014/main" id="{02172CA3-CA6C-4B2B-9708-BA28759F321B}"/>
              </a:ext>
            </a:extLst>
          </p:cNvPr>
          <p:cNvSpPr txBox="1"/>
          <p:nvPr/>
        </p:nvSpPr>
        <p:spPr>
          <a:xfrm>
            <a:off x="2779889" y="1859340"/>
            <a:ext cx="1930400" cy="1569660"/>
          </a:xfrm>
          <a:prstGeom prst="rect">
            <a:avLst/>
          </a:prstGeom>
          <a:noFill/>
        </p:spPr>
        <p:txBody>
          <a:bodyPr wrap="square" rtlCol="0">
            <a:spAutoFit/>
          </a:bodyPr>
          <a:lstStyle/>
          <a:p>
            <a:pPr algn="l"/>
            <a:r>
              <a:rPr lang="en-GB" sz="2400" dirty="0">
                <a:solidFill>
                  <a:schemeClr val="accent5">
                    <a:lumMod val="50000"/>
                  </a:schemeClr>
                </a:solidFill>
              </a:rPr>
              <a:t>The rich were somewhat poorer.</a:t>
            </a:r>
          </a:p>
        </p:txBody>
      </p:sp>
      <p:sp>
        <p:nvSpPr>
          <p:cNvPr id="10" name="TextBox 9">
            <a:extLst>
              <a:ext uri="{FF2B5EF4-FFF2-40B4-BE49-F238E27FC236}">
                <a16:creationId xmlns:a16="http://schemas.microsoft.com/office/drawing/2014/main" id="{5E078D55-CD84-4E40-90D1-AC4308E2CCC1}"/>
              </a:ext>
            </a:extLst>
          </p:cNvPr>
          <p:cNvSpPr txBox="1"/>
          <p:nvPr/>
        </p:nvSpPr>
        <p:spPr>
          <a:xfrm>
            <a:off x="5092700" y="2206976"/>
            <a:ext cx="1930400" cy="830997"/>
          </a:xfrm>
          <a:prstGeom prst="rect">
            <a:avLst/>
          </a:prstGeom>
          <a:noFill/>
        </p:spPr>
        <p:txBody>
          <a:bodyPr wrap="square" rtlCol="0">
            <a:spAutoFit/>
          </a:bodyPr>
          <a:lstStyle/>
          <a:p>
            <a:pPr algn="l"/>
            <a:r>
              <a:rPr lang="en-GB" sz="2400" dirty="0">
                <a:solidFill>
                  <a:schemeClr val="accent5">
                    <a:lumMod val="50000"/>
                  </a:schemeClr>
                </a:solidFill>
              </a:rPr>
              <a:t>The pillows were softer.</a:t>
            </a:r>
          </a:p>
        </p:txBody>
      </p:sp>
      <p:sp>
        <p:nvSpPr>
          <p:cNvPr id="11" name="TextBox 10">
            <a:extLst>
              <a:ext uri="{FF2B5EF4-FFF2-40B4-BE49-F238E27FC236}">
                <a16:creationId xmlns:a16="http://schemas.microsoft.com/office/drawing/2014/main" id="{E7E40ABA-F704-4A5C-B4DF-43AAB88132D1}"/>
              </a:ext>
            </a:extLst>
          </p:cNvPr>
          <p:cNvSpPr txBox="1"/>
          <p:nvPr/>
        </p:nvSpPr>
        <p:spPr>
          <a:xfrm>
            <a:off x="7405511" y="1859340"/>
            <a:ext cx="1930400" cy="1569660"/>
          </a:xfrm>
          <a:prstGeom prst="rect">
            <a:avLst/>
          </a:prstGeom>
          <a:noFill/>
        </p:spPr>
        <p:txBody>
          <a:bodyPr wrap="square" rtlCol="0">
            <a:spAutoFit/>
          </a:bodyPr>
          <a:lstStyle/>
          <a:p>
            <a:pPr algn="l"/>
            <a:r>
              <a:rPr lang="en-GB" sz="2400" dirty="0">
                <a:solidFill>
                  <a:schemeClr val="accent5">
                    <a:lumMod val="50000"/>
                  </a:schemeClr>
                </a:solidFill>
              </a:rPr>
              <a:t>The summers were warmer.</a:t>
            </a:r>
          </a:p>
        </p:txBody>
      </p:sp>
      <p:sp>
        <p:nvSpPr>
          <p:cNvPr id="12" name="TextBox 11">
            <a:extLst>
              <a:ext uri="{FF2B5EF4-FFF2-40B4-BE49-F238E27FC236}">
                <a16:creationId xmlns:a16="http://schemas.microsoft.com/office/drawing/2014/main" id="{247847FD-320A-41B4-833B-264E4E16DB1F}"/>
              </a:ext>
            </a:extLst>
          </p:cNvPr>
          <p:cNvSpPr txBox="1"/>
          <p:nvPr/>
        </p:nvSpPr>
        <p:spPr>
          <a:xfrm>
            <a:off x="9702800" y="2029176"/>
            <a:ext cx="1930400" cy="1200329"/>
          </a:xfrm>
          <a:prstGeom prst="rect">
            <a:avLst/>
          </a:prstGeom>
          <a:noFill/>
        </p:spPr>
        <p:txBody>
          <a:bodyPr wrap="square" rtlCol="0">
            <a:spAutoFit/>
          </a:bodyPr>
          <a:lstStyle/>
          <a:p>
            <a:pPr algn="l"/>
            <a:r>
              <a:rPr lang="en-GB" sz="2400" dirty="0">
                <a:solidFill>
                  <a:schemeClr val="accent5">
                    <a:lumMod val="50000"/>
                  </a:schemeClr>
                </a:solidFill>
              </a:rPr>
              <a:t>The days were brighter.</a:t>
            </a:r>
          </a:p>
        </p:txBody>
      </p:sp>
      <p:sp>
        <p:nvSpPr>
          <p:cNvPr id="13" name="TextBox 12">
            <a:extLst>
              <a:ext uri="{FF2B5EF4-FFF2-40B4-BE49-F238E27FC236}">
                <a16:creationId xmlns:a16="http://schemas.microsoft.com/office/drawing/2014/main" id="{44BC04E6-97FF-4803-9B54-911B7F3491FD}"/>
              </a:ext>
            </a:extLst>
          </p:cNvPr>
          <p:cNvSpPr txBox="1"/>
          <p:nvPr/>
        </p:nvSpPr>
        <p:spPr>
          <a:xfrm>
            <a:off x="558800" y="4232109"/>
            <a:ext cx="1930400" cy="1200329"/>
          </a:xfrm>
          <a:prstGeom prst="rect">
            <a:avLst/>
          </a:prstGeom>
          <a:noFill/>
        </p:spPr>
        <p:txBody>
          <a:bodyPr wrap="square" rtlCol="0">
            <a:spAutoFit/>
          </a:bodyPr>
          <a:lstStyle/>
          <a:p>
            <a:pPr algn="l"/>
            <a:r>
              <a:rPr lang="en-GB" sz="2400" dirty="0">
                <a:solidFill>
                  <a:schemeClr val="accent5">
                    <a:lumMod val="50000"/>
                  </a:schemeClr>
                </a:solidFill>
              </a:rPr>
              <a:t>The nights were longer.</a:t>
            </a:r>
          </a:p>
        </p:txBody>
      </p:sp>
      <p:sp>
        <p:nvSpPr>
          <p:cNvPr id="14" name="TextBox 13">
            <a:extLst>
              <a:ext uri="{FF2B5EF4-FFF2-40B4-BE49-F238E27FC236}">
                <a16:creationId xmlns:a16="http://schemas.microsoft.com/office/drawing/2014/main" id="{DE91FBA2-1504-4726-938E-23D44C4C865E}"/>
              </a:ext>
            </a:extLst>
          </p:cNvPr>
          <p:cNvSpPr txBox="1"/>
          <p:nvPr/>
        </p:nvSpPr>
        <p:spPr>
          <a:xfrm>
            <a:off x="2779889" y="4232109"/>
            <a:ext cx="1930400" cy="1200329"/>
          </a:xfrm>
          <a:prstGeom prst="rect">
            <a:avLst/>
          </a:prstGeom>
          <a:noFill/>
        </p:spPr>
        <p:txBody>
          <a:bodyPr wrap="square" rtlCol="0">
            <a:spAutoFit/>
          </a:bodyPr>
          <a:lstStyle/>
          <a:p>
            <a:pPr algn="l"/>
            <a:r>
              <a:rPr lang="en-GB" sz="2400" dirty="0">
                <a:solidFill>
                  <a:schemeClr val="accent5">
                    <a:lumMod val="50000"/>
                  </a:schemeClr>
                </a:solidFill>
              </a:rPr>
              <a:t>The skirts were shorter.</a:t>
            </a:r>
          </a:p>
        </p:txBody>
      </p:sp>
      <p:sp>
        <p:nvSpPr>
          <p:cNvPr id="15" name="TextBox 14">
            <a:extLst>
              <a:ext uri="{FF2B5EF4-FFF2-40B4-BE49-F238E27FC236}">
                <a16:creationId xmlns:a16="http://schemas.microsoft.com/office/drawing/2014/main" id="{3B2E1511-5413-4675-A4C8-6646EA7EDCFA}"/>
              </a:ext>
            </a:extLst>
          </p:cNvPr>
          <p:cNvSpPr txBox="1"/>
          <p:nvPr/>
        </p:nvSpPr>
        <p:spPr>
          <a:xfrm>
            <a:off x="5074356" y="4232109"/>
            <a:ext cx="1930400" cy="1200329"/>
          </a:xfrm>
          <a:prstGeom prst="rect">
            <a:avLst/>
          </a:prstGeom>
          <a:noFill/>
        </p:spPr>
        <p:txBody>
          <a:bodyPr wrap="square" rtlCol="0">
            <a:spAutoFit/>
          </a:bodyPr>
          <a:lstStyle/>
          <a:p>
            <a:pPr algn="l"/>
            <a:r>
              <a:rPr lang="en-GB" sz="2400" dirty="0">
                <a:solidFill>
                  <a:schemeClr val="accent5">
                    <a:lumMod val="50000"/>
                  </a:schemeClr>
                </a:solidFill>
              </a:rPr>
              <a:t>The tops were tighter.</a:t>
            </a:r>
          </a:p>
        </p:txBody>
      </p:sp>
      <p:sp>
        <p:nvSpPr>
          <p:cNvPr id="16" name="TextBox 15">
            <a:extLst>
              <a:ext uri="{FF2B5EF4-FFF2-40B4-BE49-F238E27FC236}">
                <a16:creationId xmlns:a16="http://schemas.microsoft.com/office/drawing/2014/main" id="{D0EA1FDE-48BD-415E-83BA-56A14BCAC847}"/>
              </a:ext>
            </a:extLst>
          </p:cNvPr>
          <p:cNvSpPr txBox="1"/>
          <p:nvPr/>
        </p:nvSpPr>
        <p:spPr>
          <a:xfrm>
            <a:off x="7367411" y="4014196"/>
            <a:ext cx="2006600" cy="1938992"/>
          </a:xfrm>
          <a:prstGeom prst="rect">
            <a:avLst/>
          </a:prstGeom>
          <a:noFill/>
        </p:spPr>
        <p:txBody>
          <a:bodyPr wrap="square" rtlCol="0">
            <a:spAutoFit/>
          </a:bodyPr>
          <a:lstStyle/>
          <a:p>
            <a:pPr algn="l"/>
            <a:r>
              <a:rPr lang="en-GB" sz="2400" dirty="0">
                <a:solidFill>
                  <a:schemeClr val="accent5">
                    <a:lumMod val="50000"/>
                  </a:schemeClr>
                </a:solidFill>
              </a:rPr>
              <a:t>There were not as many/fewer TV channels.</a:t>
            </a:r>
          </a:p>
        </p:txBody>
      </p:sp>
      <p:sp>
        <p:nvSpPr>
          <p:cNvPr id="17" name="TextBox 16">
            <a:extLst>
              <a:ext uri="{FF2B5EF4-FFF2-40B4-BE49-F238E27FC236}">
                <a16:creationId xmlns:a16="http://schemas.microsoft.com/office/drawing/2014/main" id="{DDB6BBCD-7971-4EBE-9144-B13B67C49968}"/>
              </a:ext>
            </a:extLst>
          </p:cNvPr>
          <p:cNvSpPr txBox="1"/>
          <p:nvPr/>
        </p:nvSpPr>
        <p:spPr>
          <a:xfrm>
            <a:off x="9626600" y="4227610"/>
            <a:ext cx="1930400" cy="1200329"/>
          </a:xfrm>
          <a:prstGeom prst="rect">
            <a:avLst/>
          </a:prstGeom>
          <a:noFill/>
        </p:spPr>
        <p:txBody>
          <a:bodyPr wrap="square" rtlCol="0">
            <a:spAutoFit/>
          </a:bodyPr>
          <a:lstStyle/>
          <a:p>
            <a:pPr algn="l"/>
            <a:r>
              <a:rPr lang="en-GB" sz="2400" dirty="0">
                <a:solidFill>
                  <a:schemeClr val="accent5">
                    <a:lumMod val="50000"/>
                  </a:schemeClr>
                </a:solidFill>
              </a:rPr>
              <a:t>The ice cream was cheaper.</a:t>
            </a:r>
          </a:p>
        </p:txBody>
      </p:sp>
      <p:sp>
        <p:nvSpPr>
          <p:cNvPr id="18" name="Rectangle: Rounded Corners 17">
            <a:extLst>
              <a:ext uri="{FF2B5EF4-FFF2-40B4-BE49-F238E27FC236}">
                <a16:creationId xmlns:a16="http://schemas.microsoft.com/office/drawing/2014/main" id="{4C74B5C9-F062-4A91-A317-EAFF310AAC1A}"/>
              </a:ext>
            </a:extLst>
          </p:cNvPr>
          <p:cNvSpPr/>
          <p:nvPr/>
        </p:nvSpPr>
        <p:spPr>
          <a:xfrm>
            <a:off x="444500" y="1625600"/>
            <a:ext cx="11150600" cy="4327588"/>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ction Button: Sound 18">
            <a:hlinkClick r:id="" action="ppaction://noaction" highlightClick="1">
              <a:snd r:embed="rId5" name="Früher_Refrain_V1.wav"/>
            </a:hlinkClick>
            <a:extLst>
              <a:ext uri="{FF2B5EF4-FFF2-40B4-BE49-F238E27FC236}">
                <a16:creationId xmlns:a16="http://schemas.microsoft.com/office/drawing/2014/main" id="{E152E77A-DC18-4F24-B321-9ED23AF71103}"/>
              </a:ext>
            </a:extLst>
          </p:cNvPr>
          <p:cNvSpPr/>
          <p:nvPr/>
        </p:nvSpPr>
        <p:spPr>
          <a:xfrm>
            <a:off x="11335659" y="753535"/>
            <a:ext cx="518882" cy="494593"/>
          </a:xfrm>
          <a:prstGeom prst="actionButtonSound">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3073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16" grpId="0"/>
      <p:bldP spid="17" grpId="0"/>
      <p:bldP spid="18" grpId="0" animBg="1"/>
      <p:bldP spid="18"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745089"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Auf Deutsch!</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180000" y="1296000"/>
            <a:ext cx="5563891" cy="461665"/>
          </a:xfrm>
          <a:prstGeom prst="rect">
            <a:avLst/>
          </a:prstGeom>
          <a:noFill/>
        </p:spPr>
        <p:txBody>
          <a:bodyPr wrap="square" rtlCol="0">
            <a:spAutoFit/>
          </a:bodyPr>
          <a:lstStyle/>
          <a:p>
            <a:r>
              <a:rPr lang="en-US" sz="2400" dirty="0">
                <a:solidFill>
                  <a:schemeClr val="accent5">
                    <a:lumMod val="50000"/>
                  </a:schemeClr>
                </a:solidFill>
              </a:rPr>
              <a:t>Sag die </a:t>
            </a:r>
            <a:r>
              <a:rPr lang="en-US" sz="2400" dirty="0" err="1">
                <a:solidFill>
                  <a:schemeClr val="accent5">
                    <a:lumMod val="50000"/>
                  </a:schemeClr>
                </a:solidFill>
              </a:rPr>
              <a:t>deutschen</a:t>
            </a:r>
            <a:r>
              <a:rPr lang="en-US" sz="2400" dirty="0">
                <a:solidFill>
                  <a:schemeClr val="accent5">
                    <a:lumMod val="50000"/>
                  </a:schemeClr>
                </a:solidFill>
              </a:rPr>
              <a:t> </a:t>
            </a:r>
            <a:r>
              <a:rPr lang="en-US" sz="2400" dirty="0" err="1">
                <a:solidFill>
                  <a:schemeClr val="accent5">
                    <a:lumMod val="50000"/>
                  </a:schemeClr>
                </a:solidFill>
              </a:rPr>
              <a:t>Wörter</a:t>
            </a:r>
            <a:r>
              <a:rPr lang="en-US" sz="2400" dirty="0">
                <a:solidFill>
                  <a:schemeClr val="accent5">
                    <a:lumMod val="50000"/>
                  </a:schemeClr>
                </a:solidFill>
              </a:rPr>
              <a:t>.</a:t>
            </a: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20</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Sekunden</a:t>
            </a:r>
            <a:endParaRPr lang="en-GB" b="1" dirty="0">
              <a:solidFill>
                <a:srgbClr val="5B9BD5">
                  <a:lumMod val="50000"/>
                </a:srgbClr>
              </a:solidFill>
              <a:latin typeface="Century Gothic" panose="020B0502020202020204" pitchFamily="34"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rPr>
              <a:t>LOS!</a:t>
            </a:r>
          </a:p>
        </p:txBody>
      </p:sp>
      <p:sp>
        <p:nvSpPr>
          <p:cNvPr id="2" name="TextBox 1">
            <a:hlinkClick r:id="" action="ppaction://noaction">
              <a:snd r:embed="rId5" name="3. 1. Dame.wav"/>
            </a:hlinkClick>
            <a:extLst>
              <a:ext uri="{FF2B5EF4-FFF2-40B4-BE49-F238E27FC236}">
                <a16:creationId xmlns:a16="http://schemas.microsoft.com/office/drawing/2014/main" id="{9197C94D-B027-4F51-B2B4-DA9D9211E031}"/>
              </a:ext>
            </a:extLst>
          </p:cNvPr>
          <p:cNvSpPr txBox="1"/>
          <p:nvPr/>
        </p:nvSpPr>
        <p:spPr>
          <a:xfrm rot="21007165">
            <a:off x="717145" y="2561410"/>
            <a:ext cx="1359044" cy="461665"/>
          </a:xfrm>
          <a:prstGeom prst="rect">
            <a:avLst/>
          </a:prstGeom>
          <a:noFill/>
          <a:ln w="28575">
            <a:solidFill>
              <a:srgbClr val="DAA520"/>
            </a:solidFill>
          </a:ln>
        </p:spPr>
        <p:txBody>
          <a:bodyPr wrap="square" rtlCol="0">
            <a:spAutoFit/>
          </a:bodyPr>
          <a:lstStyle/>
          <a:p>
            <a:pPr algn="ctr"/>
            <a:r>
              <a:rPr lang="en-GB" sz="2400" dirty="0">
                <a:solidFill>
                  <a:srgbClr val="115076"/>
                </a:solidFill>
              </a:rPr>
              <a:t>Dame</a:t>
            </a:r>
          </a:p>
        </p:txBody>
      </p:sp>
      <p:sp>
        <p:nvSpPr>
          <p:cNvPr id="18" name="TextBox 17">
            <a:hlinkClick r:id="" action="ppaction://noaction">
              <a:snd r:embed="rId6" name="3. 2. Pause.wav"/>
            </a:hlinkClick>
            <a:extLst>
              <a:ext uri="{FF2B5EF4-FFF2-40B4-BE49-F238E27FC236}">
                <a16:creationId xmlns:a16="http://schemas.microsoft.com/office/drawing/2014/main" id="{8D598A1C-C1FD-477B-9DF5-AEB906F59D52}"/>
              </a:ext>
            </a:extLst>
          </p:cNvPr>
          <p:cNvSpPr txBox="1"/>
          <p:nvPr/>
        </p:nvSpPr>
        <p:spPr>
          <a:xfrm rot="768856">
            <a:off x="2686470" y="2416927"/>
            <a:ext cx="1359044" cy="461665"/>
          </a:xfrm>
          <a:prstGeom prst="rect">
            <a:avLst/>
          </a:prstGeom>
          <a:noFill/>
          <a:ln w="28575">
            <a:solidFill>
              <a:srgbClr val="DAA520"/>
            </a:solidFill>
          </a:ln>
        </p:spPr>
        <p:txBody>
          <a:bodyPr wrap="square" rtlCol="0">
            <a:spAutoFit/>
          </a:bodyPr>
          <a:lstStyle/>
          <a:p>
            <a:pPr algn="ctr"/>
            <a:r>
              <a:rPr lang="en-GB" sz="2400" dirty="0">
                <a:solidFill>
                  <a:srgbClr val="115076"/>
                </a:solidFill>
              </a:rPr>
              <a:t>Pause</a:t>
            </a:r>
          </a:p>
        </p:txBody>
      </p:sp>
      <p:sp>
        <p:nvSpPr>
          <p:cNvPr id="19" name="TextBox 18">
            <a:hlinkClick r:id="" action="ppaction://noaction">
              <a:snd r:embed="rId7" name="3. 3. Minute.wav"/>
            </a:hlinkClick>
            <a:extLst>
              <a:ext uri="{FF2B5EF4-FFF2-40B4-BE49-F238E27FC236}">
                <a16:creationId xmlns:a16="http://schemas.microsoft.com/office/drawing/2014/main" id="{2ADB8115-99B5-4445-9B83-5ECD0B846ED6}"/>
              </a:ext>
            </a:extLst>
          </p:cNvPr>
          <p:cNvSpPr txBox="1"/>
          <p:nvPr/>
        </p:nvSpPr>
        <p:spPr>
          <a:xfrm rot="21007165">
            <a:off x="4638473" y="2330514"/>
            <a:ext cx="1359044" cy="461665"/>
          </a:xfrm>
          <a:prstGeom prst="rect">
            <a:avLst/>
          </a:prstGeom>
          <a:noFill/>
          <a:ln w="28575">
            <a:solidFill>
              <a:srgbClr val="DAA520"/>
            </a:solidFill>
          </a:ln>
        </p:spPr>
        <p:txBody>
          <a:bodyPr wrap="square" rtlCol="0">
            <a:spAutoFit/>
          </a:bodyPr>
          <a:lstStyle/>
          <a:p>
            <a:pPr algn="ctr"/>
            <a:r>
              <a:rPr lang="en-GB" sz="2400" dirty="0">
                <a:solidFill>
                  <a:srgbClr val="115076"/>
                </a:solidFill>
              </a:rPr>
              <a:t>Minute</a:t>
            </a:r>
          </a:p>
        </p:txBody>
      </p:sp>
      <p:sp>
        <p:nvSpPr>
          <p:cNvPr id="20" name="TextBox 19">
            <a:hlinkClick r:id="" action="ppaction://noaction">
              <a:snd r:embed="rId8" name="3. 4. Rose.wav"/>
            </a:hlinkClick>
            <a:extLst>
              <a:ext uri="{FF2B5EF4-FFF2-40B4-BE49-F238E27FC236}">
                <a16:creationId xmlns:a16="http://schemas.microsoft.com/office/drawing/2014/main" id="{EBEF5A8B-2FEE-432E-81EB-2E022563944E}"/>
              </a:ext>
            </a:extLst>
          </p:cNvPr>
          <p:cNvSpPr txBox="1"/>
          <p:nvPr/>
        </p:nvSpPr>
        <p:spPr>
          <a:xfrm rot="768856">
            <a:off x="6607798" y="2186031"/>
            <a:ext cx="1359044" cy="461665"/>
          </a:xfrm>
          <a:prstGeom prst="rect">
            <a:avLst/>
          </a:prstGeom>
          <a:noFill/>
          <a:ln w="28575">
            <a:solidFill>
              <a:srgbClr val="DAA520"/>
            </a:solidFill>
          </a:ln>
        </p:spPr>
        <p:txBody>
          <a:bodyPr wrap="square" rtlCol="0">
            <a:spAutoFit/>
          </a:bodyPr>
          <a:lstStyle/>
          <a:p>
            <a:pPr algn="ctr"/>
            <a:r>
              <a:rPr lang="en-GB" sz="2400" dirty="0">
                <a:solidFill>
                  <a:srgbClr val="115076"/>
                </a:solidFill>
              </a:rPr>
              <a:t>Rose</a:t>
            </a:r>
          </a:p>
        </p:txBody>
      </p:sp>
      <p:sp>
        <p:nvSpPr>
          <p:cNvPr id="21" name="TextBox 20">
            <a:hlinkClick r:id="" action="ppaction://noaction">
              <a:snd r:embed="rId9" name="3. 5. Szene.wav"/>
            </a:hlinkClick>
            <a:extLst>
              <a:ext uri="{FF2B5EF4-FFF2-40B4-BE49-F238E27FC236}">
                <a16:creationId xmlns:a16="http://schemas.microsoft.com/office/drawing/2014/main" id="{4B3A8EB3-470F-4D42-8B9B-947F34FC5274}"/>
              </a:ext>
            </a:extLst>
          </p:cNvPr>
          <p:cNvSpPr txBox="1"/>
          <p:nvPr/>
        </p:nvSpPr>
        <p:spPr>
          <a:xfrm rot="21007165">
            <a:off x="2035962" y="3681256"/>
            <a:ext cx="1359044" cy="461665"/>
          </a:xfrm>
          <a:prstGeom prst="rect">
            <a:avLst/>
          </a:prstGeom>
          <a:noFill/>
          <a:ln w="28575">
            <a:solidFill>
              <a:srgbClr val="DAA520"/>
            </a:solidFill>
          </a:ln>
        </p:spPr>
        <p:txBody>
          <a:bodyPr wrap="square" rtlCol="0">
            <a:spAutoFit/>
          </a:bodyPr>
          <a:lstStyle/>
          <a:p>
            <a:pPr algn="ctr"/>
            <a:r>
              <a:rPr lang="en-GB" sz="2400" dirty="0" err="1">
                <a:solidFill>
                  <a:srgbClr val="115076"/>
                </a:solidFill>
              </a:rPr>
              <a:t>Szene</a:t>
            </a:r>
            <a:endParaRPr lang="en-GB" sz="2400" dirty="0">
              <a:solidFill>
                <a:srgbClr val="115076"/>
              </a:solidFill>
            </a:endParaRPr>
          </a:p>
        </p:txBody>
      </p:sp>
      <p:sp>
        <p:nvSpPr>
          <p:cNvPr id="23" name="TextBox 22">
            <a:hlinkClick r:id="" action="ppaction://noaction">
              <a:snd r:embed="rId10" name="3. 7. Phase.wav"/>
            </a:hlinkClick>
            <a:extLst>
              <a:ext uri="{FF2B5EF4-FFF2-40B4-BE49-F238E27FC236}">
                <a16:creationId xmlns:a16="http://schemas.microsoft.com/office/drawing/2014/main" id="{FADF1839-0E03-4C07-B875-EFD48C209D79}"/>
              </a:ext>
            </a:extLst>
          </p:cNvPr>
          <p:cNvSpPr txBox="1"/>
          <p:nvPr/>
        </p:nvSpPr>
        <p:spPr>
          <a:xfrm rot="21007165">
            <a:off x="4528459" y="3603204"/>
            <a:ext cx="1359044" cy="461665"/>
          </a:xfrm>
          <a:prstGeom prst="rect">
            <a:avLst/>
          </a:prstGeom>
          <a:noFill/>
          <a:ln w="28575">
            <a:solidFill>
              <a:srgbClr val="DAA520"/>
            </a:solidFill>
          </a:ln>
        </p:spPr>
        <p:txBody>
          <a:bodyPr wrap="square" rtlCol="0">
            <a:spAutoFit/>
          </a:bodyPr>
          <a:lstStyle/>
          <a:p>
            <a:pPr algn="ctr"/>
            <a:r>
              <a:rPr lang="en-GB" sz="2400" dirty="0">
                <a:solidFill>
                  <a:srgbClr val="115076"/>
                </a:solidFill>
              </a:rPr>
              <a:t>Phase</a:t>
            </a:r>
          </a:p>
        </p:txBody>
      </p:sp>
      <p:sp>
        <p:nvSpPr>
          <p:cNvPr id="24" name="TextBox 23">
            <a:hlinkClick r:id="" action="ppaction://noaction">
              <a:snd r:embed="rId11" name="3. 8. Maschine.wav"/>
            </a:hlinkClick>
            <a:extLst>
              <a:ext uri="{FF2B5EF4-FFF2-40B4-BE49-F238E27FC236}">
                <a16:creationId xmlns:a16="http://schemas.microsoft.com/office/drawing/2014/main" id="{7CB6BE8D-0F5F-485B-A1D0-3C701C0ADCA9}"/>
              </a:ext>
            </a:extLst>
          </p:cNvPr>
          <p:cNvSpPr txBox="1"/>
          <p:nvPr/>
        </p:nvSpPr>
        <p:spPr>
          <a:xfrm rot="768856">
            <a:off x="6935493" y="3457476"/>
            <a:ext cx="1703170" cy="461665"/>
          </a:xfrm>
          <a:prstGeom prst="rect">
            <a:avLst/>
          </a:prstGeom>
          <a:noFill/>
          <a:ln w="28575">
            <a:solidFill>
              <a:srgbClr val="DAA520"/>
            </a:solidFill>
          </a:ln>
        </p:spPr>
        <p:txBody>
          <a:bodyPr wrap="square" rtlCol="0">
            <a:spAutoFit/>
          </a:bodyPr>
          <a:lstStyle/>
          <a:p>
            <a:pPr algn="ctr"/>
            <a:r>
              <a:rPr lang="en-GB" sz="2400" dirty="0" err="1">
                <a:solidFill>
                  <a:srgbClr val="115076"/>
                </a:solidFill>
              </a:rPr>
              <a:t>Maschine</a:t>
            </a:r>
            <a:endParaRPr lang="en-GB" sz="2400" dirty="0">
              <a:solidFill>
                <a:srgbClr val="115076"/>
              </a:solidFill>
            </a:endParaRPr>
          </a:p>
        </p:txBody>
      </p:sp>
      <p:sp>
        <p:nvSpPr>
          <p:cNvPr id="25" name="TextBox 24">
            <a:hlinkClick r:id="" action="ppaction://noaction">
              <a:snd r:embed="rId12" name="3. 9. Sekunde.wav"/>
            </a:hlinkClick>
            <a:extLst>
              <a:ext uri="{FF2B5EF4-FFF2-40B4-BE49-F238E27FC236}">
                <a16:creationId xmlns:a16="http://schemas.microsoft.com/office/drawing/2014/main" id="{DC385686-B666-4F81-B729-F6BDB1EEACBA}"/>
              </a:ext>
            </a:extLst>
          </p:cNvPr>
          <p:cNvSpPr txBox="1"/>
          <p:nvPr/>
        </p:nvSpPr>
        <p:spPr>
          <a:xfrm rot="21007165">
            <a:off x="951192" y="5065166"/>
            <a:ext cx="1526390" cy="461665"/>
          </a:xfrm>
          <a:prstGeom prst="rect">
            <a:avLst/>
          </a:prstGeom>
          <a:noFill/>
          <a:ln w="28575">
            <a:solidFill>
              <a:srgbClr val="DAA520"/>
            </a:solidFill>
          </a:ln>
        </p:spPr>
        <p:txBody>
          <a:bodyPr wrap="square" rtlCol="0">
            <a:spAutoFit/>
          </a:bodyPr>
          <a:lstStyle/>
          <a:p>
            <a:pPr algn="ctr"/>
            <a:r>
              <a:rPr lang="en-GB" sz="2400" dirty="0" err="1">
                <a:solidFill>
                  <a:srgbClr val="115076"/>
                </a:solidFill>
              </a:rPr>
              <a:t>Sekunde</a:t>
            </a:r>
            <a:endParaRPr lang="en-GB" sz="2400" dirty="0">
              <a:solidFill>
                <a:srgbClr val="115076"/>
              </a:solidFill>
            </a:endParaRPr>
          </a:p>
        </p:txBody>
      </p:sp>
      <p:sp>
        <p:nvSpPr>
          <p:cNvPr id="26" name="TextBox 25">
            <a:hlinkClick r:id="" action="ppaction://noaction">
              <a:snd r:embed="rId13" name="3. 10. Debatte.wav"/>
            </a:hlinkClick>
            <a:extLst>
              <a:ext uri="{FF2B5EF4-FFF2-40B4-BE49-F238E27FC236}">
                <a16:creationId xmlns:a16="http://schemas.microsoft.com/office/drawing/2014/main" id="{64796429-283A-463C-8A62-CF55BCB13312}"/>
              </a:ext>
            </a:extLst>
          </p:cNvPr>
          <p:cNvSpPr txBox="1"/>
          <p:nvPr/>
        </p:nvSpPr>
        <p:spPr>
          <a:xfrm rot="768856">
            <a:off x="3231374" y="4880205"/>
            <a:ext cx="1534634" cy="461665"/>
          </a:xfrm>
          <a:prstGeom prst="rect">
            <a:avLst/>
          </a:prstGeom>
          <a:noFill/>
          <a:ln w="28575">
            <a:solidFill>
              <a:srgbClr val="DAA520"/>
            </a:solidFill>
          </a:ln>
        </p:spPr>
        <p:txBody>
          <a:bodyPr wrap="square" rtlCol="0">
            <a:spAutoFit/>
          </a:bodyPr>
          <a:lstStyle/>
          <a:p>
            <a:pPr algn="ctr"/>
            <a:r>
              <a:rPr lang="en-GB" sz="2400" dirty="0" err="1">
                <a:solidFill>
                  <a:srgbClr val="115076"/>
                </a:solidFill>
              </a:rPr>
              <a:t>Debatte</a:t>
            </a:r>
            <a:endParaRPr lang="en-GB" sz="2400" dirty="0">
              <a:solidFill>
                <a:srgbClr val="115076"/>
              </a:solidFill>
            </a:endParaRPr>
          </a:p>
        </p:txBody>
      </p:sp>
      <p:sp>
        <p:nvSpPr>
          <p:cNvPr id="27" name="TextBox 26">
            <a:hlinkClick r:id="" action="ppaction://noaction">
              <a:snd r:embed="rId14" name="3. 11. Nase.wav"/>
            </a:hlinkClick>
            <a:extLst>
              <a:ext uri="{FF2B5EF4-FFF2-40B4-BE49-F238E27FC236}">
                <a16:creationId xmlns:a16="http://schemas.microsoft.com/office/drawing/2014/main" id="{2403A122-A413-4C05-A99C-6FC80718BA8A}"/>
              </a:ext>
            </a:extLst>
          </p:cNvPr>
          <p:cNvSpPr txBox="1"/>
          <p:nvPr/>
        </p:nvSpPr>
        <p:spPr>
          <a:xfrm rot="21007165">
            <a:off x="5628210" y="4902142"/>
            <a:ext cx="1359044" cy="461665"/>
          </a:xfrm>
          <a:prstGeom prst="rect">
            <a:avLst/>
          </a:prstGeom>
          <a:noFill/>
          <a:ln w="28575">
            <a:solidFill>
              <a:srgbClr val="DAA520"/>
            </a:solidFill>
          </a:ln>
        </p:spPr>
        <p:txBody>
          <a:bodyPr wrap="square" rtlCol="0">
            <a:spAutoFit/>
          </a:bodyPr>
          <a:lstStyle/>
          <a:p>
            <a:pPr algn="ctr"/>
            <a:r>
              <a:rPr lang="en-GB" sz="2400" dirty="0" err="1">
                <a:solidFill>
                  <a:srgbClr val="115076"/>
                </a:solidFill>
              </a:rPr>
              <a:t>Nase</a:t>
            </a:r>
            <a:endParaRPr lang="en-GB" sz="2400" dirty="0">
              <a:solidFill>
                <a:srgbClr val="115076"/>
              </a:solidFill>
            </a:endParaRPr>
          </a:p>
        </p:txBody>
      </p:sp>
      <p:sp>
        <p:nvSpPr>
          <p:cNvPr id="28" name="TextBox 27">
            <a:hlinkClick r:id="" action="ppaction://noaction">
              <a:snd r:embed="rId15" name="3. 12. Hose.wav"/>
            </a:hlinkClick>
            <a:extLst>
              <a:ext uri="{FF2B5EF4-FFF2-40B4-BE49-F238E27FC236}">
                <a16:creationId xmlns:a16="http://schemas.microsoft.com/office/drawing/2014/main" id="{152832FD-19CB-41CA-85C3-44D5FAF03955}"/>
              </a:ext>
            </a:extLst>
          </p:cNvPr>
          <p:cNvSpPr txBox="1"/>
          <p:nvPr/>
        </p:nvSpPr>
        <p:spPr>
          <a:xfrm rot="768856">
            <a:off x="7597535" y="4757659"/>
            <a:ext cx="1359044" cy="461665"/>
          </a:xfrm>
          <a:prstGeom prst="rect">
            <a:avLst/>
          </a:prstGeom>
          <a:noFill/>
          <a:ln w="28575">
            <a:solidFill>
              <a:srgbClr val="DAA520"/>
            </a:solidFill>
          </a:ln>
        </p:spPr>
        <p:txBody>
          <a:bodyPr wrap="square" rtlCol="0">
            <a:spAutoFit/>
          </a:bodyPr>
          <a:lstStyle/>
          <a:p>
            <a:pPr algn="ctr"/>
            <a:r>
              <a:rPr lang="en-GB" sz="2400" dirty="0">
                <a:solidFill>
                  <a:srgbClr val="115076"/>
                </a:solidFill>
              </a:rPr>
              <a:t>Hose*</a:t>
            </a:r>
          </a:p>
        </p:txBody>
      </p:sp>
      <p:sp>
        <p:nvSpPr>
          <p:cNvPr id="29" name="Speech Bubble: Rectangle with Corners Rounded 28">
            <a:extLst>
              <a:ext uri="{FF2B5EF4-FFF2-40B4-BE49-F238E27FC236}">
                <a16:creationId xmlns:a16="http://schemas.microsoft.com/office/drawing/2014/main" id="{8517C7FE-D9A3-4276-97FE-4F56498A6A3B}"/>
              </a:ext>
            </a:extLst>
          </p:cNvPr>
          <p:cNvSpPr/>
          <p:nvPr/>
        </p:nvSpPr>
        <p:spPr>
          <a:xfrm>
            <a:off x="7747384" y="186488"/>
            <a:ext cx="1940489" cy="1066373"/>
          </a:xfrm>
          <a:prstGeom prst="wedgeRoundRectCallou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*False friend!</a:t>
            </a:r>
            <a:br>
              <a:rPr lang="en-GB" sz="2000" dirty="0"/>
            </a:br>
            <a:r>
              <a:rPr lang="en-GB" sz="2000" b="1" i="1" dirty="0"/>
              <a:t>Hose</a:t>
            </a:r>
            <a:r>
              <a:rPr lang="en-GB" sz="2000" dirty="0"/>
              <a:t> means trousers.</a:t>
            </a:r>
          </a:p>
        </p:txBody>
      </p:sp>
      <p:sp>
        <p:nvSpPr>
          <p:cNvPr id="30" name="TextBox 29">
            <a:extLst>
              <a:ext uri="{FF2B5EF4-FFF2-40B4-BE49-F238E27FC236}">
                <a16:creationId xmlns:a16="http://schemas.microsoft.com/office/drawing/2014/main" id="{55ED764F-3C37-4A86-BE7E-25CD4118BCB5}"/>
              </a:ext>
            </a:extLst>
          </p:cNvPr>
          <p:cNvSpPr txBox="1"/>
          <p:nvPr/>
        </p:nvSpPr>
        <p:spPr>
          <a:xfrm>
            <a:off x="8172186" y="864626"/>
            <a:ext cx="1335385" cy="369332"/>
          </a:xfrm>
          <a:prstGeom prst="rect">
            <a:avLst/>
          </a:prstGeom>
          <a:solidFill>
            <a:srgbClr val="115076"/>
          </a:solidFill>
        </p:spPr>
        <p:txBody>
          <a:bodyPr wrap="square" rtlCol="0">
            <a:spAutoFit/>
          </a:bodyPr>
          <a:lstStyle/>
          <a:p>
            <a:pPr algn="l"/>
            <a:r>
              <a:rPr lang="en-GB" dirty="0">
                <a:solidFill>
                  <a:schemeClr val="bg1"/>
                </a:solidFill>
              </a:rPr>
              <a:t>………?</a:t>
            </a:r>
          </a:p>
        </p:txBody>
      </p:sp>
      <p:sp>
        <p:nvSpPr>
          <p:cNvPr id="31" name="Speech Bubble: Rectangle with Corners Rounded 30">
            <a:extLst>
              <a:ext uri="{FF2B5EF4-FFF2-40B4-BE49-F238E27FC236}">
                <a16:creationId xmlns:a16="http://schemas.microsoft.com/office/drawing/2014/main" id="{AB74D1D1-E5A4-4585-BD5E-EACB8BEE49D5}"/>
              </a:ext>
            </a:extLst>
          </p:cNvPr>
          <p:cNvSpPr/>
          <p:nvPr/>
        </p:nvSpPr>
        <p:spPr>
          <a:xfrm>
            <a:off x="4348152" y="211674"/>
            <a:ext cx="2770441" cy="1066373"/>
          </a:xfrm>
          <a:prstGeom prst="wedgeRoundRectCallou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t>Alle</a:t>
            </a:r>
            <a:r>
              <a:rPr lang="en-GB" sz="2000" dirty="0"/>
              <a:t> </a:t>
            </a:r>
            <a:r>
              <a:rPr lang="en-GB" sz="2000" dirty="0" err="1"/>
              <a:t>diese</a:t>
            </a:r>
            <a:r>
              <a:rPr lang="en-GB" sz="2000" dirty="0"/>
              <a:t> </a:t>
            </a:r>
            <a:r>
              <a:rPr lang="en-GB" sz="2000" dirty="0" err="1"/>
              <a:t>Wörter</a:t>
            </a:r>
            <a:r>
              <a:rPr lang="en-GB" sz="2000" dirty="0"/>
              <a:t> </a:t>
            </a:r>
            <a:r>
              <a:rPr lang="en-GB" sz="2000" dirty="0" err="1"/>
              <a:t>sind</a:t>
            </a:r>
            <a:r>
              <a:rPr lang="en-GB" sz="2000" dirty="0"/>
              <a:t> </a:t>
            </a:r>
            <a:r>
              <a:rPr lang="en-GB" sz="2000" dirty="0" err="1"/>
              <a:t>feminin</a:t>
            </a:r>
            <a:r>
              <a:rPr lang="en-GB" sz="2000" dirty="0"/>
              <a:t>. Wie </a:t>
            </a:r>
            <a:r>
              <a:rPr lang="en-GB" sz="2000" dirty="0" err="1"/>
              <a:t>ist</a:t>
            </a:r>
            <a:r>
              <a:rPr lang="en-GB" sz="2000" dirty="0"/>
              <a:t> die </a:t>
            </a:r>
            <a:r>
              <a:rPr lang="en-GB" sz="2000" dirty="0" err="1"/>
              <a:t>Pluralform</a:t>
            </a:r>
            <a:r>
              <a:rPr lang="en-GB" sz="2000" dirty="0"/>
              <a:t>?</a:t>
            </a:r>
          </a:p>
        </p:txBody>
      </p:sp>
    </p:spTree>
    <p:extLst>
      <p:ext uri="{BB962C8B-B14F-4D97-AF65-F5344CB8AC3E}">
        <p14:creationId xmlns:p14="http://schemas.microsoft.com/office/powerpoint/2010/main" val="2432314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5"/>
                    </p:tgtEl>
                  </p:cond>
                </p:stCondLst>
                <p:endSync evt="end" delay="0">
                  <p:rtn val="all"/>
                </p:endSync>
                <p:childTnLst>
                  <p:par>
                    <p:cTn id="12" fill="hold">
                      <p:stCondLst>
                        <p:cond delay="0"/>
                      </p:stCondLst>
                      <p:childTnLst>
                        <p:par>
                          <p:cTn id="13" fill="hold">
                            <p:stCondLst>
                              <p:cond delay="0"/>
                            </p:stCondLst>
                            <p:childTnLst>
                              <p:par>
                                <p:cTn id="14" presetID="12" presetClass="exit" presetSubtype="4" fill="hold" nodeType="afterEffect">
                                  <p:stCondLst>
                                    <p:cond delay="0"/>
                                  </p:stCondLst>
                                  <p:childTnLst>
                                    <p:animEffect transition="out" filter="slide(fromBottom)">
                                      <p:cBhvr>
                                        <p:cTn id="15" dur="20000"/>
                                        <p:tgtEl>
                                          <p:spTgt spid="7"/>
                                        </p:tgtEl>
                                      </p:cBhvr>
                                    </p:animEffect>
                                    <p:set>
                                      <p:cBhvr>
                                        <p:cTn id="16" dur="1" fill="hold">
                                          <p:stCondLst>
                                            <p:cond delay="19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30" grpId="0" animBg="1"/>
      <p:bldP spid="3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892800" cy="707849"/>
          </a:xfrm>
        </p:spPr>
        <p:txBody>
          <a:bodyPr>
            <a:normAutofit/>
          </a:bodyPr>
          <a:lstStyle/>
          <a:p>
            <a:r>
              <a:rPr lang="en-GB" sz="3600" b="1" dirty="0" err="1">
                <a:solidFill>
                  <a:schemeClr val="bg1"/>
                </a:solidFill>
              </a:rPr>
              <a:t>einen</a:t>
            </a:r>
            <a:r>
              <a:rPr lang="en-GB" sz="3600" b="1" dirty="0">
                <a:solidFill>
                  <a:schemeClr val="bg1"/>
                </a:solidFill>
              </a:rPr>
              <a:t> Refrain </a:t>
            </a:r>
            <a:r>
              <a:rPr lang="en-GB" sz="3600" b="1" dirty="0" err="1">
                <a:solidFill>
                  <a:schemeClr val="bg1"/>
                </a:solidFill>
              </a:rPr>
              <a:t>schreiben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0059922B-7BB8-6A4C-A3D8-5E83A76F38CE}"/>
              </a:ext>
            </a:extLst>
          </p:cNvPr>
          <p:cNvSpPr txBox="1"/>
          <p:nvPr/>
        </p:nvSpPr>
        <p:spPr>
          <a:xfrm>
            <a:off x="180000" y="1296000"/>
            <a:ext cx="10328974" cy="461665"/>
          </a:xfrm>
          <a:prstGeom prst="rect">
            <a:avLst/>
          </a:prstGeom>
          <a:noFill/>
        </p:spPr>
        <p:txBody>
          <a:bodyPr wrap="square" rtlCol="0">
            <a:spAutoFit/>
          </a:bodyPr>
          <a:lstStyle/>
          <a:p>
            <a:r>
              <a:rPr lang="en-US" sz="2400" dirty="0" err="1">
                <a:solidFill>
                  <a:schemeClr val="accent5">
                    <a:lumMod val="50000"/>
                  </a:schemeClr>
                </a:solidFill>
              </a:rPr>
              <a:t>Hier</a:t>
            </a:r>
            <a:r>
              <a:rPr lang="en-US" sz="2400" dirty="0">
                <a:solidFill>
                  <a:schemeClr val="accent5">
                    <a:lumMod val="50000"/>
                  </a:schemeClr>
                </a:solidFill>
              </a:rPr>
              <a:t> </a:t>
            </a:r>
            <a:r>
              <a:rPr lang="en-US" sz="2400" dirty="0" err="1">
                <a:solidFill>
                  <a:schemeClr val="accent5">
                    <a:lumMod val="50000"/>
                  </a:schemeClr>
                </a:solidFill>
              </a:rPr>
              <a:t>sind</a:t>
            </a:r>
            <a:r>
              <a:rPr lang="en-US" sz="2400" dirty="0">
                <a:solidFill>
                  <a:schemeClr val="accent5">
                    <a:lumMod val="50000"/>
                  </a:schemeClr>
                </a:solidFill>
              </a:rPr>
              <a:t> </a:t>
            </a:r>
            <a:r>
              <a:rPr lang="en-US" sz="2400" dirty="0" err="1">
                <a:solidFill>
                  <a:schemeClr val="accent5">
                    <a:lumMod val="50000"/>
                  </a:schemeClr>
                </a:solidFill>
              </a:rPr>
              <a:t>ein</a:t>
            </a:r>
            <a:r>
              <a:rPr lang="en-US" sz="2400" dirty="0">
                <a:solidFill>
                  <a:schemeClr val="accent5">
                    <a:lumMod val="50000"/>
                  </a:schemeClr>
                </a:solidFill>
              </a:rPr>
              <a:t> </a:t>
            </a:r>
            <a:r>
              <a:rPr lang="en-US" sz="2400" dirty="0" err="1">
                <a:solidFill>
                  <a:schemeClr val="accent5">
                    <a:lumMod val="50000"/>
                  </a:schemeClr>
                </a:solidFill>
              </a:rPr>
              <a:t>paar</a:t>
            </a:r>
            <a:r>
              <a:rPr lang="en-US" sz="2400" dirty="0">
                <a:solidFill>
                  <a:schemeClr val="accent5">
                    <a:lumMod val="50000"/>
                  </a:schemeClr>
                </a:solidFill>
              </a:rPr>
              <a:t> </a:t>
            </a:r>
            <a:r>
              <a:rPr lang="en-US" sz="2400" dirty="0" err="1">
                <a:solidFill>
                  <a:schemeClr val="accent5">
                    <a:lumMod val="50000"/>
                  </a:schemeClr>
                </a:solidFill>
              </a:rPr>
              <a:t>andere</a:t>
            </a:r>
            <a:r>
              <a:rPr lang="en-US" sz="2400" dirty="0">
                <a:solidFill>
                  <a:schemeClr val="accent5">
                    <a:lumMod val="50000"/>
                  </a:schemeClr>
                </a:solidFill>
              </a:rPr>
              <a:t> </a:t>
            </a:r>
            <a:r>
              <a:rPr lang="en-US" sz="2400" i="1" dirty="0">
                <a:solidFill>
                  <a:schemeClr val="accent5">
                    <a:lumMod val="50000"/>
                  </a:schemeClr>
                </a:solidFill>
              </a:rPr>
              <a:t>Wise Guys </a:t>
            </a:r>
            <a:r>
              <a:rPr lang="en-US" sz="2400" dirty="0" err="1">
                <a:solidFill>
                  <a:schemeClr val="accent5">
                    <a:lumMod val="50000"/>
                  </a:schemeClr>
                </a:solidFill>
              </a:rPr>
              <a:t>Songtitel</a:t>
            </a:r>
            <a:r>
              <a:rPr lang="en-US" sz="2400" dirty="0">
                <a:solidFill>
                  <a:schemeClr val="accent5">
                    <a:lumMod val="50000"/>
                  </a:schemeClr>
                </a:solidFill>
              </a:rPr>
              <a:t>:</a:t>
            </a:r>
          </a:p>
        </p:txBody>
      </p:sp>
      <p:sp>
        <p:nvSpPr>
          <p:cNvPr id="2" name="Rectangle 1">
            <a:extLst>
              <a:ext uri="{FF2B5EF4-FFF2-40B4-BE49-F238E27FC236}">
                <a16:creationId xmlns:a16="http://schemas.microsoft.com/office/drawing/2014/main" id="{456458A9-C38F-4D1C-812B-3643EE82A4E4}"/>
              </a:ext>
            </a:extLst>
          </p:cNvPr>
          <p:cNvSpPr/>
          <p:nvPr/>
        </p:nvSpPr>
        <p:spPr>
          <a:xfrm>
            <a:off x="328789" y="2189800"/>
            <a:ext cx="3849511" cy="3170099"/>
          </a:xfrm>
          <a:prstGeom prst="rect">
            <a:avLst/>
          </a:prstGeom>
          <a:ln w="28575">
            <a:solidFill>
              <a:srgbClr val="115076"/>
            </a:solidFill>
          </a:ln>
        </p:spPr>
        <p:txBody>
          <a:bodyPr wrap="square">
            <a:spAutoFit/>
          </a:bodyPr>
          <a:lstStyle/>
          <a:p>
            <a:r>
              <a:rPr lang="en-GB" sz="2000" dirty="0" err="1">
                <a:solidFill>
                  <a:srgbClr val="002060"/>
                </a:solidFill>
              </a:rPr>
              <a:t>Ohrwurm</a:t>
            </a:r>
            <a:endParaRPr lang="en-GB" sz="2000" dirty="0">
              <a:solidFill>
                <a:srgbClr val="002060"/>
              </a:solidFill>
            </a:endParaRPr>
          </a:p>
          <a:p>
            <a:r>
              <a:rPr lang="en-GB" sz="2000" dirty="0">
                <a:solidFill>
                  <a:srgbClr val="002060"/>
                </a:solidFill>
              </a:rPr>
              <a:t>Dialog</a:t>
            </a:r>
          </a:p>
          <a:p>
            <a:r>
              <a:rPr lang="en-GB" sz="2000" dirty="0">
                <a:solidFill>
                  <a:srgbClr val="002060"/>
                </a:solidFill>
              </a:rPr>
              <a:t>Du </a:t>
            </a:r>
            <a:r>
              <a:rPr lang="en-GB" sz="2000" dirty="0" err="1">
                <a:solidFill>
                  <a:srgbClr val="002060"/>
                </a:solidFill>
              </a:rPr>
              <a:t>kannst</a:t>
            </a:r>
            <a:r>
              <a:rPr lang="en-GB" sz="2000" dirty="0">
                <a:solidFill>
                  <a:srgbClr val="002060"/>
                </a:solidFill>
              </a:rPr>
              <a:t> </a:t>
            </a:r>
            <a:r>
              <a:rPr lang="en-GB" sz="2000" dirty="0" err="1">
                <a:solidFill>
                  <a:srgbClr val="002060"/>
                </a:solidFill>
              </a:rPr>
              <a:t>nicht</a:t>
            </a:r>
            <a:r>
              <a:rPr lang="en-GB" sz="2000" dirty="0">
                <a:solidFill>
                  <a:srgbClr val="002060"/>
                </a:solidFill>
              </a:rPr>
              <a:t> </a:t>
            </a:r>
            <a:r>
              <a:rPr lang="en-GB" sz="2000" dirty="0" err="1">
                <a:solidFill>
                  <a:srgbClr val="002060"/>
                </a:solidFill>
              </a:rPr>
              <a:t>alles</a:t>
            </a:r>
            <a:r>
              <a:rPr lang="en-GB" sz="2000" dirty="0">
                <a:solidFill>
                  <a:srgbClr val="002060"/>
                </a:solidFill>
              </a:rPr>
              <a:t> </a:t>
            </a:r>
            <a:r>
              <a:rPr lang="en-GB" sz="2000" dirty="0" err="1">
                <a:solidFill>
                  <a:srgbClr val="002060"/>
                </a:solidFill>
              </a:rPr>
              <a:t>haben</a:t>
            </a:r>
            <a:endParaRPr lang="en-GB" sz="2000" dirty="0">
              <a:solidFill>
                <a:srgbClr val="002060"/>
              </a:solidFill>
            </a:endParaRPr>
          </a:p>
          <a:p>
            <a:r>
              <a:rPr lang="en-GB" sz="2000" dirty="0">
                <a:solidFill>
                  <a:srgbClr val="002060"/>
                </a:solidFill>
              </a:rPr>
              <a:t>Mein </a:t>
            </a:r>
            <a:r>
              <a:rPr lang="en-GB" sz="2000" dirty="0" err="1">
                <a:solidFill>
                  <a:srgbClr val="002060"/>
                </a:solidFill>
              </a:rPr>
              <a:t>neues</a:t>
            </a:r>
            <a:r>
              <a:rPr lang="en-GB" sz="2000" dirty="0">
                <a:solidFill>
                  <a:srgbClr val="002060"/>
                </a:solidFill>
              </a:rPr>
              <a:t> Handy</a:t>
            </a:r>
            <a:br>
              <a:rPr lang="en-GB" sz="2000" dirty="0">
                <a:solidFill>
                  <a:srgbClr val="002060"/>
                </a:solidFill>
              </a:rPr>
            </a:br>
            <a:r>
              <a:rPr lang="en-GB" sz="2000" dirty="0">
                <a:solidFill>
                  <a:srgbClr val="002060"/>
                </a:solidFill>
              </a:rPr>
              <a:t>Achtung! Ich will </a:t>
            </a:r>
            <a:r>
              <a:rPr lang="en-GB" sz="2000" dirty="0" err="1">
                <a:solidFill>
                  <a:srgbClr val="002060"/>
                </a:solidFill>
              </a:rPr>
              <a:t>tanzen</a:t>
            </a:r>
            <a:endParaRPr lang="en-GB" sz="2000" dirty="0">
              <a:solidFill>
                <a:srgbClr val="002060"/>
              </a:solidFill>
            </a:endParaRPr>
          </a:p>
          <a:p>
            <a:r>
              <a:rPr lang="fr-FR" sz="2000" dirty="0">
                <a:solidFill>
                  <a:srgbClr val="002060"/>
                </a:solidFill>
              </a:rPr>
              <a:t>Im </a:t>
            </a:r>
            <a:r>
              <a:rPr lang="fr-FR" sz="2000" dirty="0" err="1">
                <a:solidFill>
                  <a:srgbClr val="002060"/>
                </a:solidFill>
              </a:rPr>
              <a:t>Flugzeug</a:t>
            </a:r>
            <a:endParaRPr lang="en-GB" sz="2000" dirty="0">
              <a:solidFill>
                <a:srgbClr val="002060"/>
              </a:solidFill>
            </a:endParaRPr>
          </a:p>
          <a:p>
            <a:r>
              <a:rPr lang="fr-FR" sz="2000" dirty="0">
                <a:solidFill>
                  <a:srgbClr val="002060"/>
                </a:solidFill>
              </a:rPr>
              <a:t>Du </a:t>
            </a:r>
            <a:r>
              <a:rPr lang="fr-FR" sz="2000" dirty="0" err="1">
                <a:solidFill>
                  <a:srgbClr val="002060"/>
                </a:solidFill>
              </a:rPr>
              <a:t>bist</a:t>
            </a:r>
            <a:r>
              <a:rPr lang="fr-FR" sz="2000" dirty="0">
                <a:solidFill>
                  <a:srgbClr val="002060"/>
                </a:solidFill>
              </a:rPr>
              <a:t> die </a:t>
            </a:r>
            <a:r>
              <a:rPr lang="fr-FR" sz="2000" dirty="0" err="1">
                <a:solidFill>
                  <a:srgbClr val="002060"/>
                </a:solidFill>
              </a:rPr>
              <a:t>Musik</a:t>
            </a:r>
            <a:endParaRPr lang="en-GB" sz="2000" dirty="0">
              <a:solidFill>
                <a:srgbClr val="002060"/>
              </a:solidFill>
            </a:endParaRPr>
          </a:p>
          <a:p>
            <a:r>
              <a:rPr lang="en-GB" sz="2000" dirty="0" err="1">
                <a:solidFill>
                  <a:srgbClr val="002060"/>
                </a:solidFill>
              </a:rPr>
              <a:t>Jeden</a:t>
            </a:r>
            <a:r>
              <a:rPr lang="en-GB" sz="2000" dirty="0">
                <a:solidFill>
                  <a:srgbClr val="002060"/>
                </a:solidFill>
              </a:rPr>
              <a:t> </a:t>
            </a:r>
            <a:r>
              <a:rPr lang="en-GB" sz="2000" dirty="0" err="1">
                <a:solidFill>
                  <a:srgbClr val="002060"/>
                </a:solidFill>
              </a:rPr>
              <a:t>Samstag</a:t>
            </a:r>
            <a:endParaRPr lang="en-GB" sz="2000" dirty="0">
              <a:solidFill>
                <a:srgbClr val="002060"/>
              </a:solidFill>
            </a:endParaRPr>
          </a:p>
          <a:p>
            <a:r>
              <a:rPr lang="en-GB" sz="2000" dirty="0" err="1">
                <a:solidFill>
                  <a:srgbClr val="002060"/>
                </a:solidFill>
              </a:rPr>
              <a:t>Nein</a:t>
            </a:r>
            <a:r>
              <a:rPr lang="en-GB" sz="2000" dirty="0">
                <a:solidFill>
                  <a:srgbClr val="002060"/>
                </a:solidFill>
              </a:rPr>
              <a:t>, </a:t>
            </a:r>
            <a:r>
              <a:rPr lang="en-GB" sz="2000" dirty="0" err="1">
                <a:solidFill>
                  <a:srgbClr val="002060"/>
                </a:solidFill>
              </a:rPr>
              <a:t>nein</a:t>
            </a:r>
            <a:r>
              <a:rPr lang="en-GB" sz="2000" dirty="0">
                <a:solidFill>
                  <a:srgbClr val="002060"/>
                </a:solidFill>
              </a:rPr>
              <a:t>, </a:t>
            </a:r>
            <a:r>
              <a:rPr lang="en-GB" sz="2000" dirty="0" err="1">
                <a:solidFill>
                  <a:srgbClr val="002060"/>
                </a:solidFill>
              </a:rPr>
              <a:t>nein</a:t>
            </a:r>
            <a:r>
              <a:rPr lang="en-GB" sz="2000" dirty="0">
                <a:solidFill>
                  <a:srgbClr val="002060"/>
                </a:solidFill>
              </a:rPr>
              <a:t>!</a:t>
            </a:r>
          </a:p>
          <a:p>
            <a:r>
              <a:rPr lang="en-GB" sz="2000" dirty="0" err="1">
                <a:solidFill>
                  <a:srgbClr val="002060"/>
                </a:solidFill>
              </a:rPr>
              <a:t>Nach</a:t>
            </a:r>
            <a:r>
              <a:rPr lang="en-GB" sz="2000" dirty="0">
                <a:solidFill>
                  <a:srgbClr val="002060"/>
                </a:solidFill>
              </a:rPr>
              <a:t> </a:t>
            </a:r>
            <a:r>
              <a:rPr lang="en-GB" sz="2000" dirty="0" err="1">
                <a:solidFill>
                  <a:srgbClr val="002060"/>
                </a:solidFill>
              </a:rPr>
              <a:t>Hause</a:t>
            </a:r>
            <a:endParaRPr lang="en-GB" sz="2000" dirty="0">
              <a:solidFill>
                <a:srgbClr val="002060"/>
              </a:solidFill>
            </a:endParaRPr>
          </a:p>
        </p:txBody>
      </p:sp>
      <p:sp>
        <p:nvSpPr>
          <p:cNvPr id="6" name="Speech Bubble: Rectangle with Corners Rounded 5">
            <a:extLst>
              <a:ext uri="{FF2B5EF4-FFF2-40B4-BE49-F238E27FC236}">
                <a16:creationId xmlns:a16="http://schemas.microsoft.com/office/drawing/2014/main" id="{7589482A-8419-4D66-9E03-515216D020E1}"/>
              </a:ext>
            </a:extLst>
          </p:cNvPr>
          <p:cNvSpPr/>
          <p:nvPr/>
        </p:nvSpPr>
        <p:spPr>
          <a:xfrm>
            <a:off x="3492500" y="1757665"/>
            <a:ext cx="3314700" cy="1125235"/>
          </a:xfrm>
          <a:prstGeom prst="wedgeRoundRectCallout">
            <a:avLst>
              <a:gd name="adj1" fmla="val -105580"/>
              <a:gd name="adj2" fmla="val 8349"/>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Literally ‘</a:t>
            </a:r>
            <a:r>
              <a:rPr lang="en-GB" b="1" dirty="0" err="1"/>
              <a:t>Ohr</a:t>
            </a:r>
            <a:r>
              <a:rPr lang="en-GB" dirty="0"/>
              <a:t>’ (ear) and ‘</a:t>
            </a:r>
            <a:r>
              <a:rPr lang="en-GB" b="1" dirty="0" err="1"/>
              <a:t>Wurm</a:t>
            </a:r>
            <a:r>
              <a:rPr lang="en-GB" dirty="0"/>
              <a:t>’ (worm), it means a song you can’t get out of your head, an ‘earworm’!</a:t>
            </a:r>
          </a:p>
        </p:txBody>
      </p:sp>
      <p:sp>
        <p:nvSpPr>
          <p:cNvPr id="8" name="Speech Bubble: Rectangle with Corners Rounded 7">
            <a:extLst>
              <a:ext uri="{FF2B5EF4-FFF2-40B4-BE49-F238E27FC236}">
                <a16:creationId xmlns:a16="http://schemas.microsoft.com/office/drawing/2014/main" id="{BE0689B2-2BF5-4C55-B0D7-73E041DF3618}"/>
              </a:ext>
            </a:extLst>
          </p:cNvPr>
          <p:cNvSpPr/>
          <p:nvPr/>
        </p:nvSpPr>
        <p:spPr>
          <a:xfrm>
            <a:off x="3403600" y="3167365"/>
            <a:ext cx="3403600" cy="1125235"/>
          </a:xfrm>
          <a:prstGeom prst="wedgeRoundRectCallout">
            <a:avLst>
              <a:gd name="adj1" fmla="val -101839"/>
              <a:gd name="adj2" fmla="val 3261"/>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Literally ‘</a:t>
            </a:r>
            <a:r>
              <a:rPr lang="en-GB" b="1" dirty="0"/>
              <a:t>Achtung</a:t>
            </a:r>
            <a:r>
              <a:rPr lang="en-GB" dirty="0"/>
              <a:t>’ means </a:t>
            </a:r>
            <a:r>
              <a:rPr lang="en-GB" i="1" dirty="0"/>
              <a:t>respect</a:t>
            </a:r>
            <a:r>
              <a:rPr lang="en-GB" dirty="0"/>
              <a:t>, but as an exclamation it translates as </a:t>
            </a:r>
            <a:r>
              <a:rPr lang="en-GB" i="1" dirty="0"/>
              <a:t>Look out! </a:t>
            </a:r>
            <a:r>
              <a:rPr lang="en-GB" dirty="0"/>
              <a:t>or even </a:t>
            </a:r>
            <a:r>
              <a:rPr lang="en-GB" i="1" dirty="0"/>
              <a:t>Danger!</a:t>
            </a:r>
          </a:p>
        </p:txBody>
      </p:sp>
      <p:sp>
        <p:nvSpPr>
          <p:cNvPr id="9" name="Speech Bubble: Rectangle with Corners Rounded 8">
            <a:extLst>
              <a:ext uri="{FF2B5EF4-FFF2-40B4-BE49-F238E27FC236}">
                <a16:creationId xmlns:a16="http://schemas.microsoft.com/office/drawing/2014/main" id="{82635CE6-3279-467B-8C1B-32EA145A19D4}"/>
              </a:ext>
            </a:extLst>
          </p:cNvPr>
          <p:cNvSpPr/>
          <p:nvPr/>
        </p:nvSpPr>
        <p:spPr>
          <a:xfrm>
            <a:off x="7734300" y="1889674"/>
            <a:ext cx="3314700" cy="2779718"/>
          </a:xfrm>
          <a:prstGeom prst="wedgeRoundRectCallout">
            <a:avLst>
              <a:gd name="adj1" fmla="val -48875"/>
              <a:gd name="adj2" fmla="val 19635"/>
              <a:gd name="adj3" fmla="val 16667"/>
            </a:avLst>
          </a:prstGeom>
          <a:solidFill>
            <a:schemeClr val="bg1"/>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dirty="0" err="1">
                <a:solidFill>
                  <a:srgbClr val="002060"/>
                </a:solidFill>
              </a:rPr>
              <a:t>Schreib</a:t>
            </a:r>
            <a:r>
              <a:rPr lang="en-GB" dirty="0">
                <a:solidFill>
                  <a:srgbClr val="002060"/>
                </a:solidFill>
              </a:rPr>
              <a:t> </a:t>
            </a:r>
            <a:r>
              <a:rPr lang="en-GB" dirty="0" err="1">
                <a:solidFill>
                  <a:srgbClr val="002060"/>
                </a:solidFill>
              </a:rPr>
              <a:t>einen</a:t>
            </a:r>
            <a:r>
              <a:rPr lang="en-GB" dirty="0">
                <a:solidFill>
                  <a:srgbClr val="002060"/>
                </a:solidFill>
              </a:rPr>
              <a:t> Refrain </a:t>
            </a:r>
            <a:r>
              <a:rPr lang="en-GB" dirty="0" err="1">
                <a:solidFill>
                  <a:srgbClr val="002060"/>
                </a:solidFill>
              </a:rPr>
              <a:t>zu</a:t>
            </a:r>
            <a:r>
              <a:rPr lang="en-GB" dirty="0">
                <a:solidFill>
                  <a:srgbClr val="002060"/>
                </a:solidFill>
              </a:rPr>
              <a:t> </a:t>
            </a:r>
            <a:r>
              <a:rPr lang="en-GB" dirty="0" err="1">
                <a:solidFill>
                  <a:srgbClr val="002060"/>
                </a:solidFill>
              </a:rPr>
              <a:t>einem</a:t>
            </a:r>
            <a:r>
              <a:rPr lang="en-GB" dirty="0">
                <a:solidFill>
                  <a:srgbClr val="002060"/>
                </a:solidFill>
              </a:rPr>
              <a:t> </a:t>
            </a:r>
            <a:r>
              <a:rPr lang="en-GB" dirty="0" err="1">
                <a:solidFill>
                  <a:srgbClr val="002060"/>
                </a:solidFill>
              </a:rPr>
              <a:t>Songtitel</a:t>
            </a:r>
            <a:r>
              <a:rPr lang="en-GB" dirty="0">
                <a:solidFill>
                  <a:srgbClr val="002060"/>
                </a:solidFill>
              </a:rPr>
              <a:t>.</a:t>
            </a:r>
            <a:br>
              <a:rPr lang="en-GB" dirty="0">
                <a:solidFill>
                  <a:srgbClr val="002060"/>
                </a:solidFill>
              </a:rPr>
            </a:br>
            <a:br>
              <a:rPr lang="en-GB" dirty="0">
                <a:solidFill>
                  <a:srgbClr val="002060"/>
                </a:solidFill>
              </a:rPr>
            </a:br>
            <a:r>
              <a:rPr lang="en-GB" dirty="0">
                <a:solidFill>
                  <a:srgbClr val="002060"/>
                </a:solidFill>
              </a:rPr>
              <a:t>Include a contrast between </a:t>
            </a:r>
            <a:r>
              <a:rPr lang="en-GB" b="1" i="1" dirty="0" err="1">
                <a:solidFill>
                  <a:srgbClr val="002060"/>
                </a:solidFill>
              </a:rPr>
              <a:t>früher</a:t>
            </a:r>
            <a:r>
              <a:rPr lang="en-GB" dirty="0">
                <a:solidFill>
                  <a:srgbClr val="002060"/>
                </a:solidFill>
              </a:rPr>
              <a:t> and </a:t>
            </a:r>
            <a:r>
              <a:rPr lang="en-GB" b="1" i="1" dirty="0" err="1">
                <a:solidFill>
                  <a:srgbClr val="002060"/>
                </a:solidFill>
              </a:rPr>
              <a:t>jetzt</a:t>
            </a:r>
            <a:r>
              <a:rPr lang="en-GB" b="1" i="1" dirty="0">
                <a:solidFill>
                  <a:srgbClr val="002060"/>
                </a:solidFill>
              </a:rPr>
              <a:t>.</a:t>
            </a:r>
            <a:br>
              <a:rPr lang="en-GB" b="1" i="1" dirty="0">
                <a:solidFill>
                  <a:srgbClr val="002060"/>
                </a:solidFill>
              </a:rPr>
            </a:br>
            <a:br>
              <a:rPr lang="en-GB" b="1" i="1" dirty="0">
                <a:solidFill>
                  <a:srgbClr val="002060"/>
                </a:solidFill>
              </a:rPr>
            </a:br>
            <a:r>
              <a:rPr lang="en-GB" dirty="0">
                <a:solidFill>
                  <a:srgbClr val="002060"/>
                </a:solidFill>
              </a:rPr>
              <a:t>Use at least one comparative structure.</a:t>
            </a:r>
          </a:p>
        </p:txBody>
      </p:sp>
    </p:spTree>
    <p:extLst>
      <p:ext uri="{BB962C8B-B14F-4D97-AF65-F5344CB8AC3E}">
        <p14:creationId xmlns:p14="http://schemas.microsoft.com/office/powerpoint/2010/main" val="4254766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FF2B5EF4-FFF2-40B4-BE49-F238E27FC236}">
                <a16:creationId xmlns:a16="http://schemas.microsoft.com/office/drawing/2014/main" id="{6542F5EF-5D1E-4A1A-9FFF-51CF58E1821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Hausaufgaben</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2597" y="1221062"/>
            <a:ext cx="9750706" cy="523220"/>
          </a:xfrm>
          <a:prstGeom prst="rect">
            <a:avLst/>
          </a:prstGeom>
          <a:noFill/>
        </p:spPr>
        <p:txBody>
          <a:bodyPr wrap="square" rtlCol="0">
            <a:spAutoFit/>
          </a:bodyPr>
          <a:lstStyle/>
          <a:p>
            <a:pPr algn="ctr">
              <a:spcAft>
                <a:spcPts val="0"/>
              </a:spcAft>
              <a:tabLst>
                <a:tab pos="2865755" algn="ctr"/>
                <a:tab pos="5731510" algn="r"/>
              </a:tabLst>
            </a:pP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Vocabulary Learning Homework</a:t>
            </a:r>
            <a:r>
              <a:rPr lang="en-GB" sz="2800" b="1" dirty="0">
                <a:solidFill>
                  <a:srgbClr val="115076"/>
                </a:solidFill>
                <a:latin typeface="Century Gothic" panose="020B0502020202020204" pitchFamily="34" charset="0"/>
                <a:ea typeface="Calibri" panose="020F0502020204030204" pitchFamily="34" charset="0"/>
                <a:cs typeface="Times New Roman" panose="02020603050405020304" pitchFamily="18" charset="0"/>
              </a:rPr>
              <a:t> (Y8, </a:t>
            </a: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Term 2.2, Week 2)</a:t>
            </a:r>
            <a:endParaRPr lang="en-GB" sz="2800" dirty="0">
              <a:solidFill>
                <a:srgbClr val="115076"/>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5"/>
              </a:rPr>
              <a:t>Audio file</a:t>
            </a:r>
            <a:endParaRPr lang="en-GB" sz="2400" dirty="0">
              <a:solidFill>
                <a:srgbClr val="115076"/>
              </a:solidFill>
              <a:latin typeface="Century Gothic" panose="020B0502020202020204" pitchFamily="34" charset="0"/>
            </a:endParaRPr>
          </a:p>
        </p:txBody>
      </p:sp>
      <p:sp>
        <p:nvSpPr>
          <p:cNvPr id="7" name="TextBox 6"/>
          <p:cNvSpPr txBox="1"/>
          <p:nvPr/>
        </p:nvSpPr>
        <p:spPr>
          <a:xfrm>
            <a:off x="175149" y="2869678"/>
            <a:ext cx="3075375"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Audio file QR code:</a:t>
            </a:r>
          </a:p>
        </p:txBody>
      </p:sp>
      <p:sp>
        <p:nvSpPr>
          <p:cNvPr id="12" name="TextBox 11"/>
          <p:cNvSpPr txBox="1"/>
          <p:nvPr/>
        </p:nvSpPr>
        <p:spPr>
          <a:xfrm>
            <a:off x="175149" y="3849829"/>
            <a:ext cx="11066804"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6"/>
              </a:rPr>
              <a:t>Student worksheet</a:t>
            </a:r>
            <a:endParaRPr lang="en-GB" sz="2400" dirty="0">
              <a:solidFill>
                <a:srgbClr val="115076"/>
              </a:solidFill>
              <a:latin typeface="Century Gothic" panose="020B0502020202020204" pitchFamily="34" charset="0"/>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175149" y="4555407"/>
            <a:ext cx="10338404" cy="830997"/>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7"/>
              </a:rPr>
              <a:t>Quizlet link</a:t>
            </a:r>
            <a:br>
              <a:rPr lang="en-GB" sz="2400" dirty="0"/>
            </a:br>
            <a:endParaRPr lang="en-GB" sz="2400" dirty="0">
              <a:solidFill>
                <a:srgbClr val="115076"/>
              </a:solidFill>
              <a:latin typeface="Century Gothic" panose="020B0502020202020204" pitchFamily="34" charset="0"/>
            </a:endParaRPr>
          </a:p>
        </p:txBody>
      </p:sp>
      <p:sp>
        <p:nvSpPr>
          <p:cNvPr id="2" name="Rectangle 1"/>
          <p:cNvSpPr/>
          <p:nvPr/>
        </p:nvSpPr>
        <p:spPr>
          <a:xfrm>
            <a:off x="175149" y="5457594"/>
            <a:ext cx="11066804" cy="1138773"/>
          </a:xfrm>
          <a:prstGeom prst="rect">
            <a:avLst/>
          </a:prstGeom>
        </p:spPr>
        <p:txBody>
          <a:bodyPr wrap="square">
            <a:spAutoFit/>
          </a:bodyPr>
          <a:lstStyle/>
          <a:p>
            <a:pPr lvl="0">
              <a:defRPr/>
            </a:pPr>
            <a:r>
              <a:rPr lang="en-GB" sz="2400" b="1" dirty="0">
                <a:solidFill>
                  <a:srgbClr val="5B9BD5">
                    <a:lumMod val="50000"/>
                  </a:srgbClr>
                </a:solidFill>
                <a:latin typeface="Century Gothic" panose="020B0502020202020204" pitchFamily="34" charset="0"/>
              </a:rPr>
              <a:t>In addition, revisit:</a:t>
            </a:r>
            <a:r>
              <a:rPr lang="en-GB" sz="2400" dirty="0">
                <a:solidFill>
                  <a:srgbClr val="5B9BD5">
                    <a:lumMod val="50000"/>
                  </a:srgbClr>
                </a:solidFill>
                <a:latin typeface="Century Gothic" panose="020B0502020202020204" pitchFamily="34" charset="0"/>
              </a:rPr>
              <a:t>		</a:t>
            </a:r>
            <a:r>
              <a:rPr lang="en-GB" sz="2400" dirty="0">
                <a:solidFill>
                  <a:srgbClr val="5B9BD5">
                    <a:lumMod val="50000"/>
                  </a:srgbClr>
                </a:solidFill>
                <a:latin typeface="Century Gothic" panose="020B0502020202020204" pitchFamily="34" charset="0"/>
                <a:hlinkClick r:id="rId8"/>
              </a:rPr>
              <a:t>Term 2.1 </a:t>
            </a:r>
            <a:r>
              <a:rPr lang="en-GB" sz="2400">
                <a:solidFill>
                  <a:srgbClr val="5B9BD5">
                    <a:lumMod val="50000"/>
                  </a:srgbClr>
                </a:solidFill>
                <a:latin typeface="Century Gothic" panose="020B0502020202020204" pitchFamily="34" charset="0"/>
                <a:hlinkClick r:id="rId8"/>
              </a:rPr>
              <a:t>Week 3</a:t>
            </a:r>
            <a:endParaRPr lang="en-GB" sz="2400" dirty="0">
              <a:solidFill>
                <a:srgbClr val="5B9BD5">
                  <a:lumMod val="50000"/>
                </a:srgbClr>
              </a:solidFill>
              <a:latin typeface="Century Gothic" panose="020B0502020202020204" pitchFamily="34" charset="0"/>
            </a:endParaRPr>
          </a:p>
          <a:p>
            <a:pPr lvl="0">
              <a:defRPr/>
            </a:pPr>
            <a:r>
              <a:rPr lang="en-GB" sz="2400" dirty="0">
                <a:solidFill>
                  <a:srgbClr val="5B9BD5">
                    <a:lumMod val="50000"/>
                  </a:srgbClr>
                </a:solidFill>
                <a:latin typeface="Century Gothic" panose="020B0502020202020204" pitchFamily="34" charset="0"/>
              </a:rPr>
              <a:t>				</a:t>
            </a:r>
            <a:r>
              <a:rPr lang="en-GB" sz="2400" dirty="0">
                <a:solidFill>
                  <a:srgbClr val="5B9BD5">
                    <a:lumMod val="50000"/>
                  </a:srgbClr>
                </a:solidFill>
                <a:latin typeface="Century Gothic" panose="020B0502020202020204" pitchFamily="34" charset="0"/>
                <a:hlinkClick r:id="rId9"/>
              </a:rPr>
              <a:t>Term 1.2 Week 3</a:t>
            </a:r>
            <a:br>
              <a:rPr lang="en-GB" sz="2400" dirty="0">
                <a:solidFill>
                  <a:srgbClr val="5B9BD5">
                    <a:lumMod val="50000"/>
                  </a:srgbClr>
                </a:solidFill>
                <a:latin typeface="Century Gothic" panose="020B0502020202020204" pitchFamily="34" charset="0"/>
                <a:hlinkClick r:id="rId9"/>
              </a:rPr>
            </a:br>
            <a:endParaRPr lang="en-GB" sz="2000" dirty="0"/>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10"/>
          <a:stretch>
            <a:fillRect/>
          </a:stretch>
        </p:blipFill>
        <p:spPr>
          <a:xfrm>
            <a:off x="10641925" y="4800601"/>
            <a:ext cx="1300638" cy="1300638"/>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76978" y="2516385"/>
            <a:ext cx="1485844" cy="1485844"/>
          </a:xfrm>
          <a:prstGeom prst="rect">
            <a:avLst/>
          </a:prstGeom>
        </p:spPr>
      </p:pic>
    </p:spTree>
    <p:extLst>
      <p:ext uri="{BB962C8B-B14F-4D97-AF65-F5344CB8AC3E}">
        <p14:creationId xmlns:p14="http://schemas.microsoft.com/office/powerpoint/2010/main" val="12965446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2004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Rectangle: Rounded Corners 1">
            <a:extLst>
              <a:ext uri="{FF2B5EF4-FFF2-40B4-BE49-F238E27FC236}">
                <a16:creationId xmlns:a16="http://schemas.microsoft.com/office/drawing/2014/main" id="{490D5808-10AC-486F-B881-A2A72DAD2277}"/>
              </a:ext>
            </a:extLst>
          </p:cNvPr>
          <p:cNvSpPr/>
          <p:nvPr/>
        </p:nvSpPr>
        <p:spPr>
          <a:xfrm>
            <a:off x="80010" y="1341437"/>
            <a:ext cx="2390816" cy="869950"/>
          </a:xfrm>
          <a:prstGeom prst="roundRect">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teuer</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Rectangle: Rounded Corners 10">
            <a:extLst>
              <a:ext uri="{FF2B5EF4-FFF2-40B4-BE49-F238E27FC236}">
                <a16:creationId xmlns:a16="http://schemas.microsoft.com/office/drawing/2014/main" id="{F4B96DCA-4409-446A-B21E-278699C6911D}"/>
              </a:ext>
            </a:extLst>
          </p:cNvPr>
          <p:cNvSpPr/>
          <p:nvPr/>
        </p:nvSpPr>
        <p:spPr>
          <a:xfrm>
            <a:off x="2675046" y="1356721"/>
            <a:ext cx="2140086" cy="869950"/>
          </a:xfrm>
          <a:prstGeom prst="roundRect">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schnell</a:t>
            </a:r>
          </a:p>
        </p:txBody>
      </p:sp>
      <p:sp>
        <p:nvSpPr>
          <p:cNvPr id="12" name="Rectangle: Rounded Corners 11">
            <a:extLst>
              <a:ext uri="{FF2B5EF4-FFF2-40B4-BE49-F238E27FC236}">
                <a16:creationId xmlns:a16="http://schemas.microsoft.com/office/drawing/2014/main" id="{46B75E29-9FD0-489F-BADC-0D96B6EED5D3}"/>
              </a:ext>
            </a:extLst>
          </p:cNvPr>
          <p:cNvSpPr/>
          <p:nvPr/>
        </p:nvSpPr>
        <p:spPr>
          <a:xfrm>
            <a:off x="5019352" y="1356721"/>
            <a:ext cx="2140086" cy="869950"/>
          </a:xfrm>
          <a:prstGeom prst="roundRect">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positiv</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Rectangle: Rounded Corners 12">
            <a:extLst>
              <a:ext uri="{FF2B5EF4-FFF2-40B4-BE49-F238E27FC236}">
                <a16:creationId xmlns:a16="http://schemas.microsoft.com/office/drawing/2014/main" id="{6F8411BA-4AC2-437B-BFEE-919CA08A56EE}"/>
              </a:ext>
            </a:extLst>
          </p:cNvPr>
          <p:cNvSpPr/>
          <p:nvPr/>
        </p:nvSpPr>
        <p:spPr>
          <a:xfrm>
            <a:off x="7363658" y="1356720"/>
            <a:ext cx="2140086" cy="869951"/>
          </a:xfrm>
          <a:prstGeom prst="roundRect">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schlecht</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Rectangle: Rounded Corners 13">
            <a:extLst>
              <a:ext uri="{FF2B5EF4-FFF2-40B4-BE49-F238E27FC236}">
                <a16:creationId xmlns:a16="http://schemas.microsoft.com/office/drawing/2014/main" id="{A8DB7C67-0A9D-4C56-A05B-96AC77C94845}"/>
              </a:ext>
            </a:extLst>
          </p:cNvPr>
          <p:cNvSpPr/>
          <p:nvPr/>
        </p:nvSpPr>
        <p:spPr>
          <a:xfrm>
            <a:off x="9707964" y="1356721"/>
            <a:ext cx="2140086" cy="869950"/>
          </a:xfrm>
          <a:prstGeom prst="roundRect">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klein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Rectangle: Rounded Corners 14">
            <a:extLst>
              <a:ext uri="{FF2B5EF4-FFF2-40B4-BE49-F238E27FC236}">
                <a16:creationId xmlns:a16="http://schemas.microsoft.com/office/drawing/2014/main" id="{51C0E9A9-7089-4C92-AC1C-118BC6964F2A}"/>
              </a:ext>
            </a:extLst>
          </p:cNvPr>
          <p:cNvSpPr/>
          <p:nvPr/>
        </p:nvSpPr>
        <p:spPr>
          <a:xfrm>
            <a:off x="80010" y="2668965"/>
            <a:ext cx="2390816" cy="869950"/>
          </a:xfrm>
          <a:prstGeom prst="roundRect">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eng</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Rectangle: Rounded Corners 15">
            <a:extLst>
              <a:ext uri="{FF2B5EF4-FFF2-40B4-BE49-F238E27FC236}">
                <a16:creationId xmlns:a16="http://schemas.microsoft.com/office/drawing/2014/main" id="{843B6CF8-9E64-4058-8793-AF69E135136A}"/>
              </a:ext>
            </a:extLst>
          </p:cNvPr>
          <p:cNvSpPr/>
          <p:nvPr/>
        </p:nvSpPr>
        <p:spPr>
          <a:xfrm>
            <a:off x="80010" y="3977814"/>
            <a:ext cx="2448101" cy="869950"/>
          </a:xfrm>
          <a:prstGeom prst="roundRect">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schön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Rectangle: Rounded Corners 16">
            <a:extLst>
              <a:ext uri="{FF2B5EF4-FFF2-40B4-BE49-F238E27FC236}">
                <a16:creationId xmlns:a16="http://schemas.microsoft.com/office/drawing/2014/main" id="{D67CD551-0C3B-41AD-A5BD-EE80A616F38D}"/>
              </a:ext>
            </a:extLst>
          </p:cNvPr>
          <p:cNvSpPr/>
          <p:nvPr/>
        </p:nvSpPr>
        <p:spPr>
          <a:xfrm>
            <a:off x="80010" y="5286664"/>
            <a:ext cx="2448101" cy="869950"/>
          </a:xfrm>
          <a:prstGeom prst="roundRect">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hell</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Rectangle: Rounded Corners 17">
            <a:extLst>
              <a:ext uri="{FF2B5EF4-FFF2-40B4-BE49-F238E27FC236}">
                <a16:creationId xmlns:a16="http://schemas.microsoft.com/office/drawing/2014/main" id="{D86A6AEC-C6E0-4898-8F1E-04662A830998}"/>
              </a:ext>
            </a:extLst>
          </p:cNvPr>
          <p:cNvSpPr/>
          <p:nvPr/>
        </p:nvSpPr>
        <p:spPr>
          <a:xfrm>
            <a:off x="9707964" y="2662754"/>
            <a:ext cx="2140086" cy="962416"/>
          </a:xfrm>
          <a:prstGeom prst="roundRect">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einfach</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Rectangle: Rounded Corners 18">
            <a:extLst>
              <a:ext uri="{FF2B5EF4-FFF2-40B4-BE49-F238E27FC236}">
                <a16:creationId xmlns:a16="http://schemas.microsoft.com/office/drawing/2014/main" id="{FEC98938-7626-40F2-8B20-B2540CFB67D8}"/>
              </a:ext>
            </a:extLst>
          </p:cNvPr>
          <p:cNvSpPr/>
          <p:nvPr/>
        </p:nvSpPr>
        <p:spPr>
          <a:xfrm>
            <a:off x="9707964" y="4020942"/>
            <a:ext cx="2140086" cy="869950"/>
          </a:xfrm>
          <a:prstGeom prst="roundRect">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err="1">
                <a:solidFill>
                  <a:srgbClr val="4472C4">
                    <a:lumMod val="50000"/>
                  </a:srgbClr>
                </a:solidFill>
                <a:latin typeface="Century Gothic" panose="020F0302020204030204"/>
              </a:rPr>
              <a:t>sicher</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Rectangle: Rounded Corners 19">
            <a:extLst>
              <a:ext uri="{FF2B5EF4-FFF2-40B4-BE49-F238E27FC236}">
                <a16:creationId xmlns:a16="http://schemas.microsoft.com/office/drawing/2014/main" id="{EC617000-B15E-499C-9A4C-53B837F3CFC6}"/>
              </a:ext>
            </a:extLst>
          </p:cNvPr>
          <p:cNvSpPr/>
          <p:nvPr/>
        </p:nvSpPr>
        <p:spPr>
          <a:xfrm>
            <a:off x="9707964" y="5286664"/>
            <a:ext cx="2140086" cy="869950"/>
          </a:xfrm>
          <a:prstGeom prst="roundRect">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langweilig</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Rectangle: Rounded Corners 20">
            <a:extLst>
              <a:ext uri="{FF2B5EF4-FFF2-40B4-BE49-F238E27FC236}">
                <a16:creationId xmlns:a16="http://schemas.microsoft.com/office/drawing/2014/main" id="{DB20D0C1-980F-4ED4-93FB-627666785434}"/>
              </a:ext>
            </a:extLst>
          </p:cNvPr>
          <p:cNvSpPr/>
          <p:nvPr/>
        </p:nvSpPr>
        <p:spPr>
          <a:xfrm>
            <a:off x="2675046" y="5286664"/>
            <a:ext cx="2140086" cy="869950"/>
          </a:xfrm>
          <a:prstGeom prst="roundRect">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jung</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Rectangle: Rounded Corners 21">
            <a:extLst>
              <a:ext uri="{FF2B5EF4-FFF2-40B4-BE49-F238E27FC236}">
                <a16:creationId xmlns:a16="http://schemas.microsoft.com/office/drawing/2014/main" id="{82AED56D-91AC-4D40-AF47-54411E6FE83C}"/>
              </a:ext>
            </a:extLst>
          </p:cNvPr>
          <p:cNvSpPr/>
          <p:nvPr/>
        </p:nvSpPr>
        <p:spPr>
          <a:xfrm>
            <a:off x="4951079" y="5280453"/>
            <a:ext cx="2140086" cy="869950"/>
          </a:xfrm>
          <a:prstGeom prst="roundRect">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reich</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Rectangle: Rounded Corners 22">
            <a:extLst>
              <a:ext uri="{FF2B5EF4-FFF2-40B4-BE49-F238E27FC236}">
                <a16:creationId xmlns:a16="http://schemas.microsoft.com/office/drawing/2014/main" id="{F711BE98-0451-4BC4-AAC2-68644A074F35}"/>
              </a:ext>
            </a:extLst>
          </p:cNvPr>
          <p:cNvSpPr/>
          <p:nvPr/>
        </p:nvSpPr>
        <p:spPr>
          <a:xfrm>
            <a:off x="7329521" y="5280453"/>
            <a:ext cx="2140086" cy="869950"/>
          </a:xfrm>
          <a:prstGeom prst="roundRect">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kurz</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Rectangle: Rounded Corners 24">
            <a:extLst>
              <a:ext uri="{FF2B5EF4-FFF2-40B4-BE49-F238E27FC236}">
                <a16:creationId xmlns:a16="http://schemas.microsoft.com/office/drawing/2014/main" id="{EE38EA05-49DA-45CE-A33B-490063ECA080}"/>
              </a:ext>
            </a:extLst>
          </p:cNvPr>
          <p:cNvSpPr/>
          <p:nvPr/>
        </p:nvSpPr>
        <p:spPr>
          <a:xfrm rot="20827266">
            <a:off x="4681397" y="3199841"/>
            <a:ext cx="2791898" cy="1338084"/>
          </a:xfrm>
          <a:prstGeom prst="roundRect">
            <a:avLst/>
          </a:prstGeom>
          <a:solidFill>
            <a:schemeClr val="accent5">
              <a:lumMod val="50000"/>
            </a:schemeClr>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Century Gothic" panose="020F0302020204030204"/>
                <a:ea typeface="+mn-ea"/>
                <a:cs typeface="+mn-cs"/>
              </a:rPr>
              <a:t>gut</a:t>
            </a:r>
          </a:p>
        </p:txBody>
      </p:sp>
      <p:sp>
        <p:nvSpPr>
          <p:cNvPr id="26" name="Rectangle: Rounded Corners 25">
            <a:extLst>
              <a:ext uri="{FF2B5EF4-FFF2-40B4-BE49-F238E27FC236}">
                <a16:creationId xmlns:a16="http://schemas.microsoft.com/office/drawing/2014/main" id="{8CA8DFBB-A589-4136-9469-7963D71276A4}"/>
              </a:ext>
            </a:extLst>
          </p:cNvPr>
          <p:cNvSpPr/>
          <p:nvPr/>
        </p:nvSpPr>
        <p:spPr>
          <a:xfrm rot="20827266">
            <a:off x="4681400" y="3199841"/>
            <a:ext cx="2791898" cy="1338084"/>
          </a:xfrm>
          <a:prstGeom prst="roundRect">
            <a:avLst/>
          </a:prstGeom>
          <a:solidFill>
            <a:schemeClr val="accent5">
              <a:lumMod val="50000"/>
            </a:schemeClr>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prstClr val="white"/>
                </a:solidFill>
                <a:effectLst/>
                <a:uLnTx/>
                <a:uFillTx/>
                <a:latin typeface="Century Gothic" panose="020F0302020204030204"/>
                <a:ea typeface="+mn-ea"/>
                <a:cs typeface="+mn-cs"/>
              </a:rPr>
              <a:t>lang</a:t>
            </a:r>
            <a:endParaRPr kumimoji="0" lang="en-GB" sz="4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7" name="Rectangle: Rounded Corners 26">
            <a:extLst>
              <a:ext uri="{FF2B5EF4-FFF2-40B4-BE49-F238E27FC236}">
                <a16:creationId xmlns:a16="http://schemas.microsoft.com/office/drawing/2014/main" id="{6BA447C9-92C5-4FEE-AE72-FBB3F0145525}"/>
              </a:ext>
            </a:extLst>
          </p:cNvPr>
          <p:cNvSpPr/>
          <p:nvPr/>
        </p:nvSpPr>
        <p:spPr>
          <a:xfrm rot="20827266">
            <a:off x="4686116" y="3176717"/>
            <a:ext cx="2791898" cy="1338084"/>
          </a:xfrm>
          <a:prstGeom prst="roundRect">
            <a:avLst/>
          </a:prstGeom>
          <a:solidFill>
            <a:schemeClr val="accent5">
              <a:lumMod val="50000"/>
            </a:schemeClr>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prstClr val="white"/>
                </a:solidFill>
                <a:effectLst/>
                <a:uLnTx/>
                <a:uFillTx/>
                <a:latin typeface="Century Gothic" panose="020F0302020204030204"/>
                <a:ea typeface="+mn-ea"/>
                <a:cs typeface="+mn-cs"/>
              </a:rPr>
              <a:t>schwer</a:t>
            </a:r>
            <a:endParaRPr kumimoji="0" lang="en-GB" sz="4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8" name="Rectangle: Rounded Corners 27">
            <a:extLst>
              <a:ext uri="{FF2B5EF4-FFF2-40B4-BE49-F238E27FC236}">
                <a16:creationId xmlns:a16="http://schemas.microsoft.com/office/drawing/2014/main" id="{79F46397-0BBB-4F7B-9556-440D17495ED1}"/>
              </a:ext>
            </a:extLst>
          </p:cNvPr>
          <p:cNvSpPr/>
          <p:nvPr/>
        </p:nvSpPr>
        <p:spPr>
          <a:xfrm rot="20827266">
            <a:off x="4681397" y="3199841"/>
            <a:ext cx="2791898" cy="1338084"/>
          </a:xfrm>
          <a:prstGeom prst="roundRect">
            <a:avLst/>
          </a:prstGeom>
          <a:solidFill>
            <a:schemeClr val="accent5">
              <a:lumMod val="50000"/>
            </a:schemeClr>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prstClr val="white"/>
                </a:solidFill>
                <a:effectLst/>
                <a:uLnTx/>
                <a:uFillTx/>
                <a:latin typeface="Century Gothic" panose="020F0302020204030204"/>
                <a:ea typeface="+mn-ea"/>
                <a:cs typeface="+mn-cs"/>
              </a:rPr>
              <a:t>billig</a:t>
            </a:r>
            <a:endParaRPr kumimoji="0" lang="en-GB" sz="3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9" name="Rectangle: Rounded Corners 28">
            <a:extLst>
              <a:ext uri="{FF2B5EF4-FFF2-40B4-BE49-F238E27FC236}">
                <a16:creationId xmlns:a16="http://schemas.microsoft.com/office/drawing/2014/main" id="{C6D2BC5A-9076-4CF6-82F9-7AD2B7432312}"/>
              </a:ext>
            </a:extLst>
          </p:cNvPr>
          <p:cNvSpPr/>
          <p:nvPr/>
        </p:nvSpPr>
        <p:spPr>
          <a:xfrm rot="20827266">
            <a:off x="4680433" y="3191426"/>
            <a:ext cx="2791898" cy="1338084"/>
          </a:xfrm>
          <a:prstGeom prst="roundRect">
            <a:avLst/>
          </a:prstGeom>
          <a:solidFill>
            <a:schemeClr val="accent5">
              <a:lumMod val="50000"/>
            </a:schemeClr>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Century Gothic" panose="020F0302020204030204"/>
                <a:ea typeface="+mn-ea"/>
                <a:cs typeface="+mn-cs"/>
              </a:rPr>
              <a:t>arm</a:t>
            </a:r>
          </a:p>
        </p:txBody>
      </p:sp>
      <p:sp>
        <p:nvSpPr>
          <p:cNvPr id="38" name="Rectangle: Rounded Corners 37">
            <a:extLst>
              <a:ext uri="{FF2B5EF4-FFF2-40B4-BE49-F238E27FC236}">
                <a16:creationId xmlns:a16="http://schemas.microsoft.com/office/drawing/2014/main" id="{056378E4-AC29-460F-864F-287A7D1DE853}"/>
              </a:ext>
            </a:extLst>
          </p:cNvPr>
          <p:cNvSpPr/>
          <p:nvPr/>
        </p:nvSpPr>
        <p:spPr>
          <a:xfrm rot="20827266">
            <a:off x="4687081" y="3176716"/>
            <a:ext cx="2791898" cy="1338084"/>
          </a:xfrm>
          <a:prstGeom prst="roundRect">
            <a:avLst/>
          </a:prstGeom>
          <a:solidFill>
            <a:schemeClr val="accent5">
              <a:lumMod val="50000"/>
            </a:schemeClr>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prstClr val="white"/>
                </a:solidFill>
                <a:effectLst/>
                <a:uLnTx/>
                <a:uFillTx/>
                <a:latin typeface="Century Gothic" panose="020F0302020204030204"/>
                <a:ea typeface="+mn-ea"/>
                <a:cs typeface="+mn-cs"/>
              </a:rPr>
              <a:t>dunkel</a:t>
            </a:r>
            <a:endParaRPr kumimoji="0" lang="en-GB" sz="3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0" name="Rectangle: Rounded Corners 29">
            <a:extLst>
              <a:ext uri="{FF2B5EF4-FFF2-40B4-BE49-F238E27FC236}">
                <a16:creationId xmlns:a16="http://schemas.microsoft.com/office/drawing/2014/main" id="{B6681387-2BE2-4B04-9B7B-77F11D058FC6}"/>
              </a:ext>
            </a:extLst>
          </p:cNvPr>
          <p:cNvSpPr/>
          <p:nvPr/>
        </p:nvSpPr>
        <p:spPr>
          <a:xfrm rot="20827266">
            <a:off x="4720208" y="3170743"/>
            <a:ext cx="2791898" cy="1338084"/>
          </a:xfrm>
          <a:prstGeom prst="roundRect">
            <a:avLst/>
          </a:prstGeom>
          <a:solidFill>
            <a:schemeClr val="accent5">
              <a:lumMod val="50000"/>
            </a:schemeClr>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prstClr val="white"/>
                </a:solidFill>
                <a:effectLst/>
                <a:uLnTx/>
                <a:uFillTx/>
                <a:latin typeface="Century Gothic" panose="020F0302020204030204"/>
                <a:ea typeface="+mn-ea"/>
                <a:cs typeface="+mn-cs"/>
              </a:rPr>
              <a:t>groß</a:t>
            </a:r>
            <a:endParaRPr kumimoji="0" lang="en-GB" sz="3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1" name="Rectangle: Rounded Corners 30">
            <a:extLst>
              <a:ext uri="{FF2B5EF4-FFF2-40B4-BE49-F238E27FC236}">
                <a16:creationId xmlns:a16="http://schemas.microsoft.com/office/drawing/2014/main" id="{168B2E95-EAE7-4525-82A7-DF9EF35E5C0E}"/>
              </a:ext>
            </a:extLst>
          </p:cNvPr>
          <p:cNvSpPr/>
          <p:nvPr/>
        </p:nvSpPr>
        <p:spPr>
          <a:xfrm rot="20827266">
            <a:off x="4708833" y="3167062"/>
            <a:ext cx="2791898" cy="1338084"/>
          </a:xfrm>
          <a:prstGeom prst="roundRect">
            <a:avLst/>
          </a:prstGeom>
          <a:solidFill>
            <a:schemeClr val="accent5">
              <a:lumMod val="50000"/>
            </a:schemeClr>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prstClr val="white"/>
                </a:solidFill>
                <a:effectLst/>
                <a:uLnTx/>
                <a:uFillTx/>
                <a:latin typeface="Century Gothic" panose="020F0302020204030204"/>
                <a:ea typeface="+mn-ea"/>
                <a:cs typeface="+mn-cs"/>
              </a:rPr>
              <a:t>interessant</a:t>
            </a:r>
            <a:endParaRPr kumimoji="0" lang="en-GB" sz="3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2" name="Rectangle: Rounded Corners 31">
            <a:extLst>
              <a:ext uri="{FF2B5EF4-FFF2-40B4-BE49-F238E27FC236}">
                <a16:creationId xmlns:a16="http://schemas.microsoft.com/office/drawing/2014/main" id="{CAFDFA81-D677-4D3E-88F4-94CC2B2B9476}"/>
              </a:ext>
            </a:extLst>
          </p:cNvPr>
          <p:cNvSpPr/>
          <p:nvPr/>
        </p:nvSpPr>
        <p:spPr>
          <a:xfrm rot="20827266">
            <a:off x="4735342" y="3174424"/>
            <a:ext cx="2791898" cy="1338084"/>
          </a:xfrm>
          <a:prstGeom prst="roundRect">
            <a:avLst/>
          </a:prstGeom>
          <a:solidFill>
            <a:schemeClr val="accent5">
              <a:lumMod val="50000"/>
            </a:schemeClr>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entury Gothic" panose="020F0302020204030204"/>
                <a:ea typeface="+mn-ea"/>
                <a:cs typeface="+mn-cs"/>
              </a:rPr>
              <a:t>alt</a:t>
            </a:r>
          </a:p>
        </p:txBody>
      </p:sp>
      <p:sp>
        <p:nvSpPr>
          <p:cNvPr id="33" name="Rectangle: Rounded Corners 32">
            <a:extLst>
              <a:ext uri="{FF2B5EF4-FFF2-40B4-BE49-F238E27FC236}">
                <a16:creationId xmlns:a16="http://schemas.microsoft.com/office/drawing/2014/main" id="{2EB922E3-C2CC-45CA-B58D-5C4A6CD490A8}"/>
              </a:ext>
            </a:extLst>
          </p:cNvPr>
          <p:cNvSpPr/>
          <p:nvPr/>
        </p:nvSpPr>
        <p:spPr>
          <a:xfrm rot="20827266">
            <a:off x="4699810" y="3170742"/>
            <a:ext cx="2791898" cy="1338084"/>
          </a:xfrm>
          <a:prstGeom prst="roundRect">
            <a:avLst/>
          </a:prstGeom>
          <a:solidFill>
            <a:schemeClr val="accent5">
              <a:lumMod val="50000"/>
            </a:schemeClr>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prstClr val="white"/>
                </a:solidFill>
                <a:effectLst/>
                <a:uLnTx/>
                <a:uFillTx/>
                <a:latin typeface="Century Gothic" panose="020F0302020204030204"/>
                <a:ea typeface="+mn-ea"/>
                <a:cs typeface="+mn-cs"/>
              </a:rPr>
              <a:t>langsam</a:t>
            </a:r>
            <a:endParaRPr kumimoji="0" lang="en-GB" sz="3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4" name="Rectangle: Rounded Corners 33">
            <a:extLst>
              <a:ext uri="{FF2B5EF4-FFF2-40B4-BE49-F238E27FC236}">
                <a16:creationId xmlns:a16="http://schemas.microsoft.com/office/drawing/2014/main" id="{860DFFC3-2CC8-4628-A665-4D9A5B9583C3}"/>
              </a:ext>
            </a:extLst>
          </p:cNvPr>
          <p:cNvSpPr/>
          <p:nvPr/>
        </p:nvSpPr>
        <p:spPr>
          <a:xfrm rot="20827266">
            <a:off x="4718974" y="3162047"/>
            <a:ext cx="2791898" cy="1338084"/>
          </a:xfrm>
          <a:prstGeom prst="roundRect">
            <a:avLst/>
          </a:prstGeom>
          <a:solidFill>
            <a:schemeClr val="accent5">
              <a:lumMod val="50000"/>
            </a:schemeClr>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prstClr val="white"/>
                </a:solidFill>
                <a:effectLst/>
                <a:uLnTx/>
                <a:uFillTx/>
                <a:latin typeface="Century Gothic" panose="020F0302020204030204"/>
                <a:ea typeface="+mn-ea"/>
                <a:cs typeface="+mn-cs"/>
              </a:rPr>
              <a:t>gefährlich</a:t>
            </a:r>
            <a:endParaRPr kumimoji="0" lang="en-GB" sz="3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5" name="Rectangle: Rounded Corners 34">
            <a:extLst>
              <a:ext uri="{FF2B5EF4-FFF2-40B4-BE49-F238E27FC236}">
                <a16:creationId xmlns:a16="http://schemas.microsoft.com/office/drawing/2014/main" id="{AB54062E-2948-4AB1-9902-0B015A4A9DFF}"/>
              </a:ext>
            </a:extLst>
          </p:cNvPr>
          <p:cNvSpPr/>
          <p:nvPr/>
        </p:nvSpPr>
        <p:spPr>
          <a:xfrm rot="20827266">
            <a:off x="4719695" y="3162048"/>
            <a:ext cx="2791898" cy="1338084"/>
          </a:xfrm>
          <a:prstGeom prst="roundRect">
            <a:avLst/>
          </a:prstGeom>
          <a:solidFill>
            <a:schemeClr val="accent5">
              <a:lumMod val="50000"/>
            </a:schemeClr>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prstClr val="white"/>
                </a:solidFill>
                <a:effectLst/>
                <a:uLnTx/>
                <a:uFillTx/>
                <a:latin typeface="Century Gothic" panose="020F0302020204030204"/>
                <a:ea typeface="+mn-ea"/>
                <a:cs typeface="+mn-cs"/>
              </a:rPr>
              <a:t>hässlich</a:t>
            </a:r>
            <a:endParaRPr kumimoji="0" lang="en-GB" sz="3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6" name="Rectangle: Rounded Corners 35">
            <a:extLst>
              <a:ext uri="{FF2B5EF4-FFF2-40B4-BE49-F238E27FC236}">
                <a16:creationId xmlns:a16="http://schemas.microsoft.com/office/drawing/2014/main" id="{A17D1E94-986A-4C14-834B-50E32A75371C}"/>
              </a:ext>
            </a:extLst>
          </p:cNvPr>
          <p:cNvSpPr/>
          <p:nvPr/>
        </p:nvSpPr>
        <p:spPr>
          <a:xfrm rot="20827266">
            <a:off x="4740217" y="3172130"/>
            <a:ext cx="2791898" cy="1338084"/>
          </a:xfrm>
          <a:prstGeom prst="roundRect">
            <a:avLst/>
          </a:prstGeom>
          <a:solidFill>
            <a:schemeClr val="accent5">
              <a:lumMod val="50000"/>
            </a:schemeClr>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prstClr val="white"/>
                </a:solidFill>
                <a:effectLst/>
                <a:uLnTx/>
                <a:uFillTx/>
                <a:latin typeface="Century Gothic" panose="020F0302020204030204"/>
                <a:ea typeface="+mn-ea"/>
                <a:cs typeface="+mn-cs"/>
              </a:rPr>
              <a:t>negativ</a:t>
            </a:r>
            <a:endParaRPr kumimoji="0" lang="en-GB" sz="3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7" name="Rectangle: Rounded Corners 36">
            <a:extLst>
              <a:ext uri="{FF2B5EF4-FFF2-40B4-BE49-F238E27FC236}">
                <a16:creationId xmlns:a16="http://schemas.microsoft.com/office/drawing/2014/main" id="{FEB81550-1D00-4BF9-9756-A95DFA6A846C}"/>
              </a:ext>
            </a:extLst>
          </p:cNvPr>
          <p:cNvSpPr/>
          <p:nvPr/>
        </p:nvSpPr>
        <p:spPr>
          <a:xfrm rot="20827266">
            <a:off x="4745504" y="3172128"/>
            <a:ext cx="2791898" cy="1338084"/>
          </a:xfrm>
          <a:prstGeom prst="roundRect">
            <a:avLst/>
          </a:prstGeom>
          <a:solidFill>
            <a:schemeClr val="accent5">
              <a:lumMod val="50000"/>
            </a:schemeClr>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prstClr val="white"/>
                </a:solidFill>
                <a:effectLst/>
                <a:uLnTx/>
                <a:uFillTx/>
                <a:latin typeface="Century Gothic" panose="020F0302020204030204"/>
                <a:ea typeface="+mn-ea"/>
                <a:cs typeface="+mn-cs"/>
              </a:rPr>
              <a:t>breit</a:t>
            </a:r>
            <a:endParaRPr kumimoji="0" lang="en-GB" sz="3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9" name="TextBox 38">
            <a:extLst>
              <a:ext uri="{FF2B5EF4-FFF2-40B4-BE49-F238E27FC236}">
                <a16:creationId xmlns:a16="http://schemas.microsoft.com/office/drawing/2014/main" id="{4D0C83AA-C183-4DBB-A34F-779790652768}"/>
              </a:ext>
            </a:extLst>
          </p:cNvPr>
          <p:cNvSpPr txBox="1"/>
          <p:nvPr/>
        </p:nvSpPr>
        <p:spPr>
          <a:xfrm>
            <a:off x="3239176" y="498183"/>
            <a:ext cx="5563891" cy="461665"/>
          </a:xfrm>
          <a:prstGeom prst="rect">
            <a:avLst/>
          </a:prstGeom>
          <a:noFill/>
        </p:spPr>
        <p:txBody>
          <a:bodyPr wrap="square" rtlCol="0">
            <a:spAutoFit/>
          </a:bodyPr>
          <a:lstStyle/>
          <a:p>
            <a:r>
              <a:rPr lang="en-US" sz="2400" dirty="0">
                <a:solidFill>
                  <a:schemeClr val="accent5">
                    <a:lumMod val="50000"/>
                  </a:schemeClr>
                </a:solidFill>
              </a:rPr>
              <a:t>Wie </a:t>
            </a:r>
            <a:r>
              <a:rPr lang="en-US" sz="2400" dirty="0" err="1">
                <a:solidFill>
                  <a:schemeClr val="accent5">
                    <a:lumMod val="50000"/>
                  </a:schemeClr>
                </a:solidFill>
              </a:rPr>
              <a:t>heißt</a:t>
            </a:r>
            <a:r>
              <a:rPr lang="en-US" sz="2400" dirty="0">
                <a:solidFill>
                  <a:schemeClr val="accent5">
                    <a:lumMod val="50000"/>
                  </a:schemeClr>
                </a:solidFill>
              </a:rPr>
              <a:t> </a:t>
            </a:r>
            <a:r>
              <a:rPr lang="en-US" sz="2400" b="1" dirty="0">
                <a:solidFill>
                  <a:schemeClr val="accent5">
                    <a:lumMod val="50000"/>
                  </a:schemeClr>
                </a:solidFill>
              </a:rPr>
              <a:t>das Antonym</a:t>
            </a:r>
            <a:r>
              <a:rPr lang="en-US" sz="2400" dirty="0">
                <a:solidFill>
                  <a:schemeClr val="accent5">
                    <a:lumMod val="50000"/>
                  </a:schemeClr>
                </a:solidFill>
              </a:rPr>
              <a:t>? Sag es!</a:t>
            </a:r>
          </a:p>
        </p:txBody>
      </p:sp>
    </p:spTree>
    <p:extLst>
      <p:ext uri="{BB962C8B-B14F-4D97-AF65-F5344CB8AC3E}">
        <p14:creationId xmlns:p14="http://schemas.microsoft.com/office/powerpoint/2010/main" val="2139723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mph" presetSubtype="2" fill="hold" nodeType="clickEffect">
                                  <p:stCondLst>
                                    <p:cond delay="0"/>
                                  </p:stCondLst>
                                  <p:childTnLst>
                                    <p:animClr clrSpc="rgb" dir="cw">
                                      <p:cBhvr>
                                        <p:cTn id="10" dur="2000" fill="hold"/>
                                        <p:tgtEl>
                                          <p:spTgt spid="13"/>
                                        </p:tgtEl>
                                        <p:attrNameLst>
                                          <p:attrName>fillcolor</p:attrName>
                                        </p:attrNameLst>
                                      </p:cBhvr>
                                      <p:to>
                                        <a:srgbClr val="FCCF28"/>
                                      </p:to>
                                    </p:animClr>
                                    <p:set>
                                      <p:cBhvr>
                                        <p:cTn id="11" dur="2000" fill="hold"/>
                                        <p:tgtEl>
                                          <p:spTgt spid="13"/>
                                        </p:tgtEl>
                                        <p:attrNameLst>
                                          <p:attrName>fill.type</p:attrName>
                                        </p:attrNameLst>
                                      </p:cBhvr>
                                      <p:to>
                                        <p:strVal val="solid"/>
                                      </p:to>
                                    </p:set>
                                    <p:set>
                                      <p:cBhvr>
                                        <p:cTn id="12" dur="2000" fill="hold"/>
                                        <p:tgtEl>
                                          <p:spTgt spid="13"/>
                                        </p:tgtEl>
                                        <p:attrNameLst>
                                          <p:attrName>fill.on</p:attrName>
                                        </p:attrNameLst>
                                      </p:cBhvr>
                                      <p:to>
                                        <p:strVal val="tru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23"/>
                                        </p:tgtEl>
                                        <p:attrNameLst>
                                          <p:attrName>fillcolor</p:attrName>
                                        </p:attrNameLst>
                                      </p:cBhvr>
                                      <p:to>
                                        <a:srgbClr val="FCCF28"/>
                                      </p:to>
                                    </p:animClr>
                                    <p:set>
                                      <p:cBhvr>
                                        <p:cTn id="21" dur="2000" fill="hold"/>
                                        <p:tgtEl>
                                          <p:spTgt spid="23"/>
                                        </p:tgtEl>
                                        <p:attrNameLst>
                                          <p:attrName>fill.type</p:attrName>
                                        </p:attrNameLst>
                                      </p:cBhvr>
                                      <p:to>
                                        <p:strVal val="solid"/>
                                      </p:to>
                                    </p:set>
                                    <p:set>
                                      <p:cBhvr>
                                        <p:cTn id="22" dur="2000" fill="hold"/>
                                        <p:tgtEl>
                                          <p:spTgt spid="23"/>
                                        </p:tgtEl>
                                        <p:attrNameLst>
                                          <p:attrName>fill.on</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mph" presetSubtype="2" fill="hold" nodeType="clickEffect">
                                  <p:stCondLst>
                                    <p:cond delay="0"/>
                                  </p:stCondLst>
                                  <p:childTnLst>
                                    <p:animClr clrSpc="rgb" dir="cw">
                                      <p:cBhvr>
                                        <p:cTn id="30" dur="2000" fill="hold"/>
                                        <p:tgtEl>
                                          <p:spTgt spid="18"/>
                                        </p:tgtEl>
                                        <p:attrNameLst>
                                          <p:attrName>fillcolor</p:attrName>
                                        </p:attrNameLst>
                                      </p:cBhvr>
                                      <p:to>
                                        <a:srgbClr val="FCCF28"/>
                                      </p:to>
                                    </p:animClr>
                                    <p:set>
                                      <p:cBhvr>
                                        <p:cTn id="31" dur="2000" fill="hold"/>
                                        <p:tgtEl>
                                          <p:spTgt spid="18"/>
                                        </p:tgtEl>
                                        <p:attrNameLst>
                                          <p:attrName>fill.type</p:attrName>
                                        </p:attrNameLst>
                                      </p:cBhvr>
                                      <p:to>
                                        <p:strVal val="solid"/>
                                      </p:to>
                                    </p:set>
                                    <p:set>
                                      <p:cBhvr>
                                        <p:cTn id="32" dur="2000" fill="hold"/>
                                        <p:tgtEl>
                                          <p:spTgt spid="18"/>
                                        </p:tgtEl>
                                        <p:attrNameLst>
                                          <p:attrName>fill.on</p:attrName>
                                        </p:attrNameLst>
                                      </p:cBhvr>
                                      <p:to>
                                        <p:strVal val="tru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mph" presetSubtype="2" fill="hold" nodeType="clickEffect">
                                  <p:stCondLst>
                                    <p:cond delay="0"/>
                                  </p:stCondLst>
                                  <p:childTnLst>
                                    <p:animClr clrSpc="rgb" dir="cw">
                                      <p:cBhvr>
                                        <p:cTn id="40" dur="2000" fill="hold"/>
                                        <p:tgtEl>
                                          <p:spTgt spid="2"/>
                                        </p:tgtEl>
                                        <p:attrNameLst>
                                          <p:attrName>fillcolor</p:attrName>
                                        </p:attrNameLst>
                                      </p:cBhvr>
                                      <p:to>
                                        <a:srgbClr val="FCCF28"/>
                                      </p:to>
                                    </p:animClr>
                                    <p:set>
                                      <p:cBhvr>
                                        <p:cTn id="41" dur="2000" fill="hold"/>
                                        <p:tgtEl>
                                          <p:spTgt spid="2"/>
                                        </p:tgtEl>
                                        <p:attrNameLst>
                                          <p:attrName>fill.type</p:attrName>
                                        </p:attrNameLst>
                                      </p:cBhvr>
                                      <p:to>
                                        <p:strVal val="solid"/>
                                      </p:to>
                                    </p:set>
                                    <p:set>
                                      <p:cBhvr>
                                        <p:cTn id="42" dur="2000" fill="hold"/>
                                        <p:tgtEl>
                                          <p:spTgt spid="2"/>
                                        </p:tgtEl>
                                        <p:attrNameLst>
                                          <p:attrName>fill.on</p:attrName>
                                        </p:attrNameLst>
                                      </p:cBhvr>
                                      <p:to>
                                        <p:strVal val="tru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mph" presetSubtype="2" fill="hold" nodeType="clickEffect">
                                  <p:stCondLst>
                                    <p:cond delay="0"/>
                                  </p:stCondLst>
                                  <p:childTnLst>
                                    <p:animClr clrSpc="rgb" dir="cw">
                                      <p:cBhvr>
                                        <p:cTn id="50" dur="2000" fill="hold"/>
                                        <p:tgtEl>
                                          <p:spTgt spid="22"/>
                                        </p:tgtEl>
                                        <p:attrNameLst>
                                          <p:attrName>fillcolor</p:attrName>
                                        </p:attrNameLst>
                                      </p:cBhvr>
                                      <p:to>
                                        <a:srgbClr val="FCCF28"/>
                                      </p:to>
                                    </p:animClr>
                                    <p:set>
                                      <p:cBhvr>
                                        <p:cTn id="51" dur="2000" fill="hold"/>
                                        <p:tgtEl>
                                          <p:spTgt spid="22"/>
                                        </p:tgtEl>
                                        <p:attrNameLst>
                                          <p:attrName>fill.type</p:attrName>
                                        </p:attrNameLst>
                                      </p:cBhvr>
                                      <p:to>
                                        <p:strVal val="solid"/>
                                      </p:to>
                                    </p:set>
                                    <p:set>
                                      <p:cBhvr>
                                        <p:cTn id="52" dur="2000" fill="hold"/>
                                        <p:tgtEl>
                                          <p:spTgt spid="22"/>
                                        </p:tgtEl>
                                        <p:attrNameLst>
                                          <p:attrName>fill.on</p:attrName>
                                        </p:attrNameLst>
                                      </p:cBhvr>
                                      <p:to>
                                        <p:strVal val="tru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mph" presetSubtype="2" fill="hold" nodeType="clickEffect">
                                  <p:stCondLst>
                                    <p:cond delay="0"/>
                                  </p:stCondLst>
                                  <p:childTnLst>
                                    <p:animClr clrSpc="rgb" dir="cw">
                                      <p:cBhvr>
                                        <p:cTn id="60" dur="2000" fill="hold"/>
                                        <p:tgtEl>
                                          <p:spTgt spid="17"/>
                                        </p:tgtEl>
                                        <p:attrNameLst>
                                          <p:attrName>fillcolor</p:attrName>
                                        </p:attrNameLst>
                                      </p:cBhvr>
                                      <p:to>
                                        <a:srgbClr val="FCCF28"/>
                                      </p:to>
                                    </p:animClr>
                                    <p:set>
                                      <p:cBhvr>
                                        <p:cTn id="61" dur="2000" fill="hold"/>
                                        <p:tgtEl>
                                          <p:spTgt spid="17"/>
                                        </p:tgtEl>
                                        <p:attrNameLst>
                                          <p:attrName>fill.type</p:attrName>
                                        </p:attrNameLst>
                                      </p:cBhvr>
                                      <p:to>
                                        <p:strVal val="solid"/>
                                      </p:to>
                                    </p:set>
                                    <p:set>
                                      <p:cBhvr>
                                        <p:cTn id="62" dur="2000" fill="hold"/>
                                        <p:tgtEl>
                                          <p:spTgt spid="17"/>
                                        </p:tgtEl>
                                        <p:attrNameLst>
                                          <p:attrName>fill.on</p:attrName>
                                        </p:attrNameLst>
                                      </p:cBhvr>
                                      <p:to>
                                        <p:strVal val="tru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mph" presetSubtype="2" fill="hold" nodeType="clickEffect">
                                  <p:stCondLst>
                                    <p:cond delay="0"/>
                                  </p:stCondLst>
                                  <p:childTnLst>
                                    <p:animClr clrSpc="rgb" dir="cw">
                                      <p:cBhvr>
                                        <p:cTn id="70" dur="2000" fill="hold"/>
                                        <p:tgtEl>
                                          <p:spTgt spid="14"/>
                                        </p:tgtEl>
                                        <p:attrNameLst>
                                          <p:attrName>fillcolor</p:attrName>
                                        </p:attrNameLst>
                                      </p:cBhvr>
                                      <p:to>
                                        <a:srgbClr val="FCCF28"/>
                                      </p:to>
                                    </p:animClr>
                                    <p:set>
                                      <p:cBhvr>
                                        <p:cTn id="71" dur="2000" fill="hold"/>
                                        <p:tgtEl>
                                          <p:spTgt spid="14"/>
                                        </p:tgtEl>
                                        <p:attrNameLst>
                                          <p:attrName>fill.type</p:attrName>
                                        </p:attrNameLst>
                                      </p:cBhvr>
                                      <p:to>
                                        <p:strVal val="solid"/>
                                      </p:to>
                                    </p:set>
                                    <p:set>
                                      <p:cBhvr>
                                        <p:cTn id="72" dur="2000" fill="hold"/>
                                        <p:tgtEl>
                                          <p:spTgt spid="14"/>
                                        </p:tgtEl>
                                        <p:attrNameLst>
                                          <p:attrName>fill.on</p:attrName>
                                        </p:attrNameLst>
                                      </p:cBhvr>
                                      <p:to>
                                        <p:strVal val="tru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1"/>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mph" presetSubtype="2" fill="hold" nodeType="clickEffect">
                                  <p:stCondLst>
                                    <p:cond delay="0"/>
                                  </p:stCondLst>
                                  <p:childTnLst>
                                    <p:animClr clrSpc="rgb" dir="cw">
                                      <p:cBhvr>
                                        <p:cTn id="80" dur="2000" fill="hold"/>
                                        <p:tgtEl>
                                          <p:spTgt spid="20"/>
                                        </p:tgtEl>
                                        <p:attrNameLst>
                                          <p:attrName>fillcolor</p:attrName>
                                        </p:attrNameLst>
                                      </p:cBhvr>
                                      <p:to>
                                        <a:srgbClr val="FCCF28"/>
                                      </p:to>
                                    </p:animClr>
                                    <p:set>
                                      <p:cBhvr>
                                        <p:cTn id="81" dur="2000" fill="hold"/>
                                        <p:tgtEl>
                                          <p:spTgt spid="20"/>
                                        </p:tgtEl>
                                        <p:attrNameLst>
                                          <p:attrName>fill.type</p:attrName>
                                        </p:attrNameLst>
                                      </p:cBhvr>
                                      <p:to>
                                        <p:strVal val="solid"/>
                                      </p:to>
                                    </p:set>
                                    <p:set>
                                      <p:cBhvr>
                                        <p:cTn id="82" dur="2000" fill="hold"/>
                                        <p:tgtEl>
                                          <p:spTgt spid="20"/>
                                        </p:tgtEl>
                                        <p:attrNameLst>
                                          <p:attrName>fill.on</p:attrName>
                                        </p:attrNameLst>
                                      </p:cBhvr>
                                      <p:to>
                                        <p:strVal val="tru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2"/>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mph" presetSubtype="2" fill="hold" nodeType="clickEffect">
                                  <p:stCondLst>
                                    <p:cond delay="0"/>
                                  </p:stCondLst>
                                  <p:childTnLst>
                                    <p:animClr clrSpc="rgb" dir="cw">
                                      <p:cBhvr>
                                        <p:cTn id="90" dur="2000" fill="hold"/>
                                        <p:tgtEl>
                                          <p:spTgt spid="21"/>
                                        </p:tgtEl>
                                        <p:attrNameLst>
                                          <p:attrName>fillcolor</p:attrName>
                                        </p:attrNameLst>
                                      </p:cBhvr>
                                      <p:to>
                                        <a:srgbClr val="FCCF28"/>
                                      </p:to>
                                    </p:animClr>
                                    <p:set>
                                      <p:cBhvr>
                                        <p:cTn id="91" dur="2000" fill="hold"/>
                                        <p:tgtEl>
                                          <p:spTgt spid="21"/>
                                        </p:tgtEl>
                                        <p:attrNameLst>
                                          <p:attrName>fill.type</p:attrName>
                                        </p:attrNameLst>
                                      </p:cBhvr>
                                      <p:to>
                                        <p:strVal val="solid"/>
                                      </p:to>
                                    </p:set>
                                    <p:set>
                                      <p:cBhvr>
                                        <p:cTn id="92" dur="2000" fill="hold"/>
                                        <p:tgtEl>
                                          <p:spTgt spid="21"/>
                                        </p:tgtEl>
                                        <p:attrNameLst>
                                          <p:attrName>fill.on</p:attrName>
                                        </p:attrNameLst>
                                      </p:cBhvr>
                                      <p:to>
                                        <p:strVal val="tru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33"/>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mph" presetSubtype="2" fill="hold" nodeType="clickEffect">
                                  <p:stCondLst>
                                    <p:cond delay="0"/>
                                  </p:stCondLst>
                                  <p:childTnLst>
                                    <p:animClr clrSpc="rgb" dir="cw">
                                      <p:cBhvr>
                                        <p:cTn id="100" dur="2000" fill="hold"/>
                                        <p:tgtEl>
                                          <p:spTgt spid="11"/>
                                        </p:tgtEl>
                                        <p:attrNameLst>
                                          <p:attrName>fillcolor</p:attrName>
                                        </p:attrNameLst>
                                      </p:cBhvr>
                                      <p:to>
                                        <a:srgbClr val="FCCF28"/>
                                      </p:to>
                                    </p:animClr>
                                    <p:set>
                                      <p:cBhvr>
                                        <p:cTn id="101" dur="2000" fill="hold"/>
                                        <p:tgtEl>
                                          <p:spTgt spid="11"/>
                                        </p:tgtEl>
                                        <p:attrNameLst>
                                          <p:attrName>fill.type</p:attrName>
                                        </p:attrNameLst>
                                      </p:cBhvr>
                                      <p:to>
                                        <p:strVal val="solid"/>
                                      </p:to>
                                    </p:set>
                                    <p:set>
                                      <p:cBhvr>
                                        <p:cTn id="102" dur="2000" fill="hold"/>
                                        <p:tgtEl>
                                          <p:spTgt spid="11"/>
                                        </p:tgtEl>
                                        <p:attrNameLst>
                                          <p:attrName>fill.on</p:attrName>
                                        </p:attrNameLst>
                                      </p:cBhvr>
                                      <p:to>
                                        <p:strVal val="tru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34"/>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mph" presetSubtype="2" fill="hold" nodeType="clickEffect">
                                  <p:stCondLst>
                                    <p:cond delay="0"/>
                                  </p:stCondLst>
                                  <p:childTnLst>
                                    <p:animClr clrSpc="rgb" dir="cw">
                                      <p:cBhvr>
                                        <p:cTn id="110" dur="2000" fill="hold"/>
                                        <p:tgtEl>
                                          <p:spTgt spid="19"/>
                                        </p:tgtEl>
                                        <p:attrNameLst>
                                          <p:attrName>fillcolor</p:attrName>
                                        </p:attrNameLst>
                                      </p:cBhvr>
                                      <p:to>
                                        <a:srgbClr val="FCCF28"/>
                                      </p:to>
                                    </p:animClr>
                                    <p:set>
                                      <p:cBhvr>
                                        <p:cTn id="111" dur="2000" fill="hold"/>
                                        <p:tgtEl>
                                          <p:spTgt spid="19"/>
                                        </p:tgtEl>
                                        <p:attrNameLst>
                                          <p:attrName>fill.type</p:attrName>
                                        </p:attrNameLst>
                                      </p:cBhvr>
                                      <p:to>
                                        <p:strVal val="solid"/>
                                      </p:to>
                                    </p:set>
                                    <p:set>
                                      <p:cBhvr>
                                        <p:cTn id="112" dur="2000" fill="hold"/>
                                        <p:tgtEl>
                                          <p:spTgt spid="19"/>
                                        </p:tgtEl>
                                        <p:attrNameLst>
                                          <p:attrName>fill.on</p:attrName>
                                        </p:attrNameLst>
                                      </p:cBhvr>
                                      <p:to>
                                        <p:strVal val="tru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35"/>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mph" presetSubtype="2" fill="hold" nodeType="clickEffect">
                                  <p:stCondLst>
                                    <p:cond delay="0"/>
                                  </p:stCondLst>
                                  <p:childTnLst>
                                    <p:animClr clrSpc="rgb" dir="cw">
                                      <p:cBhvr>
                                        <p:cTn id="120" dur="2000" fill="hold"/>
                                        <p:tgtEl>
                                          <p:spTgt spid="16"/>
                                        </p:tgtEl>
                                        <p:attrNameLst>
                                          <p:attrName>fillcolor</p:attrName>
                                        </p:attrNameLst>
                                      </p:cBhvr>
                                      <p:to>
                                        <a:srgbClr val="FCCF28"/>
                                      </p:to>
                                    </p:animClr>
                                    <p:set>
                                      <p:cBhvr>
                                        <p:cTn id="121" dur="2000" fill="hold"/>
                                        <p:tgtEl>
                                          <p:spTgt spid="16"/>
                                        </p:tgtEl>
                                        <p:attrNameLst>
                                          <p:attrName>fill.type</p:attrName>
                                        </p:attrNameLst>
                                      </p:cBhvr>
                                      <p:to>
                                        <p:strVal val="solid"/>
                                      </p:to>
                                    </p:set>
                                    <p:set>
                                      <p:cBhvr>
                                        <p:cTn id="122" dur="2000" fill="hold"/>
                                        <p:tgtEl>
                                          <p:spTgt spid="16"/>
                                        </p:tgtEl>
                                        <p:attrNameLst>
                                          <p:attrName>fill.on</p:attrName>
                                        </p:attrNameLst>
                                      </p:cBhvr>
                                      <p:to>
                                        <p:strVal val="tru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36"/>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mph" presetSubtype="2" fill="hold" nodeType="clickEffect">
                                  <p:stCondLst>
                                    <p:cond delay="0"/>
                                  </p:stCondLst>
                                  <p:childTnLst>
                                    <p:animClr clrSpc="rgb" dir="cw">
                                      <p:cBhvr>
                                        <p:cTn id="130" dur="2000" fill="hold"/>
                                        <p:tgtEl>
                                          <p:spTgt spid="12"/>
                                        </p:tgtEl>
                                        <p:attrNameLst>
                                          <p:attrName>fillcolor</p:attrName>
                                        </p:attrNameLst>
                                      </p:cBhvr>
                                      <p:to>
                                        <a:srgbClr val="FCCF28"/>
                                      </p:to>
                                    </p:animClr>
                                    <p:set>
                                      <p:cBhvr>
                                        <p:cTn id="131" dur="2000" fill="hold"/>
                                        <p:tgtEl>
                                          <p:spTgt spid="12"/>
                                        </p:tgtEl>
                                        <p:attrNameLst>
                                          <p:attrName>fill.type</p:attrName>
                                        </p:attrNameLst>
                                      </p:cBhvr>
                                      <p:to>
                                        <p:strVal val="solid"/>
                                      </p:to>
                                    </p:set>
                                    <p:set>
                                      <p:cBhvr>
                                        <p:cTn id="132" dur="2000" fill="hold"/>
                                        <p:tgtEl>
                                          <p:spTgt spid="12"/>
                                        </p:tgtEl>
                                        <p:attrNameLst>
                                          <p:attrName>fill.on</p:attrName>
                                        </p:attrNameLst>
                                      </p:cBhvr>
                                      <p:to>
                                        <p:strVal val="tru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37"/>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mph" presetSubtype="2" fill="hold" nodeType="clickEffect">
                                  <p:stCondLst>
                                    <p:cond delay="0"/>
                                  </p:stCondLst>
                                  <p:childTnLst>
                                    <p:animClr clrSpc="rgb" dir="cw">
                                      <p:cBhvr>
                                        <p:cTn id="140" dur="2000" fill="hold"/>
                                        <p:tgtEl>
                                          <p:spTgt spid="15"/>
                                        </p:tgtEl>
                                        <p:attrNameLst>
                                          <p:attrName>fillcolor</p:attrName>
                                        </p:attrNameLst>
                                      </p:cBhvr>
                                      <p:to>
                                        <a:srgbClr val="FCCF28"/>
                                      </p:to>
                                    </p:animClr>
                                    <p:set>
                                      <p:cBhvr>
                                        <p:cTn id="141" dur="2000" fill="hold"/>
                                        <p:tgtEl>
                                          <p:spTgt spid="15"/>
                                        </p:tgtEl>
                                        <p:attrNameLst>
                                          <p:attrName>fill.type</p:attrName>
                                        </p:attrNameLst>
                                      </p:cBhvr>
                                      <p:to>
                                        <p:strVal val="solid"/>
                                      </p:to>
                                    </p:set>
                                    <p:set>
                                      <p:cBhvr>
                                        <p:cTn id="142" dur="2000" fill="hold"/>
                                        <p:tgtEl>
                                          <p:spTgt spid="1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38"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486400" cy="869950"/>
          </a:xfrm>
          <a:prstGeom prst="rect">
            <a:avLst/>
          </a:prstGeom>
        </p:spPr>
      </p:pic>
      <p:sp>
        <p:nvSpPr>
          <p:cNvPr id="4" name="Title 3"/>
          <p:cNvSpPr>
            <a:spLocks noGrp="1"/>
          </p:cNvSpPr>
          <p:nvPr>
            <p:ph type="title"/>
          </p:nvPr>
        </p:nvSpPr>
        <p:spPr>
          <a:xfrm>
            <a:off x="0" y="294041"/>
            <a:ext cx="4910667" cy="707849"/>
          </a:xfrm>
        </p:spPr>
        <p:txBody>
          <a:bodyPr>
            <a:normAutofit/>
          </a:bodyPr>
          <a:lstStyle/>
          <a:p>
            <a:r>
              <a:rPr lang="en-GB" sz="3600" b="1" dirty="0">
                <a:solidFill>
                  <a:schemeClr val="bg1"/>
                </a:solidFill>
              </a:rPr>
              <a:t>der </a:t>
            </a:r>
            <a:r>
              <a:rPr lang="en-GB" sz="3600" b="1" dirty="0" err="1">
                <a:solidFill>
                  <a:schemeClr val="bg1"/>
                </a:solidFill>
              </a:rPr>
              <a:t>Komparativ</a:t>
            </a:r>
            <a:r>
              <a:rPr lang="en-GB" sz="3600" b="1" dirty="0">
                <a:solidFill>
                  <a:schemeClr val="bg1"/>
                </a:solidFill>
              </a:rPr>
              <a:t> [1/2]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96261" y="1240924"/>
            <a:ext cx="110374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 you know,</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we compare difference like this in German: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 name="Rectangle 7">
            <a:extLst>
              <a:ext uri="{FF2B5EF4-FFF2-40B4-BE49-F238E27FC236}">
                <a16:creationId xmlns:a16="http://schemas.microsoft.com/office/drawing/2014/main" id="{DE0F7075-13AC-4585-9E92-DA638D36819A}"/>
              </a:ext>
            </a:extLst>
          </p:cNvPr>
          <p:cNvSpPr/>
          <p:nvPr/>
        </p:nvSpPr>
        <p:spPr>
          <a:xfrm>
            <a:off x="2744686" y="1988547"/>
            <a:ext cx="4281428" cy="47561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2991E652-4964-46BA-8E49-2A81A36508A0}"/>
              </a:ext>
            </a:extLst>
          </p:cNvPr>
          <p:cNvSpPr txBox="1"/>
          <p:nvPr/>
        </p:nvSpPr>
        <p:spPr>
          <a:xfrm>
            <a:off x="2769953" y="1993382"/>
            <a:ext cx="42814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Einstein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größ</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er</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Mieze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4" name="TextBox 13">
            <a:extLst>
              <a:ext uri="{FF2B5EF4-FFF2-40B4-BE49-F238E27FC236}">
                <a16:creationId xmlns:a16="http://schemas.microsoft.com/office/drawing/2014/main" id="{B99EBDBB-EB98-41E3-BD5D-20B4C3C619E5}"/>
              </a:ext>
            </a:extLst>
          </p:cNvPr>
          <p:cNvSpPr txBox="1"/>
          <p:nvPr/>
        </p:nvSpPr>
        <p:spPr>
          <a:xfrm>
            <a:off x="2719419" y="2611228"/>
            <a:ext cx="420735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Einstein is bigg</a:t>
            </a:r>
            <a:r>
              <a:rPr kumimoji="0" lang="en-GB" sz="22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er</a:t>
            </a:r>
            <a:r>
              <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than</a:t>
            </a:r>
            <a:r>
              <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Mieze</a:t>
            </a:r>
            <a:r>
              <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13" name="Picture 12" descr="A close up&#10;&#10;Description automatically generated">
            <a:extLst>
              <a:ext uri="{FF2B5EF4-FFF2-40B4-BE49-F238E27FC236}">
                <a16:creationId xmlns:a16="http://schemas.microsoft.com/office/drawing/2014/main" id="{605DAE03-0508-4D5F-9F0D-03CA733498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1413" y="1621846"/>
            <a:ext cx="1293841" cy="1860453"/>
          </a:xfrm>
          <a:prstGeom prst="rect">
            <a:avLst/>
          </a:prstGeom>
        </p:spPr>
      </p:pic>
      <p:pic>
        <p:nvPicPr>
          <p:cNvPr id="36" name="Picture 35" descr="A close up of a cats face&#10;&#10;Description automatically generated">
            <a:extLst>
              <a:ext uri="{FF2B5EF4-FFF2-40B4-BE49-F238E27FC236}">
                <a16:creationId xmlns:a16="http://schemas.microsoft.com/office/drawing/2014/main" id="{79EF8672-3455-453A-A25E-470676CD54D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38854" y="2224214"/>
            <a:ext cx="1038369" cy="1204786"/>
          </a:xfrm>
          <a:prstGeom prst="rect">
            <a:avLst/>
          </a:prstGeom>
        </p:spPr>
      </p:pic>
      <p:sp>
        <p:nvSpPr>
          <p:cNvPr id="22" name="TextBox 21">
            <a:extLst>
              <a:ext uri="{FF2B5EF4-FFF2-40B4-BE49-F238E27FC236}">
                <a16:creationId xmlns:a16="http://schemas.microsoft.com/office/drawing/2014/main" id="{17FF70C1-17EC-4828-A08F-5AB31ADFDD4D}"/>
              </a:ext>
            </a:extLst>
          </p:cNvPr>
          <p:cNvSpPr txBox="1"/>
          <p:nvPr/>
        </p:nvSpPr>
        <p:spPr>
          <a:xfrm>
            <a:off x="191413" y="3838518"/>
            <a:ext cx="110374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can mean the same with the opposite adjective:</a:t>
            </a:r>
          </a:p>
        </p:txBody>
      </p:sp>
      <p:pic>
        <p:nvPicPr>
          <p:cNvPr id="23" name="Picture 22" descr="A close up&#10;&#10;Description automatically generated">
            <a:extLst>
              <a:ext uri="{FF2B5EF4-FFF2-40B4-BE49-F238E27FC236}">
                <a16:creationId xmlns:a16="http://schemas.microsoft.com/office/drawing/2014/main" id="{E233B9B7-BBAC-493C-8DF4-37B215F662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7813" y="4256766"/>
            <a:ext cx="1293841" cy="1860453"/>
          </a:xfrm>
          <a:prstGeom prst="rect">
            <a:avLst/>
          </a:prstGeom>
        </p:spPr>
      </p:pic>
      <p:pic>
        <p:nvPicPr>
          <p:cNvPr id="24" name="Picture 23" descr="A close up of a cats face&#10;&#10;Description automatically generated">
            <a:extLst>
              <a:ext uri="{FF2B5EF4-FFF2-40B4-BE49-F238E27FC236}">
                <a16:creationId xmlns:a16="http://schemas.microsoft.com/office/drawing/2014/main" id="{04B2FB09-E4F2-41E0-B566-5ABC3FBF066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85254" y="4859134"/>
            <a:ext cx="1038369" cy="1204786"/>
          </a:xfrm>
          <a:prstGeom prst="rect">
            <a:avLst/>
          </a:prstGeom>
        </p:spPr>
      </p:pic>
      <p:sp>
        <p:nvSpPr>
          <p:cNvPr id="25" name="Rectangle 24">
            <a:extLst>
              <a:ext uri="{FF2B5EF4-FFF2-40B4-BE49-F238E27FC236}">
                <a16:creationId xmlns:a16="http://schemas.microsoft.com/office/drawing/2014/main" id="{4E56275F-AB0D-47D6-82E9-7688A362F934}"/>
              </a:ext>
            </a:extLst>
          </p:cNvPr>
          <p:cNvSpPr/>
          <p:nvPr/>
        </p:nvSpPr>
        <p:spPr>
          <a:xfrm>
            <a:off x="2804362" y="4623466"/>
            <a:ext cx="4281428" cy="47561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76D3471E-9FE3-4F77-AE4C-5D8EE14ABF0F}"/>
              </a:ext>
            </a:extLst>
          </p:cNvPr>
          <p:cNvSpPr txBox="1"/>
          <p:nvPr/>
        </p:nvSpPr>
        <p:spPr>
          <a:xfrm>
            <a:off x="2829629" y="4628301"/>
            <a:ext cx="42814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Mieze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klein</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er</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Einstein.</a:t>
            </a:r>
          </a:p>
        </p:txBody>
      </p:sp>
      <p:sp>
        <p:nvSpPr>
          <p:cNvPr id="27" name="TextBox 26">
            <a:extLst>
              <a:ext uri="{FF2B5EF4-FFF2-40B4-BE49-F238E27FC236}">
                <a16:creationId xmlns:a16="http://schemas.microsoft.com/office/drawing/2014/main" id="{BA76712B-8D71-4536-B6AE-7D7A030433B3}"/>
              </a:ext>
            </a:extLst>
          </p:cNvPr>
          <p:cNvSpPr txBox="1"/>
          <p:nvPr/>
        </p:nvSpPr>
        <p:spPr>
          <a:xfrm>
            <a:off x="2779095" y="5246147"/>
            <a:ext cx="420735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Mieze</a:t>
            </a:r>
            <a:r>
              <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is small</a:t>
            </a:r>
            <a:r>
              <a:rPr kumimoji="0" lang="en-GB" sz="22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er</a:t>
            </a:r>
            <a:r>
              <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than</a:t>
            </a:r>
            <a:r>
              <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Einstein.</a:t>
            </a:r>
          </a:p>
        </p:txBody>
      </p:sp>
      <p:cxnSp>
        <p:nvCxnSpPr>
          <p:cNvPr id="9" name="Straight Arrow Connector 8">
            <a:extLst>
              <a:ext uri="{FF2B5EF4-FFF2-40B4-BE49-F238E27FC236}">
                <a16:creationId xmlns:a16="http://schemas.microsoft.com/office/drawing/2014/main" id="{8E9AD1C6-5995-4866-8A9A-0121D2530170}"/>
              </a:ext>
            </a:extLst>
          </p:cNvPr>
          <p:cNvCxnSpPr/>
          <p:nvPr/>
        </p:nvCxnSpPr>
        <p:spPr>
          <a:xfrm flipH="1">
            <a:off x="1043058" y="1957794"/>
            <a:ext cx="1480565" cy="0"/>
          </a:xfrm>
          <a:prstGeom prst="straightConnector1">
            <a:avLst/>
          </a:prstGeom>
          <a:ln w="57150">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6C423A3A-AF2D-4159-ADAD-4887A4BA1680}"/>
              </a:ext>
            </a:extLst>
          </p:cNvPr>
          <p:cNvCxnSpPr>
            <a:cxnSpLocks/>
          </p:cNvCxnSpPr>
          <p:nvPr/>
        </p:nvCxnSpPr>
        <p:spPr>
          <a:xfrm flipH="1">
            <a:off x="2277224" y="4623466"/>
            <a:ext cx="442195" cy="206577"/>
          </a:xfrm>
          <a:prstGeom prst="straightConnector1">
            <a:avLst/>
          </a:prstGeom>
          <a:ln w="57150">
            <a:solidFill>
              <a:srgbClr val="11507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8085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2" grpId="0"/>
      <p:bldP spid="14" grpId="0"/>
      <p:bldP spid="22" grpId="0"/>
      <p:bldP spid="25" grpId="0" animBg="1"/>
      <p:bldP spid="26" grpId="0"/>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829724"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Ein Spiel</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2829724" y="716229"/>
            <a:ext cx="7541290" cy="430887"/>
          </a:xfrm>
          <a:prstGeom prst="rect">
            <a:avLst/>
          </a:prstGeom>
          <a:noFill/>
        </p:spPr>
        <p:txBody>
          <a:bodyPr wrap="square" rtlCol="0">
            <a:spAutoFit/>
          </a:bodyPr>
          <a:lstStyle/>
          <a:p>
            <a:r>
              <a:rPr lang="en-US" sz="2200" dirty="0" err="1">
                <a:solidFill>
                  <a:schemeClr val="accent5">
                    <a:lumMod val="50000"/>
                  </a:schemeClr>
                </a:solidFill>
              </a:rPr>
              <a:t>Hör</a:t>
            </a:r>
            <a:r>
              <a:rPr lang="en-US" sz="2200" dirty="0">
                <a:solidFill>
                  <a:schemeClr val="accent5">
                    <a:lumMod val="50000"/>
                  </a:schemeClr>
                </a:solidFill>
              </a:rPr>
              <a:t> gut </a:t>
            </a:r>
            <a:r>
              <a:rPr lang="en-US" sz="2200" dirty="0" err="1">
                <a:solidFill>
                  <a:schemeClr val="accent5">
                    <a:lumMod val="50000"/>
                  </a:schemeClr>
                </a:solidFill>
              </a:rPr>
              <a:t>zu</a:t>
            </a:r>
            <a:r>
              <a:rPr lang="en-US" sz="2200" dirty="0">
                <a:solidFill>
                  <a:schemeClr val="accent5">
                    <a:lumMod val="50000"/>
                  </a:schemeClr>
                </a:solidFill>
              </a:rPr>
              <a:t>. </a:t>
            </a:r>
            <a:r>
              <a:rPr lang="en-US" sz="2200" dirty="0" err="1">
                <a:solidFill>
                  <a:schemeClr val="accent5">
                    <a:lumMod val="50000"/>
                  </a:schemeClr>
                </a:solidFill>
              </a:rPr>
              <a:t>Schreib</a:t>
            </a:r>
            <a:r>
              <a:rPr lang="en-US" sz="2200" dirty="0">
                <a:solidFill>
                  <a:schemeClr val="accent5">
                    <a:lumMod val="50000"/>
                  </a:schemeClr>
                </a:solidFill>
              </a:rPr>
              <a:t> A-F in der </a:t>
            </a:r>
            <a:r>
              <a:rPr lang="en-US" sz="2200" dirty="0" err="1">
                <a:solidFill>
                  <a:schemeClr val="accent5">
                    <a:lumMod val="50000"/>
                  </a:schemeClr>
                </a:solidFill>
              </a:rPr>
              <a:t>richtigen</a:t>
            </a:r>
            <a:r>
              <a:rPr lang="en-US" sz="2200" dirty="0">
                <a:solidFill>
                  <a:schemeClr val="accent5">
                    <a:lumMod val="50000"/>
                  </a:schemeClr>
                </a:solidFill>
              </a:rPr>
              <a:t> </a:t>
            </a:r>
            <a:r>
              <a:rPr lang="en-US" sz="2200" dirty="0" err="1">
                <a:solidFill>
                  <a:schemeClr val="accent5">
                    <a:lumMod val="50000"/>
                  </a:schemeClr>
                </a:solidFill>
              </a:rPr>
              <a:t>Reihenfolge</a:t>
            </a:r>
            <a:r>
              <a:rPr lang="en-US" sz="2200" dirty="0">
                <a:solidFill>
                  <a:schemeClr val="accent5">
                    <a:lumMod val="50000"/>
                  </a:schemeClr>
                </a:solidFill>
              </a:rPr>
              <a:t>*. </a:t>
            </a:r>
          </a:p>
        </p:txBody>
      </p:sp>
      <p:pic>
        <p:nvPicPr>
          <p:cNvPr id="9" name="Picture 8" descr="Shape&#10;&#10;Description automatically generated">
            <a:extLst>
              <a:ext uri="{FF2B5EF4-FFF2-40B4-BE49-F238E27FC236}">
                <a16:creationId xmlns:a16="http://schemas.microsoft.com/office/drawing/2014/main" id="{1B983FF1-8E50-4249-A6A8-3368A395EE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24882" y="3707141"/>
            <a:ext cx="609161" cy="943978"/>
          </a:xfrm>
          <a:prstGeom prst="rect">
            <a:avLst/>
          </a:prstGeom>
        </p:spPr>
      </p:pic>
      <p:pic>
        <p:nvPicPr>
          <p:cNvPr id="11" name="Picture 10" descr="Diagram&#10;&#10;Description automatically generated">
            <a:extLst>
              <a:ext uri="{FF2B5EF4-FFF2-40B4-BE49-F238E27FC236}">
                <a16:creationId xmlns:a16="http://schemas.microsoft.com/office/drawing/2014/main" id="{83F156E9-D9C0-4693-85F2-A8A9A8E229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32252" y="3166755"/>
            <a:ext cx="1938762" cy="1484364"/>
          </a:xfrm>
          <a:prstGeom prst="rect">
            <a:avLst/>
          </a:prstGeom>
        </p:spPr>
      </p:pic>
      <p:pic>
        <p:nvPicPr>
          <p:cNvPr id="13" name="Picture 12" descr="A picture containing shirt&#10;&#10;Description automatically generated">
            <a:extLst>
              <a:ext uri="{FF2B5EF4-FFF2-40B4-BE49-F238E27FC236}">
                <a16:creationId xmlns:a16="http://schemas.microsoft.com/office/drawing/2014/main" id="{82311B6E-FF63-4C77-935D-29B873200D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2638" y="2543828"/>
            <a:ext cx="2444763" cy="2634088"/>
          </a:xfrm>
          <a:prstGeom prst="rect">
            <a:avLst/>
          </a:prstGeom>
        </p:spPr>
      </p:pic>
      <p:pic>
        <p:nvPicPr>
          <p:cNvPr id="15" name="Picture 14" descr="Shape&#10;&#10;Description automatically generated">
            <a:extLst>
              <a:ext uri="{FF2B5EF4-FFF2-40B4-BE49-F238E27FC236}">
                <a16:creationId xmlns:a16="http://schemas.microsoft.com/office/drawing/2014/main" id="{11BA9F13-39CB-4622-9AD0-259019FCA79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53756" y="1847535"/>
            <a:ext cx="1389237" cy="1741649"/>
          </a:xfrm>
          <a:prstGeom prst="rect">
            <a:avLst/>
          </a:prstGeom>
        </p:spPr>
      </p:pic>
      <p:pic>
        <p:nvPicPr>
          <p:cNvPr id="17" name="Picture 16" descr="Icon&#10;&#10;Description automatically generated">
            <a:extLst>
              <a:ext uri="{FF2B5EF4-FFF2-40B4-BE49-F238E27FC236}">
                <a16:creationId xmlns:a16="http://schemas.microsoft.com/office/drawing/2014/main" id="{E79916FC-7A57-40CE-B447-08513A7EE61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62057" y="1135248"/>
            <a:ext cx="2711517" cy="2817160"/>
          </a:xfrm>
          <a:prstGeom prst="rect">
            <a:avLst/>
          </a:prstGeom>
        </p:spPr>
      </p:pic>
      <p:pic>
        <p:nvPicPr>
          <p:cNvPr id="18" name="Picture 17" descr="Graphical user interface&#10;&#10;Description automatically generated">
            <a:extLst>
              <a:ext uri="{FF2B5EF4-FFF2-40B4-BE49-F238E27FC236}">
                <a16:creationId xmlns:a16="http://schemas.microsoft.com/office/drawing/2014/main" id="{877FC74E-48A5-42E6-9FAF-3CCFF5A062A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371014" y="1836413"/>
            <a:ext cx="1454214" cy="1484364"/>
          </a:xfrm>
          <a:prstGeom prst="rect">
            <a:avLst/>
          </a:prstGeom>
        </p:spPr>
      </p:pic>
      <p:pic>
        <p:nvPicPr>
          <p:cNvPr id="7" name="Picture 6" descr="Icon&#10;&#10;Description automatically generated">
            <a:extLst>
              <a:ext uri="{FF2B5EF4-FFF2-40B4-BE49-F238E27FC236}">
                <a16:creationId xmlns:a16="http://schemas.microsoft.com/office/drawing/2014/main" id="{9C7A962F-DFFD-44CE-A7A7-885933F25A5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195955">
            <a:off x="261363" y="2599585"/>
            <a:ext cx="1117754" cy="943978"/>
          </a:xfrm>
          <a:prstGeom prst="rect">
            <a:avLst/>
          </a:prstGeom>
        </p:spPr>
      </p:pic>
      <p:sp>
        <p:nvSpPr>
          <p:cNvPr id="19" name="TextBox 18">
            <a:extLst>
              <a:ext uri="{FF2B5EF4-FFF2-40B4-BE49-F238E27FC236}">
                <a16:creationId xmlns:a16="http://schemas.microsoft.com/office/drawing/2014/main" id="{5BDA93FA-8A20-4F73-AB60-BBFDBB74AFDA}"/>
              </a:ext>
            </a:extLst>
          </p:cNvPr>
          <p:cNvSpPr txBox="1"/>
          <p:nvPr/>
        </p:nvSpPr>
        <p:spPr>
          <a:xfrm>
            <a:off x="515821" y="2718360"/>
            <a:ext cx="610863" cy="646331"/>
          </a:xfrm>
          <a:prstGeom prst="rect">
            <a:avLst/>
          </a:prstGeom>
          <a:noFill/>
        </p:spPr>
        <p:txBody>
          <a:bodyPr wrap="square" rtlCol="0">
            <a:spAutoFit/>
          </a:bodyPr>
          <a:lstStyle/>
          <a:p>
            <a:pPr algn="ctr"/>
            <a:r>
              <a:rPr lang="en-GB" sz="3600" b="1" dirty="0">
                <a:solidFill>
                  <a:srgbClr val="115076"/>
                </a:solidFill>
              </a:rPr>
              <a:t>A</a:t>
            </a:r>
          </a:p>
        </p:txBody>
      </p:sp>
      <p:pic>
        <p:nvPicPr>
          <p:cNvPr id="20" name="Picture 19" descr="Icon&#10;&#10;Description automatically generated">
            <a:extLst>
              <a:ext uri="{FF2B5EF4-FFF2-40B4-BE49-F238E27FC236}">
                <a16:creationId xmlns:a16="http://schemas.microsoft.com/office/drawing/2014/main" id="{4373C276-18AF-4EAA-9079-81CFF2A1B98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195955">
            <a:off x="2707400" y="1905395"/>
            <a:ext cx="1117754" cy="943978"/>
          </a:xfrm>
          <a:prstGeom prst="rect">
            <a:avLst/>
          </a:prstGeom>
        </p:spPr>
      </p:pic>
      <p:sp>
        <p:nvSpPr>
          <p:cNvPr id="21" name="TextBox 20">
            <a:extLst>
              <a:ext uri="{FF2B5EF4-FFF2-40B4-BE49-F238E27FC236}">
                <a16:creationId xmlns:a16="http://schemas.microsoft.com/office/drawing/2014/main" id="{37626F6B-240B-4784-B586-CBF529EB161F}"/>
              </a:ext>
            </a:extLst>
          </p:cNvPr>
          <p:cNvSpPr txBox="1"/>
          <p:nvPr/>
        </p:nvSpPr>
        <p:spPr>
          <a:xfrm>
            <a:off x="2961858" y="2024170"/>
            <a:ext cx="610863" cy="646331"/>
          </a:xfrm>
          <a:prstGeom prst="rect">
            <a:avLst/>
          </a:prstGeom>
          <a:noFill/>
        </p:spPr>
        <p:txBody>
          <a:bodyPr wrap="square" rtlCol="0">
            <a:spAutoFit/>
          </a:bodyPr>
          <a:lstStyle/>
          <a:p>
            <a:pPr algn="ctr"/>
            <a:r>
              <a:rPr lang="en-GB" sz="3600" b="1" dirty="0">
                <a:solidFill>
                  <a:srgbClr val="115076"/>
                </a:solidFill>
              </a:rPr>
              <a:t>B</a:t>
            </a:r>
          </a:p>
        </p:txBody>
      </p:sp>
      <p:pic>
        <p:nvPicPr>
          <p:cNvPr id="22" name="Picture 21" descr="Icon&#10;&#10;Description automatically generated">
            <a:extLst>
              <a:ext uri="{FF2B5EF4-FFF2-40B4-BE49-F238E27FC236}">
                <a16:creationId xmlns:a16="http://schemas.microsoft.com/office/drawing/2014/main" id="{873D60F9-2859-45A6-9F18-EF1F14B4FBA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195955">
            <a:off x="4086059" y="3838355"/>
            <a:ext cx="1117754" cy="943978"/>
          </a:xfrm>
          <a:prstGeom prst="rect">
            <a:avLst/>
          </a:prstGeom>
        </p:spPr>
      </p:pic>
      <p:sp>
        <p:nvSpPr>
          <p:cNvPr id="23" name="TextBox 22">
            <a:extLst>
              <a:ext uri="{FF2B5EF4-FFF2-40B4-BE49-F238E27FC236}">
                <a16:creationId xmlns:a16="http://schemas.microsoft.com/office/drawing/2014/main" id="{634E88D1-574D-4ADA-852F-323C0595251E}"/>
              </a:ext>
            </a:extLst>
          </p:cNvPr>
          <p:cNvSpPr txBox="1"/>
          <p:nvPr/>
        </p:nvSpPr>
        <p:spPr>
          <a:xfrm>
            <a:off x="4340517" y="3957130"/>
            <a:ext cx="610863" cy="646331"/>
          </a:xfrm>
          <a:prstGeom prst="rect">
            <a:avLst/>
          </a:prstGeom>
          <a:noFill/>
        </p:spPr>
        <p:txBody>
          <a:bodyPr wrap="square" rtlCol="0">
            <a:spAutoFit/>
          </a:bodyPr>
          <a:lstStyle/>
          <a:p>
            <a:pPr algn="ctr"/>
            <a:r>
              <a:rPr lang="en-GB" sz="3600" b="1" dirty="0">
                <a:solidFill>
                  <a:srgbClr val="115076"/>
                </a:solidFill>
              </a:rPr>
              <a:t>C</a:t>
            </a:r>
          </a:p>
        </p:txBody>
      </p:sp>
      <p:pic>
        <p:nvPicPr>
          <p:cNvPr id="24" name="Picture 23" descr="Icon&#10;&#10;Description automatically generated">
            <a:extLst>
              <a:ext uri="{FF2B5EF4-FFF2-40B4-BE49-F238E27FC236}">
                <a16:creationId xmlns:a16="http://schemas.microsoft.com/office/drawing/2014/main" id="{F142C087-188A-42A5-82A8-EB708B2C6B6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195955">
            <a:off x="5541859" y="1805190"/>
            <a:ext cx="1117754" cy="943978"/>
          </a:xfrm>
          <a:prstGeom prst="rect">
            <a:avLst/>
          </a:prstGeom>
        </p:spPr>
      </p:pic>
      <p:sp>
        <p:nvSpPr>
          <p:cNvPr id="25" name="TextBox 24">
            <a:extLst>
              <a:ext uri="{FF2B5EF4-FFF2-40B4-BE49-F238E27FC236}">
                <a16:creationId xmlns:a16="http://schemas.microsoft.com/office/drawing/2014/main" id="{E0894AD3-65D8-4BF7-B5C9-1E879BB1B4E5}"/>
              </a:ext>
            </a:extLst>
          </p:cNvPr>
          <p:cNvSpPr txBox="1"/>
          <p:nvPr/>
        </p:nvSpPr>
        <p:spPr>
          <a:xfrm>
            <a:off x="5796317" y="1923965"/>
            <a:ext cx="610863" cy="646331"/>
          </a:xfrm>
          <a:prstGeom prst="rect">
            <a:avLst/>
          </a:prstGeom>
          <a:noFill/>
        </p:spPr>
        <p:txBody>
          <a:bodyPr wrap="square" rtlCol="0">
            <a:spAutoFit/>
          </a:bodyPr>
          <a:lstStyle/>
          <a:p>
            <a:pPr algn="ctr"/>
            <a:r>
              <a:rPr lang="en-GB" sz="3600" b="1" dirty="0">
                <a:solidFill>
                  <a:srgbClr val="115076"/>
                </a:solidFill>
              </a:rPr>
              <a:t>D</a:t>
            </a:r>
          </a:p>
        </p:txBody>
      </p:sp>
      <p:pic>
        <p:nvPicPr>
          <p:cNvPr id="26" name="Picture 25" descr="Icon&#10;&#10;Description automatically generated">
            <a:extLst>
              <a:ext uri="{FF2B5EF4-FFF2-40B4-BE49-F238E27FC236}">
                <a16:creationId xmlns:a16="http://schemas.microsoft.com/office/drawing/2014/main" id="{94D831A0-AAB8-46B9-91E4-B563E9C182C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195955">
            <a:off x="7402608" y="3844756"/>
            <a:ext cx="1117754" cy="943978"/>
          </a:xfrm>
          <a:prstGeom prst="rect">
            <a:avLst/>
          </a:prstGeom>
        </p:spPr>
      </p:pic>
      <p:sp>
        <p:nvSpPr>
          <p:cNvPr id="27" name="TextBox 26">
            <a:extLst>
              <a:ext uri="{FF2B5EF4-FFF2-40B4-BE49-F238E27FC236}">
                <a16:creationId xmlns:a16="http://schemas.microsoft.com/office/drawing/2014/main" id="{E1DECE77-C2C6-4D15-9C06-827AA6F6CDD8}"/>
              </a:ext>
            </a:extLst>
          </p:cNvPr>
          <p:cNvSpPr txBox="1"/>
          <p:nvPr/>
        </p:nvSpPr>
        <p:spPr>
          <a:xfrm>
            <a:off x="7657066" y="3963531"/>
            <a:ext cx="610863" cy="646331"/>
          </a:xfrm>
          <a:prstGeom prst="rect">
            <a:avLst/>
          </a:prstGeom>
          <a:noFill/>
        </p:spPr>
        <p:txBody>
          <a:bodyPr wrap="square" rtlCol="0">
            <a:spAutoFit/>
          </a:bodyPr>
          <a:lstStyle/>
          <a:p>
            <a:pPr algn="ctr"/>
            <a:r>
              <a:rPr lang="en-GB" sz="3600" b="1" dirty="0">
                <a:solidFill>
                  <a:srgbClr val="115076"/>
                </a:solidFill>
              </a:rPr>
              <a:t>E</a:t>
            </a:r>
          </a:p>
        </p:txBody>
      </p:sp>
      <p:pic>
        <p:nvPicPr>
          <p:cNvPr id="28" name="Picture 27" descr="Icon&#10;&#10;Description automatically generated">
            <a:extLst>
              <a:ext uri="{FF2B5EF4-FFF2-40B4-BE49-F238E27FC236}">
                <a16:creationId xmlns:a16="http://schemas.microsoft.com/office/drawing/2014/main" id="{415ABA53-EAE0-4324-BE1E-EFE4B0F113B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195955">
            <a:off x="9809157" y="1613305"/>
            <a:ext cx="1117754" cy="943978"/>
          </a:xfrm>
          <a:prstGeom prst="rect">
            <a:avLst/>
          </a:prstGeom>
        </p:spPr>
      </p:pic>
      <p:sp>
        <p:nvSpPr>
          <p:cNvPr id="29" name="TextBox 28">
            <a:extLst>
              <a:ext uri="{FF2B5EF4-FFF2-40B4-BE49-F238E27FC236}">
                <a16:creationId xmlns:a16="http://schemas.microsoft.com/office/drawing/2014/main" id="{C133C005-8749-45E1-8F12-CEEC69A76D97}"/>
              </a:ext>
            </a:extLst>
          </p:cNvPr>
          <p:cNvSpPr txBox="1"/>
          <p:nvPr/>
        </p:nvSpPr>
        <p:spPr>
          <a:xfrm>
            <a:off x="10063615" y="1732080"/>
            <a:ext cx="610863" cy="646331"/>
          </a:xfrm>
          <a:prstGeom prst="rect">
            <a:avLst/>
          </a:prstGeom>
          <a:noFill/>
        </p:spPr>
        <p:txBody>
          <a:bodyPr wrap="square" rtlCol="0">
            <a:spAutoFit/>
          </a:bodyPr>
          <a:lstStyle/>
          <a:p>
            <a:pPr algn="ctr"/>
            <a:r>
              <a:rPr lang="en-GB" sz="3600" b="1" dirty="0">
                <a:solidFill>
                  <a:srgbClr val="115076"/>
                </a:solidFill>
              </a:rPr>
              <a:t>F</a:t>
            </a:r>
          </a:p>
        </p:txBody>
      </p:sp>
      <p:sp>
        <p:nvSpPr>
          <p:cNvPr id="30" name="Action Button: Custom 16">
            <a:hlinkClick r:id="" action="ppaction://noaction" highlightClick="1">
              <a:snd r:embed="rId12" name="VokabGrammatik.1.wav"/>
            </a:hlinkClick>
            <a:extLst>
              <a:ext uri="{FF2B5EF4-FFF2-40B4-BE49-F238E27FC236}">
                <a16:creationId xmlns:a16="http://schemas.microsoft.com/office/drawing/2014/main" id="{3C48A8BD-D097-4349-A3C6-D7452179FD83}"/>
              </a:ext>
            </a:extLst>
          </p:cNvPr>
          <p:cNvSpPr/>
          <p:nvPr/>
        </p:nvSpPr>
        <p:spPr>
          <a:xfrm>
            <a:off x="4861228" y="5806452"/>
            <a:ext cx="393922" cy="37696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1" name="Action Button: Custom 16">
            <a:hlinkClick r:id="" action="ppaction://noaction" highlightClick="1">
              <a:snd r:embed="rId13" name="VokabGrammatik.2.Telefon.wav"/>
            </a:hlinkClick>
            <a:extLst>
              <a:ext uri="{FF2B5EF4-FFF2-40B4-BE49-F238E27FC236}">
                <a16:creationId xmlns:a16="http://schemas.microsoft.com/office/drawing/2014/main" id="{9799C0D0-1D70-4B9D-A540-EFEDCFFECF21}"/>
              </a:ext>
            </a:extLst>
          </p:cNvPr>
          <p:cNvSpPr/>
          <p:nvPr/>
        </p:nvSpPr>
        <p:spPr>
          <a:xfrm>
            <a:off x="5929866" y="578742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2" name="Action Button: Custom 16">
            <a:hlinkClick r:id="" action="ppaction://noaction" highlightClick="1">
              <a:snd r:embed="rId14" name="VokabGrammatik.3.wav"/>
            </a:hlinkClick>
            <a:extLst>
              <a:ext uri="{FF2B5EF4-FFF2-40B4-BE49-F238E27FC236}">
                <a16:creationId xmlns:a16="http://schemas.microsoft.com/office/drawing/2014/main" id="{EF4FEC91-FED7-4246-8023-7DA7C6433E4C}"/>
              </a:ext>
            </a:extLst>
          </p:cNvPr>
          <p:cNvSpPr/>
          <p:nvPr/>
        </p:nvSpPr>
        <p:spPr>
          <a:xfrm>
            <a:off x="7000582" y="579693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3" name="TextBox 32">
            <a:extLst>
              <a:ext uri="{FF2B5EF4-FFF2-40B4-BE49-F238E27FC236}">
                <a16:creationId xmlns:a16="http://schemas.microsoft.com/office/drawing/2014/main" id="{5A0703CE-E6B7-4B2F-9141-0B21DFCA44EB}"/>
              </a:ext>
            </a:extLst>
          </p:cNvPr>
          <p:cNvSpPr txBox="1"/>
          <p:nvPr/>
        </p:nvSpPr>
        <p:spPr>
          <a:xfrm>
            <a:off x="2829724" y="290282"/>
            <a:ext cx="10100862" cy="430887"/>
          </a:xfrm>
          <a:prstGeom prst="rect">
            <a:avLst/>
          </a:prstGeom>
          <a:noFill/>
        </p:spPr>
        <p:txBody>
          <a:bodyPr wrap="square" rtlCol="0">
            <a:spAutoFit/>
          </a:bodyPr>
          <a:lstStyle/>
          <a:p>
            <a:r>
              <a:rPr lang="en-US" sz="2200" dirty="0">
                <a:solidFill>
                  <a:schemeClr val="accent5">
                    <a:lumMod val="50000"/>
                  </a:schemeClr>
                </a:solidFill>
              </a:rPr>
              <a:t>Was </a:t>
            </a:r>
            <a:r>
              <a:rPr lang="en-US" sz="2200" dirty="0" err="1">
                <a:solidFill>
                  <a:schemeClr val="accent5">
                    <a:lumMod val="50000"/>
                  </a:schemeClr>
                </a:solidFill>
              </a:rPr>
              <a:t>ist</a:t>
            </a:r>
            <a:r>
              <a:rPr lang="en-US" sz="2200" dirty="0">
                <a:solidFill>
                  <a:schemeClr val="accent5">
                    <a:lumMod val="50000"/>
                  </a:schemeClr>
                </a:solidFill>
              </a:rPr>
              <a:t> </a:t>
            </a:r>
            <a:r>
              <a:rPr lang="en-US" sz="2200" dirty="0" err="1">
                <a:solidFill>
                  <a:schemeClr val="accent5">
                    <a:lumMod val="50000"/>
                  </a:schemeClr>
                </a:solidFill>
              </a:rPr>
              <a:t>billiger</a:t>
            </a:r>
            <a:r>
              <a:rPr lang="en-US" sz="2200" dirty="0">
                <a:solidFill>
                  <a:schemeClr val="accent5">
                    <a:lumMod val="50000"/>
                  </a:schemeClr>
                </a:solidFill>
              </a:rPr>
              <a:t>?  Was </a:t>
            </a:r>
            <a:r>
              <a:rPr lang="en-US" sz="2200" dirty="0" err="1">
                <a:solidFill>
                  <a:schemeClr val="accent5">
                    <a:lumMod val="50000"/>
                  </a:schemeClr>
                </a:solidFill>
              </a:rPr>
              <a:t>ist</a:t>
            </a:r>
            <a:r>
              <a:rPr lang="en-US" sz="2200" dirty="0">
                <a:solidFill>
                  <a:schemeClr val="accent5">
                    <a:lumMod val="50000"/>
                  </a:schemeClr>
                </a:solidFill>
              </a:rPr>
              <a:t> </a:t>
            </a:r>
            <a:r>
              <a:rPr lang="en-US" sz="2200" dirty="0" err="1">
                <a:solidFill>
                  <a:schemeClr val="accent5">
                    <a:lumMod val="50000"/>
                  </a:schemeClr>
                </a:solidFill>
              </a:rPr>
              <a:t>teurer</a:t>
            </a:r>
            <a:r>
              <a:rPr lang="en-US" sz="2200" dirty="0">
                <a:solidFill>
                  <a:schemeClr val="accent5">
                    <a:lumMod val="50000"/>
                  </a:schemeClr>
                </a:solidFill>
              </a:rPr>
              <a:t>?</a:t>
            </a:r>
          </a:p>
        </p:txBody>
      </p:sp>
      <p:sp>
        <p:nvSpPr>
          <p:cNvPr id="35" name="TextBox 34">
            <a:extLst>
              <a:ext uri="{FF2B5EF4-FFF2-40B4-BE49-F238E27FC236}">
                <a16:creationId xmlns:a16="http://schemas.microsoft.com/office/drawing/2014/main" id="{A113E9AA-CD38-4EB6-82ED-4C40D9A75769}"/>
              </a:ext>
            </a:extLst>
          </p:cNvPr>
          <p:cNvSpPr txBox="1"/>
          <p:nvPr/>
        </p:nvSpPr>
        <p:spPr>
          <a:xfrm>
            <a:off x="1169830" y="5273666"/>
            <a:ext cx="105678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billiger</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teurer</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&gt;</a:t>
            </a:r>
          </a:p>
        </p:txBody>
      </p:sp>
      <p:sp>
        <p:nvSpPr>
          <p:cNvPr id="2" name="Speech Bubble: Rectangle with Corners Rounded 1">
            <a:extLst>
              <a:ext uri="{FF2B5EF4-FFF2-40B4-BE49-F238E27FC236}">
                <a16:creationId xmlns:a16="http://schemas.microsoft.com/office/drawing/2014/main" id="{4D3F9371-6562-4FA2-8FCB-53BF9A4E4D5D}"/>
              </a:ext>
            </a:extLst>
          </p:cNvPr>
          <p:cNvSpPr/>
          <p:nvPr/>
        </p:nvSpPr>
        <p:spPr>
          <a:xfrm>
            <a:off x="7407928" y="190020"/>
            <a:ext cx="2829724" cy="370251"/>
          </a:xfrm>
          <a:prstGeom prst="wedgeRoundRectCallout">
            <a:avLst>
              <a:gd name="adj1" fmla="val 20008"/>
              <a:gd name="adj2" fmla="val 83081"/>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die </a:t>
            </a:r>
            <a:r>
              <a:rPr lang="en-US" dirty="0" err="1">
                <a:solidFill>
                  <a:schemeClr val="bg1"/>
                </a:solidFill>
              </a:rPr>
              <a:t>Reihenfolge</a:t>
            </a:r>
            <a:r>
              <a:rPr lang="en-US" dirty="0">
                <a:solidFill>
                  <a:schemeClr val="bg1"/>
                </a:solidFill>
              </a:rPr>
              <a:t> - order </a:t>
            </a:r>
            <a:endParaRPr lang="en-GB" dirty="0">
              <a:solidFill>
                <a:schemeClr val="bg1"/>
              </a:solidFill>
            </a:endParaRPr>
          </a:p>
        </p:txBody>
      </p:sp>
    </p:spTree>
    <p:extLst>
      <p:ext uri="{BB962C8B-B14F-4D97-AF65-F5344CB8AC3E}">
        <p14:creationId xmlns:p14="http://schemas.microsoft.com/office/powerpoint/2010/main" val="18047623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987899"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Antworten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2" name="Group 1">
            <a:extLst>
              <a:ext uri="{FF2B5EF4-FFF2-40B4-BE49-F238E27FC236}">
                <a16:creationId xmlns:a16="http://schemas.microsoft.com/office/drawing/2014/main" id="{B8DE0E25-B582-4F7B-A614-CAFBE487A6CB}"/>
              </a:ext>
            </a:extLst>
          </p:cNvPr>
          <p:cNvGrpSpPr/>
          <p:nvPr/>
        </p:nvGrpSpPr>
        <p:grpSpPr>
          <a:xfrm>
            <a:off x="2993652" y="1978190"/>
            <a:ext cx="2776038" cy="2634088"/>
            <a:chOff x="261363" y="2543828"/>
            <a:chExt cx="2776038" cy="2634088"/>
          </a:xfrm>
        </p:grpSpPr>
        <p:pic>
          <p:nvPicPr>
            <p:cNvPr id="13" name="Picture 12" descr="A picture containing shirt&#10;&#10;Description automatically generated">
              <a:extLst>
                <a:ext uri="{FF2B5EF4-FFF2-40B4-BE49-F238E27FC236}">
                  <a16:creationId xmlns:a16="http://schemas.microsoft.com/office/drawing/2014/main" id="{82311B6E-FF63-4C77-935D-29B873200D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2638" y="2543828"/>
              <a:ext cx="2444763" cy="2634088"/>
            </a:xfrm>
            <a:prstGeom prst="rect">
              <a:avLst/>
            </a:prstGeom>
          </p:spPr>
        </p:pic>
        <p:pic>
          <p:nvPicPr>
            <p:cNvPr id="7" name="Picture 6" descr="Icon&#10;&#10;Description automatically generated">
              <a:extLst>
                <a:ext uri="{FF2B5EF4-FFF2-40B4-BE49-F238E27FC236}">
                  <a16:creationId xmlns:a16="http://schemas.microsoft.com/office/drawing/2014/main" id="{9C7A962F-DFFD-44CE-A7A7-885933F25A5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95955">
              <a:off x="261363" y="2599585"/>
              <a:ext cx="1117754" cy="943978"/>
            </a:xfrm>
            <a:prstGeom prst="rect">
              <a:avLst/>
            </a:prstGeom>
          </p:spPr>
        </p:pic>
        <p:sp>
          <p:nvSpPr>
            <p:cNvPr id="19" name="TextBox 18">
              <a:extLst>
                <a:ext uri="{FF2B5EF4-FFF2-40B4-BE49-F238E27FC236}">
                  <a16:creationId xmlns:a16="http://schemas.microsoft.com/office/drawing/2014/main" id="{5BDA93FA-8A20-4F73-AB60-BBFDBB74AFDA}"/>
                </a:ext>
              </a:extLst>
            </p:cNvPr>
            <p:cNvSpPr txBox="1"/>
            <p:nvPr/>
          </p:nvSpPr>
          <p:spPr>
            <a:xfrm>
              <a:off x="515821" y="2718360"/>
              <a:ext cx="610863" cy="646331"/>
            </a:xfrm>
            <a:prstGeom prst="rect">
              <a:avLst/>
            </a:prstGeom>
            <a:noFill/>
          </p:spPr>
          <p:txBody>
            <a:bodyPr wrap="square" rtlCol="0">
              <a:spAutoFit/>
            </a:bodyPr>
            <a:lstStyle/>
            <a:p>
              <a:pPr algn="ctr"/>
              <a:r>
                <a:rPr lang="en-GB" sz="3600" b="1" dirty="0">
                  <a:solidFill>
                    <a:srgbClr val="115076"/>
                  </a:solidFill>
                </a:rPr>
                <a:t>A</a:t>
              </a:r>
            </a:p>
          </p:txBody>
        </p:sp>
      </p:grpSp>
      <p:grpSp>
        <p:nvGrpSpPr>
          <p:cNvPr id="14" name="Group 13">
            <a:extLst>
              <a:ext uri="{FF2B5EF4-FFF2-40B4-BE49-F238E27FC236}">
                <a16:creationId xmlns:a16="http://schemas.microsoft.com/office/drawing/2014/main" id="{ED769D76-C9DB-4DB8-A8CD-53E7224CE3CB}"/>
              </a:ext>
            </a:extLst>
          </p:cNvPr>
          <p:cNvGrpSpPr/>
          <p:nvPr/>
        </p:nvGrpSpPr>
        <p:grpSpPr>
          <a:xfrm>
            <a:off x="9203260" y="2019679"/>
            <a:ext cx="2866174" cy="2817160"/>
            <a:chOff x="2707400" y="1135248"/>
            <a:chExt cx="2866174" cy="2817160"/>
          </a:xfrm>
        </p:grpSpPr>
        <p:pic>
          <p:nvPicPr>
            <p:cNvPr id="17" name="Picture 16" descr="Icon&#10;&#10;Description automatically generated">
              <a:extLst>
                <a:ext uri="{FF2B5EF4-FFF2-40B4-BE49-F238E27FC236}">
                  <a16:creationId xmlns:a16="http://schemas.microsoft.com/office/drawing/2014/main" id="{E79916FC-7A57-40CE-B447-08513A7EE61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62057" y="1135248"/>
              <a:ext cx="2711517" cy="2817160"/>
            </a:xfrm>
            <a:prstGeom prst="rect">
              <a:avLst/>
            </a:prstGeom>
          </p:spPr>
        </p:pic>
        <p:pic>
          <p:nvPicPr>
            <p:cNvPr id="20" name="Picture 19" descr="Icon&#10;&#10;Description automatically generated">
              <a:extLst>
                <a:ext uri="{FF2B5EF4-FFF2-40B4-BE49-F238E27FC236}">
                  <a16:creationId xmlns:a16="http://schemas.microsoft.com/office/drawing/2014/main" id="{4373C276-18AF-4EAA-9079-81CFF2A1B9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95955">
              <a:off x="2707400" y="1905395"/>
              <a:ext cx="1117754" cy="943978"/>
            </a:xfrm>
            <a:prstGeom prst="rect">
              <a:avLst/>
            </a:prstGeom>
          </p:spPr>
        </p:pic>
        <p:sp>
          <p:nvSpPr>
            <p:cNvPr id="21" name="TextBox 20">
              <a:extLst>
                <a:ext uri="{FF2B5EF4-FFF2-40B4-BE49-F238E27FC236}">
                  <a16:creationId xmlns:a16="http://schemas.microsoft.com/office/drawing/2014/main" id="{37626F6B-240B-4784-B586-CBF529EB161F}"/>
                </a:ext>
              </a:extLst>
            </p:cNvPr>
            <p:cNvSpPr txBox="1"/>
            <p:nvPr/>
          </p:nvSpPr>
          <p:spPr>
            <a:xfrm>
              <a:off x="2961858" y="2024170"/>
              <a:ext cx="610863" cy="646331"/>
            </a:xfrm>
            <a:prstGeom prst="rect">
              <a:avLst/>
            </a:prstGeom>
            <a:noFill/>
          </p:spPr>
          <p:txBody>
            <a:bodyPr wrap="square" rtlCol="0">
              <a:spAutoFit/>
            </a:bodyPr>
            <a:lstStyle/>
            <a:p>
              <a:pPr algn="ctr"/>
              <a:r>
                <a:rPr lang="en-GB" sz="3600" b="1" dirty="0">
                  <a:solidFill>
                    <a:srgbClr val="115076"/>
                  </a:solidFill>
                </a:rPr>
                <a:t>B</a:t>
              </a:r>
            </a:p>
          </p:txBody>
        </p:sp>
      </p:grpSp>
      <p:grpSp>
        <p:nvGrpSpPr>
          <p:cNvPr id="16" name="Group 15">
            <a:extLst>
              <a:ext uri="{FF2B5EF4-FFF2-40B4-BE49-F238E27FC236}">
                <a16:creationId xmlns:a16="http://schemas.microsoft.com/office/drawing/2014/main" id="{6A0A77A0-2DFD-4DB1-9E5E-1C8116E508E7}"/>
              </a:ext>
            </a:extLst>
          </p:cNvPr>
          <p:cNvGrpSpPr/>
          <p:nvPr/>
        </p:nvGrpSpPr>
        <p:grpSpPr>
          <a:xfrm>
            <a:off x="13192" y="2503572"/>
            <a:ext cx="1670362" cy="1086608"/>
            <a:chOff x="4086059" y="3695725"/>
            <a:chExt cx="1670362" cy="1086608"/>
          </a:xfrm>
        </p:grpSpPr>
        <p:pic>
          <p:nvPicPr>
            <p:cNvPr id="9" name="Picture 8" descr="Shape&#10;&#10;Description automatically generated">
              <a:extLst>
                <a:ext uri="{FF2B5EF4-FFF2-40B4-BE49-F238E27FC236}">
                  <a16:creationId xmlns:a16="http://schemas.microsoft.com/office/drawing/2014/main" id="{1B983FF1-8E50-4249-A6A8-3368A395EEE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47260" y="3695725"/>
              <a:ext cx="609161" cy="943978"/>
            </a:xfrm>
            <a:prstGeom prst="rect">
              <a:avLst/>
            </a:prstGeom>
          </p:spPr>
        </p:pic>
        <p:pic>
          <p:nvPicPr>
            <p:cNvPr id="22" name="Picture 21" descr="Icon&#10;&#10;Description automatically generated">
              <a:extLst>
                <a:ext uri="{FF2B5EF4-FFF2-40B4-BE49-F238E27FC236}">
                  <a16:creationId xmlns:a16="http://schemas.microsoft.com/office/drawing/2014/main" id="{873D60F9-2859-45A6-9F18-EF1F14B4FB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95955">
              <a:off x="4086059" y="3838355"/>
              <a:ext cx="1117754" cy="943978"/>
            </a:xfrm>
            <a:prstGeom prst="rect">
              <a:avLst/>
            </a:prstGeom>
          </p:spPr>
        </p:pic>
        <p:sp>
          <p:nvSpPr>
            <p:cNvPr id="23" name="TextBox 22">
              <a:extLst>
                <a:ext uri="{FF2B5EF4-FFF2-40B4-BE49-F238E27FC236}">
                  <a16:creationId xmlns:a16="http://schemas.microsoft.com/office/drawing/2014/main" id="{634E88D1-574D-4ADA-852F-323C0595251E}"/>
                </a:ext>
              </a:extLst>
            </p:cNvPr>
            <p:cNvSpPr txBox="1"/>
            <p:nvPr/>
          </p:nvSpPr>
          <p:spPr>
            <a:xfrm>
              <a:off x="4340517" y="3957130"/>
              <a:ext cx="610863" cy="646331"/>
            </a:xfrm>
            <a:prstGeom prst="rect">
              <a:avLst/>
            </a:prstGeom>
            <a:noFill/>
          </p:spPr>
          <p:txBody>
            <a:bodyPr wrap="square" rtlCol="0">
              <a:spAutoFit/>
            </a:bodyPr>
            <a:lstStyle/>
            <a:p>
              <a:pPr algn="ctr"/>
              <a:r>
                <a:rPr lang="en-GB" sz="3600" b="1" dirty="0">
                  <a:solidFill>
                    <a:srgbClr val="115076"/>
                  </a:solidFill>
                </a:rPr>
                <a:t>C</a:t>
              </a:r>
            </a:p>
          </p:txBody>
        </p:sp>
      </p:grpSp>
      <p:grpSp>
        <p:nvGrpSpPr>
          <p:cNvPr id="12" name="Group 11">
            <a:extLst>
              <a:ext uri="{FF2B5EF4-FFF2-40B4-BE49-F238E27FC236}">
                <a16:creationId xmlns:a16="http://schemas.microsoft.com/office/drawing/2014/main" id="{7CCFACD3-CE07-48AD-84C5-03154F69A97E}"/>
              </a:ext>
            </a:extLst>
          </p:cNvPr>
          <p:cNvGrpSpPr/>
          <p:nvPr/>
        </p:nvGrpSpPr>
        <p:grpSpPr>
          <a:xfrm>
            <a:off x="1136404" y="3385914"/>
            <a:ext cx="2301134" cy="1783994"/>
            <a:chOff x="5541859" y="1805190"/>
            <a:chExt cx="2301134" cy="1783994"/>
          </a:xfrm>
        </p:grpSpPr>
        <p:pic>
          <p:nvPicPr>
            <p:cNvPr id="15" name="Picture 14" descr="Shape&#10;&#10;Description automatically generated">
              <a:extLst>
                <a:ext uri="{FF2B5EF4-FFF2-40B4-BE49-F238E27FC236}">
                  <a16:creationId xmlns:a16="http://schemas.microsoft.com/office/drawing/2014/main" id="{11BA9F13-39CB-4622-9AD0-259019FCA79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53756" y="1847535"/>
              <a:ext cx="1389237" cy="1741649"/>
            </a:xfrm>
            <a:prstGeom prst="rect">
              <a:avLst/>
            </a:prstGeom>
          </p:spPr>
        </p:pic>
        <p:pic>
          <p:nvPicPr>
            <p:cNvPr id="24" name="Picture 23" descr="Icon&#10;&#10;Description automatically generated">
              <a:extLst>
                <a:ext uri="{FF2B5EF4-FFF2-40B4-BE49-F238E27FC236}">
                  <a16:creationId xmlns:a16="http://schemas.microsoft.com/office/drawing/2014/main" id="{F142C087-188A-42A5-82A8-EB708B2C6B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95955">
              <a:off x="5541859" y="1805190"/>
              <a:ext cx="1117754" cy="943978"/>
            </a:xfrm>
            <a:prstGeom prst="rect">
              <a:avLst/>
            </a:prstGeom>
          </p:spPr>
        </p:pic>
        <p:sp>
          <p:nvSpPr>
            <p:cNvPr id="25" name="TextBox 24">
              <a:extLst>
                <a:ext uri="{FF2B5EF4-FFF2-40B4-BE49-F238E27FC236}">
                  <a16:creationId xmlns:a16="http://schemas.microsoft.com/office/drawing/2014/main" id="{E0894AD3-65D8-4BF7-B5C9-1E879BB1B4E5}"/>
                </a:ext>
              </a:extLst>
            </p:cNvPr>
            <p:cNvSpPr txBox="1"/>
            <p:nvPr/>
          </p:nvSpPr>
          <p:spPr>
            <a:xfrm>
              <a:off x="5796317" y="1923965"/>
              <a:ext cx="610863" cy="646331"/>
            </a:xfrm>
            <a:prstGeom prst="rect">
              <a:avLst/>
            </a:prstGeom>
            <a:noFill/>
          </p:spPr>
          <p:txBody>
            <a:bodyPr wrap="square" rtlCol="0">
              <a:spAutoFit/>
            </a:bodyPr>
            <a:lstStyle/>
            <a:p>
              <a:pPr algn="ctr"/>
              <a:r>
                <a:rPr lang="en-GB" sz="3600" b="1" dirty="0">
                  <a:solidFill>
                    <a:srgbClr val="115076"/>
                  </a:solidFill>
                </a:rPr>
                <a:t>D</a:t>
              </a:r>
            </a:p>
          </p:txBody>
        </p:sp>
      </p:grpSp>
      <p:grpSp>
        <p:nvGrpSpPr>
          <p:cNvPr id="8" name="Group 7">
            <a:extLst>
              <a:ext uri="{FF2B5EF4-FFF2-40B4-BE49-F238E27FC236}">
                <a16:creationId xmlns:a16="http://schemas.microsoft.com/office/drawing/2014/main" id="{6EC927BF-EAD0-46B9-AAC8-979D7D0B4FF1}"/>
              </a:ext>
            </a:extLst>
          </p:cNvPr>
          <p:cNvGrpSpPr/>
          <p:nvPr/>
        </p:nvGrpSpPr>
        <p:grpSpPr>
          <a:xfrm>
            <a:off x="4556209" y="2539265"/>
            <a:ext cx="2968406" cy="1621979"/>
            <a:chOff x="7402608" y="3166755"/>
            <a:chExt cx="2968406" cy="1621979"/>
          </a:xfrm>
        </p:grpSpPr>
        <p:pic>
          <p:nvPicPr>
            <p:cNvPr id="11" name="Picture 10" descr="Diagram&#10;&#10;Description automatically generated">
              <a:extLst>
                <a:ext uri="{FF2B5EF4-FFF2-40B4-BE49-F238E27FC236}">
                  <a16:creationId xmlns:a16="http://schemas.microsoft.com/office/drawing/2014/main" id="{83F156E9-D9C0-4693-85F2-A8A9A8E2298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32252" y="3166755"/>
              <a:ext cx="1938762" cy="1484364"/>
            </a:xfrm>
            <a:prstGeom prst="rect">
              <a:avLst/>
            </a:prstGeom>
          </p:spPr>
        </p:pic>
        <p:pic>
          <p:nvPicPr>
            <p:cNvPr id="26" name="Picture 25" descr="Icon&#10;&#10;Description automatically generated">
              <a:extLst>
                <a:ext uri="{FF2B5EF4-FFF2-40B4-BE49-F238E27FC236}">
                  <a16:creationId xmlns:a16="http://schemas.microsoft.com/office/drawing/2014/main" id="{94D831A0-AAB8-46B9-91E4-B563E9C182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95955">
              <a:off x="7402608" y="3844756"/>
              <a:ext cx="1117754" cy="943978"/>
            </a:xfrm>
            <a:prstGeom prst="rect">
              <a:avLst/>
            </a:prstGeom>
          </p:spPr>
        </p:pic>
        <p:sp>
          <p:nvSpPr>
            <p:cNvPr id="27" name="TextBox 26">
              <a:extLst>
                <a:ext uri="{FF2B5EF4-FFF2-40B4-BE49-F238E27FC236}">
                  <a16:creationId xmlns:a16="http://schemas.microsoft.com/office/drawing/2014/main" id="{E1DECE77-C2C6-4D15-9C06-827AA6F6CDD8}"/>
                </a:ext>
              </a:extLst>
            </p:cNvPr>
            <p:cNvSpPr txBox="1"/>
            <p:nvPr/>
          </p:nvSpPr>
          <p:spPr>
            <a:xfrm>
              <a:off x="7657066" y="3963531"/>
              <a:ext cx="610863" cy="646331"/>
            </a:xfrm>
            <a:prstGeom prst="rect">
              <a:avLst/>
            </a:prstGeom>
            <a:noFill/>
          </p:spPr>
          <p:txBody>
            <a:bodyPr wrap="square" rtlCol="0">
              <a:spAutoFit/>
            </a:bodyPr>
            <a:lstStyle/>
            <a:p>
              <a:pPr algn="ctr"/>
              <a:r>
                <a:rPr lang="en-GB" sz="3600" b="1" dirty="0">
                  <a:solidFill>
                    <a:srgbClr val="115076"/>
                  </a:solidFill>
                </a:rPr>
                <a:t>E</a:t>
              </a:r>
            </a:p>
          </p:txBody>
        </p:sp>
      </p:grpSp>
      <p:grpSp>
        <p:nvGrpSpPr>
          <p:cNvPr id="10" name="Group 9">
            <a:extLst>
              <a:ext uri="{FF2B5EF4-FFF2-40B4-BE49-F238E27FC236}">
                <a16:creationId xmlns:a16="http://schemas.microsoft.com/office/drawing/2014/main" id="{6DD58304-BB7B-43E1-AF5F-46932B5AB52F}"/>
              </a:ext>
            </a:extLst>
          </p:cNvPr>
          <p:cNvGrpSpPr/>
          <p:nvPr/>
        </p:nvGrpSpPr>
        <p:grpSpPr>
          <a:xfrm>
            <a:off x="6965340" y="2712894"/>
            <a:ext cx="2016071" cy="1707472"/>
            <a:chOff x="9809157" y="1613305"/>
            <a:chExt cx="2016071" cy="1707472"/>
          </a:xfrm>
        </p:grpSpPr>
        <p:pic>
          <p:nvPicPr>
            <p:cNvPr id="18" name="Picture 17" descr="Graphical user interface&#10;&#10;Description automatically generated">
              <a:extLst>
                <a:ext uri="{FF2B5EF4-FFF2-40B4-BE49-F238E27FC236}">
                  <a16:creationId xmlns:a16="http://schemas.microsoft.com/office/drawing/2014/main" id="{877FC74E-48A5-42E6-9FAF-3CCFF5A062A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371014" y="1836413"/>
              <a:ext cx="1454214" cy="1484364"/>
            </a:xfrm>
            <a:prstGeom prst="rect">
              <a:avLst/>
            </a:prstGeom>
          </p:spPr>
        </p:pic>
        <p:pic>
          <p:nvPicPr>
            <p:cNvPr id="28" name="Picture 27" descr="Icon&#10;&#10;Description automatically generated">
              <a:extLst>
                <a:ext uri="{FF2B5EF4-FFF2-40B4-BE49-F238E27FC236}">
                  <a16:creationId xmlns:a16="http://schemas.microsoft.com/office/drawing/2014/main" id="{415ABA53-EAE0-4324-BE1E-EFE4B0F113B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95955">
              <a:off x="9809157" y="1613305"/>
              <a:ext cx="1117754" cy="943978"/>
            </a:xfrm>
            <a:prstGeom prst="rect">
              <a:avLst/>
            </a:prstGeom>
          </p:spPr>
        </p:pic>
        <p:sp>
          <p:nvSpPr>
            <p:cNvPr id="29" name="TextBox 28">
              <a:extLst>
                <a:ext uri="{FF2B5EF4-FFF2-40B4-BE49-F238E27FC236}">
                  <a16:creationId xmlns:a16="http://schemas.microsoft.com/office/drawing/2014/main" id="{C133C005-8749-45E1-8F12-CEEC69A76D97}"/>
                </a:ext>
              </a:extLst>
            </p:cNvPr>
            <p:cNvSpPr txBox="1"/>
            <p:nvPr/>
          </p:nvSpPr>
          <p:spPr>
            <a:xfrm>
              <a:off x="10063615" y="1732080"/>
              <a:ext cx="610863" cy="646331"/>
            </a:xfrm>
            <a:prstGeom prst="rect">
              <a:avLst/>
            </a:prstGeom>
            <a:noFill/>
          </p:spPr>
          <p:txBody>
            <a:bodyPr wrap="square" rtlCol="0">
              <a:spAutoFit/>
            </a:bodyPr>
            <a:lstStyle/>
            <a:p>
              <a:pPr algn="ctr"/>
              <a:r>
                <a:rPr lang="en-GB" sz="3600" b="1" dirty="0">
                  <a:solidFill>
                    <a:srgbClr val="115076"/>
                  </a:solidFill>
                </a:rPr>
                <a:t>F</a:t>
              </a:r>
            </a:p>
          </p:txBody>
        </p:sp>
      </p:grpSp>
      <p:sp>
        <p:nvSpPr>
          <p:cNvPr id="35" name="TextBox 34">
            <a:extLst>
              <a:ext uri="{FF2B5EF4-FFF2-40B4-BE49-F238E27FC236}">
                <a16:creationId xmlns:a16="http://schemas.microsoft.com/office/drawing/2014/main" id="{A113E9AA-CD38-4EB6-82ED-4C40D9A75769}"/>
              </a:ext>
            </a:extLst>
          </p:cNvPr>
          <p:cNvSpPr txBox="1"/>
          <p:nvPr/>
        </p:nvSpPr>
        <p:spPr>
          <a:xfrm>
            <a:off x="1195286" y="5494337"/>
            <a:ext cx="105678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billiger</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teurer</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&gt;</a:t>
            </a:r>
          </a:p>
        </p:txBody>
      </p:sp>
    </p:spTree>
    <p:extLst>
      <p:ext uri="{BB962C8B-B14F-4D97-AF65-F5344CB8AC3E}">
        <p14:creationId xmlns:p14="http://schemas.microsoft.com/office/powerpoint/2010/main" val="2168284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372100" cy="869950"/>
          </a:xfrm>
          <a:prstGeom prst="rect">
            <a:avLst/>
          </a:prstGeom>
        </p:spPr>
      </p:pic>
      <p:sp>
        <p:nvSpPr>
          <p:cNvPr id="4" name="Title 3"/>
          <p:cNvSpPr>
            <a:spLocks noGrp="1"/>
          </p:cNvSpPr>
          <p:nvPr>
            <p:ph type="title"/>
          </p:nvPr>
        </p:nvSpPr>
        <p:spPr>
          <a:xfrm>
            <a:off x="0" y="294041"/>
            <a:ext cx="4910667" cy="707849"/>
          </a:xfrm>
        </p:spPr>
        <p:txBody>
          <a:bodyPr>
            <a:normAutofit/>
          </a:bodyPr>
          <a:lstStyle/>
          <a:p>
            <a:r>
              <a:rPr lang="en-GB" sz="3600" b="1" dirty="0">
                <a:solidFill>
                  <a:schemeClr val="bg1"/>
                </a:solidFill>
              </a:rPr>
              <a:t>der </a:t>
            </a:r>
            <a:r>
              <a:rPr lang="en-GB" sz="3600" b="1" dirty="0" err="1">
                <a:solidFill>
                  <a:schemeClr val="bg1"/>
                </a:solidFill>
              </a:rPr>
              <a:t>Komparativ</a:t>
            </a:r>
            <a:r>
              <a:rPr lang="en-GB" sz="3600" b="1" dirty="0">
                <a:solidFill>
                  <a:schemeClr val="bg1"/>
                </a:solidFill>
              </a:rPr>
              <a:t> [2/2]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6" name="Speech Bubble: Rectangle with Corners Rounded 5">
            <a:extLst>
              <a:ext uri="{FF2B5EF4-FFF2-40B4-BE49-F238E27FC236}">
                <a16:creationId xmlns:a16="http://schemas.microsoft.com/office/drawing/2014/main" id="{2CAE72F1-61DD-492F-B491-F08DD505C5C2}"/>
              </a:ext>
            </a:extLst>
          </p:cNvPr>
          <p:cNvSpPr/>
          <p:nvPr/>
        </p:nvSpPr>
        <p:spPr>
          <a:xfrm>
            <a:off x="8147421" y="2112622"/>
            <a:ext cx="3783804" cy="1316378"/>
          </a:xfrm>
          <a:prstGeom prst="wedgeRoundRectCallout">
            <a:avLst>
              <a:gd name="adj1" fmla="val -74879"/>
              <a:gd name="adj2" fmla="val 13045"/>
              <a:gd name="adj3" fmla="val 16667"/>
            </a:avLst>
          </a:prstGeom>
          <a:solidFill>
            <a:srgbClr val="115076"/>
          </a:solid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You already know other mean</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ings</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for </a:t>
            </a:r>
            <a:r>
              <a:rPr kumimoji="0" lang="en-GB" sz="2200" b="1" i="0" u="none" strike="noStrike" kern="1200" cap="none" spc="0" normalizeH="0" baseline="0" noProof="0" dirty="0">
                <a:ln>
                  <a:noFill/>
                </a:ln>
                <a:solidFill>
                  <a:prstClr val="white"/>
                </a:solidFill>
                <a:effectLst/>
                <a:uLnTx/>
                <a:uFillTx/>
                <a:latin typeface="Century Gothic" panose="020F0302020204030204"/>
                <a:ea typeface="+mn-ea"/>
                <a:cs typeface="+mn-cs"/>
              </a:rPr>
              <a:t>so</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(so, in that way) and </a:t>
            </a:r>
            <a:r>
              <a:rPr kumimoji="0" lang="en-GB" sz="2200" b="1" i="0" u="none" strike="noStrike" kern="1200" cap="none" spc="0" normalizeH="0" baseline="0" noProof="0" dirty="0" err="1">
                <a:ln>
                  <a:noFill/>
                </a:ln>
                <a:solidFill>
                  <a:prstClr val="white"/>
                </a:solidFill>
                <a:effectLst/>
                <a:uLnTx/>
                <a:uFillTx/>
                <a:latin typeface="Century Gothic" panose="020F0302020204030204"/>
                <a:ea typeface="+mn-ea"/>
                <a:cs typeface="+mn-cs"/>
              </a:rPr>
              <a:t>wie</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(how). </a:t>
            </a:r>
          </a:p>
        </p:txBody>
      </p:sp>
      <p:sp>
        <p:nvSpPr>
          <p:cNvPr id="32" name="TextBox 31">
            <a:extLst>
              <a:ext uri="{FF2B5EF4-FFF2-40B4-BE49-F238E27FC236}">
                <a16:creationId xmlns:a16="http://schemas.microsoft.com/office/drawing/2014/main" id="{8A2C48F8-8089-48C1-836C-12F7B026D750}"/>
              </a:ext>
            </a:extLst>
          </p:cNvPr>
          <p:cNvSpPr txBox="1"/>
          <p:nvPr/>
        </p:nvSpPr>
        <p:spPr>
          <a:xfrm>
            <a:off x="35508" y="1393967"/>
            <a:ext cx="119218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Remember</a:t>
            </a:r>
            <a:r>
              <a:rPr lang="en-US" sz="2400" dirty="0">
                <a:solidFill>
                  <a:srgbClr val="4472C4">
                    <a:lumMod val="50000"/>
                  </a:srgbClr>
                </a:solidFill>
                <a:latin typeface="Century Gothic" panose="020F0302020204030204"/>
              </a:rPr>
              <a:t>! W</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here two things are </a:t>
            </a:r>
            <a:r>
              <a:rPr kumimoji="0" lang="en-US"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same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we compare like this:</a:t>
            </a:r>
          </a:p>
        </p:txBody>
      </p:sp>
      <p:sp>
        <p:nvSpPr>
          <p:cNvPr id="33" name="Rectangle 32">
            <a:extLst>
              <a:ext uri="{FF2B5EF4-FFF2-40B4-BE49-F238E27FC236}">
                <a16:creationId xmlns:a16="http://schemas.microsoft.com/office/drawing/2014/main" id="{77B2394C-0FFE-4C41-8E04-316AE343DA2B}"/>
              </a:ext>
            </a:extLst>
          </p:cNvPr>
          <p:cNvSpPr/>
          <p:nvPr/>
        </p:nvSpPr>
        <p:spPr>
          <a:xfrm>
            <a:off x="2605262" y="2838881"/>
            <a:ext cx="4461144" cy="47561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F69023AB-18D1-4864-A1B4-2711EBD7382F}"/>
              </a:ext>
            </a:extLst>
          </p:cNvPr>
          <p:cNvSpPr txBox="1"/>
          <p:nvPr/>
        </p:nvSpPr>
        <p:spPr>
          <a:xfrm>
            <a:off x="2605261" y="2809498"/>
            <a:ext cx="47576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Einstein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groß</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Mieze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5" name="TextBox 34">
            <a:extLst>
              <a:ext uri="{FF2B5EF4-FFF2-40B4-BE49-F238E27FC236}">
                <a16:creationId xmlns:a16="http://schemas.microsoft.com/office/drawing/2014/main" id="{A8FD18A2-F4B5-4643-A460-488D0AB33E9E}"/>
              </a:ext>
            </a:extLst>
          </p:cNvPr>
          <p:cNvSpPr txBox="1"/>
          <p:nvPr/>
        </p:nvSpPr>
        <p:spPr>
          <a:xfrm>
            <a:off x="2605261" y="3285938"/>
            <a:ext cx="420735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Einstein is </a:t>
            </a:r>
            <a:r>
              <a:rPr kumimoji="0" lang="en-GB" sz="22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a:t>
            </a:r>
            <a:r>
              <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big </a:t>
            </a:r>
            <a:r>
              <a:rPr kumimoji="0" lang="en-GB" sz="22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a:t>
            </a:r>
            <a:r>
              <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Mieze</a:t>
            </a:r>
            <a:r>
              <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37" name="Picture 36" descr="A close up&#10;&#10;Description automatically generated">
            <a:extLst>
              <a:ext uri="{FF2B5EF4-FFF2-40B4-BE49-F238E27FC236}">
                <a16:creationId xmlns:a16="http://schemas.microsoft.com/office/drawing/2014/main" id="{1F93ACC0-9148-4F92-99DE-BEC8902CF8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7651" y="2451636"/>
            <a:ext cx="1160421" cy="1668605"/>
          </a:xfrm>
          <a:prstGeom prst="rect">
            <a:avLst/>
          </a:prstGeom>
        </p:spPr>
      </p:pic>
      <p:pic>
        <p:nvPicPr>
          <p:cNvPr id="38" name="Picture 37" descr="A close up of a cats face&#10;&#10;Description automatically generated">
            <a:extLst>
              <a:ext uri="{FF2B5EF4-FFF2-40B4-BE49-F238E27FC236}">
                <a16:creationId xmlns:a16="http://schemas.microsoft.com/office/drawing/2014/main" id="{F3A94CA7-AB9D-4B7A-9C52-DABE26DD17B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2412" y="2500150"/>
            <a:ext cx="1354495" cy="1571576"/>
          </a:xfrm>
          <a:prstGeom prst="rect">
            <a:avLst/>
          </a:prstGeom>
        </p:spPr>
      </p:pic>
      <p:sp>
        <p:nvSpPr>
          <p:cNvPr id="39" name="Rectangle 38">
            <a:extLst>
              <a:ext uri="{FF2B5EF4-FFF2-40B4-BE49-F238E27FC236}">
                <a16:creationId xmlns:a16="http://schemas.microsoft.com/office/drawing/2014/main" id="{428C375E-63A2-4830-833D-5644FFE309C9}"/>
              </a:ext>
            </a:extLst>
          </p:cNvPr>
          <p:cNvSpPr/>
          <p:nvPr/>
        </p:nvSpPr>
        <p:spPr>
          <a:xfrm>
            <a:off x="2635536" y="4429798"/>
            <a:ext cx="6352053" cy="47561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0" name="TextBox 39">
            <a:extLst>
              <a:ext uri="{FF2B5EF4-FFF2-40B4-BE49-F238E27FC236}">
                <a16:creationId xmlns:a16="http://schemas.microsoft.com/office/drawing/2014/main" id="{886B5786-0ED9-4FA0-99E8-CE5B6FC8A0A1}"/>
              </a:ext>
            </a:extLst>
          </p:cNvPr>
          <p:cNvSpPr txBox="1"/>
          <p:nvPr/>
        </p:nvSpPr>
        <p:spPr>
          <a:xfrm>
            <a:off x="2605261" y="4436771"/>
            <a:ext cx="67938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Einstein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läuft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genau</a:t>
            </a: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schnell</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Mieze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1" name="TextBox 40">
            <a:extLst>
              <a:ext uri="{FF2B5EF4-FFF2-40B4-BE49-F238E27FC236}">
                <a16:creationId xmlns:a16="http://schemas.microsoft.com/office/drawing/2014/main" id="{206F52BC-08AD-4457-8531-9738396C75C9}"/>
              </a:ext>
            </a:extLst>
          </p:cNvPr>
          <p:cNvSpPr txBox="1"/>
          <p:nvPr/>
        </p:nvSpPr>
        <p:spPr>
          <a:xfrm>
            <a:off x="2605261" y="4963036"/>
            <a:ext cx="567699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Einstein runs (</a:t>
            </a:r>
            <a:r>
              <a:rPr kumimoji="0" lang="en-GB" sz="22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just</a:t>
            </a:r>
            <a:r>
              <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a:t>
            </a:r>
            <a:r>
              <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fast </a:t>
            </a:r>
            <a:r>
              <a:rPr kumimoji="0" lang="en-GB" sz="22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a:t>
            </a:r>
            <a:r>
              <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Mieze</a:t>
            </a:r>
            <a:r>
              <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2" name="Speech Bubble: Rectangle with Corners Rounded 41">
            <a:extLst>
              <a:ext uri="{FF2B5EF4-FFF2-40B4-BE49-F238E27FC236}">
                <a16:creationId xmlns:a16="http://schemas.microsoft.com/office/drawing/2014/main" id="{717FD972-2592-440C-B3CA-675264831A88}"/>
              </a:ext>
            </a:extLst>
          </p:cNvPr>
          <p:cNvSpPr/>
          <p:nvPr/>
        </p:nvSpPr>
        <p:spPr>
          <a:xfrm>
            <a:off x="9071811" y="4247222"/>
            <a:ext cx="2915792" cy="1316378"/>
          </a:xfrm>
          <a:prstGeom prst="wedgeRoundRectCallout">
            <a:avLst>
              <a:gd name="adj1" fmla="val -74879"/>
              <a:gd name="adj2" fmla="val 13045"/>
              <a:gd name="adj3" fmla="val 16667"/>
            </a:avLst>
          </a:prstGeom>
          <a:solidFill>
            <a:srgbClr val="115076"/>
          </a:solid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prstClr val="white"/>
                </a:solidFill>
                <a:effectLst/>
                <a:uLnTx/>
                <a:uFillTx/>
                <a:latin typeface="Century Gothic" panose="020F0302020204030204"/>
                <a:ea typeface="+mn-ea"/>
                <a:cs typeface="+mn-cs"/>
              </a:rPr>
              <a:t>genau</a:t>
            </a:r>
            <a:r>
              <a:rPr kumimoji="0" lang="en-GB" sz="22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(exactly) is often added to </a:t>
            </a:r>
            <a:r>
              <a:rPr kumimoji="0" lang="en-GB" sz="2200" b="1" i="0" u="none" strike="noStrike" kern="1200" cap="none" spc="0" normalizeH="0" baseline="0" noProof="0" dirty="0">
                <a:ln>
                  <a:noFill/>
                </a:ln>
                <a:solidFill>
                  <a:prstClr val="white"/>
                </a:solidFill>
                <a:effectLst/>
                <a:uLnTx/>
                <a:uFillTx/>
                <a:latin typeface="Century Gothic" panose="020F0302020204030204"/>
                <a:ea typeface="+mn-ea"/>
                <a:cs typeface="+mn-cs"/>
              </a:rPr>
              <a:t>so</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especially in speech.</a:t>
            </a:r>
          </a:p>
        </p:txBody>
      </p:sp>
    </p:spTree>
    <p:extLst>
      <p:ext uri="{BB962C8B-B14F-4D97-AF65-F5344CB8AC3E}">
        <p14:creationId xmlns:p14="http://schemas.microsoft.com/office/powerpoint/2010/main" val="1213601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2" grpId="0"/>
      <p:bldP spid="33" grpId="0" animBg="1"/>
      <p:bldP spid="34" grpId="0"/>
      <p:bldP spid="35" grpId="0"/>
      <p:bldP spid="39" grpId="0" animBg="1"/>
      <p:bldP spid="40" grpId="0"/>
      <p:bldP spid="41" grpId="0"/>
      <p:bldP spid="4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9" name="Picture 38" descr="A close up of a logo&#10;&#10;Description automatically generated">
            <a:extLst>
              <a:ext uri="{FF2B5EF4-FFF2-40B4-BE49-F238E27FC236}">
                <a16:creationId xmlns:a16="http://schemas.microsoft.com/office/drawing/2014/main" id="{BD68644E-1AB2-4C0D-A52D-B75A033A70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08947" y="1879562"/>
            <a:ext cx="902223" cy="765480"/>
          </a:xfrm>
          <a:prstGeom prst="rect">
            <a:avLst/>
          </a:prstGeom>
        </p:spPr>
      </p:pic>
      <p:pic>
        <p:nvPicPr>
          <p:cNvPr id="38" name="Picture 37" descr="A close up of a logo&#10;&#10;Description automatically generated">
            <a:extLst>
              <a:ext uri="{FF2B5EF4-FFF2-40B4-BE49-F238E27FC236}">
                <a16:creationId xmlns:a16="http://schemas.microsoft.com/office/drawing/2014/main" id="{D3FFA12C-6B7F-4F27-B97C-BE67DD97AF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8639" y="1730627"/>
            <a:ext cx="902223" cy="765480"/>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4419600" cy="869950"/>
          </a:xfrm>
          <a:prstGeom prst="rect">
            <a:avLst/>
          </a:prstGeom>
        </p:spPr>
      </p:pic>
      <p:sp>
        <p:nvSpPr>
          <p:cNvPr id="4" name="Title 3"/>
          <p:cNvSpPr>
            <a:spLocks noGrp="1"/>
          </p:cNvSpPr>
          <p:nvPr>
            <p:ph type="title"/>
          </p:nvPr>
        </p:nvSpPr>
        <p:spPr>
          <a:xfrm>
            <a:off x="0" y="294041"/>
            <a:ext cx="5124450" cy="707849"/>
          </a:xfrm>
        </p:spPr>
        <p:txBody>
          <a:bodyPr>
            <a:normAutofit/>
          </a:bodyPr>
          <a:lstStyle/>
          <a:p>
            <a:r>
              <a:rPr lang="en-GB" sz="2800" b="1" dirty="0" err="1">
                <a:solidFill>
                  <a:schemeClr val="bg1"/>
                </a:solidFill>
              </a:rPr>
              <a:t>Komparativsätze</a:t>
            </a:r>
            <a:r>
              <a:rPr lang="en-GB" sz="2800" b="1" dirty="0">
                <a:solidFill>
                  <a:schemeClr val="bg1"/>
                </a:solidFill>
              </a:rPr>
              <a:t> [1/2]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0FC18906-A29C-4E08-B8AE-C74936E07FEF}"/>
              </a:ext>
            </a:extLst>
          </p:cNvPr>
          <p:cNvSpPr txBox="1"/>
          <p:nvPr/>
        </p:nvSpPr>
        <p:spPr>
          <a:xfrm>
            <a:off x="4249200" y="236287"/>
            <a:ext cx="7634850"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6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Ist</a:t>
            </a:r>
            <a:r>
              <a:rPr kumimoji="0" lang="fr-FR" sz="2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fr-FR" sz="26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das</a:t>
            </a:r>
            <a:r>
              <a:rPr kumimoji="0" lang="fr-FR" sz="2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fr-FR" sz="2600" b="1" i="0" u="none" strike="noStrike" kern="1200" cap="none" spc="0" normalizeH="0" baseline="0" noProof="0" dirty="0" err="1">
                <a:ln>
                  <a:noFill/>
                </a:ln>
                <a:solidFill>
                  <a:srgbClr val="DAA520"/>
                </a:solidFill>
                <a:effectLst/>
                <a:uLnTx/>
                <a:uFillTx/>
                <a:latin typeface="Century Gothic" panose="020B0502020202020204" pitchFamily="34" charset="0"/>
                <a:ea typeface="+mn-ea"/>
                <a:cs typeface="+mn-cs"/>
              </a:rPr>
              <a:t>so</a:t>
            </a:r>
            <a:r>
              <a:rPr kumimoji="0" lang="fr-FR" sz="26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 </a:t>
            </a:r>
            <a:r>
              <a:rPr kumimoji="0" lang="fr-FR" sz="26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lang="fr-FR" sz="2600" b="1" dirty="0" err="1">
                <a:solidFill>
                  <a:srgbClr val="DAA520"/>
                </a:solidFill>
                <a:latin typeface="Century Gothic" panose="020B0502020202020204" pitchFamily="34" charset="0"/>
              </a:rPr>
              <a:t>Adjektiv</a:t>
            </a:r>
            <a:r>
              <a:rPr lang="fr-FR" sz="2600" b="1" dirty="0">
                <a:solidFill>
                  <a:srgbClr val="DAA520"/>
                </a:solidFill>
                <a:latin typeface="Century Gothic" panose="020B0502020202020204" pitchFamily="34" charset="0"/>
              </a:rPr>
              <a:t>    </a:t>
            </a:r>
            <a:r>
              <a:rPr lang="fr-FR" sz="2600" b="1" dirty="0">
                <a:solidFill>
                  <a:srgbClr val="115076"/>
                </a:solidFill>
                <a:latin typeface="Century Gothic" panose="020B0502020202020204" pitchFamily="34" charset="0"/>
              </a:rPr>
              <a:t>+ </a:t>
            </a:r>
            <a:r>
              <a:rPr kumimoji="0" lang="fr-FR" sz="2600" b="1" i="0" u="none" strike="noStrike" kern="1200" cap="none" spc="0" normalizeH="0" baseline="0" noProof="0" dirty="0" err="1">
                <a:ln>
                  <a:noFill/>
                </a:ln>
                <a:solidFill>
                  <a:srgbClr val="DAA520"/>
                </a:solidFill>
                <a:effectLst/>
                <a:uLnTx/>
                <a:uFillTx/>
                <a:latin typeface="Century Gothic" panose="020B0502020202020204" pitchFamily="34" charset="0"/>
                <a:ea typeface="+mn-ea"/>
                <a:cs typeface="+mn-cs"/>
              </a:rPr>
              <a:t>wie</a:t>
            </a:r>
            <a:r>
              <a:rPr kumimoji="0" lang="fr-FR" sz="26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 </a:t>
            </a:r>
            <a:r>
              <a:rPr kumimoji="0" lang="fr-FR" sz="2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(the </a:t>
            </a:r>
            <a:r>
              <a:rPr kumimoji="0" lang="fr-FR" sz="26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same</a:t>
            </a:r>
            <a:r>
              <a:rPr kumimoji="0" lang="fr-FR" sz="2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a:p>
            <a:pPr lvl="0">
              <a:defRPr/>
            </a:pPr>
            <a:r>
              <a:rPr lang="fr-FR" sz="2600" dirty="0" err="1">
                <a:solidFill>
                  <a:srgbClr val="1F4E79"/>
                </a:solidFill>
                <a:latin typeface="Century Gothic" panose="020B0502020202020204" pitchFamily="34" charset="0"/>
              </a:rPr>
              <a:t>Ist</a:t>
            </a:r>
            <a:r>
              <a:rPr lang="fr-FR" sz="2600" dirty="0">
                <a:solidFill>
                  <a:srgbClr val="1F4E79"/>
                </a:solidFill>
                <a:latin typeface="Century Gothic" panose="020B0502020202020204" pitchFamily="34" charset="0"/>
              </a:rPr>
              <a:t> </a:t>
            </a:r>
            <a:r>
              <a:rPr lang="fr-FR" sz="2600" dirty="0" err="1">
                <a:solidFill>
                  <a:srgbClr val="1F4E79"/>
                </a:solidFill>
                <a:latin typeface="Century Gothic" panose="020B0502020202020204" pitchFamily="34" charset="0"/>
              </a:rPr>
              <a:t>das</a:t>
            </a:r>
            <a:r>
              <a:rPr lang="fr-FR" sz="2600" dirty="0">
                <a:solidFill>
                  <a:srgbClr val="1F4E79"/>
                </a:solidFill>
                <a:latin typeface="Century Gothic" panose="020B0502020202020204" pitchFamily="34" charset="0"/>
              </a:rPr>
              <a:t> </a:t>
            </a:r>
            <a:r>
              <a:rPr lang="fr-FR" sz="2600" b="1" dirty="0">
                <a:solidFill>
                  <a:srgbClr val="DAA520"/>
                </a:solidFill>
                <a:latin typeface="Century Gothic" panose="020B0502020202020204" pitchFamily="34" charset="0"/>
              </a:rPr>
              <a:t>[-] </a:t>
            </a:r>
            <a:r>
              <a:rPr lang="fr-FR" sz="2600" b="1" dirty="0">
                <a:solidFill>
                  <a:srgbClr val="115076"/>
                </a:solidFill>
                <a:latin typeface="Century Gothic" panose="020B0502020202020204" pitchFamily="34" charset="0"/>
              </a:rPr>
              <a:t>+ </a:t>
            </a:r>
            <a:r>
              <a:rPr lang="fr-FR" sz="2600" b="1" dirty="0" err="1">
                <a:solidFill>
                  <a:srgbClr val="DAA520"/>
                </a:solidFill>
                <a:latin typeface="Century Gothic" panose="020B0502020202020204" pitchFamily="34" charset="0"/>
              </a:rPr>
              <a:t>Komparativ</a:t>
            </a:r>
            <a:r>
              <a:rPr lang="fr-FR" sz="2600" b="1" dirty="0">
                <a:solidFill>
                  <a:srgbClr val="DAA520"/>
                </a:solidFill>
                <a:latin typeface="Century Gothic" panose="020B0502020202020204" pitchFamily="34" charset="0"/>
              </a:rPr>
              <a:t> </a:t>
            </a:r>
            <a:r>
              <a:rPr lang="fr-FR" sz="2600" b="1" dirty="0">
                <a:solidFill>
                  <a:srgbClr val="115076"/>
                </a:solidFill>
                <a:latin typeface="Century Gothic" panose="020B0502020202020204" pitchFamily="34" charset="0"/>
              </a:rPr>
              <a:t>[</a:t>
            </a:r>
            <a:r>
              <a:rPr lang="fr-FR" sz="2600" b="1" dirty="0">
                <a:solidFill>
                  <a:srgbClr val="DAA520"/>
                </a:solidFill>
                <a:latin typeface="Century Gothic" panose="020B0502020202020204" pitchFamily="34" charset="0"/>
              </a:rPr>
              <a:t>-er</a:t>
            </a:r>
            <a:r>
              <a:rPr lang="fr-FR" sz="2600" b="1" dirty="0">
                <a:solidFill>
                  <a:srgbClr val="115076"/>
                </a:solidFill>
                <a:latin typeface="Century Gothic" panose="020B0502020202020204" pitchFamily="34" charset="0"/>
              </a:rPr>
              <a:t>]</a:t>
            </a:r>
            <a:r>
              <a:rPr lang="fr-FR" sz="2600" b="1" dirty="0">
                <a:solidFill>
                  <a:srgbClr val="DAA520"/>
                </a:solidFill>
                <a:latin typeface="Century Gothic" panose="020B0502020202020204" pitchFamily="34" charset="0"/>
              </a:rPr>
              <a:t> </a:t>
            </a:r>
            <a:r>
              <a:rPr lang="fr-FR" sz="2600" b="1" dirty="0">
                <a:solidFill>
                  <a:srgbClr val="115076"/>
                </a:solidFill>
                <a:latin typeface="Century Gothic" panose="020B0502020202020204" pitchFamily="34" charset="0"/>
              </a:rPr>
              <a:t>+ </a:t>
            </a:r>
            <a:r>
              <a:rPr lang="fr-FR" sz="2600" b="1" dirty="0" err="1">
                <a:solidFill>
                  <a:srgbClr val="DAA520"/>
                </a:solidFill>
                <a:latin typeface="Century Gothic" panose="020B0502020202020204" pitchFamily="34" charset="0"/>
              </a:rPr>
              <a:t>als</a:t>
            </a:r>
            <a:r>
              <a:rPr lang="fr-FR" sz="2600" b="1" dirty="0">
                <a:solidFill>
                  <a:srgbClr val="DAA520"/>
                </a:solidFill>
                <a:latin typeface="Century Gothic" panose="020B0502020202020204" pitchFamily="34" charset="0"/>
              </a:rPr>
              <a:t> </a:t>
            </a:r>
            <a:r>
              <a:rPr lang="fr-FR" sz="2600" dirty="0">
                <a:solidFill>
                  <a:srgbClr val="1F4E79"/>
                </a:solidFill>
                <a:latin typeface="Century Gothic" panose="020B0502020202020204" pitchFamily="34" charset="0"/>
              </a:rPr>
              <a:t>? (</a:t>
            </a:r>
            <a:r>
              <a:rPr lang="fr-FR" sz="2600" dirty="0" err="1">
                <a:solidFill>
                  <a:srgbClr val="1F4E79"/>
                </a:solidFill>
                <a:latin typeface="Century Gothic" panose="020B0502020202020204" pitchFamily="34" charset="0"/>
              </a:rPr>
              <a:t>different</a:t>
            </a:r>
            <a:r>
              <a:rPr lang="fr-FR" sz="2600" dirty="0">
                <a:solidFill>
                  <a:srgbClr val="1F4E79"/>
                </a:solidFill>
                <a:latin typeface="Century Gothic" panose="020B0502020202020204" pitchFamily="34" charset="0"/>
              </a:rPr>
              <a:t>)</a:t>
            </a:r>
          </a:p>
        </p:txBody>
      </p:sp>
      <p:sp>
        <p:nvSpPr>
          <p:cNvPr id="2" name="Rectangle 1">
            <a:extLst>
              <a:ext uri="{FF2B5EF4-FFF2-40B4-BE49-F238E27FC236}">
                <a16:creationId xmlns:a16="http://schemas.microsoft.com/office/drawing/2014/main" id="{62E35E3B-DA52-4502-A54E-15D8039F22D1}"/>
              </a:ext>
            </a:extLst>
          </p:cNvPr>
          <p:cNvSpPr/>
          <p:nvPr/>
        </p:nvSpPr>
        <p:spPr>
          <a:xfrm>
            <a:off x="5372100" y="294041"/>
            <a:ext cx="438150" cy="392024"/>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63501E32-496A-42CD-9DA1-E94CA7A79711}"/>
              </a:ext>
            </a:extLst>
          </p:cNvPr>
          <p:cNvSpPr/>
          <p:nvPr/>
        </p:nvSpPr>
        <p:spPr>
          <a:xfrm>
            <a:off x="5372100" y="732191"/>
            <a:ext cx="438150" cy="392024"/>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0189539A-411D-4891-A9C3-080FB6CBB8C0}"/>
              </a:ext>
            </a:extLst>
          </p:cNvPr>
          <p:cNvSpPr/>
          <p:nvPr/>
        </p:nvSpPr>
        <p:spPr>
          <a:xfrm>
            <a:off x="9120762" y="692440"/>
            <a:ext cx="518537" cy="392024"/>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05E69274-12A0-4173-8988-99A24A2AD926}"/>
              </a:ext>
            </a:extLst>
          </p:cNvPr>
          <p:cNvSpPr/>
          <p:nvPr/>
        </p:nvSpPr>
        <p:spPr>
          <a:xfrm>
            <a:off x="8301600" y="260661"/>
            <a:ext cx="582600" cy="400918"/>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ction Button: Custom 16">
            <a:hlinkClick r:id="" action="ppaction://noaction" highlightClick="1"/>
            <a:extLst>
              <a:ext uri="{FF2B5EF4-FFF2-40B4-BE49-F238E27FC236}">
                <a16:creationId xmlns:a16="http://schemas.microsoft.com/office/drawing/2014/main" id="{D78DA168-ACF1-41F1-9A0C-DF1718652A05}"/>
              </a:ext>
            </a:extLst>
          </p:cNvPr>
          <p:cNvSpPr/>
          <p:nvPr/>
        </p:nvSpPr>
        <p:spPr>
          <a:xfrm>
            <a:off x="369555" y="2058842"/>
            <a:ext cx="460800" cy="461665"/>
          </a:xfrm>
          <a:prstGeom prst="actionButtonBlank">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a:t>
            </a:r>
          </a:p>
        </p:txBody>
      </p:sp>
      <p:sp>
        <p:nvSpPr>
          <p:cNvPr id="12" name="Action Button: Custom 16">
            <a:hlinkClick r:id="" action="ppaction://noaction" highlightClick="1"/>
            <a:extLst>
              <a:ext uri="{FF2B5EF4-FFF2-40B4-BE49-F238E27FC236}">
                <a16:creationId xmlns:a16="http://schemas.microsoft.com/office/drawing/2014/main" id="{2E31DB07-9C5C-4FB5-B3D6-F1E7992CCCBF}"/>
              </a:ext>
            </a:extLst>
          </p:cNvPr>
          <p:cNvSpPr/>
          <p:nvPr/>
        </p:nvSpPr>
        <p:spPr>
          <a:xfrm>
            <a:off x="390364" y="3609908"/>
            <a:ext cx="460800" cy="461665"/>
          </a:xfrm>
          <a:prstGeom prst="actionButtonBlank">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5B9BD5">
                    <a:lumMod val="50000"/>
                  </a:srgbClr>
                </a:solidFill>
                <a:effectLst/>
                <a:uLnTx/>
                <a:uFillTx/>
                <a:latin typeface="Century Gothic" panose="020F0302020204030204"/>
                <a:ea typeface="+mn-ea"/>
                <a:cs typeface="+mn-cs"/>
              </a:rPr>
              <a:t>B</a:t>
            </a:r>
            <a:endPar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Action Button: Custom 16">
            <a:hlinkClick r:id="" action="ppaction://noaction" highlightClick="1"/>
            <a:extLst>
              <a:ext uri="{FF2B5EF4-FFF2-40B4-BE49-F238E27FC236}">
                <a16:creationId xmlns:a16="http://schemas.microsoft.com/office/drawing/2014/main" id="{78F4A0DB-F753-42B0-AD5E-AD7B3D0BB7AF}"/>
              </a:ext>
            </a:extLst>
          </p:cNvPr>
          <p:cNvSpPr/>
          <p:nvPr/>
        </p:nvSpPr>
        <p:spPr>
          <a:xfrm>
            <a:off x="390255" y="5160974"/>
            <a:ext cx="460800" cy="461665"/>
          </a:xfrm>
          <a:prstGeom prst="actionButtonBlank">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5B9BD5">
                    <a:lumMod val="50000"/>
                  </a:srgbClr>
                </a:solidFill>
                <a:effectLst/>
                <a:uLnTx/>
                <a:uFillTx/>
                <a:latin typeface="Century Gothic" panose="020F0302020204030204"/>
                <a:ea typeface="+mn-ea"/>
                <a:cs typeface="+mn-cs"/>
              </a:rPr>
              <a:t>C</a:t>
            </a:r>
            <a:endPar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509D4520-121D-410D-821B-A43378594F48}"/>
              </a:ext>
            </a:extLst>
          </p:cNvPr>
          <p:cNvSpPr txBox="1"/>
          <p:nvPr/>
        </p:nvSpPr>
        <p:spPr>
          <a:xfrm>
            <a:off x="1020577" y="2059009"/>
            <a:ext cx="1063802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Sie </a:t>
            </a:r>
            <a:r>
              <a:rPr kumimoji="0" lang="en-GB" sz="2400" b="0" i="0" u="none" strike="noStrike" kern="1200" cap="none" spc="0" normalizeH="0" baseline="0" noProof="0" dirty="0" err="1">
                <a:ln>
                  <a:noFill/>
                </a:ln>
                <a:solidFill>
                  <a:srgbClr val="104F75"/>
                </a:solidFill>
                <a:effectLst/>
                <a:uLnTx/>
                <a:uFillTx/>
                <a:latin typeface="Century Gothic" panose="020F0302020204030204"/>
                <a:ea typeface="+mn-ea"/>
                <a:cs typeface="+mn-cs"/>
              </a:rPr>
              <a:t>ist</a:t>
            </a: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 	</a:t>
            </a:r>
            <a:r>
              <a:rPr lang="en-GB" sz="2400" dirty="0">
                <a:solidFill>
                  <a:srgbClr val="104F75"/>
                </a:solidFill>
                <a:latin typeface="Century Gothic" panose="020F0302020204030204"/>
              </a:rPr>
              <a:t>    </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a:t>
            </a:r>
            <a:r>
              <a:rPr kumimoji="0" lang="en-GB" sz="2400" b="1" i="0" u="none" strike="noStrike" kern="1200" cap="none" spc="0" normalizeH="0" baseline="0" noProof="0" dirty="0">
                <a:ln>
                  <a:noFill/>
                </a:ln>
                <a:solidFill>
                  <a:srgbClr val="E87D1E"/>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04F75"/>
                </a:solidFill>
                <a:effectLst/>
                <a:uLnTx/>
                <a:uFillTx/>
                <a:latin typeface="Century Gothic" panose="020F0302020204030204"/>
                <a:ea typeface="+mn-ea"/>
                <a:cs typeface="+mn-cs"/>
              </a:rPr>
              <a:t>reich</a:t>
            </a:r>
            <a:r>
              <a:rPr kumimoji="0" lang="en-GB" sz="2400" i="0" u="none" strike="noStrike" kern="1200" cap="none" spc="0" normalizeH="0" baseline="0" noProof="0" dirty="0" err="1">
                <a:ln>
                  <a:noFill/>
                </a:ln>
                <a:solidFill>
                  <a:srgbClr val="002060"/>
                </a:solidFill>
                <a:effectLst/>
                <a:uLnTx/>
                <a:uFillTx/>
                <a:latin typeface="Century Gothic" panose="020F0302020204030204"/>
                <a:ea typeface="+mn-ea"/>
                <a:cs typeface="+mn-cs"/>
              </a:rPr>
              <a:t>er</a:t>
            </a: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als</a:t>
            </a:r>
            <a:r>
              <a:rPr kumimoji="0" lang="en-GB" sz="2400" b="1" i="0" u="none" strike="noStrike" kern="1200" cap="none" spc="0" normalizeH="0" baseline="0" noProof="0" dirty="0">
                <a:ln>
                  <a:noFill/>
                </a:ln>
                <a:solidFill>
                  <a:srgbClr val="E87D1E"/>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04F75"/>
                </a:solidFill>
                <a:effectLst/>
                <a:uLnTx/>
                <a:uFillTx/>
                <a:latin typeface="Century Gothic" panose="020F0302020204030204"/>
                <a:ea typeface="+mn-ea"/>
                <a:cs typeface="+mn-cs"/>
              </a:rPr>
              <a:t>er</a:t>
            </a: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a:t>
            </a:r>
            <a:endParaRPr kumimoji="0" lang="en-GB" sz="2400" b="1" i="0" u="none" strike="noStrike" kern="1200" cap="none" spc="0" normalizeH="0" baseline="0" noProof="0" dirty="0">
              <a:ln>
                <a:noFill/>
              </a:ln>
              <a:solidFill>
                <a:srgbClr val="E87D1E"/>
              </a:solidFill>
              <a:effectLst/>
              <a:uLnTx/>
              <a:uFillTx/>
              <a:latin typeface="Century Gothic" panose="020F0302020204030204"/>
              <a:ea typeface="+mn-ea"/>
              <a:cs typeface="+mn-cs"/>
            </a:endParaRPr>
          </a:p>
        </p:txBody>
      </p:sp>
      <p:pic>
        <p:nvPicPr>
          <p:cNvPr id="31" name="Picture 30" descr="A close up of a logo&#10;&#10;Description automatically generated">
            <a:extLst>
              <a:ext uri="{FF2B5EF4-FFF2-40B4-BE49-F238E27FC236}">
                <a16:creationId xmlns:a16="http://schemas.microsoft.com/office/drawing/2014/main" id="{F7BA9902-19EF-4476-BD8E-DEA8AC2DD4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63035" y="1924134"/>
            <a:ext cx="902223" cy="765480"/>
          </a:xfrm>
          <a:prstGeom prst="rect">
            <a:avLst/>
          </a:prstGeom>
        </p:spPr>
      </p:pic>
      <p:pic>
        <p:nvPicPr>
          <p:cNvPr id="33" name="Picture 32" descr="A close up of a logo&#10;&#10;Description automatically generated">
            <a:extLst>
              <a:ext uri="{FF2B5EF4-FFF2-40B4-BE49-F238E27FC236}">
                <a16:creationId xmlns:a16="http://schemas.microsoft.com/office/drawing/2014/main" id="{9AF5214F-343A-43BD-AFD3-F5525E693F3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37016" y="1428069"/>
            <a:ext cx="971784" cy="1261545"/>
          </a:xfrm>
          <a:prstGeom prst="rect">
            <a:avLst/>
          </a:prstGeom>
        </p:spPr>
      </p:pic>
      <p:pic>
        <p:nvPicPr>
          <p:cNvPr id="35" name="Picture 34" descr="A picture containing drawing&#10;&#10;Description automatically generated">
            <a:extLst>
              <a:ext uri="{FF2B5EF4-FFF2-40B4-BE49-F238E27FC236}">
                <a16:creationId xmlns:a16="http://schemas.microsoft.com/office/drawing/2014/main" id="{03F75385-4E07-4AC9-8C1D-FD9212F542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82903" y="1517167"/>
            <a:ext cx="910105" cy="1266233"/>
          </a:xfrm>
          <a:prstGeom prst="rect">
            <a:avLst/>
          </a:prstGeom>
        </p:spPr>
      </p:pic>
      <p:pic>
        <p:nvPicPr>
          <p:cNvPr id="36" name="Picture 35" descr="A close up of a logo&#10;&#10;Description automatically generated">
            <a:extLst>
              <a:ext uri="{FF2B5EF4-FFF2-40B4-BE49-F238E27FC236}">
                <a16:creationId xmlns:a16="http://schemas.microsoft.com/office/drawing/2014/main" id="{CFF62B31-D7D8-44C7-827D-08686B4088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97148" y="2004777"/>
            <a:ext cx="902223" cy="765480"/>
          </a:xfrm>
          <a:prstGeom prst="rect">
            <a:avLst/>
          </a:prstGeom>
        </p:spPr>
      </p:pic>
      <p:pic>
        <p:nvPicPr>
          <p:cNvPr id="37" name="Picture 36" descr="A close up of a logo&#10;&#10;Description automatically generated">
            <a:extLst>
              <a:ext uri="{FF2B5EF4-FFF2-40B4-BE49-F238E27FC236}">
                <a16:creationId xmlns:a16="http://schemas.microsoft.com/office/drawing/2014/main" id="{952A0BA4-D272-47E1-8EDD-4B3D6F335B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33296" y="1879562"/>
            <a:ext cx="902223" cy="765480"/>
          </a:xfrm>
          <a:prstGeom prst="rect">
            <a:avLst/>
          </a:prstGeom>
        </p:spPr>
      </p:pic>
      <p:grpSp>
        <p:nvGrpSpPr>
          <p:cNvPr id="45" name="Group 44">
            <a:extLst>
              <a:ext uri="{FF2B5EF4-FFF2-40B4-BE49-F238E27FC236}">
                <a16:creationId xmlns:a16="http://schemas.microsoft.com/office/drawing/2014/main" id="{DC77953B-41B4-4890-91D0-C12ECE611629}"/>
              </a:ext>
            </a:extLst>
          </p:cNvPr>
          <p:cNvGrpSpPr/>
          <p:nvPr/>
        </p:nvGrpSpPr>
        <p:grpSpPr>
          <a:xfrm>
            <a:off x="1886496" y="1816284"/>
            <a:ext cx="1394597" cy="829348"/>
            <a:chOff x="1886496" y="1816284"/>
            <a:chExt cx="1394597" cy="829348"/>
          </a:xfrm>
        </p:grpSpPr>
        <p:pic>
          <p:nvPicPr>
            <p:cNvPr id="29" name="Picture 28" descr="Icon&#10;&#10;Description automatically generated">
              <a:extLst>
                <a:ext uri="{FF2B5EF4-FFF2-40B4-BE49-F238E27FC236}">
                  <a16:creationId xmlns:a16="http://schemas.microsoft.com/office/drawing/2014/main" id="{CFE924AF-F171-4699-8EA5-F7DF5CB7D59B}"/>
                </a:ext>
              </a:extLst>
            </p:cNvPr>
            <p:cNvPicPr>
              <a:picLocks noChangeAspect="1"/>
            </p:cNvPicPr>
            <p:nvPr/>
          </p:nvPicPr>
          <p:blipFill>
            <a:blip r:embed="rId8">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rot="21069595">
              <a:off x="1886496" y="1816284"/>
              <a:ext cx="1394597" cy="829348"/>
            </a:xfrm>
            <a:prstGeom prst="rect">
              <a:avLst/>
            </a:prstGeom>
          </p:spPr>
        </p:pic>
        <p:sp>
          <p:nvSpPr>
            <p:cNvPr id="40" name="TextBox 39">
              <a:extLst>
                <a:ext uri="{FF2B5EF4-FFF2-40B4-BE49-F238E27FC236}">
                  <a16:creationId xmlns:a16="http://schemas.microsoft.com/office/drawing/2014/main" id="{B1BB649E-F88D-46DC-A152-805E21012579}"/>
                </a:ext>
              </a:extLst>
            </p:cNvPr>
            <p:cNvSpPr txBox="1"/>
            <p:nvPr/>
          </p:nvSpPr>
          <p:spPr>
            <a:xfrm>
              <a:off x="2381250" y="1924134"/>
              <a:ext cx="545492" cy="584775"/>
            </a:xfrm>
            <a:prstGeom prst="rect">
              <a:avLst/>
            </a:prstGeom>
            <a:noFill/>
          </p:spPr>
          <p:txBody>
            <a:bodyPr wrap="square" rtlCol="0">
              <a:spAutoFit/>
            </a:bodyPr>
            <a:lstStyle/>
            <a:p>
              <a:pPr algn="ctr"/>
              <a:r>
                <a:rPr lang="en-GB" sz="3200" b="1" dirty="0">
                  <a:solidFill>
                    <a:schemeClr val="accent5">
                      <a:lumMod val="50000"/>
                    </a:schemeClr>
                  </a:solidFill>
                </a:rPr>
                <a:t>1</a:t>
              </a:r>
            </a:p>
          </p:txBody>
        </p:sp>
      </p:grpSp>
      <p:grpSp>
        <p:nvGrpSpPr>
          <p:cNvPr id="44" name="Group 43">
            <a:extLst>
              <a:ext uri="{FF2B5EF4-FFF2-40B4-BE49-F238E27FC236}">
                <a16:creationId xmlns:a16="http://schemas.microsoft.com/office/drawing/2014/main" id="{638F5AE7-963C-44EB-B96A-4F66EE02BF0B}"/>
              </a:ext>
            </a:extLst>
          </p:cNvPr>
          <p:cNvGrpSpPr/>
          <p:nvPr/>
        </p:nvGrpSpPr>
        <p:grpSpPr>
          <a:xfrm>
            <a:off x="4341592" y="1846969"/>
            <a:ext cx="1449138" cy="829348"/>
            <a:chOff x="4038358" y="1847628"/>
            <a:chExt cx="1449138" cy="829348"/>
          </a:xfrm>
        </p:grpSpPr>
        <p:pic>
          <p:nvPicPr>
            <p:cNvPr id="16" name="Picture 15" descr="Icon&#10;&#10;Description automatically generated">
              <a:extLst>
                <a:ext uri="{FF2B5EF4-FFF2-40B4-BE49-F238E27FC236}">
                  <a16:creationId xmlns:a16="http://schemas.microsoft.com/office/drawing/2014/main" id="{B2ABF94D-5609-4F5B-8502-C2B42131B607}"/>
                </a:ext>
              </a:extLst>
            </p:cNvPr>
            <p:cNvPicPr>
              <a:picLocks noChangeAspect="1"/>
            </p:cNvPicPr>
            <p:nvPr/>
          </p:nvPicPr>
          <p:blipFill>
            <a:blip r:embed="rId8">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rot="21069595">
              <a:off x="4038358" y="1847628"/>
              <a:ext cx="1449138" cy="829348"/>
            </a:xfrm>
            <a:prstGeom prst="rect">
              <a:avLst/>
            </a:prstGeom>
          </p:spPr>
        </p:pic>
        <p:sp>
          <p:nvSpPr>
            <p:cNvPr id="41" name="TextBox 40">
              <a:extLst>
                <a:ext uri="{FF2B5EF4-FFF2-40B4-BE49-F238E27FC236}">
                  <a16:creationId xmlns:a16="http://schemas.microsoft.com/office/drawing/2014/main" id="{F09ACFE7-49D3-4722-88FE-E9DA3669A053}"/>
                </a:ext>
              </a:extLst>
            </p:cNvPr>
            <p:cNvSpPr txBox="1"/>
            <p:nvPr/>
          </p:nvSpPr>
          <p:spPr>
            <a:xfrm>
              <a:off x="4546192" y="1924134"/>
              <a:ext cx="545492" cy="584775"/>
            </a:xfrm>
            <a:prstGeom prst="rect">
              <a:avLst/>
            </a:prstGeom>
            <a:noFill/>
          </p:spPr>
          <p:txBody>
            <a:bodyPr wrap="square" rtlCol="0">
              <a:spAutoFit/>
            </a:bodyPr>
            <a:lstStyle/>
            <a:p>
              <a:pPr algn="ctr"/>
              <a:r>
                <a:rPr lang="en-GB" sz="3200" b="1" dirty="0">
                  <a:solidFill>
                    <a:schemeClr val="accent5">
                      <a:lumMod val="50000"/>
                    </a:schemeClr>
                  </a:solidFill>
                </a:rPr>
                <a:t>2</a:t>
              </a:r>
            </a:p>
          </p:txBody>
        </p:sp>
      </p:grpSp>
      <p:sp>
        <p:nvSpPr>
          <p:cNvPr id="42" name="TextBox 41">
            <a:extLst>
              <a:ext uri="{FF2B5EF4-FFF2-40B4-BE49-F238E27FC236}">
                <a16:creationId xmlns:a16="http://schemas.microsoft.com/office/drawing/2014/main" id="{34B9F672-3AAC-44EB-9D47-CD004DA7E858}"/>
              </a:ext>
            </a:extLst>
          </p:cNvPr>
          <p:cNvSpPr txBox="1"/>
          <p:nvPr/>
        </p:nvSpPr>
        <p:spPr>
          <a:xfrm>
            <a:off x="1020577" y="3584632"/>
            <a:ext cx="88282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Um 5 </a:t>
            </a:r>
            <a:r>
              <a:rPr kumimoji="0" lang="en-GB" sz="2400" b="0" i="0" u="none" strike="noStrike" kern="1200" cap="none" spc="0" normalizeH="0" baseline="0" noProof="0" dirty="0" err="1">
                <a:ln>
                  <a:noFill/>
                </a:ln>
                <a:solidFill>
                  <a:srgbClr val="104F75"/>
                </a:solidFill>
                <a:effectLst/>
                <a:uLnTx/>
                <a:uFillTx/>
                <a:latin typeface="Century Gothic" panose="020F0302020204030204"/>
                <a:ea typeface="+mn-ea"/>
                <a:cs typeface="+mn-cs"/>
              </a:rPr>
              <a:t>Uhr</a:t>
            </a: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04F75"/>
                </a:solidFill>
                <a:effectLst/>
                <a:uLnTx/>
                <a:uFillTx/>
                <a:latin typeface="Century Gothic" panose="020F0302020204030204"/>
                <a:ea typeface="+mn-ea"/>
                <a:cs typeface="+mn-cs"/>
              </a:rPr>
              <a:t>ist</a:t>
            </a: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 es 	</a:t>
            </a:r>
            <a:r>
              <a:rPr lang="en-GB" sz="2400" b="1" dirty="0">
                <a:solidFill>
                  <a:srgbClr val="DAA520"/>
                </a:solidFill>
                <a:latin typeface="Century Gothic" panose="020F0302020204030204"/>
              </a:rPr>
              <a:t>so</a:t>
            </a:r>
            <a:r>
              <a:rPr kumimoji="0" lang="en-GB" sz="2400" b="1" i="0" u="none" strike="noStrike" kern="1200" cap="none" spc="0" normalizeH="0" baseline="0" noProof="0" dirty="0">
                <a:ln>
                  <a:noFill/>
                </a:ln>
                <a:solidFill>
                  <a:srgbClr val="DAA520"/>
                </a:solidFill>
                <a:effectLst/>
                <a:uLnTx/>
                <a:uFillTx/>
                <a:latin typeface="Century Gothic" panose="020F0302020204030204"/>
              </a:rPr>
              <a:t> </a:t>
            </a:r>
            <a:r>
              <a:rPr kumimoji="0" lang="en-GB" sz="2400" b="1" i="0" u="none" strike="noStrike" kern="1200" cap="none" spc="0" normalizeH="0" baseline="0" noProof="0" dirty="0">
                <a:ln>
                  <a:noFill/>
                </a:ln>
                <a:solidFill>
                  <a:srgbClr val="E87D1E"/>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hell      </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wie</a:t>
            </a:r>
            <a:r>
              <a:rPr kumimoji="0" lang="en-GB" sz="2400" b="1" i="0" u="none" strike="noStrike" kern="1200" cap="none" spc="0" normalizeH="0" baseline="0" noProof="0" dirty="0">
                <a:ln>
                  <a:noFill/>
                </a:ln>
                <a:solidFill>
                  <a:srgbClr val="E87D1E"/>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um 4 </a:t>
            </a:r>
            <a:r>
              <a:rPr kumimoji="0" lang="en-GB" sz="2400" b="0" i="0" u="none" strike="noStrike" kern="1200" cap="none" spc="0" normalizeH="0" baseline="0" noProof="0" dirty="0" err="1">
                <a:ln>
                  <a:noFill/>
                </a:ln>
                <a:solidFill>
                  <a:srgbClr val="104F75"/>
                </a:solidFill>
                <a:effectLst/>
                <a:uLnTx/>
                <a:uFillTx/>
                <a:latin typeface="Century Gothic" panose="020F0302020204030204"/>
                <a:ea typeface="+mn-ea"/>
                <a:cs typeface="+mn-cs"/>
              </a:rPr>
              <a:t>Uhr</a:t>
            </a: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a:t>
            </a:r>
            <a:endParaRPr kumimoji="0" lang="en-GB" sz="2400" b="1" i="0" u="none" strike="noStrike" kern="1200" cap="none" spc="0" normalizeH="0" baseline="0" noProof="0" dirty="0">
              <a:ln>
                <a:noFill/>
              </a:ln>
              <a:solidFill>
                <a:srgbClr val="E87D1E"/>
              </a:solidFill>
              <a:effectLst/>
              <a:uLnTx/>
              <a:uFillTx/>
              <a:latin typeface="Century Gothic" panose="020F0302020204030204"/>
              <a:ea typeface="+mn-ea"/>
              <a:cs typeface="+mn-cs"/>
            </a:endParaRPr>
          </a:p>
        </p:txBody>
      </p:sp>
      <p:sp>
        <p:nvSpPr>
          <p:cNvPr id="43" name="TextBox 42">
            <a:extLst>
              <a:ext uri="{FF2B5EF4-FFF2-40B4-BE49-F238E27FC236}">
                <a16:creationId xmlns:a16="http://schemas.microsoft.com/office/drawing/2014/main" id="{FA2FAD73-515B-4747-A9F8-7B5628A1EFE2}"/>
              </a:ext>
            </a:extLst>
          </p:cNvPr>
          <p:cNvSpPr txBox="1"/>
          <p:nvPr/>
        </p:nvSpPr>
        <p:spPr>
          <a:xfrm>
            <a:off x="1035925" y="5143949"/>
            <a:ext cx="78482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04F75"/>
                </a:solidFill>
                <a:effectLst/>
                <a:uLnTx/>
                <a:uFillTx/>
                <a:latin typeface="Century Gothic" panose="020F0302020204030204"/>
                <a:ea typeface="+mn-ea"/>
                <a:cs typeface="+mn-cs"/>
              </a:rPr>
              <a:t>Mathe</a:t>
            </a: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04F75"/>
                </a:solidFill>
                <a:effectLst/>
                <a:uLnTx/>
                <a:uFillTx/>
                <a:latin typeface="Century Gothic" panose="020F0302020204030204"/>
                <a:ea typeface="+mn-ea"/>
                <a:cs typeface="+mn-cs"/>
              </a:rPr>
              <a:t>ist</a:t>
            </a: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 	</a:t>
            </a:r>
            <a:r>
              <a:rPr lang="en-GB" sz="2400" dirty="0">
                <a:solidFill>
                  <a:srgbClr val="104F75"/>
                </a:solidFill>
                <a:latin typeface="Century Gothic" panose="020F0302020204030204"/>
              </a:rPr>
              <a:t>   </a:t>
            </a:r>
            <a:r>
              <a:rPr lang="en-GB" sz="2400" b="1" dirty="0">
                <a:solidFill>
                  <a:srgbClr val="DAA520"/>
                </a:solidFill>
                <a:latin typeface="Century Gothic" panose="020F0302020204030204"/>
              </a:rPr>
              <a:t>so</a:t>
            </a:r>
            <a:r>
              <a:rPr lang="en-GB" sz="2400" dirty="0">
                <a:solidFill>
                  <a:srgbClr val="104F75"/>
                </a:solidFill>
                <a:latin typeface="Century Gothic" panose="020F0302020204030204"/>
              </a:rPr>
              <a:t>    </a:t>
            </a:r>
            <a:r>
              <a:rPr kumimoji="0" lang="en-GB" sz="2400" b="0" i="0" u="none" strike="noStrike" kern="1200" cap="none" spc="0" normalizeH="0" baseline="0" noProof="0" dirty="0" err="1">
                <a:ln>
                  <a:noFill/>
                </a:ln>
                <a:solidFill>
                  <a:srgbClr val="104F75"/>
                </a:solidFill>
                <a:effectLst/>
                <a:uLnTx/>
                <a:uFillTx/>
                <a:latin typeface="Century Gothic" panose="020F0302020204030204"/>
                <a:ea typeface="+mn-ea"/>
                <a:cs typeface="+mn-cs"/>
              </a:rPr>
              <a:t>einfach</a:t>
            </a: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wie</a:t>
            </a:r>
            <a:r>
              <a:rPr kumimoji="0" lang="en-GB" sz="2400" b="1" i="0" u="none" strike="noStrike" kern="1200" cap="none" spc="0" normalizeH="0" baseline="0" noProof="0" dirty="0">
                <a:ln>
                  <a:noFill/>
                </a:ln>
                <a:solidFill>
                  <a:srgbClr val="E87D1E"/>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Deutsch.</a:t>
            </a:r>
            <a:endParaRPr kumimoji="0" lang="en-GB" sz="2400" b="1" i="0" u="none" strike="noStrike" kern="1200" cap="none" spc="0" normalizeH="0" baseline="0" noProof="0" dirty="0">
              <a:ln>
                <a:noFill/>
              </a:ln>
              <a:solidFill>
                <a:srgbClr val="E87D1E"/>
              </a:solidFill>
              <a:effectLst/>
              <a:uLnTx/>
              <a:uFillTx/>
              <a:latin typeface="Century Gothic" panose="020F0302020204030204"/>
              <a:ea typeface="+mn-ea"/>
              <a:cs typeface="+mn-cs"/>
            </a:endParaRPr>
          </a:p>
        </p:txBody>
      </p:sp>
      <p:grpSp>
        <p:nvGrpSpPr>
          <p:cNvPr id="46" name="Group 45">
            <a:extLst>
              <a:ext uri="{FF2B5EF4-FFF2-40B4-BE49-F238E27FC236}">
                <a16:creationId xmlns:a16="http://schemas.microsoft.com/office/drawing/2014/main" id="{8806810B-14FD-4BE2-86F0-D32FCF2ABFBA}"/>
              </a:ext>
            </a:extLst>
          </p:cNvPr>
          <p:cNvGrpSpPr/>
          <p:nvPr/>
        </p:nvGrpSpPr>
        <p:grpSpPr>
          <a:xfrm>
            <a:off x="3349280" y="3386056"/>
            <a:ext cx="1394597" cy="829348"/>
            <a:chOff x="1886496" y="1816284"/>
            <a:chExt cx="1394597" cy="829348"/>
          </a:xfrm>
        </p:grpSpPr>
        <p:pic>
          <p:nvPicPr>
            <p:cNvPr id="47" name="Picture 46" descr="Icon&#10;&#10;Description automatically generated">
              <a:extLst>
                <a:ext uri="{FF2B5EF4-FFF2-40B4-BE49-F238E27FC236}">
                  <a16:creationId xmlns:a16="http://schemas.microsoft.com/office/drawing/2014/main" id="{134EE281-B7B7-457C-B778-CBE0C7897C05}"/>
                </a:ext>
              </a:extLst>
            </p:cNvPr>
            <p:cNvPicPr>
              <a:picLocks noChangeAspect="1"/>
            </p:cNvPicPr>
            <p:nvPr/>
          </p:nvPicPr>
          <p:blipFill>
            <a:blip r:embed="rId8">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rot="21069595">
              <a:off x="1886496" y="1816284"/>
              <a:ext cx="1394597" cy="829348"/>
            </a:xfrm>
            <a:prstGeom prst="rect">
              <a:avLst/>
            </a:prstGeom>
          </p:spPr>
        </p:pic>
        <p:sp>
          <p:nvSpPr>
            <p:cNvPr id="48" name="TextBox 47">
              <a:extLst>
                <a:ext uri="{FF2B5EF4-FFF2-40B4-BE49-F238E27FC236}">
                  <a16:creationId xmlns:a16="http://schemas.microsoft.com/office/drawing/2014/main" id="{AEEF67C6-83D9-4538-99B6-DB90A7FDA36F}"/>
                </a:ext>
              </a:extLst>
            </p:cNvPr>
            <p:cNvSpPr txBox="1"/>
            <p:nvPr/>
          </p:nvSpPr>
          <p:spPr>
            <a:xfrm>
              <a:off x="2381250" y="1924134"/>
              <a:ext cx="545492" cy="584775"/>
            </a:xfrm>
            <a:prstGeom prst="rect">
              <a:avLst/>
            </a:prstGeom>
            <a:noFill/>
          </p:spPr>
          <p:txBody>
            <a:bodyPr wrap="square" rtlCol="0">
              <a:spAutoFit/>
            </a:bodyPr>
            <a:lstStyle/>
            <a:p>
              <a:pPr algn="ctr"/>
              <a:r>
                <a:rPr lang="en-GB" sz="3200" b="1" dirty="0">
                  <a:solidFill>
                    <a:schemeClr val="accent5">
                      <a:lumMod val="50000"/>
                    </a:schemeClr>
                  </a:solidFill>
                </a:rPr>
                <a:t>1</a:t>
              </a:r>
            </a:p>
          </p:txBody>
        </p:sp>
      </p:grpSp>
      <p:grpSp>
        <p:nvGrpSpPr>
          <p:cNvPr id="49" name="Group 48">
            <a:extLst>
              <a:ext uri="{FF2B5EF4-FFF2-40B4-BE49-F238E27FC236}">
                <a16:creationId xmlns:a16="http://schemas.microsoft.com/office/drawing/2014/main" id="{77C7FA3A-A10A-471F-907C-F58401328C03}"/>
              </a:ext>
            </a:extLst>
          </p:cNvPr>
          <p:cNvGrpSpPr/>
          <p:nvPr/>
        </p:nvGrpSpPr>
        <p:grpSpPr>
          <a:xfrm>
            <a:off x="5290860" y="3395765"/>
            <a:ext cx="1449138" cy="829348"/>
            <a:chOff x="4038358" y="1847628"/>
            <a:chExt cx="1449138" cy="829348"/>
          </a:xfrm>
        </p:grpSpPr>
        <p:pic>
          <p:nvPicPr>
            <p:cNvPr id="50" name="Picture 49" descr="Icon&#10;&#10;Description automatically generated">
              <a:extLst>
                <a:ext uri="{FF2B5EF4-FFF2-40B4-BE49-F238E27FC236}">
                  <a16:creationId xmlns:a16="http://schemas.microsoft.com/office/drawing/2014/main" id="{B635EEE0-0E2D-403C-9538-ADFDA4965E74}"/>
                </a:ext>
              </a:extLst>
            </p:cNvPr>
            <p:cNvPicPr>
              <a:picLocks noChangeAspect="1"/>
            </p:cNvPicPr>
            <p:nvPr/>
          </p:nvPicPr>
          <p:blipFill>
            <a:blip r:embed="rId8">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rot="21069595">
              <a:off x="4038358" y="1847628"/>
              <a:ext cx="1449138" cy="829348"/>
            </a:xfrm>
            <a:prstGeom prst="rect">
              <a:avLst/>
            </a:prstGeom>
          </p:spPr>
        </p:pic>
        <p:sp>
          <p:nvSpPr>
            <p:cNvPr id="51" name="TextBox 50">
              <a:extLst>
                <a:ext uri="{FF2B5EF4-FFF2-40B4-BE49-F238E27FC236}">
                  <a16:creationId xmlns:a16="http://schemas.microsoft.com/office/drawing/2014/main" id="{FCCD2E9E-5532-4244-9DB3-5049DDC5857D}"/>
                </a:ext>
              </a:extLst>
            </p:cNvPr>
            <p:cNvSpPr txBox="1"/>
            <p:nvPr/>
          </p:nvSpPr>
          <p:spPr>
            <a:xfrm>
              <a:off x="4546192" y="1924134"/>
              <a:ext cx="545492" cy="584775"/>
            </a:xfrm>
            <a:prstGeom prst="rect">
              <a:avLst/>
            </a:prstGeom>
            <a:noFill/>
          </p:spPr>
          <p:txBody>
            <a:bodyPr wrap="square" rtlCol="0">
              <a:spAutoFit/>
            </a:bodyPr>
            <a:lstStyle/>
            <a:p>
              <a:pPr algn="ctr"/>
              <a:r>
                <a:rPr lang="en-GB" sz="3200" b="1" dirty="0">
                  <a:solidFill>
                    <a:schemeClr val="accent5">
                      <a:lumMod val="50000"/>
                    </a:schemeClr>
                  </a:solidFill>
                </a:rPr>
                <a:t>2</a:t>
              </a:r>
            </a:p>
          </p:txBody>
        </p:sp>
      </p:grpSp>
      <p:pic>
        <p:nvPicPr>
          <p:cNvPr id="53" name="Picture 52" descr="Icon&#10;&#10;Description automatically generated">
            <a:extLst>
              <a:ext uri="{FF2B5EF4-FFF2-40B4-BE49-F238E27FC236}">
                <a16:creationId xmlns:a16="http://schemas.microsoft.com/office/drawing/2014/main" id="{5ABCCBB0-3D2C-4FA4-91DF-2381F753E06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95539" y="3097895"/>
            <a:ext cx="1243761" cy="1243761"/>
          </a:xfrm>
          <a:prstGeom prst="rect">
            <a:avLst/>
          </a:prstGeom>
        </p:spPr>
      </p:pic>
      <p:pic>
        <p:nvPicPr>
          <p:cNvPr id="54" name="Picture 53" descr="Icon&#10;&#10;Description automatically generated">
            <a:extLst>
              <a:ext uri="{FF2B5EF4-FFF2-40B4-BE49-F238E27FC236}">
                <a16:creationId xmlns:a16="http://schemas.microsoft.com/office/drawing/2014/main" id="{4DA676BD-E169-4260-B08B-841E1234064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11415" y="3115006"/>
            <a:ext cx="1243761" cy="1243761"/>
          </a:xfrm>
          <a:prstGeom prst="rect">
            <a:avLst/>
          </a:prstGeom>
        </p:spPr>
      </p:pic>
      <p:sp>
        <p:nvSpPr>
          <p:cNvPr id="55" name="TextBox 54">
            <a:extLst>
              <a:ext uri="{FF2B5EF4-FFF2-40B4-BE49-F238E27FC236}">
                <a16:creationId xmlns:a16="http://schemas.microsoft.com/office/drawing/2014/main" id="{59CF500A-B8F0-4935-8313-EB81F2DD23F6}"/>
              </a:ext>
            </a:extLst>
          </p:cNvPr>
          <p:cNvSpPr txBox="1"/>
          <p:nvPr/>
        </p:nvSpPr>
        <p:spPr>
          <a:xfrm>
            <a:off x="8395539" y="3115006"/>
            <a:ext cx="1243761" cy="461665"/>
          </a:xfrm>
          <a:prstGeom prst="rect">
            <a:avLst/>
          </a:prstGeom>
          <a:noFill/>
        </p:spPr>
        <p:txBody>
          <a:bodyPr wrap="square" rtlCol="0">
            <a:spAutoFit/>
          </a:bodyPr>
          <a:lstStyle/>
          <a:p>
            <a:pPr algn="l"/>
            <a:r>
              <a:rPr lang="en-GB" sz="2400" b="1" dirty="0">
                <a:solidFill>
                  <a:srgbClr val="115076"/>
                </a:solidFill>
              </a:rPr>
              <a:t>05:00</a:t>
            </a:r>
          </a:p>
        </p:txBody>
      </p:sp>
      <p:sp>
        <p:nvSpPr>
          <p:cNvPr id="56" name="TextBox 55">
            <a:extLst>
              <a:ext uri="{FF2B5EF4-FFF2-40B4-BE49-F238E27FC236}">
                <a16:creationId xmlns:a16="http://schemas.microsoft.com/office/drawing/2014/main" id="{85C10CDD-02F7-4B63-A83A-5DA4C82502F3}"/>
              </a:ext>
            </a:extLst>
          </p:cNvPr>
          <p:cNvSpPr txBox="1"/>
          <p:nvPr/>
        </p:nvSpPr>
        <p:spPr>
          <a:xfrm>
            <a:off x="10084258" y="3115006"/>
            <a:ext cx="1243761" cy="461665"/>
          </a:xfrm>
          <a:prstGeom prst="rect">
            <a:avLst/>
          </a:prstGeom>
          <a:noFill/>
        </p:spPr>
        <p:txBody>
          <a:bodyPr wrap="square" rtlCol="0">
            <a:spAutoFit/>
          </a:bodyPr>
          <a:lstStyle/>
          <a:p>
            <a:pPr algn="l"/>
            <a:r>
              <a:rPr lang="en-GB" sz="2400" b="1" dirty="0">
                <a:solidFill>
                  <a:srgbClr val="115076"/>
                </a:solidFill>
              </a:rPr>
              <a:t>04:00</a:t>
            </a:r>
          </a:p>
        </p:txBody>
      </p:sp>
      <p:grpSp>
        <p:nvGrpSpPr>
          <p:cNvPr id="57" name="Group 56">
            <a:extLst>
              <a:ext uri="{FF2B5EF4-FFF2-40B4-BE49-F238E27FC236}">
                <a16:creationId xmlns:a16="http://schemas.microsoft.com/office/drawing/2014/main" id="{EDD80A1E-0DC5-4C90-A32F-1FDA1C53CAD0}"/>
              </a:ext>
            </a:extLst>
          </p:cNvPr>
          <p:cNvGrpSpPr/>
          <p:nvPr/>
        </p:nvGrpSpPr>
        <p:grpSpPr>
          <a:xfrm>
            <a:off x="2486653" y="4915448"/>
            <a:ext cx="1394597" cy="829348"/>
            <a:chOff x="1886496" y="1816284"/>
            <a:chExt cx="1394597" cy="829348"/>
          </a:xfrm>
        </p:grpSpPr>
        <p:pic>
          <p:nvPicPr>
            <p:cNvPr id="58" name="Picture 57" descr="Icon&#10;&#10;Description automatically generated">
              <a:extLst>
                <a:ext uri="{FF2B5EF4-FFF2-40B4-BE49-F238E27FC236}">
                  <a16:creationId xmlns:a16="http://schemas.microsoft.com/office/drawing/2014/main" id="{9D3C2C6F-1B6D-479B-94CF-F9C95F78005B}"/>
                </a:ext>
              </a:extLst>
            </p:cNvPr>
            <p:cNvPicPr>
              <a:picLocks noChangeAspect="1"/>
            </p:cNvPicPr>
            <p:nvPr/>
          </p:nvPicPr>
          <p:blipFill>
            <a:blip r:embed="rId8">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rot="21069595">
              <a:off x="1886496" y="1816284"/>
              <a:ext cx="1394597" cy="829348"/>
            </a:xfrm>
            <a:prstGeom prst="rect">
              <a:avLst/>
            </a:prstGeom>
          </p:spPr>
        </p:pic>
        <p:sp>
          <p:nvSpPr>
            <p:cNvPr id="59" name="TextBox 58">
              <a:extLst>
                <a:ext uri="{FF2B5EF4-FFF2-40B4-BE49-F238E27FC236}">
                  <a16:creationId xmlns:a16="http://schemas.microsoft.com/office/drawing/2014/main" id="{273AAC5B-A683-4529-A68B-B07A21176F6F}"/>
                </a:ext>
              </a:extLst>
            </p:cNvPr>
            <p:cNvSpPr txBox="1"/>
            <p:nvPr/>
          </p:nvSpPr>
          <p:spPr>
            <a:xfrm>
              <a:off x="2381250" y="1924134"/>
              <a:ext cx="545492" cy="584775"/>
            </a:xfrm>
            <a:prstGeom prst="rect">
              <a:avLst/>
            </a:prstGeom>
            <a:noFill/>
          </p:spPr>
          <p:txBody>
            <a:bodyPr wrap="square" rtlCol="0">
              <a:spAutoFit/>
            </a:bodyPr>
            <a:lstStyle/>
            <a:p>
              <a:pPr algn="ctr"/>
              <a:r>
                <a:rPr lang="en-GB" sz="3200" b="1" dirty="0">
                  <a:solidFill>
                    <a:schemeClr val="accent5">
                      <a:lumMod val="50000"/>
                    </a:schemeClr>
                  </a:solidFill>
                </a:rPr>
                <a:t>1</a:t>
              </a:r>
            </a:p>
          </p:txBody>
        </p:sp>
      </p:grpSp>
      <p:grpSp>
        <p:nvGrpSpPr>
          <p:cNvPr id="60" name="Group 59">
            <a:extLst>
              <a:ext uri="{FF2B5EF4-FFF2-40B4-BE49-F238E27FC236}">
                <a16:creationId xmlns:a16="http://schemas.microsoft.com/office/drawing/2014/main" id="{B809F652-4DB0-4536-83AA-C568B469EB5B}"/>
              </a:ext>
            </a:extLst>
          </p:cNvPr>
          <p:cNvGrpSpPr/>
          <p:nvPr/>
        </p:nvGrpSpPr>
        <p:grpSpPr>
          <a:xfrm>
            <a:off x="4996434" y="4958082"/>
            <a:ext cx="1449138" cy="829348"/>
            <a:chOff x="4038358" y="1847628"/>
            <a:chExt cx="1449138" cy="829348"/>
          </a:xfrm>
        </p:grpSpPr>
        <p:pic>
          <p:nvPicPr>
            <p:cNvPr id="61" name="Picture 60" descr="Icon&#10;&#10;Description automatically generated">
              <a:extLst>
                <a:ext uri="{FF2B5EF4-FFF2-40B4-BE49-F238E27FC236}">
                  <a16:creationId xmlns:a16="http://schemas.microsoft.com/office/drawing/2014/main" id="{79E36482-494C-4C32-B114-BEC8A5D80783}"/>
                </a:ext>
              </a:extLst>
            </p:cNvPr>
            <p:cNvPicPr>
              <a:picLocks noChangeAspect="1"/>
            </p:cNvPicPr>
            <p:nvPr/>
          </p:nvPicPr>
          <p:blipFill>
            <a:blip r:embed="rId8">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rot="21069595">
              <a:off x="4038358" y="1847628"/>
              <a:ext cx="1449138" cy="829348"/>
            </a:xfrm>
            <a:prstGeom prst="rect">
              <a:avLst/>
            </a:prstGeom>
          </p:spPr>
        </p:pic>
        <p:sp>
          <p:nvSpPr>
            <p:cNvPr id="62" name="TextBox 61">
              <a:extLst>
                <a:ext uri="{FF2B5EF4-FFF2-40B4-BE49-F238E27FC236}">
                  <a16:creationId xmlns:a16="http://schemas.microsoft.com/office/drawing/2014/main" id="{B9EFDE5F-CA1C-4A35-AC1C-D2329035E82A}"/>
                </a:ext>
              </a:extLst>
            </p:cNvPr>
            <p:cNvSpPr txBox="1"/>
            <p:nvPr/>
          </p:nvSpPr>
          <p:spPr>
            <a:xfrm>
              <a:off x="4546192" y="1924134"/>
              <a:ext cx="545492" cy="584775"/>
            </a:xfrm>
            <a:prstGeom prst="rect">
              <a:avLst/>
            </a:prstGeom>
            <a:noFill/>
          </p:spPr>
          <p:txBody>
            <a:bodyPr wrap="square" rtlCol="0">
              <a:spAutoFit/>
            </a:bodyPr>
            <a:lstStyle/>
            <a:p>
              <a:pPr algn="ctr"/>
              <a:r>
                <a:rPr lang="en-GB" sz="3200" b="1" dirty="0">
                  <a:solidFill>
                    <a:schemeClr val="accent5">
                      <a:lumMod val="50000"/>
                    </a:schemeClr>
                  </a:solidFill>
                </a:rPr>
                <a:t>2</a:t>
              </a:r>
            </a:p>
          </p:txBody>
        </p:sp>
      </p:grpSp>
      <p:sp>
        <p:nvSpPr>
          <p:cNvPr id="63" name="Rectangle: Rounded Corners 62">
            <a:extLst>
              <a:ext uri="{FF2B5EF4-FFF2-40B4-BE49-F238E27FC236}">
                <a16:creationId xmlns:a16="http://schemas.microsoft.com/office/drawing/2014/main" id="{638AA916-28D6-4859-BD6A-BFE7A177109F}"/>
              </a:ext>
            </a:extLst>
          </p:cNvPr>
          <p:cNvSpPr/>
          <p:nvPr/>
        </p:nvSpPr>
        <p:spPr>
          <a:xfrm>
            <a:off x="1005095" y="3143956"/>
            <a:ext cx="7219532" cy="147390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6" name="Picture 65" descr="Shape, background pattern&#10;&#10;Description automatically generated">
            <a:extLst>
              <a:ext uri="{FF2B5EF4-FFF2-40B4-BE49-F238E27FC236}">
                <a16:creationId xmlns:a16="http://schemas.microsoft.com/office/drawing/2014/main" id="{D4C1FBE5-6351-4580-8D83-53D8828AB39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084258" y="4914159"/>
            <a:ext cx="1528657" cy="917194"/>
          </a:xfrm>
          <a:prstGeom prst="rect">
            <a:avLst/>
          </a:prstGeom>
        </p:spPr>
      </p:pic>
      <p:pic>
        <p:nvPicPr>
          <p:cNvPr id="68" name="Picture 67" descr="Icon&#10;&#10;Description automatically generated">
            <a:extLst>
              <a:ext uri="{FF2B5EF4-FFF2-40B4-BE49-F238E27FC236}">
                <a16:creationId xmlns:a16="http://schemas.microsoft.com/office/drawing/2014/main" id="{068948DA-C80D-4407-B938-D21F68134F6A}"/>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3390" t="14275" r="13123" b="14416"/>
          <a:stretch/>
        </p:blipFill>
        <p:spPr>
          <a:xfrm>
            <a:off x="8113394" y="4806828"/>
            <a:ext cx="1165900" cy="1131348"/>
          </a:xfrm>
          <a:prstGeom prst="rect">
            <a:avLst/>
          </a:prstGeom>
        </p:spPr>
      </p:pic>
      <p:pic>
        <p:nvPicPr>
          <p:cNvPr id="70" name="Picture 69" descr="A picture containing shape&#10;&#10;Description automatically generated">
            <a:extLst>
              <a:ext uri="{FF2B5EF4-FFF2-40B4-BE49-F238E27FC236}">
                <a16:creationId xmlns:a16="http://schemas.microsoft.com/office/drawing/2014/main" id="{1E48D765-83D2-47DF-BBBD-C8D271A44DB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120763" y="5209000"/>
            <a:ext cx="652780" cy="912182"/>
          </a:xfrm>
          <a:prstGeom prst="rect">
            <a:avLst/>
          </a:prstGeom>
        </p:spPr>
      </p:pic>
      <p:pic>
        <p:nvPicPr>
          <p:cNvPr id="71" name="Picture 70" descr="A picture containing shape&#10;&#10;Description automatically generated">
            <a:extLst>
              <a:ext uri="{FF2B5EF4-FFF2-40B4-BE49-F238E27FC236}">
                <a16:creationId xmlns:a16="http://schemas.microsoft.com/office/drawing/2014/main" id="{98F6BC13-CD9A-4975-9088-C90A1B61821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270850" y="5163272"/>
            <a:ext cx="652780" cy="912182"/>
          </a:xfrm>
          <a:prstGeom prst="rect">
            <a:avLst/>
          </a:prstGeom>
        </p:spPr>
      </p:pic>
      <p:sp>
        <p:nvSpPr>
          <p:cNvPr id="64" name="Rectangle: Rounded Corners 63">
            <a:extLst>
              <a:ext uri="{FF2B5EF4-FFF2-40B4-BE49-F238E27FC236}">
                <a16:creationId xmlns:a16="http://schemas.microsoft.com/office/drawing/2014/main" id="{F36663E3-104E-42B4-BB2B-C1BD690E0A09}"/>
              </a:ext>
            </a:extLst>
          </p:cNvPr>
          <p:cNvSpPr/>
          <p:nvPr/>
        </p:nvSpPr>
        <p:spPr>
          <a:xfrm>
            <a:off x="1126976" y="4662772"/>
            <a:ext cx="6801664" cy="147390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Rounded Corners 71">
            <a:extLst>
              <a:ext uri="{FF2B5EF4-FFF2-40B4-BE49-F238E27FC236}">
                <a16:creationId xmlns:a16="http://schemas.microsoft.com/office/drawing/2014/main" id="{018423EC-9189-495C-A368-C12A98393B15}"/>
              </a:ext>
            </a:extLst>
          </p:cNvPr>
          <p:cNvSpPr/>
          <p:nvPr/>
        </p:nvSpPr>
        <p:spPr>
          <a:xfrm>
            <a:off x="8224626" y="3023249"/>
            <a:ext cx="3734574" cy="147390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Rounded Corners 72">
            <a:extLst>
              <a:ext uri="{FF2B5EF4-FFF2-40B4-BE49-F238E27FC236}">
                <a16:creationId xmlns:a16="http://schemas.microsoft.com/office/drawing/2014/main" id="{82F6619B-0761-46A4-965B-EEB6D83BE62F}"/>
              </a:ext>
            </a:extLst>
          </p:cNvPr>
          <p:cNvSpPr/>
          <p:nvPr/>
        </p:nvSpPr>
        <p:spPr>
          <a:xfrm>
            <a:off x="8009854" y="4723662"/>
            <a:ext cx="3949346" cy="147390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Rounded Corners 73">
            <a:extLst>
              <a:ext uri="{FF2B5EF4-FFF2-40B4-BE49-F238E27FC236}">
                <a16:creationId xmlns:a16="http://schemas.microsoft.com/office/drawing/2014/main" id="{726E35EE-FC2E-47DC-AB8D-120907BA0E00}"/>
              </a:ext>
            </a:extLst>
          </p:cNvPr>
          <p:cNvSpPr/>
          <p:nvPr/>
        </p:nvSpPr>
        <p:spPr>
          <a:xfrm>
            <a:off x="6786574" y="1420763"/>
            <a:ext cx="4872026" cy="147390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7232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6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4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4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7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6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5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6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7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4" grpId="0" animBg="1"/>
      <p:bldP spid="72" grpId="0" animBg="1"/>
      <p:bldP spid="73" grpId="0" animBg="1"/>
      <p:bldP spid="74"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2.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5" id="{3725901B-0E02-274F-9B7E-6D7C73D471C2}" vid="{99350C39-AFDF-6248-B95F-29A28823DE8C}"/>
    </a:ext>
  </a:extLst>
</a:theme>
</file>

<file path=ppt/theme/theme3.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3" id="{ED67C606-AF9C-7242-AF89-7E0EA20FADA6}" vid="{57BDA786-453C-1140-BFAB-14CE2D2BCFCB}"/>
    </a:ext>
  </a:ext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German_skeleton_template (1)</Template>
  <TotalTime>11</TotalTime>
  <Words>8195</Words>
  <Application>Microsoft Office PowerPoint</Application>
  <PresentationFormat>Widescreen</PresentationFormat>
  <Paragraphs>753</Paragraphs>
  <Slides>31</Slides>
  <Notes>31</Notes>
  <HiddenSlides>0</HiddenSlides>
  <MMClips>1</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31</vt:i4>
      </vt:variant>
    </vt:vector>
  </HeadingPairs>
  <TitlesOfParts>
    <vt:vector size="38" baseType="lpstr">
      <vt:lpstr>Arial</vt:lpstr>
      <vt:lpstr>Calibri</vt:lpstr>
      <vt:lpstr>Century Gothic</vt:lpstr>
      <vt:lpstr>1_Office Theme</vt:lpstr>
      <vt:lpstr>9_Office Theme</vt:lpstr>
      <vt:lpstr>7_Office Theme</vt:lpstr>
      <vt:lpstr>2_Office Theme</vt:lpstr>
      <vt:lpstr>How it is and how it used to be </vt:lpstr>
      <vt:lpstr>Pluralformen – [-e] oder [-er]?</vt:lpstr>
      <vt:lpstr>Auf Deutsch!</vt:lpstr>
      <vt:lpstr>Vokabeln</vt:lpstr>
      <vt:lpstr>der Komparativ [1/2]</vt:lpstr>
      <vt:lpstr>Ein Spiel</vt:lpstr>
      <vt:lpstr>Antworten</vt:lpstr>
      <vt:lpstr>der Komparativ [2/2]</vt:lpstr>
      <vt:lpstr>Komparativsätze [1/2]</vt:lpstr>
      <vt:lpstr>Komparativsätze [2/2]</vt:lpstr>
      <vt:lpstr>Wie sind sie?</vt:lpstr>
      <vt:lpstr>Welches Tier ist das?</vt:lpstr>
      <vt:lpstr>sprechen</vt:lpstr>
      <vt:lpstr>English  German  English </vt:lpstr>
      <vt:lpstr>ANTWORTEN</vt:lpstr>
      <vt:lpstr>Früher</vt:lpstr>
      <vt:lpstr>Früher</vt:lpstr>
      <vt:lpstr>Früher</vt:lpstr>
      <vt:lpstr>Früher</vt:lpstr>
      <vt:lpstr>How it is and how it used to be </vt:lpstr>
      <vt:lpstr>Was war es?</vt:lpstr>
      <vt:lpstr>Mia und Wolfgang</vt:lpstr>
      <vt:lpstr>schreiben</vt:lpstr>
      <vt:lpstr>Früher</vt:lpstr>
      <vt:lpstr>Pluralformen</vt:lpstr>
      <vt:lpstr>More than one - Rule 5</vt:lpstr>
      <vt:lpstr>More than one – Rule 5</vt:lpstr>
      <vt:lpstr>Früher</vt:lpstr>
      <vt:lpstr>Früher</vt:lpstr>
      <vt:lpstr>einen Refrain schreiben</vt:lpstr>
      <vt:lpstr>Hausaufgaben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Charlotte Moss</cp:lastModifiedBy>
  <cp:revision>139</cp:revision>
  <dcterms:created xsi:type="dcterms:W3CDTF">2020-07-18T21:51:12Z</dcterms:created>
  <dcterms:modified xsi:type="dcterms:W3CDTF">2021-02-24T11:38:44Z</dcterms:modified>
</cp:coreProperties>
</file>