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257" r:id="rId3"/>
    <p:sldId id="258" r:id="rId4"/>
    <p:sldId id="449" r:id="rId5"/>
    <p:sldId id="260" r:id="rId6"/>
    <p:sldId id="425" r:id="rId7"/>
    <p:sldId id="450" r:id="rId8"/>
    <p:sldId id="261" r:id="rId9"/>
    <p:sldId id="429" r:id="rId10"/>
    <p:sldId id="346" r:id="rId11"/>
    <p:sldId id="347" r:id="rId12"/>
    <p:sldId id="451" r:id="rId13"/>
    <p:sldId id="336" r:id="rId14"/>
    <p:sldId id="434" r:id="rId15"/>
    <p:sldId id="452" r:id="rId16"/>
    <p:sldId id="462" r:id="rId17"/>
    <p:sldId id="435" r:id="rId18"/>
    <p:sldId id="454" r:id="rId19"/>
    <p:sldId id="269" r:id="rId20"/>
    <p:sldId id="455" r:id="rId21"/>
    <p:sldId id="273" r:id="rId22"/>
    <p:sldId id="456" r:id="rId23"/>
    <p:sldId id="457" r:id="rId24"/>
    <p:sldId id="458" r:id="rId25"/>
    <p:sldId id="459" r:id="rId26"/>
    <p:sldId id="461" r:id="rId27"/>
    <p:sldId id="46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chel Hawkes" initials="RH" lastIdx="2" clrIdx="0">
    <p:extLst>
      <p:ext uri="{19B8F6BF-5375-455C-9EA6-DF929625EA0E}">
        <p15:presenceInfo xmlns:p15="http://schemas.microsoft.com/office/powerpoint/2012/main" userId="S::RHawkes@combertonvc.org::5e669c2b-3608-40aa-930e-cb573f7025a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864"/>
    <a:srgbClr val="E3EAFD"/>
    <a:srgbClr val="FBF0D5"/>
    <a:srgbClr val="F66400"/>
    <a:srgbClr val="E25B00"/>
    <a:srgbClr val="115076"/>
    <a:srgbClr val="EE6000"/>
    <a:srgbClr val="DAA5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8" autoAdjust="0"/>
    <p:restoredTop sz="61816" autoAdjust="0"/>
  </p:normalViewPr>
  <p:slideViewPr>
    <p:cSldViewPr snapToGrid="0">
      <p:cViewPr varScale="1">
        <p:scale>
          <a:sx n="71" d="100"/>
          <a:sy n="71" d="100"/>
        </p:scale>
        <p:origin x="1890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AE9C-ACF2-4362-814B-1AB50972AD2E}" type="datetimeFigureOut">
              <a:rPr lang="en-GB" smtClean="0"/>
              <a:t>11/10/2020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12F4-EB5A-464B-92EC-DACFCB1CC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5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lipart-library.com/search2/?q=italy#gsc.tab=1&amp;gsc.q=italy&amp;gsc.page=1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lipart-library.com/search2/?q=italy#gsc.tab=1&amp;gsc.q=italy&amp;gsc.page=1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Learning outcomes (lesson 1):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Consolidation of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 tense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verbs: 1st person plural (-imos)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Consolidation of present tense –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/–ir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verbs: 3rd person plural (-en)</a:t>
            </a:r>
            <a:endParaRPr lang="es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b="0" u="none" dirty="0"/>
              <a:t>Consolidation of penultimate</a:t>
            </a:r>
            <a:r>
              <a:rPr lang="en-GB" b="0" u="none" baseline="0" dirty="0"/>
              <a:t> syllable stress</a:t>
            </a:r>
            <a:endParaRPr lang="en-GB" b="0" u="none" dirty="0"/>
          </a:p>
          <a:p>
            <a:r>
              <a:rPr lang="en-GB" baseline="0" dirty="0"/>
              <a:t/>
            </a:r>
            <a:br>
              <a:rPr lang="en-GB" baseline="0" dirty="0"/>
            </a:br>
            <a:r>
              <a:rPr lang="en-GB" b="1" dirty="0"/>
              <a:t>Word frequency </a:t>
            </a:r>
            <a:r>
              <a:rPr lang="en-GB" b="1" baseline="0" dirty="0"/>
              <a:t>(1 is the most frequent word in Spanish): </a:t>
            </a: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New vocabulary (introduce):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permitir [218]; decidir [368]; dividir [1385]; cubrir [611]; repartir [2161]; fiesta [796]; canción [982]; bebida [2787]; costo [1707]; juego [409]; incluso [336]; fuerte² [435]</a:t>
            </a:r>
          </a:p>
          <a:p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8.1.1.4 (revisit):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vender [528]; entender [229]; creer (en) [83]; esconder [1130]; poner [91]; noticia [859]; periodista [1235]; entrevista [1653]; página [598]; sobre¹ [62]; que [3]; realidad [260]; sociedad [353]</a:t>
            </a:r>
            <a:r>
              <a:rPr lang="es-GB" dirty="0">
                <a:effectLst/>
              </a:rPr>
              <a:t> </a:t>
            </a:r>
          </a:p>
          <a:p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7.3.2.5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vamos [ir-33]; marzo [1231]; abril [1064]; porque [40];  por qué [qué-50]; mañana² [215]; divertido [2446]; visitar [792]; descubrir [414]; parte¹ [92]; extranjero¹ [765]; mundo [123]</a:t>
            </a:r>
          </a:p>
          <a:p>
            <a:endParaRPr lang="en-GB" dirty="0"/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frequency rankings for words that occur in this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powerpoint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have been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previously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introduced in NCELP resources are given in the NCELP SOW and in the resources that first introduced and formally re-visited those words. 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any 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 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 that occur incidentally in this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powerpoint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frequency rankings will be provided in the notes field wherever possible.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Source</a:t>
            </a:r>
            <a:r>
              <a:rPr lang="es-ES" dirty="0"/>
              <a:t>:</a:t>
            </a:r>
            <a:r>
              <a:rPr lang="es-ES" baseline="0" dirty="0"/>
              <a:t> Davies, M. &amp; Davies, K. (2018</a:t>
            </a:r>
            <a:r>
              <a:rPr lang="es-ES" i="1" baseline="0" dirty="0"/>
              <a:t>). A </a:t>
            </a:r>
            <a:r>
              <a:rPr lang="es-ES" i="1" baseline="0" dirty="0" err="1"/>
              <a:t>frequency</a:t>
            </a:r>
            <a:r>
              <a:rPr lang="es-ES" i="1" baseline="0" dirty="0"/>
              <a:t> </a:t>
            </a:r>
            <a:r>
              <a:rPr lang="es-ES" i="1" baseline="0" dirty="0" err="1"/>
              <a:t>dictionary</a:t>
            </a:r>
            <a:r>
              <a:rPr lang="es-ES" i="1" baseline="0" dirty="0"/>
              <a:t> </a:t>
            </a:r>
            <a:r>
              <a:rPr lang="es-ES" i="1" baseline="0" dirty="0" err="1"/>
              <a:t>of</a:t>
            </a:r>
            <a:r>
              <a:rPr lang="es-ES" i="1" baseline="0" dirty="0"/>
              <a:t> </a:t>
            </a:r>
            <a:r>
              <a:rPr lang="es-ES" i="1" baseline="0" dirty="0" err="1"/>
              <a:t>Spanish</a:t>
            </a:r>
            <a:r>
              <a:rPr lang="es-ES" i="1" baseline="0" dirty="0"/>
              <a:t>: Core </a:t>
            </a:r>
            <a:r>
              <a:rPr lang="es-ES" i="1" baseline="0" dirty="0" err="1"/>
              <a:t>vocabulary</a:t>
            </a:r>
            <a:r>
              <a:rPr lang="es-ES" i="1" baseline="0" dirty="0"/>
              <a:t> </a:t>
            </a:r>
            <a:r>
              <a:rPr lang="es-ES" i="1" baseline="0" dirty="0" err="1"/>
              <a:t>for</a:t>
            </a:r>
            <a:r>
              <a:rPr lang="es-ES" i="1" baseline="0" dirty="0"/>
              <a:t> </a:t>
            </a:r>
            <a:r>
              <a:rPr lang="es-ES" i="1" baseline="0" dirty="0" err="1"/>
              <a:t>learners</a:t>
            </a:r>
            <a:r>
              <a:rPr lang="es-ES" i="1" baseline="0" dirty="0"/>
              <a:t> </a:t>
            </a:r>
            <a:r>
              <a:rPr lang="es-ES" baseline="0" dirty="0"/>
              <a:t>(2nd ed.). Routledge: London</a:t>
            </a: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38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SPEAKING CARDS - DO NOT</a:t>
            </a:r>
            <a:r>
              <a:rPr lang="en-GB" b="1" baseline="0" dirty="0"/>
              <a:t> DISPLAY DURING ACTIVITY</a:t>
            </a:r>
          </a:p>
          <a:p>
            <a:endParaRPr lang="en-GB" b="1" baseline="0" dirty="0"/>
          </a:p>
          <a:p>
            <a:r>
              <a:rPr lang="en-GB" b="1" baseline="0" dirty="0"/>
              <a:t>Target sentences:</a:t>
            </a:r>
          </a:p>
          <a:p>
            <a:endParaRPr lang="en-GB" b="1" dirty="0"/>
          </a:p>
          <a:p>
            <a:r>
              <a:rPr lang="en-GB" b="1" dirty="0"/>
              <a:t>Person A</a:t>
            </a:r>
            <a:endParaRPr lang="es-GB" b="1" dirty="0"/>
          </a:p>
          <a:p>
            <a:pPr marL="228600" indent="-228600">
              <a:buAutoNum type="arabicPeriod"/>
            </a:pPr>
            <a:r>
              <a:rPr lang="en-GB" b="0" dirty="0" err="1"/>
              <a:t>Permitimos</a:t>
            </a:r>
            <a:r>
              <a:rPr lang="en-GB" b="0" dirty="0"/>
              <a:t> </a:t>
            </a:r>
            <a:r>
              <a:rPr lang="en-GB" b="0" dirty="0" err="1"/>
              <a:t>música</a:t>
            </a:r>
            <a:r>
              <a:rPr lang="en-GB" b="0" dirty="0"/>
              <a:t> </a:t>
            </a:r>
            <a:r>
              <a:rPr lang="en-GB" b="0" dirty="0" err="1"/>
              <a:t>fuerte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 err="1"/>
              <a:t>Dividimos</a:t>
            </a:r>
            <a:r>
              <a:rPr lang="en-GB" b="0" dirty="0"/>
              <a:t> el </a:t>
            </a:r>
            <a:r>
              <a:rPr lang="en-GB" b="0" dirty="0" err="1"/>
              <a:t>costo</a:t>
            </a:r>
            <a:r>
              <a:rPr lang="en-GB" b="0" dirty="0"/>
              <a:t> de la comida.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Reciben</a:t>
            </a:r>
            <a:r>
              <a:rPr lang="en-GB" b="0" dirty="0"/>
              <a:t> </a:t>
            </a:r>
            <a:r>
              <a:rPr lang="en-GB" b="0" dirty="0" err="1"/>
              <a:t>muchos</a:t>
            </a:r>
            <a:r>
              <a:rPr lang="en-GB" b="0" dirty="0"/>
              <a:t> regalos.</a:t>
            </a:r>
          </a:p>
          <a:p>
            <a:pPr marL="228600" indent="-228600">
              <a:buAutoNum type="arabicPeriod"/>
            </a:pPr>
            <a:r>
              <a:rPr lang="en-GB" b="0" dirty="0"/>
              <a:t>Reparten las </a:t>
            </a:r>
            <a:r>
              <a:rPr lang="en-GB" b="0" dirty="0" err="1"/>
              <a:t>bebidas</a:t>
            </a:r>
            <a:r>
              <a:rPr lang="en-GB" b="0" dirty="0"/>
              <a:t>.</a:t>
            </a:r>
          </a:p>
          <a:p>
            <a:pPr marL="228600" indent="-228600">
              <a:buAutoNum type="arabicPeriod"/>
            </a:pPr>
            <a:r>
              <a:rPr lang="en-GB" b="0" dirty="0" err="1"/>
              <a:t>Decidimos</a:t>
            </a:r>
            <a:r>
              <a:rPr lang="en-GB" b="0" dirty="0"/>
              <a:t> las canciones de la fiesta.</a:t>
            </a:r>
          </a:p>
          <a:p>
            <a:pPr marL="228600" indent="-228600">
              <a:buAutoNum type="arabicPeriod"/>
            </a:pPr>
            <a:r>
              <a:rPr lang="en-GB" b="0" dirty="0" err="1"/>
              <a:t>Ponen</a:t>
            </a:r>
            <a:r>
              <a:rPr lang="en-GB" b="0" dirty="0"/>
              <a:t> la comida en la mesa.</a:t>
            </a:r>
          </a:p>
          <a:p>
            <a:pPr marL="228600" indent="-228600">
              <a:buAutoNum type="arabicPeriod"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Person B</a:t>
            </a:r>
          </a:p>
          <a:p>
            <a:pPr marL="228600" indent="-228600">
              <a:buAutoNum type="arabicPeriod"/>
            </a:pPr>
            <a:r>
              <a:rPr lang="en-GB" b="0" dirty="0"/>
              <a:t>Repartimos los </a:t>
            </a:r>
            <a:r>
              <a:rPr lang="en-GB" b="0" dirty="0" err="1"/>
              <a:t>helados</a:t>
            </a:r>
            <a:r>
              <a:rPr lang="en-GB" b="0" dirty="0"/>
              <a:t>.</a:t>
            </a:r>
          </a:p>
          <a:p>
            <a:pPr marL="228600" indent="-228600">
              <a:buAutoNum type="arabicPeriod"/>
            </a:pPr>
            <a:r>
              <a:rPr lang="en-GB" b="0" dirty="0" err="1"/>
              <a:t>Deciden</a:t>
            </a:r>
            <a:r>
              <a:rPr lang="en-GB" b="0" dirty="0"/>
              <a:t> los </a:t>
            </a:r>
            <a:r>
              <a:rPr lang="en-GB" b="0" dirty="0" err="1"/>
              <a:t>juegos</a:t>
            </a:r>
            <a:r>
              <a:rPr lang="en-GB" b="0" dirty="0"/>
              <a:t> de la fiesta.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Comparten</a:t>
            </a:r>
            <a:r>
              <a:rPr lang="en-GB" b="0" dirty="0"/>
              <a:t> canciones </a:t>
            </a:r>
            <a:r>
              <a:rPr lang="en-GB" b="0" dirty="0" err="1"/>
              <a:t>divertidas</a:t>
            </a:r>
            <a:r>
              <a:rPr lang="en-GB" b="0" dirty="0"/>
              <a:t>.</a:t>
            </a:r>
          </a:p>
          <a:p>
            <a:pPr marL="228600" indent="-228600">
              <a:buAutoNum type="arabicPeriod"/>
            </a:pPr>
            <a:r>
              <a:rPr lang="en-GB" b="0" dirty="0" err="1"/>
              <a:t>Permitimos</a:t>
            </a:r>
            <a:r>
              <a:rPr lang="en-GB" b="0" dirty="0"/>
              <a:t> un </a:t>
            </a:r>
            <a:r>
              <a:rPr lang="en-GB" b="0" dirty="0" err="1"/>
              <a:t>poco</a:t>
            </a:r>
            <a:r>
              <a:rPr lang="en-GB" b="0" dirty="0"/>
              <a:t> de </a:t>
            </a:r>
            <a:r>
              <a:rPr lang="en-GB" b="0" dirty="0" err="1"/>
              <a:t>ruido</a:t>
            </a:r>
            <a:r>
              <a:rPr lang="en-GB" b="0" dirty="0"/>
              <a:t>.</a:t>
            </a:r>
          </a:p>
          <a:p>
            <a:pPr marL="228600" indent="-228600">
              <a:buAutoNum type="arabicPeriod"/>
            </a:pPr>
            <a:r>
              <a:rPr lang="en-GB" b="0" dirty="0" err="1"/>
              <a:t>Dividen</a:t>
            </a:r>
            <a:r>
              <a:rPr lang="en-GB" b="0" dirty="0"/>
              <a:t> las </a:t>
            </a:r>
            <a:r>
              <a:rPr lang="en-GB" b="0" dirty="0" err="1"/>
              <a:t>tareas</a:t>
            </a:r>
            <a:r>
              <a:rPr lang="en-GB" b="0" dirty="0"/>
              <a:t> </a:t>
            </a:r>
            <a:r>
              <a:rPr lang="en-GB" b="0" dirty="0" err="1"/>
              <a:t>aburridas</a:t>
            </a:r>
            <a:r>
              <a:rPr lang="en-GB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 err="1"/>
              <a:t>Cubrimos</a:t>
            </a:r>
            <a:r>
              <a:rPr lang="en-GB" b="0" dirty="0"/>
              <a:t> el </a:t>
            </a:r>
            <a:r>
              <a:rPr lang="en-GB" b="0" dirty="0" err="1"/>
              <a:t>costo</a:t>
            </a:r>
            <a:r>
              <a:rPr lang="en-GB" b="0" dirty="0"/>
              <a:t> de las </a:t>
            </a:r>
            <a:r>
              <a:rPr lang="en-GB" b="0" dirty="0" err="1"/>
              <a:t>bebidas</a:t>
            </a:r>
            <a:r>
              <a:rPr lang="en-GB" b="0" dirty="0"/>
              <a:t>.</a:t>
            </a:r>
          </a:p>
          <a:p>
            <a:pPr marL="228600" indent="-228600">
              <a:buAutoNum type="arabicPeriod"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Notes: </a:t>
            </a:r>
            <a:r>
              <a:rPr lang="en-GB" b="0" dirty="0"/>
              <a:t>‘Poner’ is used in one instance as it shares the same –en ending as an –ir verb in 3</a:t>
            </a:r>
            <a:r>
              <a:rPr lang="en-GB" b="0" baseline="30000" dirty="0"/>
              <a:t>rd</a:t>
            </a:r>
            <a:r>
              <a:rPr lang="en-GB" b="0" dirty="0"/>
              <a:t> person singular. ‘</a:t>
            </a:r>
            <a:r>
              <a:rPr lang="en-GB" b="0" dirty="0" err="1"/>
              <a:t>Helado</a:t>
            </a:r>
            <a:r>
              <a:rPr lang="en-GB" b="0" dirty="0"/>
              <a:t>’</a:t>
            </a:r>
            <a:r>
              <a:rPr lang="en-GB" b="0" baseline="0" dirty="0"/>
              <a:t> has been previously used for phonics practice and encountered in the poem ‘La playa’ (7.3.2.6).</a:t>
            </a:r>
            <a:endParaRPr lang="en-GB" b="0" dirty="0"/>
          </a:p>
          <a:p>
            <a:pPr marL="0" indent="0">
              <a:buNone/>
            </a:pPr>
            <a:endParaRPr lang="en-GB" b="0" dirty="0"/>
          </a:p>
          <a:p>
            <a:pPr marL="228600" indent="-228600">
              <a:buAutoNum type="arabicPeriod"/>
            </a:pPr>
            <a:endParaRPr lang="en-GB" b="0" dirty="0"/>
          </a:p>
          <a:p>
            <a:pPr marL="228600" indent="-228600">
              <a:buAutoNum type="arabicPeriod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83CCB-3286-4404-9410-83526AE8B3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440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ANSWERS</a:t>
            </a:r>
            <a:r>
              <a:rPr lang="en-GB" b="1" baseline="0" dirty="0"/>
              <a:t> – DISPLAY DURING FEEDBACK</a:t>
            </a:r>
            <a:endParaRPr lang="es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83CCB-3286-4404-9410-83526AE8B3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897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Learning outcomes (lesson 2):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Consolidation of present tense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verbs: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1st person plural (-imos)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Consolidation of present tense –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/–ir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verbs: 1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 singular (-o)</a:t>
            </a:r>
            <a:endParaRPr lang="es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b="0" u="none" dirty="0"/>
              <a:t>Consolidation of penultimate</a:t>
            </a:r>
            <a:r>
              <a:rPr lang="en-GB" b="0" u="none" baseline="0" dirty="0"/>
              <a:t> syllable stress</a:t>
            </a:r>
            <a:endParaRPr lang="en-GB" b="0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Consolidation of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 simple for routine actions vs ongoing/unfinished actions</a:t>
            </a:r>
            <a:r>
              <a:rPr lang="es-GB" dirty="0">
                <a:effectLst/>
              </a:rPr>
              <a:t> </a:t>
            </a:r>
            <a:endParaRPr lang="es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u="none" dirty="0"/>
          </a:p>
          <a:p>
            <a:r>
              <a:rPr lang="en-GB" b="1" dirty="0"/>
              <a:t>Word frequency </a:t>
            </a:r>
            <a:r>
              <a:rPr lang="en-GB" b="1" baseline="0" dirty="0"/>
              <a:t>(1 is the most frequent word in Spanish): </a:t>
            </a: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New vocabulary (introduce):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permitir [218]; decidir [368]; dividir [1385]; cubrir [611]; repartir [2161]; fiesta [796]; canción [982]; bebida [2787]; costo [1707]; juego [409]; incluso [336]; fuerte² [435]</a:t>
            </a:r>
          </a:p>
          <a:p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8.1.1.4 (revisit):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vender [528]; entender [229]; creer (en) [83]; esconder [1130]; poner [91]; noticia [859]; periodista [1235]; entrevista [1653]; página [598]; sobre¹ [62]; que [3]; realidad [260]; sociedad [353]</a:t>
            </a:r>
            <a:r>
              <a:rPr lang="es-GB" dirty="0">
                <a:effectLst/>
              </a:rPr>
              <a:t> </a:t>
            </a:r>
          </a:p>
          <a:p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7.3.2.5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vamos [ir-33]; marzo [1231]; abril [1064]; porque [40];  por qué [qué-50]; mañana² [215]; divertido [2446]; visitar [792]; descubrir [414]; parte¹ [92]; extranjero¹ [765]; mundo [123]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Source</a:t>
            </a:r>
            <a:r>
              <a:rPr lang="es-ES" dirty="0"/>
              <a:t>:</a:t>
            </a:r>
            <a:r>
              <a:rPr lang="es-ES" baseline="0" dirty="0"/>
              <a:t> Davies, M. &amp; Davies, K. (2018</a:t>
            </a:r>
            <a:r>
              <a:rPr lang="es-ES" i="1" baseline="0" dirty="0"/>
              <a:t>). A </a:t>
            </a:r>
            <a:r>
              <a:rPr lang="es-ES" i="1" baseline="0" dirty="0" err="1"/>
              <a:t>frequency</a:t>
            </a:r>
            <a:r>
              <a:rPr lang="es-ES" i="1" baseline="0" dirty="0"/>
              <a:t> </a:t>
            </a:r>
            <a:r>
              <a:rPr lang="es-ES" i="1" baseline="0" dirty="0" err="1"/>
              <a:t>dictionary</a:t>
            </a:r>
            <a:r>
              <a:rPr lang="es-ES" i="1" baseline="0" dirty="0"/>
              <a:t> of </a:t>
            </a:r>
            <a:r>
              <a:rPr lang="es-ES" i="1" baseline="0" dirty="0" err="1"/>
              <a:t>Spanish</a:t>
            </a:r>
            <a:r>
              <a:rPr lang="es-ES" i="1" baseline="0" dirty="0"/>
              <a:t>: Core </a:t>
            </a:r>
            <a:r>
              <a:rPr lang="es-ES" i="1" baseline="0" dirty="0" err="1"/>
              <a:t>vocabulary</a:t>
            </a:r>
            <a:r>
              <a:rPr lang="es-ES" i="1" baseline="0" dirty="0"/>
              <a:t> </a:t>
            </a:r>
            <a:r>
              <a:rPr lang="es-ES" i="1" baseline="0" dirty="0" err="1"/>
              <a:t>for</a:t>
            </a:r>
            <a:r>
              <a:rPr lang="es-ES" i="1" baseline="0" dirty="0"/>
              <a:t> </a:t>
            </a:r>
            <a:r>
              <a:rPr lang="es-ES" i="1" baseline="0" dirty="0" err="1"/>
              <a:t>learners</a:t>
            </a:r>
            <a:r>
              <a:rPr lang="es-ES" i="1" baseline="0" dirty="0"/>
              <a:t> </a:t>
            </a:r>
            <a:r>
              <a:rPr lang="es-ES" baseline="0" dirty="0"/>
              <a:t>(2nd ed.). </a:t>
            </a:r>
            <a:r>
              <a:rPr lang="es-ES" baseline="0" dirty="0" err="1"/>
              <a:t>Routledge</a:t>
            </a:r>
            <a:r>
              <a:rPr lang="es-ES" baseline="0" dirty="0"/>
              <a:t>: London</a:t>
            </a: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224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5 min.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strengthen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awareness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penultimate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syllable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stress.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Read the sentence aloud, focusing on pronouncing the words with the stress in the right place. </a:t>
            </a:r>
          </a:p>
          <a:p>
            <a:pPr marL="228600" indent="-228600">
              <a:buAutoNum type="arabicPeriod"/>
            </a:pPr>
            <a:r>
              <a:rPr lang="es-ES" sz="1200" noProof="0" dirty="0">
                <a:solidFill>
                  <a:srgbClr val="4472C4">
                    <a:lumMod val="50000"/>
                  </a:srgbClr>
                </a:solidFill>
              </a:rPr>
              <a:t>L</a:t>
            </a:r>
            <a:r>
              <a:rPr lang="es-ES" sz="1200" dirty="0" err="1">
                <a:solidFill>
                  <a:srgbClr val="4472C4">
                    <a:lumMod val="50000"/>
                  </a:srgbClr>
                </a:solidFill>
              </a:rPr>
              <a:t>isten</a:t>
            </a:r>
            <a:r>
              <a:rPr lang="es-ES" sz="1200" dirty="0">
                <a:solidFill>
                  <a:srgbClr val="4472C4">
                    <a:lumMod val="50000"/>
                  </a:srgbClr>
                </a:solidFill>
              </a:rPr>
              <a:t> and </a:t>
            </a:r>
            <a:r>
              <a:rPr lang="es-ES" sz="1200" dirty="0" err="1">
                <a:solidFill>
                  <a:srgbClr val="4472C4">
                    <a:lumMod val="50000"/>
                  </a:srgbClr>
                </a:solidFill>
              </a:rPr>
              <a:t>keep</a:t>
            </a:r>
            <a:r>
              <a:rPr lang="es-ES" sz="1200" dirty="0">
                <a:solidFill>
                  <a:srgbClr val="4472C4">
                    <a:lumMod val="50000"/>
                  </a:srgbClr>
                </a:solidFill>
              </a:rPr>
              <a:t> a </a:t>
            </a:r>
            <a:r>
              <a:rPr lang="es-ES" sz="1200" dirty="0" err="1">
                <a:solidFill>
                  <a:srgbClr val="4472C4">
                    <a:lumMod val="50000"/>
                  </a:srgbClr>
                </a:solidFill>
              </a:rPr>
              <a:t>tally</a:t>
            </a:r>
            <a:r>
              <a:rPr lang="es-ES" sz="1200" dirty="0">
                <a:solidFill>
                  <a:srgbClr val="4472C4">
                    <a:lumMod val="50000"/>
                  </a:srgbClr>
                </a:solidFill>
              </a:rPr>
              <a:t> of </a:t>
            </a:r>
            <a:r>
              <a:rPr lang="es-ES" sz="1200" dirty="0" err="1">
                <a:solidFill>
                  <a:srgbClr val="4472C4">
                    <a:lumMod val="50000"/>
                  </a:srgbClr>
                </a:solidFill>
              </a:rPr>
              <a:t>how</a:t>
            </a:r>
            <a:r>
              <a:rPr lang="es-ES" sz="12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1200" dirty="0" err="1">
                <a:solidFill>
                  <a:srgbClr val="4472C4">
                    <a:lumMod val="50000"/>
                  </a:srgbClr>
                </a:solidFill>
              </a:rPr>
              <a:t>many</a:t>
            </a:r>
            <a:r>
              <a:rPr lang="es-ES" sz="12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1200" dirty="0" err="1">
                <a:solidFill>
                  <a:srgbClr val="4472C4">
                    <a:lumMod val="50000"/>
                  </a:srgbClr>
                </a:solidFill>
              </a:rPr>
              <a:t>words</a:t>
            </a:r>
            <a:r>
              <a:rPr lang="es-ES" sz="12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1200" dirty="0" err="1">
                <a:solidFill>
                  <a:srgbClr val="4472C4">
                    <a:lumMod val="50000"/>
                  </a:srgbClr>
                </a:solidFill>
              </a:rPr>
              <a:t>you</a:t>
            </a:r>
            <a:r>
              <a:rPr lang="es-ES" sz="12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1200" dirty="0" err="1">
                <a:solidFill>
                  <a:srgbClr val="4472C4">
                    <a:lumMod val="50000"/>
                  </a:srgbClr>
                </a:solidFill>
              </a:rPr>
              <a:t>hear</a:t>
            </a:r>
            <a:r>
              <a:rPr lang="es-ES" sz="12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1200" dirty="0" err="1">
                <a:solidFill>
                  <a:srgbClr val="4472C4">
                    <a:lumMod val="50000"/>
                  </a:srgbClr>
                </a:solidFill>
              </a:rPr>
              <a:t>with</a:t>
            </a:r>
            <a:r>
              <a:rPr lang="es-ES" sz="12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1200" dirty="0" err="1">
                <a:solidFill>
                  <a:srgbClr val="4472C4">
                    <a:lumMod val="50000"/>
                  </a:srgbClr>
                </a:solidFill>
              </a:rPr>
              <a:t>penultimate</a:t>
            </a:r>
            <a:r>
              <a:rPr lang="es-ES" sz="12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1200" dirty="0" err="1">
                <a:solidFill>
                  <a:srgbClr val="4472C4">
                    <a:lumMod val="50000"/>
                  </a:srgbClr>
                </a:solidFill>
              </a:rPr>
              <a:t>syllable</a:t>
            </a:r>
            <a:r>
              <a:rPr lang="es-ES" sz="1200" dirty="0">
                <a:solidFill>
                  <a:srgbClr val="4472C4">
                    <a:lumMod val="50000"/>
                  </a:srgbClr>
                </a:solidFill>
              </a:rPr>
              <a:t> stress.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Note: </a:t>
            </a:r>
            <a:r>
              <a:rPr lang="en-US" b="0" dirty="0"/>
              <a:t>it may be useful to elicit the translation</a:t>
            </a:r>
            <a:r>
              <a:rPr lang="en-US" b="0" baseline="0" dirty="0"/>
              <a:t> of the example sentence. It is an example of how the present simple can be used with ongoing/unfinished meaning (‘We are deciding who is going to the interview tomorrow). This feature was recently introduced in 8.1.1.4.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422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SPEAKING CARDS - DO NOT</a:t>
            </a:r>
            <a:r>
              <a:rPr lang="en-GB" b="1" baseline="0" dirty="0"/>
              <a:t> DISPLAY DURING ACTIVITY</a:t>
            </a:r>
          </a:p>
          <a:p>
            <a:endParaRPr lang="en-GB" b="1" baseline="0" dirty="0"/>
          </a:p>
          <a:p>
            <a:r>
              <a:rPr lang="en-GB" b="1" baseline="0" dirty="0"/>
              <a:t>Persona A</a:t>
            </a:r>
          </a:p>
          <a:p>
            <a:pPr marL="228600" indent="-228600">
              <a:buAutoNum type="arabicPeriod"/>
            </a:pPr>
            <a:r>
              <a:rPr lang="en-GB" b="0" dirty="0"/>
              <a:t>Vamos al extranjero en </a:t>
            </a:r>
            <a:r>
              <a:rPr lang="en-GB" b="0" dirty="0" err="1"/>
              <a:t>abril</a:t>
            </a:r>
            <a:r>
              <a:rPr lang="en-GB" b="0" dirty="0"/>
              <a:t>.</a:t>
            </a:r>
          </a:p>
          <a:p>
            <a:pPr marL="228600" indent="-228600">
              <a:buAutoNum type="arabicPeriod"/>
            </a:pPr>
            <a:r>
              <a:rPr lang="en-GB" b="0" dirty="0" err="1"/>
              <a:t>Escriben</a:t>
            </a:r>
            <a:r>
              <a:rPr lang="en-GB" b="0" dirty="0"/>
              <a:t> </a:t>
            </a:r>
            <a:r>
              <a:rPr lang="en-GB" b="0" dirty="0" err="1"/>
              <a:t>noticias</a:t>
            </a:r>
            <a:r>
              <a:rPr lang="en-GB" b="0" dirty="0"/>
              <a:t> </a:t>
            </a:r>
            <a:r>
              <a:rPr lang="en-GB" b="0" dirty="0" err="1"/>
              <a:t>sobre</a:t>
            </a:r>
            <a:r>
              <a:rPr lang="en-GB" b="0" dirty="0"/>
              <a:t> la </a:t>
            </a:r>
            <a:r>
              <a:rPr lang="en-GB" b="0" dirty="0" err="1"/>
              <a:t>sociedad</a:t>
            </a:r>
            <a:r>
              <a:rPr lang="en-GB" b="0" dirty="0"/>
              <a:t>.</a:t>
            </a:r>
          </a:p>
          <a:p>
            <a:pPr marL="228600" indent="-228600">
              <a:buAutoNum type="arabicPeriod"/>
            </a:pPr>
            <a:r>
              <a:rPr lang="en-GB" b="0" dirty="0" err="1"/>
              <a:t>Venden</a:t>
            </a:r>
            <a:r>
              <a:rPr lang="en-GB" b="0" dirty="0"/>
              <a:t> una </a:t>
            </a:r>
            <a:r>
              <a:rPr lang="en-GB" b="0" dirty="0" err="1"/>
              <a:t>entrevista</a:t>
            </a:r>
            <a:r>
              <a:rPr lang="en-GB" b="0" dirty="0"/>
              <a:t> en </a:t>
            </a:r>
            <a:r>
              <a:rPr lang="en-GB" b="0" dirty="0" err="1"/>
              <a:t>marzo</a:t>
            </a:r>
            <a:r>
              <a:rPr lang="en-GB" b="0" dirty="0"/>
              <a:t>.</a:t>
            </a:r>
          </a:p>
          <a:p>
            <a:pPr marL="228600" indent="-228600">
              <a:buAutoNum type="arabicPeriod"/>
            </a:pPr>
            <a:r>
              <a:rPr lang="en-GB" b="0" dirty="0" err="1"/>
              <a:t>Descubrimos</a:t>
            </a:r>
            <a:r>
              <a:rPr lang="en-GB" b="0" dirty="0"/>
              <a:t> </a:t>
            </a:r>
            <a:r>
              <a:rPr lang="en-GB" b="0" dirty="0" err="1"/>
              <a:t>partes</a:t>
            </a:r>
            <a:r>
              <a:rPr lang="en-GB" b="0" dirty="0"/>
              <a:t> </a:t>
            </a:r>
            <a:r>
              <a:rPr lang="en-GB" b="0" dirty="0" err="1"/>
              <a:t>diferentes</a:t>
            </a:r>
            <a:r>
              <a:rPr lang="en-GB" b="0" dirty="0"/>
              <a:t> del </a:t>
            </a:r>
            <a:r>
              <a:rPr lang="en-GB" b="0" dirty="0" err="1"/>
              <a:t>mundo</a:t>
            </a:r>
            <a:r>
              <a:rPr lang="en-GB" b="0" dirty="0"/>
              <a:t>.</a:t>
            </a:r>
          </a:p>
          <a:p>
            <a:pPr marL="228600" indent="-228600">
              <a:buAutoNum type="arabicPeriod"/>
            </a:pPr>
            <a:r>
              <a:rPr lang="en-GB" b="0" dirty="0"/>
              <a:t>Leen </a:t>
            </a:r>
            <a:r>
              <a:rPr lang="en-GB" b="0" dirty="0" err="1"/>
              <a:t>páginas</a:t>
            </a:r>
            <a:r>
              <a:rPr lang="en-GB" b="0" dirty="0"/>
              <a:t> en el </a:t>
            </a:r>
            <a:r>
              <a:rPr lang="en-GB" b="0" dirty="0" err="1"/>
              <a:t>periódico</a:t>
            </a:r>
            <a:r>
              <a:rPr lang="en-GB" b="0" dirty="0"/>
              <a:t>.</a:t>
            </a:r>
          </a:p>
          <a:p>
            <a:pPr marL="228600" indent="-228600">
              <a:buAutoNum type="arabicPeriod"/>
            </a:pPr>
            <a:r>
              <a:rPr lang="en-GB" b="0" dirty="0" err="1"/>
              <a:t>Pedimos</a:t>
            </a:r>
            <a:r>
              <a:rPr lang="en-GB" b="0" dirty="0"/>
              <a:t> una </a:t>
            </a:r>
            <a:r>
              <a:rPr lang="en-GB" b="0" dirty="0" err="1"/>
              <a:t>canción</a:t>
            </a:r>
            <a:r>
              <a:rPr lang="en-GB" b="0" dirty="0"/>
              <a:t> en la fiesta.</a:t>
            </a:r>
          </a:p>
          <a:p>
            <a:pPr marL="228600" indent="-228600">
              <a:buAutoNum type="arabicPeriod"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Persona B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baseline="0" dirty="0"/>
              <a:t>¿Por qué </a:t>
            </a:r>
            <a:r>
              <a:rPr lang="en-GB" b="0" baseline="0" dirty="0" err="1"/>
              <a:t>vivimos</a:t>
            </a:r>
            <a:r>
              <a:rPr lang="en-GB" b="0" baseline="0" dirty="0"/>
              <a:t> en Italia? </a:t>
            </a:r>
            <a:r>
              <a:rPr lang="en-GB" b="0" baseline="0" dirty="0" err="1"/>
              <a:t>Porque</a:t>
            </a:r>
            <a:r>
              <a:rPr lang="en-GB" b="0" baseline="0" dirty="0"/>
              <a:t> es bonito.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baseline="0" dirty="0"/>
              <a:t>Reparten </a:t>
            </a:r>
            <a:r>
              <a:rPr lang="en-GB" b="0" baseline="0" dirty="0" err="1"/>
              <a:t>bebidas</a:t>
            </a:r>
            <a:r>
              <a:rPr lang="en-GB" b="0" baseline="0" dirty="0"/>
              <a:t> por la </a:t>
            </a:r>
            <a:r>
              <a:rPr lang="en-GB" b="0" baseline="0" dirty="0" err="1"/>
              <a:t>tarde</a:t>
            </a:r>
            <a:r>
              <a:rPr lang="en-GB" b="0" baseline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baseline="0" dirty="0"/>
              <a:t>Los </a:t>
            </a:r>
            <a:r>
              <a:rPr lang="en-GB" b="0" baseline="0" dirty="0" err="1"/>
              <a:t>periodistas</a:t>
            </a:r>
            <a:r>
              <a:rPr lang="en-GB" b="0" baseline="0" dirty="0"/>
              <a:t> </a:t>
            </a:r>
            <a:r>
              <a:rPr lang="en-GB" b="0" baseline="0" dirty="0" err="1"/>
              <a:t>esconden</a:t>
            </a:r>
            <a:r>
              <a:rPr lang="en-GB" b="0" baseline="0" dirty="0"/>
              <a:t> la </a:t>
            </a:r>
            <a:r>
              <a:rPr lang="en-GB" b="0" baseline="0" dirty="0" err="1"/>
              <a:t>realidad</a:t>
            </a:r>
            <a:r>
              <a:rPr lang="en-GB" b="0" baseline="0" dirty="0"/>
              <a:t> de las </a:t>
            </a:r>
            <a:r>
              <a:rPr lang="en-GB" b="0" baseline="0" dirty="0" err="1"/>
              <a:t>cosas</a:t>
            </a:r>
            <a:r>
              <a:rPr lang="en-GB" b="0" baseline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baseline="0" dirty="0" err="1"/>
              <a:t>Dormimos</a:t>
            </a:r>
            <a:r>
              <a:rPr lang="en-GB" b="0" baseline="0" dirty="0"/>
              <a:t> por la </a:t>
            </a:r>
            <a:r>
              <a:rPr lang="en-GB" b="0" baseline="0" dirty="0" err="1"/>
              <a:t>mañana</a:t>
            </a:r>
            <a:r>
              <a:rPr lang="en-GB" b="0" baseline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baseline="0" dirty="0" err="1"/>
              <a:t>Venden</a:t>
            </a:r>
            <a:r>
              <a:rPr lang="en-GB" b="0" baseline="0" dirty="0"/>
              <a:t> </a:t>
            </a:r>
            <a:r>
              <a:rPr lang="en-GB" b="0" baseline="0" dirty="0" err="1"/>
              <a:t>juegos</a:t>
            </a:r>
            <a:r>
              <a:rPr lang="en-GB" b="0" baseline="0" dirty="0"/>
              <a:t> </a:t>
            </a:r>
            <a:r>
              <a:rPr lang="en-GB" b="0" baseline="0" dirty="0" err="1"/>
              <a:t>divertidos</a:t>
            </a:r>
            <a:r>
              <a:rPr lang="en-GB" b="0" baseline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baseline="0" dirty="0" err="1"/>
              <a:t>Entendemos</a:t>
            </a:r>
            <a:r>
              <a:rPr lang="en-GB" b="0" baseline="0" dirty="0"/>
              <a:t> que la </a:t>
            </a:r>
            <a:r>
              <a:rPr lang="en-GB" b="0" baseline="0" dirty="0" err="1"/>
              <a:t>música</a:t>
            </a:r>
            <a:r>
              <a:rPr lang="en-GB" b="0" baseline="0" dirty="0"/>
              <a:t> </a:t>
            </a:r>
            <a:r>
              <a:rPr lang="en-GB" b="0" baseline="0" dirty="0" err="1"/>
              <a:t>está</a:t>
            </a:r>
            <a:r>
              <a:rPr lang="en-GB" b="0" baseline="0" dirty="0"/>
              <a:t> </a:t>
            </a:r>
            <a:r>
              <a:rPr lang="en-GB" b="0" baseline="0" dirty="0" err="1"/>
              <a:t>bastante</a:t>
            </a:r>
            <a:r>
              <a:rPr lang="en-GB" b="0" baseline="0" dirty="0"/>
              <a:t> </a:t>
            </a:r>
            <a:r>
              <a:rPr lang="en-GB" b="0" baseline="0" dirty="0" err="1"/>
              <a:t>fuerte</a:t>
            </a:r>
            <a:r>
              <a:rPr lang="en-GB" b="0" baseline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0" baseline="0" dirty="0"/>
          </a:p>
          <a:p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Vocabulary from revisited sets</a:t>
            </a:r>
            <a:endParaRPr lang="es-419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8.1.1.4 (</a:t>
            </a:r>
            <a:r>
              <a:rPr lang="es-CO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vender [528]; entender [229]; esconder [1130]; noticia [859]; periodista [1235]; entrevista [1653]; página [598]; sobre¹ [62]; que [3]; realidad [260]; sociedad [353]</a:t>
            </a:r>
            <a:r>
              <a:rPr lang="es-GB" dirty="0">
                <a:effectLst/>
              </a:rPr>
              <a:t> </a:t>
            </a:r>
          </a:p>
          <a:p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7.3.2.5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vamos [ir-33]; marzo [1231]; abril [1064]; porque [40];  por qué [qué-50]; mañana² [215]; descubrir [414]; divertido [2446]; parte¹ [92]; extranjero¹ [765]; mundo [123]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0" baseline="0" dirty="0"/>
          </a:p>
          <a:p>
            <a:pPr marL="228600" indent="-228600">
              <a:buAutoNum type="arabicPeriod"/>
            </a:pPr>
            <a:endParaRPr lang="en-GB" b="0" dirty="0"/>
          </a:p>
          <a:p>
            <a:pPr marL="228600" indent="-228600">
              <a:buAutoNum type="arabicPeriod"/>
            </a:pPr>
            <a:endParaRPr lang="en-GB" b="0" dirty="0"/>
          </a:p>
          <a:p>
            <a:pPr marL="228600" indent="-228600">
              <a:buAutoNum type="arabicPeriod"/>
            </a:pPr>
            <a:endParaRPr lang="en-GB" b="0" dirty="0"/>
          </a:p>
          <a:p>
            <a:pPr marL="228600" indent="-228600">
              <a:buAutoNum type="arabicPeriod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83CCB-3286-4404-9410-83526AE8B3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831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ANSWERS</a:t>
            </a:r>
            <a:r>
              <a:rPr lang="en-GB" b="1" baseline="0" dirty="0"/>
              <a:t> – DISPLAY DURING FEEDBACK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Grids are coloured to highlight the fact that the sentences do not correspond the tally right next to them. The tally corresponds to the sentences on the partner’s grid.</a:t>
            </a:r>
            <a:endParaRPr lang="es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83CCB-3286-4404-9410-83526AE8B3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727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Vocabulary recall activity</a:t>
            </a:r>
          </a:p>
          <a:p>
            <a:endParaRPr lang="en-GB" dirty="0"/>
          </a:p>
          <a:p>
            <a:r>
              <a:rPr lang="en-GB" b="1" dirty="0"/>
              <a:t>Timing</a:t>
            </a:r>
            <a:r>
              <a:rPr lang="es-GB" b="1" dirty="0"/>
              <a:t>: </a:t>
            </a:r>
            <a:r>
              <a:rPr lang="en-GB" dirty="0"/>
              <a:t>5</a:t>
            </a:r>
            <a:r>
              <a:rPr lang="es-GB" dirty="0"/>
              <a:t> min.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Aim: </a:t>
            </a:r>
            <a:r>
              <a:rPr lang="en-GB" dirty="0"/>
              <a:t>To recall previously taught vocabulary, including words from lesson 1,</a:t>
            </a:r>
            <a:r>
              <a:rPr lang="en-GB" baseline="0" dirty="0"/>
              <a:t> that will be used in this lesson.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Procedure:</a:t>
            </a:r>
          </a:p>
          <a:p>
            <a:r>
              <a:rPr lang="en-GB" dirty="0"/>
              <a:t>1. Ask students</a:t>
            </a:r>
            <a:r>
              <a:rPr lang="en-GB" baseline="0" dirty="0"/>
              <a:t> to </a:t>
            </a:r>
            <a:r>
              <a:rPr lang="es-GB" dirty="0"/>
              <a:t>try to say the word in Spanish represented by each image. To encourage learners to recall this vocabulary only the first letter of each word is provided.</a:t>
            </a:r>
          </a:p>
          <a:p>
            <a:endParaRPr lang="en-GB" dirty="0"/>
          </a:p>
          <a:p>
            <a:r>
              <a:rPr lang="en-GB" b="1" dirty="0"/>
              <a:t>Words from revisited vocabulary sets: </a:t>
            </a:r>
          </a:p>
          <a:p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8.1.1.4: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vender [528]; creer [83]; esconder [1130]; noticia [859]; periodista [1235]; entrevista [1653]; página [598]; sobre¹ [62]; realidad [260].</a:t>
            </a:r>
          </a:p>
          <a:p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7.3.2.5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 [40]; visitar [792]; descubrir [414]; extranjero¹ [765]; mundo [123]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0896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recap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 singular form of present tense –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verbs (-o) and introduce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1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 plural (-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imos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Go</a:t>
            </a:r>
            <a:r>
              <a:rPr lang="en-US" b="0" baseline="0" dirty="0"/>
              <a:t> through the grammar explanation with students, revealing each new sentence on a mouse click.</a:t>
            </a:r>
            <a:endParaRPr lang="en-US" b="0" dirty="0"/>
          </a:p>
          <a:p>
            <a:endParaRPr lang="en-US" b="0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baseline="0" dirty="0"/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530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explain to students that present tense in Spanish could be used for routine actions and for current/unfinished actions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(present continuous forms will be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explicitly taught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later in Y8)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1. </a:t>
            </a:r>
            <a:r>
              <a:rPr lang="en-GB" dirty="0"/>
              <a:t>Teacher to highlight the distinction in English between present simple for </a:t>
            </a:r>
            <a:r>
              <a:rPr lang="en-GB" b="1" dirty="0"/>
              <a:t>routine actions</a:t>
            </a:r>
            <a:r>
              <a:rPr lang="en-GB" b="0" dirty="0"/>
              <a:t> and present continuous for </a:t>
            </a:r>
            <a:r>
              <a:rPr lang="en-GB" b="1" dirty="0"/>
              <a:t>current/ongoing actions.</a:t>
            </a:r>
            <a:endParaRPr lang="en-US" b="0" dirty="0"/>
          </a:p>
          <a:p>
            <a:r>
              <a:rPr lang="en-US" b="0" dirty="0"/>
              <a:t>2. </a:t>
            </a:r>
            <a:r>
              <a:rPr lang="en-GB" dirty="0"/>
              <a:t>Teacher to stress that the</a:t>
            </a:r>
            <a:r>
              <a:rPr lang="en-GB" baseline="0" dirty="0"/>
              <a:t> ‘routine’ or ‘current/ongoing’ nature of the action is the way to decide which English tense to use and that it is the adverbs of time that give the pointer on this. </a:t>
            </a:r>
            <a:endParaRPr lang="en-US" b="0" dirty="0"/>
          </a:p>
          <a:p>
            <a:r>
              <a:rPr lang="en-US" b="0" dirty="0"/>
              <a:t>3. Teacher to explain that the same tense in</a:t>
            </a:r>
            <a:r>
              <a:rPr lang="en-US" b="0" baseline="0" dirty="0"/>
              <a:t> Spanish can be used for both routine and current/ongoing actions.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2476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7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s-ES" b="0" dirty="0" err="1"/>
              <a:t>consolidate</a:t>
            </a:r>
            <a:r>
              <a:rPr lang="es-ES" b="0" dirty="0"/>
              <a:t> </a:t>
            </a:r>
            <a:r>
              <a:rPr lang="es-ES" b="0" dirty="0" err="1"/>
              <a:t>understanding</a:t>
            </a:r>
            <a:r>
              <a:rPr lang="es-ES" b="0" dirty="0"/>
              <a:t> of </a:t>
            </a:r>
            <a:r>
              <a:rPr lang="es-ES" b="0" dirty="0" err="1"/>
              <a:t>present</a:t>
            </a:r>
            <a:r>
              <a:rPr lang="es-ES" b="0" dirty="0"/>
              <a:t> tense –ir </a:t>
            </a:r>
            <a:r>
              <a:rPr lang="es-ES" b="0" dirty="0" err="1"/>
              <a:t>verbs</a:t>
            </a:r>
            <a:r>
              <a:rPr lang="es-ES" b="0" dirty="0"/>
              <a:t> in 1st </a:t>
            </a:r>
            <a:r>
              <a:rPr lang="es-ES" b="0" dirty="0" err="1"/>
              <a:t>person</a:t>
            </a:r>
            <a:r>
              <a:rPr lang="es-ES" b="0" dirty="0"/>
              <a:t> singular and plural;</a:t>
            </a:r>
            <a:r>
              <a:rPr lang="es-ES" b="0" baseline="0" dirty="0"/>
              <a:t> to</a:t>
            </a:r>
            <a:r>
              <a:rPr lang="es-ES" b="0" dirty="0"/>
              <a:t> </a:t>
            </a:r>
            <a:r>
              <a:rPr lang="es-ES" b="0" dirty="0" err="1"/>
              <a:t>consolidate</a:t>
            </a:r>
            <a:r>
              <a:rPr lang="es-ES" b="0" dirty="0"/>
              <a:t> </a:t>
            </a:r>
            <a:r>
              <a:rPr lang="es-ES" b="0" dirty="0" err="1"/>
              <a:t>understanding</a:t>
            </a:r>
            <a:r>
              <a:rPr lang="es-ES" b="0" baseline="0" dirty="0"/>
              <a:t> of </a:t>
            </a:r>
            <a:r>
              <a:rPr lang="es-ES" b="0" baseline="0" dirty="0" err="1"/>
              <a:t>how</a:t>
            </a:r>
            <a:r>
              <a:rPr lang="es-ES" b="0" baseline="0" dirty="0"/>
              <a:t> </a:t>
            </a:r>
            <a:r>
              <a:rPr lang="es-ES" b="0" baseline="0" dirty="0" err="1"/>
              <a:t>the</a:t>
            </a:r>
            <a:r>
              <a:rPr lang="es-ES" b="0" baseline="0" dirty="0"/>
              <a:t> </a:t>
            </a:r>
            <a:r>
              <a:rPr lang="es-ES" b="0" dirty="0" err="1"/>
              <a:t>present</a:t>
            </a:r>
            <a:r>
              <a:rPr lang="es-ES" b="0" dirty="0"/>
              <a:t> simple </a:t>
            </a:r>
            <a:r>
              <a:rPr lang="es-ES" b="0" dirty="0" err="1"/>
              <a:t>may</a:t>
            </a:r>
            <a:r>
              <a:rPr lang="es-ES" b="0" dirty="0"/>
              <a:t> be </a:t>
            </a:r>
            <a:r>
              <a:rPr lang="es-ES" b="0" dirty="0" err="1"/>
              <a:t>used</a:t>
            </a:r>
            <a:r>
              <a:rPr lang="es-ES" b="0" dirty="0"/>
              <a:t> </a:t>
            </a:r>
            <a:r>
              <a:rPr lang="es-ES" b="0" dirty="0" err="1"/>
              <a:t>for</a:t>
            </a:r>
            <a:r>
              <a:rPr lang="es-ES" b="0" baseline="0" dirty="0"/>
              <a:t> </a:t>
            </a:r>
            <a:r>
              <a:rPr lang="es-ES" b="0" baseline="0" dirty="0" err="1"/>
              <a:t>both</a:t>
            </a:r>
            <a:r>
              <a:rPr lang="es-ES" b="0" baseline="0" dirty="0"/>
              <a:t> </a:t>
            </a:r>
            <a:r>
              <a:rPr lang="es-ES" b="0" dirty="0" err="1"/>
              <a:t>routine</a:t>
            </a:r>
            <a:r>
              <a:rPr lang="es-ES" b="0" dirty="0"/>
              <a:t> </a:t>
            </a:r>
            <a:r>
              <a:rPr lang="es-ES" b="0" dirty="0" err="1"/>
              <a:t>actions</a:t>
            </a:r>
            <a:r>
              <a:rPr lang="es-ES" b="0" dirty="0"/>
              <a:t> and </a:t>
            </a:r>
            <a:r>
              <a:rPr lang="es-ES" b="0" dirty="0" err="1"/>
              <a:t>current</a:t>
            </a:r>
            <a:r>
              <a:rPr lang="es-ES" b="0" dirty="0"/>
              <a:t>/</a:t>
            </a:r>
            <a:r>
              <a:rPr lang="es-ES" b="0" dirty="0" err="1"/>
              <a:t>unfinished</a:t>
            </a:r>
            <a:r>
              <a:rPr lang="es-ES" b="0" dirty="0"/>
              <a:t> </a:t>
            </a:r>
            <a:r>
              <a:rPr lang="es-ES" b="0" dirty="0" err="1"/>
              <a:t>actions</a:t>
            </a:r>
            <a:r>
              <a:rPr lang="es-ES" b="0" dirty="0"/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dirty="0" err="1"/>
              <a:t>Read</a:t>
            </a:r>
            <a:r>
              <a:rPr lang="es-ES" dirty="0"/>
              <a:t> </a:t>
            </a:r>
            <a:r>
              <a:rPr lang="es-ES" dirty="0" err="1"/>
              <a:t>each</a:t>
            </a:r>
            <a:r>
              <a:rPr lang="es-ES" dirty="0"/>
              <a:t> </a:t>
            </a:r>
            <a:r>
              <a:rPr lang="es-ES" dirty="0" err="1"/>
              <a:t>sentence</a:t>
            </a:r>
            <a:r>
              <a:rPr lang="es-ES" dirty="0"/>
              <a:t> and decide </a:t>
            </a:r>
            <a:r>
              <a:rPr lang="es-ES" dirty="0" err="1"/>
              <a:t>whether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verb</a:t>
            </a:r>
            <a:r>
              <a:rPr lang="es-ES" dirty="0"/>
              <a:t> </a:t>
            </a:r>
            <a:r>
              <a:rPr lang="es-ES" dirty="0" err="1"/>
              <a:t>refers</a:t>
            </a:r>
            <a:r>
              <a:rPr lang="es-ES" dirty="0"/>
              <a:t> to ’I’ </a:t>
            </a:r>
            <a:r>
              <a:rPr lang="es-ES" dirty="0" err="1"/>
              <a:t>or</a:t>
            </a:r>
            <a:r>
              <a:rPr lang="es-ES" dirty="0"/>
              <a:t> ‘</a:t>
            </a:r>
            <a:r>
              <a:rPr lang="es-ES" dirty="0" err="1"/>
              <a:t>we</a:t>
            </a:r>
            <a:r>
              <a:rPr lang="es-ES" dirty="0"/>
              <a:t>’.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b="0" dirty="0" err="1"/>
              <a:t>Write</a:t>
            </a:r>
            <a:r>
              <a:rPr lang="es-ES" b="0" dirty="0"/>
              <a:t>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verbs</a:t>
            </a:r>
            <a:r>
              <a:rPr lang="es-ES" b="0" dirty="0"/>
              <a:t> in English. </a:t>
            </a:r>
            <a:r>
              <a:rPr lang="es-ES" b="0" dirty="0" err="1"/>
              <a:t>Pay</a:t>
            </a:r>
            <a:r>
              <a:rPr lang="es-ES" b="0" dirty="0"/>
              <a:t> </a:t>
            </a:r>
            <a:r>
              <a:rPr lang="es-ES" b="0" dirty="0" err="1"/>
              <a:t>attention</a:t>
            </a:r>
            <a:r>
              <a:rPr lang="es-ES" b="0" dirty="0"/>
              <a:t> to </a:t>
            </a:r>
            <a:r>
              <a:rPr lang="es-ES" b="0" dirty="0" err="1"/>
              <a:t>the</a:t>
            </a:r>
            <a:r>
              <a:rPr lang="es-ES" b="0" dirty="0"/>
              <a:t> temporal </a:t>
            </a:r>
            <a:r>
              <a:rPr lang="es-ES" b="0" dirty="0" err="1"/>
              <a:t>adverbs</a:t>
            </a:r>
            <a:r>
              <a:rPr lang="es-ES" b="0" dirty="0"/>
              <a:t>: </a:t>
            </a:r>
            <a:r>
              <a:rPr lang="es-ES" b="0" dirty="0" err="1"/>
              <a:t>is</a:t>
            </a:r>
            <a:r>
              <a:rPr lang="es-ES" b="0" dirty="0"/>
              <a:t> </a:t>
            </a:r>
            <a:r>
              <a:rPr lang="es-ES" b="0" dirty="0" err="1"/>
              <a:t>it</a:t>
            </a:r>
            <a:r>
              <a:rPr lang="es-ES" b="0" dirty="0"/>
              <a:t> </a:t>
            </a:r>
            <a:r>
              <a:rPr lang="es-ES" b="0" dirty="0" err="1"/>
              <a:t>present</a:t>
            </a:r>
            <a:r>
              <a:rPr lang="es-ES" b="0" dirty="0"/>
              <a:t> </a:t>
            </a:r>
            <a:r>
              <a:rPr lang="es-ES" b="0" dirty="0" err="1"/>
              <a:t>continuous</a:t>
            </a:r>
            <a:r>
              <a:rPr lang="es-ES" b="0" dirty="0"/>
              <a:t> </a:t>
            </a:r>
            <a:r>
              <a:rPr lang="es-ES" b="0" dirty="0" err="1"/>
              <a:t>or</a:t>
            </a:r>
            <a:r>
              <a:rPr lang="es-ES" b="0" dirty="0"/>
              <a:t> </a:t>
            </a:r>
            <a:r>
              <a:rPr lang="es-ES" b="0" dirty="0" err="1"/>
              <a:t>present</a:t>
            </a:r>
            <a:r>
              <a:rPr lang="es-ES" b="0" dirty="0"/>
              <a:t> simple?</a:t>
            </a:r>
            <a:endParaRPr lang="en-US" b="0" dirty="0"/>
          </a:p>
          <a:p>
            <a:endParaRPr lang="es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Words from revisited vocabulary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sets:</a:t>
            </a:r>
            <a:endParaRPr lang="es-419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7.3.2.5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divertido [2446].</a:t>
            </a:r>
            <a:endParaRPr lang="es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6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recap spelling</a:t>
            </a:r>
            <a:r>
              <a:rPr lang="en-US" b="0" baseline="0" dirty="0"/>
              <a:t> rules relating to penultimate syllable stress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Teachers</a:t>
            </a:r>
            <a:r>
              <a:rPr lang="en-US" b="0" baseline="0" dirty="0"/>
              <a:t> go through the explanation, asking students to</a:t>
            </a:r>
            <a:r>
              <a:rPr lang="en-US" b="0" dirty="0"/>
              <a:t> listen and repeat the items</a:t>
            </a:r>
            <a:r>
              <a:rPr lang="en-US" b="0" baseline="0" dirty="0"/>
              <a:t> to practise putting the stress on the penultimate syllable.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Students are given 30 seconds in pairs to think about the meanings of the previously taught words in English. 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Elicit the meanings in English before moving on.</a:t>
            </a:r>
          </a:p>
          <a:p>
            <a:pPr marL="0" indent="0">
              <a:buNone/>
            </a:pPr>
            <a:endParaRPr lang="en-US" b="0" baseline="0" dirty="0"/>
          </a:p>
          <a:p>
            <a:r>
              <a:rPr lang="en-US" b="1" dirty="0"/>
              <a:t>Notes:</a:t>
            </a:r>
            <a:r>
              <a:rPr lang="en-US" b="0" baseline="0" dirty="0"/>
              <a:t> 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Several words are not yet known (</a:t>
            </a:r>
            <a:r>
              <a:rPr lang="en-US" b="0" baseline="0" dirty="0" err="1"/>
              <a:t>fútbol</a:t>
            </a:r>
            <a:r>
              <a:rPr lang="en-US" b="0" baseline="0" dirty="0"/>
              <a:t> [1471]; </a:t>
            </a:r>
            <a:r>
              <a:rPr lang="en-US" b="0" baseline="0" dirty="0" err="1"/>
              <a:t>difícil</a:t>
            </a:r>
            <a:r>
              <a:rPr lang="en-US" b="0" baseline="0" dirty="0"/>
              <a:t> [374]; fácil [584]; </a:t>
            </a:r>
            <a:r>
              <a:rPr lang="en-US" b="0" baseline="0" dirty="0" err="1"/>
              <a:t>útil</a:t>
            </a:r>
            <a:r>
              <a:rPr lang="en-US" b="0" baseline="0" dirty="0"/>
              <a:t> [3951]), but will be taught in Year 8. Their meanings are given here.</a:t>
            </a:r>
            <a:endParaRPr lang="en-US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rule can be ca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 be elicited from students because it was introduced in 8.1.1.6.</a:t>
            </a:r>
            <a:endParaRPr lang="es-GB" b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5039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8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1)</a:t>
            </a:r>
            <a:r>
              <a:rPr lang="en-US" b="1" dirty="0"/>
              <a:t> </a:t>
            </a:r>
            <a:r>
              <a:rPr lang="en-US" b="0" dirty="0"/>
              <a:t>to practise distinguishing</a:t>
            </a:r>
            <a:r>
              <a:rPr lang="en-US" b="0" baseline="0" dirty="0"/>
              <a:t> between routine and current/ongoing actions in the oral modality; 2) to pay attention to the verb ending for person agreement (‘I’ or ‘we’)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Play audio – students note ‘I’ or ‘we’. Click to correct this stage.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Click to bring up verb choices.  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Students listen again, focusing on the adverb to help them decide which of the two translations is correct.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Correct responses.</a:t>
            </a:r>
            <a:endParaRPr lang="en-US" b="0" dirty="0"/>
          </a:p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Transcript: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Decidimos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canciones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música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fuerte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fiesta.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Reparto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platos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comida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Dividimos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regalos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siempre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bebidas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mis amigos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 fiestas.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Escribimos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invitaciones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Cubrimos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costo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fiesta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siempre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Recibo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regalo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ahora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¡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juego!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Words from revisited vocabulary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sets:</a:t>
            </a:r>
            <a:endParaRPr lang="es-419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8.1.1.4: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sobre¹ [62]; que [3].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19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Timing: </a:t>
            </a:r>
            <a:r>
              <a:rPr lang="en-GB" b="0" baseline="0" dirty="0"/>
              <a:t>10 minutes</a:t>
            </a:r>
          </a:p>
          <a:p>
            <a:endParaRPr lang="en-GB" b="0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The main aim of this paired speaking/listening activity is to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strengthen the association between the one form in Spanish (present simple) and the two meanings in English (habitual/routine and current/unfinished). The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listener will need to choose between these two verb forms in English when they translate the Spanish sentence. All sentences use –ir verbs in the 1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 plural present.</a:t>
            </a:r>
          </a:p>
          <a:p>
            <a:endParaRPr lang="en-GB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b="1" baseline="0" dirty="0"/>
              <a:t>Procedure:</a:t>
            </a:r>
            <a:r>
              <a:rPr lang="en-GB" b="0" baseline="0" dirty="0"/>
              <a:t/>
            </a:r>
            <a:br>
              <a:rPr lang="en-GB" b="0" baseline="0" dirty="0"/>
            </a:br>
            <a:r>
              <a:rPr lang="en-GB" b="0" baseline="0" dirty="0"/>
              <a:t>1. Person A reads their sentence aloud in Spanish – Person B writes each phrase in English, listening out carefully for the temporal adverb to decide whether on how to translate the verb.</a:t>
            </a:r>
          </a:p>
          <a:p>
            <a:r>
              <a:rPr lang="en-GB" b="0" baseline="0" dirty="0"/>
              <a:t>3. Roles can be swapped after every turn, or after Person A has done all eight utterances.</a:t>
            </a:r>
          </a:p>
          <a:p>
            <a:r>
              <a:rPr lang="en-GB" b="0" baseline="0" dirty="0"/>
              <a:t>4. Answers are checked on the next slide.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Clipart from </a:t>
            </a:r>
            <a:r>
              <a:rPr lang="es-ES" dirty="0">
                <a:hlinkClick r:id="rId3"/>
              </a:rPr>
              <a:t>http://clipart-library.com</a:t>
            </a:r>
            <a:endParaRPr lang="en-GB" dirty="0"/>
          </a:p>
          <a:p>
            <a:endParaRPr lang="es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83CCB-3286-4404-9410-83526AE8B3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564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SPEAKING CARDS - DO NOT</a:t>
            </a:r>
            <a:r>
              <a:rPr lang="en-GB" b="1" baseline="0" dirty="0"/>
              <a:t> DISPLAY DURING ACTIVITY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83CCB-3286-4404-9410-83526AE8B3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8724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SPEAKING CARDS - DO NOT</a:t>
            </a:r>
            <a:r>
              <a:rPr lang="en-GB" b="1" baseline="0" dirty="0"/>
              <a:t> DISPLAY DURING ACTIVITY</a:t>
            </a:r>
          </a:p>
          <a:p>
            <a:pPr marL="228600" indent="-228600">
              <a:buAutoNum type="arabicPeriod"/>
            </a:pPr>
            <a:endParaRPr lang="en-GB" b="0" dirty="0"/>
          </a:p>
          <a:p>
            <a:pPr marL="228600" indent="-228600">
              <a:buAutoNum type="arabicPeriod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83CCB-3286-4404-9410-83526AE8B3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2677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ANSWERS</a:t>
            </a:r>
            <a:r>
              <a:rPr lang="en-GB" b="1" baseline="0" dirty="0"/>
              <a:t> – DISPLAY DURING FEEDBACK</a:t>
            </a:r>
            <a:endParaRPr lang="es-GB" b="1" dirty="0"/>
          </a:p>
          <a:p>
            <a:pPr marL="228600" indent="-228600">
              <a:buAutoNum type="arabicPeriod"/>
            </a:pPr>
            <a:endParaRPr lang="en-GB" b="0" dirty="0"/>
          </a:p>
          <a:p>
            <a:pPr marL="228600" indent="-228600">
              <a:buAutoNum type="arabicPeriod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83CCB-3286-4404-9410-83526AE8B3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7469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ANSWERS</a:t>
            </a:r>
            <a:r>
              <a:rPr lang="en-GB" b="1" baseline="0" dirty="0"/>
              <a:t> – DISPLAY DURING FEEDBACK</a:t>
            </a:r>
            <a:endParaRPr lang="es-GB" b="1" dirty="0"/>
          </a:p>
          <a:p>
            <a:pPr marL="228600" indent="-228600">
              <a:buAutoNum type="arabicPeriod"/>
            </a:pPr>
            <a:endParaRPr lang="en-GB" b="0" dirty="0"/>
          </a:p>
          <a:p>
            <a:pPr marL="228600" indent="-228600">
              <a:buAutoNum type="arabicPeriod"/>
            </a:pPr>
            <a:endParaRPr lang="en-GB" b="0" dirty="0"/>
          </a:p>
          <a:p>
            <a:pPr marL="228600" indent="-228600">
              <a:buAutoNum type="arabicPeriod"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83CCB-3286-4404-9410-83526AE8B3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8112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63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6 min.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successfully write the missing letters with correct accents when needed.</a:t>
            </a:r>
            <a:endParaRPr lang="es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Play the audio for each word and write the missing letters. Do the letters have an accent?</a:t>
            </a:r>
          </a:p>
          <a:p>
            <a:r>
              <a:rPr lang="en-US" b="0" dirty="0"/>
              <a:t>2. Teacher shows the answers for each word, one by one.</a:t>
            </a:r>
          </a:p>
          <a:p>
            <a:r>
              <a:rPr lang="en-US" b="0" dirty="0"/>
              <a:t>3. Students practise pronunciation: read each word out loud. Try to mimic/</a:t>
            </a:r>
            <a:r>
              <a:rPr lang="en-US" b="0" dirty="0" err="1"/>
              <a:t>emphasise</a:t>
            </a:r>
            <a:r>
              <a:rPr lang="en-US" b="0" dirty="0"/>
              <a:t> the penultimate syllable stress in the recording.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s-ES" dirty="0"/>
              <a:t>fácil</a:t>
            </a:r>
          </a:p>
          <a:p>
            <a:pPr marL="228600" indent="-228600">
              <a:buAutoNum type="arabicPeriod"/>
            </a:pPr>
            <a:r>
              <a:rPr lang="es-ES" dirty="0"/>
              <a:t>venden</a:t>
            </a:r>
          </a:p>
          <a:p>
            <a:pPr marL="228600" indent="-228600">
              <a:buAutoNum type="arabicPeriod"/>
            </a:pPr>
            <a:r>
              <a:rPr lang="es-ES" dirty="0"/>
              <a:t>débil</a:t>
            </a:r>
          </a:p>
          <a:p>
            <a:pPr marL="228600" indent="-228600">
              <a:buAutoNum type="arabicPeriod"/>
            </a:pPr>
            <a:r>
              <a:rPr lang="es-ES" dirty="0"/>
              <a:t>bebida</a:t>
            </a:r>
          </a:p>
          <a:p>
            <a:pPr marL="228600" indent="-228600">
              <a:buAutoNum type="arabicPeriod"/>
            </a:pPr>
            <a:r>
              <a:rPr lang="es-ES" dirty="0"/>
              <a:t>ejemplo</a:t>
            </a:r>
          </a:p>
          <a:p>
            <a:pPr marL="228600" indent="-228600">
              <a:buAutoNum type="arabicPeriod"/>
            </a:pPr>
            <a:r>
              <a:rPr lang="es-ES" dirty="0"/>
              <a:t>mundo</a:t>
            </a:r>
          </a:p>
          <a:p>
            <a:pPr marL="228600" indent="-228600">
              <a:buAutoNum type="arabicPeriod"/>
            </a:pPr>
            <a:r>
              <a:rPr lang="es-ES" dirty="0"/>
              <a:t>móvil</a:t>
            </a:r>
          </a:p>
          <a:p>
            <a:pPr marL="228600" indent="-228600">
              <a:buAutoNum type="arabicPeriod"/>
            </a:pP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</a:t>
            </a:r>
            <a:endParaRPr lang="es-ES" dirty="0"/>
          </a:p>
          <a:p>
            <a:pPr marL="228600" indent="-228600">
              <a:buAutoNum type="arabicPeriod"/>
            </a:pPr>
            <a:r>
              <a:rPr lang="es-ES" dirty="0"/>
              <a:t>fútbol</a:t>
            </a:r>
          </a:p>
          <a:p>
            <a:pPr marL="228600" indent="-228600">
              <a:buAutoNum type="arabicPeriod"/>
            </a:pPr>
            <a:r>
              <a:rPr lang="es-ES" dirty="0"/>
              <a:t> ángel</a:t>
            </a:r>
          </a:p>
          <a:p>
            <a:pPr marL="228600" indent="-228600">
              <a:buAutoNum type="arabicPeriod"/>
            </a:pPr>
            <a:endParaRPr lang="es-ES" dirty="0"/>
          </a:p>
          <a:p>
            <a:r>
              <a:rPr lang="en-GB" b="1" dirty="0"/>
              <a:t>Revisited words: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8.1.1.4: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vender [528]; sobre¹ [62]</a:t>
            </a:r>
          </a:p>
          <a:p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7.3.2.5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mundo [123]</a:t>
            </a:r>
          </a:p>
          <a:p>
            <a:endParaRPr lang="en-GB" dirty="0"/>
          </a:p>
          <a:p>
            <a:r>
              <a:rPr lang="en-GB" b="1" dirty="0"/>
              <a:t>Notes: </a:t>
            </a:r>
          </a:p>
          <a:p>
            <a:pPr marL="228600" indent="-228600">
              <a:buAutoNum type="arabicPeriod"/>
            </a:pPr>
            <a:r>
              <a:rPr lang="en-GB" dirty="0" err="1"/>
              <a:t>Ángel</a:t>
            </a:r>
            <a:r>
              <a:rPr lang="en-GB" dirty="0"/>
              <a:t> [1300] is a cognate.</a:t>
            </a:r>
          </a:p>
          <a:p>
            <a:pPr marL="228600" indent="-228600">
              <a:buAutoNum type="arabicPeriod"/>
            </a:pPr>
            <a:r>
              <a:rPr lang="en-GB" dirty="0"/>
              <a:t>Débil</a:t>
            </a:r>
            <a:r>
              <a:rPr lang="en-GB" baseline="0" dirty="0"/>
              <a:t> [1946] will be taught later in Year 8. Its meaning is given as a gloss here.</a:t>
            </a:r>
            <a:endParaRPr lang="en-GB" dirty="0"/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502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Vocabulario</a:t>
            </a:r>
            <a:r>
              <a:rPr lang="en-GB" dirty="0"/>
              <a:t/>
            </a:r>
            <a:br>
              <a:rPr lang="en-GB" dirty="0"/>
            </a:br>
            <a:r>
              <a:rPr lang="en-GB" b="1" dirty="0"/>
              <a:t>Timing:  </a:t>
            </a:r>
            <a:r>
              <a:rPr lang="en-GB" b="0" dirty="0"/>
              <a:t>5 min. (plus 3 minutes additional preparation time, if required)</a:t>
            </a:r>
            <a:br>
              <a:rPr lang="en-GB" b="0" dirty="0"/>
            </a:b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revisit two combined vocabulary sets (oral modality).</a:t>
            </a:r>
            <a:br>
              <a:rPr lang="en-GB" b="0" dirty="0"/>
            </a:br>
            <a:r>
              <a:rPr lang="en-GB" b="0" dirty="0"/>
              <a:t/>
            </a:r>
            <a:br>
              <a:rPr lang="en-GB" b="0" dirty="0"/>
            </a:br>
            <a:r>
              <a:rPr lang="en-GB" b="1" dirty="0"/>
              <a:t>Procedure: </a:t>
            </a:r>
            <a:br>
              <a:rPr lang="en-GB" b="1" dirty="0"/>
            </a:br>
            <a:r>
              <a:rPr lang="en-GB" b="1" dirty="0"/>
              <a:t>1. </a:t>
            </a:r>
            <a:r>
              <a:rPr lang="en-GB" b="0" dirty="0"/>
              <a:t>Think about the Spanish for the key words on the slide.</a:t>
            </a: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2. </a:t>
            </a:r>
            <a:r>
              <a:rPr lang="en-GB" b="0" dirty="0"/>
              <a:t>Listen to the audio 1-5.  For each, choose the correct answer A, B or C.</a:t>
            </a:r>
            <a:br>
              <a:rPr lang="en-GB" b="0" dirty="0"/>
            </a:br>
            <a:r>
              <a:rPr lang="en-GB" b="1" dirty="0"/>
              <a:t>3. </a:t>
            </a:r>
            <a:r>
              <a:rPr lang="en-GB" b="0" dirty="0"/>
              <a:t>Click to see the answers.</a:t>
            </a: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4. </a:t>
            </a:r>
            <a:r>
              <a:rPr lang="en-GB" b="0" dirty="0"/>
              <a:t>Think what would have been heard for either of the other two possible answers.</a:t>
            </a:r>
            <a:br>
              <a:rPr lang="en-GB" b="0" dirty="0"/>
            </a:br>
            <a:endParaRPr lang="en-GB" sz="1200" b="0" i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i="0" dirty="0" err="1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Transcript</a:t>
            </a:r>
            <a:r>
              <a:rPr lang="es-ES" sz="1200" b="1" i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:</a:t>
            </a:r>
          </a:p>
          <a:p>
            <a:pPr marL="228600" indent="-228600">
              <a:buAutoNum type="arabicPeriod"/>
            </a:pPr>
            <a:r>
              <a:rPr lang="en-GB" sz="1200" dirty="0" err="1">
                <a:solidFill>
                  <a:srgbClr val="002060"/>
                </a:solidFill>
              </a:rPr>
              <a:t>Creemos</a:t>
            </a:r>
            <a:r>
              <a:rPr lang="en-GB" sz="1200" dirty="0">
                <a:solidFill>
                  <a:srgbClr val="002060"/>
                </a:solidFill>
              </a:rPr>
              <a:t> que es </a:t>
            </a:r>
            <a:r>
              <a:rPr lang="en-GB" sz="1200" dirty="0" err="1">
                <a:solidFill>
                  <a:srgbClr val="002060"/>
                </a:solidFill>
              </a:rPr>
              <a:t>necesario</a:t>
            </a:r>
            <a:r>
              <a:rPr lang="en-GB" sz="1200" dirty="0">
                <a:solidFill>
                  <a:srgbClr val="002060"/>
                </a:solidFill>
              </a:rPr>
              <a:t> leer las </a:t>
            </a:r>
            <a:r>
              <a:rPr lang="en-GB" sz="1200" dirty="0" err="1">
                <a:solidFill>
                  <a:srgbClr val="002060"/>
                </a:solidFill>
              </a:rPr>
              <a:t>noticias</a:t>
            </a:r>
            <a:r>
              <a:rPr lang="en-GB" sz="1200" dirty="0">
                <a:solidFill>
                  <a:srgbClr val="002060"/>
                </a:solidFill>
              </a:rPr>
              <a:t> y </a:t>
            </a:r>
            <a:r>
              <a:rPr lang="en-GB" sz="1200" dirty="0" err="1">
                <a:solidFill>
                  <a:srgbClr val="002060"/>
                </a:solidFill>
              </a:rPr>
              <a:t>hablar</a:t>
            </a:r>
            <a:r>
              <a:rPr lang="en-GB" sz="1200" dirty="0">
                <a:solidFill>
                  <a:srgbClr val="002060"/>
                </a:solidFill>
              </a:rPr>
              <a:t> con los </a:t>
            </a:r>
            <a:r>
              <a:rPr lang="en-GB" sz="1200" dirty="0" err="1">
                <a:solidFill>
                  <a:srgbClr val="002060"/>
                </a:solidFill>
              </a:rPr>
              <a:t>periodistas</a:t>
            </a:r>
            <a:r>
              <a:rPr lang="en-GB" sz="1200" dirty="0">
                <a:solidFill>
                  <a:srgbClr val="002060"/>
                </a:solidFill>
              </a:rPr>
              <a:t>.</a:t>
            </a:r>
            <a:endParaRPr lang="en-GB" sz="1200" b="0" i="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En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abril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hacemos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entrevistas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 en el extranjero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porque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queremos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visitar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otras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ciudades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.</a:t>
            </a:r>
          </a:p>
          <a:p>
            <a:pPr marL="228600" indent="-228600">
              <a:buAutoNum type="arabicPeriod"/>
            </a:pP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Es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verdad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 que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vendemos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periódicos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 en muchas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partes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 del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mundo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.</a:t>
            </a:r>
          </a:p>
          <a:p>
            <a:pPr marL="228600" indent="-228600">
              <a:buAutoNum type="arabicPeriod"/>
            </a:pP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En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realidad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queremos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escribir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sobre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 los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problemas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 de la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sociedad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.</a:t>
            </a:r>
          </a:p>
          <a:p>
            <a:pPr marL="228600" indent="-228600">
              <a:buAutoNum type="arabicPeriod"/>
            </a:pP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En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marzo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ponemos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unas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páginas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divertidas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 en la </a:t>
            </a:r>
            <a:r>
              <a:rPr lang="en-GB" sz="1200" b="0" i="0" dirty="0" err="1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revista</a:t>
            </a:r>
            <a:r>
              <a:rPr lang="en-GB" sz="1200" b="0" i="0" dirty="0"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.</a:t>
            </a:r>
            <a:endParaRPr lang="en-GB" sz="1200" b="0" i="0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r>
              <a:rPr lang="en-GB" dirty="0"/>
              <a:t> </a:t>
            </a:r>
          </a:p>
          <a:p>
            <a:r>
              <a:rPr lang="en-GB" b="1" dirty="0"/>
              <a:t>Word frequency </a:t>
            </a:r>
            <a:r>
              <a:rPr lang="en-GB" b="1" baseline="0" dirty="0"/>
              <a:t>(1 is the most frequent word in Spanish): </a:t>
            </a: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8.1.1.4 (revisit):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vender [528]; creer (en) [83]; poner [91]; noticia [859]; periodista [1235]; entrevista [1653]; página [598]; sobre¹ [62]; que [3]; realidad [260]; sociedad [353]</a:t>
            </a:r>
            <a:r>
              <a:rPr lang="es-GB" dirty="0">
                <a:effectLst/>
              </a:rPr>
              <a:t> </a:t>
            </a:r>
          </a:p>
          <a:p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7.3.2.5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E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marzo [1231]; abril [1064]; porque [40]; divertido [2446]; visitar [792parte¹ [92]; extranjero¹ [765]; mundo [123]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159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i="0" dirty="0"/>
              <a:t>3 minutes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Vocabulary practice</a:t>
            </a:r>
            <a:r>
              <a:rPr lang="en-GB" b="1" baseline="0" dirty="0"/>
              <a:t>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</a:t>
            </a:r>
            <a:r>
              <a:rPr lang="en-GB" b="1" dirty="0"/>
              <a:t/>
            </a:r>
            <a:br>
              <a:rPr lang="en-GB" b="1" dirty="0"/>
            </a:br>
            <a:r>
              <a:rPr lang="en-GB" b="1" dirty="0"/>
              <a:t>1. </a:t>
            </a:r>
            <a:r>
              <a:rPr lang="en-GB" dirty="0"/>
              <a:t>Pupils</a:t>
            </a:r>
            <a:r>
              <a:rPr lang="en-GB" baseline="0" dirty="0"/>
              <a:t> either work by themselves or in pairs, reading out the words and recapping their English meaning (1 minute).</a:t>
            </a:r>
            <a:br>
              <a:rPr lang="en-GB" baseline="0" dirty="0"/>
            </a:br>
            <a:r>
              <a:rPr lang="en-GB" b="1" baseline="0" dirty="0"/>
              <a:t>2. </a:t>
            </a:r>
            <a:r>
              <a:rPr lang="en-GB" baseline="0" dirty="0"/>
              <a:t>Then the teacher removes the English words or pictures (one by one) and they try to recall the English orally (chorally), looking at the Spanish (1 minute).</a:t>
            </a:r>
            <a:br>
              <a:rPr lang="en-GB" baseline="0" dirty="0"/>
            </a:br>
            <a:r>
              <a:rPr lang="en-GB" b="1" baseline="0" dirty="0"/>
              <a:t>3. </a:t>
            </a:r>
            <a:r>
              <a:rPr lang="en-GB" baseline="0" dirty="0"/>
              <a:t>Then the Spanish meanings are removed (one by one) and they to recall them orally (again, chorally), looking at the English (1 minute)</a:t>
            </a:r>
            <a:br>
              <a:rPr lang="en-GB" baseline="0" dirty="0"/>
            </a:br>
            <a:r>
              <a:rPr lang="en-GB" b="1" baseline="0" dirty="0"/>
              <a:t>4. </a:t>
            </a:r>
            <a:r>
              <a:rPr lang="en-GB" baseline="0" dirty="0"/>
              <a:t>Further rounds of learning can be facilitated by one pupil turning away from the board, and his/her partner asking him/her the meanings (‘Cómo se dice X en </a:t>
            </a:r>
            <a:r>
              <a:rPr lang="en-GB" baseline="0" dirty="0" err="1"/>
              <a:t>español</a:t>
            </a:r>
            <a:r>
              <a:rPr lang="en-GB" baseline="0" dirty="0"/>
              <a:t>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sym typeface="Wingdings" panose="05000000000000000000" pitchFamily="2" charset="2"/>
            </a:endParaRPr>
          </a:p>
          <a:p>
            <a:r>
              <a:rPr lang="en-GB" b="1" dirty="0"/>
              <a:t>Word frequency </a:t>
            </a:r>
            <a:r>
              <a:rPr lang="en-GB" b="1" baseline="0" dirty="0"/>
              <a:t>(1 is the most frequent word in Spanish): </a:t>
            </a: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New vocabulary (introduce):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permitir [218]; decidir [368]; dividir [1385]; cubrir [611]; repartir [2161]; fiesta [796]; canción [982]; bebida [2787]; costo [1707]; juego [409]; incluso [336]; fuerte² [435]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06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recap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3rd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 plural form of present tense –er/-ir verbs (-en) and introduce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1</a:t>
            </a:r>
            <a:r>
              <a:rPr lang="en-GB" sz="120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 plural (-imos)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Go</a:t>
            </a:r>
            <a:r>
              <a:rPr lang="en-US" b="0" baseline="0" dirty="0"/>
              <a:t> through the grammar explanation with students, revealing each new sentence on a mouse click.</a:t>
            </a:r>
          </a:p>
          <a:p>
            <a:pPr marL="228600" indent="-228600">
              <a:buAutoNum type="arabicPeriod"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Note: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will be the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first time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students see –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–ir verbs behaving differently.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speech bubble highlights this.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b="0" dirty="0"/>
          </a:p>
          <a:p>
            <a:endParaRPr lang="en-US" b="0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baseline="0" dirty="0"/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179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8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practise connecting the verb</a:t>
            </a:r>
            <a:r>
              <a:rPr lang="en-US" b="0" baseline="0" dirty="0"/>
              <a:t> ending ‘–imos’ with the meaning ‘we’ and ‘–</a:t>
            </a:r>
            <a:r>
              <a:rPr lang="en-US" b="0" baseline="0" dirty="0" err="1"/>
              <a:t>en</a:t>
            </a:r>
            <a:r>
              <a:rPr lang="en-US" b="0" baseline="0" dirty="0"/>
              <a:t>’ with ‘they’ for –</a:t>
            </a:r>
            <a:r>
              <a:rPr lang="en-US" b="0" baseline="0" dirty="0" err="1"/>
              <a:t>ir</a:t>
            </a:r>
            <a:r>
              <a:rPr lang="en-US" b="0" baseline="0" dirty="0"/>
              <a:t> verbs; to raise awareness of the English auxiliary ‘do’ in negative statements.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</a:t>
            </a:r>
            <a:r>
              <a:rPr lang="en-US" b="0" baseline="0" dirty="0"/>
              <a:t> read the sentences and decide if the verb refers to ‘we’ or ‘they’ by focusing on the verb ending.</a:t>
            </a:r>
            <a:endParaRPr lang="en-US" b="0" dirty="0"/>
          </a:p>
          <a:p>
            <a:r>
              <a:rPr lang="en-US" b="0" dirty="0"/>
              <a:t>2. Students then translate the underlined</a:t>
            </a:r>
            <a:r>
              <a:rPr lang="en-US" b="0" baseline="0" dirty="0"/>
              <a:t> sections into English. </a:t>
            </a:r>
          </a:p>
          <a:p>
            <a:endParaRPr lang="en-US" b="0" baseline="0" dirty="0"/>
          </a:p>
          <a:p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Words from revisited vocabulary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sets:</a:t>
            </a:r>
            <a:endParaRPr lang="es-419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8.1.1.4:</a:t>
            </a:r>
            <a:r>
              <a:rPr lang="es-CO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sobre¹ [62]; </a:t>
            </a:r>
            <a:endParaRPr lang="en-US" b="0" baseline="0" dirty="0"/>
          </a:p>
          <a:p>
            <a:endParaRPr lang="en-US" b="0" baseline="0" dirty="0"/>
          </a:p>
          <a:p>
            <a:r>
              <a:rPr lang="en-US" b="1" baseline="0" dirty="0"/>
              <a:t>Note: </a:t>
            </a:r>
          </a:p>
          <a:p>
            <a:r>
              <a:rPr lang="en-US" b="0" baseline="0" dirty="0"/>
              <a:t>1. The</a:t>
            </a:r>
            <a:r>
              <a:rPr lang="en-US" b="1" baseline="0" dirty="0"/>
              <a:t> </a:t>
            </a:r>
            <a:r>
              <a:rPr lang="en-US" b="0" baseline="0" dirty="0"/>
              <a:t>sentences to translate verbs include a negative, which is translated using the English auxiliary ‘do’. It is worth once again highlighting this difference between English and Spanish. </a:t>
            </a: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938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</a:t>
            </a:r>
            <a:r>
              <a:rPr lang="en-GB" b="0" dirty="0"/>
              <a:t>10 </a:t>
            </a:r>
            <a:r>
              <a:rPr lang="es-ES" b="0" dirty="0"/>
              <a:t>min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Consolidate understanding</a:t>
            </a:r>
            <a:r>
              <a:rPr lang="en-US" b="0" baseline="0" dirty="0"/>
              <a:t> of present tense –</a:t>
            </a:r>
            <a:r>
              <a:rPr lang="en-US" b="0" baseline="0" dirty="0" err="1"/>
              <a:t>ir</a:t>
            </a:r>
            <a:r>
              <a:rPr lang="en-US" b="0" baseline="0" dirty="0"/>
              <a:t> verbs in (</a:t>
            </a:r>
            <a:r>
              <a:rPr lang="en-US" b="0" dirty="0"/>
              <a:t>1</a:t>
            </a:r>
            <a:r>
              <a:rPr lang="en-US" b="0" baseline="30000" dirty="0"/>
              <a:t>st</a:t>
            </a:r>
            <a:r>
              <a:rPr lang="en-US" b="0" dirty="0"/>
              <a:t> and 3</a:t>
            </a:r>
            <a:r>
              <a:rPr lang="en-US" b="0" baseline="30000" dirty="0"/>
              <a:t>rd</a:t>
            </a:r>
            <a:r>
              <a:rPr lang="en-US" b="0" dirty="0"/>
              <a:t> person plural)</a:t>
            </a:r>
            <a:r>
              <a:rPr lang="en-US" b="0" baseline="0" dirty="0"/>
              <a:t> in the oral modality.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Listen to each phrase and decide if it the missing word would be ‘</a:t>
            </a:r>
            <a:r>
              <a:rPr lang="en-US" b="0" dirty="0" err="1"/>
              <a:t>puede</a:t>
            </a:r>
            <a:r>
              <a:rPr lang="en-US" b="0" dirty="0"/>
              <a:t>’ or ‘</a:t>
            </a:r>
            <a:r>
              <a:rPr lang="en-US" b="0" dirty="0" err="1"/>
              <a:t>pueden</a:t>
            </a:r>
            <a:r>
              <a:rPr lang="en-US" b="0" dirty="0"/>
              <a:t>’ depending on the verb that you hear.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Then, listen again and write in English who or what the sentence refers to.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Lastly, write in English what activity each sentence refers to.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Note: </a:t>
            </a:r>
            <a:r>
              <a:rPr lang="en-US" b="0" dirty="0"/>
              <a:t>compartir [579] will be formally introduced in 8.1.2.1 (the next teaching week) of the scheme of work. It is included here</a:t>
            </a:r>
            <a:r>
              <a:rPr lang="en-US" b="0" baseline="0" dirty="0"/>
              <a:t> as it is a further example of an –</a:t>
            </a:r>
            <a:r>
              <a:rPr lang="en-US" b="0" baseline="0" dirty="0" err="1"/>
              <a:t>ir</a:t>
            </a:r>
            <a:r>
              <a:rPr lang="en-US" b="0" baseline="0" dirty="0"/>
              <a:t> verb.</a:t>
            </a:r>
            <a:endParaRPr lang="en-US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Transcript</a:t>
            </a:r>
            <a:r>
              <a:rPr lang="en-US" b="0" dirty="0"/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 err="1"/>
              <a:t>Decidimos</a:t>
            </a:r>
            <a:r>
              <a:rPr lang="en-US" b="0" dirty="0"/>
              <a:t> </a:t>
            </a:r>
            <a:r>
              <a:rPr lang="en-US" b="0" dirty="0" err="1"/>
              <a:t>quién</a:t>
            </a:r>
            <a:r>
              <a:rPr lang="en-US" b="0" dirty="0"/>
              <a:t> </a:t>
            </a:r>
            <a:r>
              <a:rPr lang="en-US" b="0" dirty="0" err="1"/>
              <a:t>compra</a:t>
            </a:r>
            <a:r>
              <a:rPr lang="en-US" b="0" dirty="0"/>
              <a:t> las </a:t>
            </a:r>
            <a:r>
              <a:rPr lang="en-US" b="0" dirty="0" err="1"/>
              <a:t>bebidas</a:t>
            </a:r>
            <a:r>
              <a:rPr lang="en-US" b="0" dirty="0"/>
              <a:t> antes de la fiesta.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 err="1"/>
              <a:t>Compartimos</a:t>
            </a:r>
            <a:r>
              <a:rPr lang="en-US" b="0" dirty="0"/>
              <a:t> el </a:t>
            </a:r>
            <a:r>
              <a:rPr lang="en-US" b="0" dirty="0" err="1"/>
              <a:t>costo</a:t>
            </a:r>
            <a:r>
              <a:rPr lang="en-US" b="0" dirty="0"/>
              <a:t> </a:t>
            </a:r>
            <a:r>
              <a:rPr lang="en-US" b="0" dirty="0" err="1"/>
              <a:t>porque</a:t>
            </a:r>
            <a:r>
              <a:rPr lang="en-US" b="0" dirty="0"/>
              <a:t> es un </a:t>
            </a:r>
            <a:r>
              <a:rPr lang="en-US" b="0" dirty="0" err="1"/>
              <a:t>poco</a:t>
            </a:r>
            <a:r>
              <a:rPr lang="en-US" b="0" dirty="0"/>
              <a:t> </a:t>
            </a:r>
            <a:r>
              <a:rPr lang="en-US" b="0" dirty="0" err="1"/>
              <a:t>caro</a:t>
            </a:r>
            <a:r>
              <a:rPr lang="en-US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 err="1"/>
              <a:t>Aprenden</a:t>
            </a:r>
            <a:r>
              <a:rPr lang="en-US" b="0" dirty="0"/>
              <a:t> un juego nuevo que es </a:t>
            </a:r>
            <a:r>
              <a:rPr lang="en-US" b="0" dirty="0" err="1"/>
              <a:t>muy</a:t>
            </a:r>
            <a:r>
              <a:rPr lang="en-US" b="0" dirty="0"/>
              <a:t> </a:t>
            </a:r>
            <a:r>
              <a:rPr lang="en-US" b="0" dirty="0" err="1"/>
              <a:t>interesante</a:t>
            </a:r>
            <a:r>
              <a:rPr lang="en-US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No </a:t>
            </a:r>
            <a:r>
              <a:rPr lang="en-US" b="0" dirty="0" err="1"/>
              <a:t>permiten</a:t>
            </a:r>
            <a:r>
              <a:rPr lang="en-US" b="0" dirty="0"/>
              <a:t> canciones </a:t>
            </a:r>
            <a:r>
              <a:rPr lang="en-US" b="0" dirty="0" err="1"/>
              <a:t>aburridas</a:t>
            </a:r>
            <a:r>
              <a:rPr lang="en-US" b="0" dirty="0"/>
              <a:t> </a:t>
            </a:r>
            <a:r>
              <a:rPr lang="en-US" b="0" dirty="0" err="1"/>
              <a:t>porque</a:t>
            </a:r>
            <a:r>
              <a:rPr lang="en-US" b="0" dirty="0"/>
              <a:t> es una fiesta </a:t>
            </a:r>
            <a:r>
              <a:rPr lang="en-US" b="0" dirty="0" err="1"/>
              <a:t>divertida</a:t>
            </a:r>
            <a:r>
              <a:rPr lang="en-US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 err="1"/>
              <a:t>Repartimos</a:t>
            </a:r>
            <a:r>
              <a:rPr lang="en-US" b="0" dirty="0"/>
              <a:t> la comida por la </a:t>
            </a:r>
            <a:r>
              <a:rPr lang="en-US" b="0" dirty="0" err="1"/>
              <a:t>tarde</a:t>
            </a:r>
            <a:r>
              <a:rPr lang="en-US" b="0" dirty="0"/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 err="1"/>
              <a:t>Dividen</a:t>
            </a:r>
            <a:r>
              <a:rPr lang="en-US" b="0" dirty="0"/>
              <a:t> las </a:t>
            </a:r>
            <a:r>
              <a:rPr lang="en-US" b="0" dirty="0" err="1"/>
              <a:t>tareas</a:t>
            </a:r>
            <a:r>
              <a:rPr lang="en-US" b="0" dirty="0"/>
              <a:t> </a:t>
            </a:r>
            <a:r>
              <a:rPr lang="en-US" b="0" dirty="0" err="1"/>
              <a:t>después</a:t>
            </a:r>
            <a:r>
              <a:rPr lang="en-US" b="0" dirty="0"/>
              <a:t> de la fiesta </a:t>
            </a:r>
            <a:r>
              <a:rPr lang="en-US" b="0" dirty="0" err="1"/>
              <a:t>porque</a:t>
            </a:r>
            <a:r>
              <a:rPr lang="en-US" b="0" dirty="0"/>
              <a:t> ¡la casa </a:t>
            </a:r>
            <a:r>
              <a:rPr lang="en-US" b="0" dirty="0" err="1"/>
              <a:t>está</a:t>
            </a:r>
            <a:r>
              <a:rPr lang="en-US" b="0" dirty="0"/>
              <a:t> </a:t>
            </a:r>
            <a:r>
              <a:rPr lang="en-US" b="0" dirty="0" err="1"/>
              <a:t>sucia</a:t>
            </a:r>
            <a:r>
              <a:rPr lang="en-US" b="0" dirty="0"/>
              <a:t>!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="1" dirty="0"/>
          </a:p>
          <a:p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Words from revisited vocabulary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sets:</a:t>
            </a:r>
            <a:endParaRPr lang="es-419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CO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8.1.1.4: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[3];</a:t>
            </a:r>
          </a:p>
          <a:p>
            <a:r>
              <a:rPr lang="es-419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7.3.2.5</a:t>
            </a:r>
            <a:r>
              <a:rPr lang="es-E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419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 [40];  </a:t>
            </a:r>
          </a:p>
          <a:p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Source</a:t>
            </a:r>
            <a:r>
              <a:rPr lang="es-ES" dirty="0"/>
              <a:t>:</a:t>
            </a:r>
            <a:r>
              <a:rPr lang="es-ES" baseline="0" dirty="0"/>
              <a:t> Davies, M. &amp; Davies, K. (2018</a:t>
            </a:r>
            <a:r>
              <a:rPr lang="es-ES" i="1" baseline="0" dirty="0"/>
              <a:t>). A </a:t>
            </a:r>
            <a:r>
              <a:rPr lang="es-ES" i="1" baseline="0" dirty="0" err="1"/>
              <a:t>frequency</a:t>
            </a:r>
            <a:r>
              <a:rPr lang="es-ES" i="1" baseline="0" dirty="0"/>
              <a:t> </a:t>
            </a:r>
            <a:r>
              <a:rPr lang="es-ES" i="1" baseline="0" dirty="0" err="1"/>
              <a:t>dictionary</a:t>
            </a:r>
            <a:r>
              <a:rPr lang="es-ES" i="1" baseline="0" dirty="0"/>
              <a:t> of </a:t>
            </a:r>
            <a:r>
              <a:rPr lang="es-ES" i="1" baseline="0" dirty="0" err="1"/>
              <a:t>Spanish</a:t>
            </a:r>
            <a:r>
              <a:rPr lang="es-ES" i="1" baseline="0" dirty="0"/>
              <a:t>: Core </a:t>
            </a:r>
            <a:r>
              <a:rPr lang="es-ES" i="1" baseline="0" dirty="0" err="1"/>
              <a:t>vocabulary</a:t>
            </a:r>
            <a:r>
              <a:rPr lang="es-ES" i="1" baseline="0" dirty="0"/>
              <a:t> </a:t>
            </a:r>
            <a:r>
              <a:rPr lang="es-ES" i="1" baseline="0" dirty="0" err="1"/>
              <a:t>for</a:t>
            </a:r>
            <a:r>
              <a:rPr lang="es-ES" i="1" baseline="0" dirty="0"/>
              <a:t> </a:t>
            </a:r>
            <a:r>
              <a:rPr lang="es-ES" i="1" baseline="0" dirty="0" err="1"/>
              <a:t>learners</a:t>
            </a:r>
            <a:r>
              <a:rPr lang="es-ES" i="1" baseline="0" dirty="0"/>
              <a:t> </a:t>
            </a:r>
            <a:r>
              <a:rPr lang="es-ES" baseline="0" dirty="0"/>
              <a:t>(2nd ed.). </a:t>
            </a:r>
            <a:r>
              <a:rPr lang="es-ES" baseline="0" dirty="0" err="1"/>
              <a:t>Routledge</a:t>
            </a:r>
            <a:r>
              <a:rPr lang="es-ES" baseline="0" dirty="0"/>
              <a:t>: London</a:t>
            </a: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603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/>
              <a:t>Timing: </a:t>
            </a:r>
            <a:r>
              <a:rPr lang="en-GB" b="0" baseline="0" dirty="0"/>
              <a:t>10 minutes</a:t>
            </a:r>
          </a:p>
          <a:p>
            <a:endParaRPr lang="en-GB" b="0" baseline="0" dirty="0"/>
          </a:p>
          <a:p>
            <a:r>
              <a:rPr lang="en-GB" b="1" baseline="0" dirty="0"/>
              <a:t>Aim: </a:t>
            </a:r>
            <a:r>
              <a:rPr lang="en-GB" b="0" baseline="0" dirty="0"/>
              <a:t>The main aim of this paired speaking/listening activity is correct use and understanding of present tense –ir verbs in the 1</a:t>
            </a:r>
            <a:r>
              <a:rPr lang="en-GB" b="0" baseline="30000" dirty="0"/>
              <a:t>st</a:t>
            </a:r>
            <a:r>
              <a:rPr lang="en-GB" b="0" baseline="0" dirty="0"/>
              <a:t> person plural and the 3</a:t>
            </a:r>
            <a:r>
              <a:rPr lang="en-GB" b="0" baseline="30000" dirty="0"/>
              <a:t>rd</a:t>
            </a:r>
            <a:r>
              <a:rPr lang="en-GB" b="0" baseline="0" dirty="0"/>
              <a:t> person plural.</a:t>
            </a:r>
            <a:br>
              <a:rPr lang="en-GB" b="0" baseline="0" dirty="0"/>
            </a:br>
            <a:r>
              <a:rPr lang="en-GB" b="0" baseline="0" dirty="0"/>
              <a:t>The activity also provides the opportunity to consolidate vocabulary.</a:t>
            </a:r>
          </a:p>
          <a:p>
            <a:endParaRPr lang="en-GB" b="0" baseline="0" dirty="0"/>
          </a:p>
          <a:p>
            <a:r>
              <a:rPr lang="en-GB" b="0" baseline="0" dirty="0"/>
              <a:t>The lexical information is given in Spanish to the person speaking. This allows for greater focus on the grammar (choosing whether to use –imos or –en). </a:t>
            </a:r>
            <a:br>
              <a:rPr lang="en-GB" b="0" baseline="0" dirty="0"/>
            </a:br>
            <a:r>
              <a:rPr lang="en-GB" b="0" baseline="0" dirty="0"/>
              <a:t>This also prevents copying, since the listener is expected to write the English.</a:t>
            </a:r>
          </a:p>
          <a:p>
            <a:endParaRPr lang="en-GB" b="0" baseline="0" dirty="0"/>
          </a:p>
          <a:p>
            <a:r>
              <a:rPr lang="en-GB" b="1" baseline="0" dirty="0"/>
              <a:t>Procedure:</a:t>
            </a:r>
            <a:r>
              <a:rPr lang="en-GB" b="0" baseline="0" dirty="0"/>
              <a:t/>
            </a:r>
            <a:br>
              <a:rPr lang="en-GB" b="0" baseline="0" dirty="0"/>
            </a:br>
            <a:r>
              <a:rPr lang="en-GB" b="0" baseline="0" dirty="0"/>
              <a:t>1. Before starting, copy down a blank version of the grid on the right-hand side of this slide, numbered 1-6</a:t>
            </a:r>
            <a:br>
              <a:rPr lang="en-GB" b="0" baseline="0" dirty="0"/>
            </a:br>
            <a:r>
              <a:rPr lang="en-GB" b="0" baseline="0" dirty="0"/>
              <a:t>2. Person A starts speaking – Person B completes the details in his/her grid.</a:t>
            </a:r>
            <a:br>
              <a:rPr lang="en-GB" b="0" baseline="0" dirty="0"/>
            </a:br>
            <a:r>
              <a:rPr lang="en-GB" b="0" baseline="0" dirty="0"/>
              <a:t>3. Roles can be swapped after every turn, or after Person A has done all six utterances.</a:t>
            </a:r>
          </a:p>
          <a:p>
            <a:r>
              <a:rPr lang="en-GB" b="0" baseline="0" dirty="0"/>
              <a:t>4. Answers are checked on the next slide.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Clipart from </a:t>
            </a:r>
            <a:r>
              <a:rPr lang="es-ES" dirty="0">
                <a:hlinkClick r:id="rId3"/>
              </a:rPr>
              <a:t>http://clipart-library.com</a:t>
            </a:r>
            <a:endParaRPr lang="en-GB" dirty="0"/>
          </a:p>
          <a:p>
            <a:endParaRPr lang="es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383CCB-3286-4404-9410-83526AE8B3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772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3859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81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000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093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018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5780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009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452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765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8534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0880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7907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7274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4916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09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081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98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43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86DACE-91D4-F84C-BC79-BE1BB5A5CA8D}"/>
              </a:ext>
            </a:extLst>
          </p:cNvPr>
          <p:cNvSpPr txBox="1"/>
          <p:nvPr userDrawn="1"/>
        </p:nvSpPr>
        <p:spPr>
          <a:xfrm>
            <a:off x="838200" y="1923393"/>
            <a:ext cx="6035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53176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41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47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6745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B177A-FB9B-624B-90F1-42CB20E9E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962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2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13" Type="http://schemas.openxmlformats.org/officeDocument/2006/relationships/image" Target="../media/image33.tiff"/><Relationship Id="rId18" Type="http://schemas.openxmlformats.org/officeDocument/2006/relationships/image" Target="../media/image38.tiff"/><Relationship Id="rId3" Type="http://schemas.openxmlformats.org/officeDocument/2006/relationships/image" Target="../media/image3.png"/><Relationship Id="rId7" Type="http://schemas.openxmlformats.org/officeDocument/2006/relationships/image" Target="../media/image27.tiff"/><Relationship Id="rId12" Type="http://schemas.openxmlformats.org/officeDocument/2006/relationships/image" Target="../media/image32.tiff"/><Relationship Id="rId17" Type="http://schemas.openxmlformats.org/officeDocument/2006/relationships/image" Target="../media/image37.tiff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31.tiff"/><Relationship Id="rId5" Type="http://schemas.openxmlformats.org/officeDocument/2006/relationships/image" Target="../media/image26.png"/><Relationship Id="rId15" Type="http://schemas.openxmlformats.org/officeDocument/2006/relationships/image" Target="../media/image35.tiff"/><Relationship Id="rId10" Type="http://schemas.openxmlformats.org/officeDocument/2006/relationships/image" Target="../media/image30.tiff"/><Relationship Id="rId4" Type="http://schemas.openxmlformats.org/officeDocument/2006/relationships/image" Target="../media/image25.png"/><Relationship Id="rId9" Type="http://schemas.openxmlformats.org/officeDocument/2006/relationships/image" Target="../media/image29.tiff"/><Relationship Id="rId14" Type="http://schemas.openxmlformats.org/officeDocument/2006/relationships/image" Target="../media/image3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2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8.wav"/><Relationship Id="rId13" Type="http://schemas.openxmlformats.org/officeDocument/2006/relationships/image" Target="../media/image39.jpeg"/><Relationship Id="rId3" Type="http://schemas.openxmlformats.org/officeDocument/2006/relationships/image" Target="../media/image3.png"/><Relationship Id="rId7" Type="http://schemas.openxmlformats.org/officeDocument/2006/relationships/audio" Target="../media/audio27.wav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6.wav"/><Relationship Id="rId11" Type="http://schemas.openxmlformats.org/officeDocument/2006/relationships/audio" Target="../media/audio31.wav"/><Relationship Id="rId5" Type="http://schemas.openxmlformats.org/officeDocument/2006/relationships/audio" Target="../media/audio25.wav"/><Relationship Id="rId10" Type="http://schemas.openxmlformats.org/officeDocument/2006/relationships/audio" Target="../media/audio30.wav"/><Relationship Id="rId4" Type="http://schemas.openxmlformats.org/officeDocument/2006/relationships/audio" Target="../media/audio24.wav"/><Relationship Id="rId9" Type="http://schemas.openxmlformats.org/officeDocument/2006/relationships/audio" Target="../media/audio29.wav"/><Relationship Id="rId1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quizlet.com/gb/528141989/year-8-spanish-term-12-week-1-flash-cards/" TargetMode="External"/><Relationship Id="rId3" Type="http://schemas.openxmlformats.org/officeDocument/2006/relationships/image" Target="../media/image3.png"/><Relationship Id="rId7" Type="http://schemas.openxmlformats.org/officeDocument/2006/relationships/hyperlink" Target="https://quizlet.com/gb/515887779/year-7-spanish-term-32-week-6-flash-cards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quizlet.com/gb/515395701/year-8-spanish-term-11-week-5-flash-cards/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3" Type="http://schemas.openxmlformats.org/officeDocument/2006/relationships/image" Target="../media/image3.png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0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3" Type="http://schemas.openxmlformats.org/officeDocument/2006/relationships/image" Target="../media/image4.png"/><Relationship Id="rId7" Type="http://schemas.openxmlformats.org/officeDocument/2006/relationships/audio" Target="../media/audio1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13" Type="http://schemas.openxmlformats.org/officeDocument/2006/relationships/image" Target="../media/image13.tiff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tiff"/><Relationship Id="rId5" Type="http://schemas.openxmlformats.org/officeDocument/2006/relationships/image" Target="../media/image6.png"/><Relationship Id="rId15" Type="http://schemas.openxmlformats.org/officeDocument/2006/relationships/image" Target="../media/image15.tiff"/><Relationship Id="rId10" Type="http://schemas.openxmlformats.org/officeDocument/2006/relationships/image" Target="../media/image10.tiff"/><Relationship Id="rId4" Type="http://schemas.openxmlformats.org/officeDocument/2006/relationships/image" Target="../media/image5.png"/><Relationship Id="rId9" Type="http://schemas.openxmlformats.org/officeDocument/2006/relationships/image" Target="../media/image9.tiff"/><Relationship Id="rId1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6.wav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tiff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3" Type="http://schemas.openxmlformats.org/officeDocument/2006/relationships/audio" Target="../media/audio17.wav"/><Relationship Id="rId7" Type="http://schemas.openxmlformats.org/officeDocument/2006/relationships/audio" Target="../media/audio2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0.wav"/><Relationship Id="rId5" Type="http://schemas.openxmlformats.org/officeDocument/2006/relationships/audio" Target="../media/audio19.wav"/><Relationship Id="rId4" Type="http://schemas.openxmlformats.org/officeDocument/2006/relationships/audio" Target="../media/audio18.wav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DEFE3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E56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</p:grpSp>
      <p:sp>
        <p:nvSpPr>
          <p:cNvPr id="5" name="Rectangle 4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56445" y="0"/>
            <a:ext cx="4350984" cy="6858000"/>
          </a:xfrm>
          <a:prstGeom prst="rect">
            <a:avLst/>
          </a:prstGeom>
          <a:solidFill>
            <a:srgbClr val="E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81D6C-D649-1548-983B-DB3A797C7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330" y="2203079"/>
            <a:ext cx="8207888" cy="879475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b="1" dirty="0">
                <a:solidFill>
                  <a:prstClr val="white"/>
                </a:solidFill>
              </a:rPr>
              <a:t>Describing what you and someone else (we) do (parties / celebrations)</a:t>
            </a:r>
            <a:endParaRPr lang="en-US" sz="40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DFED1B0-8365-D84A-847E-1CD3FA337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30" y="3184965"/>
            <a:ext cx="8422393" cy="1301969"/>
          </a:xfrm>
        </p:spPr>
        <p:txBody>
          <a:bodyPr>
            <a:noAutofit/>
          </a:bodyPr>
          <a:lstStyle/>
          <a:p>
            <a:pPr algn="l"/>
            <a:r>
              <a:rPr lang="en-GB" sz="2600" dirty="0">
                <a:solidFill>
                  <a:prstClr val="white"/>
                </a:solidFill>
              </a:rPr>
              <a:t>present tense -ir verbs: 1st person plural (-imos)</a:t>
            </a:r>
          </a:p>
        </p:txBody>
      </p:sp>
      <p:sp>
        <p:nvSpPr>
          <p:cNvPr id="14" name="Subtitle 6">
            <a:extLst>
              <a:ext uri="{FF2B5EF4-FFF2-40B4-BE49-F238E27FC236}">
                <a16:creationId xmlns:a16="http://schemas.microsoft.com/office/drawing/2014/main" id="{ABC93937-5935-4FD6-909A-1159EB86D0C7}"/>
              </a:ext>
            </a:extLst>
          </p:cNvPr>
          <p:cNvSpPr txBox="1">
            <a:spLocks/>
          </p:cNvSpPr>
          <p:nvPr/>
        </p:nvSpPr>
        <p:spPr>
          <a:xfrm>
            <a:off x="223129" y="3682390"/>
            <a:ext cx="6142947" cy="920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00" dirty="0">
                <a:solidFill>
                  <a:prstClr val="white"/>
                </a:solidFill>
              </a:rPr>
              <a:t>penultimate syllable </a:t>
            </a:r>
            <a:r>
              <a:rPr lang="en-GB" sz="2600" dirty="0" smtClean="0">
                <a:solidFill>
                  <a:prstClr val="white"/>
                </a:solidFill>
              </a:rPr>
              <a:t>stress</a:t>
            </a:r>
            <a:endParaRPr lang="en-GB" sz="2600" dirty="0">
              <a:solidFill>
                <a:prstClr val="white"/>
              </a:solidFill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223130" y="5226589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Y8 Spanish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1.1 - Week 7 – Lesson 13 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B3692F8-CE33-C34E-B376-364FE77401E4}"/>
              </a:ext>
            </a:extLst>
          </p:cNvPr>
          <p:cNvSpPr txBox="1">
            <a:spLocks/>
          </p:cNvSpPr>
          <p:nvPr/>
        </p:nvSpPr>
        <p:spPr>
          <a:xfrm>
            <a:off x="225242" y="6147055"/>
            <a:ext cx="4648910" cy="59418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Amanda Izquierdo / Nick Avery / Jack Peacock</a:t>
            </a: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/>
            </a:r>
            <a:b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Artwork: Mark </a:t>
            </a:r>
            <a:r>
              <a:rPr kumimoji="0" lang="en-GB" sz="1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Davies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Date updated: 15/07/20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5" name="Picture 14" descr="NCELP logo">
            <a:extLs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8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DBC23A1-F41B-8D49-ABF0-6843CE8E4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7" y="142840"/>
            <a:ext cx="2514601" cy="90010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Persona A</a:t>
            </a:r>
            <a:endParaRPr lang="es-GB" sz="2400" dirty="0">
              <a:solidFill>
                <a:srgbClr val="002060"/>
              </a:solidFill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8056B08B-757B-404A-8807-E4F87174D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720283"/>
              </p:ext>
            </p:extLst>
          </p:nvPr>
        </p:nvGraphicFramePr>
        <p:xfrm>
          <a:off x="50026" y="887977"/>
          <a:ext cx="5940370" cy="51206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0192">
                  <a:extLst>
                    <a:ext uri="{9D8B030D-6E8A-4147-A177-3AD203B41FA5}">
                      <a16:colId xmlns:a16="http://schemas.microsoft.com/office/drawing/2014/main" val="4036513689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94095337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2915434608"/>
                    </a:ext>
                  </a:extLst>
                </a:gridCol>
                <a:gridCol w="1872980">
                  <a:extLst>
                    <a:ext uri="{9D8B030D-6E8A-4147-A177-3AD203B41FA5}">
                      <a16:colId xmlns:a16="http://schemas.microsoft.com/office/drawing/2014/main" val="3112572903"/>
                    </a:ext>
                  </a:extLst>
                </a:gridCol>
                <a:gridCol w="1872980">
                  <a:extLst>
                    <a:ext uri="{9D8B030D-6E8A-4147-A177-3AD203B41FA5}">
                      <a16:colId xmlns:a16="http://schemas.microsoft.com/office/drawing/2014/main" val="7500648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s-GB" dirty="0"/>
                    </a:p>
                  </a:txBody>
                  <a:tcPr>
                    <a:lnL w="12700" cap="flat" cmpd="sng" algn="ctr">
                      <a:solidFill>
                        <a:srgbClr val="E6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b="0" dirty="0">
                        <a:solidFill>
                          <a:srgbClr val="203864"/>
                        </a:solidFill>
                      </a:endParaRPr>
                    </a:p>
                    <a:p>
                      <a:pPr algn="ctr"/>
                      <a:r>
                        <a:rPr lang="es-GB" b="0" dirty="0">
                          <a:solidFill>
                            <a:srgbClr val="203864"/>
                          </a:solidFill>
                        </a:rPr>
                        <a:t>‘We’</a:t>
                      </a:r>
                    </a:p>
                    <a:p>
                      <a:pPr algn="ctr"/>
                      <a:endParaRPr lang="es-GB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b="0" dirty="0">
                          <a:solidFill>
                            <a:srgbClr val="203864"/>
                          </a:solidFill>
                        </a:rPr>
                        <a:t>‘They’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err="1">
                          <a:solidFill>
                            <a:srgbClr val="002060"/>
                          </a:solidFill>
                        </a:rPr>
                        <a:t>Verbo</a:t>
                      </a:r>
                      <a:endParaRPr lang="es-GB" sz="2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b="0" dirty="0">
                          <a:solidFill>
                            <a:srgbClr val="002060"/>
                          </a:solidFill>
                        </a:rPr>
                        <a:t>¿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Qué?</a:t>
                      </a:r>
                      <a:endParaRPr lang="es-GB" sz="2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9097406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GB" dirty="0">
                          <a:solidFill>
                            <a:srgbClr val="203864"/>
                          </a:solidFill>
                        </a:rPr>
                        <a:t>X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permitir</a:t>
                      </a:r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música fuerte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398698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GB" dirty="0">
                          <a:solidFill>
                            <a:srgbClr val="203864"/>
                          </a:solidFill>
                        </a:rPr>
                        <a:t>X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dividir</a:t>
                      </a:r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el costo de la comida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8756728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GB" dirty="0">
                          <a:solidFill>
                            <a:srgbClr val="203864"/>
                          </a:solidFill>
                        </a:rPr>
                        <a:t>X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recibir</a:t>
                      </a:r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muchos regalos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4794354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GB" dirty="0">
                          <a:solidFill>
                            <a:srgbClr val="203864"/>
                          </a:solidFill>
                        </a:rPr>
                        <a:t>X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solidFill>
                            <a:srgbClr val="002060"/>
                          </a:solidFill>
                        </a:rPr>
                        <a:t>repartir</a:t>
                      </a:r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las bebidas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8873225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GB" dirty="0">
                          <a:solidFill>
                            <a:srgbClr val="203864"/>
                          </a:solidFill>
                        </a:rPr>
                        <a:t>X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decidir</a:t>
                      </a:r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las canciones de la fiesta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7122629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GB" dirty="0">
                          <a:solidFill>
                            <a:srgbClr val="203864"/>
                          </a:solidFill>
                        </a:rPr>
                        <a:t>X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poner </a:t>
                      </a:r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la comida en la mesa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1708916"/>
                  </a:ext>
                </a:extLst>
              </a:tr>
            </a:tbl>
          </a:graphicData>
        </a:graphic>
      </p:graphicFrame>
      <p:sp>
        <p:nvSpPr>
          <p:cNvPr id="12" name="Título 4">
            <a:extLst>
              <a:ext uri="{FF2B5EF4-FFF2-40B4-BE49-F238E27FC236}">
                <a16:creationId xmlns:a16="http://schemas.microsoft.com/office/drawing/2014/main" id="{3DBC23A1-F41B-8D49-ABF0-6843CE8E4B2E}"/>
              </a:ext>
            </a:extLst>
          </p:cNvPr>
          <p:cNvSpPr txBox="1">
            <a:spLocks/>
          </p:cNvSpPr>
          <p:nvPr/>
        </p:nvSpPr>
        <p:spPr>
          <a:xfrm>
            <a:off x="6279554" y="155867"/>
            <a:ext cx="2514601" cy="900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Persona B</a:t>
            </a:r>
            <a:endParaRPr kumimoji="0" lang="es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135770" y="123863"/>
            <a:ext cx="14718" cy="5972137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a 7">
            <a:extLst>
              <a:ext uri="{FF2B5EF4-FFF2-40B4-BE49-F238E27FC236}">
                <a16:creationId xmlns:a16="http://schemas.microsoft.com/office/drawing/2014/main" id="{8056B08B-757B-404A-8807-E4F87174D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143626"/>
              </p:ext>
            </p:extLst>
          </p:nvPr>
        </p:nvGraphicFramePr>
        <p:xfrm>
          <a:off x="6279554" y="887977"/>
          <a:ext cx="5799894" cy="521371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9064">
                  <a:extLst>
                    <a:ext uri="{9D8B030D-6E8A-4147-A177-3AD203B41FA5}">
                      <a16:colId xmlns:a16="http://schemas.microsoft.com/office/drawing/2014/main" val="351285684"/>
                    </a:ext>
                  </a:extLst>
                </a:gridCol>
                <a:gridCol w="879764">
                  <a:extLst>
                    <a:ext uri="{9D8B030D-6E8A-4147-A177-3AD203B41FA5}">
                      <a16:colId xmlns:a16="http://schemas.microsoft.com/office/drawing/2014/main" val="194095337"/>
                    </a:ext>
                  </a:extLst>
                </a:gridCol>
                <a:gridCol w="879764">
                  <a:extLst>
                    <a:ext uri="{9D8B030D-6E8A-4147-A177-3AD203B41FA5}">
                      <a16:colId xmlns:a16="http://schemas.microsoft.com/office/drawing/2014/main" val="2915434608"/>
                    </a:ext>
                  </a:extLst>
                </a:gridCol>
                <a:gridCol w="1855651">
                  <a:extLst>
                    <a:ext uri="{9D8B030D-6E8A-4147-A177-3AD203B41FA5}">
                      <a16:colId xmlns:a16="http://schemas.microsoft.com/office/drawing/2014/main" val="3112572903"/>
                    </a:ext>
                  </a:extLst>
                </a:gridCol>
                <a:gridCol w="1855651">
                  <a:extLst>
                    <a:ext uri="{9D8B030D-6E8A-4147-A177-3AD203B41FA5}">
                      <a16:colId xmlns:a16="http://schemas.microsoft.com/office/drawing/2014/main" val="490150909"/>
                    </a:ext>
                  </a:extLst>
                </a:gridCol>
              </a:tblGrid>
              <a:tr h="1026084">
                <a:tc>
                  <a:txBody>
                    <a:bodyPr/>
                    <a:lstStyle/>
                    <a:p>
                      <a:endParaRPr lang="es-GB" dirty="0"/>
                    </a:p>
                  </a:txBody>
                  <a:tcPr>
                    <a:lnL w="12700" cap="flat" cmpd="sng" algn="ctr">
                      <a:solidFill>
                        <a:srgbClr val="E6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b="0" dirty="0">
                        <a:solidFill>
                          <a:srgbClr val="203864"/>
                        </a:solidFill>
                      </a:endParaRPr>
                    </a:p>
                    <a:p>
                      <a:pPr algn="ctr"/>
                      <a:r>
                        <a:rPr lang="es-GB" b="0" dirty="0">
                          <a:solidFill>
                            <a:srgbClr val="203864"/>
                          </a:solidFill>
                        </a:rPr>
                        <a:t>‘We’</a:t>
                      </a:r>
                    </a:p>
                    <a:p>
                      <a:pPr algn="ctr"/>
                      <a:endParaRPr lang="es-GB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b="0" dirty="0">
                          <a:solidFill>
                            <a:srgbClr val="203864"/>
                          </a:solidFill>
                        </a:rPr>
                        <a:t>‘They’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err="1">
                          <a:solidFill>
                            <a:srgbClr val="002060"/>
                          </a:solidFill>
                        </a:rPr>
                        <a:t>Verbo</a:t>
                      </a:r>
                      <a:endParaRPr lang="es-GB" sz="2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b="0" dirty="0">
                          <a:solidFill>
                            <a:srgbClr val="002060"/>
                          </a:solidFill>
                        </a:rPr>
                        <a:t>¿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Qué?</a:t>
                      </a:r>
                      <a:endParaRPr lang="es-GB" sz="2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9097406"/>
                  </a:ext>
                </a:extLst>
              </a:tr>
              <a:tr h="682426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GB" dirty="0">
                          <a:solidFill>
                            <a:srgbClr val="203864"/>
                          </a:solidFill>
                        </a:rPr>
                        <a:t>X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repartir</a:t>
                      </a:r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los helados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3986981"/>
                  </a:ext>
                </a:extLst>
              </a:tr>
              <a:tr h="682426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GB" dirty="0">
                          <a:solidFill>
                            <a:srgbClr val="203864"/>
                          </a:solidFill>
                        </a:rPr>
                        <a:t>X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decidir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los juegos de la fiesta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8756728"/>
                  </a:ext>
                </a:extLst>
              </a:tr>
              <a:tr h="682426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GB" dirty="0">
                          <a:solidFill>
                            <a:srgbClr val="203864"/>
                          </a:solidFill>
                        </a:rPr>
                        <a:t>X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compartir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canciones divertidas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4794354"/>
                  </a:ext>
                </a:extLst>
              </a:tr>
              <a:tr h="682426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GB" dirty="0">
                          <a:solidFill>
                            <a:srgbClr val="203864"/>
                          </a:solidFill>
                        </a:rPr>
                        <a:t>X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permitir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un poco de ruido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8873225"/>
                  </a:ext>
                </a:extLst>
              </a:tr>
              <a:tr h="682426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GB" dirty="0">
                          <a:solidFill>
                            <a:srgbClr val="203864"/>
                          </a:solidFill>
                        </a:rPr>
                        <a:t>X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dividir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tareas aburridas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71226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GB" dirty="0">
                          <a:solidFill>
                            <a:srgbClr val="203864"/>
                          </a:solidFill>
                        </a:rPr>
                        <a:t>X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cubrir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el costo de las bebidas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1708916"/>
                  </a:ext>
                </a:extLst>
              </a:tr>
            </a:tbl>
          </a:graphicData>
        </a:graphic>
      </p:graphicFrame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9279846" y="258166"/>
            <a:ext cx="2648298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C21955C-C002-4A4F-B04D-2337936F4F74}"/>
              </a:ext>
            </a:extLst>
          </p:cNvPr>
          <p:cNvSpPr txBox="1">
            <a:spLocks/>
          </p:cNvSpPr>
          <p:nvPr/>
        </p:nvSpPr>
        <p:spPr>
          <a:xfrm>
            <a:off x="10409937" y="257085"/>
            <a:ext cx="1450006" cy="400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endParaRPr lang="en-US" sz="2000" dirty="0"/>
          </a:p>
        </p:txBody>
      </p:sp>
      <p:sp>
        <p:nvSpPr>
          <p:cNvPr id="11" name="Título 5">
            <a:extLst>
              <a:ext uri="{FF2B5EF4-FFF2-40B4-BE49-F238E27FC236}">
                <a16:creationId xmlns:a16="http://schemas.microsoft.com/office/drawing/2014/main" id="{4596A262-C0DD-234A-9EB8-4179904ECB5E}"/>
              </a:ext>
            </a:extLst>
          </p:cNvPr>
          <p:cNvSpPr txBox="1">
            <a:spLocks/>
          </p:cNvSpPr>
          <p:nvPr/>
        </p:nvSpPr>
        <p:spPr>
          <a:xfrm>
            <a:off x="9448529" y="193498"/>
            <a:ext cx="2894511" cy="52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prstClr val="white"/>
                </a:solidFill>
              </a:rPr>
              <a:t>hablar / escuchar</a:t>
            </a:r>
            <a:endParaRPr lang="es-GB" sz="2000" dirty="0"/>
          </a:p>
        </p:txBody>
      </p:sp>
    </p:spTree>
    <p:extLst>
      <p:ext uri="{BB962C8B-B14F-4D97-AF65-F5344CB8AC3E}">
        <p14:creationId xmlns:p14="http://schemas.microsoft.com/office/powerpoint/2010/main" val="163986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DBC23A1-F41B-8D49-ABF0-6843CE8E4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9174" y="230832"/>
            <a:ext cx="2514601" cy="900109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Persona B</a:t>
            </a:r>
            <a:endParaRPr lang="es-GB" sz="2400" dirty="0">
              <a:solidFill>
                <a:srgbClr val="002060"/>
              </a:solidFill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8056B08B-757B-404A-8807-E4F87174D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198961"/>
              </p:ext>
            </p:extLst>
          </p:nvPr>
        </p:nvGraphicFramePr>
        <p:xfrm>
          <a:off x="6155004" y="910269"/>
          <a:ext cx="5940370" cy="51206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0192">
                  <a:extLst>
                    <a:ext uri="{9D8B030D-6E8A-4147-A177-3AD203B41FA5}">
                      <a16:colId xmlns:a16="http://schemas.microsoft.com/office/drawing/2014/main" val="4036513689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94095337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2915434608"/>
                    </a:ext>
                  </a:extLst>
                </a:gridCol>
                <a:gridCol w="1872980">
                  <a:extLst>
                    <a:ext uri="{9D8B030D-6E8A-4147-A177-3AD203B41FA5}">
                      <a16:colId xmlns:a16="http://schemas.microsoft.com/office/drawing/2014/main" val="3112572903"/>
                    </a:ext>
                  </a:extLst>
                </a:gridCol>
                <a:gridCol w="1872980">
                  <a:extLst>
                    <a:ext uri="{9D8B030D-6E8A-4147-A177-3AD203B41FA5}">
                      <a16:colId xmlns:a16="http://schemas.microsoft.com/office/drawing/2014/main" val="7500648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s-GB" dirty="0"/>
                    </a:p>
                  </a:txBody>
                  <a:tcPr>
                    <a:lnL w="12700" cap="flat" cmpd="sng" algn="ctr">
                      <a:solidFill>
                        <a:srgbClr val="E6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b="0" dirty="0">
                        <a:solidFill>
                          <a:srgbClr val="203864"/>
                        </a:solidFill>
                      </a:endParaRPr>
                    </a:p>
                    <a:p>
                      <a:pPr algn="ctr"/>
                      <a:r>
                        <a:rPr lang="es-GB" b="0" dirty="0">
                          <a:solidFill>
                            <a:srgbClr val="203864"/>
                          </a:solidFill>
                        </a:rPr>
                        <a:t>‘We’</a:t>
                      </a:r>
                    </a:p>
                    <a:p>
                      <a:pPr algn="ctr"/>
                      <a:endParaRPr lang="es-GB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b="0" dirty="0">
                          <a:solidFill>
                            <a:srgbClr val="203864"/>
                          </a:solidFill>
                        </a:rPr>
                        <a:t>‘They’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b="0" dirty="0">
                          <a:solidFill>
                            <a:srgbClr val="002060"/>
                          </a:solidFill>
                        </a:rPr>
                        <a:t>¿</a:t>
                      </a:r>
                      <a:r>
                        <a:rPr lang="en-GB" sz="2000" b="0" dirty="0" err="1">
                          <a:solidFill>
                            <a:srgbClr val="002060"/>
                          </a:solidFill>
                        </a:rPr>
                        <a:t>Qué</a:t>
                      </a:r>
                      <a:r>
                        <a:rPr lang="es-GB" sz="2000" b="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b="0" dirty="0">
                          <a:solidFill>
                            <a:srgbClr val="002060"/>
                          </a:solidFill>
                        </a:rPr>
                        <a:t>Información extra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9097406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398698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8756728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4794354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8873225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7122629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1708916"/>
                  </a:ext>
                </a:extLst>
              </a:tr>
            </a:tbl>
          </a:graphicData>
        </a:graphic>
      </p:graphicFrame>
      <p:sp>
        <p:nvSpPr>
          <p:cNvPr id="12" name="Título 4">
            <a:extLst>
              <a:ext uri="{FF2B5EF4-FFF2-40B4-BE49-F238E27FC236}">
                <a16:creationId xmlns:a16="http://schemas.microsoft.com/office/drawing/2014/main" id="{3DBC23A1-F41B-8D49-ABF0-6843CE8E4B2E}"/>
              </a:ext>
            </a:extLst>
          </p:cNvPr>
          <p:cNvSpPr txBox="1">
            <a:spLocks/>
          </p:cNvSpPr>
          <p:nvPr/>
        </p:nvSpPr>
        <p:spPr>
          <a:xfrm>
            <a:off x="52080" y="257085"/>
            <a:ext cx="2514601" cy="900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Persona A</a:t>
            </a:r>
            <a:endParaRPr kumimoji="0" lang="es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001657" y="163018"/>
            <a:ext cx="14718" cy="5972137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a 7">
            <a:extLst>
              <a:ext uri="{FF2B5EF4-FFF2-40B4-BE49-F238E27FC236}">
                <a16:creationId xmlns:a16="http://schemas.microsoft.com/office/drawing/2014/main" id="{8056B08B-757B-404A-8807-E4F87174D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767476"/>
              </p:ext>
            </p:extLst>
          </p:nvPr>
        </p:nvGraphicFramePr>
        <p:xfrm>
          <a:off x="80495" y="922099"/>
          <a:ext cx="5799894" cy="513925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9064">
                  <a:extLst>
                    <a:ext uri="{9D8B030D-6E8A-4147-A177-3AD203B41FA5}">
                      <a16:colId xmlns:a16="http://schemas.microsoft.com/office/drawing/2014/main" val="351285684"/>
                    </a:ext>
                  </a:extLst>
                </a:gridCol>
                <a:gridCol w="879764">
                  <a:extLst>
                    <a:ext uri="{9D8B030D-6E8A-4147-A177-3AD203B41FA5}">
                      <a16:colId xmlns:a16="http://schemas.microsoft.com/office/drawing/2014/main" val="194095337"/>
                    </a:ext>
                  </a:extLst>
                </a:gridCol>
                <a:gridCol w="879764">
                  <a:extLst>
                    <a:ext uri="{9D8B030D-6E8A-4147-A177-3AD203B41FA5}">
                      <a16:colId xmlns:a16="http://schemas.microsoft.com/office/drawing/2014/main" val="2915434608"/>
                    </a:ext>
                  </a:extLst>
                </a:gridCol>
                <a:gridCol w="1855651">
                  <a:extLst>
                    <a:ext uri="{9D8B030D-6E8A-4147-A177-3AD203B41FA5}">
                      <a16:colId xmlns:a16="http://schemas.microsoft.com/office/drawing/2014/main" val="3112572903"/>
                    </a:ext>
                  </a:extLst>
                </a:gridCol>
                <a:gridCol w="1855651">
                  <a:extLst>
                    <a:ext uri="{9D8B030D-6E8A-4147-A177-3AD203B41FA5}">
                      <a16:colId xmlns:a16="http://schemas.microsoft.com/office/drawing/2014/main" val="490150909"/>
                    </a:ext>
                  </a:extLst>
                </a:gridCol>
              </a:tblGrid>
              <a:tr h="1026084">
                <a:tc>
                  <a:txBody>
                    <a:bodyPr/>
                    <a:lstStyle/>
                    <a:p>
                      <a:endParaRPr lang="es-GB" dirty="0"/>
                    </a:p>
                  </a:txBody>
                  <a:tcPr>
                    <a:lnL w="12700" cap="flat" cmpd="sng" algn="ctr">
                      <a:solidFill>
                        <a:srgbClr val="E6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b="0" dirty="0">
                        <a:solidFill>
                          <a:srgbClr val="203864"/>
                        </a:solidFill>
                      </a:endParaRPr>
                    </a:p>
                    <a:p>
                      <a:pPr algn="ctr"/>
                      <a:r>
                        <a:rPr lang="es-GB" b="0" dirty="0">
                          <a:solidFill>
                            <a:srgbClr val="203864"/>
                          </a:solidFill>
                        </a:rPr>
                        <a:t>‘We’</a:t>
                      </a:r>
                    </a:p>
                    <a:p>
                      <a:pPr algn="ctr"/>
                      <a:endParaRPr lang="es-GB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b="0" dirty="0">
                          <a:solidFill>
                            <a:srgbClr val="203864"/>
                          </a:solidFill>
                        </a:rPr>
                        <a:t>‘They’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b="0" dirty="0">
                          <a:solidFill>
                            <a:srgbClr val="002060"/>
                          </a:solidFill>
                        </a:rPr>
                        <a:t>¿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Qué</a:t>
                      </a:r>
                      <a:r>
                        <a:rPr lang="es-GB" sz="2000" b="0" dirty="0">
                          <a:solidFill>
                            <a:srgbClr val="002060"/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b="0" dirty="0">
                          <a:solidFill>
                            <a:srgbClr val="002060"/>
                          </a:solidFill>
                        </a:rPr>
                        <a:t>Información extra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9097406"/>
                  </a:ext>
                </a:extLst>
              </a:tr>
              <a:tr h="682426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3986981"/>
                  </a:ext>
                </a:extLst>
              </a:tr>
              <a:tr h="682426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8756728"/>
                  </a:ext>
                </a:extLst>
              </a:tr>
              <a:tr h="682426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3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4794354"/>
                  </a:ext>
                </a:extLst>
              </a:tr>
              <a:tr h="682426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8873225"/>
                  </a:ext>
                </a:extLst>
              </a:tr>
              <a:tr h="682426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5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71226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1708916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0026" y="0"/>
            <a:ext cx="2277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Solución</a:t>
            </a:r>
            <a:endParaRPr lang="en-GB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9279846" y="258166"/>
            <a:ext cx="2648298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C21955C-C002-4A4F-B04D-2337936F4F74}"/>
              </a:ext>
            </a:extLst>
          </p:cNvPr>
          <p:cNvSpPr txBox="1">
            <a:spLocks/>
          </p:cNvSpPr>
          <p:nvPr/>
        </p:nvSpPr>
        <p:spPr>
          <a:xfrm>
            <a:off x="10409937" y="257085"/>
            <a:ext cx="1450006" cy="400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endParaRPr lang="en-US" sz="2000" dirty="0"/>
          </a:p>
        </p:txBody>
      </p:sp>
      <p:sp>
        <p:nvSpPr>
          <p:cNvPr id="13" name="Título 5">
            <a:extLst>
              <a:ext uri="{FF2B5EF4-FFF2-40B4-BE49-F238E27FC236}">
                <a16:creationId xmlns:a16="http://schemas.microsoft.com/office/drawing/2014/main" id="{4596A262-C0DD-234A-9EB8-4179904ECB5E}"/>
              </a:ext>
            </a:extLst>
          </p:cNvPr>
          <p:cNvSpPr txBox="1">
            <a:spLocks/>
          </p:cNvSpPr>
          <p:nvPr/>
        </p:nvSpPr>
        <p:spPr>
          <a:xfrm>
            <a:off x="9448529" y="193498"/>
            <a:ext cx="2894511" cy="52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prstClr val="white"/>
                </a:solidFill>
              </a:rPr>
              <a:t>hablar / escuchar</a:t>
            </a:r>
            <a:endParaRPr lang="es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761800" y="2005639"/>
            <a:ext cx="425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61799" y="2668584"/>
            <a:ext cx="425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25569" y="3407290"/>
            <a:ext cx="425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25568" y="4070235"/>
            <a:ext cx="425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61798" y="4789305"/>
            <a:ext cx="425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25567" y="5471886"/>
            <a:ext cx="425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40426" y="1971932"/>
            <a:ext cx="1429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allow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840425" y="2658489"/>
            <a:ext cx="1429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divide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40424" y="3345046"/>
            <a:ext cx="1429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receive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655231" y="3916347"/>
            <a:ext cx="1799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002060"/>
                </a:solidFill>
              </a:rPr>
              <a:t>share out / hand out</a:t>
            </a:r>
            <a:endParaRPr lang="es-GB" sz="2000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40423" y="4784384"/>
            <a:ext cx="1429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decide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006355" y="5445727"/>
            <a:ext cx="1429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put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481625" y="1947918"/>
            <a:ext cx="1974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loud music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169796" y="2514696"/>
            <a:ext cx="1974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rgbClr val="002060"/>
                </a:solidFill>
              </a:rPr>
              <a:t>the cost of 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s-GB" sz="2000" dirty="0">
                <a:solidFill>
                  <a:srgbClr val="002060"/>
                </a:solidFill>
              </a:rPr>
              <a:t>the food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369887" y="3218171"/>
            <a:ext cx="16821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many presents</a:t>
            </a:r>
            <a:endParaRPr lang="es-GB" sz="2000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201402" y="4070235"/>
            <a:ext cx="1974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rgbClr val="002060"/>
                </a:solidFill>
              </a:rPr>
              <a:t>the drinks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211788" y="4606949"/>
            <a:ext cx="1974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the party songs</a:t>
            </a:r>
            <a:endParaRPr lang="es-GB" sz="2000" dirty="0">
              <a:solidFill>
                <a:srgbClr val="0020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217865" y="5336405"/>
            <a:ext cx="1974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the food on the table</a:t>
            </a:r>
            <a:endParaRPr lang="es-GB" sz="2000" dirty="0">
              <a:solidFill>
                <a:srgbClr val="00206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1366" y="2126416"/>
            <a:ext cx="425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551237" y="2781330"/>
            <a:ext cx="425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51236" y="3444275"/>
            <a:ext cx="425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63288" y="4171583"/>
            <a:ext cx="425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561862" y="4902780"/>
            <a:ext cx="425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63288" y="5553450"/>
            <a:ext cx="425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X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462507" y="1954057"/>
            <a:ext cx="1799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002060"/>
                </a:solidFill>
              </a:rPr>
              <a:t>share out / hand out</a:t>
            </a:r>
            <a:endParaRPr lang="es-GB" sz="2000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598231" y="2806498"/>
            <a:ext cx="1429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decide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693975" y="3458335"/>
            <a:ext cx="1429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share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693975" y="4189514"/>
            <a:ext cx="1429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allow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647702" y="4842493"/>
            <a:ext cx="1429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divide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693975" y="5547741"/>
            <a:ext cx="1429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cover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50834" y="1921878"/>
            <a:ext cx="1429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2000" dirty="0">
                <a:solidFill>
                  <a:srgbClr val="002060"/>
                </a:solidFill>
              </a:rPr>
              <a:t>the ice creams</a:t>
            </a:r>
          </a:p>
        </p:txBody>
      </p:sp>
      <p:sp>
        <p:nvSpPr>
          <p:cNvPr id="9" name="Rectangle 8"/>
          <p:cNvSpPr/>
          <p:nvPr/>
        </p:nvSpPr>
        <p:spPr>
          <a:xfrm>
            <a:off x="4077257" y="2612100"/>
            <a:ext cx="1827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B" sz="2000" dirty="0">
                <a:solidFill>
                  <a:srgbClr val="002060"/>
                </a:solidFill>
              </a:rPr>
              <a:t>the </a:t>
            </a:r>
            <a:r>
              <a:rPr lang="en-GB" sz="2000" dirty="0">
                <a:solidFill>
                  <a:srgbClr val="002060"/>
                </a:solidFill>
              </a:rPr>
              <a:t>party </a:t>
            </a:r>
            <a:r>
              <a:rPr lang="es-GB" sz="2000" dirty="0">
                <a:solidFill>
                  <a:srgbClr val="002060"/>
                </a:solidFill>
              </a:rPr>
              <a:t>games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23147" y="3444877"/>
            <a:ext cx="1345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GB" sz="2000" dirty="0">
                <a:solidFill>
                  <a:srgbClr val="002060"/>
                </a:solidFill>
              </a:rPr>
              <a:t>fun songs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333091" y="3982783"/>
            <a:ext cx="13377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B" sz="2000" dirty="0">
                <a:solidFill>
                  <a:srgbClr val="002060"/>
                </a:solidFill>
              </a:rPr>
              <a:t>a little bit of noise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168483" y="4817597"/>
            <a:ext cx="16450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GB" sz="2000" dirty="0">
                <a:solidFill>
                  <a:srgbClr val="002060"/>
                </a:solidFill>
              </a:rPr>
              <a:t>boring tasks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156193" y="5344635"/>
            <a:ext cx="16695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B" sz="2000" dirty="0">
                <a:solidFill>
                  <a:srgbClr val="002060"/>
                </a:solidFill>
              </a:rPr>
              <a:t>the cost of the drinks</a:t>
            </a:r>
          </a:p>
        </p:txBody>
      </p:sp>
    </p:spTree>
    <p:extLst>
      <p:ext uri="{BB962C8B-B14F-4D97-AF65-F5344CB8AC3E}">
        <p14:creationId xmlns:p14="http://schemas.microsoft.com/office/powerpoint/2010/main" val="237843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8" grpId="0"/>
      <p:bldP spid="19" grpId="0"/>
      <p:bldP spid="21" grpId="0"/>
      <p:bldP spid="22" grpId="0"/>
      <p:bldP spid="7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9" grpId="0"/>
      <p:bldP spid="14" grpId="0"/>
      <p:bldP spid="47" grpId="0"/>
      <p:bldP spid="48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DEFE3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E56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</p:grpSp>
      <p:sp>
        <p:nvSpPr>
          <p:cNvPr id="5" name="Rectangle 4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56445" y="0"/>
            <a:ext cx="4350984" cy="6858000"/>
          </a:xfrm>
          <a:prstGeom prst="rect">
            <a:avLst/>
          </a:prstGeom>
          <a:solidFill>
            <a:srgbClr val="E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81D6C-D649-1548-983B-DB3A797C7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090" y="2269375"/>
            <a:ext cx="8187714" cy="879475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b="1" dirty="0">
                <a:solidFill>
                  <a:prstClr val="white"/>
                </a:solidFill>
              </a:rPr>
              <a:t>Describing what you and someone else (we) do (parties / celebrations)</a:t>
            </a:r>
            <a:endParaRPr lang="en-US" sz="40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DFED1B0-8365-D84A-847E-1CD3FA337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090" y="3259404"/>
            <a:ext cx="8666936" cy="1288269"/>
          </a:xfrm>
        </p:spPr>
        <p:txBody>
          <a:bodyPr>
            <a:normAutofit/>
          </a:bodyPr>
          <a:lstStyle/>
          <a:p>
            <a:pPr algn="l"/>
            <a:r>
              <a:rPr lang="en-GB" sz="2600" dirty="0">
                <a:solidFill>
                  <a:prstClr val="white"/>
                </a:solidFill>
              </a:rPr>
              <a:t>present tense -ir verbs: 1st person plural (-imos)</a:t>
            </a:r>
          </a:p>
        </p:txBody>
      </p:sp>
      <p:sp>
        <p:nvSpPr>
          <p:cNvPr id="14" name="Subtitle 6">
            <a:extLst>
              <a:ext uri="{FF2B5EF4-FFF2-40B4-BE49-F238E27FC236}">
                <a16:creationId xmlns:a16="http://schemas.microsoft.com/office/drawing/2014/main" id="{ABC93937-5935-4FD6-909A-1159EB86D0C7}"/>
              </a:ext>
            </a:extLst>
          </p:cNvPr>
          <p:cNvSpPr txBox="1">
            <a:spLocks/>
          </p:cNvSpPr>
          <p:nvPr/>
        </p:nvSpPr>
        <p:spPr>
          <a:xfrm>
            <a:off x="111090" y="3715209"/>
            <a:ext cx="6386724" cy="809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00" dirty="0">
                <a:solidFill>
                  <a:prstClr val="white"/>
                </a:solidFill>
              </a:rPr>
              <a:t>penultimate syllable </a:t>
            </a:r>
            <a:r>
              <a:rPr lang="en-GB" sz="2600" dirty="0" smtClean="0">
                <a:solidFill>
                  <a:prstClr val="white"/>
                </a:solidFill>
              </a:rPr>
              <a:t>stress (cont.)</a:t>
            </a:r>
            <a:endParaRPr lang="en-GB" sz="2600" dirty="0">
              <a:solidFill>
                <a:prstClr val="white"/>
              </a:solidFill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223130" y="5226589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GB" sz="2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Y8 Spanish</a:t>
            </a:r>
          </a:p>
          <a:p>
            <a:pPr lvl="0">
              <a:defRPr/>
            </a:pPr>
            <a:r>
              <a:rPr lang="en-GB" sz="2200" dirty="0">
                <a:solidFill>
                  <a:prstClr val="white"/>
                </a:solidFill>
                <a:latin typeface="Century Gothic" panose="020B0502020202020204" pitchFamily="34" charset="0"/>
              </a:rPr>
              <a:t>Term 1.1 - Week 7 – Lesson 14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AB3692F8-CE33-C34E-B376-364FE77401E4}"/>
              </a:ext>
            </a:extLst>
          </p:cNvPr>
          <p:cNvSpPr txBox="1">
            <a:spLocks/>
          </p:cNvSpPr>
          <p:nvPr/>
        </p:nvSpPr>
        <p:spPr>
          <a:xfrm>
            <a:off x="225242" y="6147055"/>
            <a:ext cx="5784972" cy="59418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Amanda Izquierdo / Nick Avery / Rachel Hawkes</a:t>
            </a: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/>
            </a:r>
            <a:b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en-GB" sz="1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Artwork: Mark Davies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Date updated: 17/06/20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5" name="Picture 14" descr="NCELP logo">
            <a:extLs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4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Fonética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5" name="Título 5">
            <a:extLst>
              <a:ext uri="{FF2B5EF4-FFF2-40B4-BE49-F238E27FC236}">
                <a16:creationId xmlns:a16="http://schemas.microsoft.com/office/drawing/2014/main" id="{006F94D8-72CC-B545-96B4-B76D572B585A}"/>
              </a:ext>
            </a:extLst>
          </p:cNvPr>
          <p:cNvSpPr txBox="1">
            <a:spLocks/>
          </p:cNvSpPr>
          <p:nvPr/>
        </p:nvSpPr>
        <p:spPr>
          <a:xfrm>
            <a:off x="9676246" y="118902"/>
            <a:ext cx="2894511" cy="52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 / escuchar</a:t>
            </a:r>
            <a:endParaRPr kumimoji="0" lang="es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2F554C1-5599-F548-AE7A-C55CF331B27D}"/>
              </a:ext>
            </a:extLst>
          </p:cNvPr>
          <p:cNvSpPr txBox="1"/>
          <p:nvPr/>
        </p:nvSpPr>
        <p:spPr>
          <a:xfrm>
            <a:off x="82285" y="1859340"/>
            <a:ext cx="11721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Persona A: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Read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the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sentence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aloud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,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focusing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on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pronouncing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the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words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with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the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stress in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the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right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place.</a:t>
            </a:r>
            <a:endParaRPr kumimoji="0" lang="es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57DED7D-E877-2C4F-A06A-A4CB25E5E2DE}"/>
              </a:ext>
            </a:extLst>
          </p:cNvPr>
          <p:cNvSpPr txBox="1"/>
          <p:nvPr/>
        </p:nvSpPr>
        <p:spPr>
          <a:xfrm>
            <a:off x="82285" y="2925636"/>
            <a:ext cx="11430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Persona B: </a:t>
            </a:r>
            <a:r>
              <a:rPr lang="es-ES" sz="2400" noProof="0" dirty="0">
                <a:solidFill>
                  <a:srgbClr val="4472C4">
                    <a:lumMod val="50000"/>
                  </a:srgbClr>
                </a:solidFill>
              </a:rPr>
              <a:t>L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isten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and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keep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a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tally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of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how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many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words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you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hear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with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penultimate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syllable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stress.</a:t>
            </a:r>
            <a:endParaRPr kumimoji="0" lang="es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0086F8B-CC33-7D48-B583-114EB3672159}"/>
              </a:ext>
            </a:extLst>
          </p:cNvPr>
          <p:cNvSpPr txBox="1"/>
          <p:nvPr/>
        </p:nvSpPr>
        <p:spPr>
          <a:xfrm>
            <a:off x="82286" y="1162376"/>
            <a:ext cx="7537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Practicamos el acento de las palabras.</a:t>
            </a:r>
            <a:endParaRPr kumimoji="0" lang="es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Llamada ovalada 2">
            <a:extLst>
              <a:ext uri="{FF2B5EF4-FFF2-40B4-BE49-F238E27FC236}">
                <a16:creationId xmlns:a16="http://schemas.microsoft.com/office/drawing/2014/main" id="{0E3C64FB-6357-0E4D-A962-CC4C9903448B}"/>
              </a:ext>
            </a:extLst>
          </p:cNvPr>
          <p:cNvSpPr/>
          <p:nvPr/>
        </p:nvSpPr>
        <p:spPr>
          <a:xfrm>
            <a:off x="657616" y="4448679"/>
            <a:ext cx="5189003" cy="1246909"/>
          </a:xfrm>
          <a:prstGeom prst="wedgeEllipseCallout">
            <a:avLst>
              <a:gd name="adj1" fmla="val -60430"/>
              <a:gd name="adj2" fmla="val 82500"/>
            </a:avLst>
          </a:prstGeom>
          <a:solidFill>
            <a:srgbClr val="FBF0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rgbClr val="203864"/>
                </a:solidFill>
              </a:rPr>
              <a:t>Deci</a:t>
            </a:r>
            <a:r>
              <a:rPr lang="es-GB" sz="2200" u="sng" dirty="0">
                <a:solidFill>
                  <a:srgbClr val="203864"/>
                </a:solidFill>
              </a:rPr>
              <a:t>di</a:t>
            </a:r>
            <a:r>
              <a:rPr lang="es-GB" sz="2200" dirty="0">
                <a:solidFill>
                  <a:srgbClr val="203864"/>
                </a:solidFill>
              </a:rPr>
              <a:t>mos </a:t>
            </a:r>
            <a:r>
              <a:rPr lang="en-GB" sz="2200" dirty="0">
                <a:solidFill>
                  <a:srgbClr val="203864"/>
                </a:solidFill>
              </a:rPr>
              <a:t>quién va a la </a:t>
            </a:r>
            <a:r>
              <a:rPr lang="es-GB" sz="2200" dirty="0">
                <a:solidFill>
                  <a:srgbClr val="203864"/>
                </a:solidFill>
              </a:rPr>
              <a:t>entre</a:t>
            </a:r>
            <a:r>
              <a:rPr lang="es-GB" sz="2200" u="sng" dirty="0">
                <a:solidFill>
                  <a:srgbClr val="203864"/>
                </a:solidFill>
              </a:rPr>
              <a:t>vis</a:t>
            </a:r>
            <a:r>
              <a:rPr lang="es-GB" sz="2200" dirty="0">
                <a:solidFill>
                  <a:srgbClr val="203864"/>
                </a:solidFill>
              </a:rPr>
              <a:t>ta ma</a:t>
            </a:r>
            <a:r>
              <a:rPr lang="es-GB" sz="2200" u="sng" dirty="0">
                <a:solidFill>
                  <a:srgbClr val="203864"/>
                </a:solidFill>
              </a:rPr>
              <a:t>ña</a:t>
            </a:r>
            <a:r>
              <a:rPr lang="es-GB" sz="2200" dirty="0">
                <a:solidFill>
                  <a:srgbClr val="203864"/>
                </a:solidFill>
              </a:rPr>
              <a:t>na</a:t>
            </a:r>
            <a:r>
              <a:rPr lang="en-GB" sz="2200" dirty="0">
                <a:solidFill>
                  <a:srgbClr val="203864"/>
                </a:solidFill>
              </a:rPr>
              <a:t>.</a:t>
            </a:r>
            <a:endParaRPr lang="es-GB" sz="2200" dirty="0">
              <a:solidFill>
                <a:srgbClr val="203864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F62988F-A4B9-FB4C-9E1D-E50BE04FDD0D}"/>
              </a:ext>
            </a:extLst>
          </p:cNvPr>
          <p:cNvSpPr txBox="1"/>
          <p:nvPr/>
        </p:nvSpPr>
        <p:spPr>
          <a:xfrm>
            <a:off x="2002416" y="3925032"/>
            <a:ext cx="2499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Persona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(habla)</a:t>
            </a:r>
            <a:r>
              <a:rPr kumimoji="0" lang="es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:</a:t>
            </a:r>
            <a:endParaRPr kumimoji="0" lang="es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C49C5A1-3F6B-444D-9CB8-046FD483DAED}"/>
              </a:ext>
            </a:extLst>
          </p:cNvPr>
          <p:cNvSpPr txBox="1"/>
          <p:nvPr/>
        </p:nvSpPr>
        <p:spPr>
          <a:xfrm>
            <a:off x="7053731" y="3891559"/>
            <a:ext cx="4023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Persona B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(escucha y escribe)</a:t>
            </a:r>
            <a:r>
              <a:rPr kumimoji="0" lang="es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:</a:t>
            </a:r>
            <a:endParaRPr kumimoji="0" lang="es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27" name="Tabla 26">
            <a:extLst>
              <a:ext uri="{FF2B5EF4-FFF2-40B4-BE49-F238E27FC236}">
                <a16:creationId xmlns:a16="http://schemas.microsoft.com/office/drawing/2014/main" id="{4021150F-1B24-A442-AC41-B1B6E43627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508678"/>
              </p:ext>
            </p:extLst>
          </p:nvPr>
        </p:nvGraphicFramePr>
        <p:xfrm>
          <a:off x="6096000" y="4345679"/>
          <a:ext cx="5666508" cy="178965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327355">
                  <a:extLst>
                    <a:ext uri="{9D8B030D-6E8A-4147-A177-3AD203B41FA5}">
                      <a16:colId xmlns:a16="http://schemas.microsoft.com/office/drawing/2014/main" val="1151975631"/>
                    </a:ext>
                  </a:extLst>
                </a:gridCol>
                <a:gridCol w="4339153">
                  <a:extLst>
                    <a:ext uri="{9D8B030D-6E8A-4147-A177-3AD203B41FA5}">
                      <a16:colId xmlns:a16="http://schemas.microsoft.com/office/drawing/2014/main" val="3411200972"/>
                    </a:ext>
                  </a:extLst>
                </a:gridCol>
              </a:tblGrid>
              <a:tr h="894825">
                <a:tc>
                  <a:txBody>
                    <a:bodyPr/>
                    <a:lstStyle/>
                    <a:p>
                      <a:pPr algn="ctr"/>
                      <a:endParaRPr lang="es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E6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203864"/>
                          </a:solidFill>
                        </a:rPr>
                        <a:t>Tally</a:t>
                      </a:r>
                      <a:r>
                        <a:rPr lang="en-GB" sz="2000" b="0" baseline="0" dirty="0">
                          <a:solidFill>
                            <a:srgbClr val="203864"/>
                          </a:solidFill>
                        </a:rPr>
                        <a:t> the number of words with stress on the penultimate syllable</a:t>
                      </a:r>
                      <a:endParaRPr lang="es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2483125"/>
                  </a:ext>
                </a:extLst>
              </a:tr>
              <a:tr h="894825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GB" sz="2800" dirty="0">
                          <a:solidFill>
                            <a:srgbClr val="203864"/>
                          </a:solidFill>
                        </a:rPr>
                        <a:t>I I I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3506231"/>
                  </a:ext>
                </a:extLst>
              </a:tr>
            </a:tbl>
          </a:graphicData>
        </a:graphic>
      </p:graphicFrame>
      <p:pic>
        <p:nvPicPr>
          <p:cNvPr id="28" name="Imagen 27">
            <a:extLst>
              <a:ext uri="{FF2B5EF4-FFF2-40B4-BE49-F238E27FC236}">
                <a16:creationId xmlns:a16="http://schemas.microsoft.com/office/drawing/2014/main" id="{EBF4B0B7-5050-9643-A23C-610B5EB18F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9876" y="5016295"/>
            <a:ext cx="1233251" cy="982254"/>
          </a:xfrm>
          <a:prstGeom prst="rect">
            <a:avLst/>
          </a:prstGeom>
        </p:spPr>
      </p:pic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9279846" y="258166"/>
            <a:ext cx="2648298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0C21955C-C002-4A4F-B04D-2337936F4F74}"/>
              </a:ext>
            </a:extLst>
          </p:cNvPr>
          <p:cNvSpPr txBox="1">
            <a:spLocks/>
          </p:cNvSpPr>
          <p:nvPr/>
        </p:nvSpPr>
        <p:spPr>
          <a:xfrm>
            <a:off x="10409937" y="257085"/>
            <a:ext cx="1450006" cy="400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endParaRPr lang="en-US" sz="2000" dirty="0"/>
          </a:p>
        </p:txBody>
      </p:sp>
      <p:sp>
        <p:nvSpPr>
          <p:cNvPr id="22" name="Título 5">
            <a:extLst>
              <a:ext uri="{FF2B5EF4-FFF2-40B4-BE49-F238E27FC236}">
                <a16:creationId xmlns:a16="http://schemas.microsoft.com/office/drawing/2014/main" id="{4596A262-C0DD-234A-9EB8-4179904ECB5E}"/>
              </a:ext>
            </a:extLst>
          </p:cNvPr>
          <p:cNvSpPr txBox="1">
            <a:spLocks/>
          </p:cNvSpPr>
          <p:nvPr/>
        </p:nvSpPr>
        <p:spPr>
          <a:xfrm>
            <a:off x="9448529" y="193498"/>
            <a:ext cx="2894511" cy="52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prstClr val="white"/>
                </a:solidFill>
              </a:rPr>
              <a:t>hablar / escuchar</a:t>
            </a:r>
            <a:endParaRPr lang="es-GB" sz="2000" dirty="0"/>
          </a:p>
        </p:txBody>
      </p:sp>
    </p:spTree>
    <p:extLst>
      <p:ext uri="{BB962C8B-B14F-4D97-AF65-F5344CB8AC3E}">
        <p14:creationId xmlns:p14="http://schemas.microsoft.com/office/powerpoint/2010/main" val="397007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3" grpId="0" animBg="1"/>
      <p:bldP spid="20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DBC23A1-F41B-8D49-ABF0-6843CE8E4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7" y="142840"/>
            <a:ext cx="2514601" cy="90010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Persona A</a:t>
            </a:r>
            <a:endParaRPr lang="es-GB" sz="2400" dirty="0">
              <a:solidFill>
                <a:srgbClr val="002060"/>
              </a:solidFill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8056B08B-757B-404A-8807-E4F87174D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905152"/>
              </p:ext>
            </p:extLst>
          </p:nvPr>
        </p:nvGraphicFramePr>
        <p:xfrm>
          <a:off x="50026" y="887977"/>
          <a:ext cx="5808721" cy="51206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43460">
                  <a:extLst>
                    <a:ext uri="{9D8B030D-6E8A-4147-A177-3AD203B41FA5}">
                      <a16:colId xmlns:a16="http://schemas.microsoft.com/office/drawing/2014/main" val="4036513689"/>
                    </a:ext>
                  </a:extLst>
                </a:gridCol>
                <a:gridCol w="3427350">
                  <a:extLst>
                    <a:ext uri="{9D8B030D-6E8A-4147-A177-3AD203B41FA5}">
                      <a16:colId xmlns:a16="http://schemas.microsoft.com/office/drawing/2014/main" val="194095337"/>
                    </a:ext>
                  </a:extLst>
                </a:gridCol>
                <a:gridCol w="1937911">
                  <a:extLst>
                    <a:ext uri="{9D8B030D-6E8A-4147-A177-3AD203B41FA5}">
                      <a16:colId xmlns:a16="http://schemas.microsoft.com/office/drawing/2014/main" val="29154346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s-GB" dirty="0"/>
                    </a:p>
                  </a:txBody>
                  <a:tcPr>
                    <a:lnL w="12700" cap="flat" cmpd="sng" algn="ctr">
                      <a:solidFill>
                        <a:srgbClr val="E6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b="0" dirty="0">
                        <a:solidFill>
                          <a:srgbClr val="203864"/>
                        </a:solidFill>
                      </a:endParaRPr>
                    </a:p>
                    <a:p>
                      <a:pPr algn="ctr"/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Mis frases</a:t>
                      </a:r>
                      <a:endParaRPr lang="en-GB" b="1" dirty="0">
                        <a:solidFill>
                          <a:srgbClr val="203864"/>
                        </a:solidFill>
                      </a:endParaRPr>
                    </a:p>
                    <a:p>
                      <a:pPr algn="ctr"/>
                      <a:r>
                        <a:rPr lang="en-GB" b="0" dirty="0">
                          <a:solidFill>
                            <a:srgbClr val="203864"/>
                          </a:solidFill>
                        </a:rPr>
                        <a:t>(read</a:t>
                      </a:r>
                      <a:r>
                        <a:rPr lang="en-GB" b="0" baseline="0" dirty="0">
                          <a:solidFill>
                            <a:srgbClr val="203864"/>
                          </a:solidFill>
                        </a:rPr>
                        <a:t> the sentence aloud)</a:t>
                      </a:r>
                      <a:endParaRPr lang="es-GB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Las frases de mi compañero/a</a:t>
                      </a:r>
                      <a:endParaRPr lang="en-GB" b="1" dirty="0">
                        <a:solidFill>
                          <a:srgbClr val="203864"/>
                        </a:solidFill>
                      </a:endParaRPr>
                    </a:p>
                    <a:p>
                      <a:pPr algn="ctr"/>
                      <a:r>
                        <a:rPr lang="en-GB" b="0" dirty="0">
                          <a:solidFill>
                            <a:srgbClr val="203864"/>
                          </a:solidFill>
                        </a:rPr>
                        <a:t>(listen</a:t>
                      </a:r>
                      <a:r>
                        <a:rPr lang="en-GB" b="0" baseline="0" dirty="0">
                          <a:solidFill>
                            <a:srgbClr val="203864"/>
                          </a:solidFill>
                        </a:rPr>
                        <a:t> and tally)</a:t>
                      </a:r>
                      <a:endParaRPr lang="es-GB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9097406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1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dirty="0">
                          <a:solidFill>
                            <a:srgbClr val="203864"/>
                          </a:solidFill>
                        </a:rPr>
                        <a:t>Vamos al extranjero en abril.</a:t>
                      </a: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98698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756728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3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794354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873225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5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122629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708916"/>
                  </a:ext>
                </a:extLst>
              </a:tr>
            </a:tbl>
          </a:graphicData>
        </a:graphic>
      </p:graphicFrame>
      <p:sp>
        <p:nvSpPr>
          <p:cNvPr id="17" name="Título 5">
            <a:extLst>
              <a:ext uri="{FF2B5EF4-FFF2-40B4-BE49-F238E27FC236}">
                <a16:creationId xmlns:a16="http://schemas.microsoft.com/office/drawing/2014/main" id="{4559C3FF-F021-3C43-B521-042A82D4599B}"/>
              </a:ext>
            </a:extLst>
          </p:cNvPr>
          <p:cNvSpPr txBox="1">
            <a:spLocks/>
          </p:cNvSpPr>
          <p:nvPr/>
        </p:nvSpPr>
        <p:spPr>
          <a:xfrm>
            <a:off x="9842500" y="16970"/>
            <a:ext cx="2894511" cy="52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 / escuchar</a:t>
            </a:r>
            <a:endParaRPr kumimoji="0" lang="es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Título 4">
            <a:extLst>
              <a:ext uri="{FF2B5EF4-FFF2-40B4-BE49-F238E27FC236}">
                <a16:creationId xmlns:a16="http://schemas.microsoft.com/office/drawing/2014/main" id="{3DBC23A1-F41B-8D49-ABF0-6843CE8E4B2E}"/>
              </a:ext>
            </a:extLst>
          </p:cNvPr>
          <p:cNvSpPr txBox="1">
            <a:spLocks/>
          </p:cNvSpPr>
          <p:nvPr/>
        </p:nvSpPr>
        <p:spPr>
          <a:xfrm>
            <a:off x="6256640" y="147135"/>
            <a:ext cx="2514601" cy="900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Persona B</a:t>
            </a:r>
            <a:endParaRPr kumimoji="0" lang="es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067171" y="142840"/>
            <a:ext cx="14718" cy="5972137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8D1502CC-267F-3245-A043-22A71886E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505440"/>
              </p:ext>
            </p:extLst>
          </p:nvPr>
        </p:nvGraphicFramePr>
        <p:xfrm>
          <a:off x="6290314" y="887977"/>
          <a:ext cx="5808721" cy="51206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60429">
                  <a:extLst>
                    <a:ext uri="{9D8B030D-6E8A-4147-A177-3AD203B41FA5}">
                      <a16:colId xmlns:a16="http://schemas.microsoft.com/office/drawing/2014/main" val="4036513689"/>
                    </a:ext>
                  </a:extLst>
                </a:gridCol>
                <a:gridCol w="3263075">
                  <a:extLst>
                    <a:ext uri="{9D8B030D-6E8A-4147-A177-3AD203B41FA5}">
                      <a16:colId xmlns:a16="http://schemas.microsoft.com/office/drawing/2014/main" val="194095337"/>
                    </a:ext>
                  </a:extLst>
                </a:gridCol>
                <a:gridCol w="1985217">
                  <a:extLst>
                    <a:ext uri="{9D8B030D-6E8A-4147-A177-3AD203B41FA5}">
                      <a16:colId xmlns:a16="http://schemas.microsoft.com/office/drawing/2014/main" val="29154346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s-GB" dirty="0"/>
                    </a:p>
                  </a:txBody>
                  <a:tcPr>
                    <a:lnL w="12700" cap="flat" cmpd="sng" algn="ctr">
                      <a:solidFill>
                        <a:srgbClr val="E6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b="0" dirty="0">
                        <a:solidFill>
                          <a:srgbClr val="203864"/>
                        </a:solidFill>
                      </a:endParaRPr>
                    </a:p>
                    <a:p>
                      <a:pPr algn="ctr"/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Mis frases</a:t>
                      </a:r>
                      <a:endParaRPr lang="en-GB" b="1" dirty="0">
                        <a:solidFill>
                          <a:srgbClr val="203864"/>
                        </a:solidFill>
                      </a:endParaRPr>
                    </a:p>
                    <a:p>
                      <a:pPr algn="ctr"/>
                      <a:r>
                        <a:rPr lang="en-GB" b="0" dirty="0">
                          <a:solidFill>
                            <a:srgbClr val="203864"/>
                          </a:solidFill>
                        </a:rPr>
                        <a:t>(read</a:t>
                      </a:r>
                      <a:r>
                        <a:rPr lang="en-GB" b="0" baseline="0" dirty="0">
                          <a:solidFill>
                            <a:srgbClr val="203864"/>
                          </a:solidFill>
                        </a:rPr>
                        <a:t> the sentence aloud)</a:t>
                      </a:r>
                      <a:endParaRPr lang="es-GB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Las frases de mi compañero/a</a:t>
                      </a:r>
                      <a:endParaRPr lang="en-GB" b="1" dirty="0">
                        <a:solidFill>
                          <a:srgbClr val="203864"/>
                        </a:solidFill>
                      </a:endParaRPr>
                    </a:p>
                    <a:p>
                      <a:pPr algn="ctr"/>
                      <a:r>
                        <a:rPr lang="en-GB" b="0" dirty="0">
                          <a:solidFill>
                            <a:srgbClr val="203864"/>
                          </a:solidFill>
                        </a:rPr>
                        <a:t>(listen</a:t>
                      </a:r>
                      <a:r>
                        <a:rPr lang="en-GB" b="0" baseline="0" dirty="0">
                          <a:solidFill>
                            <a:srgbClr val="203864"/>
                          </a:solidFill>
                        </a:rPr>
                        <a:t> and tally)</a:t>
                      </a:r>
                      <a:endParaRPr lang="es-GB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9097406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1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S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98698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endParaRPr lang="es-ES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756728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3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S" dirty="0">
                        <a:solidFill>
                          <a:srgbClr val="203864"/>
                        </a:solidFill>
                      </a:endParaRPr>
                    </a:p>
                  </a:txBody>
                  <a:tcPr marL="9000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794354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endParaRPr lang="es-ES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873225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5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S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122629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endParaRPr lang="es-ES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70891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88779" y="2536077"/>
            <a:ext cx="328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203864"/>
                </a:solidFill>
              </a:rPr>
              <a:t>Escriben noticias sobre la sociedad.</a:t>
            </a:r>
          </a:p>
        </p:txBody>
      </p:sp>
      <p:sp>
        <p:nvSpPr>
          <p:cNvPr id="4" name="Rectangle 3"/>
          <p:cNvSpPr/>
          <p:nvPr/>
        </p:nvSpPr>
        <p:spPr>
          <a:xfrm>
            <a:off x="513568" y="3236520"/>
            <a:ext cx="3260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203864"/>
                </a:solidFill>
              </a:rPr>
              <a:t>Venden una entrevista en marzo.</a:t>
            </a:r>
          </a:p>
        </p:txBody>
      </p:sp>
      <p:sp>
        <p:nvSpPr>
          <p:cNvPr id="6" name="Rectangle 5"/>
          <p:cNvSpPr/>
          <p:nvPr/>
        </p:nvSpPr>
        <p:spPr>
          <a:xfrm>
            <a:off x="513568" y="3944688"/>
            <a:ext cx="33617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203864"/>
                </a:solidFill>
              </a:rPr>
              <a:t>Descubrimos partes diferentes del mundo.</a:t>
            </a:r>
          </a:p>
        </p:txBody>
      </p:sp>
      <p:sp>
        <p:nvSpPr>
          <p:cNvPr id="7" name="Rectangle 6"/>
          <p:cNvSpPr/>
          <p:nvPr/>
        </p:nvSpPr>
        <p:spPr>
          <a:xfrm>
            <a:off x="513568" y="4622367"/>
            <a:ext cx="3305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203864"/>
                </a:solidFill>
              </a:rPr>
              <a:t>Leen páginas en el periódico.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3568" y="5342018"/>
            <a:ext cx="2928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203864"/>
                </a:solidFill>
              </a:rPr>
              <a:t>Pedimos una canción en la fiesta.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37402" y="5362286"/>
            <a:ext cx="3263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203864"/>
                </a:solidFill>
              </a:rPr>
              <a:t>Entendemos que la música está bastante fuerte.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37402" y="1834710"/>
            <a:ext cx="3263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203864"/>
                </a:solidFill>
              </a:rPr>
              <a:t>¿Por qué vivimos en Italia? Porque es bonito.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37402" y="2567983"/>
            <a:ext cx="3005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203864"/>
                </a:solidFill>
              </a:rPr>
              <a:t>Reparten bebidas por la tarde.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37402" y="3261569"/>
            <a:ext cx="3720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203864"/>
                </a:solidFill>
              </a:rPr>
              <a:t>Los periodistas esconden la realidad de las cosas.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37402" y="4079317"/>
            <a:ext cx="3102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203864"/>
                </a:solidFill>
              </a:rPr>
              <a:t>Dormimos por la mañana.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37402" y="4819070"/>
            <a:ext cx="3092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203864"/>
                </a:solidFill>
              </a:rPr>
              <a:t>Venden juegos divertidos.</a:t>
            </a:r>
          </a:p>
        </p:txBody>
      </p:sp>
      <p:sp>
        <p:nvSpPr>
          <p:cNvPr id="22" name="Título 5">
            <a:extLst>
              <a:ext uri="{FF2B5EF4-FFF2-40B4-BE49-F238E27FC236}">
                <a16:creationId xmlns:a16="http://schemas.microsoft.com/office/drawing/2014/main" id="{006F94D8-72CC-B545-96B4-B76D572B585A}"/>
              </a:ext>
            </a:extLst>
          </p:cNvPr>
          <p:cNvSpPr txBox="1">
            <a:spLocks/>
          </p:cNvSpPr>
          <p:nvPr/>
        </p:nvSpPr>
        <p:spPr>
          <a:xfrm>
            <a:off x="9676246" y="118902"/>
            <a:ext cx="2894511" cy="52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 / escuchar</a:t>
            </a:r>
            <a:endParaRPr kumimoji="0" lang="es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9282274" y="258166"/>
            <a:ext cx="2645869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C21955C-C002-4A4F-B04D-2337936F4F74}"/>
              </a:ext>
            </a:extLst>
          </p:cNvPr>
          <p:cNvSpPr txBox="1">
            <a:spLocks/>
          </p:cNvSpPr>
          <p:nvPr/>
        </p:nvSpPr>
        <p:spPr>
          <a:xfrm>
            <a:off x="10409937" y="257085"/>
            <a:ext cx="1450006" cy="400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endParaRPr lang="en-US" sz="2000" dirty="0"/>
          </a:p>
        </p:txBody>
      </p:sp>
      <p:sp>
        <p:nvSpPr>
          <p:cNvPr id="25" name="Título 5">
            <a:extLst>
              <a:ext uri="{FF2B5EF4-FFF2-40B4-BE49-F238E27FC236}">
                <a16:creationId xmlns:a16="http://schemas.microsoft.com/office/drawing/2014/main" id="{4596A262-C0DD-234A-9EB8-4179904ECB5E}"/>
              </a:ext>
            </a:extLst>
          </p:cNvPr>
          <p:cNvSpPr txBox="1">
            <a:spLocks/>
          </p:cNvSpPr>
          <p:nvPr/>
        </p:nvSpPr>
        <p:spPr>
          <a:xfrm>
            <a:off x="9448529" y="193498"/>
            <a:ext cx="2894511" cy="52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prstClr val="white"/>
                </a:solidFill>
              </a:rPr>
              <a:t>hablar / escuchar</a:t>
            </a:r>
            <a:endParaRPr lang="es-GB" sz="20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3924099" y="887977"/>
            <a:ext cx="3232" cy="512064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101066" y="887977"/>
            <a:ext cx="3232" cy="512064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98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DBC23A1-F41B-8D49-ABF0-6843CE8E4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5358"/>
            <a:ext cx="2514601" cy="900109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Persona A</a:t>
            </a:r>
            <a:endParaRPr lang="es-GB" sz="2400" dirty="0">
              <a:solidFill>
                <a:srgbClr val="002060"/>
              </a:solidFill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8056B08B-757B-404A-8807-E4F87174D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35779"/>
              </p:ext>
            </p:extLst>
          </p:nvPr>
        </p:nvGraphicFramePr>
        <p:xfrm>
          <a:off x="50026" y="887977"/>
          <a:ext cx="5808721" cy="51206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43460">
                  <a:extLst>
                    <a:ext uri="{9D8B030D-6E8A-4147-A177-3AD203B41FA5}">
                      <a16:colId xmlns:a16="http://schemas.microsoft.com/office/drawing/2014/main" val="4036513689"/>
                    </a:ext>
                  </a:extLst>
                </a:gridCol>
                <a:gridCol w="3427350">
                  <a:extLst>
                    <a:ext uri="{9D8B030D-6E8A-4147-A177-3AD203B41FA5}">
                      <a16:colId xmlns:a16="http://schemas.microsoft.com/office/drawing/2014/main" val="194095337"/>
                    </a:ext>
                  </a:extLst>
                </a:gridCol>
                <a:gridCol w="1937911">
                  <a:extLst>
                    <a:ext uri="{9D8B030D-6E8A-4147-A177-3AD203B41FA5}">
                      <a16:colId xmlns:a16="http://schemas.microsoft.com/office/drawing/2014/main" val="29154346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s-GB" dirty="0"/>
                    </a:p>
                  </a:txBody>
                  <a:tcPr>
                    <a:lnL w="12700" cap="flat" cmpd="sng" algn="ctr">
                      <a:solidFill>
                        <a:srgbClr val="E6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b="0" dirty="0">
                        <a:solidFill>
                          <a:srgbClr val="203864"/>
                        </a:solidFill>
                      </a:endParaRPr>
                    </a:p>
                    <a:p>
                      <a:pPr algn="ctr"/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Mis frases</a:t>
                      </a:r>
                      <a:endParaRPr lang="en-GB" b="1" dirty="0">
                        <a:solidFill>
                          <a:srgbClr val="203864"/>
                        </a:solidFill>
                      </a:endParaRPr>
                    </a:p>
                    <a:p>
                      <a:pPr algn="ctr"/>
                      <a:r>
                        <a:rPr lang="en-GB" b="0" dirty="0">
                          <a:solidFill>
                            <a:srgbClr val="203864"/>
                          </a:solidFill>
                        </a:rPr>
                        <a:t>(read</a:t>
                      </a:r>
                      <a:r>
                        <a:rPr lang="en-GB" b="0" baseline="0" dirty="0">
                          <a:solidFill>
                            <a:srgbClr val="203864"/>
                          </a:solidFill>
                        </a:rPr>
                        <a:t> the sentence aloud)</a:t>
                      </a:r>
                      <a:endParaRPr lang="es-GB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Las frases de mi compañero/a</a:t>
                      </a:r>
                      <a:endParaRPr lang="en-GB" b="1" dirty="0">
                        <a:solidFill>
                          <a:srgbClr val="203864"/>
                        </a:solidFill>
                      </a:endParaRPr>
                    </a:p>
                    <a:p>
                      <a:pPr algn="ctr"/>
                      <a:r>
                        <a:rPr lang="en-GB" b="0" dirty="0">
                          <a:solidFill>
                            <a:srgbClr val="203864"/>
                          </a:solidFill>
                        </a:rPr>
                        <a:t>(listen</a:t>
                      </a:r>
                      <a:r>
                        <a:rPr lang="en-GB" b="0" baseline="0" dirty="0">
                          <a:solidFill>
                            <a:srgbClr val="203864"/>
                          </a:solidFill>
                        </a:rPr>
                        <a:t> and tally)</a:t>
                      </a:r>
                      <a:endParaRPr lang="es-GB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9097406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1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b="1" dirty="0">
                          <a:solidFill>
                            <a:srgbClr val="203864"/>
                          </a:solidFill>
                        </a:rPr>
                        <a:t>Va</a:t>
                      </a:r>
                      <a:r>
                        <a:rPr lang="es-ES" dirty="0">
                          <a:solidFill>
                            <a:srgbClr val="203864"/>
                          </a:solidFill>
                        </a:rPr>
                        <a:t>mos al extran</a:t>
                      </a:r>
                      <a:r>
                        <a:rPr lang="es-ES" b="1" dirty="0">
                          <a:solidFill>
                            <a:srgbClr val="203864"/>
                          </a:solidFill>
                        </a:rPr>
                        <a:t>je</a:t>
                      </a:r>
                      <a:r>
                        <a:rPr lang="es-ES" dirty="0">
                          <a:solidFill>
                            <a:srgbClr val="203864"/>
                          </a:solidFill>
                        </a:rPr>
                        <a:t>ro en abril.</a:t>
                      </a: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B" sz="2400" b="1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98698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B" sz="2400" b="1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756728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3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B" sz="2400" b="1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794354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B" sz="2400" b="1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873225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5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B" sz="2400" b="1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122629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B" sz="2400" b="1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708916"/>
                  </a:ext>
                </a:extLst>
              </a:tr>
            </a:tbl>
          </a:graphicData>
        </a:graphic>
      </p:graphicFrame>
      <p:sp>
        <p:nvSpPr>
          <p:cNvPr id="17" name="Título 5">
            <a:extLst>
              <a:ext uri="{FF2B5EF4-FFF2-40B4-BE49-F238E27FC236}">
                <a16:creationId xmlns:a16="http://schemas.microsoft.com/office/drawing/2014/main" id="{4559C3FF-F021-3C43-B521-042A82D4599B}"/>
              </a:ext>
            </a:extLst>
          </p:cNvPr>
          <p:cNvSpPr txBox="1">
            <a:spLocks/>
          </p:cNvSpPr>
          <p:nvPr/>
        </p:nvSpPr>
        <p:spPr>
          <a:xfrm>
            <a:off x="9842500" y="16970"/>
            <a:ext cx="2894511" cy="52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 / escuchar</a:t>
            </a:r>
            <a:endParaRPr kumimoji="0" lang="es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Título 4">
            <a:extLst>
              <a:ext uri="{FF2B5EF4-FFF2-40B4-BE49-F238E27FC236}">
                <a16:creationId xmlns:a16="http://schemas.microsoft.com/office/drawing/2014/main" id="{3DBC23A1-F41B-8D49-ABF0-6843CE8E4B2E}"/>
              </a:ext>
            </a:extLst>
          </p:cNvPr>
          <p:cNvSpPr txBox="1">
            <a:spLocks/>
          </p:cNvSpPr>
          <p:nvPr/>
        </p:nvSpPr>
        <p:spPr>
          <a:xfrm>
            <a:off x="6219359" y="257085"/>
            <a:ext cx="2514601" cy="9001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Persona B</a:t>
            </a:r>
            <a:endParaRPr kumimoji="0" lang="es-GB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067171" y="142840"/>
            <a:ext cx="14718" cy="5972137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8D1502CC-267F-3245-A043-22A71886EF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542572"/>
              </p:ext>
            </p:extLst>
          </p:nvPr>
        </p:nvGraphicFramePr>
        <p:xfrm>
          <a:off x="6290314" y="887977"/>
          <a:ext cx="5808721" cy="51206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60429">
                  <a:extLst>
                    <a:ext uri="{9D8B030D-6E8A-4147-A177-3AD203B41FA5}">
                      <a16:colId xmlns:a16="http://schemas.microsoft.com/office/drawing/2014/main" val="4036513689"/>
                    </a:ext>
                  </a:extLst>
                </a:gridCol>
                <a:gridCol w="3263075">
                  <a:extLst>
                    <a:ext uri="{9D8B030D-6E8A-4147-A177-3AD203B41FA5}">
                      <a16:colId xmlns:a16="http://schemas.microsoft.com/office/drawing/2014/main" val="194095337"/>
                    </a:ext>
                  </a:extLst>
                </a:gridCol>
                <a:gridCol w="1985217">
                  <a:extLst>
                    <a:ext uri="{9D8B030D-6E8A-4147-A177-3AD203B41FA5}">
                      <a16:colId xmlns:a16="http://schemas.microsoft.com/office/drawing/2014/main" val="29154346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s-GB" dirty="0"/>
                    </a:p>
                  </a:txBody>
                  <a:tcPr>
                    <a:lnL w="12700" cap="flat" cmpd="sng" algn="ctr">
                      <a:solidFill>
                        <a:srgbClr val="E6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b="0" dirty="0">
                        <a:solidFill>
                          <a:srgbClr val="203864"/>
                        </a:solidFill>
                      </a:endParaRPr>
                    </a:p>
                    <a:p>
                      <a:pPr algn="ctr"/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Mis frases</a:t>
                      </a:r>
                      <a:endParaRPr lang="en-GB" b="1" dirty="0">
                        <a:solidFill>
                          <a:srgbClr val="203864"/>
                        </a:solidFill>
                      </a:endParaRPr>
                    </a:p>
                    <a:p>
                      <a:pPr algn="ctr"/>
                      <a:r>
                        <a:rPr lang="en-GB" b="0" dirty="0">
                          <a:solidFill>
                            <a:srgbClr val="203864"/>
                          </a:solidFill>
                        </a:rPr>
                        <a:t>(read</a:t>
                      </a:r>
                      <a:r>
                        <a:rPr lang="en-GB" b="0" baseline="0" dirty="0">
                          <a:solidFill>
                            <a:srgbClr val="203864"/>
                          </a:solidFill>
                        </a:rPr>
                        <a:t> the sentence aloud)</a:t>
                      </a:r>
                      <a:endParaRPr lang="es-GB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Las frases de mi compañero/a</a:t>
                      </a:r>
                      <a:endParaRPr lang="en-GB" b="1" dirty="0">
                        <a:solidFill>
                          <a:srgbClr val="203864"/>
                        </a:solidFill>
                      </a:endParaRPr>
                    </a:p>
                    <a:p>
                      <a:pPr algn="ctr"/>
                      <a:r>
                        <a:rPr lang="en-GB" b="0" dirty="0">
                          <a:solidFill>
                            <a:srgbClr val="203864"/>
                          </a:solidFill>
                        </a:rPr>
                        <a:t>(listen</a:t>
                      </a:r>
                      <a:r>
                        <a:rPr lang="en-GB" b="0" baseline="0" dirty="0">
                          <a:solidFill>
                            <a:srgbClr val="203864"/>
                          </a:solidFill>
                        </a:rPr>
                        <a:t> and tally)</a:t>
                      </a:r>
                      <a:endParaRPr lang="es-GB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9097406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1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S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B" sz="2400" b="1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986981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endParaRPr lang="es-ES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B" sz="2400" b="1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756728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3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S" dirty="0">
                        <a:solidFill>
                          <a:srgbClr val="203864"/>
                        </a:solidFill>
                      </a:endParaRPr>
                    </a:p>
                  </a:txBody>
                  <a:tcPr marL="90000"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B" sz="2400" b="1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794354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endParaRPr lang="es-ES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B" sz="2400" b="1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873225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5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ES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B" sz="2400" b="1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122629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endParaRPr lang="es-ES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GB" sz="2400" b="1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70891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88779" y="2536077"/>
            <a:ext cx="328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203864"/>
                </a:solidFill>
              </a:rPr>
              <a:t>Es</a:t>
            </a:r>
            <a:r>
              <a:rPr lang="es-ES" b="1" dirty="0">
                <a:solidFill>
                  <a:srgbClr val="203864"/>
                </a:solidFill>
              </a:rPr>
              <a:t>cri</a:t>
            </a:r>
            <a:r>
              <a:rPr lang="es-ES" dirty="0">
                <a:solidFill>
                  <a:srgbClr val="203864"/>
                </a:solidFill>
              </a:rPr>
              <a:t>ben no</a:t>
            </a:r>
            <a:r>
              <a:rPr lang="es-ES" b="1" dirty="0">
                <a:solidFill>
                  <a:srgbClr val="203864"/>
                </a:solidFill>
              </a:rPr>
              <a:t>ti</a:t>
            </a:r>
            <a:r>
              <a:rPr lang="es-ES" dirty="0">
                <a:solidFill>
                  <a:srgbClr val="203864"/>
                </a:solidFill>
              </a:rPr>
              <a:t>cias </a:t>
            </a:r>
            <a:r>
              <a:rPr lang="es-ES" b="1" dirty="0">
                <a:solidFill>
                  <a:srgbClr val="203864"/>
                </a:solidFill>
              </a:rPr>
              <a:t>so</a:t>
            </a:r>
            <a:r>
              <a:rPr lang="es-ES" dirty="0">
                <a:solidFill>
                  <a:srgbClr val="203864"/>
                </a:solidFill>
              </a:rPr>
              <a:t>bre la sociedad.</a:t>
            </a:r>
          </a:p>
        </p:txBody>
      </p:sp>
      <p:sp>
        <p:nvSpPr>
          <p:cNvPr id="4" name="Rectangle 3"/>
          <p:cNvSpPr/>
          <p:nvPr/>
        </p:nvSpPr>
        <p:spPr>
          <a:xfrm>
            <a:off x="513568" y="3236520"/>
            <a:ext cx="3260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203864"/>
                </a:solidFill>
              </a:rPr>
              <a:t>Ven</a:t>
            </a:r>
            <a:r>
              <a:rPr lang="es-ES" dirty="0">
                <a:solidFill>
                  <a:srgbClr val="203864"/>
                </a:solidFill>
              </a:rPr>
              <a:t>den una entre</a:t>
            </a:r>
            <a:r>
              <a:rPr lang="es-ES" b="1" dirty="0">
                <a:solidFill>
                  <a:srgbClr val="203864"/>
                </a:solidFill>
              </a:rPr>
              <a:t>vis</a:t>
            </a:r>
            <a:r>
              <a:rPr lang="es-ES" dirty="0">
                <a:solidFill>
                  <a:srgbClr val="203864"/>
                </a:solidFill>
              </a:rPr>
              <a:t>ta en </a:t>
            </a:r>
            <a:r>
              <a:rPr lang="es-ES" b="1" dirty="0">
                <a:solidFill>
                  <a:srgbClr val="203864"/>
                </a:solidFill>
              </a:rPr>
              <a:t>mar</a:t>
            </a:r>
            <a:r>
              <a:rPr lang="es-ES" dirty="0">
                <a:solidFill>
                  <a:srgbClr val="203864"/>
                </a:solidFill>
              </a:rPr>
              <a:t>zo.</a:t>
            </a:r>
          </a:p>
        </p:txBody>
      </p:sp>
      <p:sp>
        <p:nvSpPr>
          <p:cNvPr id="6" name="Rectangle 5"/>
          <p:cNvSpPr/>
          <p:nvPr/>
        </p:nvSpPr>
        <p:spPr>
          <a:xfrm>
            <a:off x="513568" y="3944688"/>
            <a:ext cx="33617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203864"/>
                </a:solidFill>
              </a:rPr>
              <a:t>Descu</a:t>
            </a:r>
            <a:r>
              <a:rPr lang="es-ES" b="1" dirty="0">
                <a:solidFill>
                  <a:srgbClr val="203864"/>
                </a:solidFill>
              </a:rPr>
              <a:t>bri</a:t>
            </a:r>
            <a:r>
              <a:rPr lang="es-ES" dirty="0">
                <a:solidFill>
                  <a:srgbClr val="203864"/>
                </a:solidFill>
              </a:rPr>
              <a:t>mos </a:t>
            </a:r>
            <a:r>
              <a:rPr lang="es-ES" b="1" dirty="0">
                <a:solidFill>
                  <a:srgbClr val="203864"/>
                </a:solidFill>
              </a:rPr>
              <a:t>par</a:t>
            </a:r>
            <a:r>
              <a:rPr lang="es-ES" dirty="0">
                <a:solidFill>
                  <a:srgbClr val="203864"/>
                </a:solidFill>
              </a:rPr>
              <a:t>tes dife</a:t>
            </a:r>
            <a:r>
              <a:rPr lang="es-ES" b="1" dirty="0">
                <a:solidFill>
                  <a:srgbClr val="203864"/>
                </a:solidFill>
              </a:rPr>
              <a:t>ren</a:t>
            </a:r>
            <a:r>
              <a:rPr lang="es-ES" dirty="0">
                <a:solidFill>
                  <a:srgbClr val="203864"/>
                </a:solidFill>
              </a:rPr>
              <a:t>tes del </a:t>
            </a:r>
            <a:r>
              <a:rPr lang="es-ES" b="1" dirty="0">
                <a:solidFill>
                  <a:srgbClr val="203864"/>
                </a:solidFill>
              </a:rPr>
              <a:t>mun</a:t>
            </a:r>
            <a:r>
              <a:rPr lang="es-ES" dirty="0">
                <a:solidFill>
                  <a:srgbClr val="203864"/>
                </a:solidFill>
              </a:rPr>
              <a:t>do.</a:t>
            </a:r>
          </a:p>
        </p:txBody>
      </p:sp>
      <p:sp>
        <p:nvSpPr>
          <p:cNvPr id="7" name="Rectangle 6"/>
          <p:cNvSpPr/>
          <p:nvPr/>
        </p:nvSpPr>
        <p:spPr>
          <a:xfrm>
            <a:off x="513568" y="4622367"/>
            <a:ext cx="3305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203864"/>
                </a:solidFill>
              </a:rPr>
              <a:t>Le</a:t>
            </a:r>
            <a:r>
              <a:rPr lang="es-ES" dirty="0">
                <a:solidFill>
                  <a:srgbClr val="203864"/>
                </a:solidFill>
              </a:rPr>
              <a:t>en páginas en el periódico.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3568" y="5342018"/>
            <a:ext cx="2928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203864"/>
                </a:solidFill>
              </a:rPr>
              <a:t>Pe</a:t>
            </a:r>
            <a:r>
              <a:rPr lang="es-ES" b="1" dirty="0">
                <a:solidFill>
                  <a:srgbClr val="203864"/>
                </a:solidFill>
              </a:rPr>
              <a:t>di</a:t>
            </a:r>
            <a:r>
              <a:rPr lang="es-ES" dirty="0">
                <a:solidFill>
                  <a:srgbClr val="203864"/>
                </a:solidFill>
              </a:rPr>
              <a:t>mos una canción en la </a:t>
            </a:r>
            <a:r>
              <a:rPr lang="es-ES" b="1" dirty="0">
                <a:solidFill>
                  <a:srgbClr val="203864"/>
                </a:solidFill>
              </a:rPr>
              <a:t>fies</a:t>
            </a:r>
            <a:r>
              <a:rPr lang="es-ES" dirty="0">
                <a:solidFill>
                  <a:srgbClr val="203864"/>
                </a:solidFill>
              </a:rPr>
              <a:t>ta.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37402" y="5362286"/>
            <a:ext cx="3263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203864"/>
                </a:solidFill>
              </a:rPr>
              <a:t>Enten</a:t>
            </a:r>
            <a:r>
              <a:rPr lang="es-ES" b="1" dirty="0">
                <a:solidFill>
                  <a:srgbClr val="203864"/>
                </a:solidFill>
              </a:rPr>
              <a:t>de</a:t>
            </a:r>
            <a:r>
              <a:rPr lang="es-ES" dirty="0">
                <a:solidFill>
                  <a:srgbClr val="203864"/>
                </a:solidFill>
              </a:rPr>
              <a:t>mos que la música está bas</a:t>
            </a:r>
            <a:r>
              <a:rPr lang="es-ES" b="1" dirty="0">
                <a:solidFill>
                  <a:srgbClr val="203864"/>
                </a:solidFill>
              </a:rPr>
              <a:t>tan</a:t>
            </a:r>
            <a:r>
              <a:rPr lang="es-ES" dirty="0">
                <a:solidFill>
                  <a:srgbClr val="203864"/>
                </a:solidFill>
              </a:rPr>
              <a:t>te </a:t>
            </a:r>
            <a:r>
              <a:rPr lang="es-ES" b="1" dirty="0">
                <a:solidFill>
                  <a:srgbClr val="203864"/>
                </a:solidFill>
              </a:rPr>
              <a:t>fuer</a:t>
            </a:r>
            <a:r>
              <a:rPr lang="es-ES" dirty="0">
                <a:solidFill>
                  <a:srgbClr val="203864"/>
                </a:solidFill>
              </a:rPr>
              <a:t>te.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37402" y="1834710"/>
            <a:ext cx="3263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203864"/>
                </a:solidFill>
              </a:rPr>
              <a:t>¿Por qué vi</a:t>
            </a:r>
            <a:r>
              <a:rPr lang="es-ES" b="1" dirty="0">
                <a:solidFill>
                  <a:srgbClr val="203864"/>
                </a:solidFill>
              </a:rPr>
              <a:t>vi</a:t>
            </a:r>
            <a:r>
              <a:rPr lang="es-ES" dirty="0">
                <a:solidFill>
                  <a:srgbClr val="203864"/>
                </a:solidFill>
              </a:rPr>
              <a:t>mos en I</a:t>
            </a:r>
            <a:r>
              <a:rPr lang="es-ES" b="1" dirty="0">
                <a:solidFill>
                  <a:srgbClr val="203864"/>
                </a:solidFill>
              </a:rPr>
              <a:t>tal</a:t>
            </a:r>
            <a:r>
              <a:rPr lang="es-ES" dirty="0">
                <a:solidFill>
                  <a:srgbClr val="203864"/>
                </a:solidFill>
              </a:rPr>
              <a:t>ia? </a:t>
            </a:r>
            <a:r>
              <a:rPr lang="es-ES" b="1" dirty="0">
                <a:solidFill>
                  <a:srgbClr val="203864"/>
                </a:solidFill>
              </a:rPr>
              <a:t>Por</a:t>
            </a:r>
            <a:r>
              <a:rPr lang="es-ES" dirty="0">
                <a:solidFill>
                  <a:srgbClr val="203864"/>
                </a:solidFill>
              </a:rPr>
              <a:t>que es bo</a:t>
            </a:r>
            <a:r>
              <a:rPr lang="es-ES" b="1" dirty="0">
                <a:solidFill>
                  <a:srgbClr val="203864"/>
                </a:solidFill>
              </a:rPr>
              <a:t>ni</a:t>
            </a:r>
            <a:r>
              <a:rPr lang="es-ES" dirty="0">
                <a:solidFill>
                  <a:srgbClr val="203864"/>
                </a:solidFill>
              </a:rPr>
              <a:t>to.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37402" y="2567983"/>
            <a:ext cx="3005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203864"/>
                </a:solidFill>
              </a:rPr>
              <a:t>Re</a:t>
            </a:r>
            <a:r>
              <a:rPr lang="es-ES" b="1" dirty="0">
                <a:solidFill>
                  <a:srgbClr val="203864"/>
                </a:solidFill>
              </a:rPr>
              <a:t>par</a:t>
            </a:r>
            <a:r>
              <a:rPr lang="es-ES" dirty="0">
                <a:solidFill>
                  <a:srgbClr val="203864"/>
                </a:solidFill>
              </a:rPr>
              <a:t>ten be</a:t>
            </a:r>
            <a:r>
              <a:rPr lang="es-ES" b="1" dirty="0">
                <a:solidFill>
                  <a:srgbClr val="203864"/>
                </a:solidFill>
              </a:rPr>
              <a:t>bi</a:t>
            </a:r>
            <a:r>
              <a:rPr lang="es-ES" dirty="0">
                <a:solidFill>
                  <a:srgbClr val="203864"/>
                </a:solidFill>
              </a:rPr>
              <a:t>das por la </a:t>
            </a:r>
            <a:r>
              <a:rPr lang="es-ES" b="1" dirty="0">
                <a:solidFill>
                  <a:srgbClr val="203864"/>
                </a:solidFill>
              </a:rPr>
              <a:t>tar</a:t>
            </a:r>
            <a:r>
              <a:rPr lang="es-ES" dirty="0">
                <a:solidFill>
                  <a:srgbClr val="203864"/>
                </a:solidFill>
              </a:rPr>
              <a:t>de.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837402" y="3261569"/>
            <a:ext cx="3720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203864"/>
                </a:solidFill>
              </a:rPr>
              <a:t>Los perio</a:t>
            </a:r>
            <a:r>
              <a:rPr lang="es-ES" b="1" dirty="0">
                <a:solidFill>
                  <a:srgbClr val="203864"/>
                </a:solidFill>
              </a:rPr>
              <a:t>dis</a:t>
            </a:r>
            <a:r>
              <a:rPr lang="es-ES" dirty="0">
                <a:solidFill>
                  <a:srgbClr val="203864"/>
                </a:solidFill>
              </a:rPr>
              <a:t>tas es</a:t>
            </a:r>
            <a:r>
              <a:rPr lang="es-ES" b="1" dirty="0">
                <a:solidFill>
                  <a:srgbClr val="203864"/>
                </a:solidFill>
              </a:rPr>
              <a:t>con</a:t>
            </a:r>
            <a:r>
              <a:rPr lang="es-ES" dirty="0">
                <a:solidFill>
                  <a:srgbClr val="203864"/>
                </a:solidFill>
              </a:rPr>
              <a:t>den la realidad de las </a:t>
            </a:r>
            <a:r>
              <a:rPr lang="es-ES" b="1" dirty="0">
                <a:solidFill>
                  <a:srgbClr val="203864"/>
                </a:solidFill>
              </a:rPr>
              <a:t>co</a:t>
            </a:r>
            <a:r>
              <a:rPr lang="es-ES" dirty="0">
                <a:solidFill>
                  <a:srgbClr val="203864"/>
                </a:solidFill>
              </a:rPr>
              <a:t>sas.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37402" y="4079317"/>
            <a:ext cx="3102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203864"/>
                </a:solidFill>
              </a:rPr>
              <a:t>Dor</a:t>
            </a:r>
            <a:r>
              <a:rPr lang="es-ES" b="1" dirty="0">
                <a:solidFill>
                  <a:srgbClr val="203864"/>
                </a:solidFill>
              </a:rPr>
              <a:t>mi</a:t>
            </a:r>
            <a:r>
              <a:rPr lang="es-ES" dirty="0">
                <a:solidFill>
                  <a:srgbClr val="203864"/>
                </a:solidFill>
              </a:rPr>
              <a:t>mos por la ma</a:t>
            </a:r>
            <a:r>
              <a:rPr lang="es-ES" b="1" dirty="0">
                <a:solidFill>
                  <a:srgbClr val="203864"/>
                </a:solidFill>
              </a:rPr>
              <a:t>ña</a:t>
            </a:r>
            <a:r>
              <a:rPr lang="es-ES" dirty="0">
                <a:solidFill>
                  <a:srgbClr val="203864"/>
                </a:solidFill>
              </a:rPr>
              <a:t>na.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37402" y="4819070"/>
            <a:ext cx="30925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203864"/>
                </a:solidFill>
              </a:rPr>
              <a:t>Ven</a:t>
            </a:r>
            <a:r>
              <a:rPr lang="es-ES" dirty="0">
                <a:solidFill>
                  <a:srgbClr val="203864"/>
                </a:solidFill>
              </a:rPr>
              <a:t>den </a:t>
            </a:r>
            <a:r>
              <a:rPr lang="es-ES" b="1" dirty="0">
                <a:solidFill>
                  <a:srgbClr val="203864"/>
                </a:solidFill>
              </a:rPr>
              <a:t>jue</a:t>
            </a:r>
            <a:r>
              <a:rPr lang="es-ES" dirty="0">
                <a:solidFill>
                  <a:srgbClr val="203864"/>
                </a:solidFill>
              </a:rPr>
              <a:t>gos diver</a:t>
            </a:r>
            <a:r>
              <a:rPr lang="es-ES" b="1" dirty="0">
                <a:solidFill>
                  <a:srgbClr val="203864"/>
                </a:solidFill>
              </a:rPr>
              <a:t>ti</a:t>
            </a:r>
            <a:r>
              <a:rPr lang="es-ES" dirty="0">
                <a:solidFill>
                  <a:srgbClr val="203864"/>
                </a:solidFill>
              </a:rPr>
              <a:t>dos.</a:t>
            </a:r>
          </a:p>
        </p:txBody>
      </p:sp>
      <p:sp>
        <p:nvSpPr>
          <p:cNvPr id="22" name="Título 5">
            <a:extLst>
              <a:ext uri="{FF2B5EF4-FFF2-40B4-BE49-F238E27FC236}">
                <a16:creationId xmlns:a16="http://schemas.microsoft.com/office/drawing/2014/main" id="{006F94D8-72CC-B545-96B4-B76D572B585A}"/>
              </a:ext>
            </a:extLst>
          </p:cNvPr>
          <p:cNvSpPr txBox="1">
            <a:spLocks/>
          </p:cNvSpPr>
          <p:nvPr/>
        </p:nvSpPr>
        <p:spPr>
          <a:xfrm>
            <a:off x="9676246" y="118902"/>
            <a:ext cx="2894511" cy="52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 / escuchar</a:t>
            </a:r>
            <a:endParaRPr kumimoji="0" lang="es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3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9282274" y="258166"/>
            <a:ext cx="2645869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C21955C-C002-4A4F-B04D-2337936F4F74}"/>
              </a:ext>
            </a:extLst>
          </p:cNvPr>
          <p:cNvSpPr txBox="1">
            <a:spLocks/>
          </p:cNvSpPr>
          <p:nvPr/>
        </p:nvSpPr>
        <p:spPr>
          <a:xfrm>
            <a:off x="10409937" y="257085"/>
            <a:ext cx="1450006" cy="400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endParaRPr lang="en-US" sz="2000" dirty="0"/>
          </a:p>
        </p:txBody>
      </p:sp>
      <p:sp>
        <p:nvSpPr>
          <p:cNvPr id="25" name="Título 5">
            <a:extLst>
              <a:ext uri="{FF2B5EF4-FFF2-40B4-BE49-F238E27FC236}">
                <a16:creationId xmlns:a16="http://schemas.microsoft.com/office/drawing/2014/main" id="{4596A262-C0DD-234A-9EB8-4179904ECB5E}"/>
              </a:ext>
            </a:extLst>
          </p:cNvPr>
          <p:cNvSpPr txBox="1">
            <a:spLocks/>
          </p:cNvSpPr>
          <p:nvPr/>
        </p:nvSpPr>
        <p:spPr>
          <a:xfrm>
            <a:off x="9448529" y="193498"/>
            <a:ext cx="2894511" cy="528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prstClr val="white"/>
                </a:solidFill>
              </a:rPr>
              <a:t>hablar / escuchar</a:t>
            </a:r>
            <a:endParaRPr lang="es-GB" sz="2000" dirty="0"/>
          </a:p>
        </p:txBody>
      </p:sp>
      <p:sp>
        <p:nvSpPr>
          <p:cNvPr id="13" name="Rectangle 12"/>
          <p:cNvSpPr/>
          <p:nvPr/>
        </p:nvSpPr>
        <p:spPr>
          <a:xfrm>
            <a:off x="4617062" y="1915056"/>
            <a:ext cx="5931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B" sz="2400" b="1" dirty="0">
                <a:solidFill>
                  <a:srgbClr val="203864"/>
                </a:solidFill>
              </a:rPr>
              <a:t>IIII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641900" y="2628409"/>
            <a:ext cx="5931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B" sz="2400" b="1" dirty="0">
                <a:solidFill>
                  <a:srgbClr val="203864"/>
                </a:solidFill>
              </a:rPr>
              <a:t>III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658508" y="3314934"/>
            <a:ext cx="5931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B" sz="2400" b="1" dirty="0">
                <a:solidFill>
                  <a:srgbClr val="203864"/>
                </a:solidFill>
              </a:rPr>
              <a:t>III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717671" y="4027815"/>
            <a:ext cx="5931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B" sz="2400" b="1" dirty="0">
                <a:solidFill>
                  <a:srgbClr val="203864"/>
                </a:solidFill>
              </a:rPr>
              <a:t>II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679612" y="4714699"/>
            <a:ext cx="7643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B" sz="2400" b="1" dirty="0">
                <a:solidFill>
                  <a:srgbClr val="203864"/>
                </a:solidFill>
              </a:rPr>
              <a:t>III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691248" y="5428550"/>
            <a:ext cx="444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B" sz="2400" b="1" dirty="0">
                <a:solidFill>
                  <a:srgbClr val="203864"/>
                </a:solidFill>
              </a:rPr>
              <a:t>III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954899" y="1904837"/>
            <a:ext cx="5931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B" sz="2400" b="1" dirty="0">
                <a:solidFill>
                  <a:srgbClr val="203864"/>
                </a:solidFill>
              </a:rPr>
              <a:t>II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0941009" y="2621768"/>
            <a:ext cx="5931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B" sz="2400" b="1" dirty="0">
                <a:solidFill>
                  <a:srgbClr val="203864"/>
                </a:solidFill>
              </a:rPr>
              <a:t>III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0941009" y="3314934"/>
            <a:ext cx="4447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B" sz="2400" b="1" dirty="0">
                <a:solidFill>
                  <a:srgbClr val="203864"/>
                </a:solidFill>
              </a:rPr>
              <a:t>III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916600" y="4000939"/>
            <a:ext cx="5514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B" sz="2400" b="1" dirty="0">
                <a:solidFill>
                  <a:srgbClr val="203864"/>
                </a:solidFill>
              </a:rPr>
              <a:t>IIII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993199" y="5455388"/>
            <a:ext cx="5931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B" sz="2400" b="1" dirty="0">
                <a:solidFill>
                  <a:srgbClr val="203864"/>
                </a:solidFill>
              </a:rPr>
              <a:t>II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1060848" y="4752822"/>
            <a:ext cx="2965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B" sz="2400" b="1" dirty="0">
                <a:solidFill>
                  <a:srgbClr val="203864"/>
                </a:solidFill>
              </a:rPr>
              <a:t>I</a:t>
            </a:r>
          </a:p>
        </p:txBody>
      </p:sp>
      <p:sp>
        <p:nvSpPr>
          <p:cNvPr id="38" name="Título 4">
            <a:extLst>
              <a:ext uri="{FF2B5EF4-FFF2-40B4-BE49-F238E27FC236}">
                <a16:creationId xmlns:a16="http://schemas.microsoft.com/office/drawing/2014/main" id="{3DBC23A1-F41B-8D49-ABF0-6843CE8E4B2E}"/>
              </a:ext>
            </a:extLst>
          </p:cNvPr>
          <p:cNvSpPr txBox="1">
            <a:spLocks/>
          </p:cNvSpPr>
          <p:nvPr/>
        </p:nvSpPr>
        <p:spPr>
          <a:xfrm>
            <a:off x="0" y="31979"/>
            <a:ext cx="1597689" cy="3546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Respuestas</a:t>
            </a:r>
            <a:endParaRPr kumimoji="0" lang="es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3924099" y="887977"/>
            <a:ext cx="3232" cy="512064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10101035" y="867709"/>
            <a:ext cx="3232" cy="512064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226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2A88CB-F3E0-D048-A98A-D067940C2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737"/>
            <a:ext cx="4692445" cy="867128"/>
          </a:xfrm>
          <a:prstGeom prst="rect">
            <a:avLst/>
          </a:prstGeom>
        </p:spPr>
      </p:pic>
      <p:sp>
        <p:nvSpPr>
          <p:cNvPr id="5" name="Título 4">
            <a:extLst>
              <a:ext uri="{FF2B5EF4-FFF2-40B4-BE49-F238E27FC236}">
                <a16:creationId xmlns:a16="http://schemas.microsoft.com/office/drawing/2014/main" id="{199BC722-38FE-224A-9593-9FE06E29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30" y="227339"/>
            <a:ext cx="4692445" cy="867129"/>
          </a:xfrm>
        </p:spPr>
        <p:txBody>
          <a:bodyPr>
            <a:normAutofit/>
          </a:bodyPr>
          <a:lstStyle/>
          <a:p>
            <a:r>
              <a:rPr lang="es-GB" sz="3600" b="1" dirty="0">
                <a:solidFill>
                  <a:schemeClr val="bg1"/>
                </a:solidFill>
              </a:rPr>
              <a:t>Vocabulario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6943A75-55C8-AE47-B265-AEC4C5B7BFBE}"/>
              </a:ext>
            </a:extLst>
          </p:cNvPr>
          <p:cNvSpPr txBox="1"/>
          <p:nvPr/>
        </p:nvSpPr>
        <p:spPr>
          <a:xfrm>
            <a:off x="5912425" y="3493084"/>
            <a:ext cx="4225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el/la p_ _ _ _ _ _ _ _ _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1FD6CD8-FA4D-A94F-909B-8CE50625D081}"/>
              </a:ext>
            </a:extLst>
          </p:cNvPr>
          <p:cNvSpPr txBox="1"/>
          <p:nvPr/>
        </p:nvSpPr>
        <p:spPr>
          <a:xfrm>
            <a:off x="350520" y="1881524"/>
            <a:ext cx="15055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s_ _ _ _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C23D631-7F50-FA47-853F-693D90DE7D0F}"/>
              </a:ext>
            </a:extLst>
          </p:cNvPr>
          <p:cNvSpPr txBox="1"/>
          <p:nvPr/>
        </p:nvSpPr>
        <p:spPr>
          <a:xfrm>
            <a:off x="340385" y="1163676"/>
            <a:ext cx="2860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v_ _ _ _ _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F535656-B072-6044-B5E6-458643A2A3D1}"/>
              </a:ext>
            </a:extLst>
          </p:cNvPr>
          <p:cNvSpPr txBox="1"/>
          <p:nvPr/>
        </p:nvSpPr>
        <p:spPr>
          <a:xfrm>
            <a:off x="334329" y="3568211"/>
            <a:ext cx="2422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la p_ _ _ _ _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D21161F-85E8-1846-81BB-B1B577CD27E7}"/>
              </a:ext>
            </a:extLst>
          </p:cNvPr>
          <p:cNvSpPr txBox="1"/>
          <p:nvPr/>
        </p:nvSpPr>
        <p:spPr>
          <a:xfrm>
            <a:off x="397844" y="5859973"/>
            <a:ext cx="3010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la r_ _ _ _ _ _ _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03F3B4C-5329-394B-B277-0583760E1305}"/>
              </a:ext>
            </a:extLst>
          </p:cNvPr>
          <p:cNvSpPr txBox="1"/>
          <p:nvPr/>
        </p:nvSpPr>
        <p:spPr>
          <a:xfrm>
            <a:off x="372794" y="2709320"/>
            <a:ext cx="2060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p _ _ _ _ _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7EB7CA3-5DDF-574F-9150-B18D4067ECD6}"/>
              </a:ext>
            </a:extLst>
          </p:cNvPr>
          <p:cNvSpPr txBox="1"/>
          <p:nvPr/>
        </p:nvSpPr>
        <p:spPr>
          <a:xfrm>
            <a:off x="5922153" y="4277263"/>
            <a:ext cx="21932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el m_ _ _ _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F08CD9F-5953-0448-B8A7-DA39CECF6B79}"/>
              </a:ext>
            </a:extLst>
          </p:cNvPr>
          <p:cNvSpPr txBox="1"/>
          <p:nvPr/>
        </p:nvSpPr>
        <p:spPr>
          <a:xfrm>
            <a:off x="5922153" y="4997354"/>
            <a:ext cx="2569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e_ _ _ _ _ _ _</a:t>
            </a:r>
          </a:p>
        </p:txBody>
      </p:sp>
      <p:sp>
        <p:nvSpPr>
          <p:cNvPr id="32" name="CuadroTexto 11">
            <a:extLst>
              <a:ext uri="{FF2B5EF4-FFF2-40B4-BE49-F238E27FC236}">
                <a16:creationId xmlns:a16="http://schemas.microsoft.com/office/drawing/2014/main" id="{7C23D631-7F50-FA47-853F-693D90DE7D0F}"/>
              </a:ext>
            </a:extLst>
          </p:cNvPr>
          <p:cNvSpPr txBox="1"/>
          <p:nvPr/>
        </p:nvSpPr>
        <p:spPr>
          <a:xfrm>
            <a:off x="347217" y="1159848"/>
            <a:ext cx="1598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vender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CuadroTexto 14">
            <a:extLst>
              <a:ext uri="{FF2B5EF4-FFF2-40B4-BE49-F238E27FC236}">
                <a16:creationId xmlns:a16="http://schemas.microsoft.com/office/drawing/2014/main" id="{CD21161F-85E8-1846-81BB-B1B577CD27E7}"/>
              </a:ext>
            </a:extLst>
          </p:cNvPr>
          <p:cNvSpPr txBox="1"/>
          <p:nvPr/>
        </p:nvSpPr>
        <p:spPr>
          <a:xfrm>
            <a:off x="397844" y="5869099"/>
            <a:ext cx="2335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la </a:t>
            </a:r>
            <a:r>
              <a:rPr lang="en-GB" sz="3200" dirty="0" err="1">
                <a:solidFill>
                  <a:srgbClr val="203864"/>
                </a:solidFill>
                <a:latin typeface="Century Gothic" panose="020B0502020202020204" pitchFamily="34" charset="0"/>
              </a:rPr>
              <a:t>realidad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CuadroTexto 17">
            <a:extLst>
              <a:ext uri="{FF2B5EF4-FFF2-40B4-BE49-F238E27FC236}">
                <a16:creationId xmlns:a16="http://schemas.microsoft.com/office/drawing/2014/main" id="{D7EB7CA3-5DDF-574F-9150-B18D4067ECD6}"/>
              </a:ext>
            </a:extLst>
          </p:cNvPr>
          <p:cNvSpPr txBox="1"/>
          <p:nvPr/>
        </p:nvSpPr>
        <p:spPr>
          <a:xfrm>
            <a:off x="5919674" y="4270082"/>
            <a:ext cx="2081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el </a:t>
            </a:r>
            <a:r>
              <a:rPr lang="en-GB" sz="3200" dirty="0" err="1">
                <a:solidFill>
                  <a:srgbClr val="203864"/>
                </a:solidFill>
                <a:latin typeface="Century Gothic" panose="020B0502020202020204" pitchFamily="34" charset="0"/>
              </a:rPr>
              <a:t>mundo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CuadroTexto 12">
            <a:extLst>
              <a:ext uri="{FF2B5EF4-FFF2-40B4-BE49-F238E27FC236}">
                <a16:creationId xmlns:a16="http://schemas.microsoft.com/office/drawing/2014/main" id="{BF535656-B072-6044-B5E6-458643A2A3D1}"/>
              </a:ext>
            </a:extLst>
          </p:cNvPr>
          <p:cNvSpPr txBox="1"/>
          <p:nvPr/>
        </p:nvSpPr>
        <p:spPr>
          <a:xfrm>
            <a:off x="342425" y="3560802"/>
            <a:ext cx="2109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la página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CuadroTexto 18">
            <a:extLst>
              <a:ext uri="{FF2B5EF4-FFF2-40B4-BE49-F238E27FC236}">
                <a16:creationId xmlns:a16="http://schemas.microsoft.com/office/drawing/2014/main" id="{2F08CD9F-5953-0448-B8A7-DA39CECF6B79}"/>
              </a:ext>
            </a:extLst>
          </p:cNvPr>
          <p:cNvSpPr txBox="1"/>
          <p:nvPr/>
        </p:nvSpPr>
        <p:spPr>
          <a:xfrm>
            <a:off x="5918452" y="5001859"/>
            <a:ext cx="20649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esconder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CuadroTexto 15">
            <a:extLst>
              <a:ext uri="{FF2B5EF4-FFF2-40B4-BE49-F238E27FC236}">
                <a16:creationId xmlns:a16="http://schemas.microsoft.com/office/drawing/2014/main" id="{F6189D1C-F992-1341-A6CA-4DD9702DAD5C}"/>
              </a:ext>
            </a:extLst>
          </p:cNvPr>
          <p:cNvSpPr txBox="1"/>
          <p:nvPr/>
        </p:nvSpPr>
        <p:spPr>
          <a:xfrm>
            <a:off x="298148" y="4374938"/>
            <a:ext cx="3669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el e_ _ _ _ _ _ _ _ _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CuadroTexto 9">
            <a:extLst>
              <a:ext uri="{FF2B5EF4-FFF2-40B4-BE49-F238E27FC236}">
                <a16:creationId xmlns:a16="http://schemas.microsoft.com/office/drawing/2014/main" id="{D6943A75-55C8-AE47-B265-AEC4C5B7BFBE}"/>
              </a:ext>
            </a:extLst>
          </p:cNvPr>
          <p:cNvSpPr txBox="1"/>
          <p:nvPr/>
        </p:nvSpPr>
        <p:spPr>
          <a:xfrm>
            <a:off x="5919734" y="3491995"/>
            <a:ext cx="3150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el/la periodista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CuadroTexto 17">
            <a:extLst>
              <a:ext uri="{FF2B5EF4-FFF2-40B4-BE49-F238E27FC236}">
                <a16:creationId xmlns:a16="http://schemas.microsoft.com/office/drawing/2014/main" id="{D7EB7CA3-5DDF-574F-9150-B18D4067ECD6}"/>
              </a:ext>
            </a:extLst>
          </p:cNvPr>
          <p:cNvSpPr txBox="1"/>
          <p:nvPr/>
        </p:nvSpPr>
        <p:spPr>
          <a:xfrm>
            <a:off x="5735332" y="1947702"/>
            <a:ext cx="1612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c_ _ _ _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CuadroTexto 17">
            <a:extLst>
              <a:ext uri="{FF2B5EF4-FFF2-40B4-BE49-F238E27FC236}">
                <a16:creationId xmlns:a16="http://schemas.microsoft.com/office/drawing/2014/main" id="{D7EB7CA3-5DDF-574F-9150-B18D4067ECD6}"/>
              </a:ext>
            </a:extLst>
          </p:cNvPr>
          <p:cNvSpPr txBox="1"/>
          <p:nvPr/>
        </p:nvSpPr>
        <p:spPr>
          <a:xfrm>
            <a:off x="5741013" y="1954601"/>
            <a:ext cx="12298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creer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CuadroTexto 17">
            <a:extLst>
              <a:ext uri="{FF2B5EF4-FFF2-40B4-BE49-F238E27FC236}">
                <a16:creationId xmlns:a16="http://schemas.microsoft.com/office/drawing/2014/main" id="{D7EB7CA3-5DDF-574F-9150-B18D4067ECD6}"/>
              </a:ext>
            </a:extLst>
          </p:cNvPr>
          <p:cNvSpPr txBox="1"/>
          <p:nvPr/>
        </p:nvSpPr>
        <p:spPr>
          <a:xfrm>
            <a:off x="5909444" y="2706061"/>
            <a:ext cx="3797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la e_ _ _ _ _ _ _ _ _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CuadroTexto 17">
            <a:extLst>
              <a:ext uri="{FF2B5EF4-FFF2-40B4-BE49-F238E27FC236}">
                <a16:creationId xmlns:a16="http://schemas.microsoft.com/office/drawing/2014/main" id="{D7EB7CA3-5DDF-574F-9150-B18D4067ECD6}"/>
              </a:ext>
            </a:extLst>
          </p:cNvPr>
          <p:cNvSpPr txBox="1"/>
          <p:nvPr/>
        </p:nvSpPr>
        <p:spPr>
          <a:xfrm>
            <a:off x="5896637" y="2709320"/>
            <a:ext cx="2593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la entrevista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CuadroTexto 17">
            <a:extLst>
              <a:ext uri="{FF2B5EF4-FFF2-40B4-BE49-F238E27FC236}">
                <a16:creationId xmlns:a16="http://schemas.microsoft.com/office/drawing/2014/main" id="{D7EB7CA3-5DDF-574F-9150-B18D4067ECD6}"/>
              </a:ext>
            </a:extLst>
          </p:cNvPr>
          <p:cNvSpPr txBox="1"/>
          <p:nvPr/>
        </p:nvSpPr>
        <p:spPr>
          <a:xfrm>
            <a:off x="294614" y="5072255"/>
            <a:ext cx="2212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v_ _ _ _ _ _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CuadroTexto 17">
            <a:extLst>
              <a:ext uri="{FF2B5EF4-FFF2-40B4-BE49-F238E27FC236}">
                <a16:creationId xmlns:a16="http://schemas.microsoft.com/office/drawing/2014/main" id="{D7EB7CA3-5DDF-574F-9150-B18D4067ECD6}"/>
              </a:ext>
            </a:extLst>
          </p:cNvPr>
          <p:cNvSpPr txBox="1"/>
          <p:nvPr/>
        </p:nvSpPr>
        <p:spPr>
          <a:xfrm>
            <a:off x="300737" y="5072255"/>
            <a:ext cx="1277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visitar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3174" y="1250011"/>
            <a:ext cx="47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1.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89" y="1987365"/>
            <a:ext cx="47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2.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89" y="2763222"/>
            <a:ext cx="47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3.</a:t>
            </a:r>
          </a:p>
        </p:txBody>
      </p:sp>
      <p:sp>
        <p:nvSpPr>
          <p:cNvPr id="57" name="CuadroTexto 10">
            <a:extLst>
              <a:ext uri="{FF2B5EF4-FFF2-40B4-BE49-F238E27FC236}">
                <a16:creationId xmlns:a16="http://schemas.microsoft.com/office/drawing/2014/main" id="{21FD6CD8-FA4D-A94F-909B-8CE50625D081}"/>
              </a:ext>
            </a:extLst>
          </p:cNvPr>
          <p:cNvSpPr txBox="1"/>
          <p:nvPr/>
        </p:nvSpPr>
        <p:spPr>
          <a:xfrm>
            <a:off x="349945" y="1881964"/>
            <a:ext cx="1282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sobre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CuadroTexto 16">
            <a:extLst>
              <a:ext uri="{FF2B5EF4-FFF2-40B4-BE49-F238E27FC236}">
                <a16:creationId xmlns:a16="http://schemas.microsoft.com/office/drawing/2014/main" id="{103F3B4C-5329-394B-B277-0583760E1305}"/>
              </a:ext>
            </a:extLst>
          </p:cNvPr>
          <p:cNvSpPr txBox="1"/>
          <p:nvPr/>
        </p:nvSpPr>
        <p:spPr>
          <a:xfrm>
            <a:off x="372794" y="2712883"/>
            <a:ext cx="1654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porque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472" y="3627122"/>
            <a:ext cx="47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4.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-10166" y="4417168"/>
            <a:ext cx="47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5.</a:t>
            </a:r>
          </a:p>
        </p:txBody>
      </p:sp>
      <p:sp>
        <p:nvSpPr>
          <p:cNvPr id="61" name="CuadroTexto 15">
            <a:extLst>
              <a:ext uri="{FF2B5EF4-FFF2-40B4-BE49-F238E27FC236}">
                <a16:creationId xmlns:a16="http://schemas.microsoft.com/office/drawing/2014/main" id="{F6189D1C-F992-1341-A6CA-4DD9702DAD5C}"/>
              </a:ext>
            </a:extLst>
          </p:cNvPr>
          <p:cNvSpPr txBox="1"/>
          <p:nvPr/>
        </p:nvSpPr>
        <p:spPr>
          <a:xfrm>
            <a:off x="299208" y="4373105"/>
            <a:ext cx="2645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el extranjero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681" y="5195365"/>
            <a:ext cx="47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6.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472" y="5904643"/>
            <a:ext cx="47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7.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328896" y="1225091"/>
            <a:ext cx="47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8.</a:t>
            </a:r>
          </a:p>
        </p:txBody>
      </p:sp>
      <p:sp>
        <p:nvSpPr>
          <p:cNvPr id="65" name="CuadroTexto 17">
            <a:extLst>
              <a:ext uri="{FF2B5EF4-FFF2-40B4-BE49-F238E27FC236}">
                <a16:creationId xmlns:a16="http://schemas.microsoft.com/office/drawing/2014/main" id="{D7EB7CA3-5DDF-574F-9150-B18D4067ECD6}"/>
              </a:ext>
            </a:extLst>
          </p:cNvPr>
          <p:cNvSpPr txBox="1"/>
          <p:nvPr/>
        </p:nvSpPr>
        <p:spPr>
          <a:xfrm>
            <a:off x="5735332" y="1146189"/>
            <a:ext cx="2903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d_ _ _ _ _ _ _ _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CuadroTexto 17">
            <a:extLst>
              <a:ext uri="{FF2B5EF4-FFF2-40B4-BE49-F238E27FC236}">
                <a16:creationId xmlns:a16="http://schemas.microsoft.com/office/drawing/2014/main" id="{D7EB7CA3-5DDF-574F-9150-B18D4067ECD6}"/>
              </a:ext>
            </a:extLst>
          </p:cNvPr>
          <p:cNvSpPr txBox="1"/>
          <p:nvPr/>
        </p:nvSpPr>
        <p:spPr>
          <a:xfrm>
            <a:off x="5742742" y="1146128"/>
            <a:ext cx="2015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descubrir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325705" y="2022335"/>
            <a:ext cx="47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9.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330230" y="2829800"/>
            <a:ext cx="934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10.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328785" y="3579619"/>
            <a:ext cx="779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11.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334572" y="4356871"/>
            <a:ext cx="779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12.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320521" y="5117622"/>
            <a:ext cx="779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13.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319691" y="5838321"/>
            <a:ext cx="779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203864"/>
                </a:solidFill>
                <a:latin typeface="Century Gothic" panose="020B0502020202020204" pitchFamily="34" charset="0"/>
              </a:rPr>
              <a:t>14.</a:t>
            </a:r>
          </a:p>
        </p:txBody>
      </p:sp>
      <p:sp>
        <p:nvSpPr>
          <p:cNvPr id="75" name="CuadroTexto 18">
            <a:extLst>
              <a:ext uri="{FF2B5EF4-FFF2-40B4-BE49-F238E27FC236}">
                <a16:creationId xmlns:a16="http://schemas.microsoft.com/office/drawing/2014/main" id="{2F08CD9F-5953-0448-B8A7-DA39CECF6B79}"/>
              </a:ext>
            </a:extLst>
          </p:cNvPr>
          <p:cNvSpPr txBox="1"/>
          <p:nvPr/>
        </p:nvSpPr>
        <p:spPr>
          <a:xfrm>
            <a:off x="5918452" y="5781533"/>
            <a:ext cx="2818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la n_ _ _ _ _ _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76" name="CuadroTexto 18">
            <a:extLst>
              <a:ext uri="{FF2B5EF4-FFF2-40B4-BE49-F238E27FC236}">
                <a16:creationId xmlns:a16="http://schemas.microsoft.com/office/drawing/2014/main" id="{2F08CD9F-5953-0448-B8A7-DA39CECF6B79}"/>
              </a:ext>
            </a:extLst>
          </p:cNvPr>
          <p:cNvSpPr txBox="1"/>
          <p:nvPr/>
        </p:nvSpPr>
        <p:spPr>
          <a:xfrm>
            <a:off x="5920541" y="5792154"/>
            <a:ext cx="2029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203864"/>
                </a:solidFill>
                <a:latin typeface="Century Gothic" panose="020B0502020202020204" pitchFamily="34" charset="0"/>
              </a:rPr>
              <a:t>la </a:t>
            </a:r>
            <a:r>
              <a:rPr lang="en-GB" sz="3200" dirty="0" err="1">
                <a:solidFill>
                  <a:srgbClr val="203864"/>
                </a:solidFill>
                <a:latin typeface="Century Gothic" panose="020B0502020202020204" pitchFamily="34" charset="0"/>
              </a:rPr>
              <a:t>noticia</a:t>
            </a:r>
            <a:endParaRPr lang="es-GB" sz="3200" dirty="0">
              <a:solidFill>
                <a:srgbClr val="203864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4CA66187-5B8D-1046-AE13-C85C78BFB529}"/>
              </a:ext>
            </a:extLst>
          </p:cNvPr>
          <p:cNvSpPr txBox="1"/>
          <p:nvPr/>
        </p:nvSpPr>
        <p:spPr>
          <a:xfrm>
            <a:off x="3788046" y="3600786"/>
            <a:ext cx="11400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[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page</a:t>
            </a:r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]</a:t>
            </a:r>
          </a:p>
        </p:txBody>
      </p:sp>
      <p:grpSp>
        <p:nvGrpSpPr>
          <p:cNvPr id="92" name="Group 24">
            <a:extLst>
              <a:ext uri="{FF2B5EF4-FFF2-40B4-BE49-F238E27FC236}">
                <a16:creationId xmlns:a16="http://schemas.microsoft.com/office/drawing/2014/main" id="{0D1A70A1-E931-1042-A8DA-7267805CF312}"/>
              </a:ext>
            </a:extLst>
          </p:cNvPr>
          <p:cNvGrpSpPr/>
          <p:nvPr/>
        </p:nvGrpSpPr>
        <p:grpSpPr>
          <a:xfrm>
            <a:off x="2579910" y="2328390"/>
            <a:ext cx="1577462" cy="1431696"/>
            <a:chOff x="680463" y="2933724"/>
            <a:chExt cx="1384440" cy="1254359"/>
          </a:xfrm>
        </p:grpSpPr>
        <p:pic>
          <p:nvPicPr>
            <p:cNvPr id="93" name="Picture 22">
              <a:extLst>
                <a:ext uri="{FF2B5EF4-FFF2-40B4-BE49-F238E27FC236}">
                  <a16:creationId xmlns:a16="http://schemas.microsoft.com/office/drawing/2014/main" id="{F19B4B27-73AB-4D4F-A2E6-A82D54543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3498">
              <a:off x="680463" y="2933724"/>
              <a:ext cx="1384440" cy="1254359"/>
            </a:xfrm>
            <a:prstGeom prst="rect">
              <a:avLst/>
            </a:prstGeom>
          </p:spPr>
        </p:pic>
        <p:sp>
          <p:nvSpPr>
            <p:cNvPr id="94" name="TextBox 23">
              <a:extLst>
                <a:ext uri="{FF2B5EF4-FFF2-40B4-BE49-F238E27FC236}">
                  <a16:creationId xmlns:a16="http://schemas.microsoft.com/office/drawing/2014/main" id="{4A5F8623-1E2B-E048-9A65-1AD98D9E4AD6}"/>
                </a:ext>
              </a:extLst>
            </p:cNvPr>
            <p:cNvSpPr txBox="1"/>
            <p:nvPr/>
          </p:nvSpPr>
          <p:spPr>
            <a:xfrm rot="21021039">
              <a:off x="766365" y="3372145"/>
              <a:ext cx="1245767" cy="377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because</a:t>
              </a:r>
            </a:p>
          </p:txBody>
        </p:sp>
      </p:grpSp>
      <p:pic>
        <p:nvPicPr>
          <p:cNvPr id="6" name="Imagen 5">
            <a:extLst>
              <a:ext uri="{FF2B5EF4-FFF2-40B4-BE49-F238E27FC236}">
                <a16:creationId xmlns:a16="http://schemas.microsoft.com/office/drawing/2014/main" id="{CE98C9A9-D88E-0845-A73F-AC51FDAB81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6" b="89686" l="6667" r="94643">
                        <a14:foregroundMark x1="92738" y1="84403" x2="85714" y2="32704"/>
                        <a14:foregroundMark x1="85714" y1="32704" x2="79286" y2="29686"/>
                        <a14:foregroundMark x1="79286" y1="29686" x2="46548" y2="35220"/>
                        <a14:foregroundMark x1="46548" y1="35220" x2="37976" y2="33836"/>
                        <a14:foregroundMark x1="37976" y1="33836" x2="24762" y2="27044"/>
                        <a14:foregroundMark x1="24762" y1="27044" x2="17976" y2="26415"/>
                        <a14:foregroundMark x1="17976" y1="26415" x2="9881" y2="30943"/>
                        <a14:foregroundMark x1="9881" y1="30943" x2="11429" y2="43145"/>
                        <a14:foregroundMark x1="11429" y1="43145" x2="12738" y2="45031"/>
                        <a14:foregroundMark x1="46905" y1="31321" x2="8690" y2="20629"/>
                        <a14:foregroundMark x1="8690" y1="20629" x2="1905" y2="23899"/>
                        <a14:foregroundMark x1="1905" y1="23899" x2="8333" y2="58491"/>
                        <a14:foregroundMark x1="8333" y1="58491" x2="1667" y2="85660"/>
                        <a14:foregroundMark x1="1667" y1="85660" x2="8214" y2="90818"/>
                        <a14:foregroundMark x1="8214" y1="90818" x2="15119" y2="89686"/>
                        <a14:foregroundMark x1="15119" y1="89686" x2="24167" y2="84403"/>
                        <a14:foregroundMark x1="24167" y1="84403" x2="43929" y2="80503"/>
                        <a14:foregroundMark x1="43929" y1="80503" x2="64405" y2="82767"/>
                        <a14:foregroundMark x1="64405" y1="82767" x2="77619" y2="72327"/>
                        <a14:foregroundMark x1="77619" y1="72327" x2="84286" y2="70692"/>
                        <a14:foregroundMark x1="84286" y1="70692" x2="91190" y2="75597"/>
                        <a14:foregroundMark x1="91190" y1="75597" x2="94643" y2="80000"/>
                        <a14:foregroundMark x1="58214" y1="33585" x2="58214" y2="33585"/>
                        <a14:foregroundMark x1="59881" y1="32453" x2="60238" y2="34591"/>
                        <a14:foregroundMark x1="66071" y1="45786" x2="67143" y2="50063"/>
                        <a14:foregroundMark x1="66310" y1="30314" x2="59643" y2="76352"/>
                        <a14:foregroundMark x1="59643" y1="76352" x2="59643" y2="76352"/>
                        <a14:foregroundMark x1="14524" y1="27799" x2="31190" y2="85157"/>
                        <a14:foregroundMark x1="15833" y1="61006" x2="5952" y2="79748"/>
                        <a14:foregroundMark x1="5952" y1="79748" x2="6667" y2="86918"/>
                        <a14:foregroundMark x1="6667" y1="86918" x2="8452" y2="89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483" y="3404811"/>
            <a:ext cx="1038824" cy="983173"/>
          </a:xfrm>
          <a:prstGeom prst="rect">
            <a:avLst/>
          </a:prstGeom>
        </p:spPr>
      </p:pic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8D5D1B7B-DBF1-6B4F-B00D-041258D99152}"/>
              </a:ext>
            </a:extLst>
          </p:cNvPr>
          <p:cNvCxnSpPr>
            <a:cxnSpLocks/>
          </p:cNvCxnSpPr>
          <p:nvPr/>
        </p:nvCxnSpPr>
        <p:spPr>
          <a:xfrm>
            <a:off x="2494689" y="3383912"/>
            <a:ext cx="877032" cy="61240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2" name="Imagen 21">
            <a:extLst>
              <a:ext uri="{FF2B5EF4-FFF2-40B4-BE49-F238E27FC236}">
                <a16:creationId xmlns:a16="http://schemas.microsoft.com/office/drawing/2014/main" id="{F10CC812-6A03-584E-A719-C2E68B82F2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8304" y="4052686"/>
            <a:ext cx="1042817" cy="1019569"/>
          </a:xfrm>
          <a:prstGeom prst="rect">
            <a:avLst/>
          </a:prstGeom>
        </p:spPr>
      </p:pic>
      <p:sp>
        <p:nvSpPr>
          <p:cNvPr id="95" name="CuadroTexto 94">
            <a:extLst>
              <a:ext uri="{FF2B5EF4-FFF2-40B4-BE49-F238E27FC236}">
                <a16:creationId xmlns:a16="http://schemas.microsoft.com/office/drawing/2014/main" id="{6C809AFD-4F61-F14C-80CA-107E74D005EB}"/>
              </a:ext>
            </a:extLst>
          </p:cNvPr>
          <p:cNvSpPr txBox="1"/>
          <p:nvPr/>
        </p:nvSpPr>
        <p:spPr>
          <a:xfrm>
            <a:off x="3910222" y="4763626"/>
            <a:ext cx="17315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GB" sz="22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[abroad]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38A304B4-78DD-8B4E-A4D7-FDE131E6432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562" y="4882731"/>
            <a:ext cx="1342293" cy="635352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D0FA2C0-C243-E442-9AE4-0D10249BF51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2546" y="5044114"/>
            <a:ext cx="2245408" cy="1307950"/>
          </a:xfrm>
          <a:prstGeom prst="rect">
            <a:avLst/>
          </a:prstGeom>
        </p:spPr>
      </p:pic>
      <p:sp>
        <p:nvSpPr>
          <p:cNvPr id="96" name="CuadroTexto 95">
            <a:extLst>
              <a:ext uri="{FF2B5EF4-FFF2-40B4-BE49-F238E27FC236}">
                <a16:creationId xmlns:a16="http://schemas.microsoft.com/office/drawing/2014/main" id="{6EF3EC19-292F-AC40-BEA6-164BE2DF79C2}"/>
              </a:ext>
            </a:extLst>
          </p:cNvPr>
          <p:cNvSpPr txBox="1"/>
          <p:nvPr/>
        </p:nvSpPr>
        <p:spPr>
          <a:xfrm>
            <a:off x="3913537" y="5906331"/>
            <a:ext cx="12025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[</a:t>
            </a:r>
            <a:r>
              <a:rPr lang="es-GB" sz="22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reality</a:t>
            </a:r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]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8619D67F-7759-3D40-9BDD-B93AEEE1EE0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865" y="924996"/>
            <a:ext cx="1025533" cy="1025533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AEA07423-C28F-324F-BB54-6869AC6D472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6753" y="1841979"/>
            <a:ext cx="1455435" cy="620505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68255007-C810-4B40-830A-9A6B313B7D1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7654" y="474938"/>
            <a:ext cx="1534393" cy="1322647"/>
          </a:xfrm>
          <a:prstGeom prst="rect">
            <a:avLst/>
          </a:prstGeom>
        </p:spPr>
      </p:pic>
      <p:sp>
        <p:nvSpPr>
          <p:cNvPr id="97" name="CuadroTexto 96">
            <a:extLst>
              <a:ext uri="{FF2B5EF4-FFF2-40B4-BE49-F238E27FC236}">
                <a16:creationId xmlns:a16="http://schemas.microsoft.com/office/drawing/2014/main" id="{F2B692BE-F219-9A4B-B2C3-FFE9F678F8F5}"/>
              </a:ext>
            </a:extLst>
          </p:cNvPr>
          <p:cNvSpPr txBox="1"/>
          <p:nvPr/>
        </p:nvSpPr>
        <p:spPr>
          <a:xfrm>
            <a:off x="10272047" y="1049956"/>
            <a:ext cx="18934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[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to discover</a:t>
            </a:r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]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3D357D95-8F6D-CF49-836F-13C5B8AC83F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320" y="1543540"/>
            <a:ext cx="3031968" cy="1515984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FC28EC4D-9B80-3D4E-A271-687CB38E428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4137" y="2145119"/>
            <a:ext cx="2487237" cy="1250535"/>
          </a:xfrm>
          <a:prstGeom prst="rect">
            <a:avLst/>
          </a:prstGeom>
        </p:spPr>
      </p:pic>
      <p:sp>
        <p:nvSpPr>
          <p:cNvPr id="98" name="CuadroTexto 97">
            <a:extLst>
              <a:ext uri="{FF2B5EF4-FFF2-40B4-BE49-F238E27FC236}">
                <a16:creationId xmlns:a16="http://schemas.microsoft.com/office/drawing/2014/main" id="{8B7CA7CD-6B52-C04B-B882-7D767C32FEB2}"/>
              </a:ext>
            </a:extLst>
          </p:cNvPr>
          <p:cNvSpPr txBox="1"/>
          <p:nvPr/>
        </p:nvSpPr>
        <p:spPr>
          <a:xfrm>
            <a:off x="10476061" y="2953025"/>
            <a:ext cx="16049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2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[interview</a:t>
            </a:r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]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10C4D617-7752-604C-BCD1-4DC3112046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6689" y="3456875"/>
            <a:ext cx="737592" cy="868719"/>
          </a:xfrm>
          <a:prstGeom prst="rect">
            <a:avLst/>
          </a:prstGeom>
        </p:spPr>
      </p:pic>
      <p:sp>
        <p:nvSpPr>
          <p:cNvPr id="99" name="CuadroTexto 98">
            <a:extLst>
              <a:ext uri="{FF2B5EF4-FFF2-40B4-BE49-F238E27FC236}">
                <a16:creationId xmlns:a16="http://schemas.microsoft.com/office/drawing/2014/main" id="{2465151D-12B8-564C-B509-1EC36E51E217}"/>
              </a:ext>
            </a:extLst>
          </p:cNvPr>
          <p:cNvSpPr txBox="1"/>
          <p:nvPr/>
        </p:nvSpPr>
        <p:spPr>
          <a:xfrm>
            <a:off x="10204863" y="3690114"/>
            <a:ext cx="15632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2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[journalist</a:t>
            </a:r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]</a:t>
            </a:r>
          </a:p>
        </p:txBody>
      </p:sp>
      <p:sp>
        <p:nvSpPr>
          <p:cNvPr id="101" name="CuadroTexto 100">
            <a:extLst>
              <a:ext uri="{FF2B5EF4-FFF2-40B4-BE49-F238E27FC236}">
                <a16:creationId xmlns:a16="http://schemas.microsoft.com/office/drawing/2014/main" id="{BFD206FD-BF5A-5648-ABED-52BDFC600644}"/>
              </a:ext>
            </a:extLst>
          </p:cNvPr>
          <p:cNvSpPr txBox="1"/>
          <p:nvPr/>
        </p:nvSpPr>
        <p:spPr>
          <a:xfrm>
            <a:off x="9073239" y="4386815"/>
            <a:ext cx="11368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2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[world</a:t>
            </a:r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]</a:t>
            </a:r>
          </a:p>
        </p:txBody>
      </p:sp>
      <p:pic>
        <p:nvPicPr>
          <p:cNvPr id="102" name="Imagen 101">
            <a:extLst>
              <a:ext uri="{FF2B5EF4-FFF2-40B4-BE49-F238E27FC236}">
                <a16:creationId xmlns:a16="http://schemas.microsoft.com/office/drawing/2014/main" id="{85E73FDB-72C5-FD42-A51B-1E48FFEABC8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206" y="4135992"/>
            <a:ext cx="865916" cy="865916"/>
          </a:xfrm>
          <a:prstGeom prst="rect">
            <a:avLst/>
          </a:prstGeom>
        </p:spPr>
      </p:pic>
      <p:sp>
        <p:nvSpPr>
          <p:cNvPr id="103" name="CuadroTexto 102">
            <a:extLst>
              <a:ext uri="{FF2B5EF4-FFF2-40B4-BE49-F238E27FC236}">
                <a16:creationId xmlns:a16="http://schemas.microsoft.com/office/drawing/2014/main" id="{3AD5CC4D-79A4-4B41-BBD9-0412D2EFB6BB}"/>
              </a:ext>
            </a:extLst>
          </p:cNvPr>
          <p:cNvSpPr txBox="1"/>
          <p:nvPr/>
        </p:nvSpPr>
        <p:spPr>
          <a:xfrm>
            <a:off x="10421267" y="5115128"/>
            <a:ext cx="13468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[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to hide</a:t>
            </a:r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]</a:t>
            </a: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6B9BC681-CE92-B248-A7B4-D775C07D6DFA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5543" y="5737149"/>
            <a:ext cx="1048140" cy="579352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AA5AA26D-4F80-794F-BDDC-CC073324AEF1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0986" y="4813149"/>
            <a:ext cx="1288916" cy="954590"/>
          </a:xfrm>
          <a:prstGeom prst="rect">
            <a:avLst/>
          </a:prstGeom>
        </p:spPr>
      </p:pic>
      <p:sp>
        <p:nvSpPr>
          <p:cNvPr id="104" name="CuadroTexto 103">
            <a:extLst>
              <a:ext uri="{FF2B5EF4-FFF2-40B4-BE49-F238E27FC236}">
                <a16:creationId xmlns:a16="http://schemas.microsoft.com/office/drawing/2014/main" id="{20E44D00-A85A-8240-B222-6EAC57903427}"/>
              </a:ext>
            </a:extLst>
          </p:cNvPr>
          <p:cNvSpPr txBox="1"/>
          <p:nvPr/>
        </p:nvSpPr>
        <p:spPr>
          <a:xfrm>
            <a:off x="9476619" y="5869099"/>
            <a:ext cx="17588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[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news item</a:t>
            </a:r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61294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  <p:bldP spid="17" grpId="0"/>
      <p:bldP spid="18" grpId="0"/>
      <p:bldP spid="19" grpId="0"/>
      <p:bldP spid="32" grpId="0"/>
      <p:bldP spid="36" grpId="0"/>
      <p:bldP spid="39" grpId="0"/>
      <p:bldP spid="40" grpId="0"/>
      <p:bldP spid="41" grpId="0"/>
      <p:bldP spid="42" grpId="0"/>
      <p:bldP spid="44" grpId="0"/>
      <p:bldP spid="46" grpId="0"/>
      <p:bldP spid="47" grpId="0"/>
      <p:bldP spid="48" grpId="0"/>
      <p:bldP spid="49" grpId="0"/>
      <p:bldP spid="53" grpId="0"/>
      <p:bldP spid="54" grpId="0"/>
      <p:bldP spid="57" grpId="0"/>
      <p:bldP spid="58" grpId="0"/>
      <p:bldP spid="61" grpId="0"/>
      <p:bldP spid="65" grpId="0"/>
      <p:bldP spid="66" grpId="0"/>
      <p:bldP spid="75" grpId="0"/>
      <p:bldP spid="7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2600" b="1" dirty="0">
                <a:solidFill>
                  <a:schemeClr val="bg1"/>
                </a:solidFill>
              </a:rPr>
              <a:t>Present tense -ir verbs:</a:t>
            </a:r>
            <a:br>
              <a:rPr lang="en-GB" sz="2600" b="1" dirty="0">
                <a:solidFill>
                  <a:schemeClr val="bg1"/>
                </a:solidFill>
              </a:rPr>
            </a:br>
            <a:r>
              <a:rPr lang="en-GB" sz="2600" b="1" dirty="0">
                <a:solidFill>
                  <a:schemeClr val="bg1"/>
                </a:solidFill>
              </a:rPr>
              <a:t>1</a:t>
            </a:r>
            <a:r>
              <a:rPr lang="en-GB" sz="2600" b="1" baseline="30000" dirty="0">
                <a:solidFill>
                  <a:schemeClr val="bg1"/>
                </a:solidFill>
              </a:rPr>
              <a:t>st</a:t>
            </a:r>
            <a:r>
              <a:rPr lang="en-GB" sz="2600" b="1" dirty="0">
                <a:solidFill>
                  <a:schemeClr val="bg1"/>
                </a:solidFill>
              </a:rPr>
              <a:t> person plural (-imos)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375900" y="258166"/>
            <a:ext cx="1552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gramática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153" y="1967105"/>
            <a:ext cx="1228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verb ending changes depending on who the verb refers to.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153" y="1287474"/>
            <a:ext cx="8734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Spanish infinitives end in –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2153" y="2660596"/>
            <a:ext cx="10942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an –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verb, remove –ir and add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8950034" y="2635360"/>
            <a:ext cx="593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–o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02153" y="3396517"/>
            <a:ext cx="5020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Repart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_____________.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08245" y="3291202"/>
            <a:ext cx="1991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hand out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38225" y="3402644"/>
            <a:ext cx="5020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Decid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_____________.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130412" y="3328751"/>
            <a:ext cx="1649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decide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153" y="4280018"/>
            <a:ext cx="10942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an –ir verb, remove –ir and add _________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94283" y="5172234"/>
            <a:ext cx="1729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cubr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762957" y="5157392"/>
            <a:ext cx="2662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cubr</a:t>
            </a:r>
            <a:r>
              <a:rPr lang="en-GB" sz="28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imos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738243" y="5446499"/>
            <a:ext cx="159282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732833" y="5648954"/>
            <a:ext cx="2662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 cover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3023" y="5172234"/>
            <a:ext cx="216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cubr</a:t>
            </a:r>
            <a:r>
              <a:rPr lang="en-GB" sz="2800" strike="sngStrik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2800" b="0" i="0" u="none" strike="sng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endParaRPr kumimoji="0" lang="en-GB" sz="2800" b="1" i="0" u="none" strike="sng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793832" y="5499158"/>
            <a:ext cx="159282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9505546" y="4238907"/>
            <a:ext cx="11769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–</a:t>
            </a:r>
            <a:r>
              <a:rPr lang="en-GB" sz="2800" b="1" dirty="0" err="1">
                <a:solidFill>
                  <a:srgbClr val="FF6600"/>
                </a:solidFill>
                <a:latin typeface="Century Gothic" panose="020B0502020202020204" pitchFamily="34" charset="0"/>
              </a:rPr>
              <a:t>imos</a:t>
            </a:r>
            <a:endParaRPr lang="en-GB" sz="2800" dirty="0"/>
          </a:p>
        </p:txBody>
      </p:sp>
      <p:sp>
        <p:nvSpPr>
          <p:cNvPr id="25" name="Action Button: Custom 24">
            <a:hlinkClick r:id="" action="ppaction://noaction" highlightClick="1">
              <a:snd r:embed="rId4" name="cubrimos.wav"/>
            </a:hlinkClick>
            <a:extLst>
              <a:ext uri="{FF2B5EF4-FFF2-40B4-BE49-F238E27FC236}">
                <a16:creationId xmlns:a16="http://schemas.microsoft.com/office/drawing/2014/main" id="{B314C450-79A2-4F6C-981C-DC784F5157D5}"/>
              </a:ext>
            </a:extLst>
          </p:cNvPr>
          <p:cNvSpPr/>
          <p:nvPr/>
        </p:nvSpPr>
        <p:spPr>
          <a:xfrm>
            <a:off x="10610442" y="5258876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5407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3" grpId="0"/>
      <p:bldP spid="10" grpId="0"/>
      <p:bldP spid="11" grpId="0"/>
      <p:bldP spid="12" grpId="0"/>
      <p:bldP spid="13" grpId="0"/>
      <p:bldP spid="14" grpId="0"/>
      <p:bldP spid="19" grpId="0"/>
      <p:bldP spid="20" grpId="0"/>
      <p:bldP spid="22" grpId="0"/>
      <p:bldP spid="23" grpId="0"/>
      <p:bldP spid="7" grpId="0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2600" b="1" dirty="0">
                <a:solidFill>
                  <a:prstClr val="white"/>
                </a:solidFill>
              </a:rPr>
              <a:t>Routine vs ongoing/current actions</a:t>
            </a:r>
            <a:endParaRPr lang="en-GB" sz="26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375900" y="258166"/>
            <a:ext cx="1552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gramática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808" y="1325563"/>
            <a:ext cx="1189196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Remember that English has 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two present tense forms. </a:t>
            </a:r>
          </a:p>
          <a:p>
            <a:endParaRPr lang="en-GB" sz="2200" b="1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We 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hand out 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drinks at every party.	     We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 are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handing out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drinks at the moment.</a:t>
            </a:r>
          </a:p>
          <a:p>
            <a:endParaRPr lang="en-GB" sz="22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2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2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200" b="1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200" b="1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r>
              <a:rPr lang="en-US" sz="22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Spanish, you can use the </a:t>
            </a:r>
            <a:r>
              <a:rPr lang="en-US" sz="2200" b="1" i="1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same</a:t>
            </a:r>
            <a:r>
              <a:rPr lang="en-US" sz="2200" dirty="0">
                <a:solidFill>
                  <a:srgbClr val="1F4E79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verb for routine actions and current/ongoing actions.</a:t>
            </a:r>
          </a:p>
          <a:p>
            <a:endParaRPr lang="en-GB" sz="2200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endParaRPr lang="en-GB" sz="2200" b="1" dirty="0">
              <a:solidFill>
                <a:srgbClr val="105076"/>
              </a:solidFill>
              <a:latin typeface="Century Gothic" panose="020B0502020202020204" pitchFamily="34" charset="0"/>
            </a:endParaRPr>
          </a:p>
          <a:p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Repartimos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bebidas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en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cada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fiesta.	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Repartimos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bebidas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en este momento.</a:t>
            </a:r>
          </a:p>
          <a:p>
            <a:endParaRPr lang="en-GB" sz="2200" dirty="0">
              <a:solidFill>
                <a:srgbClr val="10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: Rounded Corners 29">
            <a:extLst>
              <a:ext uri="{FF2B5EF4-FFF2-40B4-BE49-F238E27FC236}">
                <a16:creationId xmlns:a16="http://schemas.microsoft.com/office/drawing/2014/main" id="{A72189A7-C050-4CE1-B026-F4F7223B3659}"/>
              </a:ext>
            </a:extLst>
          </p:cNvPr>
          <p:cNvSpPr/>
          <p:nvPr/>
        </p:nvSpPr>
        <p:spPr>
          <a:xfrm>
            <a:off x="8520436" y="5343359"/>
            <a:ext cx="2528211" cy="430887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28">
            <a:extLst>
              <a:ext uri="{FF2B5EF4-FFF2-40B4-BE49-F238E27FC236}">
                <a16:creationId xmlns:a16="http://schemas.microsoft.com/office/drawing/2014/main" id="{32C334C3-A4CE-4D48-978E-A2C2404C7845}"/>
              </a:ext>
            </a:extLst>
          </p:cNvPr>
          <p:cNvSpPr/>
          <p:nvPr/>
        </p:nvSpPr>
        <p:spPr>
          <a:xfrm>
            <a:off x="3030975" y="5375710"/>
            <a:ext cx="2223196" cy="430887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27">
            <a:extLst>
              <a:ext uri="{FF2B5EF4-FFF2-40B4-BE49-F238E27FC236}">
                <a16:creationId xmlns:a16="http://schemas.microsoft.com/office/drawing/2014/main" id="{CFBE04AD-4D0E-421C-BA59-44E0E923C7AA}"/>
              </a:ext>
            </a:extLst>
          </p:cNvPr>
          <p:cNvSpPr/>
          <p:nvPr/>
        </p:nvSpPr>
        <p:spPr>
          <a:xfrm>
            <a:off x="9683417" y="2018169"/>
            <a:ext cx="2181498" cy="430887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Rounded Corners 26">
            <a:extLst>
              <a:ext uri="{FF2B5EF4-FFF2-40B4-BE49-F238E27FC236}">
                <a16:creationId xmlns:a16="http://schemas.microsoft.com/office/drawing/2014/main" id="{7D53378A-F5F9-49CE-9F92-9BE986A39A2B}"/>
              </a:ext>
            </a:extLst>
          </p:cNvPr>
          <p:cNvSpPr/>
          <p:nvPr/>
        </p:nvSpPr>
        <p:spPr>
          <a:xfrm>
            <a:off x="3277634" y="2006495"/>
            <a:ext cx="1724500" cy="430887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93EC28-0F94-4DAE-9CF6-335A95A2B896}"/>
              </a:ext>
            </a:extLst>
          </p:cNvPr>
          <p:cNvSpPr txBox="1"/>
          <p:nvPr/>
        </p:nvSpPr>
        <p:spPr>
          <a:xfrm>
            <a:off x="194809" y="2632759"/>
            <a:ext cx="4924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Present simple - normally; routine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3B3C74-D4C4-4D96-8A13-A1346445F201}"/>
              </a:ext>
            </a:extLst>
          </p:cNvPr>
          <p:cNvSpPr txBox="1"/>
          <p:nvPr/>
        </p:nvSpPr>
        <p:spPr>
          <a:xfrm>
            <a:off x="5119178" y="2657006"/>
            <a:ext cx="72421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Present continuous 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(BE + -</a:t>
            </a:r>
            <a:r>
              <a:rPr lang="en-GB" sz="2200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ing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) 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-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unfinished; current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181EAB-E740-4113-B9CB-8FE2B1A333AD}"/>
              </a:ext>
            </a:extLst>
          </p:cNvPr>
          <p:cNvSpPr txBox="1"/>
          <p:nvPr/>
        </p:nvSpPr>
        <p:spPr>
          <a:xfrm>
            <a:off x="194808" y="3334461"/>
            <a:ext cx="91407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Adverbs of time</a:t>
            </a:r>
            <a:r>
              <a:rPr lang="en-GB" sz="2200" dirty="0">
                <a:solidFill>
                  <a:schemeClr val="accent2"/>
                </a:solidFill>
                <a:latin typeface="Century Gothic" panose="020B0502020202020204" pitchFamily="34" charset="0"/>
              </a:rPr>
              <a:t> 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tell us which English tense to choose.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72736D-C1C0-4F4F-A65C-AEB778AD4D28}"/>
              </a:ext>
            </a:extLst>
          </p:cNvPr>
          <p:cNvSpPr txBox="1"/>
          <p:nvPr/>
        </p:nvSpPr>
        <p:spPr>
          <a:xfrm>
            <a:off x="684295" y="5807415"/>
            <a:ext cx="39453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This is a 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routine action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72736D-C1C0-4F4F-A65C-AEB778AD4D28}"/>
              </a:ext>
            </a:extLst>
          </p:cNvPr>
          <p:cNvSpPr txBox="1"/>
          <p:nvPr/>
        </p:nvSpPr>
        <p:spPr>
          <a:xfrm>
            <a:off x="5845626" y="5759259"/>
            <a:ext cx="48306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This is a 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current/unfinished action</a:t>
            </a:r>
            <a:r>
              <a:rPr lang="en-GB" sz="2200" dirty="0">
                <a:solidFill>
                  <a:srgbClr val="105076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770290" y="4753200"/>
            <a:ext cx="1894186" cy="58188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We hand out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5736296" y="4761474"/>
            <a:ext cx="3052104" cy="58188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We are handing out</a:t>
            </a:r>
          </a:p>
        </p:txBody>
      </p:sp>
      <p:sp>
        <p:nvSpPr>
          <p:cNvPr id="20" name="Explosion: 8 Points 20">
            <a:extLst>
              <a:ext uri="{FF2B5EF4-FFF2-40B4-BE49-F238E27FC236}">
                <a16:creationId xmlns:a16="http://schemas.microsoft.com/office/drawing/2014/main" id="{E072C145-CD9A-6B4C-97E9-D4F456F0D101}"/>
              </a:ext>
            </a:extLst>
          </p:cNvPr>
          <p:cNvSpPr/>
          <p:nvPr/>
        </p:nvSpPr>
        <p:spPr>
          <a:xfrm>
            <a:off x="5355772" y="1339415"/>
            <a:ext cx="6883118" cy="3496955"/>
          </a:xfrm>
          <a:prstGeom prst="irregularSeal1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i="1" dirty="0" err="1">
                <a:solidFill>
                  <a:srgbClr val="105076"/>
                </a:solidFill>
                <a:latin typeface="Century Gothic" panose="020B0502020202020204" pitchFamily="34" charset="0"/>
              </a:rPr>
              <a:t>repartimos</a:t>
            </a:r>
            <a:r>
              <a:rPr lang="en-GB" sz="2200" b="1" i="1" dirty="0">
                <a:solidFill>
                  <a:srgbClr val="105076"/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=  we hand out AND </a:t>
            </a:r>
          </a:p>
          <a:p>
            <a:pPr algn="ctr"/>
            <a:r>
              <a:rPr lang="en-GB" sz="2200" b="1" dirty="0">
                <a:solidFill>
                  <a:srgbClr val="105076"/>
                </a:solidFill>
                <a:latin typeface="Century Gothic" panose="020B0502020202020204" pitchFamily="34" charset="0"/>
              </a:rPr>
              <a:t>we are handing out</a:t>
            </a:r>
          </a:p>
        </p:txBody>
      </p:sp>
    </p:spTree>
    <p:extLst>
      <p:ext uri="{BB962C8B-B14F-4D97-AF65-F5344CB8AC3E}">
        <p14:creationId xmlns:p14="http://schemas.microsoft.com/office/powerpoint/2010/main" val="325019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6" grpId="0"/>
      <p:bldP spid="17" grpId="0"/>
      <p:bldP spid="18" grpId="0"/>
      <p:bldP spid="3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1ABAD9C6-1739-B042-B0F6-C17136BBD1B6}"/>
              </a:ext>
            </a:extLst>
          </p:cNvPr>
          <p:cNvSpPr/>
          <p:nvPr/>
        </p:nvSpPr>
        <p:spPr>
          <a:xfrm>
            <a:off x="11170624" y="230074"/>
            <a:ext cx="676235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ED2F1A0-F4E8-2B43-B965-FB357E6A4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0624" y="231548"/>
            <a:ext cx="797860" cy="400920"/>
          </a:xfrm>
        </p:spPr>
        <p:txBody>
          <a:bodyPr>
            <a:normAutofit/>
          </a:bodyPr>
          <a:lstStyle/>
          <a:p>
            <a:r>
              <a:rPr lang="es-GB" sz="2000" b="1" dirty="0">
                <a:solidFill>
                  <a:schemeClr val="bg1"/>
                </a:solidFill>
              </a:rPr>
              <a:t>leer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AF22734-4C12-C544-AF65-AC621AABC7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261625"/>
              </p:ext>
            </p:extLst>
          </p:nvPr>
        </p:nvGraphicFramePr>
        <p:xfrm>
          <a:off x="364564" y="1553290"/>
          <a:ext cx="8416364" cy="474244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13129">
                  <a:extLst>
                    <a:ext uri="{9D8B030D-6E8A-4147-A177-3AD203B41FA5}">
                      <a16:colId xmlns:a16="http://schemas.microsoft.com/office/drawing/2014/main" val="4096287128"/>
                    </a:ext>
                  </a:extLst>
                </a:gridCol>
                <a:gridCol w="4971779">
                  <a:extLst>
                    <a:ext uri="{9D8B030D-6E8A-4147-A177-3AD203B41FA5}">
                      <a16:colId xmlns:a16="http://schemas.microsoft.com/office/drawing/2014/main" val="1706947503"/>
                    </a:ext>
                  </a:extLst>
                </a:gridCol>
                <a:gridCol w="1465728">
                  <a:extLst>
                    <a:ext uri="{9D8B030D-6E8A-4147-A177-3AD203B41FA5}">
                      <a16:colId xmlns:a16="http://schemas.microsoft.com/office/drawing/2014/main" val="3662379722"/>
                    </a:ext>
                  </a:extLst>
                </a:gridCol>
                <a:gridCol w="1465728">
                  <a:extLst>
                    <a:ext uri="{9D8B030D-6E8A-4147-A177-3AD203B41FA5}">
                      <a16:colId xmlns:a16="http://schemas.microsoft.com/office/drawing/2014/main" val="3226968380"/>
                    </a:ext>
                  </a:extLst>
                </a:gridCol>
              </a:tblGrid>
              <a:tr h="659831">
                <a:tc>
                  <a:txBody>
                    <a:bodyPr/>
                    <a:lstStyle/>
                    <a:p>
                      <a:pPr algn="ctr"/>
                      <a:endParaRPr lang="es-GB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 ‘I’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‘We’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527275"/>
                  </a:ext>
                </a:extLst>
              </a:tr>
              <a:tr h="659831"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Ahora repartimos las bebidas.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217374"/>
                  </a:ext>
                </a:extLst>
              </a:tr>
              <a:tr h="659831"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Siempre permitimos juegos divertidos.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566996"/>
                  </a:ext>
                </a:extLst>
              </a:tr>
              <a:tr h="659831"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Divido el costo en este momento.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616738"/>
                  </a:ext>
                </a:extLst>
              </a:tr>
              <a:tr h="659831"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Decidimos las canciones para la fiesta ahora.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GB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209660"/>
                  </a:ext>
                </a:extLst>
              </a:tr>
              <a:tr h="659831"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Cada marzo incluso cubro el costo de mi fiesta de cumpleaños.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529553"/>
                  </a:ext>
                </a:extLst>
              </a:tr>
              <a:tr h="659831"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En este momento abro los regalos de mis amigos.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0034442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112B1C82-58F8-9F44-88EF-0E185E503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82890"/>
              </p:ext>
            </p:extLst>
          </p:nvPr>
        </p:nvGraphicFramePr>
        <p:xfrm>
          <a:off x="9069894" y="1553290"/>
          <a:ext cx="2898590" cy="476599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898590">
                  <a:extLst>
                    <a:ext uri="{9D8B030D-6E8A-4147-A177-3AD203B41FA5}">
                      <a16:colId xmlns:a16="http://schemas.microsoft.com/office/drawing/2014/main" val="2298558544"/>
                    </a:ext>
                  </a:extLst>
                </a:gridCol>
              </a:tblGrid>
              <a:tr h="677492"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¿Cómo se dice el verbo en inglés?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25032043"/>
                  </a:ext>
                </a:extLst>
              </a:tr>
              <a:tr h="677492">
                <a:tc>
                  <a:txBody>
                    <a:bodyPr/>
                    <a:lstStyle/>
                    <a:p>
                      <a:endParaRPr lang="es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866135"/>
                  </a:ext>
                </a:extLst>
              </a:tr>
              <a:tr h="677492">
                <a:tc>
                  <a:txBody>
                    <a:bodyPr/>
                    <a:lstStyle/>
                    <a:p>
                      <a:endParaRPr lang="es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1449040"/>
                  </a:ext>
                </a:extLst>
              </a:tr>
              <a:tr h="677492">
                <a:tc>
                  <a:txBody>
                    <a:bodyPr/>
                    <a:lstStyle/>
                    <a:p>
                      <a:endParaRPr lang="es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061218"/>
                  </a:ext>
                </a:extLst>
              </a:tr>
              <a:tr h="677492">
                <a:tc>
                  <a:txBody>
                    <a:bodyPr/>
                    <a:lstStyle/>
                    <a:p>
                      <a:endParaRPr lang="es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5441886"/>
                  </a:ext>
                </a:extLst>
              </a:tr>
              <a:tr h="677492">
                <a:tc>
                  <a:txBody>
                    <a:bodyPr/>
                    <a:lstStyle/>
                    <a:p>
                      <a:endParaRPr lang="es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939784"/>
                  </a:ext>
                </a:extLst>
              </a:tr>
              <a:tr h="677492">
                <a:tc>
                  <a:txBody>
                    <a:bodyPr/>
                    <a:lstStyle/>
                    <a:p>
                      <a:endParaRPr lang="es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573445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A88D71F1-4F01-4D41-AA3E-E3E56A491789}"/>
              </a:ext>
            </a:extLst>
          </p:cNvPr>
          <p:cNvSpPr txBox="1"/>
          <p:nvPr/>
        </p:nvSpPr>
        <p:spPr>
          <a:xfrm>
            <a:off x="9287121" y="2414921"/>
            <a:ext cx="26516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rgbClr val="002060"/>
                </a:solidFill>
              </a:rPr>
              <a:t>we are </a:t>
            </a:r>
            <a:r>
              <a:rPr lang="en-GB" sz="2000" dirty="0">
                <a:solidFill>
                  <a:srgbClr val="002060"/>
                </a:solidFill>
              </a:rPr>
              <a:t>handing out</a:t>
            </a:r>
            <a:endParaRPr lang="es-GB" sz="2000" dirty="0">
              <a:solidFill>
                <a:srgbClr val="00206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7E9E448-5BBD-9B48-8CC1-F18D18BEE36D}"/>
              </a:ext>
            </a:extLst>
          </p:cNvPr>
          <p:cNvSpPr txBox="1"/>
          <p:nvPr/>
        </p:nvSpPr>
        <p:spPr>
          <a:xfrm>
            <a:off x="9876680" y="3045457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rgbClr val="002060"/>
                </a:solidFill>
              </a:rPr>
              <a:t>we allow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2B44B1A-DF3B-A04A-A6AF-85ADA0FB3593}"/>
              </a:ext>
            </a:extLst>
          </p:cNvPr>
          <p:cNvSpPr txBox="1"/>
          <p:nvPr/>
        </p:nvSpPr>
        <p:spPr>
          <a:xfrm>
            <a:off x="9630162" y="3736231"/>
            <a:ext cx="1778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rgbClr val="002060"/>
                </a:solidFill>
              </a:rPr>
              <a:t>I am dividing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E74D93-4EE6-884C-9332-BA83BD0B87FD}"/>
              </a:ext>
            </a:extLst>
          </p:cNvPr>
          <p:cNvSpPr txBox="1"/>
          <p:nvPr/>
        </p:nvSpPr>
        <p:spPr>
          <a:xfrm>
            <a:off x="9397727" y="4427005"/>
            <a:ext cx="2242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rgbClr val="002060"/>
                </a:solidFill>
              </a:rPr>
              <a:t>we are deciding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86CCCF2-7F7A-2141-8D38-DA2251EDFFCD}"/>
              </a:ext>
            </a:extLst>
          </p:cNvPr>
          <p:cNvSpPr txBox="1"/>
          <p:nvPr/>
        </p:nvSpPr>
        <p:spPr>
          <a:xfrm>
            <a:off x="10002058" y="5057541"/>
            <a:ext cx="10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rgbClr val="002060"/>
                </a:solidFill>
              </a:rPr>
              <a:t>I cover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98FBE23-04B4-B943-89BB-DB754933D06D}"/>
              </a:ext>
            </a:extLst>
          </p:cNvPr>
          <p:cNvSpPr txBox="1"/>
          <p:nvPr/>
        </p:nvSpPr>
        <p:spPr>
          <a:xfrm>
            <a:off x="9595696" y="5748315"/>
            <a:ext cx="1846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rgbClr val="002060"/>
                </a:solidFill>
              </a:rPr>
              <a:t>I am opening</a:t>
            </a:r>
          </a:p>
        </p:txBody>
      </p:sp>
      <p:pic>
        <p:nvPicPr>
          <p:cNvPr id="13" name="Picture 2" descr="http://www.clker.com/cliparts/j/p/l/D/8/K/green-tick-md.png">
            <a:extLst>
              <a:ext uri="{FF2B5EF4-FFF2-40B4-BE49-F238E27FC236}">
                <a16:creationId xmlns:a16="http://schemas.microsoft.com/office/drawing/2014/main" id="{180CF68F-55F0-074B-A0CA-09FF7C4FC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3152" y="2303954"/>
            <a:ext cx="422268" cy="44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clker.com/cliparts/j/p/l/D/8/K/green-tick-md.png">
            <a:extLst>
              <a:ext uri="{FF2B5EF4-FFF2-40B4-BE49-F238E27FC236}">
                <a16:creationId xmlns:a16="http://schemas.microsoft.com/office/drawing/2014/main" id="{42E251EB-CC1A-D84F-9394-C7B583AFF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9766" y="2947737"/>
            <a:ext cx="422268" cy="44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j/p/l/D/8/K/green-tick-md.png">
            <a:extLst>
              <a:ext uri="{FF2B5EF4-FFF2-40B4-BE49-F238E27FC236}">
                <a16:creationId xmlns:a16="http://schemas.microsoft.com/office/drawing/2014/main" id="{39FB54C8-4EF3-AD49-8741-ED761B143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6647" y="3696294"/>
            <a:ext cx="422268" cy="44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clker.com/cliparts/j/p/l/D/8/K/green-tick-md.png">
            <a:extLst>
              <a:ext uri="{FF2B5EF4-FFF2-40B4-BE49-F238E27FC236}">
                <a16:creationId xmlns:a16="http://schemas.microsoft.com/office/drawing/2014/main" id="{7B63DA91-5041-9E41-BEB6-8C0E181A3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9766" y="4299844"/>
            <a:ext cx="422268" cy="44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www.clker.com/cliparts/j/p/l/D/8/K/green-tick-md.png">
            <a:extLst>
              <a:ext uri="{FF2B5EF4-FFF2-40B4-BE49-F238E27FC236}">
                <a16:creationId xmlns:a16="http://schemas.microsoft.com/office/drawing/2014/main" id="{D7C3E10D-55A6-3946-AF12-C98DF8F2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6647" y="4996014"/>
            <a:ext cx="422268" cy="44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ww.clker.com/cliparts/j/p/l/D/8/K/green-tick-md.png">
            <a:extLst>
              <a:ext uri="{FF2B5EF4-FFF2-40B4-BE49-F238E27FC236}">
                <a16:creationId xmlns:a16="http://schemas.microsoft.com/office/drawing/2014/main" id="{2FCCE2B1-F8E5-4842-9C32-993E64AFD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6647" y="5682754"/>
            <a:ext cx="422268" cy="44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8C8D6112-D475-4841-ADF0-3933F4000975}"/>
              </a:ext>
            </a:extLst>
          </p:cNvPr>
          <p:cNvSpPr txBox="1"/>
          <p:nvPr/>
        </p:nvSpPr>
        <p:spPr>
          <a:xfrm>
            <a:off x="223516" y="120474"/>
            <a:ext cx="5910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400" b="1" dirty="0">
                <a:solidFill>
                  <a:schemeClr val="accent5">
                    <a:lumMod val="50000"/>
                  </a:schemeClr>
                </a:solidFill>
              </a:rPr>
              <a:t>En la fiesta, ¿quién hace cada cosa?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CFB9265-21E5-924D-9684-F79882B6B9E9}"/>
              </a:ext>
            </a:extLst>
          </p:cNvPr>
          <p:cNvSpPr txBox="1"/>
          <p:nvPr/>
        </p:nvSpPr>
        <p:spPr>
          <a:xfrm>
            <a:off x="223516" y="526093"/>
            <a:ext cx="10980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</a:rPr>
              <a:t>Luego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, l</a:t>
            </a:r>
            <a:r>
              <a:rPr lang="es-GB" sz="2400" b="1" dirty="0">
                <a:solidFill>
                  <a:schemeClr val="accent5">
                    <a:lumMod val="50000"/>
                  </a:schemeClr>
                </a:solidFill>
              </a:rPr>
              <a:t>ee las frases otra vez y escribe el verbo de cada frase en inglés.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358137" y="1054492"/>
            <a:ext cx="6058510" cy="455621"/>
          </a:xfrm>
          <a:prstGeom prst="wedgeRoundRectCallout">
            <a:avLst>
              <a:gd name="adj1" fmla="val -1492"/>
              <a:gd name="adj2" fmla="val 13005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Hint: pay attention to the time words / phrases! </a:t>
            </a:r>
          </a:p>
        </p:txBody>
      </p:sp>
    </p:spTree>
    <p:extLst>
      <p:ext uri="{BB962C8B-B14F-4D97-AF65-F5344CB8AC3E}">
        <p14:creationId xmlns:p14="http://schemas.microsoft.com/office/powerpoint/2010/main" val="213693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Fonética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40CC61-EF8F-274F-938E-095D003250F5}"/>
              </a:ext>
            </a:extLst>
          </p:cNvPr>
          <p:cNvSpPr txBox="1"/>
          <p:nvPr/>
        </p:nvSpPr>
        <p:spPr>
          <a:xfrm>
            <a:off x="462641" y="1208486"/>
            <a:ext cx="117293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Many words in Spanish have stress on the penultimate (second-last) syllable. If the word ends in a vowel or ‘____’ or ‘___’, no accent is needed on the stressed vowel.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D5CE60-8772-4903-9CEB-36D1BE336447}"/>
              </a:ext>
            </a:extLst>
          </p:cNvPr>
          <p:cNvSpPr txBox="1"/>
          <p:nvPr/>
        </p:nvSpPr>
        <p:spPr>
          <a:xfrm>
            <a:off x="2657767" y="3084323"/>
            <a:ext cx="162408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jueves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E9A1A8-428B-48DE-A9A8-7F38A67A5259}"/>
              </a:ext>
            </a:extLst>
          </p:cNvPr>
          <p:cNvSpPr txBox="1"/>
          <p:nvPr/>
        </p:nvSpPr>
        <p:spPr>
          <a:xfrm>
            <a:off x="4652102" y="3084323"/>
            <a:ext cx="162408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joven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BFFDCA-9996-4AA8-A586-3164632C8ED6}"/>
              </a:ext>
            </a:extLst>
          </p:cNvPr>
          <p:cNvSpPr txBox="1"/>
          <p:nvPr/>
        </p:nvSpPr>
        <p:spPr>
          <a:xfrm>
            <a:off x="9080724" y="5307823"/>
            <a:ext cx="162408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árbo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CB5ED5-C001-4282-84F1-520A589545A1}"/>
              </a:ext>
            </a:extLst>
          </p:cNvPr>
          <p:cNvSpPr txBox="1"/>
          <p:nvPr/>
        </p:nvSpPr>
        <p:spPr>
          <a:xfrm>
            <a:off x="6976401" y="5307822"/>
            <a:ext cx="162408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úti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B7C72D-19E5-4705-A874-98A5B713E385}"/>
              </a:ext>
            </a:extLst>
          </p:cNvPr>
          <p:cNvSpPr txBox="1"/>
          <p:nvPr/>
        </p:nvSpPr>
        <p:spPr>
          <a:xfrm>
            <a:off x="663432" y="3084323"/>
            <a:ext cx="162408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lunes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FFFA0D-BEE8-4959-A480-00545399DA6B}"/>
              </a:ext>
            </a:extLst>
          </p:cNvPr>
          <p:cNvSpPr txBox="1"/>
          <p:nvPr/>
        </p:nvSpPr>
        <p:spPr>
          <a:xfrm>
            <a:off x="4866052" y="5307822"/>
            <a:ext cx="162408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fáci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F220AC-1FC4-4C35-BBD8-6F56394C9E82}"/>
              </a:ext>
            </a:extLst>
          </p:cNvPr>
          <p:cNvSpPr txBox="1"/>
          <p:nvPr/>
        </p:nvSpPr>
        <p:spPr>
          <a:xfrm>
            <a:off x="2767755" y="5307822"/>
            <a:ext cx="162408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difíci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3B38B4-FE48-4B51-8FE6-122C08B97112}"/>
              </a:ext>
            </a:extLst>
          </p:cNvPr>
          <p:cNvSpPr txBox="1"/>
          <p:nvPr/>
        </p:nvSpPr>
        <p:spPr>
          <a:xfrm>
            <a:off x="663432" y="5307822"/>
            <a:ext cx="162408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fútbo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40D4C7-8D1E-4339-AD8A-6251EA9E2093}"/>
              </a:ext>
            </a:extLst>
          </p:cNvPr>
          <p:cNvSpPr txBox="1"/>
          <p:nvPr/>
        </p:nvSpPr>
        <p:spPr>
          <a:xfrm>
            <a:off x="9157458" y="3084322"/>
            <a:ext cx="162408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abren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C3F92B3-8BF4-4D60-AE3D-585A6C6B5C76}"/>
              </a:ext>
            </a:extLst>
          </p:cNvPr>
          <p:cNvSpPr txBox="1"/>
          <p:nvPr/>
        </p:nvSpPr>
        <p:spPr>
          <a:xfrm>
            <a:off x="6624046" y="3084323"/>
            <a:ext cx="218555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examen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CF9F40-6127-4C40-B0E9-F9A4F0BF1B52}"/>
              </a:ext>
            </a:extLst>
          </p:cNvPr>
          <p:cNvSpPr txBox="1"/>
          <p:nvPr/>
        </p:nvSpPr>
        <p:spPr>
          <a:xfrm>
            <a:off x="462641" y="3974920"/>
            <a:ext cx="12243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If a word with penultimate syllable stress ends in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any other consonant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GB" sz="32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there is an accent on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the stressed vowel: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6A527F6-11BF-4101-825F-40298362308F}"/>
              </a:ext>
            </a:extLst>
          </p:cNvPr>
          <p:cNvSpPr txBox="1"/>
          <p:nvPr/>
        </p:nvSpPr>
        <p:spPr>
          <a:xfrm>
            <a:off x="667999" y="3084321"/>
            <a:ext cx="162408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lune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81237EE-B294-40AF-8876-2A4FDA1F9D23}"/>
              </a:ext>
            </a:extLst>
          </p:cNvPr>
          <p:cNvSpPr txBox="1"/>
          <p:nvPr/>
        </p:nvSpPr>
        <p:spPr>
          <a:xfrm>
            <a:off x="2657767" y="3084320"/>
            <a:ext cx="162408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jueve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FF9483-DD93-4C00-8D89-753A8DE3D24E}"/>
              </a:ext>
            </a:extLst>
          </p:cNvPr>
          <p:cNvSpPr txBox="1"/>
          <p:nvPr/>
        </p:nvSpPr>
        <p:spPr>
          <a:xfrm>
            <a:off x="4639209" y="3084319"/>
            <a:ext cx="164611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jove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DB6DDA2-F2E3-4214-9157-C484B287F6EA}"/>
              </a:ext>
            </a:extLst>
          </p:cNvPr>
          <p:cNvSpPr txBox="1"/>
          <p:nvPr/>
        </p:nvSpPr>
        <p:spPr>
          <a:xfrm>
            <a:off x="6624046" y="3083968"/>
            <a:ext cx="218555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exame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31BBB3-5D78-4011-B4C7-CAC4AA2D0264}"/>
              </a:ext>
            </a:extLst>
          </p:cNvPr>
          <p:cNvSpPr txBox="1"/>
          <p:nvPr/>
        </p:nvSpPr>
        <p:spPr>
          <a:xfrm>
            <a:off x="9157458" y="3083968"/>
            <a:ext cx="162408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abre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41EC174-5529-2F42-B626-5B1B59C06454}"/>
              </a:ext>
            </a:extLst>
          </p:cNvPr>
          <p:cNvSpPr txBox="1"/>
          <p:nvPr/>
        </p:nvSpPr>
        <p:spPr>
          <a:xfrm>
            <a:off x="11118568" y="1620225"/>
            <a:ext cx="45076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3400" dirty="0">
                <a:solidFill>
                  <a:srgbClr val="F66400"/>
                </a:solidFill>
              </a:rPr>
              <a:t>n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65E9ECB-106B-1C40-B4CE-CFC4574CAD5D}"/>
              </a:ext>
            </a:extLst>
          </p:cNvPr>
          <p:cNvSpPr txBox="1"/>
          <p:nvPr/>
        </p:nvSpPr>
        <p:spPr>
          <a:xfrm>
            <a:off x="1296175" y="2155554"/>
            <a:ext cx="35458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3400" dirty="0">
                <a:solidFill>
                  <a:srgbClr val="F66400"/>
                </a:solidFill>
              </a:rPr>
              <a:t>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51721" y="5893875"/>
            <a:ext cx="1124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[easy]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250018" y="5892597"/>
            <a:ext cx="1350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[useful]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871717" y="5892596"/>
            <a:ext cx="1520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[difficult]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88869" y="5892595"/>
            <a:ext cx="1621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[football]</a:t>
            </a:r>
          </a:p>
        </p:txBody>
      </p:sp>
    </p:spTree>
    <p:extLst>
      <p:ext uri="{BB962C8B-B14F-4D97-AF65-F5344CB8AC3E}">
        <p14:creationId xmlns:p14="http://schemas.microsoft.com/office/powerpoint/2010/main" val="202093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6" grpId="0"/>
      <p:bldP spid="30" grpId="0" animBg="1"/>
      <p:bldP spid="31" grpId="0" animBg="1"/>
      <p:bldP spid="32" grpId="0" animBg="1"/>
      <p:bldP spid="33" grpId="0" animBg="1"/>
      <p:bldP spid="34" grpId="0" animBg="1"/>
      <p:bldP spid="3" grpId="0"/>
      <p:bldP spid="28" grpId="0"/>
      <p:bldP spid="6" grpId="0"/>
      <p:bldP spid="29" grpId="0"/>
      <p:bldP spid="3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400" b="1" dirty="0" err="1">
                <a:solidFill>
                  <a:schemeClr val="bg1"/>
                </a:solidFill>
              </a:rPr>
              <a:t>Hablamos</a:t>
            </a:r>
            <a:r>
              <a:rPr lang="en-GB" sz="3400" b="1" dirty="0">
                <a:solidFill>
                  <a:schemeClr val="bg1"/>
                </a:solidFill>
              </a:rPr>
              <a:t> </a:t>
            </a:r>
            <a:r>
              <a:rPr lang="en-GB" sz="3400" b="1" dirty="0" err="1">
                <a:solidFill>
                  <a:schemeClr val="bg1"/>
                </a:solidFill>
              </a:rPr>
              <a:t>sobre</a:t>
            </a:r>
            <a:r>
              <a:rPr lang="en-GB" sz="3400" b="1" dirty="0">
                <a:solidFill>
                  <a:schemeClr val="bg1"/>
                </a:solidFill>
              </a:rPr>
              <a:t> las fiestas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515600" y="258166"/>
            <a:ext cx="14125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DFC03091-1E11-A740-8DB3-C79088BC8D68}"/>
              </a:ext>
            </a:extLst>
          </p:cNvPr>
          <p:cNvGraphicFramePr>
            <a:graphicFrameLocks noGrp="1"/>
          </p:cNvGraphicFramePr>
          <p:nvPr/>
        </p:nvGraphicFramePr>
        <p:xfrm>
          <a:off x="517810" y="1860484"/>
          <a:ext cx="8858419" cy="44736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73492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5911855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869986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103086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4970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‘I’</a:t>
                      </a: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‘We’</a:t>
                      </a:r>
                      <a:endParaRPr lang="en-GB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te</a:t>
                      </a:r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51735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239533"/>
                  </a:ext>
                </a:extLst>
              </a:tr>
            </a:tbl>
          </a:graphicData>
        </a:graphic>
      </p:graphicFrame>
      <p:sp>
        <p:nvSpPr>
          <p:cNvPr id="14" name="Action Button: Custom 16">
            <a:hlinkClick r:id="" action="ppaction://noaction" highlightClick="1">
              <a:snd r:embed="rId4" name="1. Decidimos las canciones en este momento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832540" y="2403610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5" name="Action Button: Custom 16">
            <a:hlinkClick r:id="" action="ppaction://noaction" highlightClick="1">
              <a:snd r:embed="rId5" name="2. Permito música fuerte en cada fiesta.wav"/>
            </a:hlinkClick>
            <a:extLst>
              <a:ext uri="{FF2B5EF4-FFF2-40B4-BE49-F238E27FC236}">
                <a16:creationId xmlns:a16="http://schemas.microsoft.com/office/drawing/2014/main" id="{07BF8C7A-85C3-B348-9105-B6C7D7A99279}"/>
              </a:ext>
            </a:extLst>
          </p:cNvPr>
          <p:cNvSpPr/>
          <p:nvPr/>
        </p:nvSpPr>
        <p:spPr>
          <a:xfrm>
            <a:off x="832540" y="287624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6" name="Action Button: Custom 16">
            <a:hlinkClick r:id="" action="ppaction://noaction" highlightClick="1">
              <a:snd r:embed="rId6" name="3. Reparto los platos de comida ahora.wav"/>
            </a:hlinkClick>
            <a:extLst>
              <a:ext uri="{FF2B5EF4-FFF2-40B4-BE49-F238E27FC236}">
                <a16:creationId xmlns:a16="http://schemas.microsoft.com/office/drawing/2014/main" id="{38F5D3D6-70F2-C44A-BDEE-C35951A667F4}"/>
              </a:ext>
            </a:extLst>
          </p:cNvPr>
          <p:cNvSpPr/>
          <p:nvPr/>
        </p:nvSpPr>
        <p:spPr>
          <a:xfrm>
            <a:off x="830462" y="338693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7" name="Action Button: Custom 16">
            <a:hlinkClick r:id="" action="ppaction://noaction" highlightClick="1">
              <a:snd r:embed="rId7" name="4. Dividimos el costo de los regalos siempre.wav"/>
            </a:hlinkClick>
            <a:extLst>
              <a:ext uri="{FF2B5EF4-FFF2-40B4-BE49-F238E27FC236}">
                <a16:creationId xmlns:a16="http://schemas.microsoft.com/office/drawing/2014/main" id="{BC2CF6E3-124B-1B4F-85AF-96617E2B02E1}"/>
              </a:ext>
            </a:extLst>
          </p:cNvPr>
          <p:cNvSpPr/>
          <p:nvPr/>
        </p:nvSpPr>
        <p:spPr>
          <a:xfrm>
            <a:off x="830462" y="3869102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8" name="Action Button: Custom 16">
            <a:hlinkClick r:id="" action="ppaction://noaction" highlightClick="1">
              <a:snd r:embed="rId8" name="5. Comparto las bebidas con mis amigos en todas las fiestas.wav"/>
            </a:hlinkClick>
            <a:extLst>
              <a:ext uri="{FF2B5EF4-FFF2-40B4-BE49-F238E27FC236}">
                <a16:creationId xmlns:a16="http://schemas.microsoft.com/office/drawing/2014/main" id="{996C48E9-B2F8-454E-8D47-6F1722784A4F}"/>
              </a:ext>
            </a:extLst>
          </p:cNvPr>
          <p:cNvSpPr/>
          <p:nvPr/>
        </p:nvSpPr>
        <p:spPr>
          <a:xfrm>
            <a:off x="830462" y="4386640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9" name="Action Button: Custom 16">
            <a:hlinkClick r:id="" action="ppaction://noaction" highlightClick="1">
              <a:snd r:embed="rId9" name="6. Escribimos invitaciones en este momento .wav"/>
            </a:hlinkClick>
            <a:extLst>
              <a:ext uri="{FF2B5EF4-FFF2-40B4-BE49-F238E27FC236}">
                <a16:creationId xmlns:a16="http://schemas.microsoft.com/office/drawing/2014/main" id="{35CEC8AB-5083-7C4E-A3E2-4429467836F2}"/>
              </a:ext>
            </a:extLst>
          </p:cNvPr>
          <p:cNvSpPr/>
          <p:nvPr/>
        </p:nvSpPr>
        <p:spPr>
          <a:xfrm>
            <a:off x="835256" y="487256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0" name="Action Button: Custom 16">
            <a:hlinkClick r:id="" action="ppaction://noaction" highlightClick="1">
              <a:snd r:embed="rId10" name="7. Cubrimos el costo de la fiesta siempre.wav"/>
            </a:hlinkClick>
            <a:extLst>
              <a:ext uri="{FF2B5EF4-FFF2-40B4-BE49-F238E27FC236}">
                <a16:creationId xmlns:a16="http://schemas.microsoft.com/office/drawing/2014/main" id="{19044796-2828-DD42-8E8E-0D07DF45431F}"/>
              </a:ext>
            </a:extLst>
          </p:cNvPr>
          <p:cNvSpPr/>
          <p:nvPr/>
        </p:nvSpPr>
        <p:spPr>
          <a:xfrm>
            <a:off x="840656" y="537893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1" name="Action Button: Custom 16">
            <a:hlinkClick r:id="" action="ppaction://noaction" highlightClick="1">
              <a:snd r:embed="rId11" name="8. Recibo un regalo ahora. ¡Es un juego!.wav"/>
            </a:hlinkClick>
            <a:extLst>
              <a:ext uri="{FF2B5EF4-FFF2-40B4-BE49-F238E27FC236}">
                <a16:creationId xmlns:a16="http://schemas.microsoft.com/office/drawing/2014/main" id="{841E82C6-7EB5-B842-B9D3-938275E186BD}"/>
              </a:ext>
            </a:extLst>
          </p:cNvPr>
          <p:cNvSpPr/>
          <p:nvPr/>
        </p:nvSpPr>
        <p:spPr>
          <a:xfrm>
            <a:off x="830462" y="5866072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2" name="Rectangle: Rounded Corners 26">
            <a:extLst>
              <a:ext uri="{FF2B5EF4-FFF2-40B4-BE49-F238E27FC236}">
                <a16:creationId xmlns:a16="http://schemas.microsoft.com/office/drawing/2014/main" id="{7D53378A-F5F9-49CE-9F92-9BE986A39A2B}"/>
              </a:ext>
            </a:extLst>
          </p:cNvPr>
          <p:cNvSpPr/>
          <p:nvPr/>
        </p:nvSpPr>
        <p:spPr>
          <a:xfrm>
            <a:off x="2873283" y="2396744"/>
            <a:ext cx="2058203" cy="466473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4803" y="2403610"/>
            <a:ext cx="412997" cy="430204"/>
          </a:xfrm>
          <a:prstGeom prst="rect">
            <a:avLst/>
          </a:prstGeom>
        </p:spPr>
      </p:pic>
      <p:sp>
        <p:nvSpPr>
          <p:cNvPr id="24" name="Rectangle: Rounded Corners 26">
            <a:extLst>
              <a:ext uri="{FF2B5EF4-FFF2-40B4-BE49-F238E27FC236}">
                <a16:creationId xmlns:a16="http://schemas.microsoft.com/office/drawing/2014/main" id="{7D53378A-F5F9-49CE-9F92-9BE986A39A2B}"/>
              </a:ext>
            </a:extLst>
          </p:cNvPr>
          <p:cNvSpPr/>
          <p:nvPr/>
        </p:nvSpPr>
        <p:spPr>
          <a:xfrm>
            <a:off x="1482744" y="2898855"/>
            <a:ext cx="988640" cy="464076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023" y="2901768"/>
            <a:ext cx="412997" cy="43020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D53378A-F5F9-49CE-9F92-9BE986A39A2B}"/>
              </a:ext>
            </a:extLst>
          </p:cNvPr>
          <p:cNvSpPr/>
          <p:nvPr/>
        </p:nvSpPr>
        <p:spPr>
          <a:xfrm>
            <a:off x="3112822" y="3370858"/>
            <a:ext cx="2643341" cy="464076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022" y="3393960"/>
            <a:ext cx="412997" cy="430204"/>
          </a:xfrm>
          <a:prstGeom prst="rect">
            <a:avLst/>
          </a:prstGeom>
        </p:spPr>
      </p:pic>
      <p:sp>
        <p:nvSpPr>
          <p:cNvPr id="29" name="Rectangle: Rounded Corners 26">
            <a:extLst>
              <a:ext uri="{FF2B5EF4-FFF2-40B4-BE49-F238E27FC236}">
                <a16:creationId xmlns:a16="http://schemas.microsoft.com/office/drawing/2014/main" id="{7D53378A-F5F9-49CE-9F92-9BE986A39A2B}"/>
              </a:ext>
            </a:extLst>
          </p:cNvPr>
          <p:cNvSpPr/>
          <p:nvPr/>
        </p:nvSpPr>
        <p:spPr>
          <a:xfrm>
            <a:off x="1509885" y="3877354"/>
            <a:ext cx="1098844" cy="471042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4771" y="3895256"/>
            <a:ext cx="412997" cy="430204"/>
          </a:xfrm>
          <a:prstGeom prst="rect">
            <a:avLst/>
          </a:prstGeom>
        </p:spPr>
      </p:pic>
      <p:sp>
        <p:nvSpPr>
          <p:cNvPr id="31" name="Rectangle: Rounded Corners 26">
            <a:extLst>
              <a:ext uri="{FF2B5EF4-FFF2-40B4-BE49-F238E27FC236}">
                <a16:creationId xmlns:a16="http://schemas.microsoft.com/office/drawing/2014/main" id="{7D53378A-F5F9-49CE-9F92-9BE986A39A2B}"/>
              </a:ext>
            </a:extLst>
          </p:cNvPr>
          <p:cNvSpPr/>
          <p:nvPr/>
        </p:nvSpPr>
        <p:spPr>
          <a:xfrm>
            <a:off x="1473635" y="4405922"/>
            <a:ext cx="978947" cy="485926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1404" y="4403742"/>
            <a:ext cx="412997" cy="430204"/>
          </a:xfrm>
          <a:prstGeom prst="rect">
            <a:avLst/>
          </a:prstGeom>
        </p:spPr>
      </p:pic>
      <p:sp>
        <p:nvSpPr>
          <p:cNvPr id="33" name="Rectangle: Rounded Corners 26">
            <a:extLst>
              <a:ext uri="{FF2B5EF4-FFF2-40B4-BE49-F238E27FC236}">
                <a16:creationId xmlns:a16="http://schemas.microsoft.com/office/drawing/2014/main" id="{7D53378A-F5F9-49CE-9F92-9BE986A39A2B}"/>
              </a:ext>
            </a:extLst>
          </p:cNvPr>
          <p:cNvSpPr/>
          <p:nvPr/>
        </p:nvSpPr>
        <p:spPr>
          <a:xfrm>
            <a:off x="2470936" y="4887321"/>
            <a:ext cx="1791782" cy="464076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4803" y="4844900"/>
            <a:ext cx="412997" cy="430204"/>
          </a:xfrm>
          <a:prstGeom prst="rect">
            <a:avLst/>
          </a:prstGeom>
        </p:spPr>
      </p:pic>
      <p:sp>
        <p:nvSpPr>
          <p:cNvPr id="35" name="Rectangle: Rounded Corners 26">
            <a:extLst>
              <a:ext uri="{FF2B5EF4-FFF2-40B4-BE49-F238E27FC236}">
                <a16:creationId xmlns:a16="http://schemas.microsoft.com/office/drawing/2014/main" id="{7D53378A-F5F9-49CE-9F92-9BE986A39A2B}"/>
              </a:ext>
            </a:extLst>
          </p:cNvPr>
          <p:cNvSpPr/>
          <p:nvPr/>
        </p:nvSpPr>
        <p:spPr>
          <a:xfrm>
            <a:off x="1562355" y="5380146"/>
            <a:ext cx="993904" cy="485926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9025" y="5386232"/>
            <a:ext cx="412997" cy="430204"/>
          </a:xfrm>
          <a:prstGeom prst="rect">
            <a:avLst/>
          </a:prstGeom>
        </p:spPr>
      </p:pic>
      <p:sp>
        <p:nvSpPr>
          <p:cNvPr id="37" name="Rectangle: Rounded Corners 26">
            <a:extLst>
              <a:ext uri="{FF2B5EF4-FFF2-40B4-BE49-F238E27FC236}">
                <a16:creationId xmlns:a16="http://schemas.microsoft.com/office/drawing/2014/main" id="{7D53378A-F5F9-49CE-9F92-9BE986A39A2B}"/>
              </a:ext>
            </a:extLst>
          </p:cNvPr>
          <p:cNvSpPr/>
          <p:nvPr/>
        </p:nvSpPr>
        <p:spPr>
          <a:xfrm>
            <a:off x="3004112" y="5839483"/>
            <a:ext cx="2187847" cy="485926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490578" y="2387732"/>
            <a:ext cx="4186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decide / are deciding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8844" y="5702622"/>
            <a:ext cx="3829431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>
              <a:lnSpc>
                <a:spcPct val="140000"/>
              </a:lnSpc>
            </a:pPr>
            <a:r>
              <a:rPr lang="en-GB" sz="2400" dirty="0">
                <a:solidFill>
                  <a:srgbClr val="002060"/>
                </a:solidFill>
              </a:rPr>
              <a:t>receive / am receiving</a:t>
            </a:r>
            <a:endParaRPr lang="en-GB" sz="3200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3635" y="2872124"/>
            <a:ext cx="395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allow / am allowing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3635" y="3350156"/>
            <a:ext cx="4493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hand out / am handing out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90578" y="3862950"/>
            <a:ext cx="3701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divide / are dividing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3635" y="4377085"/>
            <a:ext cx="4282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share / am sharing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489086" y="4892928"/>
            <a:ext cx="3544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write / are writing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92604" y="5369141"/>
            <a:ext cx="333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cover / are covering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1403" y="5866072"/>
            <a:ext cx="412997" cy="430204"/>
          </a:xfrm>
          <a:prstGeom prst="rect">
            <a:avLst/>
          </a:prstGeom>
        </p:spPr>
      </p:pic>
      <p:sp>
        <p:nvSpPr>
          <p:cNvPr id="48" name="TextBox 5">
            <a:extLst>
              <a:ext uri="{FF2B5EF4-FFF2-40B4-BE49-F238E27FC236}">
                <a16:creationId xmlns:a16="http://schemas.microsoft.com/office/drawing/2014/main" id="{D11C8255-39DE-6740-B575-EEBB5CF4E378}"/>
              </a:ext>
            </a:extLst>
          </p:cNvPr>
          <p:cNvSpPr txBox="1"/>
          <p:nvPr/>
        </p:nvSpPr>
        <p:spPr>
          <a:xfrm>
            <a:off x="247784" y="1176456"/>
            <a:ext cx="11458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Daniel y Lucía </a:t>
            </a:r>
            <a:r>
              <a:rPr lang="en-GB" sz="2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hablan</a:t>
            </a: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sobre</a:t>
            </a: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las fiestas que </a:t>
            </a:r>
            <a:r>
              <a:rPr lang="en-GB" sz="2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celebran</a:t>
            </a: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Escucha y </a:t>
            </a:r>
            <a:r>
              <a:rPr lang="en-GB" sz="2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marca</a:t>
            </a: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las </a:t>
            </a:r>
            <a:r>
              <a:rPr lang="en-GB" sz="2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opciones</a:t>
            </a: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correctas</a:t>
            </a: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9" name="Imagen 48" descr="Imagen que contiene dibujo, muñeca&#10;&#10;Descripción generada automáticamente">
            <a:extLst>
              <a:ext uri="{FF2B5EF4-FFF2-40B4-BE49-F238E27FC236}">
                <a16:creationId xmlns:a16="http://schemas.microsoft.com/office/drawing/2014/main" id="{26176019-B616-6443-9049-560BCF03BD0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9" r="14425"/>
          <a:stretch/>
        </p:blipFill>
        <p:spPr>
          <a:xfrm>
            <a:off x="9779549" y="1477076"/>
            <a:ext cx="2241845" cy="1797221"/>
          </a:xfrm>
          <a:prstGeom prst="rect">
            <a:avLst/>
          </a:prstGeom>
        </p:spPr>
      </p:pic>
      <p:pic>
        <p:nvPicPr>
          <p:cNvPr id="51" name="Imagen 5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9FACE004-1C27-1346-A921-52C2EEC2D0A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CFAFB"/>
              </a:clrFrom>
              <a:clrTo>
                <a:srgbClr val="FC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3" r="29102"/>
          <a:stretch/>
        </p:blipFill>
        <p:spPr>
          <a:xfrm flipH="1">
            <a:off x="10435741" y="3366650"/>
            <a:ext cx="1206913" cy="186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6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  <p:bldP spid="7" grpId="0"/>
      <p:bldP spid="3" grpId="0"/>
      <p:bldP spid="8" grpId="0"/>
      <p:bldP spid="9" grpId="0"/>
      <p:bldP spid="10" grpId="0"/>
      <p:bldP spid="11" grpId="0"/>
      <p:bldP spid="47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40C79E53-26F7-814E-A503-F0BEE1029EEF}"/>
              </a:ext>
            </a:extLst>
          </p:cNvPr>
          <p:cNvSpPr txBox="1"/>
          <p:nvPr/>
        </p:nvSpPr>
        <p:spPr>
          <a:xfrm>
            <a:off x="220621" y="1298726"/>
            <a:ext cx="9580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Persona A: </a:t>
            </a:r>
            <a:r>
              <a:rPr lang="es-ES" sz="2400" noProof="0" dirty="0">
                <a:solidFill>
                  <a:srgbClr val="4472C4">
                    <a:lumMod val="50000"/>
                  </a:srgbClr>
                </a:solidFill>
              </a:rPr>
              <a:t>R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ead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aloud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the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sentence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in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Spanish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,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including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the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 temporal </a:t>
            </a:r>
            <a:r>
              <a:rPr lang="es-ES" sz="2400" dirty="0" err="1">
                <a:solidFill>
                  <a:srgbClr val="4472C4">
                    <a:lumMod val="50000"/>
                  </a:srgbClr>
                </a:solidFill>
              </a:rPr>
              <a:t>adverb</a:t>
            </a:r>
            <a:r>
              <a:rPr lang="es-ES" sz="24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90DFCC1-9238-3646-9360-9A5D2FB874BD}"/>
              </a:ext>
            </a:extLst>
          </p:cNvPr>
          <p:cNvSpPr txBox="1"/>
          <p:nvPr/>
        </p:nvSpPr>
        <p:spPr>
          <a:xfrm>
            <a:off x="220621" y="2129723"/>
            <a:ext cx="9039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Persona B: </a:t>
            </a:r>
            <a:r>
              <a:rPr kumimoji="0" lang="es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Escucha y escribe cada frase en inglés.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55AD368-D0A6-3A47-8661-DDA8BF6B4CD2}"/>
              </a:ext>
            </a:extLst>
          </p:cNvPr>
          <p:cNvSpPr txBox="1"/>
          <p:nvPr/>
        </p:nvSpPr>
        <p:spPr>
          <a:xfrm>
            <a:off x="220621" y="2821342"/>
            <a:ext cx="1459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Ejemplo: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812076E-D38A-5E49-9A96-59F05BF777FA}"/>
              </a:ext>
            </a:extLst>
          </p:cNvPr>
          <p:cNvSpPr txBox="1"/>
          <p:nvPr/>
        </p:nvSpPr>
        <p:spPr>
          <a:xfrm>
            <a:off x="1952736" y="3360053"/>
            <a:ext cx="2499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Persona 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(habla)</a:t>
            </a:r>
            <a:r>
              <a:rPr kumimoji="0" lang="es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:</a:t>
            </a:r>
            <a:endParaRPr kumimoji="0" lang="es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3FA4354-91CC-4D4C-9BC1-6403278D4842}"/>
              </a:ext>
            </a:extLst>
          </p:cNvPr>
          <p:cNvSpPr txBox="1"/>
          <p:nvPr/>
        </p:nvSpPr>
        <p:spPr>
          <a:xfrm>
            <a:off x="7368533" y="3360053"/>
            <a:ext cx="4023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Persona B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(escucha y escribe)</a:t>
            </a:r>
            <a:r>
              <a:rPr kumimoji="0" lang="es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:</a:t>
            </a:r>
            <a:endParaRPr kumimoji="0" lang="es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403D5D0-48F3-FF42-8BFA-1C5FAF3AFF2C}"/>
              </a:ext>
            </a:extLst>
          </p:cNvPr>
          <p:cNvSpPr txBox="1"/>
          <p:nvPr/>
        </p:nvSpPr>
        <p:spPr>
          <a:xfrm>
            <a:off x="220621" y="179861"/>
            <a:ext cx="790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¿En </a:t>
            </a:r>
            <a:r>
              <a:rPr kumimoji="0" lang="es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cada fiesta </a:t>
            </a:r>
            <a:r>
              <a: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 en la fiesta </a:t>
            </a:r>
            <a:r>
              <a:rPr kumimoji="0" lang="es-GB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 este momento</a:t>
            </a:r>
            <a:r>
              <a: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  <a:endParaRPr kumimoji="0" lang="es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6CE6215-A2C5-D14E-A951-49E09FB2EDD3}"/>
              </a:ext>
            </a:extLst>
          </p:cNvPr>
          <p:cNvSpPr txBox="1"/>
          <p:nvPr/>
        </p:nvSpPr>
        <p:spPr>
          <a:xfrm>
            <a:off x="220621" y="621013"/>
            <a:ext cx="7901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Vamos a hablar de fiestas y celebraciones.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BBD5C252-AE80-C74D-B0D9-60B0B589A2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26894"/>
              </p:ext>
            </p:extLst>
          </p:nvPr>
        </p:nvGraphicFramePr>
        <p:xfrm>
          <a:off x="220621" y="3852394"/>
          <a:ext cx="5669191" cy="201052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96031">
                  <a:extLst>
                    <a:ext uri="{9D8B030D-6E8A-4147-A177-3AD203B41FA5}">
                      <a16:colId xmlns:a16="http://schemas.microsoft.com/office/drawing/2014/main" val="2808518868"/>
                    </a:ext>
                  </a:extLst>
                </a:gridCol>
                <a:gridCol w="2686580">
                  <a:extLst>
                    <a:ext uri="{9D8B030D-6E8A-4147-A177-3AD203B41FA5}">
                      <a16:colId xmlns:a16="http://schemas.microsoft.com/office/drawing/2014/main" val="1088031011"/>
                    </a:ext>
                  </a:extLst>
                </a:gridCol>
                <a:gridCol w="2686580">
                  <a:extLst>
                    <a:ext uri="{9D8B030D-6E8A-4147-A177-3AD203B41FA5}">
                      <a16:colId xmlns:a16="http://schemas.microsoft.com/office/drawing/2014/main" val="3145672125"/>
                    </a:ext>
                  </a:extLst>
                </a:gridCol>
              </a:tblGrid>
              <a:tr h="1184773">
                <a:tc>
                  <a:txBody>
                    <a:bodyPr/>
                    <a:lstStyle/>
                    <a:p>
                      <a:endParaRPr lang="es-GB" dirty="0"/>
                    </a:p>
                  </a:txBody>
                  <a:tcPr>
                    <a:lnL w="12700" cap="flat" cmpd="sng" algn="ctr">
                      <a:solidFill>
                        <a:srgbClr val="E6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b="0" dirty="0">
                          <a:solidFill>
                            <a:srgbClr val="002060"/>
                          </a:solidFill>
                        </a:rPr>
                        <a:t>Mis frases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b="0" dirty="0">
                          <a:solidFill>
                            <a:srgbClr val="002060"/>
                          </a:solidFill>
                        </a:rPr>
                        <a:t>Las frases de mi compañero/a en inglés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9963750"/>
                  </a:ext>
                </a:extLst>
              </a:tr>
              <a:tr h="825751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1</a:t>
                      </a: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err="1">
                          <a:solidFill>
                            <a:srgbClr val="203864"/>
                          </a:solidFill>
                        </a:rPr>
                        <a:t>Decidimos</a:t>
                      </a:r>
                      <a:r>
                        <a:rPr lang="en-GB" sz="2000" b="0" dirty="0">
                          <a:solidFill>
                            <a:srgbClr val="203864"/>
                          </a:solidFill>
                        </a:rPr>
                        <a:t> las canciones </a:t>
                      </a:r>
                      <a:r>
                        <a:rPr lang="en-GB" sz="2000" b="0" dirty="0" err="1">
                          <a:solidFill>
                            <a:srgbClr val="203864"/>
                          </a:solidFill>
                        </a:rPr>
                        <a:t>ahora</a:t>
                      </a:r>
                      <a:r>
                        <a:rPr lang="en-GB" sz="2000" b="0" dirty="0">
                          <a:solidFill>
                            <a:srgbClr val="203864"/>
                          </a:solidFill>
                        </a:rPr>
                        <a:t>.</a:t>
                      </a: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901990"/>
                  </a:ext>
                </a:extLst>
              </a:tr>
            </a:tbl>
          </a:graphicData>
        </a:graphic>
      </p:graphicFrame>
      <p:sp>
        <p:nvSpPr>
          <p:cNvPr id="19" name="Llamada rectangular redondeada 18">
            <a:extLst>
              <a:ext uri="{FF2B5EF4-FFF2-40B4-BE49-F238E27FC236}">
                <a16:creationId xmlns:a16="http://schemas.microsoft.com/office/drawing/2014/main" id="{8A99F08A-6004-E244-898A-E7E4D13DA29B}"/>
              </a:ext>
            </a:extLst>
          </p:cNvPr>
          <p:cNvSpPr/>
          <p:nvPr/>
        </p:nvSpPr>
        <p:spPr>
          <a:xfrm>
            <a:off x="3489512" y="5550642"/>
            <a:ext cx="2706086" cy="804617"/>
          </a:xfrm>
          <a:prstGeom prst="wedgeRoundRectCallout">
            <a:avLst>
              <a:gd name="adj1" fmla="val -66834"/>
              <a:gd name="adj2" fmla="val -8453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22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Decidimos las canciones ahora.</a:t>
            </a:r>
          </a:p>
        </p:txBody>
      </p:sp>
      <p:graphicFrame>
        <p:nvGraphicFramePr>
          <p:cNvPr id="22" name="Tabla 21">
            <a:extLst>
              <a:ext uri="{FF2B5EF4-FFF2-40B4-BE49-F238E27FC236}">
                <a16:creationId xmlns:a16="http://schemas.microsoft.com/office/drawing/2014/main" id="{59641629-EADD-EA42-9419-1F011C5230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114720"/>
              </p:ext>
            </p:extLst>
          </p:nvPr>
        </p:nvGraphicFramePr>
        <p:xfrm>
          <a:off x="6195598" y="3852394"/>
          <a:ext cx="5669191" cy="201052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96031">
                  <a:extLst>
                    <a:ext uri="{9D8B030D-6E8A-4147-A177-3AD203B41FA5}">
                      <a16:colId xmlns:a16="http://schemas.microsoft.com/office/drawing/2014/main" val="2808518868"/>
                    </a:ext>
                  </a:extLst>
                </a:gridCol>
                <a:gridCol w="2686580">
                  <a:extLst>
                    <a:ext uri="{9D8B030D-6E8A-4147-A177-3AD203B41FA5}">
                      <a16:colId xmlns:a16="http://schemas.microsoft.com/office/drawing/2014/main" val="1088031011"/>
                    </a:ext>
                  </a:extLst>
                </a:gridCol>
                <a:gridCol w="2686580">
                  <a:extLst>
                    <a:ext uri="{9D8B030D-6E8A-4147-A177-3AD203B41FA5}">
                      <a16:colId xmlns:a16="http://schemas.microsoft.com/office/drawing/2014/main" val="3145672125"/>
                    </a:ext>
                  </a:extLst>
                </a:gridCol>
              </a:tblGrid>
              <a:tr h="1184773">
                <a:tc>
                  <a:txBody>
                    <a:bodyPr/>
                    <a:lstStyle/>
                    <a:p>
                      <a:endParaRPr lang="es-GB" dirty="0"/>
                    </a:p>
                  </a:txBody>
                  <a:tcPr>
                    <a:lnL w="12700" cap="flat" cmpd="sng" algn="ctr">
                      <a:solidFill>
                        <a:srgbClr val="E6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b="0" dirty="0">
                          <a:solidFill>
                            <a:srgbClr val="002060"/>
                          </a:solidFill>
                        </a:rPr>
                        <a:t>Mis frases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b="0" dirty="0">
                          <a:solidFill>
                            <a:srgbClr val="002060"/>
                          </a:solidFill>
                        </a:rPr>
                        <a:t>Las frases de mi compañero/a en inglés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9963750"/>
                  </a:ext>
                </a:extLst>
              </a:tr>
              <a:tr h="825751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 err="1">
                          <a:solidFill>
                            <a:srgbClr val="203864"/>
                          </a:solidFill>
                        </a:rPr>
                        <a:t>Siempre</a:t>
                      </a:r>
                      <a:r>
                        <a:rPr lang="en-GB" sz="2000" b="0" dirty="0">
                          <a:solidFill>
                            <a:srgbClr val="203864"/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rgbClr val="203864"/>
                          </a:solidFill>
                        </a:rPr>
                        <a:t>permitimos</a:t>
                      </a:r>
                      <a:r>
                        <a:rPr lang="en-GB" sz="2000" b="0" dirty="0">
                          <a:solidFill>
                            <a:srgbClr val="203864"/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rgbClr val="203864"/>
                          </a:solidFill>
                        </a:rPr>
                        <a:t>ruido</a:t>
                      </a:r>
                      <a:r>
                        <a:rPr lang="en-GB" sz="2000" b="0" dirty="0">
                          <a:solidFill>
                            <a:srgbClr val="203864"/>
                          </a:solidFill>
                        </a:rPr>
                        <a:t>.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s-GB" sz="2000" i="1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2901990"/>
                  </a:ext>
                </a:extLst>
              </a:tr>
            </a:tbl>
          </a:graphicData>
        </a:graphic>
      </p:graphicFrame>
      <p:pic>
        <p:nvPicPr>
          <p:cNvPr id="23" name="Imagen 22">
            <a:extLst>
              <a:ext uri="{FF2B5EF4-FFF2-40B4-BE49-F238E27FC236}">
                <a16:creationId xmlns:a16="http://schemas.microsoft.com/office/drawing/2014/main" id="{97DF32C8-A721-704A-BA6C-66DFA0FEA9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8492" y="4262075"/>
            <a:ext cx="1233251" cy="982254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2E81F95-5927-A84B-84D6-0D9A1D1E0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8081" y="874301"/>
            <a:ext cx="2597762" cy="2597762"/>
          </a:xfrm>
          <a:prstGeom prst="rect">
            <a:avLst/>
          </a:prstGeom>
        </p:spPr>
      </p:pic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9279846" y="258166"/>
            <a:ext cx="2648298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0C21955C-C002-4A4F-B04D-2337936F4F74}"/>
              </a:ext>
            </a:extLst>
          </p:cNvPr>
          <p:cNvSpPr txBox="1">
            <a:spLocks/>
          </p:cNvSpPr>
          <p:nvPr/>
        </p:nvSpPr>
        <p:spPr>
          <a:xfrm>
            <a:off x="10409937" y="257085"/>
            <a:ext cx="1450006" cy="400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0462" y="118253"/>
            <a:ext cx="3056059" cy="700718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prstClr val="white"/>
                </a:solidFill>
              </a:rPr>
              <a:t>hablar</a:t>
            </a:r>
            <a:r>
              <a:rPr lang="en-GB" sz="2000" b="1" dirty="0">
                <a:solidFill>
                  <a:prstClr val="white"/>
                </a:solidFill>
              </a:rPr>
              <a:t> / </a:t>
            </a:r>
            <a:r>
              <a:rPr lang="en-GB" sz="2000" b="1" dirty="0" err="1">
                <a:solidFill>
                  <a:prstClr val="white"/>
                </a:solidFill>
              </a:rPr>
              <a:t>escuchar</a:t>
            </a:r>
            <a:endParaRPr lang="en-GB" sz="2000" dirty="0"/>
          </a:p>
        </p:txBody>
      </p:sp>
      <p:sp>
        <p:nvSpPr>
          <p:cNvPr id="3" name="Rectangle 2"/>
          <p:cNvSpPr/>
          <p:nvPr/>
        </p:nvSpPr>
        <p:spPr>
          <a:xfrm>
            <a:off x="9335149" y="5105902"/>
            <a:ext cx="24887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GB" sz="2000" i="1" dirty="0">
                <a:solidFill>
                  <a:srgbClr val="203864"/>
                </a:solidFill>
              </a:rPr>
              <a:t>We are deciding the songs now.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3200400" y="3852394"/>
            <a:ext cx="0" cy="199315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69400" y="3869762"/>
            <a:ext cx="0" cy="1993156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92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20" grpId="0"/>
      <p:bldP spid="21" grpId="0"/>
      <p:bldP spid="28" grpId="0"/>
      <p:bldP spid="17" grpId="0"/>
      <p:bldP spid="19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DBC23A1-F41B-8D49-ABF0-6843CE8E4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7" y="142840"/>
            <a:ext cx="2514601" cy="90010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Persona A</a:t>
            </a:r>
            <a:endParaRPr lang="es-GB" sz="2400" dirty="0">
              <a:solidFill>
                <a:srgbClr val="002060"/>
              </a:solidFill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8056B08B-757B-404A-8807-E4F87174D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976828"/>
              </p:ext>
            </p:extLst>
          </p:nvPr>
        </p:nvGraphicFramePr>
        <p:xfrm>
          <a:off x="363071" y="861083"/>
          <a:ext cx="11355680" cy="529767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92966">
                  <a:extLst>
                    <a:ext uri="{9D8B030D-6E8A-4147-A177-3AD203B41FA5}">
                      <a16:colId xmlns:a16="http://schemas.microsoft.com/office/drawing/2014/main" val="4036513689"/>
                    </a:ext>
                  </a:extLst>
                </a:gridCol>
                <a:gridCol w="5381357">
                  <a:extLst>
                    <a:ext uri="{9D8B030D-6E8A-4147-A177-3AD203B41FA5}">
                      <a16:colId xmlns:a16="http://schemas.microsoft.com/office/drawing/2014/main" val="194095337"/>
                    </a:ext>
                  </a:extLst>
                </a:gridCol>
                <a:gridCol w="5381357">
                  <a:extLst>
                    <a:ext uri="{9D8B030D-6E8A-4147-A177-3AD203B41FA5}">
                      <a16:colId xmlns:a16="http://schemas.microsoft.com/office/drawing/2014/main" val="750064878"/>
                    </a:ext>
                  </a:extLst>
                </a:gridCol>
              </a:tblGrid>
              <a:tr h="792449">
                <a:tc>
                  <a:txBody>
                    <a:bodyPr/>
                    <a:lstStyle/>
                    <a:p>
                      <a:endParaRPr lang="es-GB" dirty="0"/>
                    </a:p>
                  </a:txBody>
                  <a:tcPr>
                    <a:lnL w="12700" cap="flat" cmpd="sng" algn="ctr">
                      <a:solidFill>
                        <a:srgbClr val="E6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b="0" dirty="0">
                          <a:solidFill>
                            <a:srgbClr val="002060"/>
                          </a:solidFill>
                        </a:rPr>
                        <a:t>Mis frases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b="0" dirty="0">
                          <a:solidFill>
                            <a:srgbClr val="002060"/>
                          </a:solidFill>
                        </a:rPr>
                        <a:t>Las frases de mi compañero/a en inglés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9097406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1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986981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756728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3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794354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873225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5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122629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708916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7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194697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104393"/>
                  </a:ext>
                </a:extLst>
              </a:tr>
            </a:tbl>
          </a:graphicData>
        </a:graphic>
      </p:graphicFrame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9279846" y="258166"/>
            <a:ext cx="2648298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1955C-C002-4A4F-B04D-2337936F4F74}"/>
              </a:ext>
            </a:extLst>
          </p:cNvPr>
          <p:cNvSpPr txBox="1">
            <a:spLocks/>
          </p:cNvSpPr>
          <p:nvPr/>
        </p:nvSpPr>
        <p:spPr>
          <a:xfrm>
            <a:off x="10409937" y="257085"/>
            <a:ext cx="1450006" cy="400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endParaRPr lang="en-US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380462" y="118253"/>
            <a:ext cx="3056059" cy="700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prstClr val="white"/>
                </a:solidFill>
              </a:rPr>
              <a:t>hablar / escuchar</a:t>
            </a:r>
            <a:endParaRPr lang="en-GB" sz="2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324399" y="861083"/>
            <a:ext cx="201" cy="529767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959057" y="1738598"/>
            <a:ext cx="3892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Ahora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repartimos</a:t>
            </a:r>
            <a:r>
              <a:rPr lang="en-GB" sz="2000" dirty="0">
                <a:solidFill>
                  <a:srgbClr val="203864"/>
                </a:solidFill>
              </a:rPr>
              <a:t> las </a:t>
            </a:r>
            <a:r>
              <a:rPr lang="en-GB" sz="2000" dirty="0" err="1">
                <a:solidFill>
                  <a:srgbClr val="203864"/>
                </a:solidFill>
              </a:rPr>
              <a:t>bebidas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959057" y="2288664"/>
            <a:ext cx="47051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Normalmente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repartimos</a:t>
            </a:r>
            <a:r>
              <a:rPr lang="en-GB" sz="2000" dirty="0">
                <a:solidFill>
                  <a:srgbClr val="203864"/>
                </a:solidFill>
              </a:rPr>
              <a:t> la comida.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59057" y="2856951"/>
            <a:ext cx="4214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Abrimos</a:t>
            </a:r>
            <a:r>
              <a:rPr lang="en-GB" sz="2000" dirty="0">
                <a:solidFill>
                  <a:srgbClr val="203864"/>
                </a:solidFill>
              </a:rPr>
              <a:t> la </a:t>
            </a:r>
            <a:r>
              <a:rPr lang="en-GB" sz="2000" dirty="0" err="1">
                <a:solidFill>
                  <a:srgbClr val="203864"/>
                </a:solidFill>
              </a:rPr>
              <a:t>puerta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normalmente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30248" y="3400797"/>
            <a:ext cx="3448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Abrimos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los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regalos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ahora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30248" y="4002905"/>
            <a:ext cx="43973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Permitimos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música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fuerte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siempre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0248" y="4546751"/>
            <a:ext cx="42947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>
                <a:solidFill>
                  <a:srgbClr val="203864"/>
                </a:solidFill>
              </a:rPr>
              <a:t>En </a:t>
            </a:r>
            <a:r>
              <a:rPr lang="en-GB" sz="2000" dirty="0" err="1">
                <a:solidFill>
                  <a:srgbClr val="203864"/>
                </a:solidFill>
              </a:rPr>
              <a:t>cada</a:t>
            </a:r>
            <a:r>
              <a:rPr lang="en-GB" sz="2000" dirty="0">
                <a:solidFill>
                  <a:srgbClr val="203864"/>
                </a:solidFill>
              </a:rPr>
              <a:t> fiesta </a:t>
            </a:r>
            <a:r>
              <a:rPr lang="en-GB" sz="2000" dirty="0" err="1">
                <a:solidFill>
                  <a:srgbClr val="203864"/>
                </a:solidFill>
              </a:rPr>
              <a:t>cubrimos</a:t>
            </a:r>
            <a:r>
              <a:rPr lang="en-GB" sz="2000" dirty="0">
                <a:solidFill>
                  <a:srgbClr val="203864"/>
                </a:solidFill>
              </a:rPr>
              <a:t> el </a:t>
            </a:r>
            <a:r>
              <a:rPr lang="en-GB" sz="2000" dirty="0" err="1">
                <a:solidFill>
                  <a:srgbClr val="203864"/>
                </a:solidFill>
              </a:rPr>
              <a:t>costo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30248" y="5115038"/>
            <a:ext cx="5054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Dividimos</a:t>
            </a:r>
            <a:r>
              <a:rPr lang="en-GB" sz="2000" dirty="0">
                <a:solidFill>
                  <a:srgbClr val="203864"/>
                </a:solidFill>
              </a:rPr>
              <a:t> la comida en </a:t>
            </a:r>
            <a:r>
              <a:rPr lang="en-GB" sz="2000" dirty="0" err="1">
                <a:solidFill>
                  <a:srgbClr val="203864"/>
                </a:solidFill>
              </a:rPr>
              <a:t>este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momento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30248" y="5683325"/>
            <a:ext cx="3733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Siempre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dividimos</a:t>
            </a:r>
            <a:r>
              <a:rPr lang="en-GB" sz="2000" dirty="0">
                <a:solidFill>
                  <a:srgbClr val="203864"/>
                </a:solidFill>
              </a:rPr>
              <a:t> las </a:t>
            </a:r>
            <a:r>
              <a:rPr lang="en-GB" sz="2000" dirty="0" err="1">
                <a:solidFill>
                  <a:srgbClr val="203864"/>
                </a:solidFill>
              </a:rPr>
              <a:t>tareas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196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DBC23A1-F41B-8D49-ABF0-6843CE8E4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7" y="142840"/>
            <a:ext cx="2514601" cy="90010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Persona B</a:t>
            </a:r>
            <a:endParaRPr lang="es-GB" sz="2400" dirty="0">
              <a:solidFill>
                <a:srgbClr val="002060"/>
              </a:solidFill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8056B08B-757B-404A-8807-E4F87174D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975481"/>
              </p:ext>
            </p:extLst>
          </p:nvPr>
        </p:nvGraphicFramePr>
        <p:xfrm>
          <a:off x="363071" y="861083"/>
          <a:ext cx="11355680" cy="534957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92966">
                  <a:extLst>
                    <a:ext uri="{9D8B030D-6E8A-4147-A177-3AD203B41FA5}">
                      <a16:colId xmlns:a16="http://schemas.microsoft.com/office/drawing/2014/main" val="4036513689"/>
                    </a:ext>
                  </a:extLst>
                </a:gridCol>
                <a:gridCol w="5381357">
                  <a:extLst>
                    <a:ext uri="{9D8B030D-6E8A-4147-A177-3AD203B41FA5}">
                      <a16:colId xmlns:a16="http://schemas.microsoft.com/office/drawing/2014/main" val="194095337"/>
                    </a:ext>
                  </a:extLst>
                </a:gridCol>
                <a:gridCol w="5381357">
                  <a:extLst>
                    <a:ext uri="{9D8B030D-6E8A-4147-A177-3AD203B41FA5}">
                      <a16:colId xmlns:a16="http://schemas.microsoft.com/office/drawing/2014/main" val="750064878"/>
                    </a:ext>
                  </a:extLst>
                </a:gridCol>
              </a:tblGrid>
              <a:tr h="792449">
                <a:tc>
                  <a:txBody>
                    <a:bodyPr/>
                    <a:lstStyle/>
                    <a:p>
                      <a:endParaRPr lang="es-GB" dirty="0"/>
                    </a:p>
                  </a:txBody>
                  <a:tcPr>
                    <a:lnL w="12700" cap="flat" cmpd="sng" algn="ctr">
                      <a:solidFill>
                        <a:srgbClr val="E6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b="0" dirty="0">
                          <a:solidFill>
                            <a:srgbClr val="002060"/>
                          </a:solidFill>
                        </a:rPr>
                        <a:t>Mis frases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b="0" dirty="0">
                          <a:solidFill>
                            <a:srgbClr val="002060"/>
                          </a:solidFill>
                        </a:rPr>
                        <a:t>Las frases de mi compañero/a en inglés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9097406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1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986981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756728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3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794354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873225"/>
                  </a:ext>
                </a:extLst>
              </a:tr>
              <a:tr h="615056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5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122629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708916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7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194697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104393"/>
                  </a:ext>
                </a:extLst>
              </a:tr>
            </a:tbl>
          </a:graphicData>
        </a:graphic>
      </p:graphicFrame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9279846" y="258166"/>
            <a:ext cx="2648298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1955C-C002-4A4F-B04D-2337936F4F74}"/>
              </a:ext>
            </a:extLst>
          </p:cNvPr>
          <p:cNvSpPr txBox="1">
            <a:spLocks/>
          </p:cNvSpPr>
          <p:nvPr/>
        </p:nvSpPr>
        <p:spPr>
          <a:xfrm>
            <a:off x="10409937" y="257085"/>
            <a:ext cx="1450006" cy="400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endParaRPr lang="en-US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380462" y="118253"/>
            <a:ext cx="3056059" cy="700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prstClr val="white"/>
                </a:solidFill>
              </a:rPr>
              <a:t>hablar / escuchar</a:t>
            </a:r>
            <a:endParaRPr lang="en-GB" sz="2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324400" y="861083"/>
            <a:ext cx="10078" cy="529767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986508" y="1716484"/>
            <a:ext cx="3727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Dividimos</a:t>
            </a:r>
            <a:r>
              <a:rPr lang="en-GB" sz="2000" dirty="0">
                <a:solidFill>
                  <a:srgbClr val="203864"/>
                </a:solidFill>
              </a:rPr>
              <a:t> el </a:t>
            </a:r>
            <a:r>
              <a:rPr lang="en-GB" sz="2000" dirty="0" err="1">
                <a:solidFill>
                  <a:srgbClr val="203864"/>
                </a:solidFill>
              </a:rPr>
              <a:t>helado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siempre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911198" y="2318592"/>
            <a:ext cx="47147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>
                <a:solidFill>
                  <a:srgbClr val="203864"/>
                </a:solidFill>
              </a:rPr>
              <a:t>En </a:t>
            </a:r>
            <a:r>
              <a:rPr lang="en-GB" sz="2000" dirty="0" err="1">
                <a:solidFill>
                  <a:srgbClr val="203864"/>
                </a:solidFill>
              </a:rPr>
              <a:t>este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momento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dividimos</a:t>
            </a:r>
            <a:r>
              <a:rPr lang="en-GB" sz="2000" dirty="0">
                <a:solidFill>
                  <a:srgbClr val="203864"/>
                </a:solidFill>
              </a:rPr>
              <a:t> el </a:t>
            </a:r>
            <a:r>
              <a:rPr lang="en-GB" sz="2000" dirty="0" err="1">
                <a:solidFill>
                  <a:srgbClr val="203864"/>
                </a:solidFill>
              </a:rPr>
              <a:t>costo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1198" y="2824676"/>
            <a:ext cx="42210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Normalmente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recibimos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regalos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1198" y="3400797"/>
            <a:ext cx="36968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Recibimos</a:t>
            </a:r>
            <a:r>
              <a:rPr lang="en-GB" sz="2000" dirty="0">
                <a:solidFill>
                  <a:srgbClr val="203864"/>
                </a:solidFill>
              </a:rPr>
              <a:t> la comida </a:t>
            </a:r>
            <a:r>
              <a:rPr lang="en-GB" sz="2000" dirty="0" err="1">
                <a:solidFill>
                  <a:srgbClr val="203864"/>
                </a:solidFill>
              </a:rPr>
              <a:t>ahora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1198" y="3856431"/>
            <a:ext cx="56003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Normalmente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permitimos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animales</a:t>
            </a:r>
            <a:r>
              <a:rPr lang="en-GB" sz="2000" dirty="0">
                <a:solidFill>
                  <a:srgbClr val="203864"/>
                </a:solidFill>
              </a:rPr>
              <a:t> en la casa.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11198" y="4549372"/>
            <a:ext cx="5423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Cubrimos</a:t>
            </a:r>
            <a:r>
              <a:rPr lang="en-GB" sz="2000" dirty="0">
                <a:solidFill>
                  <a:srgbClr val="203864"/>
                </a:solidFill>
              </a:rPr>
              <a:t> el </a:t>
            </a:r>
            <a:r>
              <a:rPr lang="en-GB" sz="2000" dirty="0" err="1">
                <a:solidFill>
                  <a:srgbClr val="203864"/>
                </a:solidFill>
              </a:rPr>
              <a:t>costo</a:t>
            </a:r>
            <a:r>
              <a:rPr lang="en-GB" sz="2000" dirty="0">
                <a:solidFill>
                  <a:srgbClr val="203864"/>
                </a:solidFill>
              </a:rPr>
              <a:t> de las </a:t>
            </a:r>
            <a:r>
              <a:rPr lang="en-GB" sz="2000" dirty="0" err="1">
                <a:solidFill>
                  <a:srgbClr val="203864"/>
                </a:solidFill>
              </a:rPr>
              <a:t>bebidas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siempre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1198" y="5087255"/>
            <a:ext cx="36647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Ahora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decidimos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los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juegos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1198" y="5627478"/>
            <a:ext cx="45801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Siempre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repartimos</a:t>
            </a:r>
            <a:r>
              <a:rPr lang="en-GB" sz="2000" dirty="0">
                <a:solidFill>
                  <a:srgbClr val="203864"/>
                </a:solidFill>
              </a:rPr>
              <a:t> las </a:t>
            </a:r>
            <a:r>
              <a:rPr lang="en-GB" sz="2000" dirty="0" err="1">
                <a:solidFill>
                  <a:srgbClr val="203864"/>
                </a:solidFill>
              </a:rPr>
              <a:t>actividades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524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DBC23A1-F41B-8D49-ABF0-6843CE8E4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7" y="142840"/>
            <a:ext cx="2514601" cy="90010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Persona A</a:t>
            </a:r>
            <a:endParaRPr lang="es-GB" sz="2400" dirty="0">
              <a:solidFill>
                <a:srgbClr val="002060"/>
              </a:solidFill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8056B08B-757B-404A-8807-E4F87174D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71223"/>
              </p:ext>
            </p:extLst>
          </p:nvPr>
        </p:nvGraphicFramePr>
        <p:xfrm>
          <a:off x="363071" y="861083"/>
          <a:ext cx="11355680" cy="529767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92966">
                  <a:extLst>
                    <a:ext uri="{9D8B030D-6E8A-4147-A177-3AD203B41FA5}">
                      <a16:colId xmlns:a16="http://schemas.microsoft.com/office/drawing/2014/main" val="4036513689"/>
                    </a:ext>
                  </a:extLst>
                </a:gridCol>
                <a:gridCol w="5381357">
                  <a:extLst>
                    <a:ext uri="{9D8B030D-6E8A-4147-A177-3AD203B41FA5}">
                      <a16:colId xmlns:a16="http://schemas.microsoft.com/office/drawing/2014/main" val="194095337"/>
                    </a:ext>
                  </a:extLst>
                </a:gridCol>
                <a:gridCol w="5381357">
                  <a:extLst>
                    <a:ext uri="{9D8B030D-6E8A-4147-A177-3AD203B41FA5}">
                      <a16:colId xmlns:a16="http://schemas.microsoft.com/office/drawing/2014/main" val="750064878"/>
                    </a:ext>
                  </a:extLst>
                </a:gridCol>
              </a:tblGrid>
              <a:tr h="792449">
                <a:tc>
                  <a:txBody>
                    <a:bodyPr/>
                    <a:lstStyle/>
                    <a:p>
                      <a:endParaRPr lang="es-GB" dirty="0"/>
                    </a:p>
                  </a:txBody>
                  <a:tcPr>
                    <a:lnL w="12700" cap="flat" cmpd="sng" algn="ctr">
                      <a:solidFill>
                        <a:srgbClr val="E6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b="0" dirty="0">
                          <a:solidFill>
                            <a:srgbClr val="002060"/>
                          </a:solidFill>
                        </a:rPr>
                        <a:t>Mis frases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b="0" dirty="0">
                          <a:solidFill>
                            <a:srgbClr val="002060"/>
                          </a:solidFill>
                        </a:rPr>
                        <a:t>Las frases de mi compañero/a en inglés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9097406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1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986981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756728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3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794354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873225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5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122629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708916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7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194697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104393"/>
                  </a:ext>
                </a:extLst>
              </a:tr>
            </a:tbl>
          </a:graphicData>
        </a:graphic>
      </p:graphicFrame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9279846" y="258166"/>
            <a:ext cx="2648298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1955C-C002-4A4F-B04D-2337936F4F74}"/>
              </a:ext>
            </a:extLst>
          </p:cNvPr>
          <p:cNvSpPr txBox="1">
            <a:spLocks/>
          </p:cNvSpPr>
          <p:nvPr/>
        </p:nvSpPr>
        <p:spPr>
          <a:xfrm>
            <a:off x="10409937" y="257085"/>
            <a:ext cx="1450006" cy="400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endParaRPr lang="en-US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380462" y="118253"/>
            <a:ext cx="3056059" cy="700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prstClr val="white"/>
                </a:solidFill>
              </a:rPr>
              <a:t>hablar / escuchar</a:t>
            </a:r>
            <a:endParaRPr lang="en-GB" sz="2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324399" y="861083"/>
            <a:ext cx="201" cy="5297673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59057" y="1738598"/>
            <a:ext cx="3892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Ahora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repartimos</a:t>
            </a:r>
            <a:r>
              <a:rPr lang="en-GB" sz="2000" dirty="0">
                <a:solidFill>
                  <a:srgbClr val="203864"/>
                </a:solidFill>
              </a:rPr>
              <a:t> las </a:t>
            </a:r>
            <a:r>
              <a:rPr lang="en-GB" sz="2000" dirty="0" err="1">
                <a:solidFill>
                  <a:srgbClr val="203864"/>
                </a:solidFill>
              </a:rPr>
              <a:t>bebidas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59057" y="2288664"/>
            <a:ext cx="47051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Normalmente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repartimos</a:t>
            </a:r>
            <a:r>
              <a:rPr lang="en-GB" sz="2000" dirty="0">
                <a:solidFill>
                  <a:srgbClr val="203864"/>
                </a:solidFill>
              </a:rPr>
              <a:t> la comida.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59057" y="2856951"/>
            <a:ext cx="4214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Abrimos</a:t>
            </a:r>
            <a:r>
              <a:rPr lang="en-GB" sz="2000" dirty="0">
                <a:solidFill>
                  <a:srgbClr val="203864"/>
                </a:solidFill>
              </a:rPr>
              <a:t> la </a:t>
            </a:r>
            <a:r>
              <a:rPr lang="en-GB" sz="2000" dirty="0" err="1">
                <a:solidFill>
                  <a:srgbClr val="203864"/>
                </a:solidFill>
              </a:rPr>
              <a:t>puerta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normalmente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30248" y="3400797"/>
            <a:ext cx="3448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Abrimos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los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regalos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ahora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30248" y="4002905"/>
            <a:ext cx="43973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Permitimos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música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fuerte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siempre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30248" y="4546751"/>
            <a:ext cx="42947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>
                <a:solidFill>
                  <a:srgbClr val="203864"/>
                </a:solidFill>
              </a:rPr>
              <a:t>En </a:t>
            </a:r>
            <a:r>
              <a:rPr lang="en-GB" sz="2000" dirty="0" err="1">
                <a:solidFill>
                  <a:srgbClr val="203864"/>
                </a:solidFill>
              </a:rPr>
              <a:t>cada</a:t>
            </a:r>
            <a:r>
              <a:rPr lang="en-GB" sz="2000" dirty="0">
                <a:solidFill>
                  <a:srgbClr val="203864"/>
                </a:solidFill>
              </a:rPr>
              <a:t> fiesta </a:t>
            </a:r>
            <a:r>
              <a:rPr lang="en-GB" sz="2000" dirty="0" err="1">
                <a:solidFill>
                  <a:srgbClr val="203864"/>
                </a:solidFill>
              </a:rPr>
              <a:t>cubrimos</a:t>
            </a:r>
            <a:r>
              <a:rPr lang="en-GB" sz="2000" dirty="0">
                <a:solidFill>
                  <a:srgbClr val="203864"/>
                </a:solidFill>
              </a:rPr>
              <a:t> el </a:t>
            </a:r>
            <a:r>
              <a:rPr lang="en-GB" sz="2000" dirty="0" err="1">
                <a:solidFill>
                  <a:srgbClr val="203864"/>
                </a:solidFill>
              </a:rPr>
              <a:t>costo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30248" y="5115038"/>
            <a:ext cx="50545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Dividimos</a:t>
            </a:r>
            <a:r>
              <a:rPr lang="en-GB" sz="2000" dirty="0">
                <a:solidFill>
                  <a:srgbClr val="203864"/>
                </a:solidFill>
              </a:rPr>
              <a:t> la comida en </a:t>
            </a:r>
            <a:r>
              <a:rPr lang="en-GB" sz="2000" dirty="0" err="1">
                <a:solidFill>
                  <a:srgbClr val="203864"/>
                </a:solidFill>
              </a:rPr>
              <a:t>este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momento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30248" y="5683325"/>
            <a:ext cx="3733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Siempre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dividimos</a:t>
            </a:r>
            <a:r>
              <a:rPr lang="en-GB" sz="2000" dirty="0">
                <a:solidFill>
                  <a:srgbClr val="203864"/>
                </a:solidFill>
              </a:rPr>
              <a:t> las </a:t>
            </a:r>
            <a:r>
              <a:rPr lang="en-GB" sz="2000" dirty="0" err="1">
                <a:solidFill>
                  <a:srgbClr val="203864"/>
                </a:solidFill>
              </a:rPr>
              <a:t>tareas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343244" y="1749996"/>
            <a:ext cx="42578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B" sz="2000" dirty="0">
                <a:solidFill>
                  <a:srgbClr val="203864"/>
                </a:solidFill>
              </a:rPr>
              <a:t>We always divide the ice cream.</a:t>
            </a:r>
          </a:p>
        </p:txBody>
      </p:sp>
      <p:sp>
        <p:nvSpPr>
          <p:cNvPr id="3" name="Rectangle 2"/>
          <p:cNvSpPr/>
          <p:nvPr/>
        </p:nvSpPr>
        <p:spPr>
          <a:xfrm>
            <a:off x="6343244" y="2288664"/>
            <a:ext cx="52229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B" sz="2000" dirty="0">
                <a:solidFill>
                  <a:srgbClr val="203864"/>
                </a:solidFill>
              </a:rPr>
              <a:t>We are dividing the cost at the moment.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3244" y="2859937"/>
            <a:ext cx="3366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B" sz="2000" dirty="0">
                <a:solidFill>
                  <a:srgbClr val="203864"/>
                </a:solidFill>
              </a:rPr>
              <a:t>We normally receive gifts.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43244" y="3420022"/>
            <a:ext cx="41344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B" sz="2000" dirty="0">
                <a:solidFill>
                  <a:srgbClr val="203864"/>
                </a:solidFill>
              </a:rPr>
              <a:t>We are receiving the food now.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43244" y="3995665"/>
            <a:ext cx="47916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B" sz="2000" dirty="0">
                <a:solidFill>
                  <a:srgbClr val="203864"/>
                </a:solidFill>
              </a:rPr>
              <a:t>We normally allow dogs in the house.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343244" y="4554072"/>
            <a:ext cx="45336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B" sz="2000" dirty="0">
                <a:solidFill>
                  <a:srgbClr val="203864"/>
                </a:solidFill>
              </a:rPr>
              <a:t>We always cover the cost of drinks.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343244" y="5105680"/>
            <a:ext cx="43620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B" sz="2000" dirty="0">
                <a:solidFill>
                  <a:srgbClr val="203864"/>
                </a:solidFill>
              </a:rPr>
              <a:t>We are deciding the games now.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343244" y="5657288"/>
            <a:ext cx="44454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B" sz="2000" dirty="0">
                <a:solidFill>
                  <a:srgbClr val="203864"/>
                </a:solidFill>
              </a:rPr>
              <a:t>W</a:t>
            </a:r>
            <a:r>
              <a:rPr lang="es-ES" sz="2000" dirty="0">
                <a:solidFill>
                  <a:srgbClr val="203864"/>
                </a:solidFill>
              </a:rPr>
              <a:t>e </a:t>
            </a:r>
            <a:r>
              <a:rPr lang="es-ES" sz="2000" dirty="0" err="1">
                <a:solidFill>
                  <a:srgbClr val="203864"/>
                </a:solidFill>
              </a:rPr>
              <a:t>always</a:t>
            </a:r>
            <a:r>
              <a:rPr lang="es-ES" sz="2000" dirty="0">
                <a:solidFill>
                  <a:srgbClr val="203864"/>
                </a:solidFill>
              </a:rPr>
              <a:t> share out </a:t>
            </a:r>
            <a:r>
              <a:rPr lang="es-ES" sz="2000" dirty="0" err="1">
                <a:solidFill>
                  <a:srgbClr val="203864"/>
                </a:solidFill>
              </a:rPr>
              <a:t>the</a:t>
            </a:r>
            <a:r>
              <a:rPr lang="es-ES" sz="2000" dirty="0">
                <a:solidFill>
                  <a:srgbClr val="203864"/>
                </a:solidFill>
              </a:rPr>
              <a:t> </a:t>
            </a:r>
            <a:r>
              <a:rPr lang="es-ES" sz="2000" dirty="0" err="1">
                <a:solidFill>
                  <a:srgbClr val="203864"/>
                </a:solidFill>
              </a:rPr>
              <a:t>activities</a:t>
            </a:r>
            <a:r>
              <a:rPr lang="es-ES" sz="2000" dirty="0">
                <a:solidFill>
                  <a:srgbClr val="203864"/>
                </a:solidFill>
              </a:rPr>
              <a:t>.</a:t>
            </a:r>
            <a:endParaRPr lang="es-GB" sz="2000" dirty="0">
              <a:solidFill>
                <a:srgbClr val="2038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52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21" grpId="0"/>
      <p:bldP spid="22" grpId="0"/>
      <p:bldP spid="23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3DBC23A1-F41B-8D49-ABF0-6843CE8E4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7" y="142840"/>
            <a:ext cx="2514601" cy="900109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Persona B</a:t>
            </a:r>
            <a:endParaRPr lang="es-GB" sz="2400" dirty="0">
              <a:solidFill>
                <a:srgbClr val="002060"/>
              </a:solidFill>
            </a:endParaRP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8056B08B-757B-404A-8807-E4F87174D5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299652"/>
              </p:ext>
            </p:extLst>
          </p:nvPr>
        </p:nvGraphicFramePr>
        <p:xfrm>
          <a:off x="363071" y="861083"/>
          <a:ext cx="11355680" cy="544247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92966">
                  <a:extLst>
                    <a:ext uri="{9D8B030D-6E8A-4147-A177-3AD203B41FA5}">
                      <a16:colId xmlns:a16="http://schemas.microsoft.com/office/drawing/2014/main" val="4036513689"/>
                    </a:ext>
                  </a:extLst>
                </a:gridCol>
                <a:gridCol w="5381357">
                  <a:extLst>
                    <a:ext uri="{9D8B030D-6E8A-4147-A177-3AD203B41FA5}">
                      <a16:colId xmlns:a16="http://schemas.microsoft.com/office/drawing/2014/main" val="194095337"/>
                    </a:ext>
                  </a:extLst>
                </a:gridCol>
                <a:gridCol w="5381357">
                  <a:extLst>
                    <a:ext uri="{9D8B030D-6E8A-4147-A177-3AD203B41FA5}">
                      <a16:colId xmlns:a16="http://schemas.microsoft.com/office/drawing/2014/main" val="750064878"/>
                    </a:ext>
                  </a:extLst>
                </a:gridCol>
              </a:tblGrid>
              <a:tr h="792449">
                <a:tc>
                  <a:txBody>
                    <a:bodyPr/>
                    <a:lstStyle/>
                    <a:p>
                      <a:endParaRPr lang="es-GB" dirty="0"/>
                    </a:p>
                  </a:txBody>
                  <a:tcPr>
                    <a:lnL w="12700" cap="flat" cmpd="sng" algn="ctr">
                      <a:solidFill>
                        <a:srgbClr val="E6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b="0" dirty="0">
                          <a:solidFill>
                            <a:srgbClr val="002060"/>
                          </a:solidFill>
                        </a:rPr>
                        <a:t>Mis frases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b="0" dirty="0">
                          <a:solidFill>
                            <a:srgbClr val="002060"/>
                          </a:solidFill>
                        </a:rPr>
                        <a:t>Las frases de mi compañero/a en inglés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9097406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1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986981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756728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3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794354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4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873225"/>
                  </a:ext>
                </a:extLst>
              </a:tr>
              <a:tr h="640456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5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122629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6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708916"/>
                  </a:ext>
                </a:extLst>
              </a:tr>
              <a:tr h="630647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7</a:t>
                      </a:r>
                    </a:p>
                  </a:txBody>
                  <a:tcPr anchor="ctr" anchorCtr="1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8194697"/>
                  </a:ext>
                </a:extLst>
              </a:tr>
              <a:tr h="563153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8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rgbClr val="203864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104393"/>
                  </a:ext>
                </a:extLst>
              </a:tr>
            </a:tbl>
          </a:graphicData>
        </a:graphic>
      </p:graphicFrame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9279846" y="258166"/>
            <a:ext cx="2648298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21955C-C002-4A4F-B04D-2337936F4F74}"/>
              </a:ext>
            </a:extLst>
          </p:cNvPr>
          <p:cNvSpPr txBox="1">
            <a:spLocks/>
          </p:cNvSpPr>
          <p:nvPr/>
        </p:nvSpPr>
        <p:spPr>
          <a:xfrm>
            <a:off x="10409937" y="257085"/>
            <a:ext cx="1450006" cy="400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endParaRPr lang="en-US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380462" y="118253"/>
            <a:ext cx="3056059" cy="700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prstClr val="white"/>
                </a:solidFill>
              </a:rPr>
              <a:t>hablar / escuchar</a:t>
            </a:r>
            <a:endParaRPr lang="en-GB" sz="2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324399" y="861083"/>
            <a:ext cx="27925" cy="544247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986508" y="1716484"/>
            <a:ext cx="3727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Dividimos</a:t>
            </a:r>
            <a:r>
              <a:rPr lang="en-GB" sz="2000" dirty="0">
                <a:solidFill>
                  <a:srgbClr val="203864"/>
                </a:solidFill>
              </a:rPr>
              <a:t> el </a:t>
            </a:r>
            <a:r>
              <a:rPr lang="en-GB" sz="2000" dirty="0" err="1">
                <a:solidFill>
                  <a:srgbClr val="203864"/>
                </a:solidFill>
              </a:rPr>
              <a:t>helado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siempre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1198" y="2318592"/>
            <a:ext cx="47147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>
                <a:solidFill>
                  <a:srgbClr val="203864"/>
                </a:solidFill>
              </a:rPr>
              <a:t>En </a:t>
            </a:r>
            <a:r>
              <a:rPr lang="en-GB" sz="2000" dirty="0" err="1">
                <a:solidFill>
                  <a:srgbClr val="203864"/>
                </a:solidFill>
              </a:rPr>
              <a:t>este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momento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dividimos</a:t>
            </a:r>
            <a:r>
              <a:rPr lang="en-GB" sz="2000" dirty="0">
                <a:solidFill>
                  <a:srgbClr val="203864"/>
                </a:solidFill>
              </a:rPr>
              <a:t> el </a:t>
            </a:r>
            <a:r>
              <a:rPr lang="en-GB" sz="2000" dirty="0" err="1">
                <a:solidFill>
                  <a:srgbClr val="203864"/>
                </a:solidFill>
              </a:rPr>
              <a:t>costo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1198" y="2824676"/>
            <a:ext cx="42210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Normalmente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recibimos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regalos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11198" y="3400797"/>
            <a:ext cx="36968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Recibimos</a:t>
            </a:r>
            <a:r>
              <a:rPr lang="en-GB" sz="2000" dirty="0">
                <a:solidFill>
                  <a:srgbClr val="203864"/>
                </a:solidFill>
              </a:rPr>
              <a:t> la comida </a:t>
            </a:r>
            <a:r>
              <a:rPr lang="en-GB" sz="2000" dirty="0" err="1">
                <a:solidFill>
                  <a:srgbClr val="203864"/>
                </a:solidFill>
              </a:rPr>
              <a:t>ahora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1198" y="3856431"/>
            <a:ext cx="56003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Normalmente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permitimos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animales</a:t>
            </a:r>
            <a:r>
              <a:rPr lang="en-GB" sz="2000" dirty="0">
                <a:solidFill>
                  <a:srgbClr val="203864"/>
                </a:solidFill>
              </a:rPr>
              <a:t> en la casa.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29044" y="4625326"/>
            <a:ext cx="5423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Cubrimos</a:t>
            </a:r>
            <a:r>
              <a:rPr lang="en-GB" sz="2000" dirty="0">
                <a:solidFill>
                  <a:srgbClr val="203864"/>
                </a:solidFill>
              </a:rPr>
              <a:t> el </a:t>
            </a:r>
            <a:r>
              <a:rPr lang="en-GB" sz="2000" dirty="0" err="1">
                <a:solidFill>
                  <a:srgbClr val="203864"/>
                </a:solidFill>
              </a:rPr>
              <a:t>costo</a:t>
            </a:r>
            <a:r>
              <a:rPr lang="en-GB" sz="2000" dirty="0">
                <a:solidFill>
                  <a:srgbClr val="203864"/>
                </a:solidFill>
              </a:rPr>
              <a:t> de las </a:t>
            </a:r>
            <a:r>
              <a:rPr lang="en-GB" sz="2000" dirty="0" err="1">
                <a:solidFill>
                  <a:srgbClr val="203864"/>
                </a:solidFill>
              </a:rPr>
              <a:t>bebidas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siempre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952907" y="5198543"/>
            <a:ext cx="36647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Ahora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decidimos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los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juegos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52907" y="5804290"/>
            <a:ext cx="45801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2000" dirty="0" err="1">
                <a:solidFill>
                  <a:srgbClr val="203864"/>
                </a:solidFill>
              </a:rPr>
              <a:t>Siempre</a:t>
            </a:r>
            <a:r>
              <a:rPr lang="en-GB" sz="2000" dirty="0">
                <a:solidFill>
                  <a:srgbClr val="203864"/>
                </a:solidFill>
              </a:rPr>
              <a:t> </a:t>
            </a:r>
            <a:r>
              <a:rPr lang="en-GB" sz="2000" dirty="0" err="1">
                <a:solidFill>
                  <a:srgbClr val="203864"/>
                </a:solidFill>
              </a:rPr>
              <a:t>repartimos</a:t>
            </a:r>
            <a:r>
              <a:rPr lang="en-GB" sz="2000" dirty="0">
                <a:solidFill>
                  <a:srgbClr val="203864"/>
                </a:solidFill>
              </a:rPr>
              <a:t> las </a:t>
            </a:r>
            <a:r>
              <a:rPr lang="en-GB" sz="2000" dirty="0" err="1">
                <a:solidFill>
                  <a:srgbClr val="203864"/>
                </a:solidFill>
              </a:rPr>
              <a:t>actividades</a:t>
            </a:r>
            <a:r>
              <a:rPr lang="en-GB" sz="2000" dirty="0">
                <a:solidFill>
                  <a:srgbClr val="203864"/>
                </a:solidFill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6324399" y="1742053"/>
            <a:ext cx="4605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GB" sz="2000" dirty="0">
                <a:solidFill>
                  <a:srgbClr val="203864"/>
                </a:solidFill>
              </a:rPr>
              <a:t>We are </a:t>
            </a:r>
            <a:r>
              <a:rPr lang="en-GB" sz="2000" dirty="0">
                <a:solidFill>
                  <a:srgbClr val="203864"/>
                </a:solidFill>
              </a:rPr>
              <a:t>handing out</a:t>
            </a:r>
            <a:r>
              <a:rPr lang="es-GB" sz="2000" dirty="0">
                <a:solidFill>
                  <a:srgbClr val="203864"/>
                </a:solidFill>
              </a:rPr>
              <a:t> the drinks now.</a:t>
            </a:r>
          </a:p>
        </p:txBody>
      </p:sp>
      <p:sp>
        <p:nvSpPr>
          <p:cNvPr id="3" name="Rectangle 2"/>
          <p:cNvSpPr/>
          <p:nvPr/>
        </p:nvSpPr>
        <p:spPr>
          <a:xfrm>
            <a:off x="6344181" y="2299268"/>
            <a:ext cx="41376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GB" sz="2000" dirty="0">
                <a:solidFill>
                  <a:srgbClr val="203864"/>
                </a:solidFill>
              </a:rPr>
              <a:t>We normally distribute the food.</a:t>
            </a:r>
          </a:p>
        </p:txBody>
      </p:sp>
      <p:sp>
        <p:nvSpPr>
          <p:cNvPr id="4" name="Rectangle 3"/>
          <p:cNvSpPr/>
          <p:nvPr/>
        </p:nvSpPr>
        <p:spPr>
          <a:xfrm>
            <a:off x="6344181" y="2839626"/>
            <a:ext cx="36760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GB" sz="2000" dirty="0">
                <a:solidFill>
                  <a:srgbClr val="203864"/>
                </a:solidFill>
              </a:rPr>
              <a:t>We normally open the door.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19334" y="3412843"/>
            <a:ext cx="39276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GB" sz="2000" dirty="0">
                <a:solidFill>
                  <a:srgbClr val="203864"/>
                </a:solidFill>
              </a:rPr>
              <a:t>We are opening the gifts now.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319334" y="4023349"/>
            <a:ext cx="37257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GB" sz="2000" dirty="0">
                <a:solidFill>
                  <a:srgbClr val="203864"/>
                </a:solidFill>
              </a:rPr>
              <a:t>We always allow loud music.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334877" y="4615152"/>
            <a:ext cx="42691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GB" sz="2000" dirty="0">
                <a:solidFill>
                  <a:srgbClr val="203864"/>
                </a:solidFill>
              </a:rPr>
              <a:t>We cover the cost in each party.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352324" y="5067548"/>
            <a:ext cx="50830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B" sz="2000" dirty="0">
                <a:solidFill>
                  <a:srgbClr val="203864"/>
                </a:solidFill>
              </a:rPr>
              <a:t>We are dividing </a:t>
            </a:r>
            <a:r>
              <a:rPr lang="en-GB" sz="2000" dirty="0">
                <a:solidFill>
                  <a:srgbClr val="203864"/>
                </a:solidFill>
              </a:rPr>
              <a:t>(up) </a:t>
            </a:r>
            <a:r>
              <a:rPr lang="es-GB" sz="2000" dirty="0">
                <a:solidFill>
                  <a:srgbClr val="203864"/>
                </a:solidFill>
              </a:rPr>
              <a:t>the food at the moment.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319334" y="5806060"/>
            <a:ext cx="41553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GB" sz="2000" dirty="0">
                <a:solidFill>
                  <a:srgbClr val="203864"/>
                </a:solidFill>
              </a:rPr>
              <a:t>We always divide</a:t>
            </a:r>
            <a:r>
              <a:rPr lang="en-GB" sz="2000" dirty="0">
                <a:solidFill>
                  <a:srgbClr val="203864"/>
                </a:solidFill>
              </a:rPr>
              <a:t> (up)</a:t>
            </a:r>
            <a:r>
              <a:rPr lang="es-GB" sz="2000" dirty="0">
                <a:solidFill>
                  <a:srgbClr val="203864"/>
                </a:solidFill>
              </a:rPr>
              <a:t> the tasks.</a:t>
            </a:r>
          </a:p>
        </p:txBody>
      </p:sp>
    </p:spTree>
    <p:extLst>
      <p:ext uri="{BB962C8B-B14F-4D97-AF65-F5344CB8AC3E}">
        <p14:creationId xmlns:p14="http://schemas.microsoft.com/office/powerpoint/2010/main" val="244929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21" grpId="0"/>
      <p:bldP spid="22" grpId="0"/>
      <p:bldP spid="23" grpId="0"/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itle">
            <a:extLst>
              <a:ext uri="{FF2B5EF4-FFF2-40B4-BE49-F238E27FC236}">
                <a16:creationId xmlns:a16="http://schemas.microsoft.com/office/drawing/2014/main" id="{5F0C70E0-291F-324D-A161-29390E77A6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818"/>
            <a:ext cx="664915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D7054004-D91F-44A0-BC5F-8D0E8349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201397"/>
            <a:ext cx="570631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Deberes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8" descr="Smiley face with headpho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342" y="105601"/>
            <a:ext cx="1401221" cy="140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86636" y="1204646"/>
            <a:ext cx="975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65755" algn="ctr"/>
                <a:tab pos="5731510" algn="r"/>
              </a:tabLst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 Learning Homework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 1.2, Week 1)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the letter Q">
            <a:extLst>
              <a:ext uri="{FF2B5EF4-FFF2-40B4-BE49-F238E27FC236}">
                <a16:creationId xmlns:a16="http://schemas.microsoft.com/office/drawing/2014/main" id="{4F604CAE-A433-4E80-B877-FC4297A94B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1925" y="4800601"/>
            <a:ext cx="1300638" cy="13006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510481-6675-4F90-84A2-D82658D07066}"/>
              </a:ext>
            </a:extLst>
          </p:cNvPr>
          <p:cNvSpPr/>
          <p:nvPr/>
        </p:nvSpPr>
        <p:spPr>
          <a:xfrm>
            <a:off x="92597" y="4572270"/>
            <a:ext cx="110668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addition, revisit:	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6"/>
              </a:rPr>
              <a:t>Y8 Term 1.1 Week 5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7"/>
              </a:rPr>
              <a:t>Y7 Term 3.2 Week 6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7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16002D-30FC-44A5-9A1A-6AB15C362208}"/>
              </a:ext>
            </a:extLst>
          </p:cNvPr>
          <p:cNvSpPr txBox="1"/>
          <p:nvPr/>
        </p:nvSpPr>
        <p:spPr>
          <a:xfrm>
            <a:off x="92597" y="2204674"/>
            <a:ext cx="1088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Quizlet link:		   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8"/>
              </a:rPr>
              <a:t>Y8 Term 1.2 Week 1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99AAC4-ECB3-4A6F-AA97-28E087FD7A8E}"/>
              </a:ext>
            </a:extLst>
          </p:cNvPr>
          <p:cNvSpPr txBox="1"/>
          <p:nvPr/>
        </p:nvSpPr>
        <p:spPr>
          <a:xfrm>
            <a:off x="92597" y="3322519"/>
            <a:ext cx="3075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Quizlet QR code: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6A2472-8A12-4175-A661-AFE3DCAF96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17" y="289930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94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Fonética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9359900" y="258166"/>
            <a:ext cx="2568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936E71-63B2-44F3-A750-317E3760ACF2}"/>
              </a:ext>
            </a:extLst>
          </p:cNvPr>
          <p:cNvSpPr txBox="1"/>
          <p:nvPr/>
        </p:nvSpPr>
        <p:spPr>
          <a:xfrm>
            <a:off x="0" y="1139508"/>
            <a:ext cx="12262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Escucha cada palabra y escribe la/s letra/s que no está/n. ¿Tienen acento o no?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29F4D037-3060-406E-87FA-E8C419E22405}"/>
              </a:ext>
            </a:extLst>
          </p:cNvPr>
          <p:cNvSpPr txBox="1"/>
          <p:nvPr/>
        </p:nvSpPr>
        <p:spPr>
          <a:xfrm>
            <a:off x="1" y="1609125"/>
            <a:ext cx="10832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Ahora pronuncia las palabras con un compañero.</a:t>
            </a:r>
          </a:p>
        </p:txBody>
      </p:sp>
      <p:sp>
        <p:nvSpPr>
          <p:cNvPr id="3" name="Action Button: Custom 20">
            <a:hlinkClick r:id="" action="ppaction://noaction" highlightClick="1">
              <a:snd r:embed="rId4" name="fácil.wav"/>
            </a:hlinkClick>
            <a:extLst>
              <a:ext uri="{FF2B5EF4-FFF2-40B4-BE49-F238E27FC236}">
                <a16:creationId xmlns:a16="http://schemas.microsoft.com/office/drawing/2014/main" id="{15A2FC41-6962-4B03-A230-678608DEE1CD}"/>
              </a:ext>
            </a:extLst>
          </p:cNvPr>
          <p:cNvSpPr/>
          <p:nvPr/>
        </p:nvSpPr>
        <p:spPr>
          <a:xfrm>
            <a:off x="530788" y="2278490"/>
            <a:ext cx="684075" cy="610634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3" name="Action Button: Custom 20">
            <a:hlinkClick r:id="" action="ppaction://noaction" highlightClick="1">
              <a:snd r:embed="rId5" name="venden-2.wav"/>
            </a:hlinkClick>
            <a:extLst>
              <a:ext uri="{FF2B5EF4-FFF2-40B4-BE49-F238E27FC236}">
                <a16:creationId xmlns:a16="http://schemas.microsoft.com/office/drawing/2014/main" id="{27DF29C2-4CF6-4D77-9A8A-909B599FE033}"/>
              </a:ext>
            </a:extLst>
          </p:cNvPr>
          <p:cNvSpPr/>
          <p:nvPr/>
        </p:nvSpPr>
        <p:spPr>
          <a:xfrm>
            <a:off x="530788" y="3317060"/>
            <a:ext cx="684075" cy="610634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5" name="Action Button: Custom 20">
            <a:hlinkClick r:id="" action="ppaction://noaction" highlightClick="1">
              <a:snd r:embed="rId6" name="débil.wav"/>
            </a:hlinkClick>
            <a:extLst>
              <a:ext uri="{FF2B5EF4-FFF2-40B4-BE49-F238E27FC236}">
                <a16:creationId xmlns:a16="http://schemas.microsoft.com/office/drawing/2014/main" id="{E71F12DC-CE51-46E1-8EC2-094143ABAB60}"/>
              </a:ext>
            </a:extLst>
          </p:cNvPr>
          <p:cNvSpPr/>
          <p:nvPr/>
        </p:nvSpPr>
        <p:spPr>
          <a:xfrm>
            <a:off x="530788" y="4323864"/>
            <a:ext cx="684075" cy="610634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7" name="Action Button: Custom 20">
            <a:hlinkClick r:id="" action="ppaction://noaction" highlightClick="1">
              <a:snd r:embed="rId7" name="bebida.wav"/>
            </a:hlinkClick>
            <a:extLst>
              <a:ext uri="{FF2B5EF4-FFF2-40B4-BE49-F238E27FC236}">
                <a16:creationId xmlns:a16="http://schemas.microsoft.com/office/drawing/2014/main" id="{47F70B10-7CC0-46F0-AB93-FA030C312564}"/>
              </a:ext>
            </a:extLst>
          </p:cNvPr>
          <p:cNvSpPr/>
          <p:nvPr/>
        </p:nvSpPr>
        <p:spPr>
          <a:xfrm>
            <a:off x="530788" y="5357851"/>
            <a:ext cx="684075" cy="610634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9" name="Action Button: Custom 20">
            <a:hlinkClick r:id="" action="ppaction://noaction" highlightClick="1">
              <a:snd r:embed="rId8" name="ejemplo.wav"/>
            </a:hlinkClick>
            <a:extLst>
              <a:ext uri="{FF2B5EF4-FFF2-40B4-BE49-F238E27FC236}">
                <a16:creationId xmlns:a16="http://schemas.microsoft.com/office/drawing/2014/main" id="{9CCE7C1F-F0B8-4701-86E8-6269EE71FD39}"/>
              </a:ext>
            </a:extLst>
          </p:cNvPr>
          <p:cNvSpPr/>
          <p:nvPr/>
        </p:nvSpPr>
        <p:spPr>
          <a:xfrm>
            <a:off x="4413026" y="2278490"/>
            <a:ext cx="684075" cy="610634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1" name="Action Button: Custom 20">
            <a:hlinkClick r:id="" action="ppaction://noaction" highlightClick="1">
              <a:snd r:embed="rId9" name="mundo.wav"/>
            </a:hlinkClick>
            <a:extLst>
              <a:ext uri="{FF2B5EF4-FFF2-40B4-BE49-F238E27FC236}">
                <a16:creationId xmlns:a16="http://schemas.microsoft.com/office/drawing/2014/main" id="{565B5F25-7712-4D2B-B3E6-D87A8D3128EC}"/>
              </a:ext>
            </a:extLst>
          </p:cNvPr>
          <p:cNvSpPr/>
          <p:nvPr/>
        </p:nvSpPr>
        <p:spPr>
          <a:xfrm>
            <a:off x="4413023" y="3310584"/>
            <a:ext cx="684075" cy="593695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3" name="Action Button: Custom 20">
            <a:hlinkClick r:id="" action="ppaction://noaction" highlightClick="1">
              <a:snd r:embed="rId10" name="móvil.wav"/>
            </a:hlinkClick>
            <a:extLst>
              <a:ext uri="{FF2B5EF4-FFF2-40B4-BE49-F238E27FC236}">
                <a16:creationId xmlns:a16="http://schemas.microsoft.com/office/drawing/2014/main" id="{F2790D5D-7157-4B0F-A22C-34409B983410}"/>
              </a:ext>
            </a:extLst>
          </p:cNvPr>
          <p:cNvSpPr/>
          <p:nvPr/>
        </p:nvSpPr>
        <p:spPr>
          <a:xfrm>
            <a:off x="4413022" y="4332333"/>
            <a:ext cx="684075" cy="593695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5" name="Action Button: Custom 20">
            <a:hlinkClick r:id="" action="ppaction://noaction" highlightClick="1">
              <a:snd r:embed="rId11" name="sobre.wav"/>
            </a:hlinkClick>
            <a:extLst>
              <a:ext uri="{FF2B5EF4-FFF2-40B4-BE49-F238E27FC236}">
                <a16:creationId xmlns:a16="http://schemas.microsoft.com/office/drawing/2014/main" id="{98A7A67B-B642-4D29-BC43-635C7197A98A}"/>
              </a:ext>
            </a:extLst>
          </p:cNvPr>
          <p:cNvSpPr/>
          <p:nvPr/>
        </p:nvSpPr>
        <p:spPr>
          <a:xfrm>
            <a:off x="4413023" y="5336654"/>
            <a:ext cx="684075" cy="63183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7" name="CuadroTexto 15">
            <a:extLst>
              <a:ext uri="{FF2B5EF4-FFF2-40B4-BE49-F238E27FC236}">
                <a16:creationId xmlns:a16="http://schemas.microsoft.com/office/drawing/2014/main" id="{7FC1C9B0-9F60-439C-A3D0-FF65A437ECF1}"/>
              </a:ext>
            </a:extLst>
          </p:cNvPr>
          <p:cNvSpPr txBox="1"/>
          <p:nvPr/>
        </p:nvSpPr>
        <p:spPr>
          <a:xfrm>
            <a:off x="1456981" y="2323927"/>
            <a:ext cx="1152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f__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cil</a:t>
            </a:r>
            <a:endParaRPr kumimoji="0" lang="es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CuadroTexto 40">
            <a:extLst>
              <a:ext uri="{FF2B5EF4-FFF2-40B4-BE49-F238E27FC236}">
                <a16:creationId xmlns:a16="http://schemas.microsoft.com/office/drawing/2014/main" id="{3F922767-E722-47DA-B776-8C1176FD6A07}"/>
              </a:ext>
            </a:extLst>
          </p:cNvPr>
          <p:cNvSpPr txBox="1"/>
          <p:nvPr/>
        </p:nvSpPr>
        <p:spPr>
          <a:xfrm>
            <a:off x="1471383" y="3424410"/>
            <a:ext cx="1869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v__</a:t>
            </a:r>
            <a:r>
              <a:rPr lang="en-GB" sz="32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nd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</a:t>
            </a:r>
            <a:endParaRPr kumimoji="0" lang="es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CuadroTexto 41">
            <a:extLst>
              <a:ext uri="{FF2B5EF4-FFF2-40B4-BE49-F238E27FC236}">
                <a16:creationId xmlns:a16="http://schemas.microsoft.com/office/drawing/2014/main" id="{9FE4DD68-472C-4F09-A571-E43897ABC43A}"/>
              </a:ext>
            </a:extLst>
          </p:cNvPr>
          <p:cNvSpPr txBox="1"/>
          <p:nvPr/>
        </p:nvSpPr>
        <p:spPr>
          <a:xfrm>
            <a:off x="1471382" y="4420248"/>
            <a:ext cx="2087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d__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bil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*</a:t>
            </a:r>
            <a:endParaRPr kumimoji="0" lang="es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CuadroTexto 42">
            <a:extLst>
              <a:ext uri="{FF2B5EF4-FFF2-40B4-BE49-F238E27FC236}">
                <a16:creationId xmlns:a16="http://schemas.microsoft.com/office/drawing/2014/main" id="{0DA3560A-08A8-4AE9-95E0-505793EA712A}"/>
              </a:ext>
            </a:extLst>
          </p:cNvPr>
          <p:cNvSpPr txBox="1"/>
          <p:nvPr/>
        </p:nvSpPr>
        <p:spPr>
          <a:xfrm>
            <a:off x="1456981" y="5400448"/>
            <a:ext cx="2087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beb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__da</a:t>
            </a:r>
            <a:endParaRPr kumimoji="0" lang="es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5" name="CuadroTexto 45">
            <a:extLst>
              <a:ext uri="{FF2B5EF4-FFF2-40B4-BE49-F238E27FC236}">
                <a16:creationId xmlns:a16="http://schemas.microsoft.com/office/drawing/2014/main" id="{9FC72D49-1B3B-40C7-A85C-1E4C20800263}"/>
              </a:ext>
            </a:extLst>
          </p:cNvPr>
          <p:cNvSpPr txBox="1"/>
          <p:nvPr/>
        </p:nvSpPr>
        <p:spPr>
          <a:xfrm>
            <a:off x="5370355" y="4421179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m__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vil</a:t>
            </a:r>
            <a:endParaRPr kumimoji="0" lang="es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CuadroTexto 46">
            <a:extLst>
              <a:ext uri="{FF2B5EF4-FFF2-40B4-BE49-F238E27FC236}">
                <a16:creationId xmlns:a16="http://schemas.microsoft.com/office/drawing/2014/main" id="{C77B2B46-49EF-46DC-9A21-BCD495E3F55D}"/>
              </a:ext>
            </a:extLst>
          </p:cNvPr>
          <p:cNvSpPr txBox="1"/>
          <p:nvPr/>
        </p:nvSpPr>
        <p:spPr>
          <a:xfrm>
            <a:off x="5339219" y="3421074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m__</a:t>
            </a:r>
            <a:r>
              <a:rPr lang="en-GB" sz="32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ndo</a:t>
            </a:r>
            <a:endParaRPr kumimoji="0" lang="es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CuadroTexto 47">
            <a:extLst>
              <a:ext uri="{FF2B5EF4-FFF2-40B4-BE49-F238E27FC236}">
                <a16:creationId xmlns:a16="http://schemas.microsoft.com/office/drawing/2014/main" id="{049BC388-B764-4D02-97B8-46DC58037037}"/>
              </a:ext>
            </a:extLst>
          </p:cNvPr>
          <p:cNvSpPr txBox="1"/>
          <p:nvPr/>
        </p:nvSpPr>
        <p:spPr>
          <a:xfrm>
            <a:off x="5339219" y="2292420"/>
            <a:ext cx="3999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ej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mplo</a:t>
            </a:r>
            <a:endParaRPr kumimoji="0" lang="es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CuadroTexto 48">
            <a:extLst>
              <a:ext uri="{FF2B5EF4-FFF2-40B4-BE49-F238E27FC236}">
                <a16:creationId xmlns:a16="http://schemas.microsoft.com/office/drawing/2014/main" id="{6D0704DB-0915-429D-8E88-90C7DAC23F06}"/>
              </a:ext>
            </a:extLst>
          </p:cNvPr>
          <p:cNvSpPr txBox="1"/>
          <p:nvPr/>
        </p:nvSpPr>
        <p:spPr>
          <a:xfrm>
            <a:off x="5420838" y="5421284"/>
            <a:ext cx="14237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s__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bre</a:t>
            </a:r>
            <a:endParaRPr kumimoji="0" lang="es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3" name="Action Button: Custom 20">
            <a:hlinkClick r:id="" action="ppaction://noaction" highlightClick="1">
              <a:snd r:embed="rId12" name="fútbol.wav"/>
            </a:hlinkClick>
            <a:extLst>
              <a:ext uri="{FF2B5EF4-FFF2-40B4-BE49-F238E27FC236}">
                <a16:creationId xmlns:a16="http://schemas.microsoft.com/office/drawing/2014/main" id="{EF4D0156-252B-4B40-8B7F-A0F47EDF80D4}"/>
              </a:ext>
            </a:extLst>
          </p:cNvPr>
          <p:cNvSpPr/>
          <p:nvPr/>
        </p:nvSpPr>
        <p:spPr>
          <a:xfrm>
            <a:off x="8675825" y="2278490"/>
            <a:ext cx="684075" cy="610634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45" name="Action Button: Custom 20">
            <a:hlinkClick r:id="" action="ppaction://noaction" highlightClick="1">
              <a:snd r:embed="rId13" name="ángel.wav"/>
            </a:hlinkClick>
            <a:extLst>
              <a:ext uri="{FF2B5EF4-FFF2-40B4-BE49-F238E27FC236}">
                <a16:creationId xmlns:a16="http://schemas.microsoft.com/office/drawing/2014/main" id="{F488E08C-D47E-461A-8646-5E237BCC27CE}"/>
              </a:ext>
            </a:extLst>
          </p:cNvPr>
          <p:cNvSpPr/>
          <p:nvPr/>
        </p:nvSpPr>
        <p:spPr>
          <a:xfrm>
            <a:off x="8675825" y="3317060"/>
            <a:ext cx="684075" cy="610634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0843A5AC-A27E-4CF8-9210-C6D0CBA3D515}"/>
              </a:ext>
            </a:extLst>
          </p:cNvPr>
          <p:cNvSpPr txBox="1"/>
          <p:nvPr/>
        </p:nvSpPr>
        <p:spPr>
          <a:xfrm>
            <a:off x="9581210" y="3407144"/>
            <a:ext cx="2103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ngel</a:t>
            </a:r>
            <a:endParaRPr kumimoji="0" lang="es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9" name="CuadroTexto 47">
            <a:extLst>
              <a:ext uri="{FF2B5EF4-FFF2-40B4-BE49-F238E27FC236}">
                <a16:creationId xmlns:a16="http://schemas.microsoft.com/office/drawing/2014/main" id="{EA6671BC-9F6E-4511-8666-67FC35171AFC}"/>
              </a:ext>
            </a:extLst>
          </p:cNvPr>
          <p:cNvSpPr txBox="1"/>
          <p:nvPr/>
        </p:nvSpPr>
        <p:spPr>
          <a:xfrm>
            <a:off x="9581210" y="2278490"/>
            <a:ext cx="2346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f__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tbol</a:t>
            </a:r>
            <a:endParaRPr kumimoji="0" lang="es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3371B4E-E30F-4954-9CC6-9DE8264303A1}"/>
              </a:ext>
            </a:extLst>
          </p:cNvPr>
          <p:cNvSpPr txBox="1"/>
          <p:nvPr/>
        </p:nvSpPr>
        <p:spPr>
          <a:xfrm>
            <a:off x="2406094" y="5384842"/>
            <a:ext cx="40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 err="1">
                <a:solidFill>
                  <a:srgbClr val="FA7100"/>
                </a:solidFill>
                <a:latin typeface="Century Gothic" panose="020F0302020204030204"/>
              </a:rPr>
              <a:t>i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A71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8E30DE7-672B-48F8-87CC-669C42A5F4CB}"/>
              </a:ext>
            </a:extLst>
          </p:cNvPr>
          <p:cNvSpPr txBox="1"/>
          <p:nvPr/>
        </p:nvSpPr>
        <p:spPr>
          <a:xfrm>
            <a:off x="5803143" y="3408259"/>
            <a:ext cx="40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A7100"/>
                </a:solidFill>
                <a:latin typeface="Century Gothic" panose="020F0302020204030204"/>
              </a:rPr>
              <a:t>u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A71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FAB06D3-336D-4828-8DE8-EE7F0D066E4B}"/>
              </a:ext>
            </a:extLst>
          </p:cNvPr>
          <p:cNvSpPr txBox="1"/>
          <p:nvPr/>
        </p:nvSpPr>
        <p:spPr>
          <a:xfrm>
            <a:off x="9786122" y="2274484"/>
            <a:ext cx="40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A7100"/>
                </a:solidFill>
                <a:latin typeface="Century Gothic" panose="020F0302020204030204"/>
              </a:rPr>
              <a:t>ú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A71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A4E609C-BAF7-4105-A36C-74187C63571A}"/>
              </a:ext>
            </a:extLst>
          </p:cNvPr>
          <p:cNvSpPr txBox="1"/>
          <p:nvPr/>
        </p:nvSpPr>
        <p:spPr>
          <a:xfrm>
            <a:off x="5803143" y="4399144"/>
            <a:ext cx="40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A71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ó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A71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611E369-17D8-4827-94BC-1505515612AF}"/>
              </a:ext>
            </a:extLst>
          </p:cNvPr>
          <p:cNvSpPr txBox="1"/>
          <p:nvPr/>
        </p:nvSpPr>
        <p:spPr>
          <a:xfrm>
            <a:off x="1805805" y="4436015"/>
            <a:ext cx="40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A71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é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BF8CBE9-4228-4B63-9CDB-8CF37A864BB0}"/>
              </a:ext>
            </a:extLst>
          </p:cNvPr>
          <p:cNvSpPr txBox="1"/>
          <p:nvPr/>
        </p:nvSpPr>
        <p:spPr>
          <a:xfrm>
            <a:off x="1805805" y="3428999"/>
            <a:ext cx="40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A7100"/>
                </a:solidFill>
                <a:latin typeface="Century Gothic" panose="020F0302020204030204"/>
              </a:rPr>
              <a:t>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A71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ABA8D1F-5274-41B0-9157-6DBA5C82716C}"/>
              </a:ext>
            </a:extLst>
          </p:cNvPr>
          <p:cNvSpPr txBox="1"/>
          <p:nvPr/>
        </p:nvSpPr>
        <p:spPr>
          <a:xfrm>
            <a:off x="9666289" y="3403138"/>
            <a:ext cx="40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A71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á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A71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77EE1C1-32AB-420E-83E1-CCF106479344}"/>
              </a:ext>
            </a:extLst>
          </p:cNvPr>
          <p:cNvSpPr txBox="1"/>
          <p:nvPr/>
        </p:nvSpPr>
        <p:spPr>
          <a:xfrm>
            <a:off x="5745299" y="2298384"/>
            <a:ext cx="40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A7100"/>
                </a:solidFill>
                <a:latin typeface="Century Gothic" panose="020F0302020204030204"/>
              </a:rPr>
              <a:t>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A71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43F04F1-E26F-40ED-ACC3-4629ADCA68FA}"/>
              </a:ext>
            </a:extLst>
          </p:cNvPr>
          <p:cNvSpPr txBox="1"/>
          <p:nvPr/>
        </p:nvSpPr>
        <p:spPr>
          <a:xfrm>
            <a:off x="5653463" y="5421284"/>
            <a:ext cx="40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rgbClr val="FA7100"/>
                </a:solidFill>
                <a:latin typeface="Century Gothic" panose="020F0302020204030204"/>
              </a:rPr>
              <a:t>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FA710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771ADEF-1E88-4FC6-B921-D2820D55E66F}"/>
              </a:ext>
            </a:extLst>
          </p:cNvPr>
          <p:cNvSpPr txBox="1"/>
          <p:nvPr/>
        </p:nvSpPr>
        <p:spPr>
          <a:xfrm>
            <a:off x="1652966" y="2339694"/>
            <a:ext cx="402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A71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66289" y="5775226"/>
            <a:ext cx="2620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* débil = weak</a:t>
            </a:r>
          </a:p>
        </p:txBody>
      </p:sp>
    </p:spTree>
    <p:extLst>
      <p:ext uri="{BB962C8B-B14F-4D97-AF65-F5344CB8AC3E}">
        <p14:creationId xmlns:p14="http://schemas.microsoft.com/office/powerpoint/2010/main" val="370208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62" grpId="0"/>
      <p:bldP spid="64" grpId="0"/>
      <p:bldP spid="72" grpId="0"/>
      <p:bldP spid="74" grpId="0"/>
      <p:bldP spid="80" grpId="0"/>
      <p:bldP spid="82" grpId="0"/>
      <p:bldP spid="84" grpId="0"/>
      <p:bldP spid="90" grpId="0"/>
      <p:bldP spid="92" grpId="0"/>
      <p:bldP spid="9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077629"/>
              </p:ext>
            </p:extLst>
          </p:nvPr>
        </p:nvGraphicFramePr>
        <p:xfrm>
          <a:off x="544095" y="871155"/>
          <a:ext cx="11647905" cy="5441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4193">
                  <a:extLst>
                    <a:ext uri="{9D8B030D-6E8A-4147-A177-3AD203B41FA5}">
                      <a16:colId xmlns:a16="http://schemas.microsoft.com/office/drawing/2014/main" val="4019500267"/>
                    </a:ext>
                  </a:extLst>
                </a:gridCol>
                <a:gridCol w="3103328">
                  <a:extLst>
                    <a:ext uri="{9D8B030D-6E8A-4147-A177-3AD203B41FA5}">
                      <a16:colId xmlns:a16="http://schemas.microsoft.com/office/drawing/2014/main" val="1602610636"/>
                    </a:ext>
                  </a:extLst>
                </a:gridCol>
                <a:gridCol w="3562184">
                  <a:extLst>
                    <a:ext uri="{9D8B030D-6E8A-4147-A177-3AD203B41FA5}">
                      <a16:colId xmlns:a16="http://schemas.microsoft.com/office/drawing/2014/main" val="1929253472"/>
                    </a:ext>
                  </a:extLst>
                </a:gridCol>
                <a:gridCol w="3378200">
                  <a:extLst>
                    <a:ext uri="{9D8B030D-6E8A-4147-A177-3AD203B41FA5}">
                      <a16:colId xmlns:a16="http://schemas.microsoft.com/office/drawing/2014/main" val="561242270"/>
                    </a:ext>
                  </a:extLst>
                </a:gridCol>
              </a:tblGrid>
              <a:tr h="1030776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We believe that</a:t>
                      </a:r>
                    </a:p>
                    <a:p>
                      <a:endParaRPr lang="en-GB" sz="2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baseline="0" dirty="0">
                          <a:solidFill>
                            <a:srgbClr val="002060"/>
                          </a:solidFill>
                        </a:rPr>
                        <a:t>it’s necessary to read the news and speak with journalists.</a:t>
                      </a:r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it’s necessary to read the newspaper and speak </a:t>
                      </a:r>
                    </a:p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with journalists.</a:t>
                      </a:r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it’s necessary to hide the news and understand </a:t>
                      </a:r>
                    </a:p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the journalists.</a:t>
                      </a:r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5056412"/>
                  </a:ext>
                </a:extLst>
              </a:tr>
              <a:tr h="1343132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In April</a:t>
                      </a:r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we sell interviews abroad because we want to discover </a:t>
                      </a:r>
                    </a:p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other cities.</a:t>
                      </a:r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we do interviews abroad because we want to visit other cities.</a:t>
                      </a:r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we read interviews and we travel abroad.</a:t>
                      </a:r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7609806"/>
                  </a:ext>
                </a:extLst>
              </a:tr>
              <a:tr h="1030776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It’s true that</a:t>
                      </a:r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we write pieces of news about the </a:t>
                      </a:r>
                    </a:p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world.</a:t>
                      </a:r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we sell magazines abroad.</a:t>
                      </a:r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we sell newspapers in many parts of the </a:t>
                      </a:r>
                    </a:p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world.</a:t>
                      </a:r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3593462"/>
                  </a:ext>
                </a:extLst>
              </a:tr>
              <a:tr h="1030776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In reality</a:t>
                      </a:r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we want to understand the problems of society.</a:t>
                      </a:r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we want to write about the problems of society.</a:t>
                      </a:r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we want to hide the problems of the </a:t>
                      </a:r>
                    </a:p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world.</a:t>
                      </a:r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4387580"/>
                  </a:ext>
                </a:extLst>
              </a:tr>
              <a:tr h="718419"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In March</a:t>
                      </a:r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we put some funny pages in the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magazine.</a:t>
                      </a:r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we sell magazines because it’s fun.</a:t>
                      </a:r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we put funny interviews in the magazine.</a:t>
                      </a:r>
                    </a:p>
                  </a:txBody>
                  <a:tcPr>
                    <a:lnL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1343349"/>
                  </a:ext>
                </a:extLst>
              </a:tr>
            </a:tbl>
          </a:graphicData>
        </a:graphic>
      </p:graphicFrame>
      <p:sp>
        <p:nvSpPr>
          <p:cNvPr id="6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894571" y="55148"/>
            <a:ext cx="1266176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86536" y="1483102"/>
            <a:ext cx="529389" cy="40105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58523" y="1482293"/>
            <a:ext cx="529389" cy="40105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25444" y="1503314"/>
            <a:ext cx="529389" cy="40105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0859" y="2815988"/>
            <a:ext cx="529389" cy="40105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58522" y="2792836"/>
            <a:ext cx="529389" cy="40105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07817" y="2815988"/>
            <a:ext cx="529389" cy="40105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86536" y="3835888"/>
            <a:ext cx="529389" cy="40105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37324" y="3835842"/>
            <a:ext cx="529389" cy="40105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625443" y="3857548"/>
            <a:ext cx="529389" cy="40105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95525" y="4887532"/>
            <a:ext cx="529389" cy="40105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62925" y="4874607"/>
            <a:ext cx="529389" cy="40105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607817" y="4884475"/>
            <a:ext cx="529389" cy="40105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86536" y="5883881"/>
            <a:ext cx="529389" cy="40105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58524" y="5873506"/>
            <a:ext cx="529389" cy="40105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631358" y="5873506"/>
            <a:ext cx="529389" cy="401053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3" name="Picture 2" descr="http://www.clker.com/cliparts/j/p/l/D/8/K/green-tick-md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0213" y="1451008"/>
            <a:ext cx="422268" cy="44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www.clker.com/cliparts/j/p/l/D/8/K/green-tick-md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7493" y="2752557"/>
            <a:ext cx="422268" cy="44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clker.com/cliparts/j/p/l/D/8/K/green-tick-md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93942" y="3830734"/>
            <a:ext cx="422268" cy="44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clker.com/cliparts/j/p/l/D/8/K/green-tick-md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4636" y="4855109"/>
            <a:ext cx="422268" cy="44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www.clker.com/cliparts/j/p/l/D/8/K/green-tick-md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0213" y="5864383"/>
            <a:ext cx="422268" cy="44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Action Button: Custom 31">
            <a:hlinkClick r:id="" action="ppaction://noaction" highlightClick="1">
              <a:snd r:embed="rId4" name="1._Creemos que es necesario leer las noticias y hablar con los periodistas.wav"/>
            </a:hlinkClick>
          </p:cNvPr>
          <p:cNvSpPr/>
          <p:nvPr/>
        </p:nvSpPr>
        <p:spPr>
          <a:xfrm>
            <a:off x="135532" y="1363378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43066" y="489209"/>
            <a:ext cx="566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443955" y="420757"/>
            <a:ext cx="566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375222" y="89099"/>
            <a:ext cx="2251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Escribe A, B o C.</a:t>
            </a:r>
          </a:p>
        </p:txBody>
      </p:sp>
      <p:sp>
        <p:nvSpPr>
          <p:cNvPr id="38" name="Action Button: Custom 37">
            <a:hlinkClick r:id="" action="ppaction://noaction" highlightClick="1">
              <a:snd r:embed="rId5" name="2._En abril hacemos entrevistas en el extranjero porque queremos visitar otras ciudades.wav"/>
            </a:hlinkClick>
          </p:cNvPr>
          <p:cNvSpPr/>
          <p:nvPr/>
        </p:nvSpPr>
        <p:spPr>
          <a:xfrm>
            <a:off x="135529" y="2337881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39" name="Action Button: Custom 38">
            <a:hlinkClick r:id="" action="ppaction://noaction" highlightClick="1">
              <a:snd r:embed="rId6" name="3._Es verdad que vendemos periódicos en muchas partes del mundo.wav"/>
            </a:hlinkClick>
          </p:cNvPr>
          <p:cNvSpPr/>
          <p:nvPr/>
        </p:nvSpPr>
        <p:spPr>
          <a:xfrm>
            <a:off x="135530" y="3322272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40" name="Action Button: Custom 39">
            <a:hlinkClick r:id="" action="ppaction://noaction" highlightClick="1">
              <a:snd r:embed="rId7" name="4._En realidad queremos escribir sobre los problemas de la sociedad.wav"/>
            </a:hlinkClick>
          </p:cNvPr>
          <p:cNvSpPr/>
          <p:nvPr/>
        </p:nvSpPr>
        <p:spPr>
          <a:xfrm>
            <a:off x="135531" y="4369992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41" name="Action Button: Custom 40">
            <a:hlinkClick r:id="" action="ppaction://noaction" highlightClick="1">
              <a:snd r:embed="rId8" name="5._En marzo ponemos unas páginas divertidas en la revista.wav"/>
            </a:hlinkClick>
          </p:cNvPr>
          <p:cNvSpPr/>
          <p:nvPr/>
        </p:nvSpPr>
        <p:spPr>
          <a:xfrm>
            <a:off x="120826" y="5344495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43" name="Title 42"/>
          <p:cNvSpPr>
            <a:spLocks noGrp="1"/>
          </p:cNvSpPr>
          <p:nvPr>
            <p:ph type="title"/>
          </p:nvPr>
        </p:nvSpPr>
        <p:spPr>
          <a:xfrm>
            <a:off x="10873197" y="-412612"/>
            <a:ext cx="10515600" cy="1325563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escuchar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384980" y="451286"/>
            <a:ext cx="566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0876" y="89099"/>
            <a:ext cx="3160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Lee las frases en inglés.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38429" y="92829"/>
            <a:ext cx="4746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Escucha. ¿Cuál es la frase correcta?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82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Vocabulario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883900" y="258166"/>
            <a:ext cx="1044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4594" y="1316633"/>
            <a:ext cx="2755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permitir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18025" y="3966375"/>
            <a:ext cx="2755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dividir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9463" y="5294949"/>
            <a:ext cx="3015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cubrir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30020" y="2489649"/>
            <a:ext cx="2531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repartir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61231" y="1182037"/>
            <a:ext cx="2437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canción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661231" y="3844694"/>
            <a:ext cx="1800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costo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61231" y="2389457"/>
            <a:ext cx="1564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fuerte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80229" y="3844123"/>
            <a:ext cx="3595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 fiesta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94594" y="2591553"/>
            <a:ext cx="3730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decidir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24042" y="5327735"/>
            <a:ext cx="3595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bebida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2286" y="908878"/>
            <a:ext cx="2401920" cy="1529521"/>
            <a:chOff x="591877" y="2986848"/>
            <a:chExt cx="2293104" cy="1494524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3498">
              <a:off x="591877" y="2986848"/>
              <a:ext cx="1649512" cy="1494524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 rot="21021039">
              <a:off x="753520" y="3434821"/>
              <a:ext cx="21314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to allow</a:t>
              </a:r>
            </a:p>
          </p:txBody>
        </p:sp>
      </p:grpSp>
      <p:sp>
        <p:nvSpPr>
          <p:cNvPr id="52" name="TextBox 15">
            <a:extLst>
              <a:ext uri="{FF2B5EF4-FFF2-40B4-BE49-F238E27FC236}">
                <a16:creationId xmlns:a16="http://schemas.microsoft.com/office/drawing/2014/main" id="{CC4504E6-8039-034B-BFD8-22C10DFB7A71}"/>
              </a:ext>
            </a:extLst>
          </p:cNvPr>
          <p:cNvSpPr txBox="1"/>
          <p:nvPr/>
        </p:nvSpPr>
        <p:spPr>
          <a:xfrm>
            <a:off x="9661231" y="5331891"/>
            <a:ext cx="1982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juego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58" name="Group 24">
            <a:extLst>
              <a:ext uri="{FF2B5EF4-FFF2-40B4-BE49-F238E27FC236}">
                <a16:creationId xmlns:a16="http://schemas.microsoft.com/office/drawing/2014/main" id="{CB79367C-4335-F645-A96D-75EC4949EC7C}"/>
              </a:ext>
            </a:extLst>
          </p:cNvPr>
          <p:cNvGrpSpPr/>
          <p:nvPr/>
        </p:nvGrpSpPr>
        <p:grpSpPr>
          <a:xfrm>
            <a:off x="32006" y="4675806"/>
            <a:ext cx="2008465" cy="1819399"/>
            <a:chOff x="330620" y="2858420"/>
            <a:chExt cx="2008465" cy="1819399"/>
          </a:xfrm>
        </p:grpSpPr>
        <p:pic>
          <p:nvPicPr>
            <p:cNvPr id="59" name="Picture 22">
              <a:extLst>
                <a:ext uri="{FF2B5EF4-FFF2-40B4-BE49-F238E27FC236}">
                  <a16:creationId xmlns:a16="http://schemas.microsoft.com/office/drawing/2014/main" id="{1095630E-3A20-844D-B152-E2AA2D6AC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3498">
              <a:off x="331007" y="2858420"/>
              <a:ext cx="2008078" cy="1819399"/>
            </a:xfrm>
            <a:prstGeom prst="rect">
              <a:avLst/>
            </a:prstGeom>
          </p:spPr>
        </p:pic>
        <p:sp>
          <p:nvSpPr>
            <p:cNvPr id="60" name="TextBox 23">
              <a:extLst>
                <a:ext uri="{FF2B5EF4-FFF2-40B4-BE49-F238E27FC236}">
                  <a16:creationId xmlns:a16="http://schemas.microsoft.com/office/drawing/2014/main" id="{5C5A500F-B152-E846-B180-6BE3E41EA03D}"/>
                </a:ext>
              </a:extLst>
            </p:cNvPr>
            <p:cNvSpPr txBox="1"/>
            <p:nvPr/>
          </p:nvSpPr>
          <p:spPr>
            <a:xfrm rot="21021039">
              <a:off x="330620" y="3572033"/>
              <a:ext cx="1932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to cover</a:t>
              </a:r>
            </a:p>
          </p:txBody>
        </p:sp>
      </p:grpSp>
      <p:sp>
        <p:nvSpPr>
          <p:cNvPr id="34" name="TextBox 13">
            <a:extLst>
              <a:ext uri="{FF2B5EF4-FFF2-40B4-BE49-F238E27FC236}">
                <a16:creationId xmlns:a16="http://schemas.microsoft.com/office/drawing/2014/main" id="{A8E9E737-46AB-4F4A-8D31-937B64EFFEFE}"/>
              </a:ext>
            </a:extLst>
          </p:cNvPr>
          <p:cNvSpPr txBox="1"/>
          <p:nvPr/>
        </p:nvSpPr>
        <p:spPr>
          <a:xfrm>
            <a:off x="5924042" y="1338542"/>
            <a:ext cx="2531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incluso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ED0F7478-DFA8-B44F-881B-B489884D36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01" b="93995" l="3750" r="95556">
                        <a14:foregroundMark x1="28333" y1="9681" x2="18889" y2="8701"/>
                        <a14:foregroundMark x1="18889" y1="8701" x2="16806" y2="55392"/>
                        <a14:foregroundMark x1="3750" y1="34804" x2="4722" y2="34804"/>
                        <a14:foregroundMark x1="6111" y1="33946" x2="6111" y2="33946"/>
                        <a14:foregroundMark x1="69306" y1="15686" x2="70139" y2="17279"/>
                        <a14:foregroundMark x1="82639" y1="13358" x2="78472" y2="12255"/>
                        <a14:foregroundMark x1="76779" y1="14572" x2="75715" y2="14539"/>
                        <a14:foregroundMark x1="81111" y1="14706" x2="77756" y2="14602"/>
                        <a14:foregroundMark x1="73333" y1="19240" x2="71389" y2="18873"/>
                        <a14:foregroundMark x1="75833" y1="12623" x2="67222" y2="12010"/>
                        <a14:foregroundMark x1="68611" y1="36397" x2="65972" y2="37010"/>
                        <a14:foregroundMark x1="57083" y1="35539" x2="55833" y2="34804"/>
                        <a14:foregroundMark x1="60556" y1="35907" x2="59444" y2="37377"/>
                        <a14:foregroundMark x1="59028" y1="33211" x2="54167" y2="34681"/>
                        <a14:foregroundMark x1="90833" y1="38848" x2="90556" y2="41667"/>
                        <a14:foregroundMark x1="94306" y1="42525" x2="95833" y2="43137"/>
                        <a14:foregroundMark x1="69861" y1="60294" x2="67222" y2="68750"/>
                        <a14:foregroundMark x1="88750" y1="74877" x2="71944" y2="80515"/>
                        <a14:foregroundMark x1="71944" y1="80515" x2="67639" y2="84926"/>
                        <a14:foregroundMark x1="78611" y1="87990" x2="73889" y2="93995"/>
                        <a14:foregroundMark x1="73889" y1="93995" x2="62361" y2="91544"/>
                        <a14:foregroundMark x1="81528" y1="93995" x2="67222" y2="93505"/>
                        <a14:backgroundMark x1="77361" y1="13971" x2="76651" y2="13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29" y="2202828"/>
            <a:ext cx="934174" cy="1058731"/>
          </a:xfrm>
          <a:prstGeom prst="rect">
            <a:avLst/>
          </a:prstGeom>
        </p:spPr>
      </p:pic>
      <p:sp>
        <p:nvSpPr>
          <p:cNvPr id="37" name="CuadroTexto 36">
            <a:extLst>
              <a:ext uri="{FF2B5EF4-FFF2-40B4-BE49-F238E27FC236}">
                <a16:creationId xmlns:a16="http://schemas.microsoft.com/office/drawing/2014/main" id="{C8041029-3F98-0246-AB3D-BC108631B897}"/>
              </a:ext>
            </a:extLst>
          </p:cNvPr>
          <p:cNvSpPr txBox="1"/>
          <p:nvPr/>
        </p:nvSpPr>
        <p:spPr>
          <a:xfrm>
            <a:off x="149326" y="3176438"/>
            <a:ext cx="1593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[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to decide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]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4F724BD5-0173-5C46-9BF7-08A019E2F79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15" y="3683294"/>
            <a:ext cx="1499327" cy="917186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00994793-AB04-1241-89D2-B3994EE1F417}"/>
              </a:ext>
            </a:extLst>
          </p:cNvPr>
          <p:cNvSpPr txBox="1"/>
          <p:nvPr/>
        </p:nvSpPr>
        <p:spPr>
          <a:xfrm>
            <a:off x="219057" y="4475751"/>
            <a:ext cx="1454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[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to divide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]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99CE67C5-D6D4-FB41-9931-EF35DD0197E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0233" y="1261316"/>
            <a:ext cx="1044363" cy="704339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E2226BD3-8661-0444-A59E-D8D70601672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1621" y="2139973"/>
            <a:ext cx="1470401" cy="1082603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CFF84AF1-DC71-1943-A764-F0BCC8B6B5F4}"/>
              </a:ext>
            </a:extLst>
          </p:cNvPr>
          <p:cNvSpPr txBox="1"/>
          <p:nvPr/>
        </p:nvSpPr>
        <p:spPr>
          <a:xfrm>
            <a:off x="4124954" y="3142131"/>
            <a:ext cx="3132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[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to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share out, hand out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]</a:t>
            </a:r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02B8F13C-7325-9A4F-B365-20E7D6828C8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5045" y="3634042"/>
            <a:ext cx="1593705" cy="1041764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EDD15EFA-B702-2B48-B091-DBC171C5803D}"/>
              </a:ext>
            </a:extLst>
          </p:cNvPr>
          <p:cNvSpPr txBox="1"/>
          <p:nvPr/>
        </p:nvSpPr>
        <p:spPr>
          <a:xfrm>
            <a:off x="4524903" y="4501786"/>
            <a:ext cx="101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[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party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]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68D8F46E-6E20-C342-A029-18CE821B299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5414" y="4975284"/>
            <a:ext cx="1176291" cy="1176291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17FE432A-8A8B-2C43-AA79-DC398A2F0D4A}"/>
              </a:ext>
            </a:extLst>
          </p:cNvPr>
          <p:cNvSpPr txBox="1"/>
          <p:nvPr/>
        </p:nvSpPr>
        <p:spPr>
          <a:xfrm>
            <a:off x="4466048" y="595152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[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drink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]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146055F7-A37B-094F-9468-0E90681512B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961" y="927201"/>
            <a:ext cx="1419872" cy="785066"/>
          </a:xfrm>
          <a:prstGeom prst="rect">
            <a:avLst/>
          </a:prstGeom>
        </p:spPr>
      </p:pic>
      <p:sp>
        <p:nvSpPr>
          <p:cNvPr id="48" name="CuadroTexto 47">
            <a:extLst>
              <a:ext uri="{FF2B5EF4-FFF2-40B4-BE49-F238E27FC236}">
                <a16:creationId xmlns:a16="http://schemas.microsoft.com/office/drawing/2014/main" id="{A89D8B5D-7D3C-BB45-8F3B-5E39B88CE09B}"/>
              </a:ext>
            </a:extLst>
          </p:cNvPr>
          <p:cNvSpPr txBox="1"/>
          <p:nvPr/>
        </p:nvSpPr>
        <p:spPr>
          <a:xfrm>
            <a:off x="8455348" y="1496951"/>
            <a:ext cx="962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[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song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]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40B392BF-800F-074E-BC96-B91D6D1FB7A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1410" y="2097218"/>
            <a:ext cx="1308300" cy="916009"/>
          </a:xfrm>
          <a:prstGeom prst="rect">
            <a:avLst/>
          </a:prstGeom>
        </p:spPr>
      </p:pic>
      <p:sp>
        <p:nvSpPr>
          <p:cNvPr id="50" name="CuadroTexto 49">
            <a:extLst>
              <a:ext uri="{FF2B5EF4-FFF2-40B4-BE49-F238E27FC236}">
                <a16:creationId xmlns:a16="http://schemas.microsoft.com/office/drawing/2014/main" id="{1E137A3F-83C7-9B45-8D75-CD46E7E9B3D4}"/>
              </a:ext>
            </a:extLst>
          </p:cNvPr>
          <p:cNvSpPr txBox="1"/>
          <p:nvPr/>
        </p:nvSpPr>
        <p:spPr>
          <a:xfrm>
            <a:off x="8344079" y="3028890"/>
            <a:ext cx="1818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[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strong, loud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]</a:t>
            </a: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D5924D27-7DBB-724E-9BFF-783C5AC3C7E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3854" y="5166953"/>
            <a:ext cx="1262043" cy="858780"/>
          </a:xfrm>
          <a:prstGeom prst="rect">
            <a:avLst/>
          </a:prstGeom>
        </p:spPr>
      </p:pic>
      <p:sp>
        <p:nvSpPr>
          <p:cNvPr id="43" name="Llamada rectangular redondeada 42">
            <a:extLst>
              <a:ext uri="{FF2B5EF4-FFF2-40B4-BE49-F238E27FC236}">
                <a16:creationId xmlns:a16="http://schemas.microsoft.com/office/drawing/2014/main" id="{6EF19918-0AEB-3E40-A30D-80F509117B25}"/>
              </a:ext>
            </a:extLst>
          </p:cNvPr>
          <p:cNvSpPr/>
          <p:nvPr/>
        </p:nvSpPr>
        <p:spPr>
          <a:xfrm>
            <a:off x="8892792" y="4551150"/>
            <a:ext cx="3102694" cy="539960"/>
          </a:xfrm>
          <a:prstGeom prst="wedgeRoundRectCallout">
            <a:avLst>
              <a:gd name="adj1" fmla="val 21229"/>
              <a:gd name="adj2" fmla="val -81681"/>
              <a:gd name="adj3" fmla="val 16667"/>
            </a:avLst>
          </a:prstGeom>
          <a:solidFill>
            <a:srgbClr val="FBF0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000" dirty="0">
                <a:solidFill>
                  <a:srgbClr val="203864"/>
                </a:solidFill>
              </a:rPr>
              <a:t>En España es ‘coste’.</a:t>
            </a:r>
          </a:p>
        </p:txBody>
      </p:sp>
      <p:pic>
        <p:nvPicPr>
          <p:cNvPr id="45" name="Picture 22">
            <a:extLst>
              <a:ext uri="{FF2B5EF4-FFF2-40B4-BE49-F238E27FC236}">
                <a16:creationId xmlns:a16="http://schemas.microsoft.com/office/drawing/2014/main" id="{1095630E-3A20-844D-B152-E2AA2D6AC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3498">
            <a:off x="8109876" y="3447701"/>
            <a:ext cx="1480553" cy="1341440"/>
          </a:xfrm>
          <a:prstGeom prst="rect">
            <a:avLst/>
          </a:prstGeom>
        </p:spPr>
      </p:pic>
      <p:sp>
        <p:nvSpPr>
          <p:cNvPr id="47" name="TextBox 23">
            <a:extLst>
              <a:ext uri="{FF2B5EF4-FFF2-40B4-BE49-F238E27FC236}">
                <a16:creationId xmlns:a16="http://schemas.microsoft.com/office/drawing/2014/main" id="{5C5A500F-B152-E846-B180-6BE3E41EA03D}"/>
              </a:ext>
            </a:extLst>
          </p:cNvPr>
          <p:cNvSpPr txBox="1"/>
          <p:nvPr/>
        </p:nvSpPr>
        <p:spPr>
          <a:xfrm rot="21021039">
            <a:off x="7850028" y="3887589"/>
            <a:ext cx="1932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cost</a:t>
            </a:r>
          </a:p>
        </p:txBody>
      </p:sp>
    </p:spTree>
    <p:extLst>
      <p:ext uri="{BB962C8B-B14F-4D97-AF65-F5344CB8AC3E}">
        <p14:creationId xmlns:p14="http://schemas.microsoft.com/office/powerpoint/2010/main" val="111737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0" grpId="0"/>
      <p:bldP spid="20" grpId="1"/>
      <p:bldP spid="21" grpId="0"/>
      <p:bldP spid="21" grpId="1"/>
      <p:bldP spid="52" grpId="0"/>
      <p:bldP spid="52" grpId="1"/>
      <p:bldP spid="34" grpId="0"/>
      <p:bldP spid="34" grpId="1"/>
      <p:bldP spid="37" grpId="0"/>
      <p:bldP spid="37" grpId="1"/>
      <p:bldP spid="39" grpId="0"/>
      <p:bldP spid="39" grpId="1"/>
      <p:bldP spid="42" grpId="0"/>
      <p:bldP spid="42" grpId="1"/>
      <p:bldP spid="44" grpId="0"/>
      <p:bldP spid="44" grpId="1"/>
      <p:bldP spid="46" grpId="0"/>
      <p:bldP spid="46" grpId="1"/>
      <p:bldP spid="48" grpId="0"/>
      <p:bldP spid="48" grpId="1"/>
      <p:bldP spid="50" grpId="0"/>
      <p:bldP spid="50" grpId="1"/>
      <p:bldP spid="43" grpId="0" animBg="1"/>
      <p:bldP spid="47" grpId="0"/>
      <p:bldP spid="4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Present tense -</a:t>
            </a:r>
            <a:r>
              <a:rPr lang="en-GB" sz="2800" b="1" dirty="0" err="1">
                <a:solidFill>
                  <a:schemeClr val="bg1"/>
                </a:solidFill>
              </a:rPr>
              <a:t>ir</a:t>
            </a:r>
            <a:r>
              <a:rPr lang="en-GB" sz="2800" b="1" dirty="0">
                <a:solidFill>
                  <a:schemeClr val="bg1"/>
                </a:solidFill>
              </a:rPr>
              <a:t> verbs:</a:t>
            </a:r>
            <a:br>
              <a:rPr lang="en-GB" sz="2800" b="1" dirty="0">
                <a:solidFill>
                  <a:schemeClr val="bg1"/>
                </a:solidFill>
              </a:rPr>
            </a:br>
            <a:r>
              <a:rPr lang="en-GB" sz="2800" b="1" dirty="0">
                <a:solidFill>
                  <a:schemeClr val="bg1"/>
                </a:solidFill>
              </a:rPr>
              <a:t>1</a:t>
            </a:r>
            <a:r>
              <a:rPr lang="en-GB" sz="2800" b="1" baseline="30000" dirty="0">
                <a:solidFill>
                  <a:schemeClr val="bg1"/>
                </a:solidFill>
              </a:rPr>
              <a:t>st</a:t>
            </a:r>
            <a:r>
              <a:rPr lang="en-GB" sz="2800" b="1" dirty="0">
                <a:solidFill>
                  <a:schemeClr val="bg1"/>
                </a:solidFill>
              </a:rPr>
              <a:t> person plural (-</a:t>
            </a:r>
            <a:r>
              <a:rPr lang="en-GB" sz="2800" b="1" dirty="0" err="1">
                <a:solidFill>
                  <a:schemeClr val="bg1"/>
                </a:solidFill>
              </a:rPr>
              <a:t>imos</a:t>
            </a:r>
            <a:r>
              <a:rPr lang="en-GB" sz="28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375900" y="258166"/>
            <a:ext cx="1552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gramática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524" y="1980344"/>
            <a:ext cx="12283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verb ending changes depending on who the verb refers to.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524" y="1287474"/>
            <a:ext cx="10892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Remember,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Spanish infinitives end in –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some in –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ir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2524" y="2712248"/>
            <a:ext cx="11830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an –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–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verb, remove –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/–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add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045563" y="2680225"/>
            <a:ext cx="808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ED7D31"/>
                </a:solidFill>
                <a:latin typeface="Century Gothic" panose="020B0502020202020204" pitchFamily="34" charset="0"/>
              </a:rPr>
              <a:t>–en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32524" y="3448169"/>
            <a:ext cx="5020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Permit</a:t>
            </a:r>
            <a:r>
              <a:rPr lang="en-GB" sz="2800" dirty="0" err="1">
                <a:solidFill>
                  <a:srgbClr val="FF6600"/>
                </a:solidFill>
                <a:latin typeface="Century Gothic" panose="020B0502020202020204" pitchFamily="34" charset="0"/>
              </a:rPr>
              <a:t>en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_____________.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95708" y="3377826"/>
            <a:ext cx="1968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they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allow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68596" y="3454296"/>
            <a:ext cx="5020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Repart</a:t>
            </a:r>
            <a:r>
              <a:rPr lang="en-GB" sz="2800" dirty="0">
                <a:solidFill>
                  <a:srgbClr val="FF6600"/>
                </a:solidFill>
                <a:latin typeface="Century Gothic" panose="020B0502020202020204" pitchFamily="34" charset="0"/>
              </a:rPr>
              <a:t>en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_______________.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45617" y="3373677"/>
            <a:ext cx="2650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they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hand out</a:t>
            </a:r>
            <a:endParaRPr lang="en-GB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654" y="4280018"/>
            <a:ext cx="10942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with an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–ir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verb, remove –ir and add </a:t>
            </a:r>
            <a:r>
              <a:rPr lang="en-GB" sz="28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–imos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43784" y="5172234"/>
            <a:ext cx="1729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decid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12458" y="5157392"/>
            <a:ext cx="2662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decid</a:t>
            </a:r>
            <a:r>
              <a:rPr lang="en-GB" sz="2800" b="1" dirty="0" err="1">
                <a:solidFill>
                  <a:srgbClr val="ED7D31"/>
                </a:solidFill>
                <a:latin typeface="Century Gothic" panose="020B0502020202020204" pitchFamily="34" charset="0"/>
              </a:rPr>
              <a:t>imos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6487744" y="5446499"/>
            <a:ext cx="159282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482334" y="5648954"/>
            <a:ext cx="2662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 decide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2524" y="5172234"/>
            <a:ext cx="216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deicid</a:t>
            </a:r>
            <a:r>
              <a:rPr lang="en-GB" sz="2800" strike="sngStrike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2800" b="0" i="0" u="none" strike="sng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endParaRPr kumimoji="0" lang="en-GB" sz="2800" b="1" i="0" u="none" strike="sng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543333" y="5499158"/>
            <a:ext cx="159282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Callout 6"/>
          <p:cNvSpPr/>
          <p:nvPr/>
        </p:nvSpPr>
        <p:spPr>
          <a:xfrm>
            <a:off x="121441" y="4113747"/>
            <a:ext cx="6026345" cy="2252437"/>
          </a:xfrm>
          <a:prstGeom prst="wedgeEllipseCallout">
            <a:avLst>
              <a:gd name="adj1" fmla="val 98658"/>
              <a:gd name="adj2" fmla="val -1929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Talking about ‘we’ in the present with an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er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verb? Use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emos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  </a:t>
            </a:r>
          </a:p>
          <a:p>
            <a:pPr algn="ctr"/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Talking about ‘we’ in the present with an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–ir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verb? Use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–imos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algn="ctr"/>
            <a:endParaRPr lang="en-GB" dirty="0"/>
          </a:p>
        </p:txBody>
      </p:sp>
      <p:sp>
        <p:nvSpPr>
          <p:cNvPr id="25" name="Action Button: Custom 24">
            <a:hlinkClick r:id="" action="ppaction://noaction" highlightClick="1">
              <a:snd r:embed="rId4" name="decidimos.wav"/>
            </a:hlinkClick>
          </p:cNvPr>
          <p:cNvSpPr/>
          <p:nvPr/>
        </p:nvSpPr>
        <p:spPr>
          <a:xfrm>
            <a:off x="10610442" y="5258876"/>
            <a:ext cx="355003" cy="320251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86446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3" grpId="0"/>
      <p:bldP spid="10" grpId="0"/>
      <p:bldP spid="11" grpId="0"/>
      <p:bldP spid="12" grpId="0"/>
      <p:bldP spid="13" grpId="0"/>
      <p:bldP spid="14" grpId="0"/>
      <p:bldP spid="19" grpId="0"/>
      <p:bldP spid="20" grpId="0"/>
      <p:bldP spid="22" grpId="0"/>
      <p:bldP spid="23" grpId="0"/>
      <p:bldP spid="7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714452" y="258166"/>
            <a:ext cx="1213691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664F4417-35AF-864A-AF97-D99BDCB42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8312661"/>
              </p:ext>
            </p:extLst>
          </p:nvPr>
        </p:nvGraphicFramePr>
        <p:xfrm>
          <a:off x="179079" y="1572607"/>
          <a:ext cx="10039046" cy="4358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14265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7061408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1153551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209822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‘we’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‘they’</a:t>
                      </a:r>
                      <a:endParaRPr lang="en-GB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Escriben</a:t>
                      </a:r>
                      <a:r>
                        <a:rPr lang="en-US" sz="2400" u="non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invitaciones</a:t>
                      </a:r>
                      <a:r>
                        <a:rPr lang="en-US" sz="2400" u="non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 la </a:t>
                      </a:r>
                      <a:r>
                        <a:rPr lang="en-US" sz="2400" u="none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gente</a:t>
                      </a:r>
                      <a:r>
                        <a:rPr lang="en-US" sz="2400" u="non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GB" sz="2400" u="none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Reciben</a:t>
                      </a:r>
                      <a:r>
                        <a:rPr lang="en-US" sz="24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los regalos.</a:t>
                      </a:r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Decidimos</a:t>
                      </a:r>
                      <a:r>
                        <a:rPr lang="en-US" sz="24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quién</a:t>
                      </a:r>
                      <a:r>
                        <a:rPr lang="en-US" sz="2400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es el DJ.</a:t>
                      </a:r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u="sng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Repartimos</a:t>
                      </a:r>
                      <a:r>
                        <a:rPr lang="en-US" sz="2400" u="sng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las </a:t>
                      </a:r>
                      <a:r>
                        <a:rPr lang="en-US" sz="2400" u="sng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bebidas</a:t>
                      </a:r>
                      <a:r>
                        <a:rPr lang="en-US" sz="2400" u="sng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GB" sz="24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none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Abren</a:t>
                      </a:r>
                      <a:r>
                        <a:rPr lang="en-GB" sz="2400" u="non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los regalos.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sng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</a:t>
                      </a:r>
                      <a:r>
                        <a:rPr lang="en-US" sz="2400" u="sng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permitimos</a:t>
                      </a:r>
                      <a:r>
                        <a:rPr lang="en-US" sz="2400" u="sng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sng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música</a:t>
                      </a:r>
                      <a:r>
                        <a:rPr lang="en-US" sz="2400" u="sng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sng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fuerte</a:t>
                      </a:r>
                      <a:r>
                        <a:rPr lang="en-US" sz="2400" u="sng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GB" sz="2400" u="sng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none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Dividimos</a:t>
                      </a:r>
                      <a:r>
                        <a:rPr lang="en-US" sz="2400" u="non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la </a:t>
                      </a:r>
                      <a:r>
                        <a:rPr lang="en-US" sz="2400" u="none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tarta</a:t>
                      </a:r>
                      <a:r>
                        <a:rPr lang="en-US" sz="2400" u="none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GB" sz="2400" u="none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51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sng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Incluso</a:t>
                      </a:r>
                      <a:r>
                        <a:rPr lang="en-US" sz="2400" u="sng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sng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cubren</a:t>
                      </a:r>
                      <a:r>
                        <a:rPr lang="en-US" sz="2400" u="sng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el </a:t>
                      </a:r>
                      <a:r>
                        <a:rPr lang="en-US" sz="2400" u="sng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costo</a:t>
                      </a:r>
                      <a:r>
                        <a:rPr lang="en-US" sz="2400" u="sng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!</a:t>
                      </a:r>
                      <a:endParaRPr lang="en-GB" sz="2400" u="sng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23953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55C1F40-282D-9A45-ABA7-965FD9383203}"/>
              </a:ext>
            </a:extLst>
          </p:cNvPr>
          <p:cNvSpPr txBox="1"/>
          <p:nvPr/>
        </p:nvSpPr>
        <p:spPr>
          <a:xfrm>
            <a:off x="86948" y="204281"/>
            <a:ext cx="10648270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en-US" sz="22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Daniel y Lucía </a:t>
            </a:r>
            <a:r>
              <a:rPr lang="en-US" sz="22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reciben</a:t>
            </a:r>
            <a:r>
              <a:rPr lang="en-US" sz="22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una </a:t>
            </a:r>
            <a:r>
              <a:rPr lang="en-US" sz="22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invitación</a:t>
            </a:r>
            <a:r>
              <a:rPr lang="en-US" sz="22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 </a:t>
            </a:r>
            <a:r>
              <a:rPr lang="en-US" sz="2200" b="1" dirty="0" err="1">
                <a:solidFill>
                  <a:srgbClr val="4472C4">
                    <a:lumMod val="50000"/>
                  </a:srgbClr>
                </a:solidFill>
              </a:rPr>
              <a:t>Es</a:t>
            </a:r>
            <a:r>
              <a:rPr lang="en-US" sz="2200" b="1" dirty="0">
                <a:solidFill>
                  <a:srgbClr val="4472C4">
                    <a:lumMod val="50000"/>
                  </a:srgbClr>
                </a:solidFill>
              </a:rPr>
              <a:t> una fiesta de </a:t>
            </a:r>
            <a:r>
              <a:rPr lang="en-US" sz="2200" b="1" dirty="0" err="1">
                <a:solidFill>
                  <a:srgbClr val="4472C4">
                    <a:lumMod val="50000"/>
                  </a:srgbClr>
                </a:solidFill>
              </a:rPr>
              <a:t>cumpleaños</a:t>
            </a:r>
            <a:r>
              <a:rPr lang="en-US" sz="2200" b="1" dirty="0">
                <a:solidFill>
                  <a:srgbClr val="4472C4">
                    <a:lumMod val="50000"/>
                  </a:srgbClr>
                </a:solidFill>
              </a:rPr>
              <a:t>*.</a:t>
            </a:r>
          </a:p>
          <a:p>
            <a:pPr lvl="0">
              <a:lnSpc>
                <a:spcPct val="120000"/>
              </a:lnSpc>
              <a:defRPr/>
            </a:pPr>
            <a:r>
              <a:rPr lang="en-US" sz="2200" b="1" dirty="0">
                <a:solidFill>
                  <a:srgbClr val="4472C4">
                    <a:lumMod val="50000"/>
                  </a:srgbClr>
                </a:solidFill>
              </a:rPr>
              <a:t>Lee. ¿</a:t>
            </a:r>
            <a:r>
              <a:rPr lang="en-US" sz="22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Hablan</a:t>
            </a:r>
            <a:r>
              <a:rPr lang="en-US" sz="22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Daniel y Lucía (‘we’) o </a:t>
            </a:r>
            <a:r>
              <a:rPr lang="en-US" sz="22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hablan</a:t>
            </a:r>
            <a:r>
              <a:rPr lang="en-US" sz="22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2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sobre</a:t>
            </a:r>
            <a:r>
              <a:rPr lang="en-US" sz="22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las </a:t>
            </a:r>
            <a:r>
              <a:rPr lang="en-US" sz="22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otras</a:t>
            </a:r>
            <a:r>
              <a:rPr lang="en-US" sz="22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personas (‘they’)?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6018" y="2309850"/>
            <a:ext cx="412997" cy="4302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1683" y="2764460"/>
            <a:ext cx="412997" cy="4302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407" y="3168397"/>
            <a:ext cx="412997" cy="4302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768" y="3663462"/>
            <a:ext cx="412997" cy="4302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2210" y="4140415"/>
            <a:ext cx="412997" cy="4302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405" y="4572720"/>
            <a:ext cx="412997" cy="4302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7144" y="5021989"/>
            <a:ext cx="412997" cy="4302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2210" y="5479646"/>
            <a:ext cx="412997" cy="4302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59537" y="3652160"/>
            <a:ext cx="706850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We hand out the drinks.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5C1F40-282D-9A45-ABA7-965FD9383203}"/>
              </a:ext>
            </a:extLst>
          </p:cNvPr>
          <p:cNvSpPr txBox="1"/>
          <p:nvPr/>
        </p:nvSpPr>
        <p:spPr>
          <a:xfrm>
            <a:off x="107843" y="1278064"/>
            <a:ext cx="79535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Luego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,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escribe en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inglés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las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tres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frases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subrayadas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4328" y="258166"/>
            <a:ext cx="1450161" cy="412979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leer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0809E6B-158C-0140-9042-287DAD9EF2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9361" y="2793613"/>
            <a:ext cx="1751772" cy="1717093"/>
          </a:xfrm>
          <a:prstGeom prst="rect">
            <a:avLst/>
          </a:prstGeom>
        </p:spPr>
      </p:pic>
      <p:pic>
        <p:nvPicPr>
          <p:cNvPr id="25" name="Imagen 2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9BDEE9AF-4932-8D45-8732-CC5CD8E609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9" b="96389" l="9048" r="93571">
                        <a14:foregroundMark x1="60238" y1="12685" x2="65476" y2="28241"/>
                        <a14:foregroundMark x1="78571" y1="29722" x2="79524" y2="18611"/>
                        <a14:foregroundMark x1="79524" y1="18611" x2="50238" y2="11852"/>
                        <a14:foregroundMark x1="50238" y1="11852" x2="30952" y2="19074"/>
                        <a14:foregroundMark x1="30952" y1="19074" x2="37143" y2="28426"/>
                        <a14:foregroundMark x1="37143" y1="28426" x2="38095" y2="28981"/>
                        <a14:foregroundMark x1="75476" y1="32778" x2="85476" y2="13333"/>
                        <a14:foregroundMark x1="85476" y1="13333" x2="64762" y2="8796"/>
                        <a14:foregroundMark x1="64762" y1="8796" x2="35238" y2="11389"/>
                        <a14:foregroundMark x1="35238" y1="11389" x2="24048" y2="21944"/>
                        <a14:foregroundMark x1="24048" y1="21944" x2="29048" y2="31111"/>
                        <a14:foregroundMark x1="29048" y1="31111" x2="32143" y2="32500"/>
                        <a14:foregroundMark x1="61667" y1="30278" x2="50476" y2="34352"/>
                        <a14:foregroundMark x1="60952" y1="27685" x2="37381" y2="36111"/>
                        <a14:foregroundMark x1="80000" y1="30000" x2="79286" y2="33333"/>
                        <a14:foregroundMark x1="58333" y1="28519" x2="56429" y2="32037"/>
                        <a14:foregroundMark x1="67619" y1="8426" x2="44524" y2="6389"/>
                        <a14:foregroundMark x1="44524" y1="6389" x2="43333" y2="6852"/>
                        <a14:foregroundMark x1="86429" y1="45463" x2="93571" y2="48796"/>
                        <a14:foregroundMark x1="19048" y1="85926" x2="30952" y2="94074"/>
                        <a14:foregroundMark x1="30952" y1="94074" x2="33571" y2="94074"/>
                        <a14:foregroundMark x1="65000" y1="93796" x2="50476" y2="93333"/>
                        <a14:foregroundMark x1="32143" y1="95833" x2="18571" y2="95556"/>
                        <a14:foregroundMark x1="64286" y1="94815" x2="53095" y2="94074"/>
                        <a14:foregroundMark x1="32857" y1="96389" x2="29524" y2="96389"/>
                        <a14:foregroundMark x1="66190" y1="94352" x2="62381" y2="94537"/>
                        <a14:foregroundMark x1="55714" y1="95093" x2="46667" y2="9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7343" y="875168"/>
            <a:ext cx="687695" cy="1772052"/>
          </a:xfrm>
          <a:prstGeom prst="rect">
            <a:avLst/>
          </a:prstGeom>
        </p:spPr>
      </p:pic>
      <p:pic>
        <p:nvPicPr>
          <p:cNvPr id="27" name="Imagen 26" descr="Imagen que contiene muñeca, juguete, dibujo&#10;&#10;Descripción generada automáticamente">
            <a:extLst>
              <a:ext uri="{FF2B5EF4-FFF2-40B4-BE49-F238E27FC236}">
                <a16:creationId xmlns:a16="http://schemas.microsoft.com/office/drawing/2014/main" id="{BB9C4EAE-0B0A-0249-ABCD-776198E0E4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15" b="95297" l="9504" r="89463">
                        <a14:foregroundMark x1="35331" y1="11554" x2="49587" y2="5215"/>
                        <a14:foregroundMark x1="49587" y1="5215" x2="65083" y2="5828"/>
                        <a14:foregroundMark x1="46488" y1="27505" x2="56198" y2="32822"/>
                        <a14:foregroundMark x1="69835" y1="28221" x2="73347" y2="30675"/>
                        <a14:foregroundMark x1="23554" y1="89264" x2="32851" y2="95297"/>
                        <a14:foregroundMark x1="46901" y1="86912" x2="53719" y2="92945"/>
                        <a14:foregroundMark x1="29339" y1="40082" x2="15702" y2="48262"/>
                        <a14:foregroundMark x1="40702" y1="37117" x2="40702" y2="48262"/>
                        <a14:foregroundMark x1="54339" y1="45399" x2="62190" y2="42945"/>
                        <a14:foregroundMark x1="24587" y1="38855" x2="16322" y2="46319"/>
                        <a14:foregroundMark x1="61157" y1="42229" x2="64463" y2="42434"/>
                        <a14:foregroundMark x1="59711" y1="42740" x2="59711" y2="42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247510" y="1009000"/>
            <a:ext cx="798219" cy="1613705"/>
          </a:xfrm>
          <a:prstGeom prst="rect">
            <a:avLst/>
          </a:prstGeom>
        </p:spPr>
      </p:pic>
      <p:sp>
        <p:nvSpPr>
          <p:cNvPr id="28" name="TextBox 18">
            <a:extLst>
              <a:ext uri="{FF2B5EF4-FFF2-40B4-BE49-F238E27FC236}">
                <a16:creationId xmlns:a16="http://schemas.microsoft.com/office/drawing/2014/main" id="{DE03DDB6-C7C6-4B45-8C55-A9606DF6576E}"/>
              </a:ext>
            </a:extLst>
          </p:cNvPr>
          <p:cNvSpPr txBox="1"/>
          <p:nvPr/>
        </p:nvSpPr>
        <p:spPr>
          <a:xfrm>
            <a:off x="789999" y="4556989"/>
            <a:ext cx="706850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We don’t allow loud music.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" name="TextBox 18">
            <a:extLst>
              <a:ext uri="{FF2B5EF4-FFF2-40B4-BE49-F238E27FC236}">
                <a16:creationId xmlns:a16="http://schemas.microsoft.com/office/drawing/2014/main" id="{E7BA99D3-0662-AB47-88D0-C8BD73A681BA}"/>
              </a:ext>
            </a:extLst>
          </p:cNvPr>
          <p:cNvSpPr txBox="1"/>
          <p:nvPr/>
        </p:nvSpPr>
        <p:spPr>
          <a:xfrm>
            <a:off x="789999" y="5469582"/>
            <a:ext cx="706850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They even cover the cost!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8CEA11F6-DF0D-9243-A1F3-84F3D9F107DE}"/>
              </a:ext>
            </a:extLst>
          </p:cNvPr>
          <p:cNvSpPr txBox="1"/>
          <p:nvPr/>
        </p:nvSpPr>
        <p:spPr>
          <a:xfrm>
            <a:off x="10670716" y="5909850"/>
            <a:ext cx="1406956" cy="4001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* birthday</a:t>
            </a:r>
          </a:p>
        </p:txBody>
      </p:sp>
      <p:pic>
        <p:nvPicPr>
          <p:cNvPr id="1026" name="Picture 2" descr="My Little Pony Friendship is Magi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1344" y="4593430"/>
            <a:ext cx="1124129" cy="112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23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oogle Shape;92;p5" descr="Table for exercises"/>
          <p:cNvGraphicFramePr/>
          <p:nvPr>
            <p:extLst>
              <p:ext uri="{D42A27DB-BD31-4B8C-83A1-F6EECF244321}">
                <p14:modId xmlns:p14="http://schemas.microsoft.com/office/powerpoint/2010/main" val="896933673"/>
              </p:ext>
            </p:extLst>
          </p:nvPr>
        </p:nvGraphicFramePr>
        <p:xfrm>
          <a:off x="400079" y="932275"/>
          <a:ext cx="3879649" cy="504670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09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5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5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448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 dirty="0">
                        <a:solidFill>
                          <a:srgbClr val="1F3864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</a:rPr>
                        <a:t>‘we'</a:t>
                      </a:r>
                      <a:endParaRPr sz="2000" b="1" dirty="0">
                        <a:solidFill>
                          <a:srgbClr val="1F3864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b="1" dirty="0">
                          <a:solidFill>
                            <a:srgbClr val="1F3864"/>
                          </a:solidFill>
                        </a:rPr>
                        <a:t>‘they’</a:t>
                      </a:r>
                      <a:endParaRPr sz="2000" b="1" dirty="0">
                        <a:solidFill>
                          <a:srgbClr val="1F3864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70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70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70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70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870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571357"/>
                  </a:ext>
                </a:extLst>
              </a:tr>
              <a:tr h="76870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988508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6A500173-7AE1-4980-9C52-2DFAE38768EA}"/>
              </a:ext>
            </a:extLst>
          </p:cNvPr>
          <p:cNvSpPr txBox="1"/>
          <p:nvPr/>
        </p:nvSpPr>
        <p:spPr>
          <a:xfrm>
            <a:off x="229343" y="103250"/>
            <a:ext cx="103146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frases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la fiesta. </a:t>
            </a:r>
            <a:r>
              <a:rPr kumimoji="0" lang="en-US" sz="2200" b="1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Who’s doing the action ‘we’ or ‘they’?</a:t>
            </a:r>
            <a:endParaRPr kumimoji="0" lang="en-US" sz="2200" b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extBox 22">
            <a:extLst>
              <a:ext uri="{FF2B5EF4-FFF2-40B4-BE49-F238E27FC236}">
                <a16:creationId xmlns:a16="http://schemas.microsoft.com/office/drawing/2014/main" id="{0E86096A-74A7-6243-8EC9-DA1A09E0EB44}"/>
              </a:ext>
            </a:extLst>
          </p:cNvPr>
          <p:cNvSpPr txBox="1"/>
          <p:nvPr/>
        </p:nvSpPr>
        <p:spPr>
          <a:xfrm>
            <a:off x="229343" y="442561"/>
            <a:ext cx="55618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Ahora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escribe la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información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4" name="Google Shape;92;p5" descr="Table for exercises">
            <a:extLst>
              <a:ext uri="{FF2B5EF4-FFF2-40B4-BE49-F238E27FC236}">
                <a16:creationId xmlns:a16="http://schemas.microsoft.com/office/drawing/2014/main" id="{2FD3ED96-54FB-9845-8245-57490A1C74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0324261"/>
              </p:ext>
            </p:extLst>
          </p:nvPr>
        </p:nvGraphicFramePr>
        <p:xfrm>
          <a:off x="4599707" y="947245"/>
          <a:ext cx="7452324" cy="504670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230646">
                  <a:extLst>
                    <a:ext uri="{9D8B030D-6E8A-4147-A177-3AD203B41FA5}">
                      <a16:colId xmlns:a16="http://schemas.microsoft.com/office/drawing/2014/main" val="689443566"/>
                    </a:ext>
                  </a:extLst>
                </a:gridCol>
                <a:gridCol w="4221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448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rgbClr val="1F3864"/>
                          </a:solidFill>
                        </a:rPr>
                        <a:t>¿El verbo? En inglés</a:t>
                      </a:r>
                      <a:endParaRPr sz="2000" b="1" dirty="0">
                        <a:solidFill>
                          <a:srgbClr val="1F3864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dirty="0">
                          <a:solidFill>
                            <a:srgbClr val="1F3864"/>
                          </a:solidFill>
                        </a:rPr>
                        <a:t>El</a:t>
                      </a:r>
                      <a:r>
                        <a:rPr lang="es-ES" sz="2000" b="1" baseline="0" dirty="0">
                          <a:solidFill>
                            <a:srgbClr val="1F3864"/>
                          </a:solidFill>
                        </a:rPr>
                        <a:t> resto de la frase </a:t>
                      </a:r>
                      <a:r>
                        <a:rPr lang="es-ES" sz="2000" b="1" dirty="0">
                          <a:solidFill>
                            <a:srgbClr val="1F3864"/>
                          </a:solidFill>
                        </a:rPr>
                        <a:t>en inglés</a:t>
                      </a:r>
                      <a:endParaRPr sz="2000" b="1" dirty="0">
                        <a:solidFill>
                          <a:srgbClr val="1F3864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8703"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lphaLcParenR"/>
                      </a:pPr>
                      <a:endParaRPr lang="es-ES" sz="2000" dirty="0"/>
                    </a:p>
                  </a:txBody>
                  <a:tcPr marL="91450" marR="91450" marT="45725" marB="45725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lphaLcParenR"/>
                      </a:pPr>
                      <a:endParaRPr lang="es-ES" sz="2000" dirty="0"/>
                    </a:p>
                  </a:txBody>
                  <a:tcPr marL="91450" marR="91450" marT="45725" marB="45725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70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870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870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870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571357"/>
                  </a:ext>
                </a:extLst>
              </a:tr>
              <a:tr h="76870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/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115076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988508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57586D40-37D6-4E44-9CDE-FF97BB4880B2}"/>
              </a:ext>
            </a:extLst>
          </p:cNvPr>
          <p:cNvSpPr txBox="1"/>
          <p:nvPr/>
        </p:nvSpPr>
        <p:spPr>
          <a:xfrm>
            <a:off x="7788844" y="1318198"/>
            <a:ext cx="3331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who buys the drinks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before the party</a:t>
            </a:r>
            <a:endParaRPr lang="es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1" name="Action Button: Custom 20">
            <a:hlinkClick r:id="" action="ppaction://noaction" highlightClick="1">
              <a:snd r:embed="rId3" name="1._Decidimos quién compra las bebidas antes de la fiesta.wav"/>
            </a:hlinkClick>
            <a:extLst>
              <a:ext uri="{FF2B5EF4-FFF2-40B4-BE49-F238E27FC236}">
                <a16:creationId xmlns:a16="http://schemas.microsoft.com/office/drawing/2014/main" id="{E891C478-45A0-5944-B83B-322ED87E132C}"/>
              </a:ext>
            </a:extLst>
          </p:cNvPr>
          <p:cNvSpPr/>
          <p:nvPr/>
        </p:nvSpPr>
        <p:spPr>
          <a:xfrm>
            <a:off x="505737" y="1539040"/>
            <a:ext cx="473681" cy="439866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2" name="Action Button: Custom 20">
            <a:hlinkClick r:id="" action="ppaction://noaction" highlightClick="1">
              <a:snd r:embed="rId4" name="2._Compartimos el costo porque es un poco caro.wav"/>
            </a:hlinkClick>
            <a:extLst>
              <a:ext uri="{FF2B5EF4-FFF2-40B4-BE49-F238E27FC236}">
                <a16:creationId xmlns:a16="http://schemas.microsoft.com/office/drawing/2014/main" id="{08EBED83-1CC6-7A40-A53E-857B65611173}"/>
              </a:ext>
            </a:extLst>
          </p:cNvPr>
          <p:cNvSpPr/>
          <p:nvPr/>
        </p:nvSpPr>
        <p:spPr>
          <a:xfrm>
            <a:off x="517222" y="2278664"/>
            <a:ext cx="473681" cy="439866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5" name="Action Button: Custom 20">
            <a:hlinkClick r:id="" action="ppaction://noaction" highlightClick="1">
              <a:snd r:embed="rId5" name="3._Aprenden un juego nuevo que es muy interesante.wav"/>
            </a:hlinkClick>
            <a:extLst>
              <a:ext uri="{FF2B5EF4-FFF2-40B4-BE49-F238E27FC236}">
                <a16:creationId xmlns:a16="http://schemas.microsoft.com/office/drawing/2014/main" id="{EDA8293B-1391-764F-A81A-545BD0EBCF85}"/>
              </a:ext>
            </a:extLst>
          </p:cNvPr>
          <p:cNvSpPr/>
          <p:nvPr/>
        </p:nvSpPr>
        <p:spPr>
          <a:xfrm>
            <a:off x="497172" y="3060390"/>
            <a:ext cx="473681" cy="439866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6" name="Action Button: Custom 20">
            <a:hlinkClick r:id="" action="ppaction://noaction" highlightClick="1">
              <a:snd r:embed="rId6" name="4._No permiten canciones aburridas porque es una fiesta divertida.wav"/>
            </a:hlinkClick>
            <a:extLst>
              <a:ext uri="{FF2B5EF4-FFF2-40B4-BE49-F238E27FC236}">
                <a16:creationId xmlns:a16="http://schemas.microsoft.com/office/drawing/2014/main" id="{586FF260-C15D-6343-8170-78F59421CEE5}"/>
              </a:ext>
            </a:extLst>
          </p:cNvPr>
          <p:cNvSpPr/>
          <p:nvPr/>
        </p:nvSpPr>
        <p:spPr>
          <a:xfrm>
            <a:off x="513870" y="3832471"/>
            <a:ext cx="473681" cy="439866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9" name="Action Button: Custom 20">
            <a:hlinkClick r:id="" action="ppaction://noaction" highlightClick="1">
              <a:snd r:embed="rId7" name="5._Repartimos la comida por la tarde.wav"/>
            </a:hlinkClick>
            <a:extLst>
              <a:ext uri="{FF2B5EF4-FFF2-40B4-BE49-F238E27FC236}">
                <a16:creationId xmlns:a16="http://schemas.microsoft.com/office/drawing/2014/main" id="{61E0D3E6-39F6-EF45-B074-4792474E3EE0}"/>
              </a:ext>
            </a:extLst>
          </p:cNvPr>
          <p:cNvSpPr/>
          <p:nvPr/>
        </p:nvSpPr>
        <p:spPr>
          <a:xfrm>
            <a:off x="513869" y="4578191"/>
            <a:ext cx="473681" cy="439866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1" name="Action Button: Custom 20">
            <a:hlinkClick r:id="" action="ppaction://noaction" highlightClick="1">
              <a:snd r:embed="rId8" name="6. Dividen las tareas después de la fiesta porque ¡la casa está sucia!.wav"/>
            </a:hlinkClick>
            <a:extLst>
              <a:ext uri="{FF2B5EF4-FFF2-40B4-BE49-F238E27FC236}">
                <a16:creationId xmlns:a16="http://schemas.microsoft.com/office/drawing/2014/main" id="{E088747D-3F79-E541-9770-4936C43DD0FA}"/>
              </a:ext>
            </a:extLst>
          </p:cNvPr>
          <p:cNvSpPr/>
          <p:nvPr/>
        </p:nvSpPr>
        <p:spPr>
          <a:xfrm>
            <a:off x="505737" y="5350272"/>
            <a:ext cx="473681" cy="439866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34840D88-5E0A-E34B-9F7E-7B876E391FA5}"/>
              </a:ext>
            </a:extLst>
          </p:cNvPr>
          <p:cNvSpPr txBox="1"/>
          <p:nvPr/>
        </p:nvSpPr>
        <p:spPr>
          <a:xfrm>
            <a:off x="7788844" y="2093997"/>
            <a:ext cx="4309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the cost be</a:t>
            </a: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cause it’s a little bit expensive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F70E1DDF-8E56-C241-B1F0-9AE34FC565AD}"/>
              </a:ext>
            </a:extLst>
          </p:cNvPr>
          <p:cNvSpPr txBox="1"/>
          <p:nvPr/>
        </p:nvSpPr>
        <p:spPr>
          <a:xfrm>
            <a:off x="7788844" y="2865808"/>
            <a:ext cx="4046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a new game that is very 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interesting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5DB325BE-7085-D042-9FE4-0A2A74368278}"/>
              </a:ext>
            </a:extLst>
          </p:cNvPr>
          <p:cNvSpPr txBox="1"/>
          <p:nvPr/>
        </p:nvSpPr>
        <p:spPr>
          <a:xfrm>
            <a:off x="7759074" y="3641607"/>
            <a:ext cx="4432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boring songs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because 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it’s a fun party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AF22F834-6AF6-9A4B-9B2E-B604A4CA4293}"/>
              </a:ext>
            </a:extLst>
          </p:cNvPr>
          <p:cNvSpPr txBox="1"/>
          <p:nvPr/>
        </p:nvSpPr>
        <p:spPr>
          <a:xfrm>
            <a:off x="7799306" y="4417406"/>
            <a:ext cx="34628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the food </a:t>
            </a: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in the afternoon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BFE08A9F-F64E-9B48-9B3A-1AC90F7BC8BA}"/>
              </a:ext>
            </a:extLst>
          </p:cNvPr>
          <p:cNvSpPr txBox="1"/>
          <p:nvPr/>
        </p:nvSpPr>
        <p:spPr>
          <a:xfrm>
            <a:off x="7799306" y="5193311"/>
            <a:ext cx="4392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the tasks </a:t>
            </a:r>
            <a:r>
              <a:rPr lang="en-GB" sz="2400" dirty="0" smtClean="0">
                <a:solidFill>
                  <a:schemeClr val="accent5">
                    <a:lumMod val="50000"/>
                  </a:schemeClr>
                </a:solidFill>
              </a:rPr>
              <a:t>after the party </a:t>
            </a:r>
            <a:r>
              <a:rPr lang="es-GB" sz="2400" dirty="0" smtClean="0">
                <a:solidFill>
                  <a:schemeClr val="accent5">
                    <a:lumMod val="50000"/>
                  </a:schemeClr>
                </a:solidFill>
              </a:rPr>
              <a:t>because </a:t>
            </a: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the </a:t>
            </a:r>
            <a:r>
              <a:rPr lang="es-GB" sz="2400" dirty="0" smtClean="0">
                <a:solidFill>
                  <a:schemeClr val="accent5">
                    <a:lumMod val="50000"/>
                  </a:schemeClr>
                </a:solidFill>
              </a:rPr>
              <a:t>house </a:t>
            </a: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is dirty!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5C4F3E5C-D29C-4C4B-A1D4-8939C73C56E5}"/>
              </a:ext>
            </a:extLst>
          </p:cNvPr>
          <p:cNvSpPr txBox="1"/>
          <p:nvPr/>
        </p:nvSpPr>
        <p:spPr>
          <a:xfrm>
            <a:off x="4599707" y="1528140"/>
            <a:ext cx="3263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decide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83ABDB05-DCC0-9840-AFFB-420FAED1A664}"/>
              </a:ext>
            </a:extLst>
          </p:cNvPr>
          <p:cNvSpPr txBox="1"/>
          <p:nvPr/>
        </p:nvSpPr>
        <p:spPr>
          <a:xfrm>
            <a:off x="4639249" y="2278664"/>
            <a:ext cx="3058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share</a:t>
            </a:r>
            <a:endParaRPr lang="es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73A61F17-B084-B44A-817E-6E5F1674CA6C}"/>
              </a:ext>
            </a:extLst>
          </p:cNvPr>
          <p:cNvSpPr txBox="1"/>
          <p:nvPr/>
        </p:nvSpPr>
        <p:spPr>
          <a:xfrm>
            <a:off x="4619519" y="3059980"/>
            <a:ext cx="3058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l</a:t>
            </a: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earn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13E49F2B-4694-D143-B341-C349BDA6E65D}"/>
              </a:ext>
            </a:extLst>
          </p:cNvPr>
          <p:cNvSpPr txBox="1"/>
          <p:nvPr/>
        </p:nvSpPr>
        <p:spPr>
          <a:xfrm>
            <a:off x="4641652" y="3810672"/>
            <a:ext cx="342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d</a:t>
            </a: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on’t allow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170C54D4-7754-EB4C-A8C2-58C0A0713155}"/>
              </a:ext>
            </a:extLst>
          </p:cNvPr>
          <p:cNvSpPr txBox="1"/>
          <p:nvPr/>
        </p:nvSpPr>
        <p:spPr>
          <a:xfrm>
            <a:off x="4639249" y="5372755"/>
            <a:ext cx="3119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d</a:t>
            </a: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ivide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(up)</a:t>
            </a:r>
            <a:endParaRPr lang="es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DEC5CA52-3DB7-1F47-938F-68D56E4DE0F6}"/>
              </a:ext>
            </a:extLst>
          </p:cNvPr>
          <p:cNvSpPr txBox="1"/>
          <p:nvPr/>
        </p:nvSpPr>
        <p:spPr>
          <a:xfrm>
            <a:off x="4619518" y="4594877"/>
            <a:ext cx="342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share out / hand out</a:t>
            </a:r>
            <a:endParaRPr lang="es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7" name="Picture 10">
            <a:extLst>
              <a:ext uri="{FF2B5EF4-FFF2-40B4-BE49-F238E27FC236}">
                <a16:creationId xmlns:a16="http://schemas.microsoft.com/office/drawing/2014/main" id="{FB4764BA-63D7-B74A-9155-A6D92114F0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681" y="1518595"/>
            <a:ext cx="412997" cy="430204"/>
          </a:xfrm>
          <a:prstGeom prst="rect">
            <a:avLst/>
          </a:prstGeom>
        </p:spPr>
      </p:pic>
      <p:pic>
        <p:nvPicPr>
          <p:cNvPr id="38" name="Picture 10">
            <a:extLst>
              <a:ext uri="{FF2B5EF4-FFF2-40B4-BE49-F238E27FC236}">
                <a16:creationId xmlns:a16="http://schemas.microsoft.com/office/drawing/2014/main" id="{D283471B-FB1A-E44F-9AC7-ABE1B77D9C1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681" y="2282008"/>
            <a:ext cx="412997" cy="430204"/>
          </a:xfrm>
          <a:prstGeom prst="rect">
            <a:avLst/>
          </a:prstGeom>
        </p:spPr>
      </p:pic>
      <p:pic>
        <p:nvPicPr>
          <p:cNvPr id="40" name="Picture 10">
            <a:extLst>
              <a:ext uri="{FF2B5EF4-FFF2-40B4-BE49-F238E27FC236}">
                <a16:creationId xmlns:a16="http://schemas.microsoft.com/office/drawing/2014/main" id="{FB600445-AD55-964A-9B5D-141011669D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789" y="3040394"/>
            <a:ext cx="412997" cy="430204"/>
          </a:xfrm>
          <a:prstGeom prst="rect">
            <a:avLst/>
          </a:prstGeom>
        </p:spPr>
      </p:pic>
      <p:pic>
        <p:nvPicPr>
          <p:cNvPr id="42" name="Picture 10">
            <a:extLst>
              <a:ext uri="{FF2B5EF4-FFF2-40B4-BE49-F238E27FC236}">
                <a16:creationId xmlns:a16="http://schemas.microsoft.com/office/drawing/2014/main" id="{8D35941C-C5EF-7944-AF92-7E65C3B76D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964" y="3832471"/>
            <a:ext cx="412997" cy="430204"/>
          </a:xfrm>
          <a:prstGeom prst="rect">
            <a:avLst/>
          </a:prstGeom>
        </p:spPr>
      </p:pic>
      <p:pic>
        <p:nvPicPr>
          <p:cNvPr id="43" name="Picture 10">
            <a:extLst>
              <a:ext uri="{FF2B5EF4-FFF2-40B4-BE49-F238E27FC236}">
                <a16:creationId xmlns:a16="http://schemas.microsoft.com/office/drawing/2014/main" id="{713DB3CC-C49C-7B43-9FDA-51B6EE80FD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7680" y="4578191"/>
            <a:ext cx="412997" cy="430204"/>
          </a:xfrm>
          <a:prstGeom prst="rect">
            <a:avLst/>
          </a:prstGeom>
        </p:spPr>
      </p:pic>
      <p:pic>
        <p:nvPicPr>
          <p:cNvPr id="44" name="Picture 10">
            <a:extLst>
              <a:ext uri="{FF2B5EF4-FFF2-40B4-BE49-F238E27FC236}">
                <a16:creationId xmlns:a16="http://schemas.microsoft.com/office/drawing/2014/main" id="{AECE17D0-4C6E-764F-B4D8-78F7E839D4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963" y="5394937"/>
            <a:ext cx="412997" cy="4302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31119" y="5965016"/>
            <a:ext cx="3344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*compartir = to share</a:t>
            </a:r>
          </a:p>
        </p:txBody>
      </p:sp>
      <p:sp>
        <p:nvSpPr>
          <p:cNvPr id="45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341736" y="258166"/>
            <a:ext cx="1586408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21955C-C002-4A4F-B04D-2337936F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9937" y="257085"/>
            <a:ext cx="1450006" cy="400919"/>
          </a:xfrm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prstClr val="white"/>
                </a:solidFill>
              </a:rPr>
              <a:t>escuchar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323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" grpId="0"/>
      <p:bldP spid="49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60" grpId="0"/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40C79E53-26F7-814E-A503-F0BEE1029EEF}"/>
              </a:ext>
            </a:extLst>
          </p:cNvPr>
          <p:cNvSpPr txBox="1"/>
          <p:nvPr/>
        </p:nvSpPr>
        <p:spPr>
          <a:xfrm>
            <a:off x="153888" y="763438"/>
            <a:ext cx="9667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Persona A: </a:t>
            </a:r>
            <a:r>
              <a:rPr kumimoji="0" lang="es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Tell your partner who does</a:t>
            </a:r>
            <a:r>
              <a:rPr kumimoji="0" lang="es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what, including the extra information. </a:t>
            </a:r>
            <a:endParaRPr kumimoji="0" lang="es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kumimoji="0" lang="es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Use </a:t>
            </a:r>
            <a:r>
              <a:rPr lang="es-GB" sz="2400" dirty="0">
                <a:solidFill>
                  <a:srgbClr val="4472C4">
                    <a:lumMod val="50000"/>
                  </a:srgbClr>
                </a:solidFill>
              </a:rPr>
              <a:t>‘</a:t>
            </a:r>
            <a:r>
              <a:rPr lang="es-GB" sz="2400" dirty="0">
                <a:solidFill>
                  <a:srgbClr val="E66700"/>
                </a:solidFill>
              </a:rPr>
              <a:t>-imos</a:t>
            </a:r>
            <a:r>
              <a:rPr lang="es-GB" sz="2400" dirty="0">
                <a:solidFill>
                  <a:srgbClr val="4472C4">
                    <a:lumMod val="50000"/>
                  </a:srgbClr>
                </a:solidFill>
              </a:rPr>
              <a:t>’ to </a:t>
            </a:r>
            <a:r>
              <a:rPr kumimoji="0" lang="es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talk about ‘</a:t>
            </a:r>
            <a:r>
              <a:rPr lang="es-GB" sz="2400" dirty="0">
                <a:solidFill>
                  <a:srgbClr val="E66700"/>
                </a:solidFill>
                <a:latin typeface="Century Gothic" panose="020F0302020204030204"/>
              </a:rPr>
              <a:t>we</a:t>
            </a:r>
            <a:r>
              <a:rPr kumimoji="0" lang="es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Use ‘</a:t>
            </a:r>
            <a:r>
              <a:rPr kumimoji="0" lang="es-GB" sz="2400" b="0" i="0" u="none" strike="noStrike" kern="1200" cap="none" spc="0" normalizeH="0" baseline="0" noProof="0" dirty="0">
                <a:ln>
                  <a:noFill/>
                </a:ln>
                <a:solidFill>
                  <a:srgbClr val="E667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-en</a:t>
            </a:r>
            <a:r>
              <a:rPr kumimoji="0" lang="es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to talk about ‘</a:t>
            </a:r>
            <a:r>
              <a:rPr kumimoji="0" lang="es-GB" sz="2400" b="0" i="0" u="none" strike="noStrike" kern="1200" cap="none" spc="0" normalizeH="0" baseline="0" noProof="0" dirty="0">
                <a:ln>
                  <a:noFill/>
                </a:ln>
                <a:solidFill>
                  <a:srgbClr val="E6670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they</a:t>
            </a:r>
            <a:r>
              <a:rPr kumimoji="0" lang="es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90DFCC1-9238-3646-9360-9A5D2FB874BD}"/>
              </a:ext>
            </a:extLst>
          </p:cNvPr>
          <p:cNvSpPr txBox="1"/>
          <p:nvPr/>
        </p:nvSpPr>
        <p:spPr>
          <a:xfrm>
            <a:off x="153888" y="2455011"/>
            <a:ext cx="9039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Persona B: </a:t>
            </a:r>
            <a:r>
              <a:rPr kumimoji="0" lang="es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Escucha y completa la tabla en inglés.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55AD368-D0A6-3A47-8661-DDA8BF6B4CD2}"/>
              </a:ext>
            </a:extLst>
          </p:cNvPr>
          <p:cNvSpPr txBox="1"/>
          <p:nvPr/>
        </p:nvSpPr>
        <p:spPr>
          <a:xfrm>
            <a:off x="220621" y="3075465"/>
            <a:ext cx="1459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Ejemplo: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812076E-D38A-5E49-9A96-59F05BF777FA}"/>
              </a:ext>
            </a:extLst>
          </p:cNvPr>
          <p:cNvSpPr txBox="1"/>
          <p:nvPr/>
        </p:nvSpPr>
        <p:spPr>
          <a:xfrm>
            <a:off x="2310039" y="3178528"/>
            <a:ext cx="1507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Persona A:</a:t>
            </a:r>
            <a:endParaRPr kumimoji="0" lang="es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3FA4354-91CC-4D4C-9BC1-6403278D4842}"/>
              </a:ext>
            </a:extLst>
          </p:cNvPr>
          <p:cNvSpPr txBox="1"/>
          <p:nvPr/>
        </p:nvSpPr>
        <p:spPr>
          <a:xfrm>
            <a:off x="8714995" y="3178528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Persona B:</a:t>
            </a:r>
            <a:endParaRPr kumimoji="0" lang="es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3155288-3D89-C540-B3F6-AEF8DE9E5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604188"/>
              </p:ext>
            </p:extLst>
          </p:nvPr>
        </p:nvGraphicFramePr>
        <p:xfrm>
          <a:off x="93426" y="3798982"/>
          <a:ext cx="5940370" cy="16154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0192">
                  <a:extLst>
                    <a:ext uri="{9D8B030D-6E8A-4147-A177-3AD203B41FA5}">
                      <a16:colId xmlns:a16="http://schemas.microsoft.com/office/drawing/2014/main" val="1151975631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3411200972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3982256514"/>
                    </a:ext>
                  </a:extLst>
                </a:gridCol>
                <a:gridCol w="1872980">
                  <a:extLst>
                    <a:ext uri="{9D8B030D-6E8A-4147-A177-3AD203B41FA5}">
                      <a16:colId xmlns:a16="http://schemas.microsoft.com/office/drawing/2014/main" val="2255292779"/>
                    </a:ext>
                  </a:extLst>
                </a:gridCol>
                <a:gridCol w="1872980">
                  <a:extLst>
                    <a:ext uri="{9D8B030D-6E8A-4147-A177-3AD203B41FA5}">
                      <a16:colId xmlns:a16="http://schemas.microsoft.com/office/drawing/2014/main" val="23572091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s-GB" dirty="0"/>
                    </a:p>
                  </a:txBody>
                  <a:tcPr>
                    <a:lnL w="12700" cap="flat" cmpd="sng" algn="ctr">
                      <a:solidFill>
                        <a:srgbClr val="E6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b="0" dirty="0">
                        <a:solidFill>
                          <a:srgbClr val="203864"/>
                        </a:solidFill>
                      </a:endParaRPr>
                    </a:p>
                    <a:p>
                      <a:pPr algn="ctr"/>
                      <a:r>
                        <a:rPr lang="es-GB" b="0" dirty="0">
                          <a:solidFill>
                            <a:srgbClr val="203864"/>
                          </a:solidFill>
                        </a:rPr>
                        <a:t>‘We’</a:t>
                      </a:r>
                    </a:p>
                    <a:p>
                      <a:pPr algn="ctr"/>
                      <a:endParaRPr lang="es-GB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b="0" dirty="0">
                          <a:solidFill>
                            <a:srgbClr val="203864"/>
                          </a:solidFill>
                        </a:rPr>
                        <a:t>‘They’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err="1">
                          <a:solidFill>
                            <a:srgbClr val="002060"/>
                          </a:solidFill>
                        </a:rPr>
                        <a:t>Verbo</a:t>
                      </a:r>
                      <a:endParaRPr lang="es-GB" sz="2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b="0" dirty="0">
                          <a:solidFill>
                            <a:srgbClr val="002060"/>
                          </a:solidFill>
                        </a:rPr>
                        <a:t>¿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Qué?</a:t>
                      </a:r>
                      <a:endParaRPr lang="es-GB" sz="2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2483125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GB" dirty="0">
                          <a:solidFill>
                            <a:srgbClr val="203864"/>
                          </a:solidFill>
                        </a:rPr>
                        <a:t>X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dividir</a:t>
                      </a:r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la comida</a:t>
                      </a:r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506231"/>
                  </a:ext>
                </a:extLst>
              </a:tr>
            </a:tbl>
          </a:graphicData>
        </a:graphic>
      </p:graphicFrame>
      <p:sp>
        <p:nvSpPr>
          <p:cNvPr id="28" name="CuadroTexto 27">
            <a:extLst>
              <a:ext uri="{FF2B5EF4-FFF2-40B4-BE49-F238E27FC236}">
                <a16:creationId xmlns:a16="http://schemas.microsoft.com/office/drawing/2014/main" id="{C403D5D0-48F3-FF42-8BFA-1C5FAF3AFF2C}"/>
              </a:ext>
            </a:extLst>
          </p:cNvPr>
          <p:cNvSpPr txBox="1"/>
          <p:nvPr/>
        </p:nvSpPr>
        <p:spPr>
          <a:xfrm>
            <a:off x="220621" y="179860"/>
            <a:ext cx="342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¡Vamos a una fiesta!</a:t>
            </a:r>
            <a:endParaRPr kumimoji="0" lang="es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Llamada rectangular redondeada 28">
            <a:extLst>
              <a:ext uri="{FF2B5EF4-FFF2-40B4-BE49-F238E27FC236}">
                <a16:creationId xmlns:a16="http://schemas.microsoft.com/office/drawing/2014/main" id="{0F6C2480-C918-A04F-8C46-086517DAEE2B}"/>
              </a:ext>
            </a:extLst>
          </p:cNvPr>
          <p:cNvSpPr/>
          <p:nvPr/>
        </p:nvSpPr>
        <p:spPr>
          <a:xfrm>
            <a:off x="3687245" y="5468171"/>
            <a:ext cx="2400300" cy="804617"/>
          </a:xfrm>
          <a:prstGeom prst="wedgeRoundRectCallout">
            <a:avLst>
              <a:gd name="adj1" fmla="val -44425"/>
              <a:gd name="adj2" fmla="val -912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22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Dividimos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la comida</a:t>
            </a:r>
            <a:r>
              <a:rPr kumimoji="0" lang="es-GB" sz="22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30" name="Tabla 29">
            <a:extLst>
              <a:ext uri="{FF2B5EF4-FFF2-40B4-BE49-F238E27FC236}">
                <a16:creationId xmlns:a16="http://schemas.microsoft.com/office/drawing/2014/main" id="{A6F0C6ED-562B-9548-9204-99D93D7F8E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938987"/>
              </p:ext>
            </p:extLst>
          </p:nvPr>
        </p:nvGraphicFramePr>
        <p:xfrm>
          <a:off x="6201373" y="3798982"/>
          <a:ext cx="5940370" cy="161544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0192">
                  <a:extLst>
                    <a:ext uri="{9D8B030D-6E8A-4147-A177-3AD203B41FA5}">
                      <a16:colId xmlns:a16="http://schemas.microsoft.com/office/drawing/2014/main" val="1151975631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3411200972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3982256514"/>
                    </a:ext>
                  </a:extLst>
                </a:gridCol>
                <a:gridCol w="1872980">
                  <a:extLst>
                    <a:ext uri="{9D8B030D-6E8A-4147-A177-3AD203B41FA5}">
                      <a16:colId xmlns:a16="http://schemas.microsoft.com/office/drawing/2014/main" val="2255292779"/>
                    </a:ext>
                  </a:extLst>
                </a:gridCol>
                <a:gridCol w="1872980">
                  <a:extLst>
                    <a:ext uri="{9D8B030D-6E8A-4147-A177-3AD203B41FA5}">
                      <a16:colId xmlns:a16="http://schemas.microsoft.com/office/drawing/2014/main" val="23572091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s-GB" dirty="0"/>
                    </a:p>
                  </a:txBody>
                  <a:tcPr>
                    <a:lnL w="12700" cap="flat" cmpd="sng" algn="ctr">
                      <a:solidFill>
                        <a:srgbClr val="E667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b="0" dirty="0">
                        <a:solidFill>
                          <a:srgbClr val="203864"/>
                        </a:solidFill>
                      </a:endParaRPr>
                    </a:p>
                    <a:p>
                      <a:pPr algn="ctr"/>
                      <a:r>
                        <a:rPr lang="es-GB" b="0" dirty="0">
                          <a:solidFill>
                            <a:srgbClr val="203864"/>
                          </a:solidFill>
                        </a:rPr>
                        <a:t>‘We’</a:t>
                      </a:r>
                    </a:p>
                    <a:p>
                      <a:pPr algn="ctr"/>
                      <a:endParaRPr lang="es-GB" b="0" dirty="0">
                        <a:solidFill>
                          <a:srgbClr val="203864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b="0" dirty="0">
                          <a:solidFill>
                            <a:srgbClr val="203864"/>
                          </a:solidFill>
                        </a:rPr>
                        <a:t>‘They’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err="1">
                          <a:solidFill>
                            <a:srgbClr val="002060"/>
                          </a:solidFill>
                        </a:rPr>
                        <a:t>Verbo</a:t>
                      </a:r>
                      <a:endParaRPr lang="es-GB" sz="2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b="0" dirty="0">
                          <a:solidFill>
                            <a:srgbClr val="002060"/>
                          </a:solidFill>
                        </a:rPr>
                        <a:t>¿</a:t>
                      </a:r>
                      <a:r>
                        <a:rPr lang="en-GB" sz="2000" b="0" dirty="0">
                          <a:solidFill>
                            <a:srgbClr val="002060"/>
                          </a:solidFill>
                        </a:rPr>
                        <a:t>Qué?</a:t>
                      </a:r>
                      <a:endParaRPr lang="es-GB" sz="20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2483125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s-GB" b="1" dirty="0">
                          <a:solidFill>
                            <a:srgbClr val="203864"/>
                          </a:solidFill>
                        </a:rPr>
                        <a:t>1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s-GB" dirty="0">
                          <a:solidFill>
                            <a:srgbClr val="203864"/>
                          </a:solidFill>
                        </a:rPr>
                        <a:t>X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endParaRPr lang="es-GB" dirty="0">
                        <a:solidFill>
                          <a:srgbClr val="203864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divide (up)</a:t>
                      </a:r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rgbClr val="002060"/>
                          </a:solidFill>
                        </a:rPr>
                        <a:t>the 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food</a:t>
                      </a:r>
                      <a:endParaRPr lang="es-GB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506231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A88F902B-1B24-D649-A3BA-615A24B0B7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0000" y1="52500" x2="19556" y2="43750"/>
                        <a14:foregroundMark x1="31889" y1="57813" x2="31889" y2="49688"/>
                        <a14:foregroundMark x1="56889" y1="62187" x2="56556" y2="49688"/>
                        <a14:foregroundMark x1="56556" y1="49688" x2="56667" y2="49688"/>
                        <a14:foregroundMark x1="69222" y1="53438" x2="69000" y2="42813"/>
                        <a14:foregroundMark x1="79111" y1="43125" x2="79333" y2="39375"/>
                        <a14:foregroundMark x1="82667" y1="29063" x2="68111" y2="38750"/>
                        <a14:foregroundMark x1="68111" y1="38750" x2="25111" y2="37500"/>
                        <a14:foregroundMark x1="26889" y1="41250" x2="14556" y2="29375"/>
                        <a14:foregroundMark x1="77778" y1="33438" x2="81889" y2="30938"/>
                        <a14:foregroundMark x1="81889" y1="30938" x2="84333" y2="27187"/>
                        <a14:foregroundMark x1="85000" y1="25938" x2="80111" y2="32188"/>
                        <a14:foregroundMark x1="76111" y1="36563" x2="62333" y2="43125"/>
                        <a14:foregroundMark x1="62333" y1="43125" x2="61111" y2="4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-203184"/>
            <a:ext cx="3775363" cy="1342351"/>
          </a:xfrm>
          <a:prstGeom prst="rect">
            <a:avLst/>
          </a:prstGeom>
        </p:spPr>
      </p:pic>
      <p:pic>
        <p:nvPicPr>
          <p:cNvPr id="15" name="Imagen 1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9BE9F537-8AAC-1240-A551-7D0DEFACBE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CFAFB"/>
              </a:clrFrom>
              <a:clrTo>
                <a:srgbClr val="FC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037194" y="1001623"/>
            <a:ext cx="734320" cy="2073842"/>
          </a:xfrm>
          <a:prstGeom prst="rect">
            <a:avLst/>
          </a:prstGeom>
        </p:spPr>
      </p:pic>
      <p:pic>
        <p:nvPicPr>
          <p:cNvPr id="31" name="Imagen 3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CEE0DE82-A71E-934D-B846-CB97BB9135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CFAFB"/>
              </a:clrFrom>
              <a:clrTo>
                <a:srgbClr val="FCFA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6843" y="1139167"/>
            <a:ext cx="1236975" cy="181901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1EA0AD07-17E6-754B-9BDA-9C6564532B2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8692" y="3969817"/>
            <a:ext cx="1233251" cy="982254"/>
          </a:xfrm>
          <a:prstGeom prst="rect">
            <a:avLst/>
          </a:prstGeom>
        </p:spPr>
      </p:pic>
      <p:sp>
        <p:nvSpPr>
          <p:cNvPr id="18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9279846" y="258166"/>
            <a:ext cx="2648298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C21955C-C002-4A4F-B04D-2337936F4F74}"/>
              </a:ext>
            </a:extLst>
          </p:cNvPr>
          <p:cNvSpPr txBox="1">
            <a:spLocks/>
          </p:cNvSpPr>
          <p:nvPr/>
        </p:nvSpPr>
        <p:spPr>
          <a:xfrm>
            <a:off x="10409937" y="257085"/>
            <a:ext cx="1450006" cy="400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endParaRPr lang="en-US" sz="2000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4596A262-C0DD-234A-9EB8-4179904E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529" y="193498"/>
            <a:ext cx="2894511" cy="528174"/>
          </a:xfrm>
        </p:spPr>
        <p:txBody>
          <a:bodyPr>
            <a:noAutofit/>
          </a:bodyPr>
          <a:lstStyle/>
          <a:p>
            <a:r>
              <a:rPr lang="en-GB" sz="2000" b="1" dirty="0">
                <a:solidFill>
                  <a:prstClr val="white"/>
                </a:solidFill>
              </a:rPr>
              <a:t>hablar / escuchar</a:t>
            </a:r>
            <a:endParaRPr lang="es-GB" sz="2000" dirty="0"/>
          </a:p>
        </p:txBody>
      </p:sp>
    </p:spTree>
    <p:extLst>
      <p:ext uri="{BB962C8B-B14F-4D97-AF65-F5344CB8AC3E}">
        <p14:creationId xmlns:p14="http://schemas.microsoft.com/office/powerpoint/2010/main" val="413660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20" grpId="0"/>
      <p:bldP spid="21" grpId="0"/>
      <p:bldP spid="28" grpId="0"/>
      <p:bldP spid="2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4F064CD-3073-5648-9E13-7A2904DB6E77}" vid="{867742E5-2587-084B-8BD5-7DA6ADC8FE5B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4F064CD-3073-5648-9E13-7A2904DB6E77}" vid="{867742E5-2587-084B-8BD5-7DA6ADC8FE5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Spanish_template (1)</Template>
  <TotalTime>4858</TotalTime>
  <Words>5967</Words>
  <Application>Microsoft Office PowerPoint</Application>
  <PresentationFormat>Widescreen</PresentationFormat>
  <Paragraphs>1031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Century Gothic</vt:lpstr>
      <vt:lpstr>Times New Roman</vt:lpstr>
      <vt:lpstr>Tw Cen MT</vt:lpstr>
      <vt:lpstr>Wingdings</vt:lpstr>
      <vt:lpstr>1_Office Theme</vt:lpstr>
      <vt:lpstr>2_Office Theme</vt:lpstr>
      <vt:lpstr>Describing what you and someone else (we) do (parties / celebrations)</vt:lpstr>
      <vt:lpstr>Fonética</vt:lpstr>
      <vt:lpstr>Fonética</vt:lpstr>
      <vt:lpstr>escuchar</vt:lpstr>
      <vt:lpstr>Vocabulario</vt:lpstr>
      <vt:lpstr>Present tense -ir verbs: 1st person plural (-imos)</vt:lpstr>
      <vt:lpstr>leer</vt:lpstr>
      <vt:lpstr>escuchar</vt:lpstr>
      <vt:lpstr>hablar / escuchar</vt:lpstr>
      <vt:lpstr>Persona A</vt:lpstr>
      <vt:lpstr>Persona B</vt:lpstr>
      <vt:lpstr>Describing what you and someone else (we) do (parties / celebrations)</vt:lpstr>
      <vt:lpstr>Fonética</vt:lpstr>
      <vt:lpstr>Persona A</vt:lpstr>
      <vt:lpstr>Persona A</vt:lpstr>
      <vt:lpstr>Vocabulario</vt:lpstr>
      <vt:lpstr>Present tense -ir verbs: 1st person plural (-imos)</vt:lpstr>
      <vt:lpstr>Routine vs ongoing/current actions</vt:lpstr>
      <vt:lpstr>leer</vt:lpstr>
      <vt:lpstr>Hablamos sobre las fiestas</vt:lpstr>
      <vt:lpstr>hablar / escuchar</vt:lpstr>
      <vt:lpstr>Persona A</vt:lpstr>
      <vt:lpstr>Persona B</vt:lpstr>
      <vt:lpstr>Persona A</vt:lpstr>
      <vt:lpstr>Persona B</vt:lpstr>
      <vt:lpstr>Deberes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 title</dc:title>
  <dc:creator>Rachel Hawkes</dc:creator>
  <cp:lastModifiedBy>Nicholas Avery</cp:lastModifiedBy>
  <cp:revision>451</cp:revision>
  <dcterms:created xsi:type="dcterms:W3CDTF">2020-06-12T19:18:08Z</dcterms:created>
  <dcterms:modified xsi:type="dcterms:W3CDTF">2020-10-11T20:07:44Z</dcterms:modified>
</cp:coreProperties>
</file>