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0" d="100"/>
          <a:sy n="110" d="100"/>
        </p:scale>
        <p:origin x="49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3C853-A854-41B2-B5DF-488F1000ED4F}" type="datetimeFigureOut">
              <a:rPr lang="en-GB" smtClean="0"/>
              <a:t>27/09/2019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031C1-C51A-43CD-B30A-BB4CA2C97DAC}" type="slidenum">
              <a:rPr lang="en-GB" smtClean="0"/>
              <a:t>‹#›</a:t>
            </a:fld>
            <a:endParaRPr lang="en-GB"/>
          </a:p>
        </p:txBody>
      </p:sp>
    </p:spTree>
    <p:extLst>
      <p:ext uri="{BB962C8B-B14F-4D97-AF65-F5344CB8AC3E}">
        <p14:creationId xmlns:p14="http://schemas.microsoft.com/office/powerpoint/2010/main" val="345262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Predicate_(gramma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This explanation expands the </a:t>
            </a:r>
            <a:r>
              <a:rPr lang="en-GB" dirty="0" smtClean="0"/>
              <a:t>students’ </a:t>
            </a:r>
            <a:r>
              <a:rPr lang="en-GB" dirty="0"/>
              <a:t>knowledge of definite articles to the accusative (Row 2). </a:t>
            </a:r>
            <a:endParaRPr lang="en-GB" dirty="0" smtClean="0"/>
          </a:p>
          <a:p>
            <a:r>
              <a:rPr lang="de-DE" sz="1200" b="0" i="0" kern="1200" dirty="0" smtClean="0">
                <a:solidFill>
                  <a:schemeClr val="tx1"/>
                </a:solidFill>
                <a:effectLst/>
                <a:latin typeface="+mn-lt"/>
                <a:ea typeface="+mn-ea"/>
                <a:cs typeface="+mn-cs"/>
              </a:rPr>
              <a:t>NB: There are of course a few verbs other than SEIN that are not followed by the accusative (Row</a:t>
            </a:r>
            <a:r>
              <a:rPr lang="de-DE" sz="1200" b="0" i="0" kern="1200" baseline="0" dirty="0" smtClean="0">
                <a:solidFill>
                  <a:schemeClr val="tx1"/>
                </a:solidFill>
                <a:effectLst/>
                <a:latin typeface="+mn-lt"/>
                <a:ea typeface="+mn-ea"/>
                <a:cs typeface="+mn-cs"/>
              </a:rPr>
              <a:t> 2): </a:t>
            </a:r>
            <a:r>
              <a:rPr lang="de-DE" sz="1200" b="0" i="0" kern="1200" dirty="0" smtClean="0">
                <a:solidFill>
                  <a:schemeClr val="tx1"/>
                </a:solidFill>
                <a:effectLst/>
                <a:latin typeface="+mn-lt"/>
                <a:ea typeface="+mn-ea"/>
                <a:cs typeface="+mn-cs"/>
              </a:rPr>
              <a:t>sein, werden, bleiben, scheinen, dünken, heißen.</a:t>
            </a:r>
          </a:p>
          <a:p>
            <a:r>
              <a:rPr lang="de-DE" sz="1200" b="0" i="0" kern="1200" dirty="0" smtClean="0">
                <a:solidFill>
                  <a:schemeClr val="tx1"/>
                </a:solidFill>
                <a:effectLst/>
                <a:latin typeface="+mn-lt"/>
                <a:ea typeface="+mn-ea"/>
                <a:cs typeface="+mn-cs"/>
              </a:rPr>
              <a:t>These are</a:t>
            </a:r>
            <a:r>
              <a:rPr lang="de-DE" sz="1200" b="0" i="0" kern="1200" baseline="0" dirty="0" smtClean="0">
                <a:solidFill>
                  <a:schemeClr val="tx1"/>
                </a:solidFill>
                <a:effectLst/>
                <a:latin typeface="+mn-lt"/>
                <a:ea typeface="+mn-ea"/>
                <a:cs typeface="+mn-cs"/>
              </a:rPr>
              <a:t> not followed by objects, but typically by a ‚predicative nominal‘ (essentially like a 2nd version of the subject – e.g. Polly is a parrot. / A parrot is Polly.)</a:t>
            </a:r>
            <a:endParaRPr lang="de-DE" sz="1200" b="0" i="0" kern="1200" dirty="0" smtClean="0">
              <a:solidFill>
                <a:schemeClr val="tx1"/>
              </a:solidFill>
              <a:effectLst/>
              <a:latin typeface="+mn-lt"/>
              <a:ea typeface="+mn-ea"/>
              <a:cs typeface="+mn-cs"/>
            </a:endParaRPr>
          </a:p>
          <a:p>
            <a:r>
              <a:rPr lang="en-GB" dirty="0" smtClean="0">
                <a:hlinkClick r:id="rId3"/>
              </a:rPr>
              <a:t>https://en.wikipedia.org/wiki/Predicate_(grammar)</a:t>
            </a:r>
            <a:endParaRPr lang="en-GB" dirty="0" smtClean="0"/>
          </a:p>
          <a:p>
            <a:endParaRPr lang="en-GB" dirty="0" smtClean="0"/>
          </a:p>
          <a:p>
            <a:r>
              <a:rPr lang="en-GB" dirty="0" smtClean="0"/>
              <a:t>At</a:t>
            </a:r>
            <a:r>
              <a:rPr lang="en-GB" baseline="0" dirty="0" smtClean="0"/>
              <a:t> this stage, though, it is only important for students to know that SEIN is followed by nominative (Row 1), and other verbs generally by accusative (Row 2).</a:t>
            </a:r>
            <a:endParaRPr lang="en-GB" dirty="0"/>
          </a:p>
          <a:p>
            <a:r>
              <a:rPr lang="en-GB" dirty="0"/>
              <a:t> </a:t>
            </a:r>
            <a:br>
              <a:rPr lang="en-GB" dirty="0"/>
            </a:b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648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Person A: response grid</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859081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Each card </a:t>
            </a:r>
            <a:r>
              <a:rPr lang="en-GB" baseline="0" dirty="0" smtClean="0"/>
              <a:t>shows </a:t>
            </a:r>
            <a:r>
              <a:rPr lang="en-GB" baseline="0" dirty="0"/>
              <a:t>a person and the two items </a:t>
            </a:r>
            <a:r>
              <a:rPr lang="en-GB" baseline="0" dirty="0" smtClean="0"/>
              <a:t>s/he is donating</a:t>
            </a:r>
            <a:r>
              <a:rPr lang="en-GB"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35884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SLIDE WITH PASS THE PARCEL CARDS</a:t>
            </a:r>
          </a:p>
          <a:p>
            <a:endParaRPr lang="en-GB" baseline="0" dirty="0" smtClean="0"/>
          </a:p>
          <a:p>
            <a:r>
              <a:rPr lang="en-GB" baseline="0" dirty="0" smtClean="0"/>
              <a:t>Pass </a:t>
            </a:r>
            <a:r>
              <a:rPr lang="en-GB" baseline="0" dirty="0"/>
              <a:t>the parcel with cards - music stops, everyone holds up their cards (we will have </a:t>
            </a:r>
            <a:r>
              <a:rPr lang="en-GB" baseline="0" dirty="0" smtClean="0"/>
              <a:t>12 </a:t>
            </a:r>
            <a:r>
              <a:rPr lang="en-GB" baseline="0" dirty="0"/>
              <a:t>nouns in play, all the masc. </a:t>
            </a:r>
            <a:r>
              <a:rPr lang="en-GB" baseline="0" dirty="0" smtClean="0"/>
              <a:t>ones met in the SOW to date, plus 4 die/das words). </a:t>
            </a:r>
            <a:r>
              <a:rPr lang="en-GB" baseline="0" dirty="0"/>
              <a:t>Teacher first asks '</a:t>
            </a:r>
            <a:r>
              <a:rPr lang="en-GB" baseline="0" dirty="0" err="1"/>
              <a:t>Wer</a:t>
            </a:r>
            <a:r>
              <a:rPr lang="en-GB" baseline="0" dirty="0"/>
              <a:t> hat den Tisch?' </a:t>
            </a:r>
            <a:r>
              <a:rPr lang="en-GB" baseline="0" dirty="0" err="1"/>
              <a:t>Wer</a:t>
            </a:r>
            <a:r>
              <a:rPr lang="en-GB" baseline="0" dirty="0"/>
              <a:t> hat </a:t>
            </a:r>
            <a:r>
              <a:rPr lang="en-GB" baseline="0" dirty="0" smtClean="0"/>
              <a:t>den Mann? </a:t>
            </a:r>
            <a:r>
              <a:rPr lang="en-GB" baseline="0" dirty="0" smtClean="0">
                <a:sym typeface="Wingdings" panose="05000000000000000000" pitchFamily="2" charset="2"/>
              </a:rPr>
              <a:t> Harriet hat den Mann.  John hat den Mann. (there will be 2-3 students with the same noun card).</a:t>
            </a:r>
            <a:br>
              <a:rPr lang="en-GB" baseline="0" dirty="0" smtClean="0">
                <a:sym typeface="Wingdings" panose="05000000000000000000" pitchFamily="2" charset="2"/>
              </a:rPr>
            </a:br>
            <a:r>
              <a:rPr lang="en-GB" baseline="0" dirty="0" smtClean="0"/>
              <a:t>After </a:t>
            </a:r>
            <a:r>
              <a:rPr lang="en-GB" baseline="0" dirty="0"/>
              <a:t>a few more turns, the teacher asks: 'Was hat David?' to elicit the definite article in Row 2.</a:t>
            </a:r>
          </a:p>
          <a:p>
            <a:endParaRPr lang="en-GB" baseline="0" dirty="0"/>
          </a:p>
          <a:p>
            <a:r>
              <a:rPr lang="en-GB" baseline="0" dirty="0"/>
              <a:t>A variation: Teacher has an extra set of the nouns in pictures. After the music stops holds a card up and ask ‘Was </a:t>
            </a:r>
            <a:r>
              <a:rPr lang="en-GB" baseline="0" dirty="0" err="1"/>
              <a:t>ist</a:t>
            </a:r>
            <a:r>
              <a:rPr lang="en-GB" baseline="0" dirty="0"/>
              <a:t> das?’ (‘Das </a:t>
            </a:r>
            <a:r>
              <a:rPr lang="en-GB" baseline="0" dirty="0" err="1"/>
              <a:t>ist</a:t>
            </a:r>
            <a:r>
              <a:rPr lang="en-GB" baseline="0" dirty="0"/>
              <a:t> </a:t>
            </a:r>
            <a:r>
              <a:rPr lang="en-GB" u="sng" baseline="0" dirty="0"/>
              <a:t>der</a:t>
            </a:r>
            <a:r>
              <a:rPr lang="en-GB" u="none" baseline="0" dirty="0"/>
              <a:t> Tisch</a:t>
            </a:r>
            <a:r>
              <a:rPr lang="en-GB" baseline="0" dirty="0"/>
              <a:t>’) followed by ‘</a:t>
            </a:r>
            <a:r>
              <a:rPr lang="en-GB" baseline="0" dirty="0" err="1"/>
              <a:t>Wer</a:t>
            </a:r>
            <a:r>
              <a:rPr lang="en-GB" baseline="0" dirty="0"/>
              <a:t> hat das’? (‘David hat </a:t>
            </a:r>
            <a:r>
              <a:rPr lang="en-GB" u="sng" baseline="0" dirty="0"/>
              <a:t>den</a:t>
            </a:r>
            <a:r>
              <a:rPr lang="en-GB" u="none" baseline="0" dirty="0"/>
              <a:t> Tisch’). This emphasises that the does not change after </a:t>
            </a:r>
            <a:r>
              <a:rPr lang="en-GB" i="1" u="none" baseline="0" dirty="0" err="1"/>
              <a:t>ist</a:t>
            </a:r>
            <a:r>
              <a:rPr lang="en-GB" i="0" u="none" baseline="0" dirty="0"/>
              <a:t>, but does change after other verbs.</a:t>
            </a:r>
          </a:p>
          <a:p>
            <a:endParaRPr lang="en-GB" baseline="0" dirty="0"/>
          </a:p>
          <a:p>
            <a:r>
              <a:rPr lang="en-GB" b="1" i="0" u="none" baseline="0" dirty="0"/>
              <a:t>Masculine words</a:t>
            </a:r>
          </a:p>
          <a:p>
            <a:r>
              <a:rPr lang="en-GB" i="0" u="none" baseline="0" dirty="0" smtClean="0"/>
              <a:t>der </a:t>
            </a:r>
            <a:r>
              <a:rPr lang="en-GB" i="0" u="none" baseline="0" dirty="0"/>
              <a:t>Tisch</a:t>
            </a:r>
          </a:p>
          <a:p>
            <a:r>
              <a:rPr lang="en-GB" i="0" u="none" baseline="0" dirty="0" smtClean="0"/>
              <a:t>der </a:t>
            </a:r>
            <a:r>
              <a:rPr lang="en-GB" i="0" u="none" baseline="0" dirty="0"/>
              <a:t>Tag</a:t>
            </a:r>
          </a:p>
          <a:p>
            <a:r>
              <a:rPr lang="en-GB" i="0" u="none" baseline="0" dirty="0" smtClean="0"/>
              <a:t>der </a:t>
            </a:r>
            <a:r>
              <a:rPr lang="en-GB" i="0" u="none" baseline="0" dirty="0"/>
              <a:t>Mann</a:t>
            </a:r>
          </a:p>
          <a:p>
            <a:r>
              <a:rPr lang="en-GB" i="0" u="none" baseline="0" dirty="0" smtClean="0"/>
              <a:t>der Ort (this picture is new, although students have learnt the word, so worth flagging this up)</a:t>
            </a:r>
            <a:endParaRPr lang="en-GB" i="0" u="none" baseline="0" dirty="0"/>
          </a:p>
          <a:p>
            <a:r>
              <a:rPr lang="en-GB" i="0" u="none" baseline="0" dirty="0" smtClean="0"/>
              <a:t>der </a:t>
            </a:r>
            <a:r>
              <a:rPr lang="en-GB" i="0" u="none" baseline="0" dirty="0"/>
              <a:t>Lehrer</a:t>
            </a:r>
          </a:p>
          <a:p>
            <a:r>
              <a:rPr lang="en-GB" i="0" u="none" baseline="0" dirty="0" smtClean="0"/>
              <a:t>der </a:t>
            </a:r>
            <a:r>
              <a:rPr lang="en-GB" i="0" u="none" baseline="0" dirty="0" err="1"/>
              <a:t>Fußball</a:t>
            </a:r>
            <a:endParaRPr lang="en-GB" i="0" u="none" baseline="0" dirty="0"/>
          </a:p>
          <a:p>
            <a:r>
              <a:rPr lang="en-GB" i="0" u="none" baseline="0" dirty="0" smtClean="0"/>
              <a:t>der Freund</a:t>
            </a:r>
            <a:br>
              <a:rPr lang="en-GB" i="0" u="none" baseline="0" dirty="0" smtClean="0"/>
            </a:br>
            <a:r>
              <a:rPr lang="en-GB" i="0" u="none" baseline="0" dirty="0" smtClean="0"/>
              <a:t>der </a:t>
            </a:r>
            <a:r>
              <a:rPr lang="en-GB" i="0" u="none" baseline="0" dirty="0" err="1" smtClean="0"/>
              <a:t>Gast</a:t>
            </a:r>
            <a:r>
              <a:rPr lang="en-GB" i="0" u="none" baseline="0" dirty="0" smtClean="0"/>
              <a:t> (this word recycled from Week 1)</a:t>
            </a:r>
            <a:endParaRPr lang="en-GB" i="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u="none" baseline="0" dirty="0" smtClean="0"/>
              <a:t>Not included: (Der Mensch </a:t>
            </a:r>
            <a:r>
              <a:rPr lang="en-GB" i="0" u="none" baseline="0" dirty="0" smtClean="0">
                <a:sym typeface="Wingdings" pitchFamily="2" charset="2"/>
              </a:rPr>
              <a:t> </a:t>
            </a:r>
            <a:r>
              <a:rPr lang="en-GB" i="0" u="none" baseline="0" dirty="0">
                <a:sym typeface="Wingdings" pitchFamily="2" charset="2"/>
              </a:rPr>
              <a:t>difficult to distinguish from the man in a simple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u="none" baseline="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baseline="0" dirty="0">
                <a:sym typeface="Wingdings" pitchFamily="2" charset="2"/>
              </a:rPr>
              <a:t>Additions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smtClean="0">
                <a:sym typeface="Wingdings" pitchFamily="2" charset="2"/>
              </a:rPr>
              <a:t>das </a:t>
            </a:r>
            <a:r>
              <a:rPr lang="en-GB" b="0" i="0" u="none" baseline="0" dirty="0">
                <a:sym typeface="Wingdings" pitchFamily="2" charset="2"/>
              </a:rPr>
              <a:t>Wort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smtClean="0">
                <a:sym typeface="Wingdings" pitchFamily="2" charset="2"/>
              </a:rPr>
              <a:t>die </a:t>
            </a:r>
            <a:r>
              <a:rPr lang="en-GB" b="0" i="0" u="none" baseline="0" dirty="0" err="1">
                <a:sym typeface="Wingdings" pitchFamily="2" charset="2"/>
              </a:rPr>
              <a:t>Flasche</a:t>
            </a:r>
            <a:endParaRPr lang="en-GB" b="0" i="0" u="none" baseline="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smtClean="0">
                <a:sym typeface="Wingdings" pitchFamily="2" charset="2"/>
              </a:rPr>
              <a:t>das Tier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baseline="0" dirty="0" smtClean="0"/>
              <a:t>die </a:t>
            </a:r>
            <a:r>
              <a:rPr lang="en-GB" b="0" i="0" u="none" baseline="0" dirty="0" err="1"/>
              <a:t>Zahl</a:t>
            </a:r>
            <a:endParaRPr lang="en-GB" b="0" i="0" u="none" baseline="0" dirty="0"/>
          </a:p>
          <a:p>
            <a:endParaRPr lang="en-GB" i="0" u="none" baseline="0" dirty="0"/>
          </a:p>
          <a:p>
            <a:endParaRPr lang="en-GB" i="0" u="none"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93724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This listening activity and the reading activity </a:t>
            </a:r>
            <a:r>
              <a:rPr lang="en-GB" sz="1200" b="1" kern="1200" dirty="0" smtClean="0">
                <a:solidFill>
                  <a:schemeClr val="tx1"/>
                </a:solidFill>
                <a:effectLst/>
                <a:latin typeface="+mn-lt"/>
                <a:ea typeface="+mn-ea"/>
                <a:cs typeface="+mn-cs"/>
              </a:rPr>
              <a:t>that follows are focused </a:t>
            </a:r>
            <a:r>
              <a:rPr lang="en-GB" sz="1200" b="1" kern="1200" dirty="0">
                <a:solidFill>
                  <a:schemeClr val="tx1"/>
                </a:solidFill>
                <a:effectLst/>
                <a:latin typeface="+mn-lt"/>
                <a:ea typeface="+mn-ea"/>
                <a:cs typeface="+mn-cs"/>
              </a:rPr>
              <a:t>on connecting articles to their nouns. The nouns are all in the accusative form and include some with the newly introduced ‘den’. The text is not given as the start of each question is the same. </a:t>
            </a:r>
            <a:r>
              <a:rPr lang="en-GB" sz="1200" b="1" kern="1200" dirty="0" smtClean="0">
                <a:solidFill>
                  <a:schemeClr val="tx1"/>
                </a:solidFill>
                <a:effectLst/>
                <a:latin typeface="+mn-lt"/>
                <a:ea typeface="+mn-ea"/>
                <a:cs typeface="+mn-cs"/>
              </a:rPr>
              <a:t>The </a:t>
            </a:r>
            <a:r>
              <a:rPr lang="en-GB" sz="1200" b="1" kern="1200" dirty="0">
                <a:solidFill>
                  <a:schemeClr val="tx1"/>
                </a:solidFill>
                <a:effectLst/>
                <a:latin typeface="+mn-lt"/>
                <a:ea typeface="+mn-ea"/>
                <a:cs typeface="+mn-cs"/>
              </a:rPr>
              <a:t>students have </a:t>
            </a:r>
            <a:r>
              <a:rPr lang="en-GB" sz="1200" b="1" kern="1200" dirty="0" smtClean="0">
                <a:solidFill>
                  <a:schemeClr val="tx1"/>
                </a:solidFill>
                <a:effectLst/>
                <a:latin typeface="+mn-lt"/>
                <a:ea typeface="+mn-ea"/>
                <a:cs typeface="+mn-cs"/>
              </a:rPr>
              <a:t>to listen </a:t>
            </a:r>
            <a:r>
              <a:rPr lang="en-GB" sz="1200" b="1" kern="1200" dirty="0">
                <a:solidFill>
                  <a:schemeClr val="tx1"/>
                </a:solidFill>
                <a:effectLst/>
                <a:latin typeface="+mn-lt"/>
                <a:ea typeface="+mn-ea"/>
                <a:cs typeface="+mn-cs"/>
              </a:rPr>
              <a:t>for the article.</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____ [</a:t>
            </a:r>
            <a:r>
              <a:rPr lang="en-GB" sz="1200" kern="1200" dirty="0" err="1">
                <a:solidFill>
                  <a:schemeClr val="tx1"/>
                </a:solidFill>
                <a:effectLst/>
                <a:latin typeface="+mn-lt"/>
                <a:ea typeface="+mn-ea"/>
                <a:cs typeface="+mn-cs"/>
              </a:rPr>
              <a:t>Flasche</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den ____ [</a:t>
            </a:r>
            <a:r>
              <a:rPr lang="en-GB" sz="1200" kern="1200" dirty="0" err="1">
                <a:solidFill>
                  <a:schemeClr val="tx1"/>
                </a:solidFill>
                <a:effectLst/>
                <a:latin typeface="+mn-lt"/>
                <a:ea typeface="+mn-ea"/>
                <a:cs typeface="+mn-cs"/>
              </a:rPr>
              <a:t>Fußball</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_____ [Tafel]?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_____ [Heft]?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den ______ [Tisch]?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_______ [Tier]?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______ [</a:t>
            </a:r>
            <a:r>
              <a:rPr lang="en-GB" sz="1200" kern="1200" dirty="0" err="1">
                <a:solidFill>
                  <a:schemeClr val="tx1"/>
                </a:solidFill>
                <a:effectLst/>
                <a:latin typeface="+mn-lt"/>
                <a:ea typeface="+mn-ea"/>
                <a:cs typeface="+mn-cs"/>
              </a:rPr>
              <a:t>Paar</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_______ [</a:t>
            </a:r>
            <a:r>
              <a:rPr lang="en-GB" sz="1200" kern="1200" dirty="0" err="1">
                <a:solidFill>
                  <a:schemeClr val="tx1"/>
                </a:solidFill>
                <a:effectLst/>
                <a:latin typeface="+mn-lt"/>
                <a:ea typeface="+mn-ea"/>
                <a:cs typeface="+mn-cs"/>
              </a:rPr>
              <a:t>Zahl</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671309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Note: </a:t>
            </a:r>
            <a:r>
              <a:rPr lang="en-GB" sz="1200" b="0" kern="1200" dirty="0" smtClean="0">
                <a:solidFill>
                  <a:schemeClr val="tx1"/>
                </a:solidFill>
                <a:effectLst/>
                <a:latin typeface="+mn-lt"/>
                <a:ea typeface="+mn-ea"/>
                <a:cs typeface="+mn-cs"/>
              </a:rPr>
              <a:t>the pairs</a:t>
            </a:r>
            <a:r>
              <a:rPr lang="en-GB" sz="1200" b="0" kern="1200" baseline="0" dirty="0" smtClean="0">
                <a:solidFill>
                  <a:schemeClr val="tx1"/>
                </a:solidFill>
                <a:effectLst/>
                <a:latin typeface="+mn-lt"/>
                <a:ea typeface="+mn-ea"/>
                <a:cs typeface="+mn-cs"/>
              </a:rPr>
              <a:t> of pictures are animated to appear on the teacher’s click so that they can be brought in just before the audio is activated (by clicking the number).  This prevents possible cognitive overload or distraction of seeing all the pictures all once.</a:t>
            </a:r>
            <a:endParaRPr lang="en-GB" sz="1200" b="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Transcript</a:t>
            </a:r>
            <a:endParaRPr lang="en-GB" sz="1200" b="1"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Flasche</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den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Fußball</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Tafel</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a:t>
            </a:r>
            <a:r>
              <a:rPr lang="en-GB" sz="1200" kern="1200" dirty="0" smtClean="0">
                <a:solidFill>
                  <a:schemeClr val="tx1"/>
                </a:solidFill>
                <a:effectLst/>
                <a:latin typeface="+mn-lt"/>
                <a:ea typeface="+mn-ea"/>
                <a:cs typeface="+mn-cs"/>
              </a:rPr>
              <a:t>[Heft]?</a:t>
            </a:r>
            <a:endParaRPr lang="en-GB" sz="1200" kern="120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933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5.  </a:t>
            </a:r>
            <a:r>
              <a:rPr lang="en-GB" sz="1200" kern="1200" dirty="0" err="1" smtClean="0">
                <a:solidFill>
                  <a:schemeClr val="tx1"/>
                </a:solidFill>
                <a:effectLst/>
                <a:latin typeface="+mn-lt"/>
                <a:ea typeface="+mn-ea"/>
                <a:cs typeface="+mn-cs"/>
              </a:rPr>
              <a:t>Wer</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hat den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Tisch</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6.  </a:t>
            </a:r>
            <a:r>
              <a:rPr lang="en-GB" sz="1200" kern="1200" dirty="0" err="1" smtClean="0">
                <a:solidFill>
                  <a:schemeClr val="tx1"/>
                </a:solidFill>
                <a:effectLst/>
                <a:latin typeface="+mn-lt"/>
                <a:ea typeface="+mn-ea"/>
                <a:cs typeface="+mn-cs"/>
              </a:rPr>
              <a:t>Wer</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hat das </a:t>
            </a:r>
            <a:r>
              <a:rPr lang="en-GB" sz="1200" kern="1200" dirty="0" smtClean="0">
                <a:solidFill>
                  <a:schemeClr val="tx1"/>
                </a:solidFill>
                <a:effectLst/>
                <a:latin typeface="+mn-lt"/>
                <a:ea typeface="+mn-ea"/>
                <a:cs typeface="+mn-cs"/>
              </a:rPr>
              <a:t>[Tier]?</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7.  </a:t>
            </a:r>
            <a:r>
              <a:rPr lang="en-GB" sz="1200" kern="1200" dirty="0" err="1" smtClean="0">
                <a:solidFill>
                  <a:schemeClr val="tx1"/>
                </a:solidFill>
                <a:effectLst/>
                <a:latin typeface="+mn-lt"/>
                <a:ea typeface="+mn-ea"/>
                <a:cs typeface="+mn-cs"/>
              </a:rPr>
              <a:t>Wer</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hat das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Paar</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8.  </a:t>
            </a:r>
            <a:r>
              <a:rPr lang="en-GB" sz="1200" kern="1200" dirty="0" err="1" smtClean="0">
                <a:solidFill>
                  <a:schemeClr val="tx1"/>
                </a:solidFill>
                <a:effectLst/>
                <a:latin typeface="+mn-lt"/>
                <a:ea typeface="+mn-ea"/>
                <a:cs typeface="+mn-cs"/>
              </a:rPr>
              <a:t>Wer</a:t>
            </a:r>
            <a:r>
              <a:rPr lang="en-GB" sz="1200" kern="1200" dirty="0" smtClean="0">
                <a:solidFill>
                  <a:schemeClr val="tx1"/>
                </a:solidFill>
                <a:effectLst/>
                <a:latin typeface="+mn-lt"/>
                <a:ea typeface="+mn-ea"/>
                <a:cs typeface="+mn-cs"/>
              </a:rPr>
              <a:t> </a:t>
            </a:r>
            <a:r>
              <a:rPr lang="en-GB" sz="1200" kern="1200" dirty="0">
                <a:solidFill>
                  <a:schemeClr val="tx1"/>
                </a:solidFill>
                <a:effectLst/>
                <a:latin typeface="+mn-lt"/>
                <a:ea typeface="+mn-ea"/>
                <a:cs typeface="+mn-cs"/>
              </a:rPr>
              <a:t>hat die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Zahl</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62357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err="1">
                <a:solidFill>
                  <a:schemeClr val="tx1"/>
                </a:solidFill>
                <a:effectLst/>
                <a:latin typeface="+mn-lt"/>
                <a:ea typeface="+mn-ea"/>
                <a:cs typeface="+mn-cs"/>
              </a:rPr>
              <a:t>Antworten</a:t>
            </a:r>
            <a:endParaRPr lang="en-GB" sz="1200" b="1"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The audio files now play the complete question. Play the audio, so students can listen to the answer before showing the correct answer.</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a:t>
            </a:r>
            <a:r>
              <a:rPr lang="en-GB" sz="1200" kern="1200" dirty="0" err="1">
                <a:solidFill>
                  <a:schemeClr val="tx1"/>
                </a:solidFill>
                <a:effectLst/>
                <a:latin typeface="+mn-lt"/>
                <a:ea typeface="+mn-ea"/>
                <a:cs typeface="+mn-cs"/>
              </a:rPr>
              <a:t>Flasche</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den </a:t>
            </a:r>
            <a:r>
              <a:rPr lang="en-GB" sz="1200" kern="1200" dirty="0" err="1">
                <a:solidFill>
                  <a:schemeClr val="tx1"/>
                </a:solidFill>
                <a:effectLst/>
                <a:latin typeface="+mn-lt"/>
                <a:ea typeface="+mn-ea"/>
                <a:cs typeface="+mn-cs"/>
              </a:rPr>
              <a:t>Fußball</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Tafel?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Heft?</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21019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err="1">
                <a:solidFill>
                  <a:schemeClr val="tx1"/>
                </a:solidFill>
                <a:effectLst/>
                <a:latin typeface="+mn-lt"/>
                <a:ea typeface="+mn-ea"/>
                <a:cs typeface="+mn-cs"/>
              </a:rPr>
              <a:t>Antworten</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audio files now play the complete question. Play the audio, so students can listen to the answer before showing the correct answer.</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den Tisch?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Tier?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das </a:t>
            </a:r>
            <a:r>
              <a:rPr lang="en-GB" sz="1200" kern="1200" dirty="0" err="1">
                <a:solidFill>
                  <a:schemeClr val="tx1"/>
                </a:solidFill>
                <a:effectLst/>
                <a:latin typeface="+mn-lt"/>
                <a:ea typeface="+mn-ea"/>
                <a:cs typeface="+mn-cs"/>
              </a:rPr>
              <a:t>Paar</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err="1">
                <a:solidFill>
                  <a:schemeClr val="tx1"/>
                </a:solidFill>
                <a:effectLst/>
                <a:latin typeface="+mn-lt"/>
                <a:ea typeface="+mn-ea"/>
                <a:cs typeface="+mn-cs"/>
              </a:rPr>
              <a:t>Wer</a:t>
            </a:r>
            <a:r>
              <a:rPr lang="en-GB" sz="1200" kern="1200" dirty="0">
                <a:solidFill>
                  <a:schemeClr val="tx1"/>
                </a:solidFill>
                <a:effectLst/>
                <a:latin typeface="+mn-lt"/>
                <a:ea typeface="+mn-ea"/>
                <a:cs typeface="+mn-cs"/>
              </a:rPr>
              <a:t> hat die </a:t>
            </a:r>
            <a:r>
              <a:rPr lang="en-GB" sz="1200" kern="1200" dirty="0" err="1">
                <a:solidFill>
                  <a:schemeClr val="tx1"/>
                </a:solidFill>
                <a:effectLst/>
                <a:latin typeface="+mn-lt"/>
                <a:ea typeface="+mn-ea"/>
                <a:cs typeface="+mn-cs"/>
              </a:rPr>
              <a:t>Zahl</a:t>
            </a:r>
            <a:r>
              <a:rPr lang="en-GB" sz="1200" kern="1200" dirty="0">
                <a:solidFill>
                  <a:schemeClr val="tx1"/>
                </a:solidFill>
                <a:effectLst/>
                <a:latin typeface="+mn-lt"/>
                <a:ea typeface="+mn-ea"/>
                <a:cs typeface="+mn-cs"/>
              </a:rPr>
              <a:t>?</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97843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err="1"/>
              <a:t>Antworten</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33474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Pass the parcel with cards - music stops, everyone holds up their cards (we will have 9-10 nouns in play, all the masc. ones). Teacher first asks '</a:t>
            </a:r>
            <a:r>
              <a:rPr lang="en-GB" baseline="0" dirty="0" err="1"/>
              <a:t>Wer</a:t>
            </a:r>
            <a:r>
              <a:rPr lang="en-GB" baseline="0" dirty="0"/>
              <a:t> hat den Tisch?' </a:t>
            </a:r>
            <a:r>
              <a:rPr lang="en-GB" baseline="0" dirty="0" err="1"/>
              <a:t>Wer</a:t>
            </a:r>
            <a:r>
              <a:rPr lang="en-GB" baseline="0" dirty="0"/>
              <a:t> hat </a:t>
            </a:r>
            <a:r>
              <a:rPr lang="en-GB" baseline="0" dirty="0" smtClean="0"/>
              <a:t>den Lehrer?'. </a:t>
            </a:r>
            <a:r>
              <a:rPr lang="en-GB" baseline="0" dirty="0"/>
              <a:t>After a few more turns, the teacher asks: 'Was hat David?' to elicit the definite article in Row 2</a:t>
            </a:r>
            <a:r>
              <a:rPr lang="en-GB" baseline="0" dirty="0" smtClean="0"/>
              <a:t>.</a:t>
            </a:r>
          </a:p>
          <a:p>
            <a:endParaRPr lang="en-GB" baseline="0" dirty="0" smtClean="0"/>
          </a:p>
          <a:p>
            <a:r>
              <a:rPr lang="en-GB" b="1" baseline="0" dirty="0" smtClean="0"/>
              <a:t>Note: </a:t>
            </a:r>
            <a:r>
              <a:rPr lang="en-GB" baseline="0" dirty="0" smtClean="0"/>
              <a:t>to start the music, click the blue ‘play’ icon.  To stop it, click the red ‘no play’ icon.  To start music again, click the blue ‘play’ icon again </a:t>
            </a:r>
            <a:r>
              <a:rPr lang="en-GB" b="1" u="sng" baseline="0" dirty="0" smtClean="0"/>
              <a:t>twice</a:t>
            </a:r>
            <a:r>
              <a:rPr lang="en-GB" baseline="0" dirty="0" smtClean="0"/>
              <a:t>.</a:t>
            </a:r>
            <a:br>
              <a:rPr lang="en-GB" baseline="0" dirty="0" smtClean="0"/>
            </a:br>
            <a:r>
              <a:rPr lang="en-GB" b="1" baseline="0" dirty="0" smtClean="0"/>
              <a:t>Note: </a:t>
            </a:r>
            <a:r>
              <a:rPr lang="en-GB" baseline="0" dirty="0" smtClean="0"/>
              <a:t>the final slide in the PPT has the Pass the Parcel cards.</a:t>
            </a:r>
            <a:endParaRPr lang="en-GB" baseline="0" dirty="0"/>
          </a:p>
          <a:p>
            <a:endParaRPr lang="en-GB" baseline="0" dirty="0"/>
          </a:p>
          <a:p>
            <a:r>
              <a:rPr lang="en-GB" baseline="0" dirty="0"/>
              <a:t>A variation: Teacher has an extra set of the nouns in pictures. After the music stops holds a card up and ask ‘Was </a:t>
            </a:r>
            <a:r>
              <a:rPr lang="en-GB" baseline="0" dirty="0" err="1"/>
              <a:t>ist</a:t>
            </a:r>
            <a:r>
              <a:rPr lang="en-GB" baseline="0" dirty="0"/>
              <a:t> das?’ (‘Das </a:t>
            </a:r>
            <a:r>
              <a:rPr lang="en-GB" baseline="0" dirty="0" err="1"/>
              <a:t>ist</a:t>
            </a:r>
            <a:r>
              <a:rPr lang="en-GB" baseline="0" dirty="0"/>
              <a:t> </a:t>
            </a:r>
            <a:r>
              <a:rPr lang="en-GB" u="sng" baseline="0" dirty="0"/>
              <a:t>der</a:t>
            </a:r>
            <a:r>
              <a:rPr lang="en-GB" u="none" baseline="0" dirty="0"/>
              <a:t> Tisch</a:t>
            </a:r>
            <a:r>
              <a:rPr lang="en-GB" baseline="0" dirty="0"/>
              <a:t>’) followed by ‘</a:t>
            </a:r>
            <a:r>
              <a:rPr lang="en-GB" baseline="0" dirty="0" err="1"/>
              <a:t>Wer</a:t>
            </a:r>
            <a:r>
              <a:rPr lang="en-GB" baseline="0" dirty="0"/>
              <a:t> hat das’? (‘David hat </a:t>
            </a:r>
            <a:r>
              <a:rPr lang="en-GB" u="sng" baseline="0" dirty="0"/>
              <a:t>den</a:t>
            </a:r>
            <a:r>
              <a:rPr lang="en-GB" u="none" baseline="0" dirty="0"/>
              <a:t> Tisch’). This emphasises that </a:t>
            </a:r>
            <a:r>
              <a:rPr lang="en-GB" u="none" baseline="0" dirty="0" smtClean="0"/>
              <a:t>masculine ‘the’ </a:t>
            </a:r>
            <a:r>
              <a:rPr lang="en-GB" u="none" baseline="0" dirty="0"/>
              <a:t>does not change after </a:t>
            </a:r>
            <a:r>
              <a:rPr lang="en-GB" i="1" u="none" baseline="0" dirty="0" err="1"/>
              <a:t>ist</a:t>
            </a:r>
            <a:r>
              <a:rPr lang="en-GB" i="0" u="none" baseline="0" dirty="0"/>
              <a:t>, but does change after other verbs.</a:t>
            </a:r>
          </a:p>
          <a:p>
            <a:endParaRPr lang="en-GB" i="0" u="none" baseline="0" dirty="0"/>
          </a:p>
          <a:p>
            <a:r>
              <a:rPr lang="en-GB" b="1" i="0" u="none" baseline="0" dirty="0"/>
              <a:t>Masculine words</a:t>
            </a:r>
          </a:p>
          <a:p>
            <a:r>
              <a:rPr lang="en-GB" i="0" u="none" baseline="0" dirty="0" smtClean="0"/>
              <a:t>der </a:t>
            </a:r>
            <a:r>
              <a:rPr lang="en-GB" i="0" u="none" baseline="0" dirty="0"/>
              <a:t>Tisch</a:t>
            </a:r>
          </a:p>
          <a:p>
            <a:r>
              <a:rPr lang="en-GB" i="0" u="none" baseline="0" dirty="0" smtClean="0"/>
              <a:t>der </a:t>
            </a:r>
            <a:r>
              <a:rPr lang="en-GB" i="0" u="none" baseline="0" dirty="0"/>
              <a:t>Tag</a:t>
            </a:r>
          </a:p>
          <a:p>
            <a:r>
              <a:rPr lang="en-GB" i="0" u="none" baseline="0" dirty="0" smtClean="0"/>
              <a:t>der </a:t>
            </a:r>
            <a:r>
              <a:rPr lang="en-GB" i="0" u="none" baseline="0" dirty="0"/>
              <a:t>Mann</a:t>
            </a:r>
          </a:p>
          <a:p>
            <a:r>
              <a:rPr lang="en-GB" i="0" u="none" baseline="0" dirty="0" smtClean="0"/>
              <a:t>der </a:t>
            </a:r>
            <a:r>
              <a:rPr lang="en-GB" i="0" u="none" baseline="0" dirty="0"/>
              <a:t>Mensch</a:t>
            </a:r>
          </a:p>
          <a:p>
            <a:r>
              <a:rPr lang="en-GB" i="0" u="none" baseline="0" dirty="0" smtClean="0"/>
              <a:t>der Ort</a:t>
            </a:r>
            <a:endParaRPr lang="en-GB" i="0" u="none" baseline="0" dirty="0"/>
          </a:p>
          <a:p>
            <a:r>
              <a:rPr lang="en-GB" i="0" u="none" baseline="0" dirty="0" smtClean="0"/>
              <a:t>der </a:t>
            </a:r>
            <a:r>
              <a:rPr lang="en-GB" i="0" u="none" baseline="0" dirty="0"/>
              <a:t>Lehrer</a:t>
            </a:r>
          </a:p>
          <a:p>
            <a:r>
              <a:rPr lang="en-GB" i="0" u="none" baseline="0" dirty="0" smtClean="0"/>
              <a:t>der </a:t>
            </a:r>
            <a:r>
              <a:rPr lang="en-GB" i="0" u="none" baseline="0" dirty="0" err="1"/>
              <a:t>Fußball</a:t>
            </a:r>
            <a:endParaRPr lang="en-GB" i="0" u="none" baseline="0" dirty="0"/>
          </a:p>
          <a:p>
            <a:r>
              <a:rPr lang="en-GB" i="0" u="none" baseline="0" dirty="0" smtClean="0"/>
              <a:t>der Freund</a:t>
            </a:r>
            <a:br>
              <a:rPr lang="en-GB" i="0" u="none" baseline="0" dirty="0" smtClean="0"/>
            </a:br>
            <a:r>
              <a:rPr lang="en-GB" i="0" u="none" baseline="0" dirty="0" smtClean="0"/>
              <a:t>der </a:t>
            </a:r>
            <a:r>
              <a:rPr lang="en-GB" i="0" u="none" baseline="0" dirty="0" err="1" smtClean="0"/>
              <a:t>Gast</a:t>
            </a:r>
            <a:endParaRPr lang="en-GB" i="0" u="none" baseline="0" dirty="0"/>
          </a:p>
          <a:p>
            <a:endParaRPr lang="en-GB" i="0" u="none" baseline="0" dirty="0"/>
          </a:p>
          <a:p>
            <a:r>
              <a:rPr lang="en-GB" b="1" i="0" u="none" baseline="0" dirty="0"/>
              <a:t>Additions</a:t>
            </a:r>
          </a:p>
          <a:p>
            <a:r>
              <a:rPr lang="en-GB" b="0" i="0" u="none" baseline="0" dirty="0" smtClean="0"/>
              <a:t>die </a:t>
            </a:r>
            <a:r>
              <a:rPr lang="en-GB" b="0" i="0" u="none" baseline="0" dirty="0"/>
              <a:t>Welt</a:t>
            </a:r>
          </a:p>
          <a:p>
            <a:r>
              <a:rPr lang="en-GB" b="0" i="0" u="none" baseline="0" dirty="0"/>
              <a:t>d</a:t>
            </a:r>
            <a:r>
              <a:rPr lang="en-GB" b="0" i="0" u="none" baseline="0" dirty="0" smtClean="0"/>
              <a:t>as </a:t>
            </a:r>
            <a:r>
              <a:rPr lang="en-GB" b="0" i="0" u="none" baseline="0" dirty="0"/>
              <a:t>Wort</a:t>
            </a:r>
          </a:p>
          <a:p>
            <a:r>
              <a:rPr lang="en-GB" b="0" i="0" u="none" baseline="0" dirty="0"/>
              <a:t>d</a:t>
            </a:r>
            <a:r>
              <a:rPr lang="en-GB" b="0" i="0" u="none" baseline="0" dirty="0" smtClean="0"/>
              <a:t>as </a:t>
            </a:r>
            <a:r>
              <a:rPr lang="en-GB" b="0" i="0" u="none" baseline="0" dirty="0"/>
              <a:t>Wasser</a:t>
            </a:r>
          </a:p>
          <a:p>
            <a:r>
              <a:rPr lang="en-GB" b="0" i="0" u="none" baseline="0" dirty="0"/>
              <a:t>d</a:t>
            </a:r>
            <a:r>
              <a:rPr lang="en-GB" b="0" i="0" u="none" baseline="0" dirty="0" smtClean="0"/>
              <a:t>as </a:t>
            </a:r>
            <a:r>
              <a:rPr lang="en-GB" b="0" i="0" u="none" baseline="0" dirty="0"/>
              <a:t>Tier</a:t>
            </a:r>
          </a:p>
          <a:p>
            <a:r>
              <a:rPr lang="en-GB" b="0" i="0" u="none" baseline="0" dirty="0"/>
              <a:t>d</a:t>
            </a:r>
            <a:r>
              <a:rPr lang="en-GB" b="0" i="0" u="none" baseline="0" dirty="0" smtClean="0"/>
              <a:t>ie </a:t>
            </a:r>
            <a:r>
              <a:rPr lang="en-GB" b="0" i="0" u="none" baseline="0" dirty="0" err="1" smtClean="0"/>
              <a:t>Sache</a:t>
            </a:r>
            <a:r>
              <a:rPr lang="en-GB" b="0" i="0" u="none" baseline="0" dirty="0" smtClean="0"/>
              <a:t> / das Ding</a:t>
            </a:r>
            <a:endParaRPr lang="en-GB" b="0" i="0" u="none" baseline="0" dirty="0"/>
          </a:p>
          <a:p>
            <a:r>
              <a:rPr lang="en-GB" b="0" i="0" u="none" baseline="0" dirty="0" smtClean="0"/>
              <a:t>die </a:t>
            </a:r>
            <a:r>
              <a:rPr lang="en-GB" b="0" i="0" u="none" baseline="0" dirty="0" err="1"/>
              <a:t>Zahl</a:t>
            </a:r>
            <a:endParaRPr lang="en-GB" b="0" i="0" u="none" baseline="0" dirty="0"/>
          </a:p>
          <a:p>
            <a:r>
              <a:rPr lang="en-GB" b="0" i="0" u="none" baseline="0" dirty="0"/>
              <a:t>d</a:t>
            </a:r>
            <a:r>
              <a:rPr lang="en-GB" b="0" i="0" u="none" baseline="0" dirty="0" smtClean="0"/>
              <a:t>ie </a:t>
            </a:r>
            <a:r>
              <a:rPr lang="en-GB" b="0" i="0" u="none" baseline="0" dirty="0" err="1"/>
              <a:t>Farbe</a:t>
            </a:r>
            <a:endParaRPr lang="en-GB" b="0" i="0" u="none" baseline="0" dirty="0"/>
          </a:p>
          <a:p>
            <a:endParaRPr lang="en-GB" b="0" i="0" u="none" baseline="0" dirty="0"/>
          </a:p>
          <a:p>
            <a:endParaRPr lang="en-GB" i="0" u="none"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14071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15076"/>
                </a:solidFill>
                <a:latin typeface="Century Gothic" panose="020B0502020202020204" pitchFamily="34" charset="0"/>
              </a:rPr>
              <a:t>You are organising a garage sale for charity. Person A has a list of all the items you’re collecting and person B  knows who is donating what. </a:t>
            </a:r>
          </a:p>
          <a:p>
            <a:endParaRPr lang="en-GB" baseline="0" dirty="0"/>
          </a:p>
          <a:p>
            <a:r>
              <a:rPr lang="en-GB" baseline="0" dirty="0"/>
              <a:t>Person A: Was hat Niko? (alternative: Hat Niko x?)</a:t>
            </a:r>
          </a:p>
          <a:p>
            <a:endParaRPr lang="en-GB" baseline="0" dirty="0"/>
          </a:p>
          <a:p>
            <a:r>
              <a:rPr lang="en-GB" baseline="0" dirty="0"/>
              <a:t>Person B: Niko hat das Tier und die </a:t>
            </a:r>
            <a:r>
              <a:rPr lang="en-GB" baseline="0" dirty="0" err="1" smtClean="0"/>
              <a:t>Flasche</a:t>
            </a:r>
            <a:r>
              <a:rPr lang="en-GB" baseline="0" dirty="0"/>
              <a:t>.</a:t>
            </a:r>
            <a:endParaRPr lang="en-GB" baseline="0" dirty="0"/>
          </a:p>
          <a:p>
            <a:endParaRPr lang="en-GB" baseline="0" dirty="0"/>
          </a:p>
          <a:p>
            <a:r>
              <a:rPr lang="en-GB" baseline="0" dirty="0"/>
              <a:t>Person A: writes down Niko’s items on the response grid </a:t>
            </a:r>
            <a:r>
              <a:rPr lang="en-GB" baseline="0" dirty="0" smtClean="0"/>
              <a:t>(…hat </a:t>
            </a:r>
            <a:r>
              <a:rPr lang="en-GB" baseline="0" dirty="0"/>
              <a:t>das Tier. </a:t>
            </a:r>
            <a:r>
              <a:rPr lang="en-GB" baseline="0" dirty="0" smtClean="0"/>
              <a:t>… </a:t>
            </a:r>
            <a:r>
              <a:rPr lang="en-GB" baseline="0" dirty="0"/>
              <a:t>hat die </a:t>
            </a:r>
            <a:r>
              <a:rPr lang="en-GB" baseline="0" dirty="0" err="1"/>
              <a:t>Flasche</a:t>
            </a:r>
            <a:r>
              <a:rPr lang="en-GB" baseline="0" dirty="0"/>
              <a:t>.)</a:t>
            </a:r>
          </a:p>
          <a:p>
            <a:r>
              <a:rPr lang="en-GB" baseline="0" dirty="0"/>
              <a:t>Which items are left over at the end?</a:t>
            </a:r>
          </a:p>
          <a:p>
            <a:endParaRPr lang="en-GB" baseline="0" dirty="0"/>
          </a:p>
          <a:p>
            <a:r>
              <a:rPr lang="en-GB" baseline="0" dirty="0"/>
              <a:t>Note: this activity combines speaking, listening, and writing. The teacher can remind </a:t>
            </a:r>
            <a:r>
              <a:rPr lang="en-GB" baseline="0" dirty="0" smtClean="0"/>
              <a:t>students that the masculine </a:t>
            </a:r>
            <a:r>
              <a:rPr lang="en-GB" baseline="0" dirty="0"/>
              <a:t>article </a:t>
            </a:r>
            <a:r>
              <a:rPr lang="en-GB" baseline="0" dirty="0" smtClean="0"/>
              <a:t>‘der’ changes </a:t>
            </a:r>
            <a:r>
              <a:rPr lang="en-GB" baseline="0" dirty="0"/>
              <a:t>after a verb.</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65051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386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65148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3780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741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416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596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500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899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6209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3879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27/09/2019</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209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76480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9.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image" Target="../media/image34.tiff"/><Relationship Id="rId7" Type="http://schemas.openxmlformats.org/officeDocument/2006/relationships/image" Target="../media/image27.png"/><Relationship Id="rId12"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tiff"/><Relationship Id="rId11" Type="http://schemas.openxmlformats.org/officeDocument/2006/relationships/image" Target="../media/image9.png"/><Relationship Id="rId5" Type="http://schemas.openxmlformats.org/officeDocument/2006/relationships/image" Target="../media/image36.tiff"/><Relationship Id="rId10" Type="http://schemas.openxmlformats.org/officeDocument/2006/relationships/image" Target="../media/image29.png"/><Relationship Id="rId4" Type="http://schemas.openxmlformats.org/officeDocument/2006/relationships/image" Target="../media/image35.tiff"/><Relationship Id="rId9" Type="http://schemas.openxmlformats.org/officeDocument/2006/relationships/image" Target="../media/image11.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2.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1.png"/><Relationship Id="rId1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42.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1.wav"/><Relationship Id="rId3" Type="http://schemas.openxmlformats.org/officeDocument/2006/relationships/image" Target="../media/image5.gi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image" Target="../media/image6.gif"/><Relationship Id="rId9" Type="http://schemas.openxmlformats.org/officeDocument/2006/relationships/image" Target="../media/image11.pn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7.wav"/><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audio" Target="../media/audio6.wav"/><Relationship Id="rId2" Type="http://schemas.openxmlformats.org/officeDocument/2006/relationships/notesSlide" Target="../notesSlides/notesSlide4.xml"/><Relationship Id="rId16"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audio" Target="../media/audio5.wav"/><Relationship Id="rId5" Type="http://schemas.openxmlformats.org/officeDocument/2006/relationships/image" Target="../media/image13.png"/><Relationship Id="rId1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1.png"/><Relationship Id="rId1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12.wav"/><Relationship Id="rId18" Type="http://schemas.openxmlformats.org/officeDocument/2006/relationships/image" Target="../media/image6.gif"/><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audio" Target="../media/audio11.wav"/><Relationship Id="rId17" Type="http://schemas.openxmlformats.org/officeDocument/2006/relationships/image" Target="../media/image5.gif"/><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audio" Target="../media/audio10.wav"/><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audio" Target="../media/audio9.wav"/><Relationship Id="rId19"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6.wav"/><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audio" Target="../media/audio15.wav"/><Relationship Id="rId17"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audio" Target="../media/audio14.wav"/><Relationship Id="rId5" Type="http://schemas.openxmlformats.org/officeDocument/2006/relationships/image" Target="../media/image12.png"/><Relationship Id="rId15" Type="http://schemas.openxmlformats.org/officeDocument/2006/relationships/image" Target="../media/image5.gif"/><Relationship Id="rId10" Type="http://schemas.openxmlformats.org/officeDocument/2006/relationships/audio" Target="../media/audio13.wav"/><Relationship Id="rId4" Type="http://schemas.openxmlformats.org/officeDocument/2006/relationships/image" Target="../media/image13.png"/><Relationship Id="rId9" Type="http://schemas.openxmlformats.org/officeDocument/2006/relationships/image" Target="../media/image10.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hyperlink" Target="https://www.bensound.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tiff"/><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3235" y="1252227"/>
            <a:ext cx="10515600" cy="757154"/>
          </a:xfrm>
        </p:spPr>
        <p:txBody>
          <a:bodyPr>
            <a:normAutofit/>
          </a:bodyPr>
          <a:lstStyle/>
          <a:p>
            <a:pPr marL="0" indent="0">
              <a:buNone/>
            </a:pPr>
            <a:r>
              <a:rPr lang="en-GB" dirty="0"/>
              <a:t>As you know, German has three words for </a:t>
            </a:r>
            <a:r>
              <a:rPr lang="en-GB" b="1" i="1" dirty="0"/>
              <a:t>the</a:t>
            </a:r>
            <a:r>
              <a:rPr lang="en-GB" dirty="0"/>
              <a:t>:</a:t>
            </a:r>
            <a:endParaRPr lang="en-GB" dirty="0">
              <a:solidFill>
                <a:srgbClr val="DAA520"/>
              </a:solidFill>
            </a:endParaRPr>
          </a:p>
        </p:txBody>
      </p:sp>
      <p:pic>
        <p:nvPicPr>
          <p:cNvPr id="5" name="Picture 4">
            <a:extLst>
              <a:ext uri="{FF2B5EF4-FFF2-40B4-BE49-F238E27FC236}">
                <a16:creationId xmlns:a16="http://schemas.microsoft.com/office/drawing/2014/main" xmlns=""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itle 3">
            <a:extLst>
              <a:ext uri="{FF2B5EF4-FFF2-40B4-BE49-F238E27FC236}">
                <a16:creationId xmlns:a16="http://schemas.microsoft.com/office/drawing/2014/main" xmlns="" id="{8F4DC969-FFBA-4940-A9E1-D37BCEE15F70}"/>
              </a:ext>
            </a:extLst>
          </p:cNvPr>
          <p:cNvSpPr txBox="1">
            <a:spLocks/>
          </p:cNvSpPr>
          <p:nvPr/>
        </p:nvSpPr>
        <p:spPr>
          <a:xfrm>
            <a:off x="0" y="352422"/>
            <a:ext cx="6177165"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den = ‘the’ after a verb</a:t>
            </a:r>
          </a:p>
        </p:txBody>
      </p:sp>
      <p:sp>
        <p:nvSpPr>
          <p:cNvPr id="9" name="TextBox 8">
            <a:extLst>
              <a:ext uri="{FF2B5EF4-FFF2-40B4-BE49-F238E27FC236}">
                <a16:creationId xmlns:a16="http://schemas.microsoft.com/office/drawing/2014/main" xmlns="" id="{DF0B2478-5E2D-9841-AE50-D1B8879AABB3}"/>
              </a:ext>
            </a:extLst>
          </p:cNvPr>
          <p:cNvSpPr txBox="1"/>
          <p:nvPr/>
        </p:nvSpPr>
        <p:spPr>
          <a:xfrm>
            <a:off x="7277682" y="2514421"/>
            <a:ext cx="907621"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das</a:t>
            </a:r>
            <a:endParaRPr lang="en-US" sz="32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xmlns="" id="{73836983-EA0E-6D4B-823A-165D57A234E0}"/>
              </a:ext>
            </a:extLst>
          </p:cNvPr>
          <p:cNvSpPr txBox="1"/>
          <p:nvPr/>
        </p:nvSpPr>
        <p:spPr>
          <a:xfrm>
            <a:off x="4045127" y="2514562"/>
            <a:ext cx="81624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die</a:t>
            </a:r>
            <a:endParaRPr lang="en-US" sz="32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xmlns="" id="{0B331FA3-21EE-2B4D-A7F9-944D0417E790}"/>
              </a:ext>
            </a:extLst>
          </p:cNvPr>
          <p:cNvSpPr txBox="1"/>
          <p:nvPr/>
        </p:nvSpPr>
        <p:spPr>
          <a:xfrm>
            <a:off x="1120583" y="2514422"/>
            <a:ext cx="849913"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der</a:t>
            </a:r>
            <a:endParaRPr lang="en-US" sz="3200" dirty="0">
              <a:solidFill>
                <a:srgbClr val="115076"/>
              </a:solidFill>
              <a:latin typeface="Century Gothic" panose="020B0502020202020204" pitchFamily="34" charset="0"/>
            </a:endParaRPr>
          </a:p>
        </p:txBody>
      </p:sp>
      <p:sp>
        <p:nvSpPr>
          <p:cNvPr id="13" name="TextBox 12">
            <a:extLst>
              <a:ext uri="{FF2B5EF4-FFF2-40B4-BE49-F238E27FC236}">
                <a16:creationId xmlns:a16="http://schemas.microsoft.com/office/drawing/2014/main" xmlns="" id="{1908E545-7541-5643-8EE2-7AB9E76534DA}"/>
              </a:ext>
            </a:extLst>
          </p:cNvPr>
          <p:cNvSpPr txBox="1"/>
          <p:nvPr/>
        </p:nvSpPr>
        <p:spPr>
          <a:xfrm>
            <a:off x="7277682" y="1775066"/>
            <a:ext cx="1479892"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neuter</a:t>
            </a:r>
          </a:p>
        </p:txBody>
      </p:sp>
      <p:sp>
        <p:nvSpPr>
          <p:cNvPr id="14" name="TextBox 13">
            <a:extLst>
              <a:ext uri="{FF2B5EF4-FFF2-40B4-BE49-F238E27FC236}">
                <a16:creationId xmlns:a16="http://schemas.microsoft.com/office/drawing/2014/main" xmlns="" id="{503B5CC2-793C-ED41-8404-69FAF576D2BB}"/>
              </a:ext>
            </a:extLst>
          </p:cNvPr>
          <p:cNvSpPr txBox="1"/>
          <p:nvPr/>
        </p:nvSpPr>
        <p:spPr>
          <a:xfrm>
            <a:off x="1120583" y="1772797"/>
            <a:ext cx="2238113"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masculine</a:t>
            </a:r>
          </a:p>
        </p:txBody>
      </p:sp>
      <p:sp>
        <p:nvSpPr>
          <p:cNvPr id="15" name="TextBox 14">
            <a:extLst>
              <a:ext uri="{FF2B5EF4-FFF2-40B4-BE49-F238E27FC236}">
                <a16:creationId xmlns:a16="http://schemas.microsoft.com/office/drawing/2014/main" xmlns="" id="{EAF2BE74-B0B6-AA45-979B-036E930DE414}"/>
              </a:ext>
            </a:extLst>
          </p:cNvPr>
          <p:cNvSpPr txBox="1"/>
          <p:nvPr/>
        </p:nvSpPr>
        <p:spPr>
          <a:xfrm>
            <a:off x="4045127" y="1771158"/>
            <a:ext cx="1893467" cy="584775"/>
          </a:xfrm>
          <a:prstGeom prst="rect">
            <a:avLst/>
          </a:prstGeom>
          <a:noFill/>
        </p:spPr>
        <p:txBody>
          <a:bodyPr wrap="none" rtlCol="0">
            <a:spAutoFit/>
          </a:bodyPr>
          <a:lstStyle/>
          <a:p>
            <a:r>
              <a:rPr lang="en-US" sz="3200" b="1" dirty="0">
                <a:solidFill>
                  <a:srgbClr val="115076"/>
                </a:solidFill>
                <a:latin typeface="Century Gothic" panose="020B0502020202020204" pitchFamily="34" charset="0"/>
              </a:rPr>
              <a:t>feminine</a:t>
            </a:r>
          </a:p>
        </p:txBody>
      </p:sp>
      <p:sp>
        <p:nvSpPr>
          <p:cNvPr id="16" name="TextBox 15">
            <a:extLst>
              <a:ext uri="{FF2B5EF4-FFF2-40B4-BE49-F238E27FC236}">
                <a16:creationId xmlns:a16="http://schemas.microsoft.com/office/drawing/2014/main" xmlns="" id="{61CFBD48-3016-684F-B62B-1963494DD7B0}"/>
              </a:ext>
            </a:extLst>
          </p:cNvPr>
          <p:cNvSpPr txBox="1"/>
          <p:nvPr/>
        </p:nvSpPr>
        <p:spPr>
          <a:xfrm>
            <a:off x="1120583" y="2519881"/>
            <a:ext cx="1899879"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der</a:t>
            </a:r>
            <a:r>
              <a:rPr lang="en-US" sz="3200" dirty="0">
                <a:solidFill>
                  <a:srgbClr val="115076"/>
                </a:solidFill>
                <a:latin typeface="Century Gothic" panose="020B0502020202020204" pitchFamily="34" charset="0"/>
              </a:rPr>
              <a:t> Tisch</a:t>
            </a:r>
          </a:p>
        </p:txBody>
      </p:sp>
      <p:sp>
        <p:nvSpPr>
          <p:cNvPr id="17" name="TextBox 16">
            <a:extLst>
              <a:ext uri="{FF2B5EF4-FFF2-40B4-BE49-F238E27FC236}">
                <a16:creationId xmlns:a16="http://schemas.microsoft.com/office/drawing/2014/main" xmlns="" id="{00C3D582-5ED0-DE44-9A5C-B10E028D13D2}"/>
              </a:ext>
            </a:extLst>
          </p:cNvPr>
          <p:cNvSpPr txBox="1"/>
          <p:nvPr/>
        </p:nvSpPr>
        <p:spPr>
          <a:xfrm>
            <a:off x="4045127" y="2509790"/>
            <a:ext cx="2432076"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die</a:t>
            </a:r>
            <a:r>
              <a:rPr lang="en-US" sz="3200" dirty="0">
                <a:solidFill>
                  <a:srgbClr val="115076"/>
                </a:solidFill>
                <a:latin typeface="Century Gothic" panose="020B0502020202020204" pitchFamily="34" charset="0"/>
              </a:rPr>
              <a:t> </a:t>
            </a:r>
            <a:r>
              <a:rPr lang="en-US" sz="3200" dirty="0" err="1">
                <a:solidFill>
                  <a:srgbClr val="115076"/>
                </a:solidFill>
                <a:latin typeface="Century Gothic" panose="020B0502020202020204" pitchFamily="34" charset="0"/>
              </a:rPr>
              <a:t>Flasche</a:t>
            </a:r>
            <a:endParaRPr lang="en-US" sz="3200" dirty="0">
              <a:solidFill>
                <a:srgbClr val="115076"/>
              </a:solidFill>
              <a:latin typeface="Century Gothic" panose="020B0502020202020204" pitchFamily="34" charset="0"/>
            </a:endParaRPr>
          </a:p>
        </p:txBody>
      </p:sp>
      <p:sp>
        <p:nvSpPr>
          <p:cNvPr id="18" name="TextBox 17">
            <a:extLst>
              <a:ext uri="{FF2B5EF4-FFF2-40B4-BE49-F238E27FC236}">
                <a16:creationId xmlns:a16="http://schemas.microsoft.com/office/drawing/2014/main" xmlns="" id="{1910836A-A558-4044-95B7-8A556E7DE7F6}"/>
              </a:ext>
            </a:extLst>
          </p:cNvPr>
          <p:cNvSpPr txBox="1"/>
          <p:nvPr/>
        </p:nvSpPr>
        <p:spPr>
          <a:xfrm>
            <a:off x="7277682" y="2509789"/>
            <a:ext cx="2420856" cy="584775"/>
          </a:xfrm>
          <a:prstGeom prst="rect">
            <a:avLst/>
          </a:prstGeom>
          <a:noFill/>
        </p:spPr>
        <p:txBody>
          <a:bodyPr wrap="none" rtlCol="0">
            <a:spAutoFit/>
          </a:bodyPr>
          <a:lstStyle/>
          <a:p>
            <a:r>
              <a:rPr lang="en-US" sz="3200" b="1" dirty="0">
                <a:solidFill>
                  <a:srgbClr val="DAA520"/>
                </a:solidFill>
                <a:latin typeface="Century Gothic" panose="020B0502020202020204" pitchFamily="34" charset="0"/>
              </a:rPr>
              <a:t>das</a:t>
            </a:r>
            <a:r>
              <a:rPr lang="en-US" sz="3200" b="1" dirty="0">
                <a:solidFill>
                  <a:srgbClr val="115076"/>
                </a:solidFill>
                <a:latin typeface="Century Gothic" panose="020B0502020202020204" pitchFamily="34" charset="0"/>
              </a:rPr>
              <a:t> </a:t>
            </a:r>
            <a:r>
              <a:rPr lang="en-US" sz="3200" dirty="0">
                <a:solidFill>
                  <a:srgbClr val="115076"/>
                </a:solidFill>
                <a:latin typeface="Century Gothic" panose="020B0502020202020204" pitchFamily="34" charset="0"/>
              </a:rPr>
              <a:t>Fenster</a:t>
            </a:r>
          </a:p>
        </p:txBody>
      </p:sp>
      <p:sp>
        <p:nvSpPr>
          <p:cNvPr id="29" name="Content Placeholder 2">
            <a:extLst>
              <a:ext uri="{FF2B5EF4-FFF2-40B4-BE49-F238E27FC236}">
                <a16:creationId xmlns:a16="http://schemas.microsoft.com/office/drawing/2014/main" xmlns="" id="{4B10724D-6A27-2A4A-BD42-6F06B0351199}"/>
              </a:ext>
            </a:extLst>
          </p:cNvPr>
          <p:cNvSpPr txBox="1">
            <a:spLocks/>
          </p:cNvSpPr>
          <p:nvPr/>
        </p:nvSpPr>
        <p:spPr>
          <a:xfrm>
            <a:off x="703235" y="3216395"/>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4472C4">
                    <a:lumMod val="50000"/>
                  </a:srgbClr>
                </a:solidFill>
              </a:rPr>
              <a:t>After a verb the masculine word for </a:t>
            </a:r>
            <a:r>
              <a:rPr lang="en-GB" b="1" i="1" dirty="0">
                <a:solidFill>
                  <a:srgbClr val="4472C4">
                    <a:lumMod val="50000"/>
                  </a:srgbClr>
                </a:solidFill>
              </a:rPr>
              <a:t>the </a:t>
            </a:r>
            <a:r>
              <a:rPr lang="en-GB" i="1" dirty="0">
                <a:solidFill>
                  <a:srgbClr val="4472C4">
                    <a:lumMod val="50000"/>
                  </a:srgbClr>
                </a:solidFill>
              </a:rPr>
              <a:t>changes</a:t>
            </a:r>
            <a:r>
              <a:rPr lang="en-GB" dirty="0">
                <a:solidFill>
                  <a:srgbClr val="4472C4">
                    <a:lumMod val="50000"/>
                  </a:srgbClr>
                </a:solidFill>
              </a:rPr>
              <a:t>:</a:t>
            </a:r>
            <a:endParaRPr lang="en-GB" dirty="0">
              <a:solidFill>
                <a:srgbClr val="DAA520"/>
              </a:solidFill>
            </a:endParaRPr>
          </a:p>
        </p:txBody>
      </p:sp>
      <p:sp>
        <p:nvSpPr>
          <p:cNvPr id="30" name="Content Placeholder 2">
            <a:extLst>
              <a:ext uri="{FF2B5EF4-FFF2-40B4-BE49-F238E27FC236}">
                <a16:creationId xmlns:a16="http://schemas.microsoft.com/office/drawing/2014/main" xmlns="" id="{B3E77626-7757-364E-822B-175523BAE4D5}"/>
              </a:ext>
            </a:extLst>
          </p:cNvPr>
          <p:cNvSpPr txBox="1">
            <a:spLocks/>
          </p:cNvSpPr>
          <p:nvPr/>
        </p:nvSpPr>
        <p:spPr>
          <a:xfrm>
            <a:off x="703235" y="3900981"/>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4472C4">
                    <a:lumMod val="50000"/>
                  </a:srgbClr>
                </a:solidFill>
              </a:rPr>
              <a:t>Niko hat </a:t>
            </a:r>
            <a:r>
              <a:rPr lang="en-GB" b="1" dirty="0">
                <a:solidFill>
                  <a:srgbClr val="DAA520"/>
                </a:solidFill>
              </a:rPr>
              <a:t>den</a:t>
            </a:r>
            <a:r>
              <a:rPr lang="en-GB" dirty="0">
                <a:solidFill>
                  <a:srgbClr val="4472C4">
                    <a:lumMod val="50000"/>
                  </a:srgbClr>
                </a:solidFill>
              </a:rPr>
              <a:t> </a:t>
            </a:r>
            <a:r>
              <a:rPr lang="en-GB" dirty="0" err="1" smtClean="0">
                <a:solidFill>
                  <a:srgbClr val="4472C4">
                    <a:lumMod val="50000"/>
                  </a:srgbClr>
                </a:solidFill>
              </a:rPr>
              <a:t>Tisch</a:t>
            </a:r>
            <a:r>
              <a:rPr lang="en-GB" dirty="0" smtClean="0">
                <a:solidFill>
                  <a:srgbClr val="4472C4">
                    <a:lumMod val="50000"/>
                  </a:srgbClr>
                </a:solidFill>
              </a:rPr>
              <a:t>.</a:t>
            </a:r>
            <a:endParaRPr lang="en-GB" dirty="0">
              <a:solidFill>
                <a:srgbClr val="4472C4">
                  <a:lumMod val="50000"/>
                </a:srgbClr>
              </a:solidFill>
            </a:endParaRPr>
          </a:p>
        </p:txBody>
      </p:sp>
      <p:sp>
        <p:nvSpPr>
          <p:cNvPr id="34" name="Content Placeholder 2">
            <a:extLst>
              <a:ext uri="{FF2B5EF4-FFF2-40B4-BE49-F238E27FC236}">
                <a16:creationId xmlns:a16="http://schemas.microsoft.com/office/drawing/2014/main" xmlns="" id="{1AFFE229-D69B-BF43-8EBB-E0A2F5739104}"/>
              </a:ext>
            </a:extLst>
          </p:cNvPr>
          <p:cNvSpPr txBox="1">
            <a:spLocks/>
          </p:cNvSpPr>
          <p:nvPr/>
        </p:nvSpPr>
        <p:spPr>
          <a:xfrm>
            <a:off x="703234" y="4448424"/>
            <a:ext cx="4305559"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4472C4">
                    <a:lumMod val="50000"/>
                  </a:srgbClr>
                </a:solidFill>
              </a:rPr>
              <a:t>Niko hat </a:t>
            </a:r>
            <a:r>
              <a:rPr lang="en-GB" b="1" dirty="0">
                <a:solidFill>
                  <a:srgbClr val="DAA520"/>
                </a:solidFill>
              </a:rPr>
              <a:t>den</a:t>
            </a:r>
            <a:r>
              <a:rPr lang="en-GB" dirty="0">
                <a:solidFill>
                  <a:srgbClr val="4472C4">
                    <a:lumMod val="50000"/>
                  </a:srgbClr>
                </a:solidFill>
              </a:rPr>
              <a:t> </a:t>
            </a:r>
            <a:r>
              <a:rPr lang="en-GB" dirty="0" smtClean="0">
                <a:solidFill>
                  <a:srgbClr val="4472C4">
                    <a:lumMod val="50000"/>
                  </a:srgbClr>
                </a:solidFill>
              </a:rPr>
              <a:t>Rucksack.</a:t>
            </a:r>
            <a:endParaRPr lang="en-GB" dirty="0">
              <a:solidFill>
                <a:srgbClr val="4472C4">
                  <a:lumMod val="50000"/>
                </a:srgbClr>
              </a:solidFill>
            </a:endParaRPr>
          </a:p>
        </p:txBody>
      </p:sp>
      <p:sp>
        <p:nvSpPr>
          <p:cNvPr id="35" name="Content Placeholder 2">
            <a:extLst>
              <a:ext uri="{FF2B5EF4-FFF2-40B4-BE49-F238E27FC236}">
                <a16:creationId xmlns:a16="http://schemas.microsoft.com/office/drawing/2014/main" xmlns="" id="{B3BBB7F0-8945-794A-A7BA-2D907054D104}"/>
              </a:ext>
            </a:extLst>
          </p:cNvPr>
          <p:cNvSpPr txBox="1">
            <a:spLocks/>
          </p:cNvSpPr>
          <p:nvPr/>
        </p:nvSpPr>
        <p:spPr>
          <a:xfrm>
            <a:off x="703233" y="4995867"/>
            <a:ext cx="4003686"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4472C4">
                    <a:lumMod val="50000"/>
                  </a:srgbClr>
                </a:solidFill>
              </a:rPr>
              <a:t>Niko hat </a:t>
            </a:r>
            <a:r>
              <a:rPr lang="en-GB" b="1" dirty="0">
                <a:solidFill>
                  <a:srgbClr val="DAA520"/>
                </a:solidFill>
              </a:rPr>
              <a:t>den</a:t>
            </a:r>
            <a:r>
              <a:rPr lang="en-GB" dirty="0">
                <a:solidFill>
                  <a:srgbClr val="4472C4">
                    <a:lumMod val="50000"/>
                  </a:srgbClr>
                </a:solidFill>
              </a:rPr>
              <a:t> </a:t>
            </a:r>
            <a:r>
              <a:rPr lang="en-GB" dirty="0" smtClean="0">
                <a:solidFill>
                  <a:srgbClr val="4472C4">
                    <a:lumMod val="50000"/>
                  </a:srgbClr>
                </a:solidFill>
              </a:rPr>
              <a:t>Mann.</a:t>
            </a:r>
            <a:endParaRPr lang="en-GB" dirty="0">
              <a:solidFill>
                <a:srgbClr val="4472C4">
                  <a:lumMod val="50000"/>
                </a:srgbClr>
              </a:solidFill>
            </a:endParaRPr>
          </a:p>
        </p:txBody>
      </p:sp>
      <p:sp>
        <p:nvSpPr>
          <p:cNvPr id="37" name="Rounded Rectangle 36">
            <a:extLst>
              <a:ext uri="{FF2B5EF4-FFF2-40B4-BE49-F238E27FC236}">
                <a16:creationId xmlns:a16="http://schemas.microsoft.com/office/drawing/2014/main" xmlns="" id="{60B87303-B168-7743-AD25-B7EDEF8BE329}"/>
              </a:ext>
            </a:extLst>
          </p:cNvPr>
          <p:cNvSpPr/>
          <p:nvPr/>
        </p:nvSpPr>
        <p:spPr>
          <a:xfrm>
            <a:off x="307705" y="5662633"/>
            <a:ext cx="11738919" cy="577530"/>
          </a:xfrm>
          <a:prstGeom prst="roundRect">
            <a:avLst/>
          </a:prstGeom>
          <a:solidFill>
            <a:srgbClr val="1F4E7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prstClr val="white"/>
                </a:solidFill>
                <a:latin typeface="Century Gothic" panose="020B0502020202020204" pitchFamily="34" charset="0"/>
              </a:rPr>
              <a:t>This change happens after </a:t>
            </a:r>
            <a:r>
              <a:rPr lang="en-GB" sz="2300" b="1" dirty="0">
                <a:solidFill>
                  <a:prstClr val="white"/>
                </a:solidFill>
                <a:latin typeface="Century Gothic" panose="020B0502020202020204" pitchFamily="34" charset="0"/>
              </a:rPr>
              <a:t>most verbs but </a:t>
            </a:r>
            <a:r>
              <a:rPr lang="en-GB" sz="2300" b="1" i="1" u="sng" dirty="0">
                <a:solidFill>
                  <a:prstClr val="white"/>
                </a:solidFill>
                <a:latin typeface="Century Gothic" panose="020B0502020202020204" pitchFamily="34" charset="0"/>
              </a:rPr>
              <a:t>not</a:t>
            </a:r>
            <a:r>
              <a:rPr lang="en-GB" sz="2300" b="1" dirty="0">
                <a:solidFill>
                  <a:prstClr val="white"/>
                </a:solidFill>
                <a:latin typeface="Century Gothic" panose="020B0502020202020204" pitchFamily="34" charset="0"/>
              </a:rPr>
              <a:t> SEIN / </a:t>
            </a:r>
            <a:r>
              <a:rPr lang="en-GB" sz="2300" b="1" dirty="0" err="1">
                <a:solidFill>
                  <a:prstClr val="white"/>
                </a:solidFill>
                <a:latin typeface="Century Gothic" panose="020B0502020202020204" pitchFamily="34" charset="0"/>
              </a:rPr>
              <a:t>ist</a:t>
            </a:r>
            <a:r>
              <a:rPr lang="en-GB" sz="2300" b="1" dirty="0">
                <a:solidFill>
                  <a:prstClr val="white"/>
                </a:solidFill>
                <a:latin typeface="Century Gothic" panose="020B0502020202020204" pitchFamily="34" charset="0"/>
              </a:rPr>
              <a:t> (BE / is).</a:t>
            </a:r>
            <a:endParaRPr lang="en-GB" sz="2300" b="1" dirty="0">
              <a:solidFill>
                <a:prstClr val="white"/>
              </a:solidFill>
              <a:latin typeface="Century Gothic" panose="020B0502020202020204" pitchFamily="34" charset="0"/>
            </a:endParaRPr>
          </a:p>
        </p:txBody>
      </p:sp>
      <p:sp>
        <p:nvSpPr>
          <p:cNvPr id="38" name="Oval Callout 37">
            <a:extLst>
              <a:ext uri="{FF2B5EF4-FFF2-40B4-BE49-F238E27FC236}">
                <a16:creationId xmlns:a16="http://schemas.microsoft.com/office/drawing/2014/main" xmlns="" id="{AF84E0BA-1E58-DA40-990E-4CE7F9C4609B}"/>
              </a:ext>
            </a:extLst>
          </p:cNvPr>
          <p:cNvSpPr/>
          <p:nvPr/>
        </p:nvSpPr>
        <p:spPr>
          <a:xfrm>
            <a:off x="7277682" y="1607280"/>
            <a:ext cx="4358501" cy="2737007"/>
          </a:xfrm>
          <a:prstGeom prst="wedgeEllipseCallout">
            <a:avLst>
              <a:gd name="adj1" fmla="val -61047"/>
              <a:gd name="adj2" fmla="val 70056"/>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Only the masculine changes. Feminine and neuter words for ‘the’ stay the same! </a:t>
            </a:r>
          </a:p>
        </p:txBody>
      </p:sp>
    </p:spTree>
    <p:extLst>
      <p:ext uri="{BB962C8B-B14F-4D97-AF65-F5344CB8AC3E}">
        <p14:creationId xmlns:p14="http://schemas.microsoft.com/office/powerpoint/2010/main" val="16071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p:bldP spid="13" grpId="0"/>
      <p:bldP spid="14" grpId="0"/>
      <p:bldP spid="15" grpId="0"/>
      <p:bldP spid="16" grpId="0"/>
      <p:bldP spid="17" grpId="0"/>
      <p:bldP spid="18" grpId="0"/>
      <p:bldP spid="29" grpId="0" build="p"/>
      <p:bldP spid="30" grpId="0" build="p"/>
      <p:bldP spid="34" grpId="0" build="p"/>
      <p:bldP spid="35" grpId="0" build="p"/>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EFCD0C4-0B4A-F641-BDA2-3C7B74F35D03}"/>
              </a:ext>
            </a:extLst>
          </p:cNvPr>
          <p:cNvGraphicFramePr>
            <a:graphicFrameLocks noGrp="1"/>
          </p:cNvGraphicFramePr>
          <p:nvPr>
            <p:extLst/>
          </p:nvPr>
        </p:nvGraphicFramePr>
        <p:xfrm>
          <a:off x="360362" y="867303"/>
          <a:ext cx="7254876" cy="3761847"/>
        </p:xfrm>
        <a:graphic>
          <a:graphicData uri="http://schemas.openxmlformats.org/drawingml/2006/table">
            <a:tbl>
              <a:tblPr firstRow="1" bandRow="1">
                <a:tableStyleId>{5940675A-B579-460E-94D1-54222C63F5DA}</a:tableStyleId>
              </a:tblPr>
              <a:tblGrid>
                <a:gridCol w="1489234">
                  <a:extLst>
                    <a:ext uri="{9D8B030D-6E8A-4147-A177-3AD203B41FA5}">
                      <a16:colId xmlns:a16="http://schemas.microsoft.com/office/drawing/2014/main" xmlns="" val="2132698641"/>
                    </a:ext>
                  </a:extLst>
                </a:gridCol>
                <a:gridCol w="5765642">
                  <a:extLst>
                    <a:ext uri="{9D8B030D-6E8A-4147-A177-3AD203B41FA5}">
                      <a16:colId xmlns:a16="http://schemas.microsoft.com/office/drawing/2014/main" xmlns="" val="2722482911"/>
                    </a:ext>
                  </a:extLst>
                </a:gridCol>
              </a:tblGrid>
              <a:tr h="417983">
                <a:tc>
                  <a:txBody>
                    <a:bodyPr/>
                    <a:lstStyle/>
                    <a:p>
                      <a:r>
                        <a:rPr lang="en-US" sz="2000" b="1" dirty="0">
                          <a:solidFill>
                            <a:srgbClr val="115076"/>
                          </a:solidFill>
                          <a:latin typeface="Century Gothic" panose="020B0502020202020204" pitchFamily="34" charset="0"/>
                        </a:rPr>
                        <a:t>Person</a:t>
                      </a:r>
                    </a:p>
                  </a:txBody>
                  <a:tcPr anchor="ctr"/>
                </a:tc>
                <a:tc>
                  <a:txBody>
                    <a:bodyPr/>
                    <a:lstStyle/>
                    <a:p>
                      <a:r>
                        <a:rPr lang="en-US" sz="2000" b="1" dirty="0" smtClean="0">
                          <a:solidFill>
                            <a:srgbClr val="115076"/>
                          </a:solidFill>
                          <a:latin typeface="Century Gothic" panose="020B0502020202020204" pitchFamily="34" charset="0"/>
                        </a:rPr>
                        <a:t>Ding</a:t>
                      </a:r>
                      <a:endParaRPr lang="en-US" sz="2000" b="1" dirty="0">
                        <a:solidFill>
                          <a:srgbClr val="115076"/>
                        </a:solidFill>
                        <a:latin typeface="Century Gothic" panose="020B0502020202020204" pitchFamily="34" charset="0"/>
                      </a:endParaRPr>
                    </a:p>
                  </a:txBody>
                  <a:tcPr/>
                </a:tc>
                <a:extLst>
                  <a:ext uri="{0D108BD9-81ED-4DB2-BD59-A6C34878D82A}">
                    <a16:rowId xmlns:a16="http://schemas.microsoft.com/office/drawing/2014/main" xmlns="" val="4039388433"/>
                  </a:ext>
                </a:extLst>
              </a:tr>
              <a:tr h="417983">
                <a:tc rowSpan="2">
                  <a:txBody>
                    <a:bodyPr/>
                    <a:lstStyle/>
                    <a:p>
                      <a:r>
                        <a:rPr lang="en-US" sz="2000" dirty="0">
                          <a:solidFill>
                            <a:srgbClr val="115076"/>
                          </a:solidFill>
                          <a:latin typeface="Century Gothic" panose="020B0502020202020204" pitchFamily="34" charset="0"/>
                        </a:rPr>
                        <a:t>Hannah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xmlns="" val="2959997141"/>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xmlns="" val="391158562"/>
                  </a:ext>
                </a:extLst>
              </a:tr>
              <a:tr h="417983">
                <a:tc rowSpan="2">
                  <a:txBody>
                    <a:bodyPr/>
                    <a:lstStyle/>
                    <a:p>
                      <a:r>
                        <a:rPr lang="en-US" sz="2000" dirty="0">
                          <a:solidFill>
                            <a:srgbClr val="115076"/>
                          </a:solidFill>
                          <a:latin typeface="Century Gothic" panose="020B0502020202020204" pitchFamily="34" charset="0"/>
                        </a:rPr>
                        <a:t>Julius</a:t>
                      </a:r>
                    </a:p>
                  </a:txBody>
                  <a:tcPr anchor="ct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xmlns="" val="4057685358"/>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xmlns="" val="1762686702"/>
                  </a:ext>
                </a:extLst>
              </a:tr>
              <a:tr h="417983">
                <a:tc rowSpan="2">
                  <a:txBody>
                    <a:bodyPr/>
                    <a:lstStyle/>
                    <a:p>
                      <a:r>
                        <a:rPr lang="en-US" sz="2000" dirty="0">
                          <a:solidFill>
                            <a:srgbClr val="115076"/>
                          </a:solidFill>
                          <a:latin typeface="Century Gothic" panose="020B0502020202020204" pitchFamily="34" charset="0"/>
                        </a:rPr>
                        <a:t>Noah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xmlns="" val="3778289632"/>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xmlns="" val="25982956"/>
                  </a:ext>
                </a:extLst>
              </a:tr>
              <a:tr h="417983">
                <a:tc rowSpan="2">
                  <a:txBody>
                    <a:bodyPr/>
                    <a:lstStyle/>
                    <a:p>
                      <a:r>
                        <a:rPr lang="en-US" sz="2000" dirty="0">
                          <a:solidFill>
                            <a:srgbClr val="115076"/>
                          </a:solidFill>
                          <a:latin typeface="Century Gothic" panose="020B0502020202020204" pitchFamily="34" charset="0"/>
                        </a:rPr>
                        <a:t>Sarah</a:t>
                      </a:r>
                    </a:p>
                  </a:txBody>
                  <a:tcPr anchor="ctr"/>
                </a:tc>
                <a:tc>
                  <a:txBody>
                    <a:bodyPr/>
                    <a:lstStyle/>
                    <a:p>
                      <a:endParaRPr lang="en-US" sz="2000">
                        <a:solidFill>
                          <a:srgbClr val="115076"/>
                        </a:solidFill>
                        <a:latin typeface="Century Gothic" panose="020B0502020202020204" pitchFamily="34" charset="0"/>
                      </a:endParaRPr>
                    </a:p>
                  </a:txBody>
                  <a:tcPr/>
                </a:tc>
                <a:extLst>
                  <a:ext uri="{0D108BD9-81ED-4DB2-BD59-A6C34878D82A}">
                    <a16:rowId xmlns:a16="http://schemas.microsoft.com/office/drawing/2014/main" xmlns="" val="3768084617"/>
                  </a:ext>
                </a:extLst>
              </a:tr>
              <a:tr h="417983">
                <a:tc vMerge="1">
                  <a:txBody>
                    <a:bodyPr/>
                    <a:lstStyle/>
                    <a:p>
                      <a:endParaRPr lang="en-US" sz="2000" dirty="0">
                        <a:latin typeface="Century Gothic" panose="020B0502020202020204" pitchFamily="34" charset="0"/>
                      </a:endParaRPr>
                    </a:p>
                  </a:txBody>
                  <a:tcPr/>
                </a:tc>
                <a:tc>
                  <a:txBody>
                    <a:bodyPr/>
                    <a:lstStyle/>
                    <a:p>
                      <a:endParaRPr lang="en-US" sz="2000" dirty="0">
                        <a:solidFill>
                          <a:srgbClr val="115076"/>
                        </a:solidFill>
                        <a:latin typeface="Century Gothic" panose="020B0502020202020204" pitchFamily="34" charset="0"/>
                      </a:endParaRPr>
                    </a:p>
                  </a:txBody>
                  <a:tcPr/>
                </a:tc>
                <a:extLst>
                  <a:ext uri="{0D108BD9-81ED-4DB2-BD59-A6C34878D82A}">
                    <a16:rowId xmlns:a16="http://schemas.microsoft.com/office/drawing/2014/main" xmlns="" val="3595474123"/>
                  </a:ext>
                </a:extLst>
              </a:tr>
            </a:tbl>
          </a:graphicData>
        </a:graphic>
      </p:graphicFrame>
      <p:sp>
        <p:nvSpPr>
          <p:cNvPr id="4" name="TextBox 3">
            <a:extLst>
              <a:ext uri="{FF2B5EF4-FFF2-40B4-BE49-F238E27FC236}">
                <a16:creationId xmlns:a16="http://schemas.microsoft.com/office/drawing/2014/main" xmlns="" id="{DFE22D3D-B478-2F42-93B9-6850BF912F91}"/>
              </a:ext>
            </a:extLst>
          </p:cNvPr>
          <p:cNvSpPr txBox="1"/>
          <p:nvPr/>
        </p:nvSpPr>
        <p:spPr>
          <a:xfrm flipH="1">
            <a:off x="159150" y="178448"/>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A</a:t>
            </a:r>
          </a:p>
        </p:txBody>
      </p:sp>
      <p:pic>
        <p:nvPicPr>
          <p:cNvPr id="5" name="Picture 4">
            <a:extLst>
              <a:ext uri="{FF2B5EF4-FFF2-40B4-BE49-F238E27FC236}">
                <a16:creationId xmlns:a16="http://schemas.microsoft.com/office/drawing/2014/main" xmlns="" id="{D72811DA-7046-6C43-B230-3A8DA265F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7659" y="288023"/>
            <a:ext cx="752929" cy="947080"/>
          </a:xfrm>
          <a:prstGeom prst="rect">
            <a:avLst/>
          </a:prstGeom>
        </p:spPr>
      </p:pic>
      <p:pic>
        <p:nvPicPr>
          <p:cNvPr id="6" name="Picture 5">
            <a:extLst>
              <a:ext uri="{FF2B5EF4-FFF2-40B4-BE49-F238E27FC236}">
                <a16:creationId xmlns:a16="http://schemas.microsoft.com/office/drawing/2014/main" xmlns="" id="{BEEEB4DF-1916-9D46-9AA5-DE8EDB5111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6974" y="3265915"/>
            <a:ext cx="1471362" cy="891735"/>
          </a:xfrm>
          <a:prstGeom prst="rect">
            <a:avLst/>
          </a:prstGeom>
        </p:spPr>
      </p:pic>
      <p:pic>
        <p:nvPicPr>
          <p:cNvPr id="7" name="Picture 6">
            <a:extLst>
              <a:ext uri="{FF2B5EF4-FFF2-40B4-BE49-F238E27FC236}">
                <a16:creationId xmlns:a16="http://schemas.microsoft.com/office/drawing/2014/main" xmlns="" id="{01F99B04-4468-1249-9D29-D64213CA22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9559" y="5167591"/>
            <a:ext cx="1475003" cy="999724"/>
          </a:xfrm>
          <a:prstGeom prst="rect">
            <a:avLst/>
          </a:prstGeom>
        </p:spPr>
      </p:pic>
      <p:pic>
        <p:nvPicPr>
          <p:cNvPr id="9" name="Picture 8">
            <a:extLst>
              <a:ext uri="{FF2B5EF4-FFF2-40B4-BE49-F238E27FC236}">
                <a16:creationId xmlns:a16="http://schemas.microsoft.com/office/drawing/2014/main" xmlns="" id="{FAA81C09-55E0-724A-B7E6-932EFFAB8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5603" y="1335918"/>
            <a:ext cx="643463" cy="1286924"/>
          </a:xfrm>
          <a:prstGeom prst="rect">
            <a:avLst/>
          </a:prstGeom>
        </p:spPr>
      </p:pic>
      <p:pic>
        <p:nvPicPr>
          <p:cNvPr id="10" name="Picture 9">
            <a:extLst>
              <a:ext uri="{FF2B5EF4-FFF2-40B4-BE49-F238E27FC236}">
                <a16:creationId xmlns:a16="http://schemas.microsoft.com/office/drawing/2014/main" xmlns="" id="{E18DA37D-09CE-D54C-91DB-42A1AE1E4A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9707" y="4272128"/>
            <a:ext cx="1045728" cy="1051009"/>
          </a:xfrm>
          <a:prstGeom prst="rect">
            <a:avLst/>
          </a:prstGeom>
        </p:spPr>
      </p:pic>
      <p:pic>
        <p:nvPicPr>
          <p:cNvPr id="11" name="Picture 10">
            <a:extLst>
              <a:ext uri="{FF2B5EF4-FFF2-40B4-BE49-F238E27FC236}">
                <a16:creationId xmlns:a16="http://schemas.microsoft.com/office/drawing/2014/main" xmlns="" id="{3D353B51-A1B3-AC4E-8279-6542445C20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4938" y="3429000"/>
            <a:ext cx="1130738" cy="1391320"/>
          </a:xfrm>
          <a:prstGeom prst="rect">
            <a:avLst/>
          </a:prstGeom>
        </p:spPr>
      </p:pic>
      <p:pic>
        <p:nvPicPr>
          <p:cNvPr id="12" name="Picture 11">
            <a:extLst>
              <a:ext uri="{FF2B5EF4-FFF2-40B4-BE49-F238E27FC236}">
                <a16:creationId xmlns:a16="http://schemas.microsoft.com/office/drawing/2014/main" xmlns="" id="{903C8EB7-A618-1845-9659-6502AFE3B9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8446" y="1979380"/>
            <a:ext cx="1197230" cy="1203277"/>
          </a:xfrm>
          <a:prstGeom prst="rect">
            <a:avLst/>
          </a:prstGeom>
        </p:spPr>
      </p:pic>
      <p:pic>
        <p:nvPicPr>
          <p:cNvPr id="13" name="Picture 12">
            <a:extLst>
              <a:ext uri="{FF2B5EF4-FFF2-40B4-BE49-F238E27FC236}">
                <a16:creationId xmlns:a16="http://schemas.microsoft.com/office/drawing/2014/main" xmlns="" id="{95994ACB-5DB8-C645-93EB-FADC9A7CAFAA}"/>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56791" y="462941"/>
            <a:ext cx="605864" cy="1286924"/>
          </a:xfrm>
          <a:prstGeom prst="rect">
            <a:avLst/>
          </a:prstGeom>
        </p:spPr>
      </p:pic>
      <p:pic>
        <p:nvPicPr>
          <p:cNvPr id="14" name="Picture 13">
            <a:extLst>
              <a:ext uri="{FF2B5EF4-FFF2-40B4-BE49-F238E27FC236}">
                <a16:creationId xmlns:a16="http://schemas.microsoft.com/office/drawing/2014/main" xmlns="" id="{66FA03B5-E518-B949-805D-0FB3C9D129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64618" y="2162636"/>
            <a:ext cx="1075089" cy="805197"/>
          </a:xfrm>
          <a:prstGeom prst="rect">
            <a:avLst/>
          </a:prstGeom>
        </p:spPr>
      </p:pic>
      <p:pic>
        <p:nvPicPr>
          <p:cNvPr id="15" name="Picture 14">
            <a:extLst>
              <a:ext uri="{FF2B5EF4-FFF2-40B4-BE49-F238E27FC236}">
                <a16:creationId xmlns:a16="http://schemas.microsoft.com/office/drawing/2014/main" xmlns="" id="{13B581D7-D4AB-D242-8F08-F071BB4FAA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0987" y="5123718"/>
            <a:ext cx="1148736" cy="1087470"/>
          </a:xfrm>
          <a:prstGeom prst="rect">
            <a:avLst/>
          </a:prstGeom>
        </p:spPr>
      </p:pic>
    </p:spTree>
    <p:extLst>
      <p:ext uri="{BB962C8B-B14F-4D97-AF65-F5344CB8AC3E}">
        <p14:creationId xmlns:p14="http://schemas.microsoft.com/office/powerpoint/2010/main" val="1648028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80E83FC6-772E-0D47-AF9C-B648510407A4}"/>
              </a:ext>
            </a:extLst>
          </p:cNvPr>
          <p:cNvSpPr/>
          <p:nvPr/>
        </p:nvSpPr>
        <p:spPr>
          <a:xfrm>
            <a:off x="144862" y="1673777"/>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a:extLst>
              <a:ext uri="{FF2B5EF4-FFF2-40B4-BE49-F238E27FC236}">
                <a16:creationId xmlns:a16="http://schemas.microsoft.com/office/drawing/2014/main" xmlns="" id="{2416A7D8-E084-164A-BD13-7B902BE98EBB}"/>
              </a:ext>
            </a:extLst>
          </p:cNvPr>
          <p:cNvSpPr txBox="1"/>
          <p:nvPr/>
        </p:nvSpPr>
        <p:spPr>
          <a:xfrm flipH="1">
            <a:off x="303071" y="3121266"/>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Hannah </a:t>
            </a:r>
          </a:p>
        </p:txBody>
      </p:sp>
      <p:sp>
        <p:nvSpPr>
          <p:cNvPr id="11" name="Rounded Rectangle 10">
            <a:extLst>
              <a:ext uri="{FF2B5EF4-FFF2-40B4-BE49-F238E27FC236}">
                <a16:creationId xmlns:a16="http://schemas.microsoft.com/office/drawing/2014/main" xmlns="" id="{8EE8B69B-FD2A-E34D-B79F-41A67068FECE}"/>
              </a:ext>
            </a:extLst>
          </p:cNvPr>
          <p:cNvSpPr/>
          <p:nvPr/>
        </p:nvSpPr>
        <p:spPr>
          <a:xfrm>
            <a:off x="6449916" y="1664067"/>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a:extLst>
              <a:ext uri="{FF2B5EF4-FFF2-40B4-BE49-F238E27FC236}">
                <a16:creationId xmlns:a16="http://schemas.microsoft.com/office/drawing/2014/main" xmlns="" id="{3B428D07-4A9D-6A4D-A0F7-59338104FAC6}"/>
              </a:ext>
            </a:extLst>
          </p:cNvPr>
          <p:cNvSpPr txBox="1"/>
          <p:nvPr/>
        </p:nvSpPr>
        <p:spPr>
          <a:xfrm flipH="1">
            <a:off x="6608125" y="3111556"/>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Julius </a:t>
            </a:r>
          </a:p>
        </p:txBody>
      </p:sp>
      <p:sp>
        <p:nvSpPr>
          <p:cNvPr id="14" name="Rounded Rectangle 13">
            <a:extLst>
              <a:ext uri="{FF2B5EF4-FFF2-40B4-BE49-F238E27FC236}">
                <a16:creationId xmlns:a16="http://schemas.microsoft.com/office/drawing/2014/main" xmlns="" id="{3A7B600B-DA38-DC49-9A75-CE9875FF2AC1}"/>
              </a:ext>
            </a:extLst>
          </p:cNvPr>
          <p:cNvSpPr/>
          <p:nvPr/>
        </p:nvSpPr>
        <p:spPr>
          <a:xfrm>
            <a:off x="144862" y="3952709"/>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TextBox 14">
            <a:extLst>
              <a:ext uri="{FF2B5EF4-FFF2-40B4-BE49-F238E27FC236}">
                <a16:creationId xmlns:a16="http://schemas.microsoft.com/office/drawing/2014/main" xmlns="" id="{EEC807BE-E8CA-9F4E-A17C-EF4ACE9F4F97}"/>
              </a:ext>
            </a:extLst>
          </p:cNvPr>
          <p:cNvSpPr txBox="1"/>
          <p:nvPr/>
        </p:nvSpPr>
        <p:spPr>
          <a:xfrm flipH="1">
            <a:off x="303071" y="5400198"/>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Noah </a:t>
            </a:r>
          </a:p>
        </p:txBody>
      </p:sp>
      <p:sp>
        <p:nvSpPr>
          <p:cNvPr id="17" name="Rounded Rectangle 16">
            <a:extLst>
              <a:ext uri="{FF2B5EF4-FFF2-40B4-BE49-F238E27FC236}">
                <a16:creationId xmlns:a16="http://schemas.microsoft.com/office/drawing/2014/main" xmlns="" id="{5D32C7F3-50D8-A242-943D-1B8D0F3EA115}"/>
              </a:ext>
            </a:extLst>
          </p:cNvPr>
          <p:cNvSpPr/>
          <p:nvPr/>
        </p:nvSpPr>
        <p:spPr>
          <a:xfrm>
            <a:off x="6449916" y="3942999"/>
            <a:ext cx="5593750"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TextBox 17">
            <a:extLst>
              <a:ext uri="{FF2B5EF4-FFF2-40B4-BE49-F238E27FC236}">
                <a16:creationId xmlns:a16="http://schemas.microsoft.com/office/drawing/2014/main" xmlns="" id="{8712E158-B1F3-B444-B0B8-D9AF04BA7635}"/>
              </a:ext>
            </a:extLst>
          </p:cNvPr>
          <p:cNvSpPr txBox="1"/>
          <p:nvPr/>
        </p:nvSpPr>
        <p:spPr>
          <a:xfrm flipH="1">
            <a:off x="6608125" y="5390488"/>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Sarah</a:t>
            </a:r>
          </a:p>
        </p:txBody>
      </p:sp>
      <p:sp>
        <p:nvSpPr>
          <p:cNvPr id="20" name="TextBox 19">
            <a:extLst>
              <a:ext uri="{FF2B5EF4-FFF2-40B4-BE49-F238E27FC236}">
                <a16:creationId xmlns:a16="http://schemas.microsoft.com/office/drawing/2014/main" xmlns="" id="{A45E53AF-AD9D-524A-97E8-978763D31B6B}"/>
              </a:ext>
            </a:extLst>
          </p:cNvPr>
          <p:cNvSpPr txBox="1"/>
          <p:nvPr/>
        </p:nvSpPr>
        <p:spPr>
          <a:xfrm>
            <a:off x="3426593" y="2131056"/>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21" name="TextBox 20">
            <a:extLst>
              <a:ext uri="{FF2B5EF4-FFF2-40B4-BE49-F238E27FC236}">
                <a16:creationId xmlns:a16="http://schemas.microsoft.com/office/drawing/2014/main" xmlns="" id="{5BD65057-6A71-C544-99DD-1C8B2B87793D}"/>
              </a:ext>
            </a:extLst>
          </p:cNvPr>
          <p:cNvSpPr txBox="1"/>
          <p:nvPr/>
        </p:nvSpPr>
        <p:spPr>
          <a:xfrm>
            <a:off x="9641665" y="2119354"/>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22" name="TextBox 21">
            <a:extLst>
              <a:ext uri="{FF2B5EF4-FFF2-40B4-BE49-F238E27FC236}">
                <a16:creationId xmlns:a16="http://schemas.microsoft.com/office/drawing/2014/main" xmlns="" id="{B91895A1-ADD5-2648-A5C8-E76C52E59F07}"/>
              </a:ext>
            </a:extLst>
          </p:cNvPr>
          <p:cNvSpPr txBox="1"/>
          <p:nvPr/>
        </p:nvSpPr>
        <p:spPr>
          <a:xfrm>
            <a:off x="3426592" y="4400278"/>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23" name="TextBox 22">
            <a:extLst>
              <a:ext uri="{FF2B5EF4-FFF2-40B4-BE49-F238E27FC236}">
                <a16:creationId xmlns:a16="http://schemas.microsoft.com/office/drawing/2014/main" xmlns="" id="{1898206C-3099-B44C-BCED-41F1CB5C14D2}"/>
              </a:ext>
            </a:extLst>
          </p:cNvPr>
          <p:cNvSpPr txBox="1"/>
          <p:nvPr/>
        </p:nvSpPr>
        <p:spPr>
          <a:xfrm>
            <a:off x="9641665" y="4409988"/>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sp>
        <p:nvSpPr>
          <p:cNvPr id="24" name="TextBox 23">
            <a:extLst>
              <a:ext uri="{FF2B5EF4-FFF2-40B4-BE49-F238E27FC236}">
                <a16:creationId xmlns:a16="http://schemas.microsoft.com/office/drawing/2014/main" xmlns="" id="{06B63128-52B2-9747-B9F3-2C6AFED365A1}"/>
              </a:ext>
            </a:extLst>
          </p:cNvPr>
          <p:cNvSpPr txBox="1"/>
          <p:nvPr/>
        </p:nvSpPr>
        <p:spPr>
          <a:xfrm flipH="1">
            <a:off x="144862" y="549923"/>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B</a:t>
            </a:r>
          </a:p>
        </p:txBody>
      </p:sp>
      <p:pic>
        <p:nvPicPr>
          <p:cNvPr id="25" name="Picture 24">
            <a:extLst>
              <a:ext uri="{FF2B5EF4-FFF2-40B4-BE49-F238E27FC236}">
                <a16:creationId xmlns:a16="http://schemas.microsoft.com/office/drawing/2014/main" xmlns="" id="{E2A29B4A-EADF-514A-B3B9-904FF589A610}"/>
              </a:ext>
            </a:extLst>
          </p:cNvPr>
          <p:cNvPicPr>
            <a:picLocks noChangeAspect="1"/>
          </p:cNvPicPr>
          <p:nvPr/>
        </p:nvPicPr>
        <p:blipFill>
          <a:blip r:embed="rId3"/>
          <a:stretch>
            <a:fillRect/>
          </a:stretch>
        </p:blipFill>
        <p:spPr>
          <a:xfrm>
            <a:off x="6449915" y="3952709"/>
            <a:ext cx="1676442" cy="1461776"/>
          </a:xfrm>
          <a:prstGeom prst="rect">
            <a:avLst/>
          </a:prstGeom>
        </p:spPr>
      </p:pic>
      <p:pic>
        <p:nvPicPr>
          <p:cNvPr id="26" name="Picture 25">
            <a:extLst>
              <a:ext uri="{FF2B5EF4-FFF2-40B4-BE49-F238E27FC236}">
                <a16:creationId xmlns:a16="http://schemas.microsoft.com/office/drawing/2014/main" xmlns="" id="{9110E88C-EEB3-5C46-A369-D51434C8BF16}"/>
              </a:ext>
            </a:extLst>
          </p:cNvPr>
          <p:cNvPicPr>
            <a:picLocks noChangeAspect="1"/>
          </p:cNvPicPr>
          <p:nvPr/>
        </p:nvPicPr>
        <p:blipFill>
          <a:blip r:embed="rId4"/>
          <a:stretch>
            <a:fillRect/>
          </a:stretch>
        </p:blipFill>
        <p:spPr>
          <a:xfrm>
            <a:off x="6660598" y="1608740"/>
            <a:ext cx="1255075" cy="1512526"/>
          </a:xfrm>
          <a:prstGeom prst="rect">
            <a:avLst/>
          </a:prstGeom>
        </p:spPr>
      </p:pic>
      <p:pic>
        <p:nvPicPr>
          <p:cNvPr id="27" name="Picture 26">
            <a:extLst>
              <a:ext uri="{FF2B5EF4-FFF2-40B4-BE49-F238E27FC236}">
                <a16:creationId xmlns:a16="http://schemas.microsoft.com/office/drawing/2014/main" xmlns="" id="{0FBA13F2-8435-FC40-97E6-5E0545D41BCA}"/>
              </a:ext>
            </a:extLst>
          </p:cNvPr>
          <p:cNvPicPr>
            <a:picLocks noChangeAspect="1"/>
          </p:cNvPicPr>
          <p:nvPr/>
        </p:nvPicPr>
        <p:blipFill>
          <a:blip r:embed="rId5"/>
          <a:stretch>
            <a:fillRect/>
          </a:stretch>
        </p:blipFill>
        <p:spPr>
          <a:xfrm>
            <a:off x="445028" y="1789017"/>
            <a:ext cx="1274199" cy="1439948"/>
          </a:xfrm>
          <a:prstGeom prst="rect">
            <a:avLst/>
          </a:prstGeom>
        </p:spPr>
      </p:pic>
      <p:pic>
        <p:nvPicPr>
          <p:cNvPr id="28" name="Picture 27">
            <a:extLst>
              <a:ext uri="{FF2B5EF4-FFF2-40B4-BE49-F238E27FC236}">
                <a16:creationId xmlns:a16="http://schemas.microsoft.com/office/drawing/2014/main" xmlns="" id="{16FFCC37-D7F7-3441-B999-A2B052C2CB01}"/>
              </a:ext>
            </a:extLst>
          </p:cNvPr>
          <p:cNvPicPr>
            <a:picLocks noChangeAspect="1"/>
          </p:cNvPicPr>
          <p:nvPr/>
        </p:nvPicPr>
        <p:blipFill>
          <a:blip r:embed="rId6"/>
          <a:stretch>
            <a:fillRect/>
          </a:stretch>
        </p:blipFill>
        <p:spPr>
          <a:xfrm>
            <a:off x="457620" y="3928711"/>
            <a:ext cx="1203323" cy="1642632"/>
          </a:xfrm>
          <a:prstGeom prst="rect">
            <a:avLst/>
          </a:prstGeom>
        </p:spPr>
      </p:pic>
      <p:pic>
        <p:nvPicPr>
          <p:cNvPr id="30" name="Picture 29">
            <a:extLst>
              <a:ext uri="{FF2B5EF4-FFF2-40B4-BE49-F238E27FC236}">
                <a16:creationId xmlns:a16="http://schemas.microsoft.com/office/drawing/2014/main" xmlns="" id="{A968A6B0-7AAF-3742-956A-D08DCF15DE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6922" y="2172046"/>
            <a:ext cx="752929" cy="947080"/>
          </a:xfrm>
          <a:prstGeom prst="rect">
            <a:avLst/>
          </a:prstGeom>
        </p:spPr>
      </p:pic>
      <p:pic>
        <p:nvPicPr>
          <p:cNvPr id="31" name="Picture 30">
            <a:extLst>
              <a:ext uri="{FF2B5EF4-FFF2-40B4-BE49-F238E27FC236}">
                <a16:creationId xmlns:a16="http://schemas.microsoft.com/office/drawing/2014/main" xmlns="" id="{B359424F-9432-DB49-80E4-3F2D43D22E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3257" y="4540920"/>
            <a:ext cx="1471362" cy="891735"/>
          </a:xfrm>
          <a:prstGeom prst="rect">
            <a:avLst/>
          </a:prstGeom>
        </p:spPr>
      </p:pic>
      <p:pic>
        <p:nvPicPr>
          <p:cNvPr id="32" name="Picture 31">
            <a:extLst>
              <a:ext uri="{FF2B5EF4-FFF2-40B4-BE49-F238E27FC236}">
                <a16:creationId xmlns:a16="http://schemas.microsoft.com/office/drawing/2014/main" xmlns="" id="{CA2896C4-3DCB-E341-8F2F-1A0E119CBB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6623" y="4400474"/>
            <a:ext cx="1475003" cy="999724"/>
          </a:xfrm>
          <a:prstGeom prst="rect">
            <a:avLst/>
          </a:prstGeom>
        </p:spPr>
      </p:pic>
      <p:pic>
        <p:nvPicPr>
          <p:cNvPr id="33" name="Picture 32">
            <a:extLst>
              <a:ext uri="{FF2B5EF4-FFF2-40B4-BE49-F238E27FC236}">
                <a16:creationId xmlns:a16="http://schemas.microsoft.com/office/drawing/2014/main" xmlns="" id="{BF1DF6AF-B1F6-F440-9854-20C3BD14C9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7206" y="2015045"/>
            <a:ext cx="643463" cy="1286924"/>
          </a:xfrm>
          <a:prstGeom prst="rect">
            <a:avLst/>
          </a:prstGeom>
        </p:spPr>
      </p:pic>
      <p:pic>
        <p:nvPicPr>
          <p:cNvPr id="34" name="Picture 33">
            <a:extLst>
              <a:ext uri="{FF2B5EF4-FFF2-40B4-BE49-F238E27FC236}">
                <a16:creationId xmlns:a16="http://schemas.microsoft.com/office/drawing/2014/main" xmlns="" id="{0BE143C2-6F23-BA4F-AEC7-4D9003E075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1147" y="4502641"/>
            <a:ext cx="1045728" cy="1051009"/>
          </a:xfrm>
          <a:prstGeom prst="rect">
            <a:avLst/>
          </a:prstGeom>
        </p:spPr>
      </p:pic>
      <p:pic>
        <p:nvPicPr>
          <p:cNvPr id="35" name="Picture 34">
            <a:extLst>
              <a:ext uri="{FF2B5EF4-FFF2-40B4-BE49-F238E27FC236}">
                <a16:creationId xmlns:a16="http://schemas.microsoft.com/office/drawing/2014/main" xmlns="" id="{17C8A545-A871-9B4A-AC22-184F8ED47E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5923" y="4276133"/>
            <a:ext cx="1130738" cy="1391320"/>
          </a:xfrm>
          <a:prstGeom prst="rect">
            <a:avLst/>
          </a:prstGeom>
        </p:spPr>
      </p:pic>
      <p:pic>
        <p:nvPicPr>
          <p:cNvPr id="36" name="Picture 35">
            <a:extLst>
              <a:ext uri="{FF2B5EF4-FFF2-40B4-BE49-F238E27FC236}">
                <a16:creationId xmlns:a16="http://schemas.microsoft.com/office/drawing/2014/main" xmlns="" id="{BEE074B3-C98B-4C4E-A2B4-727A88F5C4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78446" y="1979380"/>
            <a:ext cx="1197230" cy="1203277"/>
          </a:xfrm>
          <a:prstGeom prst="rect">
            <a:avLst/>
          </a:prstGeom>
        </p:spPr>
      </p:pic>
      <p:pic>
        <p:nvPicPr>
          <p:cNvPr id="37" name="Picture 36">
            <a:extLst>
              <a:ext uri="{FF2B5EF4-FFF2-40B4-BE49-F238E27FC236}">
                <a16:creationId xmlns:a16="http://schemas.microsoft.com/office/drawing/2014/main" xmlns="" id="{2D9EC44A-A04F-9C4D-8122-5BB2DE271A48}"/>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78360" y="2024687"/>
            <a:ext cx="605864" cy="1286924"/>
          </a:xfrm>
          <a:prstGeom prst="rect">
            <a:avLst/>
          </a:prstGeom>
        </p:spPr>
      </p:pic>
    </p:spTree>
    <p:extLst>
      <p:ext uri="{BB962C8B-B14F-4D97-AF65-F5344CB8AC3E}">
        <p14:creationId xmlns:p14="http://schemas.microsoft.com/office/powerpoint/2010/main" val="2352112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29883" y="6488626"/>
            <a:ext cx="361178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Inge Alferink / Rachel Hawkes</a:t>
            </a:r>
          </a:p>
        </p:txBody>
      </p:sp>
      <p:sp>
        <p:nvSpPr>
          <p:cNvPr id="2" name="Rounded Rectangle 1">
            <a:extLst>
              <a:ext uri="{FF2B5EF4-FFF2-40B4-BE49-F238E27FC236}">
                <a16:creationId xmlns:a16="http://schemas.microsoft.com/office/drawing/2014/main" xmlns="" id="{923E499E-20E4-5B40-8548-E558C0B60A37}"/>
              </a:ext>
            </a:extLst>
          </p:cNvPr>
          <p:cNvSpPr/>
          <p:nvPr/>
        </p:nvSpPr>
        <p:spPr>
          <a:xfrm>
            <a:off x="696803" y="387017"/>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a:extLst>
              <a:ext uri="{FF2B5EF4-FFF2-40B4-BE49-F238E27FC236}">
                <a16:creationId xmlns:a16="http://schemas.microsoft.com/office/drawing/2014/main" xmlns="" id="{E3CA1E3F-83DF-F44B-9A04-ED0525EB9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289" y="818908"/>
            <a:ext cx="1205307" cy="730489"/>
          </a:xfrm>
          <a:prstGeom prst="rect">
            <a:avLst/>
          </a:prstGeom>
        </p:spPr>
      </p:pic>
      <p:sp>
        <p:nvSpPr>
          <p:cNvPr id="35" name="Rounded Rectangle 34">
            <a:extLst>
              <a:ext uri="{FF2B5EF4-FFF2-40B4-BE49-F238E27FC236}">
                <a16:creationId xmlns:a16="http://schemas.microsoft.com/office/drawing/2014/main" xmlns="" id="{BEC1F8B4-6755-CB43-BE84-615F3FC904F4}"/>
              </a:ext>
            </a:extLst>
          </p:cNvPr>
          <p:cNvSpPr/>
          <p:nvPr/>
        </p:nvSpPr>
        <p:spPr>
          <a:xfrm>
            <a:off x="2921550" y="39518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ounded Rectangle 35">
            <a:extLst>
              <a:ext uri="{FF2B5EF4-FFF2-40B4-BE49-F238E27FC236}">
                <a16:creationId xmlns:a16="http://schemas.microsoft.com/office/drawing/2014/main" xmlns="" id="{3A6F8417-5454-3941-BC19-54C930B70CCA}"/>
              </a:ext>
            </a:extLst>
          </p:cNvPr>
          <p:cNvSpPr/>
          <p:nvPr/>
        </p:nvSpPr>
        <p:spPr>
          <a:xfrm>
            <a:off x="696802" y="234065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ounded Rectangle 43">
            <a:extLst>
              <a:ext uri="{FF2B5EF4-FFF2-40B4-BE49-F238E27FC236}">
                <a16:creationId xmlns:a16="http://schemas.microsoft.com/office/drawing/2014/main" xmlns="" id="{EDB77240-D5BB-3F4D-A8CB-3A1ACD5233F9}"/>
              </a:ext>
            </a:extLst>
          </p:cNvPr>
          <p:cNvSpPr/>
          <p:nvPr/>
        </p:nvSpPr>
        <p:spPr>
          <a:xfrm>
            <a:off x="696802" y="426242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ounded Rectangle 44">
            <a:extLst>
              <a:ext uri="{FF2B5EF4-FFF2-40B4-BE49-F238E27FC236}">
                <a16:creationId xmlns:a16="http://schemas.microsoft.com/office/drawing/2014/main" xmlns="" id="{EE7A561A-9D16-444B-B078-13205908D781}"/>
              </a:ext>
            </a:extLst>
          </p:cNvPr>
          <p:cNvSpPr/>
          <p:nvPr/>
        </p:nvSpPr>
        <p:spPr>
          <a:xfrm>
            <a:off x="2921548" y="232880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a:extLst>
              <a:ext uri="{FF2B5EF4-FFF2-40B4-BE49-F238E27FC236}">
                <a16:creationId xmlns:a16="http://schemas.microsoft.com/office/drawing/2014/main" xmlns="" id="{5CCC377C-E53F-864D-AD44-4AE045581591}"/>
              </a:ext>
            </a:extLst>
          </p:cNvPr>
          <p:cNvSpPr/>
          <p:nvPr/>
        </p:nvSpPr>
        <p:spPr>
          <a:xfrm>
            <a:off x="5146293" y="38701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ounded Rectangle 56">
            <a:extLst>
              <a:ext uri="{FF2B5EF4-FFF2-40B4-BE49-F238E27FC236}">
                <a16:creationId xmlns:a16="http://schemas.microsoft.com/office/drawing/2014/main" xmlns="" id="{9F6E1080-FFE1-6D45-8861-E45E2B9D4F6B}"/>
              </a:ext>
            </a:extLst>
          </p:cNvPr>
          <p:cNvSpPr/>
          <p:nvPr/>
        </p:nvSpPr>
        <p:spPr>
          <a:xfrm>
            <a:off x="7371036" y="39518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ounded Rectangle 57">
            <a:extLst>
              <a:ext uri="{FF2B5EF4-FFF2-40B4-BE49-F238E27FC236}">
                <a16:creationId xmlns:a16="http://schemas.microsoft.com/office/drawing/2014/main" xmlns="" id="{D0029263-89FE-704F-892A-6959D1EE8942}"/>
              </a:ext>
            </a:extLst>
          </p:cNvPr>
          <p:cNvSpPr/>
          <p:nvPr/>
        </p:nvSpPr>
        <p:spPr>
          <a:xfrm>
            <a:off x="5146294" y="232880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ounded Rectangle 58">
            <a:extLst>
              <a:ext uri="{FF2B5EF4-FFF2-40B4-BE49-F238E27FC236}">
                <a16:creationId xmlns:a16="http://schemas.microsoft.com/office/drawing/2014/main" xmlns="" id="{F23F8464-FE92-E748-AE14-2CBEC2134B60}"/>
              </a:ext>
            </a:extLst>
          </p:cNvPr>
          <p:cNvSpPr/>
          <p:nvPr/>
        </p:nvSpPr>
        <p:spPr>
          <a:xfrm>
            <a:off x="7371035" y="226171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a:extLst>
              <a:ext uri="{FF2B5EF4-FFF2-40B4-BE49-F238E27FC236}">
                <a16:creationId xmlns:a16="http://schemas.microsoft.com/office/drawing/2014/main" xmlns="" id="{BF693C99-49B3-AB40-B842-C1CD09ABEEE5}"/>
              </a:ext>
            </a:extLst>
          </p:cNvPr>
          <p:cNvSpPr/>
          <p:nvPr/>
        </p:nvSpPr>
        <p:spPr>
          <a:xfrm>
            <a:off x="2921548" y="426242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ounded Rectangle 60">
            <a:extLst>
              <a:ext uri="{FF2B5EF4-FFF2-40B4-BE49-F238E27FC236}">
                <a16:creationId xmlns:a16="http://schemas.microsoft.com/office/drawing/2014/main" xmlns="" id="{3FC95477-1E44-9E46-A67C-50B7FD770712}"/>
              </a:ext>
            </a:extLst>
          </p:cNvPr>
          <p:cNvSpPr/>
          <p:nvPr/>
        </p:nvSpPr>
        <p:spPr>
          <a:xfrm>
            <a:off x="5146293" y="426242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ounded Rectangle 61">
            <a:extLst>
              <a:ext uri="{FF2B5EF4-FFF2-40B4-BE49-F238E27FC236}">
                <a16:creationId xmlns:a16="http://schemas.microsoft.com/office/drawing/2014/main" xmlns="" id="{206B44FA-740A-9047-9617-0C7B6E264DC5}"/>
              </a:ext>
            </a:extLst>
          </p:cNvPr>
          <p:cNvSpPr/>
          <p:nvPr/>
        </p:nvSpPr>
        <p:spPr>
          <a:xfrm>
            <a:off x="7371034" y="426242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Picture 62">
            <a:extLst>
              <a:ext uri="{FF2B5EF4-FFF2-40B4-BE49-F238E27FC236}">
                <a16:creationId xmlns:a16="http://schemas.microsoft.com/office/drawing/2014/main" xmlns="" id="{371E5BFB-F1A2-2B4A-BD52-19E67E88D9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911" y="658647"/>
            <a:ext cx="1045728" cy="1051009"/>
          </a:xfrm>
          <a:prstGeom prst="rect">
            <a:avLst/>
          </a:prstGeom>
        </p:spPr>
      </p:pic>
      <p:pic>
        <p:nvPicPr>
          <p:cNvPr id="64" name="Picture 63">
            <a:extLst>
              <a:ext uri="{FF2B5EF4-FFF2-40B4-BE49-F238E27FC236}">
                <a16:creationId xmlns:a16="http://schemas.microsoft.com/office/drawing/2014/main" xmlns="" id="{0E059DE2-2A66-CC4B-9459-F7878DBF5E51}"/>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30853" y="2395892"/>
            <a:ext cx="605864" cy="1286924"/>
          </a:xfrm>
          <a:prstGeom prst="rect">
            <a:avLst/>
          </a:prstGeom>
        </p:spPr>
      </p:pic>
      <p:grpSp>
        <p:nvGrpSpPr>
          <p:cNvPr id="65" name="Group 64">
            <a:extLst>
              <a:ext uri="{FF2B5EF4-FFF2-40B4-BE49-F238E27FC236}">
                <a16:creationId xmlns:a16="http://schemas.microsoft.com/office/drawing/2014/main" xmlns="" id="{6C8321C4-FDCF-E54F-AB39-F6284766B46E}"/>
              </a:ext>
            </a:extLst>
          </p:cNvPr>
          <p:cNvGrpSpPr/>
          <p:nvPr/>
        </p:nvGrpSpPr>
        <p:grpSpPr>
          <a:xfrm>
            <a:off x="841501" y="4485495"/>
            <a:ext cx="1364881" cy="1148130"/>
            <a:chOff x="9088545" y="3559051"/>
            <a:chExt cx="2347637" cy="1937254"/>
          </a:xfrm>
        </p:grpSpPr>
        <p:pic>
          <p:nvPicPr>
            <p:cNvPr id="66" name="Picture 65">
              <a:extLst>
                <a:ext uri="{FF2B5EF4-FFF2-40B4-BE49-F238E27FC236}">
                  <a16:creationId xmlns:a16="http://schemas.microsoft.com/office/drawing/2014/main" xmlns="" id="{37405BD4-BD46-C94E-8006-E94A34EC60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8545" y="4398939"/>
              <a:ext cx="1108450" cy="1097366"/>
            </a:xfrm>
            <a:prstGeom prst="rect">
              <a:avLst/>
            </a:prstGeom>
          </p:spPr>
        </p:pic>
        <p:pic>
          <p:nvPicPr>
            <p:cNvPr id="67" name="Picture 66">
              <a:extLst>
                <a:ext uri="{FF2B5EF4-FFF2-40B4-BE49-F238E27FC236}">
                  <a16:creationId xmlns:a16="http://schemas.microsoft.com/office/drawing/2014/main" xmlns="" id="{2B7AD52D-7212-5B4C-A3AF-9F1501DE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074" y="4398939"/>
              <a:ext cx="1226108" cy="1097366"/>
            </a:xfrm>
            <a:prstGeom prst="rect">
              <a:avLst/>
            </a:prstGeom>
          </p:spPr>
        </p:pic>
        <p:pic>
          <p:nvPicPr>
            <p:cNvPr id="68" name="Picture 67">
              <a:extLst>
                <a:ext uri="{FF2B5EF4-FFF2-40B4-BE49-F238E27FC236}">
                  <a16:creationId xmlns:a16="http://schemas.microsoft.com/office/drawing/2014/main" xmlns="" id="{F542C074-C80B-FA4E-B254-C47DAA9FAE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9455" y="3559051"/>
              <a:ext cx="757452" cy="789012"/>
            </a:xfrm>
            <a:prstGeom prst="rect">
              <a:avLst/>
            </a:prstGeom>
          </p:spPr>
        </p:pic>
        <p:pic>
          <p:nvPicPr>
            <p:cNvPr id="69" name="Picture 68">
              <a:extLst>
                <a:ext uri="{FF2B5EF4-FFF2-40B4-BE49-F238E27FC236}">
                  <a16:creationId xmlns:a16="http://schemas.microsoft.com/office/drawing/2014/main" xmlns="" id="{F9A6CD0C-64A3-624F-9039-CC4641DF13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06314" y="3736145"/>
              <a:ext cx="581170" cy="662795"/>
            </a:xfrm>
            <a:prstGeom prst="rect">
              <a:avLst/>
            </a:prstGeom>
          </p:spPr>
        </p:pic>
      </p:grpSp>
      <p:pic>
        <p:nvPicPr>
          <p:cNvPr id="70" name="Picture 69">
            <a:extLst>
              <a:ext uri="{FF2B5EF4-FFF2-40B4-BE49-F238E27FC236}">
                <a16:creationId xmlns:a16="http://schemas.microsoft.com/office/drawing/2014/main" xmlns="" id="{0C5551A4-29FC-2E4A-81C3-D797F2845F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2683" y="4525376"/>
            <a:ext cx="1040974" cy="1068368"/>
          </a:xfrm>
          <a:prstGeom prst="rect">
            <a:avLst/>
          </a:prstGeom>
        </p:spPr>
      </p:pic>
      <p:pic>
        <p:nvPicPr>
          <p:cNvPr id="71" name="Picture 38" descr="Man and Woman Holding Hands on Facebook 2.2">
            <a:extLst>
              <a:ext uri="{FF2B5EF4-FFF2-40B4-BE49-F238E27FC236}">
                <a16:creationId xmlns:a16="http://schemas.microsoft.com/office/drawing/2014/main" xmlns="" id="{3F8C92B3-10E7-EF4B-A37D-235AF3B1C9A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9281" y="2542824"/>
            <a:ext cx="1128090" cy="11280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www.clker.com/cliparts/0/F/H/c/a/X/crossword-letter-tiles-hi.png">
            <a:extLst>
              <a:ext uri="{FF2B5EF4-FFF2-40B4-BE49-F238E27FC236}">
                <a16:creationId xmlns:a16="http://schemas.microsoft.com/office/drawing/2014/main" xmlns="" id="{58814433-5628-A444-A136-6D191C27126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98832" y="2643134"/>
            <a:ext cx="1353885" cy="9409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xmlns="" id="{E1129DF9-068F-5A48-9975-B5B08F410B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72324" y="4590451"/>
            <a:ext cx="442002" cy="884003"/>
          </a:xfrm>
          <a:prstGeom prst="rect">
            <a:avLst/>
          </a:prstGeom>
        </p:spPr>
      </p:pic>
      <p:pic>
        <p:nvPicPr>
          <p:cNvPr id="78" name="Picture 77">
            <a:extLst>
              <a:ext uri="{FF2B5EF4-FFF2-40B4-BE49-F238E27FC236}">
                <a16:creationId xmlns:a16="http://schemas.microsoft.com/office/drawing/2014/main" xmlns="" id="{38DE784F-ADA4-3648-A69D-BFD4762CDC0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02781" y="4525376"/>
            <a:ext cx="862007" cy="1060659"/>
          </a:xfrm>
          <a:prstGeom prst="rect">
            <a:avLst/>
          </a:prstGeom>
        </p:spPr>
      </p:pic>
      <p:sp>
        <p:nvSpPr>
          <p:cNvPr id="80" name="TextBox 79">
            <a:extLst>
              <a:ext uri="{FF2B5EF4-FFF2-40B4-BE49-F238E27FC236}">
                <a16:creationId xmlns:a16="http://schemas.microsoft.com/office/drawing/2014/main" xmlns="" id="{4C5CF16B-F524-824D-AEB4-AEBD0F7115C3}"/>
              </a:ext>
            </a:extLst>
          </p:cNvPr>
          <p:cNvSpPr txBox="1"/>
          <p:nvPr/>
        </p:nvSpPr>
        <p:spPr>
          <a:xfrm>
            <a:off x="1091176" y="2790443"/>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32" name="Picture 4" descr="Related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97184" y="555551"/>
            <a:ext cx="1192281" cy="119228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30853" y="472426"/>
            <a:ext cx="726602" cy="1453204"/>
          </a:xfrm>
          <a:prstGeom prst="rect">
            <a:avLst/>
          </a:prstGeom>
        </p:spPr>
      </p:pic>
    </p:spTree>
    <p:extLst>
      <p:ext uri="{BB962C8B-B14F-4D97-AF65-F5344CB8AC3E}">
        <p14:creationId xmlns:p14="http://schemas.microsoft.com/office/powerpoint/2010/main" val="21427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DDFF24-7E0F-CC4A-A040-90FB04A4DFD6}"/>
              </a:ext>
            </a:extLst>
          </p:cNvPr>
          <p:cNvSpPr txBox="1"/>
          <p:nvPr/>
        </p:nvSpPr>
        <p:spPr>
          <a:xfrm>
            <a:off x="11019295" y="92375"/>
            <a:ext cx="1015543" cy="400110"/>
          </a:xfrm>
          <a:prstGeom prst="rect">
            <a:avLst/>
          </a:prstGeom>
          <a:noFill/>
        </p:spPr>
        <p:txBody>
          <a:bodyPr wrap="square" rtlCol="0">
            <a:spAutoFit/>
          </a:bodyPr>
          <a:lstStyle/>
          <a:p>
            <a:pPr algn="r"/>
            <a:r>
              <a:rPr lang="en-GB" sz="2000" b="1" dirty="0" err="1">
                <a:solidFill>
                  <a:srgbClr val="115076"/>
                </a:solidFill>
                <a:latin typeface="Century Gothic" panose="020B0502020202020204" pitchFamily="34" charset="0"/>
              </a:rPr>
              <a:t>Hören</a:t>
            </a:r>
            <a:endParaRPr lang="en-GB" sz="2000" b="1" dirty="0">
              <a:solidFill>
                <a:srgbClr val="115076"/>
              </a:solidFill>
              <a:latin typeface="Century Gothic" panose="020B0502020202020204" pitchFamily="34" charset="0"/>
            </a:endParaRPr>
          </a:p>
        </p:txBody>
      </p:sp>
      <p:sp>
        <p:nvSpPr>
          <p:cNvPr id="4" name="TextBox 3">
            <a:extLst>
              <a:ext uri="{FF2B5EF4-FFF2-40B4-BE49-F238E27FC236}">
                <a16:creationId xmlns:a16="http://schemas.microsoft.com/office/drawing/2014/main" xmlns="" id="{CCF932FA-7940-D14A-BD57-74860C229DB4}"/>
              </a:ext>
            </a:extLst>
          </p:cNvPr>
          <p:cNvSpPr txBox="1"/>
          <p:nvPr/>
        </p:nvSpPr>
        <p:spPr>
          <a:xfrm>
            <a:off x="322555" y="1431589"/>
            <a:ext cx="11470516" cy="1446550"/>
          </a:xfrm>
          <a:prstGeom prst="rect">
            <a:avLst/>
          </a:prstGeom>
          <a:noFill/>
        </p:spPr>
        <p:txBody>
          <a:bodyPr wrap="square" rtlCol="0">
            <a:spAutoFit/>
          </a:bodyPr>
          <a:lstStyle/>
          <a:p>
            <a:pPr>
              <a:defRPr/>
            </a:pPr>
            <a:r>
              <a:rPr lang="en-GB" sz="2000" dirty="0" err="1">
                <a:solidFill>
                  <a:srgbClr val="115076"/>
                </a:solidFill>
                <a:latin typeface="Century Gothic" panose="020B0502020202020204" pitchFamily="34" charset="0"/>
              </a:rPr>
              <a:t>Zorg</a:t>
            </a:r>
            <a:r>
              <a:rPr lang="en-GB" sz="2000" dirty="0">
                <a:solidFill>
                  <a:srgbClr val="115076"/>
                </a:solidFill>
                <a:latin typeface="Century Gothic" panose="020B0502020202020204" pitchFamily="34" charset="0"/>
              </a:rPr>
              <a:t> </a:t>
            </a:r>
            <a:r>
              <a:rPr lang="en-GB" sz="2000" dirty="0">
                <a:solidFill>
                  <a:srgbClr val="115076"/>
                </a:solidFill>
                <a:latin typeface="Century Gothic" panose="020B0502020202020204" pitchFamily="34" charset="0"/>
              </a:rPr>
              <a:t>is staying on </a:t>
            </a:r>
            <a:r>
              <a:rPr lang="en-GB" sz="2000" dirty="0">
                <a:solidFill>
                  <a:srgbClr val="115076"/>
                </a:solidFill>
                <a:latin typeface="Century Gothic" panose="020B0502020202020204" pitchFamily="34" charset="0"/>
              </a:rPr>
              <a:t>earth. He has </a:t>
            </a:r>
            <a:r>
              <a:rPr lang="en-GB" sz="2000" dirty="0">
                <a:solidFill>
                  <a:srgbClr val="115076"/>
                </a:solidFill>
                <a:latin typeface="Century Gothic" panose="020B0502020202020204" pitchFamily="34" charset="0"/>
              </a:rPr>
              <a:t>some possessions stored with Wolfgang </a:t>
            </a:r>
            <a:r>
              <a:rPr lang="en-GB" sz="2000" dirty="0">
                <a:solidFill>
                  <a:srgbClr val="115076"/>
                </a:solidFill>
                <a:latin typeface="Century Gothic" panose="020B0502020202020204" pitchFamily="34" charset="0"/>
              </a:rPr>
              <a:t>and </a:t>
            </a:r>
            <a:r>
              <a:rPr lang="en-GB" sz="2000" dirty="0">
                <a:solidFill>
                  <a:srgbClr val="115076"/>
                </a:solidFill>
                <a:latin typeface="Century Gothic" panose="020B0502020202020204" pitchFamily="34" charset="0"/>
              </a:rPr>
              <a:t>Mia. </a:t>
            </a:r>
            <a:r>
              <a:rPr lang="en-GB" sz="2000" dirty="0">
                <a:solidFill>
                  <a:srgbClr val="115076"/>
                </a:solidFill>
                <a:latin typeface="Century Gothic" panose="020B0502020202020204" pitchFamily="34" charset="0"/>
              </a:rPr>
              <a:t>Unfortunately, he can’t remember </a:t>
            </a:r>
            <a:r>
              <a:rPr lang="en-GB" sz="2000" b="1" dirty="0">
                <a:solidFill>
                  <a:srgbClr val="115076"/>
                </a:solidFill>
                <a:latin typeface="Century Gothic" panose="020B0502020202020204" pitchFamily="34" charset="0"/>
              </a:rPr>
              <a:t>who</a:t>
            </a:r>
            <a:r>
              <a:rPr lang="en-GB" sz="2000" dirty="0">
                <a:solidFill>
                  <a:srgbClr val="115076"/>
                </a:solidFill>
                <a:latin typeface="Century Gothic" panose="020B0502020202020204" pitchFamily="34" charset="0"/>
              </a:rPr>
              <a:t> has </a:t>
            </a:r>
            <a:r>
              <a:rPr lang="en-GB" sz="2000" b="1" dirty="0">
                <a:solidFill>
                  <a:srgbClr val="115076"/>
                </a:solidFill>
                <a:latin typeface="Century Gothic" panose="020B0502020202020204" pitchFamily="34" charset="0"/>
              </a:rPr>
              <a:t>what</a:t>
            </a:r>
            <a:r>
              <a:rPr lang="en-GB" sz="2000" dirty="0">
                <a:solidFill>
                  <a:srgbClr val="115076"/>
                </a:solidFill>
                <a:latin typeface="Century Gothic" panose="020B0502020202020204" pitchFamily="34" charset="0"/>
              </a:rPr>
              <a:t>. </a:t>
            </a:r>
            <a:r>
              <a:rPr lang="en-GB" sz="2800" b="1" dirty="0">
                <a:solidFill>
                  <a:srgbClr val="115076"/>
                </a:solidFill>
                <a:latin typeface="Century Gothic" panose="020B0502020202020204" pitchFamily="34" charset="0"/>
                <a:sym typeface="Wingdings" panose="05000000000000000000" pitchFamily="2" charset="2"/>
              </a:rPr>
              <a:t></a:t>
            </a:r>
            <a:endParaRPr lang="en-GB" sz="2800" b="1" dirty="0">
              <a:solidFill>
                <a:srgbClr val="115076"/>
              </a:solidFill>
              <a:latin typeface="Century Gothic" panose="020B0502020202020204" pitchFamily="34" charset="0"/>
            </a:endParaRPr>
          </a:p>
          <a:p>
            <a:pPr>
              <a:defRPr/>
            </a:pPr>
            <a:endParaRPr lang="en-GB" sz="2000" b="1" dirty="0">
              <a:solidFill>
                <a:srgbClr val="115076"/>
              </a:solidFill>
              <a:latin typeface="Century Gothic" panose="020B0502020202020204" pitchFamily="34" charset="0"/>
            </a:endParaRPr>
          </a:p>
          <a:p>
            <a:pPr>
              <a:defRPr/>
            </a:pPr>
            <a:r>
              <a:rPr lang="en-GB" sz="2000" b="1" dirty="0">
                <a:solidFill>
                  <a:srgbClr val="115076"/>
                </a:solidFill>
                <a:latin typeface="Century Gothic" panose="020B0502020202020204" pitchFamily="34" charset="0"/>
              </a:rPr>
              <a:t>Listen to </a:t>
            </a:r>
            <a:r>
              <a:rPr lang="en-GB" sz="2000" b="1" dirty="0" err="1">
                <a:solidFill>
                  <a:srgbClr val="115076"/>
                </a:solidFill>
                <a:latin typeface="Century Gothic" panose="020B0502020202020204" pitchFamily="34" charset="0"/>
              </a:rPr>
              <a:t>Zorg</a:t>
            </a:r>
            <a:r>
              <a:rPr lang="en-GB" sz="2000" b="1" dirty="0">
                <a:solidFill>
                  <a:srgbClr val="115076"/>
                </a:solidFill>
                <a:latin typeface="Century Gothic" panose="020B0502020202020204" pitchFamily="34" charset="0"/>
              </a:rPr>
              <a:t>. What is he asking about?  Tick the correct person.</a:t>
            </a:r>
            <a:endParaRPr lang="en-GB" sz="2000" b="1" dirty="0">
              <a:solidFill>
                <a:srgbClr val="115076"/>
              </a:solidFill>
              <a:latin typeface="Century Gothic" panose="020B0502020202020204" pitchFamily="34" charset="0"/>
            </a:endParaRPr>
          </a:p>
        </p:txBody>
      </p:sp>
      <p:pic>
        <p:nvPicPr>
          <p:cNvPr id="9" name="Picture 8">
            <a:extLst>
              <a:ext uri="{FF2B5EF4-FFF2-40B4-BE49-F238E27FC236}">
                <a16:creationId xmlns:a16="http://schemas.microsoft.com/office/drawing/2014/main" xmlns="" id="{4C38229C-9912-DC48-94E1-90258384C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a:extLst>
              <a:ext uri="{FF2B5EF4-FFF2-40B4-BE49-F238E27FC236}">
                <a16:creationId xmlns:a16="http://schemas.microsoft.com/office/drawing/2014/main" xmlns="" id="{ED747DA1-FB43-4545-801C-D4118A3081F1}"/>
              </a:ext>
            </a:extLst>
          </p:cNvPr>
          <p:cNvSpPr txBox="1">
            <a:spLocks/>
          </p:cNvSpPr>
          <p:nvPr/>
        </p:nvSpPr>
        <p:spPr>
          <a:xfrm>
            <a:off x="127564" y="375091"/>
            <a:ext cx="537086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prstClr val="white"/>
                </a:solidFill>
              </a:rPr>
              <a:t>Wer</a:t>
            </a:r>
            <a:r>
              <a:rPr lang="en-GB" sz="3600" b="1" dirty="0">
                <a:solidFill>
                  <a:prstClr val="white"/>
                </a:solidFill>
              </a:rPr>
              <a:t> hat _____?</a:t>
            </a:r>
          </a:p>
        </p:txBody>
      </p:sp>
      <p:pic>
        <p:nvPicPr>
          <p:cNvPr id="6" name="Picture 5">
            <a:extLst>
              <a:ext uri="{FF2B5EF4-FFF2-40B4-BE49-F238E27FC236}">
                <a16:creationId xmlns:a16="http://schemas.microsoft.com/office/drawing/2014/main" xmlns="" id="{486B043A-15D3-7145-ABD5-13750D7B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22353" y="3429000"/>
            <a:ext cx="1743075" cy="1732309"/>
          </a:xfrm>
          <a:prstGeom prst="rect">
            <a:avLst/>
          </a:prstGeom>
        </p:spPr>
      </p:pic>
      <p:sp>
        <p:nvSpPr>
          <p:cNvPr id="11" name="TextBox 10">
            <a:extLst>
              <a:ext uri="{FF2B5EF4-FFF2-40B4-BE49-F238E27FC236}">
                <a16:creationId xmlns:a16="http://schemas.microsoft.com/office/drawing/2014/main" xmlns="" id="{AE35CACF-D255-E84A-A829-AA803498CB7C}"/>
              </a:ext>
            </a:extLst>
          </p:cNvPr>
          <p:cNvSpPr txBox="1"/>
          <p:nvPr/>
        </p:nvSpPr>
        <p:spPr>
          <a:xfrm>
            <a:off x="6807200" y="5259017"/>
            <a:ext cx="1833019"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endParaRPr lang="en-GB" sz="2000" b="1" dirty="0">
              <a:solidFill>
                <a:srgbClr val="115076"/>
              </a:solidFill>
              <a:latin typeface="Century Gothic" panose="020B0502020202020204" pitchFamily="34" charset="0"/>
            </a:endParaRPr>
          </a:p>
        </p:txBody>
      </p:sp>
      <p:grpSp>
        <p:nvGrpSpPr>
          <p:cNvPr id="18" name="Group 17">
            <a:extLst>
              <a:ext uri="{FF2B5EF4-FFF2-40B4-BE49-F238E27FC236}">
                <a16:creationId xmlns:a16="http://schemas.microsoft.com/office/drawing/2014/main" xmlns="" id="{0F0BC253-E135-9E47-92B8-FDD31D3E80D1}"/>
              </a:ext>
            </a:extLst>
          </p:cNvPr>
          <p:cNvGrpSpPr/>
          <p:nvPr/>
        </p:nvGrpSpPr>
        <p:grpSpPr>
          <a:xfrm>
            <a:off x="9938133" y="3439290"/>
            <a:ext cx="1687204" cy="2214156"/>
            <a:chOff x="9938133" y="3439290"/>
            <a:chExt cx="1687204" cy="2214156"/>
          </a:xfrm>
        </p:grpSpPr>
        <p:pic>
          <p:nvPicPr>
            <p:cNvPr id="5" name="Picture 4">
              <a:extLst>
                <a:ext uri="{FF2B5EF4-FFF2-40B4-BE49-F238E27FC236}">
                  <a16:creationId xmlns:a16="http://schemas.microsoft.com/office/drawing/2014/main" xmlns="" id="{B9432EA4-3268-1542-97EB-74B2831D5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133" y="3439290"/>
              <a:ext cx="1687204" cy="1722019"/>
            </a:xfrm>
            <a:prstGeom prst="rect">
              <a:avLst/>
            </a:prstGeom>
          </p:spPr>
        </p:pic>
        <p:sp>
          <p:nvSpPr>
            <p:cNvPr id="13" name="TextBox 12">
              <a:extLst>
                <a:ext uri="{FF2B5EF4-FFF2-40B4-BE49-F238E27FC236}">
                  <a16:creationId xmlns:a16="http://schemas.microsoft.com/office/drawing/2014/main" xmlns="" id="{126380DC-8C26-EF45-BAAE-18F8B377262D}"/>
                </a:ext>
              </a:extLst>
            </p:cNvPr>
            <p:cNvSpPr txBox="1"/>
            <p:nvPr/>
          </p:nvSpPr>
          <p:spPr>
            <a:xfrm>
              <a:off x="10291769" y="5253336"/>
              <a:ext cx="975694"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endParaRPr lang="en-GB" sz="2000" b="1" dirty="0">
                <a:solidFill>
                  <a:srgbClr val="115076"/>
                </a:solidFill>
                <a:latin typeface="Century Gothic" panose="020B0502020202020204" pitchFamily="34" charset="0"/>
              </a:endParaRPr>
            </a:p>
          </p:txBody>
        </p:sp>
      </p:grpSp>
      <p:pic>
        <p:nvPicPr>
          <p:cNvPr id="7" name="Picture 6">
            <a:extLst>
              <a:ext uri="{FF2B5EF4-FFF2-40B4-BE49-F238E27FC236}">
                <a16:creationId xmlns:a16="http://schemas.microsoft.com/office/drawing/2014/main" xmlns="" id="{BE69C8CE-DE11-3E4C-9A89-A4213A1412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967" y="4002938"/>
            <a:ext cx="1333447" cy="2064692"/>
          </a:xfrm>
          <a:prstGeom prst="rect">
            <a:avLst/>
          </a:prstGeom>
        </p:spPr>
      </p:pic>
      <p:sp>
        <p:nvSpPr>
          <p:cNvPr id="15" name="Rounded Rectangular Callout 14">
            <a:extLst>
              <a:ext uri="{FF2B5EF4-FFF2-40B4-BE49-F238E27FC236}">
                <a16:creationId xmlns:a16="http://schemas.microsoft.com/office/drawing/2014/main" xmlns="" id="{27F6D8F0-592C-A54C-80D8-B52C9EDC00CF}"/>
              </a:ext>
            </a:extLst>
          </p:cNvPr>
          <p:cNvSpPr/>
          <p:nvPr/>
        </p:nvSpPr>
        <p:spPr>
          <a:xfrm>
            <a:off x="811649" y="3012068"/>
            <a:ext cx="5995551" cy="83386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die /den /das  ________ ?</a:t>
            </a:r>
          </a:p>
        </p:txBody>
      </p:sp>
    </p:spTree>
    <p:extLst>
      <p:ext uri="{BB962C8B-B14F-4D97-AF65-F5344CB8AC3E}">
        <p14:creationId xmlns:p14="http://schemas.microsoft.com/office/powerpoint/2010/main" val="77802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FD11FF6-41CA-8542-B4D6-2F097D79C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621462" y="92375"/>
            <a:ext cx="1410479" cy="1401768"/>
          </a:xfrm>
          <a:prstGeom prst="rect">
            <a:avLst/>
          </a:prstGeom>
        </p:spPr>
      </p:pic>
      <p:sp>
        <p:nvSpPr>
          <p:cNvPr id="5" name="TextBox 4">
            <a:extLst>
              <a:ext uri="{FF2B5EF4-FFF2-40B4-BE49-F238E27FC236}">
                <a16:creationId xmlns:a16="http://schemas.microsoft.com/office/drawing/2014/main" xmlns="" id="{8D84332E-DC82-0A49-A37D-C8320A1B8F17}"/>
              </a:ext>
            </a:extLst>
          </p:cNvPr>
          <p:cNvSpPr txBox="1"/>
          <p:nvPr/>
        </p:nvSpPr>
        <p:spPr>
          <a:xfrm>
            <a:off x="6544645" y="1567105"/>
            <a:ext cx="1468580"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endParaRPr lang="en-GB" sz="2000" b="1" dirty="0">
              <a:solidFill>
                <a:srgbClr val="115076"/>
              </a:solidFill>
              <a:latin typeface="Century Gothic" panose="020B0502020202020204" pitchFamily="34" charset="0"/>
            </a:endParaRPr>
          </a:p>
        </p:txBody>
      </p:sp>
      <p:pic>
        <p:nvPicPr>
          <p:cNvPr id="7" name="Picture 6">
            <a:extLst>
              <a:ext uri="{FF2B5EF4-FFF2-40B4-BE49-F238E27FC236}">
                <a16:creationId xmlns:a16="http://schemas.microsoft.com/office/drawing/2014/main" xmlns="" id="{9367690B-BAE5-C744-A4F1-A16C7F5B0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1665" y="92375"/>
            <a:ext cx="1371614" cy="1399917"/>
          </a:xfrm>
          <a:prstGeom prst="rect">
            <a:avLst/>
          </a:prstGeom>
        </p:spPr>
      </p:pic>
      <p:sp>
        <p:nvSpPr>
          <p:cNvPr id="9" name="TextBox 8">
            <a:extLst>
              <a:ext uri="{FF2B5EF4-FFF2-40B4-BE49-F238E27FC236}">
                <a16:creationId xmlns:a16="http://schemas.microsoft.com/office/drawing/2014/main" xmlns="" id="{F0B27976-BCFD-5042-84BD-B3CEE91400ED}"/>
              </a:ext>
            </a:extLst>
          </p:cNvPr>
          <p:cNvSpPr txBox="1"/>
          <p:nvPr/>
        </p:nvSpPr>
        <p:spPr>
          <a:xfrm>
            <a:off x="9929154" y="1567105"/>
            <a:ext cx="924538"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endParaRPr lang="en-GB" sz="2000" b="1" dirty="0">
              <a:solidFill>
                <a:srgbClr val="115076"/>
              </a:solidFill>
              <a:latin typeface="Century Gothic" panose="020B0502020202020204" pitchFamily="34" charset="0"/>
            </a:endParaRPr>
          </a:p>
        </p:txBody>
      </p:sp>
      <p:pic>
        <p:nvPicPr>
          <p:cNvPr id="11" name="Picture 10">
            <a:extLst>
              <a:ext uri="{FF2B5EF4-FFF2-40B4-BE49-F238E27FC236}">
                <a16:creationId xmlns:a16="http://schemas.microsoft.com/office/drawing/2014/main" xmlns="" id="{D714B230-F874-EE48-B726-5AF5732F7C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76" y="1131150"/>
            <a:ext cx="1333447" cy="2064692"/>
          </a:xfrm>
          <a:prstGeom prst="rect">
            <a:avLst/>
          </a:prstGeom>
        </p:spPr>
      </p:pic>
      <p:sp>
        <p:nvSpPr>
          <p:cNvPr id="12" name="Rounded Rectangular Callout 11">
            <a:extLst>
              <a:ext uri="{FF2B5EF4-FFF2-40B4-BE49-F238E27FC236}">
                <a16:creationId xmlns:a16="http://schemas.microsoft.com/office/drawing/2014/main" xmlns="" id="{9735A5DB-908D-0D4E-927A-03F9BE4BA349}"/>
              </a:ext>
            </a:extLst>
          </p:cNvPr>
          <p:cNvSpPr/>
          <p:nvPr/>
        </p:nvSpPr>
        <p:spPr>
          <a:xfrm>
            <a:off x="914400" y="514568"/>
            <a:ext cx="3423134" cy="47013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________ ?</a:t>
            </a:r>
          </a:p>
        </p:txBody>
      </p:sp>
      <p:pic>
        <p:nvPicPr>
          <p:cNvPr id="13" name="Picture 12">
            <a:extLst>
              <a:ext uri="{FF2B5EF4-FFF2-40B4-BE49-F238E27FC236}">
                <a16:creationId xmlns:a16="http://schemas.microsoft.com/office/drawing/2014/main" xmlns="" id="{633C4D56-426F-9D4B-BCF2-833D8E5FF8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7935" y="2151179"/>
            <a:ext cx="442002" cy="884003"/>
          </a:xfrm>
          <a:prstGeom prst="rect">
            <a:avLst/>
          </a:prstGeom>
        </p:spPr>
      </p:pic>
      <p:pic>
        <p:nvPicPr>
          <p:cNvPr id="15" name="Picture 14">
            <a:extLst>
              <a:ext uri="{FF2B5EF4-FFF2-40B4-BE49-F238E27FC236}">
                <a16:creationId xmlns:a16="http://schemas.microsoft.com/office/drawing/2014/main" xmlns="" id="{69F641C2-86C2-CC42-9D4E-8D704CC0F8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3875" y="3293986"/>
            <a:ext cx="770121" cy="774010"/>
          </a:xfrm>
          <a:prstGeom prst="rect">
            <a:avLst/>
          </a:prstGeom>
        </p:spPr>
      </p:pic>
      <p:pic>
        <p:nvPicPr>
          <p:cNvPr id="17" name="Picture 16">
            <a:extLst>
              <a:ext uri="{FF2B5EF4-FFF2-40B4-BE49-F238E27FC236}">
                <a16:creationId xmlns:a16="http://schemas.microsoft.com/office/drawing/2014/main" xmlns="" id="{DEE93CF3-2B6D-9148-8E24-1A17839E2A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4211" y="5388089"/>
            <a:ext cx="615762" cy="824451"/>
          </a:xfrm>
          <a:prstGeom prst="rect">
            <a:avLst/>
          </a:prstGeom>
        </p:spPr>
      </p:pic>
      <p:pic>
        <p:nvPicPr>
          <p:cNvPr id="18" name="Picture 17">
            <a:extLst>
              <a:ext uri="{FF2B5EF4-FFF2-40B4-BE49-F238E27FC236}">
                <a16:creationId xmlns:a16="http://schemas.microsoft.com/office/drawing/2014/main" xmlns="" id="{06717C4F-4EB3-C342-BDA3-595085B5EB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42763" y="4429948"/>
            <a:ext cx="1359849" cy="921676"/>
          </a:xfrm>
          <a:prstGeom prst="rect">
            <a:avLst/>
          </a:prstGeom>
        </p:spPr>
      </p:pic>
      <p:pic>
        <p:nvPicPr>
          <p:cNvPr id="23" name="Picture 22">
            <a:extLst>
              <a:ext uri="{FF2B5EF4-FFF2-40B4-BE49-F238E27FC236}">
                <a16:creationId xmlns:a16="http://schemas.microsoft.com/office/drawing/2014/main" xmlns="" id="{04A0B49A-2C9B-7047-AEC3-81AC1F7C42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5684" y="2151179"/>
            <a:ext cx="851478" cy="855779"/>
          </a:xfrm>
          <a:prstGeom prst="rect">
            <a:avLst/>
          </a:prstGeom>
        </p:spPr>
      </p:pic>
      <p:pic>
        <p:nvPicPr>
          <p:cNvPr id="24" name="Picture 23">
            <a:extLst>
              <a:ext uri="{FF2B5EF4-FFF2-40B4-BE49-F238E27FC236}">
                <a16:creationId xmlns:a16="http://schemas.microsoft.com/office/drawing/2014/main" xmlns="" id="{EACD15CC-5080-EB49-B028-D81C798EB8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91685" y="3190922"/>
            <a:ext cx="862007" cy="1060659"/>
          </a:xfrm>
          <a:prstGeom prst="rect">
            <a:avLst/>
          </a:prstGeom>
        </p:spPr>
      </p:pic>
      <p:sp>
        <p:nvSpPr>
          <p:cNvPr id="25" name="TextBox 24">
            <a:extLst>
              <a:ext uri="{FF2B5EF4-FFF2-40B4-BE49-F238E27FC236}">
                <a16:creationId xmlns:a16="http://schemas.microsoft.com/office/drawing/2014/main" xmlns="" id="{4585C297-DD48-0D40-B23C-33919FAAD319}"/>
              </a:ext>
            </a:extLst>
          </p:cNvPr>
          <p:cNvSpPr txBox="1"/>
          <p:nvPr/>
        </p:nvSpPr>
        <p:spPr>
          <a:xfrm>
            <a:off x="10064170" y="5529991"/>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26" name="Picture 25">
            <a:extLst>
              <a:ext uri="{FF2B5EF4-FFF2-40B4-BE49-F238E27FC236}">
                <a16:creationId xmlns:a16="http://schemas.microsoft.com/office/drawing/2014/main" xmlns="" id="{F3768D08-1081-5D4C-8F13-656471924AD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85171" y="4418301"/>
            <a:ext cx="1187528" cy="933323"/>
          </a:xfrm>
          <a:prstGeom prst="rect">
            <a:avLst/>
          </a:prstGeom>
        </p:spPr>
      </p:pic>
      <p:sp>
        <p:nvSpPr>
          <p:cNvPr id="28" name="TextBox 27">
            <a:hlinkClick r:id="" action="ppaction://noaction">
              <a:snd r:embed="rId13" name="Wk5 1 Flasche.wav"/>
            </a:hlinkClick>
            <a:extLst>
              <a:ext uri="{FF2B5EF4-FFF2-40B4-BE49-F238E27FC236}">
                <a16:creationId xmlns:a16="http://schemas.microsoft.com/office/drawing/2014/main" xmlns="" id="{3C4CF499-2104-A04F-912D-C22B249EACCB}"/>
              </a:ext>
            </a:extLst>
          </p:cNvPr>
          <p:cNvSpPr txBox="1"/>
          <p:nvPr/>
        </p:nvSpPr>
        <p:spPr>
          <a:xfrm>
            <a:off x="4617169" y="2255902"/>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a:t>
            </a:r>
          </a:p>
        </p:txBody>
      </p:sp>
      <p:sp>
        <p:nvSpPr>
          <p:cNvPr id="29" name="TextBox 28">
            <a:hlinkClick r:id="" action="ppaction://noaction">
              <a:snd r:embed="rId14" name="Wk5 2 Fussball.wav"/>
            </a:hlinkClick>
            <a:extLst>
              <a:ext uri="{FF2B5EF4-FFF2-40B4-BE49-F238E27FC236}">
                <a16:creationId xmlns:a16="http://schemas.microsoft.com/office/drawing/2014/main" xmlns="" id="{3813CB3F-ACD5-AF4C-9F5B-1F2E02687FA7}"/>
              </a:ext>
            </a:extLst>
          </p:cNvPr>
          <p:cNvSpPr txBox="1"/>
          <p:nvPr/>
        </p:nvSpPr>
        <p:spPr>
          <a:xfrm>
            <a:off x="4611860" y="3293986"/>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2</a:t>
            </a:r>
          </a:p>
        </p:txBody>
      </p:sp>
      <p:sp>
        <p:nvSpPr>
          <p:cNvPr id="30" name="TextBox 29">
            <a:hlinkClick r:id="" action="ppaction://noaction">
              <a:snd r:embed="rId15" name="Wk5 3 Tafel.wav"/>
            </a:hlinkClick>
            <a:extLst>
              <a:ext uri="{FF2B5EF4-FFF2-40B4-BE49-F238E27FC236}">
                <a16:creationId xmlns:a16="http://schemas.microsoft.com/office/drawing/2014/main" xmlns="" id="{8D9D66DF-EEED-B940-B739-EBDB1A49F75E}"/>
              </a:ext>
            </a:extLst>
          </p:cNvPr>
          <p:cNvSpPr txBox="1"/>
          <p:nvPr/>
        </p:nvSpPr>
        <p:spPr>
          <a:xfrm>
            <a:off x="4604334" y="4332070"/>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3</a:t>
            </a:r>
          </a:p>
        </p:txBody>
      </p:sp>
      <p:sp>
        <p:nvSpPr>
          <p:cNvPr id="31" name="TextBox 30">
            <a:hlinkClick r:id="" action="ppaction://noaction">
              <a:snd r:embed="rId16" name="Wk5 4 Heft.wav"/>
            </a:hlinkClick>
            <a:extLst>
              <a:ext uri="{FF2B5EF4-FFF2-40B4-BE49-F238E27FC236}">
                <a16:creationId xmlns:a16="http://schemas.microsoft.com/office/drawing/2014/main" xmlns="" id="{8D846366-2839-2E4D-8D85-D615BD3BF799}"/>
              </a:ext>
            </a:extLst>
          </p:cNvPr>
          <p:cNvSpPr txBox="1"/>
          <p:nvPr/>
        </p:nvSpPr>
        <p:spPr>
          <a:xfrm>
            <a:off x="4611860" y="5388089"/>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4</a:t>
            </a:r>
          </a:p>
        </p:txBody>
      </p:sp>
      <p:sp>
        <p:nvSpPr>
          <p:cNvPr id="32" name="TextBox 31">
            <a:extLst>
              <a:ext uri="{FF2B5EF4-FFF2-40B4-BE49-F238E27FC236}">
                <a16:creationId xmlns:a16="http://schemas.microsoft.com/office/drawing/2014/main" xmlns="" id="{483BFC84-506E-C140-93A4-2E6597A656DE}"/>
              </a:ext>
            </a:extLst>
          </p:cNvPr>
          <p:cNvSpPr txBox="1"/>
          <p:nvPr/>
        </p:nvSpPr>
        <p:spPr>
          <a:xfrm>
            <a:off x="11102612" y="92375"/>
            <a:ext cx="932226" cy="400110"/>
          </a:xfrm>
          <a:prstGeom prst="rect">
            <a:avLst/>
          </a:prstGeom>
          <a:noFill/>
        </p:spPr>
        <p:txBody>
          <a:bodyPr wrap="square" rtlCol="0">
            <a:spAutoFit/>
          </a:bodyPr>
          <a:lstStyle/>
          <a:p>
            <a:pPr algn="r"/>
            <a:r>
              <a:rPr lang="en-GB" sz="2000" b="1" dirty="0" err="1">
                <a:solidFill>
                  <a:srgbClr val="115076"/>
                </a:solidFill>
                <a:latin typeface="Century Gothic" panose="020B0502020202020204" pitchFamily="34" charset="0"/>
              </a:rPr>
              <a:t>Hören</a:t>
            </a:r>
            <a:endParaRPr lang="en-GB" sz="20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256840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714B230-F874-EE48-B726-5AF5732F7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76" y="1131150"/>
            <a:ext cx="1333447" cy="2064692"/>
          </a:xfrm>
          <a:prstGeom prst="rect">
            <a:avLst/>
          </a:prstGeom>
        </p:spPr>
      </p:pic>
      <p:pic>
        <p:nvPicPr>
          <p:cNvPr id="14" name="Picture 13">
            <a:extLst>
              <a:ext uri="{FF2B5EF4-FFF2-40B4-BE49-F238E27FC236}">
                <a16:creationId xmlns:a16="http://schemas.microsoft.com/office/drawing/2014/main" xmlns="" id="{5AB3E8B5-C7AD-DA4C-8A62-576F5A8CC1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659" y="2110020"/>
            <a:ext cx="1187528" cy="933323"/>
          </a:xfrm>
          <a:prstGeom prst="rect">
            <a:avLst/>
          </a:prstGeom>
        </p:spPr>
      </p:pic>
      <p:pic>
        <p:nvPicPr>
          <p:cNvPr id="16" name="Picture 15">
            <a:extLst>
              <a:ext uri="{FF2B5EF4-FFF2-40B4-BE49-F238E27FC236}">
                <a16:creationId xmlns:a16="http://schemas.microsoft.com/office/drawing/2014/main" xmlns="" id="{95B3BEC8-C1EE-A344-9609-743C852BC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9861" y="3148521"/>
            <a:ext cx="862007" cy="1060659"/>
          </a:xfrm>
          <a:prstGeom prst="rect">
            <a:avLst/>
          </a:prstGeom>
        </p:spPr>
      </p:pic>
      <p:pic>
        <p:nvPicPr>
          <p:cNvPr id="19" name="Picture 18">
            <a:extLst>
              <a:ext uri="{FF2B5EF4-FFF2-40B4-BE49-F238E27FC236}">
                <a16:creationId xmlns:a16="http://schemas.microsoft.com/office/drawing/2014/main" xmlns="" id="{5717A614-2456-A94B-93DB-82D65A59EB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0962" y="4376886"/>
            <a:ext cx="851478" cy="855779"/>
          </a:xfrm>
          <a:prstGeom prst="rect">
            <a:avLst/>
          </a:prstGeom>
        </p:spPr>
      </p:pic>
      <p:sp>
        <p:nvSpPr>
          <p:cNvPr id="20" name="TextBox 19">
            <a:extLst>
              <a:ext uri="{FF2B5EF4-FFF2-40B4-BE49-F238E27FC236}">
                <a16:creationId xmlns:a16="http://schemas.microsoft.com/office/drawing/2014/main" xmlns="" id="{93EAB031-4310-574E-B90B-980C232EE297}"/>
              </a:ext>
            </a:extLst>
          </p:cNvPr>
          <p:cNvSpPr txBox="1"/>
          <p:nvPr/>
        </p:nvSpPr>
        <p:spPr>
          <a:xfrm>
            <a:off x="10223757" y="5564590"/>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21" name="Picture 20">
            <a:extLst>
              <a:ext uri="{FF2B5EF4-FFF2-40B4-BE49-F238E27FC236}">
                <a16:creationId xmlns:a16="http://schemas.microsoft.com/office/drawing/2014/main" xmlns="" id="{E6F751BF-E749-F34A-BF5F-BD6F413F34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7935" y="2151179"/>
            <a:ext cx="442002" cy="884003"/>
          </a:xfrm>
          <a:prstGeom prst="rect">
            <a:avLst/>
          </a:prstGeom>
        </p:spPr>
      </p:pic>
      <p:pic>
        <p:nvPicPr>
          <p:cNvPr id="22" name="Picture 21">
            <a:extLst>
              <a:ext uri="{FF2B5EF4-FFF2-40B4-BE49-F238E27FC236}">
                <a16:creationId xmlns:a16="http://schemas.microsoft.com/office/drawing/2014/main" xmlns="" id="{7E68FA58-71AA-8C4B-B629-66D9B1ADE6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6673" y="3343773"/>
            <a:ext cx="770121" cy="774010"/>
          </a:xfrm>
          <a:prstGeom prst="rect">
            <a:avLst/>
          </a:prstGeom>
        </p:spPr>
      </p:pic>
      <p:pic>
        <p:nvPicPr>
          <p:cNvPr id="23" name="Picture 22">
            <a:extLst>
              <a:ext uri="{FF2B5EF4-FFF2-40B4-BE49-F238E27FC236}">
                <a16:creationId xmlns:a16="http://schemas.microsoft.com/office/drawing/2014/main" xmlns="" id="{26756071-F1E9-BF4A-BAF6-22848A1182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4838" y="4343937"/>
            <a:ext cx="1359849" cy="921676"/>
          </a:xfrm>
          <a:prstGeom prst="rect">
            <a:avLst/>
          </a:prstGeom>
        </p:spPr>
      </p:pic>
      <p:pic>
        <p:nvPicPr>
          <p:cNvPr id="24" name="Picture 23">
            <a:extLst>
              <a:ext uri="{FF2B5EF4-FFF2-40B4-BE49-F238E27FC236}">
                <a16:creationId xmlns:a16="http://schemas.microsoft.com/office/drawing/2014/main" xmlns="" id="{A4C2247B-4C4B-7E41-878C-DFB526C1CE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6299" y="5459412"/>
            <a:ext cx="615762" cy="824451"/>
          </a:xfrm>
          <a:prstGeom prst="rect">
            <a:avLst/>
          </a:prstGeom>
        </p:spPr>
      </p:pic>
      <p:sp>
        <p:nvSpPr>
          <p:cNvPr id="25" name="TextBox 24">
            <a:hlinkClick r:id="" action="ppaction://noaction">
              <a:snd r:embed="rId11" name="Wk5 5 Tisch.wav"/>
            </a:hlinkClick>
            <a:extLst>
              <a:ext uri="{FF2B5EF4-FFF2-40B4-BE49-F238E27FC236}">
                <a16:creationId xmlns:a16="http://schemas.microsoft.com/office/drawing/2014/main" xmlns="" id="{1E058798-ADD4-4843-A43A-DC8A5378F12B}"/>
              </a:ext>
            </a:extLst>
          </p:cNvPr>
          <p:cNvSpPr txBox="1"/>
          <p:nvPr/>
        </p:nvSpPr>
        <p:spPr>
          <a:xfrm>
            <a:off x="4617169" y="2255902"/>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5</a:t>
            </a:r>
          </a:p>
        </p:txBody>
      </p:sp>
      <p:sp>
        <p:nvSpPr>
          <p:cNvPr id="26" name="TextBox 25">
            <a:hlinkClick r:id="" action="ppaction://noaction">
              <a:snd r:embed="rId12" name="Wk5 6 Tier.wav"/>
            </a:hlinkClick>
            <a:extLst>
              <a:ext uri="{FF2B5EF4-FFF2-40B4-BE49-F238E27FC236}">
                <a16:creationId xmlns:a16="http://schemas.microsoft.com/office/drawing/2014/main" xmlns="" id="{62C16767-6D7E-9449-80CE-6EFF858ADB8D}"/>
              </a:ext>
            </a:extLst>
          </p:cNvPr>
          <p:cNvSpPr txBox="1"/>
          <p:nvPr/>
        </p:nvSpPr>
        <p:spPr>
          <a:xfrm>
            <a:off x="4611860" y="3293986"/>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6</a:t>
            </a:r>
          </a:p>
        </p:txBody>
      </p:sp>
      <p:sp>
        <p:nvSpPr>
          <p:cNvPr id="27" name="TextBox 26">
            <a:hlinkClick r:id="" action="ppaction://noaction">
              <a:snd r:embed="rId13" name="Wk5 7 Paar.wav"/>
            </a:hlinkClick>
            <a:extLst>
              <a:ext uri="{FF2B5EF4-FFF2-40B4-BE49-F238E27FC236}">
                <a16:creationId xmlns:a16="http://schemas.microsoft.com/office/drawing/2014/main" xmlns="" id="{DD3B1F10-C917-6741-93CB-519DDDE14AEE}"/>
              </a:ext>
            </a:extLst>
          </p:cNvPr>
          <p:cNvSpPr txBox="1"/>
          <p:nvPr/>
        </p:nvSpPr>
        <p:spPr>
          <a:xfrm>
            <a:off x="4604334" y="4332070"/>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7</a:t>
            </a:r>
          </a:p>
        </p:txBody>
      </p:sp>
      <p:sp>
        <p:nvSpPr>
          <p:cNvPr id="28" name="TextBox 27">
            <a:hlinkClick r:id="" action="ppaction://noaction">
              <a:snd r:embed="rId14" name="Wk5 8 Zahl.wav"/>
            </a:hlinkClick>
            <a:extLst>
              <a:ext uri="{FF2B5EF4-FFF2-40B4-BE49-F238E27FC236}">
                <a16:creationId xmlns:a16="http://schemas.microsoft.com/office/drawing/2014/main" xmlns="" id="{ACB6221E-8CFA-9545-B05C-C3336CEF1933}"/>
              </a:ext>
            </a:extLst>
          </p:cNvPr>
          <p:cNvSpPr txBox="1"/>
          <p:nvPr/>
        </p:nvSpPr>
        <p:spPr>
          <a:xfrm>
            <a:off x="4611860" y="5388089"/>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8</a:t>
            </a:r>
          </a:p>
        </p:txBody>
      </p:sp>
      <p:sp>
        <p:nvSpPr>
          <p:cNvPr id="30" name="Rounded Rectangular Callout 29">
            <a:extLst>
              <a:ext uri="{FF2B5EF4-FFF2-40B4-BE49-F238E27FC236}">
                <a16:creationId xmlns:a16="http://schemas.microsoft.com/office/drawing/2014/main" xmlns="" id="{9735A5DB-908D-0D4E-927A-03F9BE4BA349}"/>
              </a:ext>
            </a:extLst>
          </p:cNvPr>
          <p:cNvSpPr/>
          <p:nvPr/>
        </p:nvSpPr>
        <p:spPr>
          <a:xfrm>
            <a:off x="914400" y="514568"/>
            <a:ext cx="3423134" cy="47013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________ ?</a:t>
            </a:r>
          </a:p>
        </p:txBody>
      </p:sp>
      <p:pic>
        <p:nvPicPr>
          <p:cNvPr id="31" name="Picture 30">
            <a:extLst>
              <a:ext uri="{FF2B5EF4-FFF2-40B4-BE49-F238E27FC236}">
                <a16:creationId xmlns:a16="http://schemas.microsoft.com/office/drawing/2014/main" xmlns="" id="{FFD11FF6-41CA-8542-B4D6-2F097D79CA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621462" y="92375"/>
            <a:ext cx="1410479" cy="1401768"/>
          </a:xfrm>
          <a:prstGeom prst="rect">
            <a:avLst/>
          </a:prstGeom>
        </p:spPr>
      </p:pic>
      <p:sp>
        <p:nvSpPr>
          <p:cNvPr id="32" name="TextBox 31">
            <a:extLst>
              <a:ext uri="{FF2B5EF4-FFF2-40B4-BE49-F238E27FC236}">
                <a16:creationId xmlns:a16="http://schemas.microsoft.com/office/drawing/2014/main" xmlns="" id="{8D84332E-DC82-0A49-A37D-C8320A1B8F17}"/>
              </a:ext>
            </a:extLst>
          </p:cNvPr>
          <p:cNvSpPr txBox="1"/>
          <p:nvPr/>
        </p:nvSpPr>
        <p:spPr>
          <a:xfrm>
            <a:off x="6544645" y="1567105"/>
            <a:ext cx="1468580"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endParaRPr lang="en-GB" sz="2000" b="1" dirty="0">
              <a:solidFill>
                <a:srgbClr val="115076"/>
              </a:solidFill>
              <a:latin typeface="Century Gothic" panose="020B0502020202020204" pitchFamily="34" charset="0"/>
            </a:endParaRPr>
          </a:p>
        </p:txBody>
      </p:sp>
      <p:pic>
        <p:nvPicPr>
          <p:cNvPr id="33" name="Picture 32">
            <a:extLst>
              <a:ext uri="{FF2B5EF4-FFF2-40B4-BE49-F238E27FC236}">
                <a16:creationId xmlns:a16="http://schemas.microsoft.com/office/drawing/2014/main" xmlns="" id="{9367690B-BAE5-C744-A4F1-A16C7F5B06A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41665" y="92375"/>
            <a:ext cx="1371614" cy="1399917"/>
          </a:xfrm>
          <a:prstGeom prst="rect">
            <a:avLst/>
          </a:prstGeom>
        </p:spPr>
      </p:pic>
      <p:sp>
        <p:nvSpPr>
          <p:cNvPr id="34" name="TextBox 33">
            <a:extLst>
              <a:ext uri="{FF2B5EF4-FFF2-40B4-BE49-F238E27FC236}">
                <a16:creationId xmlns:a16="http://schemas.microsoft.com/office/drawing/2014/main" xmlns="" id="{F0B27976-BCFD-5042-84BD-B3CEE91400ED}"/>
              </a:ext>
            </a:extLst>
          </p:cNvPr>
          <p:cNvSpPr txBox="1"/>
          <p:nvPr/>
        </p:nvSpPr>
        <p:spPr>
          <a:xfrm>
            <a:off x="9929154" y="1567105"/>
            <a:ext cx="924538"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endParaRPr lang="en-GB" sz="2000" b="1" dirty="0">
              <a:solidFill>
                <a:srgbClr val="115076"/>
              </a:solidFill>
              <a:latin typeface="Century Gothic" panose="020B0502020202020204" pitchFamily="34" charset="0"/>
            </a:endParaRPr>
          </a:p>
        </p:txBody>
      </p:sp>
      <p:sp>
        <p:nvSpPr>
          <p:cNvPr id="35" name="TextBox 34">
            <a:extLst>
              <a:ext uri="{FF2B5EF4-FFF2-40B4-BE49-F238E27FC236}">
                <a16:creationId xmlns:a16="http://schemas.microsoft.com/office/drawing/2014/main" xmlns="" id="{483BFC84-506E-C140-93A4-2E6597A656DE}"/>
              </a:ext>
            </a:extLst>
          </p:cNvPr>
          <p:cNvSpPr txBox="1"/>
          <p:nvPr/>
        </p:nvSpPr>
        <p:spPr>
          <a:xfrm>
            <a:off x="11102612" y="92375"/>
            <a:ext cx="932226" cy="400110"/>
          </a:xfrm>
          <a:prstGeom prst="rect">
            <a:avLst/>
          </a:prstGeom>
          <a:noFill/>
        </p:spPr>
        <p:txBody>
          <a:bodyPr wrap="square" rtlCol="0">
            <a:spAutoFit/>
          </a:bodyPr>
          <a:lstStyle/>
          <a:p>
            <a:pPr algn="r"/>
            <a:r>
              <a:rPr lang="en-GB" sz="2000" b="1" dirty="0" err="1">
                <a:solidFill>
                  <a:srgbClr val="115076"/>
                </a:solidFill>
                <a:latin typeface="Century Gothic" panose="020B0502020202020204" pitchFamily="34" charset="0"/>
              </a:rPr>
              <a:t>Hören</a:t>
            </a:r>
            <a:endParaRPr lang="en-GB" sz="20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030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33C4D56-426F-9D4B-BCF2-833D8E5FF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7935" y="2151179"/>
            <a:ext cx="442002" cy="884003"/>
          </a:xfrm>
          <a:prstGeom prst="rect">
            <a:avLst/>
          </a:prstGeom>
        </p:spPr>
      </p:pic>
      <p:pic>
        <p:nvPicPr>
          <p:cNvPr id="15" name="Picture 14">
            <a:extLst>
              <a:ext uri="{FF2B5EF4-FFF2-40B4-BE49-F238E27FC236}">
                <a16:creationId xmlns:a16="http://schemas.microsoft.com/office/drawing/2014/main" xmlns="" id="{69F641C2-86C2-CC42-9D4E-8D704CC0F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3875" y="3293986"/>
            <a:ext cx="770121" cy="774010"/>
          </a:xfrm>
          <a:prstGeom prst="rect">
            <a:avLst/>
          </a:prstGeom>
        </p:spPr>
      </p:pic>
      <p:pic>
        <p:nvPicPr>
          <p:cNvPr id="17" name="Picture 16">
            <a:extLst>
              <a:ext uri="{FF2B5EF4-FFF2-40B4-BE49-F238E27FC236}">
                <a16:creationId xmlns:a16="http://schemas.microsoft.com/office/drawing/2014/main" xmlns="" id="{DEE93CF3-2B6D-9148-8E24-1A17839E2A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4211" y="5388089"/>
            <a:ext cx="615762" cy="824451"/>
          </a:xfrm>
          <a:prstGeom prst="rect">
            <a:avLst/>
          </a:prstGeom>
        </p:spPr>
      </p:pic>
      <p:pic>
        <p:nvPicPr>
          <p:cNvPr id="18" name="Picture 17">
            <a:extLst>
              <a:ext uri="{FF2B5EF4-FFF2-40B4-BE49-F238E27FC236}">
                <a16:creationId xmlns:a16="http://schemas.microsoft.com/office/drawing/2014/main" xmlns="" id="{06717C4F-4EB3-C342-BDA3-595085B5EB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763" y="4429948"/>
            <a:ext cx="1359849" cy="921676"/>
          </a:xfrm>
          <a:prstGeom prst="rect">
            <a:avLst/>
          </a:prstGeom>
        </p:spPr>
      </p:pic>
      <p:pic>
        <p:nvPicPr>
          <p:cNvPr id="23" name="Picture 22">
            <a:extLst>
              <a:ext uri="{FF2B5EF4-FFF2-40B4-BE49-F238E27FC236}">
                <a16:creationId xmlns:a16="http://schemas.microsoft.com/office/drawing/2014/main" xmlns="" id="{04A0B49A-2C9B-7047-AEC3-81AC1F7C4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5684" y="2151179"/>
            <a:ext cx="851478" cy="855779"/>
          </a:xfrm>
          <a:prstGeom prst="rect">
            <a:avLst/>
          </a:prstGeom>
        </p:spPr>
      </p:pic>
      <p:pic>
        <p:nvPicPr>
          <p:cNvPr id="24" name="Picture 23">
            <a:extLst>
              <a:ext uri="{FF2B5EF4-FFF2-40B4-BE49-F238E27FC236}">
                <a16:creationId xmlns:a16="http://schemas.microsoft.com/office/drawing/2014/main" xmlns="" id="{EACD15CC-5080-EB49-B028-D81C798EB8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1685" y="3190922"/>
            <a:ext cx="862007" cy="1060659"/>
          </a:xfrm>
          <a:prstGeom prst="rect">
            <a:avLst/>
          </a:prstGeom>
        </p:spPr>
      </p:pic>
      <p:sp>
        <p:nvSpPr>
          <p:cNvPr id="25" name="TextBox 24">
            <a:extLst>
              <a:ext uri="{FF2B5EF4-FFF2-40B4-BE49-F238E27FC236}">
                <a16:creationId xmlns:a16="http://schemas.microsoft.com/office/drawing/2014/main" xmlns="" id="{4585C297-DD48-0D40-B23C-33919FAAD319}"/>
              </a:ext>
            </a:extLst>
          </p:cNvPr>
          <p:cNvSpPr txBox="1"/>
          <p:nvPr/>
        </p:nvSpPr>
        <p:spPr>
          <a:xfrm>
            <a:off x="10064170" y="5529991"/>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26" name="Picture 25">
            <a:extLst>
              <a:ext uri="{FF2B5EF4-FFF2-40B4-BE49-F238E27FC236}">
                <a16:creationId xmlns:a16="http://schemas.microsoft.com/office/drawing/2014/main" xmlns="" id="{F3768D08-1081-5D4C-8F13-656471924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5171" y="4418301"/>
            <a:ext cx="1187528" cy="933323"/>
          </a:xfrm>
          <a:prstGeom prst="rect">
            <a:avLst/>
          </a:prstGeom>
        </p:spPr>
      </p:pic>
      <p:sp>
        <p:nvSpPr>
          <p:cNvPr id="28" name="TextBox 27">
            <a:hlinkClick r:id="" action="ppaction://noaction">
              <a:snd r:embed="rId10" name="Wk5 1 Flasche full.wav"/>
            </a:hlinkClick>
            <a:extLst>
              <a:ext uri="{FF2B5EF4-FFF2-40B4-BE49-F238E27FC236}">
                <a16:creationId xmlns:a16="http://schemas.microsoft.com/office/drawing/2014/main" xmlns="" id="{3C4CF499-2104-A04F-912D-C22B249EACCB}"/>
              </a:ext>
            </a:extLst>
          </p:cNvPr>
          <p:cNvSpPr txBox="1"/>
          <p:nvPr/>
        </p:nvSpPr>
        <p:spPr>
          <a:xfrm>
            <a:off x="4617169" y="2255902"/>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a:t>
            </a:r>
          </a:p>
        </p:txBody>
      </p:sp>
      <p:sp>
        <p:nvSpPr>
          <p:cNvPr id="29" name="TextBox 28">
            <a:hlinkClick r:id="" action="ppaction://noaction">
              <a:snd r:embed="rId11" name="Wk5 2 Fussball full.wav"/>
            </a:hlinkClick>
            <a:extLst>
              <a:ext uri="{FF2B5EF4-FFF2-40B4-BE49-F238E27FC236}">
                <a16:creationId xmlns:a16="http://schemas.microsoft.com/office/drawing/2014/main" xmlns="" id="{3813CB3F-ACD5-AF4C-9F5B-1F2E02687FA7}"/>
              </a:ext>
            </a:extLst>
          </p:cNvPr>
          <p:cNvSpPr txBox="1"/>
          <p:nvPr/>
        </p:nvSpPr>
        <p:spPr>
          <a:xfrm>
            <a:off x="4611860" y="3293986"/>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2</a:t>
            </a:r>
          </a:p>
        </p:txBody>
      </p:sp>
      <p:sp>
        <p:nvSpPr>
          <p:cNvPr id="30" name="TextBox 29">
            <a:hlinkClick r:id="" action="ppaction://noaction">
              <a:snd r:embed="rId12" name="Wk5 3 Tafel full.wav"/>
            </a:hlinkClick>
            <a:extLst>
              <a:ext uri="{FF2B5EF4-FFF2-40B4-BE49-F238E27FC236}">
                <a16:creationId xmlns:a16="http://schemas.microsoft.com/office/drawing/2014/main" xmlns="" id="{8D9D66DF-EEED-B940-B739-EBDB1A49F75E}"/>
              </a:ext>
            </a:extLst>
          </p:cNvPr>
          <p:cNvSpPr txBox="1"/>
          <p:nvPr/>
        </p:nvSpPr>
        <p:spPr>
          <a:xfrm>
            <a:off x="4604334" y="4332070"/>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3</a:t>
            </a:r>
          </a:p>
        </p:txBody>
      </p:sp>
      <p:sp>
        <p:nvSpPr>
          <p:cNvPr id="31" name="TextBox 30">
            <a:hlinkClick r:id="" action="ppaction://noaction">
              <a:snd r:embed="rId13" name="Wk5 4 Heft full.wav"/>
            </a:hlinkClick>
            <a:extLst>
              <a:ext uri="{FF2B5EF4-FFF2-40B4-BE49-F238E27FC236}">
                <a16:creationId xmlns:a16="http://schemas.microsoft.com/office/drawing/2014/main" xmlns="" id="{8D846366-2839-2E4D-8D85-D615BD3BF799}"/>
              </a:ext>
            </a:extLst>
          </p:cNvPr>
          <p:cNvSpPr txBox="1"/>
          <p:nvPr/>
        </p:nvSpPr>
        <p:spPr>
          <a:xfrm>
            <a:off x="4611860" y="5388089"/>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4</a:t>
            </a:r>
          </a:p>
        </p:txBody>
      </p:sp>
      <p:pic>
        <p:nvPicPr>
          <p:cNvPr id="32" name="Picture 31">
            <a:extLst>
              <a:ext uri="{FF2B5EF4-FFF2-40B4-BE49-F238E27FC236}">
                <a16:creationId xmlns:a16="http://schemas.microsoft.com/office/drawing/2014/main" xmlns="" id="{A98E1887-C656-E549-BCEA-74810669EF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07774" y="3177862"/>
            <a:ext cx="620478" cy="646331"/>
          </a:xfrm>
          <a:prstGeom prst="rect">
            <a:avLst/>
          </a:prstGeom>
        </p:spPr>
      </p:pic>
      <p:pic>
        <p:nvPicPr>
          <p:cNvPr id="33" name="Picture 32">
            <a:extLst>
              <a:ext uri="{FF2B5EF4-FFF2-40B4-BE49-F238E27FC236}">
                <a16:creationId xmlns:a16="http://schemas.microsoft.com/office/drawing/2014/main" xmlns="" id="{3C3A4295-81E2-C940-ABF6-1F22F1DEE5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02013" y="5476582"/>
            <a:ext cx="621566" cy="647464"/>
          </a:xfrm>
          <a:prstGeom prst="rect">
            <a:avLst/>
          </a:prstGeom>
        </p:spPr>
      </p:pic>
      <p:pic>
        <p:nvPicPr>
          <p:cNvPr id="34" name="Picture 33">
            <a:extLst>
              <a:ext uri="{FF2B5EF4-FFF2-40B4-BE49-F238E27FC236}">
                <a16:creationId xmlns:a16="http://schemas.microsoft.com/office/drawing/2014/main" xmlns="" id="{26221332-B4E5-A747-9FE7-78D1C952595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71388" y="4326178"/>
            <a:ext cx="585251" cy="609636"/>
          </a:xfrm>
          <a:prstGeom prst="rect">
            <a:avLst/>
          </a:prstGeom>
        </p:spPr>
      </p:pic>
      <p:pic>
        <p:nvPicPr>
          <p:cNvPr id="35" name="Picture 34">
            <a:extLst>
              <a:ext uri="{FF2B5EF4-FFF2-40B4-BE49-F238E27FC236}">
                <a16:creationId xmlns:a16="http://schemas.microsoft.com/office/drawing/2014/main" xmlns="" id="{8CE7C4EB-A763-964B-8F6B-778DCBE417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0042" y="2255901"/>
            <a:ext cx="620478" cy="646331"/>
          </a:xfrm>
          <a:prstGeom prst="rect">
            <a:avLst/>
          </a:prstGeom>
        </p:spPr>
      </p:pic>
      <p:pic>
        <p:nvPicPr>
          <p:cNvPr id="36" name="Picture 35">
            <a:extLst>
              <a:ext uri="{FF2B5EF4-FFF2-40B4-BE49-F238E27FC236}">
                <a16:creationId xmlns:a16="http://schemas.microsoft.com/office/drawing/2014/main" xmlns="" id="{FFD11FF6-41CA-8542-B4D6-2F097D79CA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621462" y="92375"/>
            <a:ext cx="1410479" cy="1401768"/>
          </a:xfrm>
          <a:prstGeom prst="rect">
            <a:avLst/>
          </a:prstGeom>
        </p:spPr>
      </p:pic>
      <p:sp>
        <p:nvSpPr>
          <p:cNvPr id="37" name="TextBox 36">
            <a:extLst>
              <a:ext uri="{FF2B5EF4-FFF2-40B4-BE49-F238E27FC236}">
                <a16:creationId xmlns:a16="http://schemas.microsoft.com/office/drawing/2014/main" xmlns="" id="{8D84332E-DC82-0A49-A37D-C8320A1B8F17}"/>
              </a:ext>
            </a:extLst>
          </p:cNvPr>
          <p:cNvSpPr txBox="1"/>
          <p:nvPr/>
        </p:nvSpPr>
        <p:spPr>
          <a:xfrm>
            <a:off x="6544645" y="1567105"/>
            <a:ext cx="1468580"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endParaRPr lang="en-GB" sz="2000" b="1" dirty="0">
              <a:solidFill>
                <a:srgbClr val="115076"/>
              </a:solidFill>
              <a:latin typeface="Century Gothic" panose="020B0502020202020204" pitchFamily="34" charset="0"/>
            </a:endParaRPr>
          </a:p>
        </p:txBody>
      </p:sp>
      <p:pic>
        <p:nvPicPr>
          <p:cNvPr id="38" name="Picture 37">
            <a:extLst>
              <a:ext uri="{FF2B5EF4-FFF2-40B4-BE49-F238E27FC236}">
                <a16:creationId xmlns:a16="http://schemas.microsoft.com/office/drawing/2014/main" xmlns="" id="{9367690B-BAE5-C744-A4F1-A16C7F5B06A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41665" y="92375"/>
            <a:ext cx="1371614" cy="1399917"/>
          </a:xfrm>
          <a:prstGeom prst="rect">
            <a:avLst/>
          </a:prstGeom>
        </p:spPr>
      </p:pic>
      <p:sp>
        <p:nvSpPr>
          <p:cNvPr id="39" name="TextBox 38">
            <a:extLst>
              <a:ext uri="{FF2B5EF4-FFF2-40B4-BE49-F238E27FC236}">
                <a16:creationId xmlns:a16="http://schemas.microsoft.com/office/drawing/2014/main" xmlns="" id="{F0B27976-BCFD-5042-84BD-B3CEE91400ED}"/>
              </a:ext>
            </a:extLst>
          </p:cNvPr>
          <p:cNvSpPr txBox="1"/>
          <p:nvPr/>
        </p:nvSpPr>
        <p:spPr>
          <a:xfrm>
            <a:off x="9929154" y="1567105"/>
            <a:ext cx="924538"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endParaRPr lang="en-GB" sz="2000" b="1" dirty="0">
              <a:solidFill>
                <a:srgbClr val="115076"/>
              </a:solidFill>
              <a:latin typeface="Century Gothic" panose="020B0502020202020204" pitchFamily="34" charset="0"/>
            </a:endParaRPr>
          </a:p>
        </p:txBody>
      </p:sp>
      <p:sp>
        <p:nvSpPr>
          <p:cNvPr id="40" name="TextBox 39">
            <a:extLst>
              <a:ext uri="{FF2B5EF4-FFF2-40B4-BE49-F238E27FC236}">
                <a16:creationId xmlns:a16="http://schemas.microsoft.com/office/drawing/2014/main" xmlns="" id="{483BFC84-506E-C140-93A4-2E6597A656DE}"/>
              </a:ext>
            </a:extLst>
          </p:cNvPr>
          <p:cNvSpPr txBox="1"/>
          <p:nvPr/>
        </p:nvSpPr>
        <p:spPr>
          <a:xfrm>
            <a:off x="11102612" y="92375"/>
            <a:ext cx="932226" cy="400110"/>
          </a:xfrm>
          <a:prstGeom prst="rect">
            <a:avLst/>
          </a:prstGeom>
          <a:noFill/>
        </p:spPr>
        <p:txBody>
          <a:bodyPr wrap="square" rtlCol="0">
            <a:spAutoFit/>
          </a:bodyPr>
          <a:lstStyle/>
          <a:p>
            <a:pPr algn="r"/>
            <a:r>
              <a:rPr lang="en-GB" sz="2000" b="1" dirty="0" err="1">
                <a:solidFill>
                  <a:srgbClr val="115076"/>
                </a:solidFill>
                <a:latin typeface="Century Gothic" panose="020B0502020202020204" pitchFamily="34" charset="0"/>
              </a:rPr>
              <a:t>Hören</a:t>
            </a:r>
            <a:endParaRPr lang="en-GB" sz="2000" b="1" dirty="0">
              <a:solidFill>
                <a:srgbClr val="115076"/>
              </a:solidFill>
              <a:latin typeface="Century Gothic" panose="020B0502020202020204" pitchFamily="34" charset="0"/>
            </a:endParaRPr>
          </a:p>
        </p:txBody>
      </p:sp>
      <p:pic>
        <p:nvPicPr>
          <p:cNvPr id="41" name="Picture 40">
            <a:extLst>
              <a:ext uri="{FF2B5EF4-FFF2-40B4-BE49-F238E27FC236}">
                <a16:creationId xmlns:a16="http://schemas.microsoft.com/office/drawing/2014/main" xmlns="" id="{D714B230-F874-EE48-B726-5AF5732F7CA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576" y="1131150"/>
            <a:ext cx="1333447" cy="2064692"/>
          </a:xfrm>
          <a:prstGeom prst="rect">
            <a:avLst/>
          </a:prstGeom>
        </p:spPr>
      </p:pic>
      <p:sp>
        <p:nvSpPr>
          <p:cNvPr id="42" name="Rounded Rectangular Callout 41">
            <a:extLst>
              <a:ext uri="{FF2B5EF4-FFF2-40B4-BE49-F238E27FC236}">
                <a16:creationId xmlns:a16="http://schemas.microsoft.com/office/drawing/2014/main" xmlns="" id="{9735A5DB-908D-0D4E-927A-03F9BE4BA349}"/>
              </a:ext>
            </a:extLst>
          </p:cNvPr>
          <p:cNvSpPr/>
          <p:nvPr/>
        </p:nvSpPr>
        <p:spPr>
          <a:xfrm>
            <a:off x="914400" y="514568"/>
            <a:ext cx="3423134" cy="47013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________ ?</a:t>
            </a:r>
          </a:p>
        </p:txBody>
      </p:sp>
    </p:spTree>
    <p:extLst>
      <p:ext uri="{BB962C8B-B14F-4D97-AF65-F5344CB8AC3E}">
        <p14:creationId xmlns:p14="http://schemas.microsoft.com/office/powerpoint/2010/main" val="28892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5AB3E8B5-C7AD-DA4C-8A62-576F5A8CC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7659" y="2110020"/>
            <a:ext cx="1187528" cy="933323"/>
          </a:xfrm>
          <a:prstGeom prst="rect">
            <a:avLst/>
          </a:prstGeom>
        </p:spPr>
      </p:pic>
      <p:pic>
        <p:nvPicPr>
          <p:cNvPr id="16" name="Picture 15">
            <a:extLst>
              <a:ext uri="{FF2B5EF4-FFF2-40B4-BE49-F238E27FC236}">
                <a16:creationId xmlns:a16="http://schemas.microsoft.com/office/drawing/2014/main" xmlns="" id="{95B3BEC8-C1EE-A344-9609-743C852BC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9861" y="3148521"/>
            <a:ext cx="862007" cy="1060659"/>
          </a:xfrm>
          <a:prstGeom prst="rect">
            <a:avLst/>
          </a:prstGeom>
        </p:spPr>
      </p:pic>
      <p:pic>
        <p:nvPicPr>
          <p:cNvPr id="19" name="Picture 18">
            <a:extLst>
              <a:ext uri="{FF2B5EF4-FFF2-40B4-BE49-F238E27FC236}">
                <a16:creationId xmlns:a16="http://schemas.microsoft.com/office/drawing/2014/main" xmlns="" id="{5717A614-2456-A94B-93DB-82D65A59EB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962" y="4376886"/>
            <a:ext cx="851478" cy="855779"/>
          </a:xfrm>
          <a:prstGeom prst="rect">
            <a:avLst/>
          </a:prstGeom>
        </p:spPr>
      </p:pic>
      <p:sp>
        <p:nvSpPr>
          <p:cNvPr id="20" name="TextBox 19">
            <a:extLst>
              <a:ext uri="{FF2B5EF4-FFF2-40B4-BE49-F238E27FC236}">
                <a16:creationId xmlns:a16="http://schemas.microsoft.com/office/drawing/2014/main" xmlns="" id="{93EAB031-4310-574E-B90B-980C232EE297}"/>
              </a:ext>
            </a:extLst>
          </p:cNvPr>
          <p:cNvSpPr txBox="1"/>
          <p:nvPr/>
        </p:nvSpPr>
        <p:spPr>
          <a:xfrm>
            <a:off x="10223757" y="5564590"/>
            <a:ext cx="789522" cy="646331"/>
          </a:xfrm>
          <a:prstGeom prst="rect">
            <a:avLst/>
          </a:prstGeom>
          <a:noFill/>
          <a:ln>
            <a:solidFill>
              <a:schemeClr val="accent1"/>
            </a:solidFill>
          </a:ln>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10</a:t>
            </a:r>
          </a:p>
        </p:txBody>
      </p:sp>
      <p:pic>
        <p:nvPicPr>
          <p:cNvPr id="21" name="Picture 20">
            <a:extLst>
              <a:ext uri="{FF2B5EF4-FFF2-40B4-BE49-F238E27FC236}">
                <a16:creationId xmlns:a16="http://schemas.microsoft.com/office/drawing/2014/main" xmlns="" id="{E6F751BF-E749-F34A-BF5F-BD6F413F34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7935" y="2151179"/>
            <a:ext cx="442002" cy="884003"/>
          </a:xfrm>
          <a:prstGeom prst="rect">
            <a:avLst/>
          </a:prstGeom>
        </p:spPr>
      </p:pic>
      <p:pic>
        <p:nvPicPr>
          <p:cNvPr id="22" name="Picture 21">
            <a:extLst>
              <a:ext uri="{FF2B5EF4-FFF2-40B4-BE49-F238E27FC236}">
                <a16:creationId xmlns:a16="http://schemas.microsoft.com/office/drawing/2014/main" xmlns="" id="{7E68FA58-71AA-8C4B-B629-66D9B1ADE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6673" y="3343773"/>
            <a:ext cx="770121" cy="774010"/>
          </a:xfrm>
          <a:prstGeom prst="rect">
            <a:avLst/>
          </a:prstGeom>
        </p:spPr>
      </p:pic>
      <p:pic>
        <p:nvPicPr>
          <p:cNvPr id="23" name="Picture 22">
            <a:extLst>
              <a:ext uri="{FF2B5EF4-FFF2-40B4-BE49-F238E27FC236}">
                <a16:creationId xmlns:a16="http://schemas.microsoft.com/office/drawing/2014/main" xmlns="" id="{26756071-F1E9-BF4A-BAF6-22848A118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4838" y="4343937"/>
            <a:ext cx="1359849" cy="921676"/>
          </a:xfrm>
          <a:prstGeom prst="rect">
            <a:avLst/>
          </a:prstGeom>
        </p:spPr>
      </p:pic>
      <p:pic>
        <p:nvPicPr>
          <p:cNvPr id="24" name="Picture 23">
            <a:extLst>
              <a:ext uri="{FF2B5EF4-FFF2-40B4-BE49-F238E27FC236}">
                <a16:creationId xmlns:a16="http://schemas.microsoft.com/office/drawing/2014/main" xmlns="" id="{A4C2247B-4C4B-7E41-878C-DFB526C1CE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6299" y="5459412"/>
            <a:ext cx="615762" cy="824451"/>
          </a:xfrm>
          <a:prstGeom prst="rect">
            <a:avLst/>
          </a:prstGeom>
        </p:spPr>
      </p:pic>
      <p:sp>
        <p:nvSpPr>
          <p:cNvPr id="25" name="TextBox 24">
            <a:hlinkClick r:id="" action="ppaction://noaction">
              <a:snd r:embed="rId10" name="Wk5 5 Tisch full.wav"/>
            </a:hlinkClick>
            <a:extLst>
              <a:ext uri="{FF2B5EF4-FFF2-40B4-BE49-F238E27FC236}">
                <a16:creationId xmlns:a16="http://schemas.microsoft.com/office/drawing/2014/main" xmlns="" id="{1E058798-ADD4-4843-A43A-DC8A5378F12B}"/>
              </a:ext>
            </a:extLst>
          </p:cNvPr>
          <p:cNvSpPr txBox="1"/>
          <p:nvPr/>
        </p:nvSpPr>
        <p:spPr>
          <a:xfrm>
            <a:off x="4617169" y="2255902"/>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5</a:t>
            </a:r>
          </a:p>
        </p:txBody>
      </p:sp>
      <p:sp>
        <p:nvSpPr>
          <p:cNvPr id="26" name="TextBox 25">
            <a:hlinkClick r:id="" action="ppaction://noaction">
              <a:snd r:embed="rId11" name="Wk5 6 Tier full.wav"/>
            </a:hlinkClick>
            <a:extLst>
              <a:ext uri="{FF2B5EF4-FFF2-40B4-BE49-F238E27FC236}">
                <a16:creationId xmlns:a16="http://schemas.microsoft.com/office/drawing/2014/main" xmlns="" id="{62C16767-6D7E-9449-80CE-6EFF858ADB8D}"/>
              </a:ext>
            </a:extLst>
          </p:cNvPr>
          <p:cNvSpPr txBox="1"/>
          <p:nvPr/>
        </p:nvSpPr>
        <p:spPr>
          <a:xfrm>
            <a:off x="4611860" y="3293986"/>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6</a:t>
            </a:r>
          </a:p>
        </p:txBody>
      </p:sp>
      <p:sp>
        <p:nvSpPr>
          <p:cNvPr id="27" name="TextBox 26">
            <a:hlinkClick r:id="" action="ppaction://noaction">
              <a:snd r:embed="rId12" name="Wk5 7 Paar full.wav"/>
            </a:hlinkClick>
            <a:extLst>
              <a:ext uri="{FF2B5EF4-FFF2-40B4-BE49-F238E27FC236}">
                <a16:creationId xmlns:a16="http://schemas.microsoft.com/office/drawing/2014/main" xmlns="" id="{DD3B1F10-C917-6741-93CB-519DDDE14AEE}"/>
              </a:ext>
            </a:extLst>
          </p:cNvPr>
          <p:cNvSpPr txBox="1"/>
          <p:nvPr/>
        </p:nvSpPr>
        <p:spPr>
          <a:xfrm>
            <a:off x="4604334" y="4332070"/>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7</a:t>
            </a:r>
          </a:p>
        </p:txBody>
      </p:sp>
      <p:sp>
        <p:nvSpPr>
          <p:cNvPr id="28" name="TextBox 27">
            <a:hlinkClick r:id="" action="ppaction://noaction">
              <a:snd r:embed="rId13" name="Wk5 8 Zahl full.wav"/>
            </a:hlinkClick>
            <a:extLst>
              <a:ext uri="{FF2B5EF4-FFF2-40B4-BE49-F238E27FC236}">
                <a16:creationId xmlns:a16="http://schemas.microsoft.com/office/drawing/2014/main" xmlns="" id="{ACB6221E-8CFA-9545-B05C-C3336CEF1933}"/>
              </a:ext>
            </a:extLst>
          </p:cNvPr>
          <p:cNvSpPr txBox="1"/>
          <p:nvPr/>
        </p:nvSpPr>
        <p:spPr>
          <a:xfrm>
            <a:off x="4611860" y="5388089"/>
            <a:ext cx="789522" cy="646331"/>
          </a:xfrm>
          <a:prstGeom prst="rect">
            <a:avLst/>
          </a:prstGeom>
          <a:solidFill>
            <a:srgbClr val="DAA520"/>
          </a:solidFill>
          <a:ln w="1270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GB" sz="3600" b="1" dirty="0">
                <a:solidFill>
                  <a:srgbClr val="115076"/>
                </a:solidFill>
                <a:effectLst>
                  <a:outerShdw blurRad="50800" dist="38100" dir="5400000" algn="t" rotWithShape="0">
                    <a:prstClr val="black">
                      <a:alpha val="40000"/>
                    </a:prstClr>
                  </a:outerShdw>
                </a:effectLst>
                <a:latin typeface="Century Gothic" panose="020B0502020202020204" pitchFamily="34" charset="0"/>
              </a:rPr>
              <a:t>8</a:t>
            </a:r>
          </a:p>
        </p:txBody>
      </p:sp>
      <p:pic>
        <p:nvPicPr>
          <p:cNvPr id="30" name="Picture 29">
            <a:extLst>
              <a:ext uri="{FF2B5EF4-FFF2-40B4-BE49-F238E27FC236}">
                <a16:creationId xmlns:a16="http://schemas.microsoft.com/office/drawing/2014/main" xmlns="" id="{9D1930C2-1F42-6440-9831-DD810C097A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48862" y="2253515"/>
            <a:ext cx="620478" cy="646331"/>
          </a:xfrm>
          <a:prstGeom prst="rect">
            <a:avLst/>
          </a:prstGeom>
        </p:spPr>
      </p:pic>
      <p:pic>
        <p:nvPicPr>
          <p:cNvPr id="31" name="Picture 30">
            <a:extLst>
              <a:ext uri="{FF2B5EF4-FFF2-40B4-BE49-F238E27FC236}">
                <a16:creationId xmlns:a16="http://schemas.microsoft.com/office/drawing/2014/main" xmlns="" id="{E6420EB1-4C49-714D-8124-B1BEF98DD4A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64360" y="3343773"/>
            <a:ext cx="620478" cy="646331"/>
          </a:xfrm>
          <a:prstGeom prst="rect">
            <a:avLst/>
          </a:prstGeom>
        </p:spPr>
      </p:pic>
      <p:pic>
        <p:nvPicPr>
          <p:cNvPr id="32" name="Picture 31">
            <a:extLst>
              <a:ext uri="{FF2B5EF4-FFF2-40B4-BE49-F238E27FC236}">
                <a16:creationId xmlns:a16="http://schemas.microsoft.com/office/drawing/2014/main" xmlns="" id="{B9B01759-D26F-F044-B269-8A5162DBDD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00984" y="4306036"/>
            <a:ext cx="620478" cy="646331"/>
          </a:xfrm>
          <a:prstGeom prst="rect">
            <a:avLst/>
          </a:prstGeom>
        </p:spPr>
      </p:pic>
      <p:pic>
        <p:nvPicPr>
          <p:cNvPr id="33" name="Picture 32">
            <a:extLst>
              <a:ext uri="{FF2B5EF4-FFF2-40B4-BE49-F238E27FC236}">
                <a16:creationId xmlns:a16="http://schemas.microsoft.com/office/drawing/2014/main" xmlns="" id="{83955199-0681-084B-B1D8-593C51E0815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76739" y="5564590"/>
            <a:ext cx="620478" cy="646331"/>
          </a:xfrm>
          <a:prstGeom prst="rect">
            <a:avLst/>
          </a:prstGeom>
        </p:spPr>
      </p:pic>
      <p:pic>
        <p:nvPicPr>
          <p:cNvPr id="34" name="Picture 33">
            <a:extLst>
              <a:ext uri="{FF2B5EF4-FFF2-40B4-BE49-F238E27FC236}">
                <a16:creationId xmlns:a16="http://schemas.microsoft.com/office/drawing/2014/main" xmlns="" id="{FFD11FF6-41CA-8542-B4D6-2F097D79CA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621462" y="92375"/>
            <a:ext cx="1410479" cy="1401768"/>
          </a:xfrm>
          <a:prstGeom prst="rect">
            <a:avLst/>
          </a:prstGeom>
        </p:spPr>
      </p:pic>
      <p:sp>
        <p:nvSpPr>
          <p:cNvPr id="35" name="TextBox 34">
            <a:extLst>
              <a:ext uri="{FF2B5EF4-FFF2-40B4-BE49-F238E27FC236}">
                <a16:creationId xmlns:a16="http://schemas.microsoft.com/office/drawing/2014/main" xmlns="" id="{8D84332E-DC82-0A49-A37D-C8320A1B8F17}"/>
              </a:ext>
            </a:extLst>
          </p:cNvPr>
          <p:cNvSpPr txBox="1"/>
          <p:nvPr/>
        </p:nvSpPr>
        <p:spPr>
          <a:xfrm>
            <a:off x="6544645" y="1567105"/>
            <a:ext cx="1468580"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Wolfgang</a:t>
            </a:r>
            <a:endParaRPr lang="en-GB" sz="2000" b="1" dirty="0">
              <a:solidFill>
                <a:srgbClr val="115076"/>
              </a:solidFill>
              <a:latin typeface="Century Gothic" panose="020B0502020202020204" pitchFamily="34" charset="0"/>
            </a:endParaRPr>
          </a:p>
        </p:txBody>
      </p:sp>
      <p:pic>
        <p:nvPicPr>
          <p:cNvPr id="36" name="Picture 35">
            <a:extLst>
              <a:ext uri="{FF2B5EF4-FFF2-40B4-BE49-F238E27FC236}">
                <a16:creationId xmlns:a16="http://schemas.microsoft.com/office/drawing/2014/main" xmlns="" id="{9367690B-BAE5-C744-A4F1-A16C7F5B06A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41665" y="92375"/>
            <a:ext cx="1371614" cy="1399917"/>
          </a:xfrm>
          <a:prstGeom prst="rect">
            <a:avLst/>
          </a:prstGeom>
        </p:spPr>
      </p:pic>
      <p:sp>
        <p:nvSpPr>
          <p:cNvPr id="37" name="TextBox 36">
            <a:extLst>
              <a:ext uri="{FF2B5EF4-FFF2-40B4-BE49-F238E27FC236}">
                <a16:creationId xmlns:a16="http://schemas.microsoft.com/office/drawing/2014/main" xmlns="" id="{F0B27976-BCFD-5042-84BD-B3CEE91400ED}"/>
              </a:ext>
            </a:extLst>
          </p:cNvPr>
          <p:cNvSpPr txBox="1"/>
          <p:nvPr/>
        </p:nvSpPr>
        <p:spPr>
          <a:xfrm>
            <a:off x="9929154" y="1567105"/>
            <a:ext cx="924538"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Mia</a:t>
            </a:r>
            <a:endParaRPr lang="en-GB" sz="2000" b="1" dirty="0">
              <a:solidFill>
                <a:srgbClr val="115076"/>
              </a:solidFill>
              <a:latin typeface="Century Gothic" panose="020B0502020202020204" pitchFamily="34" charset="0"/>
            </a:endParaRPr>
          </a:p>
        </p:txBody>
      </p:sp>
      <p:sp>
        <p:nvSpPr>
          <p:cNvPr id="38" name="TextBox 37">
            <a:extLst>
              <a:ext uri="{FF2B5EF4-FFF2-40B4-BE49-F238E27FC236}">
                <a16:creationId xmlns:a16="http://schemas.microsoft.com/office/drawing/2014/main" xmlns="" id="{483BFC84-506E-C140-93A4-2E6597A656DE}"/>
              </a:ext>
            </a:extLst>
          </p:cNvPr>
          <p:cNvSpPr txBox="1"/>
          <p:nvPr/>
        </p:nvSpPr>
        <p:spPr>
          <a:xfrm>
            <a:off x="11102612" y="92375"/>
            <a:ext cx="932226" cy="400110"/>
          </a:xfrm>
          <a:prstGeom prst="rect">
            <a:avLst/>
          </a:prstGeom>
          <a:noFill/>
        </p:spPr>
        <p:txBody>
          <a:bodyPr wrap="square" rtlCol="0">
            <a:spAutoFit/>
          </a:bodyPr>
          <a:lstStyle/>
          <a:p>
            <a:pPr algn="r"/>
            <a:r>
              <a:rPr lang="en-GB" sz="2000" b="1" dirty="0" err="1">
                <a:solidFill>
                  <a:srgbClr val="115076"/>
                </a:solidFill>
                <a:latin typeface="Century Gothic" panose="020B0502020202020204" pitchFamily="34" charset="0"/>
              </a:rPr>
              <a:t>Hören</a:t>
            </a:r>
            <a:endParaRPr lang="en-GB" sz="2000" b="1" dirty="0">
              <a:solidFill>
                <a:srgbClr val="115076"/>
              </a:solidFill>
              <a:latin typeface="Century Gothic" panose="020B0502020202020204" pitchFamily="34" charset="0"/>
            </a:endParaRPr>
          </a:p>
        </p:txBody>
      </p:sp>
      <p:pic>
        <p:nvPicPr>
          <p:cNvPr id="39" name="Picture 38">
            <a:extLst>
              <a:ext uri="{FF2B5EF4-FFF2-40B4-BE49-F238E27FC236}">
                <a16:creationId xmlns:a16="http://schemas.microsoft.com/office/drawing/2014/main" xmlns="" id="{D714B230-F874-EE48-B726-5AF5732F7C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576" y="1131150"/>
            <a:ext cx="1333447" cy="2064692"/>
          </a:xfrm>
          <a:prstGeom prst="rect">
            <a:avLst/>
          </a:prstGeom>
        </p:spPr>
      </p:pic>
      <p:sp>
        <p:nvSpPr>
          <p:cNvPr id="40" name="Rounded Rectangular Callout 39">
            <a:extLst>
              <a:ext uri="{FF2B5EF4-FFF2-40B4-BE49-F238E27FC236}">
                <a16:creationId xmlns:a16="http://schemas.microsoft.com/office/drawing/2014/main" xmlns="" id="{9735A5DB-908D-0D4E-927A-03F9BE4BA349}"/>
              </a:ext>
            </a:extLst>
          </p:cNvPr>
          <p:cNvSpPr/>
          <p:nvPr/>
        </p:nvSpPr>
        <p:spPr>
          <a:xfrm>
            <a:off x="914400" y="514568"/>
            <a:ext cx="3423134" cy="470133"/>
          </a:xfrm>
          <a:prstGeom prst="wedgeRoundRectCallout">
            <a:avLst>
              <a:gd name="adj1" fmla="val -36164"/>
              <a:gd name="adj2" fmla="val 89851"/>
              <a:gd name="adj3" fmla="val 16667"/>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115076"/>
                </a:solidFill>
                <a:latin typeface="Century Gothic" panose="020B0502020202020204" pitchFamily="34" charset="0"/>
              </a:rPr>
              <a:t>Wer</a:t>
            </a:r>
            <a:r>
              <a:rPr lang="en-GB" sz="2800" b="1" dirty="0">
                <a:solidFill>
                  <a:srgbClr val="115076"/>
                </a:solidFill>
                <a:latin typeface="Century Gothic" panose="020B0502020202020204" pitchFamily="34" charset="0"/>
              </a:rPr>
              <a:t> hat ________ ?</a:t>
            </a:r>
          </a:p>
        </p:txBody>
      </p:sp>
    </p:spTree>
    <p:extLst>
      <p:ext uri="{BB962C8B-B14F-4D97-AF65-F5344CB8AC3E}">
        <p14:creationId xmlns:p14="http://schemas.microsoft.com/office/powerpoint/2010/main" val="212993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97B1D7B-C976-F64F-8D2B-D0CA873F9C14}"/>
              </a:ext>
            </a:extLst>
          </p:cNvPr>
          <p:cNvSpPr txBox="1"/>
          <p:nvPr/>
        </p:nvSpPr>
        <p:spPr>
          <a:xfrm>
            <a:off x="157163" y="292430"/>
            <a:ext cx="10939624" cy="707886"/>
          </a:xfrm>
          <a:prstGeom prst="rect">
            <a:avLst/>
          </a:prstGeom>
          <a:noFill/>
        </p:spPr>
        <p:txBody>
          <a:bodyPr wrap="square" rtlCol="0">
            <a:spAutoFit/>
          </a:bodyPr>
          <a:lstStyle/>
          <a:p>
            <a:pPr>
              <a:defRPr/>
            </a:pPr>
            <a:r>
              <a:rPr lang="en-GB" sz="2000" dirty="0" err="1">
                <a:solidFill>
                  <a:srgbClr val="115076"/>
                </a:solidFill>
                <a:latin typeface="Century Gothic" panose="020B0502020202020204" pitchFamily="34" charset="0"/>
              </a:rPr>
              <a:t>Zorg</a:t>
            </a:r>
            <a:r>
              <a:rPr lang="en-GB" sz="2000" dirty="0">
                <a:solidFill>
                  <a:srgbClr val="115076"/>
                </a:solidFill>
                <a:latin typeface="Century Gothic" panose="020B0502020202020204" pitchFamily="34" charset="0"/>
              </a:rPr>
              <a:t> made a list of his possessions and who has them, but </a:t>
            </a:r>
            <a:r>
              <a:rPr lang="en-GB" sz="2000" dirty="0">
                <a:solidFill>
                  <a:srgbClr val="115076"/>
                </a:solidFill>
                <a:latin typeface="Century Gothic" panose="020B0502020202020204" pitchFamily="34" charset="0"/>
              </a:rPr>
              <a:t>he </a:t>
            </a:r>
            <a:r>
              <a:rPr lang="en-GB" sz="2000" dirty="0">
                <a:solidFill>
                  <a:srgbClr val="115076"/>
                </a:solidFill>
                <a:latin typeface="Century Gothic" panose="020B0502020202020204" pitchFamily="34" charset="0"/>
              </a:rPr>
              <a:t>forgot to add the articles. Can you fill in the gaps?</a:t>
            </a:r>
          </a:p>
        </p:txBody>
      </p:sp>
      <p:sp>
        <p:nvSpPr>
          <p:cNvPr id="4" name="TextBox 3">
            <a:extLst>
              <a:ext uri="{FF2B5EF4-FFF2-40B4-BE49-F238E27FC236}">
                <a16:creationId xmlns:a16="http://schemas.microsoft.com/office/drawing/2014/main" xmlns="" id="{2E01C15C-E7D7-594C-8C9C-067C012B4B68}"/>
              </a:ext>
            </a:extLst>
          </p:cNvPr>
          <p:cNvSpPr txBox="1"/>
          <p:nvPr/>
        </p:nvSpPr>
        <p:spPr>
          <a:xfrm>
            <a:off x="9524395" y="92375"/>
            <a:ext cx="2510443" cy="400110"/>
          </a:xfrm>
          <a:prstGeom prst="rect">
            <a:avLst/>
          </a:prstGeom>
          <a:noFill/>
        </p:spPr>
        <p:txBody>
          <a:bodyPr wrap="square" rtlCol="0">
            <a:spAutoFit/>
          </a:bodyPr>
          <a:lstStyle/>
          <a:p>
            <a:pPr algn="r"/>
            <a:r>
              <a:rPr lang="en-GB" sz="2000" b="1" dirty="0" err="1">
                <a:solidFill>
                  <a:srgbClr val="115076"/>
                </a:solidFill>
                <a:latin typeface="Century Gothic" panose="020B0502020202020204" pitchFamily="34" charset="0"/>
              </a:rPr>
              <a:t>Lesen</a:t>
            </a:r>
            <a:endParaRPr lang="en-GB" sz="2000" b="1" dirty="0">
              <a:solidFill>
                <a:srgbClr val="115076"/>
              </a:solidFill>
              <a:latin typeface="Century Gothic" panose="020B0502020202020204" pitchFamily="34" charset="0"/>
            </a:endParaRPr>
          </a:p>
        </p:txBody>
      </p:sp>
      <p:sp>
        <p:nvSpPr>
          <p:cNvPr id="5" name="TextBox 4">
            <a:extLst>
              <a:ext uri="{FF2B5EF4-FFF2-40B4-BE49-F238E27FC236}">
                <a16:creationId xmlns:a16="http://schemas.microsoft.com/office/drawing/2014/main" xmlns="" id="{BB9DCC49-2BD2-0B40-8A26-7DD55632F2CA}"/>
              </a:ext>
            </a:extLst>
          </p:cNvPr>
          <p:cNvSpPr txBox="1"/>
          <p:nvPr/>
        </p:nvSpPr>
        <p:spPr>
          <a:xfrm>
            <a:off x="467129" y="1390226"/>
            <a:ext cx="10629658" cy="4524315"/>
          </a:xfrm>
          <a:prstGeom prst="rect">
            <a:avLst/>
          </a:prstGeom>
          <a:noFill/>
        </p:spPr>
        <p:txBody>
          <a:bodyPr wrap="square" rtlCol="0">
            <a:spAutoFit/>
          </a:bodyPr>
          <a:lstStyle/>
          <a:p>
            <a:pPr marL="457200" indent="-457200">
              <a:lnSpc>
                <a:spcPct val="150000"/>
              </a:lnSpc>
              <a:buFont typeface="+mj-lt"/>
              <a:buAutoNum type="arabicPeriod"/>
              <a:defRPr/>
            </a:pPr>
            <a:r>
              <a:rPr lang="en-GB" sz="2400" dirty="0">
                <a:solidFill>
                  <a:srgbClr val="115076"/>
                </a:solidFill>
                <a:latin typeface="Century Gothic" panose="020B0502020202020204" pitchFamily="34" charset="0"/>
              </a:rPr>
              <a:t>Wolfgang </a:t>
            </a:r>
            <a:r>
              <a:rPr lang="en-GB" sz="2400" dirty="0">
                <a:solidFill>
                  <a:srgbClr val="115076"/>
                </a:solidFill>
                <a:latin typeface="Century Gothic" panose="020B0502020202020204" pitchFamily="34" charset="0"/>
              </a:rPr>
              <a:t>hat ____ </a:t>
            </a:r>
            <a:r>
              <a:rPr lang="en-GB" sz="2400" dirty="0" err="1">
                <a:solidFill>
                  <a:srgbClr val="115076"/>
                </a:solidFill>
                <a:latin typeface="Century Gothic" panose="020B0502020202020204" pitchFamily="34" charset="0"/>
              </a:rPr>
              <a:t>Flasche</a:t>
            </a:r>
            <a:r>
              <a:rPr lang="en-GB" sz="2400" dirty="0">
                <a:solidFill>
                  <a:srgbClr val="115076"/>
                </a:solidFill>
                <a:latin typeface="Century Gothic" panose="020B0502020202020204" pitchFamily="34" charset="0"/>
              </a:rPr>
              <a:t>.</a:t>
            </a:r>
          </a:p>
          <a:p>
            <a:pPr marL="457200" indent="-457200">
              <a:lnSpc>
                <a:spcPct val="150000"/>
              </a:lnSpc>
              <a:buFont typeface="+mj-lt"/>
              <a:buAutoNum type="arabicPeriod"/>
              <a:defRPr/>
            </a:pPr>
            <a:r>
              <a:rPr lang="en-GB" sz="2400" dirty="0">
                <a:solidFill>
                  <a:srgbClr val="115076"/>
                </a:solidFill>
                <a:latin typeface="Century Gothic" panose="020B0502020202020204" pitchFamily="34" charset="0"/>
              </a:rPr>
              <a:t>Wolfgang </a:t>
            </a:r>
            <a:r>
              <a:rPr lang="en-GB" sz="2400" dirty="0">
                <a:solidFill>
                  <a:srgbClr val="115076"/>
                </a:solidFill>
                <a:latin typeface="Century Gothic" panose="020B0502020202020204" pitchFamily="34" charset="0"/>
              </a:rPr>
              <a:t>hat ____ </a:t>
            </a:r>
            <a:r>
              <a:rPr lang="en-GB" sz="2400" dirty="0" err="1">
                <a:solidFill>
                  <a:srgbClr val="115076"/>
                </a:solidFill>
                <a:latin typeface="Century Gothic" panose="020B0502020202020204" pitchFamily="34" charset="0"/>
              </a:rPr>
              <a:t>Fußball</a:t>
            </a:r>
            <a:r>
              <a:rPr lang="en-GB" sz="2400" dirty="0">
                <a:solidFill>
                  <a:srgbClr val="115076"/>
                </a:solidFill>
                <a:latin typeface="Century Gothic" panose="020B0502020202020204" pitchFamily="34" charset="0"/>
              </a:rPr>
              <a:t>.</a:t>
            </a:r>
          </a:p>
          <a:p>
            <a:pPr marL="457200" indent="-457200">
              <a:lnSpc>
                <a:spcPct val="150000"/>
              </a:lnSpc>
              <a:buFont typeface="+mj-lt"/>
              <a:buAutoNum type="arabicPeriod"/>
              <a:defRPr/>
            </a:pPr>
            <a:r>
              <a:rPr lang="en-GB" sz="2400" dirty="0">
                <a:solidFill>
                  <a:srgbClr val="115076"/>
                </a:solidFill>
                <a:latin typeface="Century Gothic" panose="020B0502020202020204" pitchFamily="34" charset="0"/>
              </a:rPr>
              <a:t>Mia </a:t>
            </a:r>
            <a:r>
              <a:rPr lang="en-GB" sz="2400" dirty="0">
                <a:solidFill>
                  <a:srgbClr val="115076"/>
                </a:solidFill>
                <a:latin typeface="Century Gothic" panose="020B0502020202020204" pitchFamily="34" charset="0"/>
              </a:rPr>
              <a:t>hat ____ Tafel.</a:t>
            </a:r>
          </a:p>
          <a:p>
            <a:pPr marL="457200" indent="-457200">
              <a:lnSpc>
                <a:spcPct val="150000"/>
              </a:lnSpc>
              <a:buFont typeface="+mj-lt"/>
              <a:buAutoNum type="arabicPeriod"/>
              <a:defRPr/>
            </a:pPr>
            <a:r>
              <a:rPr lang="en-GB" sz="2400" dirty="0">
                <a:solidFill>
                  <a:srgbClr val="115076"/>
                </a:solidFill>
                <a:latin typeface="Century Gothic" panose="020B0502020202020204" pitchFamily="34" charset="0"/>
              </a:rPr>
              <a:t>Wolfgang </a:t>
            </a:r>
            <a:r>
              <a:rPr lang="en-GB" sz="2400" dirty="0">
                <a:solidFill>
                  <a:srgbClr val="115076"/>
                </a:solidFill>
                <a:latin typeface="Century Gothic" panose="020B0502020202020204" pitchFamily="34" charset="0"/>
              </a:rPr>
              <a:t>hat ____ Heft.</a:t>
            </a:r>
          </a:p>
          <a:p>
            <a:pPr marL="457200" indent="-457200">
              <a:lnSpc>
                <a:spcPct val="150000"/>
              </a:lnSpc>
              <a:buFont typeface="+mj-lt"/>
              <a:buAutoNum type="arabicPeriod"/>
              <a:defRPr/>
            </a:pPr>
            <a:r>
              <a:rPr lang="en-GB" sz="2400" dirty="0">
                <a:solidFill>
                  <a:srgbClr val="115076"/>
                </a:solidFill>
                <a:latin typeface="Century Gothic" panose="020B0502020202020204" pitchFamily="34" charset="0"/>
              </a:rPr>
              <a:t>Mia </a:t>
            </a:r>
            <a:r>
              <a:rPr lang="en-GB" sz="2400" dirty="0">
                <a:solidFill>
                  <a:srgbClr val="115076"/>
                </a:solidFill>
                <a:latin typeface="Century Gothic" panose="020B0502020202020204" pitchFamily="34" charset="0"/>
              </a:rPr>
              <a:t>hat ____ Tisch.</a:t>
            </a:r>
          </a:p>
          <a:p>
            <a:pPr marL="457200" indent="-457200">
              <a:lnSpc>
                <a:spcPct val="150000"/>
              </a:lnSpc>
              <a:buFont typeface="+mj-lt"/>
              <a:buAutoNum type="arabicPeriod"/>
              <a:defRPr/>
            </a:pPr>
            <a:r>
              <a:rPr lang="en-GB" sz="2400" dirty="0">
                <a:solidFill>
                  <a:srgbClr val="115076"/>
                </a:solidFill>
                <a:latin typeface="Century Gothic" panose="020B0502020202020204" pitchFamily="34" charset="0"/>
              </a:rPr>
              <a:t>Mia </a:t>
            </a:r>
            <a:r>
              <a:rPr lang="en-GB" sz="2400" dirty="0">
                <a:solidFill>
                  <a:srgbClr val="115076"/>
                </a:solidFill>
                <a:latin typeface="Century Gothic" panose="020B0502020202020204" pitchFamily="34" charset="0"/>
              </a:rPr>
              <a:t>hat ____ Tier.</a:t>
            </a:r>
          </a:p>
          <a:p>
            <a:pPr marL="457200" indent="-457200">
              <a:lnSpc>
                <a:spcPct val="150000"/>
              </a:lnSpc>
              <a:buFont typeface="+mj-lt"/>
              <a:buAutoNum type="arabicPeriod"/>
              <a:defRPr/>
            </a:pPr>
            <a:r>
              <a:rPr lang="en-GB" sz="2400" dirty="0">
                <a:solidFill>
                  <a:srgbClr val="115076"/>
                </a:solidFill>
                <a:latin typeface="Century Gothic" panose="020B0502020202020204" pitchFamily="34" charset="0"/>
              </a:rPr>
              <a:t>Wolfgang </a:t>
            </a:r>
            <a:r>
              <a:rPr lang="en-GB" sz="2400" dirty="0">
                <a:solidFill>
                  <a:srgbClr val="115076"/>
                </a:solidFill>
                <a:latin typeface="Century Gothic" panose="020B0502020202020204" pitchFamily="34" charset="0"/>
              </a:rPr>
              <a:t>hat ____  </a:t>
            </a:r>
            <a:r>
              <a:rPr lang="en-GB" sz="2400" dirty="0" err="1">
                <a:solidFill>
                  <a:srgbClr val="115076"/>
                </a:solidFill>
                <a:latin typeface="Century Gothic" panose="020B0502020202020204" pitchFamily="34" charset="0"/>
              </a:rPr>
              <a:t>Paar</a:t>
            </a:r>
            <a:r>
              <a:rPr lang="en-GB" sz="2400" dirty="0">
                <a:solidFill>
                  <a:srgbClr val="115076"/>
                </a:solidFill>
                <a:latin typeface="Century Gothic" panose="020B0502020202020204" pitchFamily="34" charset="0"/>
              </a:rPr>
              <a:t>.</a:t>
            </a:r>
          </a:p>
          <a:p>
            <a:pPr marL="457200" indent="-457200">
              <a:lnSpc>
                <a:spcPct val="150000"/>
              </a:lnSpc>
              <a:buFont typeface="+mj-lt"/>
              <a:buAutoNum type="arabicPeriod"/>
              <a:defRPr/>
            </a:pPr>
            <a:r>
              <a:rPr lang="en-GB" sz="2400" dirty="0">
                <a:solidFill>
                  <a:srgbClr val="115076"/>
                </a:solidFill>
                <a:latin typeface="Century Gothic" panose="020B0502020202020204" pitchFamily="34" charset="0"/>
              </a:rPr>
              <a:t>Mia </a:t>
            </a:r>
            <a:r>
              <a:rPr lang="en-GB" sz="2400" dirty="0">
                <a:solidFill>
                  <a:srgbClr val="115076"/>
                </a:solidFill>
                <a:latin typeface="Century Gothic" panose="020B0502020202020204" pitchFamily="34" charset="0"/>
              </a:rPr>
              <a:t>hat ____ </a:t>
            </a:r>
            <a:r>
              <a:rPr lang="en-GB" sz="2400" dirty="0" err="1">
                <a:solidFill>
                  <a:srgbClr val="115076"/>
                </a:solidFill>
                <a:latin typeface="Century Gothic" panose="020B0502020202020204" pitchFamily="34" charset="0"/>
              </a:rPr>
              <a:t>Zahl</a:t>
            </a:r>
            <a:r>
              <a:rPr lang="en-GB" sz="2400" dirty="0">
                <a:solidFill>
                  <a:srgbClr val="115076"/>
                </a:solidFill>
                <a:latin typeface="Century Gothic" panose="020B0502020202020204" pitchFamily="34" charset="0"/>
              </a:rPr>
              <a:t>.</a:t>
            </a:r>
          </a:p>
        </p:txBody>
      </p:sp>
      <p:sp>
        <p:nvSpPr>
          <p:cNvPr id="6" name="TextBox 5">
            <a:extLst>
              <a:ext uri="{FF2B5EF4-FFF2-40B4-BE49-F238E27FC236}">
                <a16:creationId xmlns:a16="http://schemas.microsoft.com/office/drawing/2014/main" xmlns="" id="{D774C60B-DB13-FB4D-BE55-64A7EC286F1D}"/>
              </a:ext>
            </a:extLst>
          </p:cNvPr>
          <p:cNvSpPr txBox="1"/>
          <p:nvPr/>
        </p:nvSpPr>
        <p:spPr>
          <a:xfrm>
            <a:off x="3098424" y="1495494"/>
            <a:ext cx="662229"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die</a:t>
            </a:r>
          </a:p>
        </p:txBody>
      </p:sp>
      <p:sp>
        <p:nvSpPr>
          <p:cNvPr id="7" name="TextBox 6">
            <a:extLst>
              <a:ext uri="{FF2B5EF4-FFF2-40B4-BE49-F238E27FC236}">
                <a16:creationId xmlns:a16="http://schemas.microsoft.com/office/drawing/2014/main" xmlns="" id="{042F08AB-01B8-ED48-AA44-460F1D9CA846}"/>
              </a:ext>
            </a:extLst>
          </p:cNvPr>
          <p:cNvSpPr txBox="1"/>
          <p:nvPr/>
        </p:nvSpPr>
        <p:spPr>
          <a:xfrm>
            <a:off x="3068389" y="4799238"/>
            <a:ext cx="748511"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das</a:t>
            </a:r>
          </a:p>
        </p:txBody>
      </p:sp>
      <p:sp>
        <p:nvSpPr>
          <p:cNvPr id="9" name="TextBox 8">
            <a:extLst>
              <a:ext uri="{FF2B5EF4-FFF2-40B4-BE49-F238E27FC236}">
                <a16:creationId xmlns:a16="http://schemas.microsoft.com/office/drawing/2014/main" xmlns="" id="{7D7D657B-C61A-BF4F-9E14-132B4E5869EF}"/>
              </a:ext>
            </a:extLst>
          </p:cNvPr>
          <p:cNvSpPr txBox="1"/>
          <p:nvPr/>
        </p:nvSpPr>
        <p:spPr>
          <a:xfrm>
            <a:off x="2182027" y="5327165"/>
            <a:ext cx="662229"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die</a:t>
            </a:r>
          </a:p>
        </p:txBody>
      </p:sp>
      <p:sp>
        <p:nvSpPr>
          <p:cNvPr id="11" name="TextBox 10">
            <a:extLst>
              <a:ext uri="{FF2B5EF4-FFF2-40B4-BE49-F238E27FC236}">
                <a16:creationId xmlns:a16="http://schemas.microsoft.com/office/drawing/2014/main" xmlns="" id="{B79B3B40-94D7-3D46-9609-6E8960FC5463}"/>
              </a:ext>
            </a:extLst>
          </p:cNvPr>
          <p:cNvSpPr txBox="1"/>
          <p:nvPr/>
        </p:nvSpPr>
        <p:spPr>
          <a:xfrm>
            <a:off x="3042175" y="2013369"/>
            <a:ext cx="774725"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den</a:t>
            </a:r>
          </a:p>
        </p:txBody>
      </p:sp>
      <p:sp>
        <p:nvSpPr>
          <p:cNvPr id="12" name="TextBox 11">
            <a:extLst>
              <a:ext uri="{FF2B5EF4-FFF2-40B4-BE49-F238E27FC236}">
                <a16:creationId xmlns:a16="http://schemas.microsoft.com/office/drawing/2014/main" xmlns="" id="{CC11F76C-5980-7146-A25C-C51A25991984}"/>
              </a:ext>
            </a:extLst>
          </p:cNvPr>
          <p:cNvSpPr txBox="1"/>
          <p:nvPr/>
        </p:nvSpPr>
        <p:spPr>
          <a:xfrm>
            <a:off x="3098424" y="3141942"/>
            <a:ext cx="748511"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das</a:t>
            </a:r>
          </a:p>
        </p:txBody>
      </p:sp>
      <p:sp>
        <p:nvSpPr>
          <p:cNvPr id="13" name="TextBox 12">
            <a:extLst>
              <a:ext uri="{FF2B5EF4-FFF2-40B4-BE49-F238E27FC236}">
                <a16:creationId xmlns:a16="http://schemas.microsoft.com/office/drawing/2014/main" xmlns="" id="{5E67CE64-81CB-E14D-BA22-2413BDE0FC09}"/>
              </a:ext>
            </a:extLst>
          </p:cNvPr>
          <p:cNvSpPr txBox="1"/>
          <p:nvPr/>
        </p:nvSpPr>
        <p:spPr>
          <a:xfrm>
            <a:off x="2125440" y="4239758"/>
            <a:ext cx="748511"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das</a:t>
            </a:r>
          </a:p>
        </p:txBody>
      </p:sp>
      <p:sp>
        <p:nvSpPr>
          <p:cNvPr id="15" name="TextBox 14">
            <a:extLst>
              <a:ext uri="{FF2B5EF4-FFF2-40B4-BE49-F238E27FC236}">
                <a16:creationId xmlns:a16="http://schemas.microsoft.com/office/drawing/2014/main" xmlns="" id="{5E9EE39E-F6B9-3449-99BF-09FB666F9A7F}"/>
              </a:ext>
            </a:extLst>
          </p:cNvPr>
          <p:cNvSpPr txBox="1"/>
          <p:nvPr/>
        </p:nvSpPr>
        <p:spPr>
          <a:xfrm>
            <a:off x="2184022" y="2603343"/>
            <a:ext cx="662229"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die</a:t>
            </a:r>
          </a:p>
        </p:txBody>
      </p:sp>
      <p:sp>
        <p:nvSpPr>
          <p:cNvPr id="16" name="TextBox 15">
            <a:extLst>
              <a:ext uri="{FF2B5EF4-FFF2-40B4-BE49-F238E27FC236}">
                <a16:creationId xmlns:a16="http://schemas.microsoft.com/office/drawing/2014/main" xmlns="" id="{B793AAA1-51DD-6341-A6A8-68E15FB9DBD0}"/>
              </a:ext>
            </a:extLst>
          </p:cNvPr>
          <p:cNvSpPr txBox="1"/>
          <p:nvPr/>
        </p:nvSpPr>
        <p:spPr>
          <a:xfrm>
            <a:off x="2109207" y="3652383"/>
            <a:ext cx="812280" cy="461665"/>
          </a:xfrm>
          <a:prstGeom prst="rect">
            <a:avLst/>
          </a:prstGeom>
          <a:solidFill>
            <a:schemeClr val="bg1"/>
          </a:solidFill>
        </p:spPr>
        <p:txBody>
          <a:bodyPr wrap="square" rtlCol="0">
            <a:spAutoFit/>
          </a:bodyPr>
          <a:lstStyle/>
          <a:p>
            <a:pPr algn="ctr"/>
            <a:r>
              <a:rPr lang="en-GB" sz="2400" b="1" u="sng" dirty="0">
                <a:solidFill>
                  <a:srgbClr val="115076"/>
                </a:solidFill>
                <a:latin typeface="Century Gothic" panose="020B0502020202020204" pitchFamily="34" charset="0"/>
              </a:rPr>
              <a:t>den</a:t>
            </a:r>
          </a:p>
        </p:txBody>
      </p:sp>
      <p:pic>
        <p:nvPicPr>
          <p:cNvPr id="17" name="Picture 16">
            <a:extLst>
              <a:ext uri="{FF2B5EF4-FFF2-40B4-BE49-F238E27FC236}">
                <a16:creationId xmlns:a16="http://schemas.microsoft.com/office/drawing/2014/main" xmlns="" id="{14751389-CDBB-E04E-B2ED-A2AF68D97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38272" y="1000316"/>
            <a:ext cx="1206785" cy="2064692"/>
          </a:xfrm>
          <a:prstGeom prst="rect">
            <a:avLst/>
          </a:prstGeom>
        </p:spPr>
      </p:pic>
    </p:spTree>
    <p:extLst>
      <p:ext uri="{BB962C8B-B14F-4D97-AF65-F5344CB8AC3E}">
        <p14:creationId xmlns:p14="http://schemas.microsoft.com/office/powerpoint/2010/main" val="169272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258" y="1438835"/>
            <a:ext cx="2444937" cy="332142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814" y="2895425"/>
            <a:ext cx="1082329" cy="1082329"/>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4067" y="2112921"/>
            <a:ext cx="3521957" cy="264733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6894" y="3099547"/>
            <a:ext cx="1082329" cy="108232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4511" y="2827164"/>
            <a:ext cx="1627094" cy="1627094"/>
          </a:xfrm>
          <a:prstGeom prst="rect">
            <a:avLst/>
          </a:prstGeom>
          <a:effectLst>
            <a:outerShdw blurRad="50800" dist="38100" dir="5400000" algn="t" rotWithShape="0">
              <a:prstClr val="black">
                <a:alpha val="40000"/>
              </a:prstClr>
            </a:outerShdw>
          </a:effectLst>
        </p:spPr>
      </p:pic>
      <p:sp>
        <p:nvSpPr>
          <p:cNvPr id="7" name="Rectangle 6"/>
          <p:cNvSpPr/>
          <p:nvPr/>
        </p:nvSpPr>
        <p:spPr>
          <a:xfrm>
            <a:off x="95722" y="6000981"/>
            <a:ext cx="2685351" cy="307777"/>
          </a:xfrm>
          <a:prstGeom prst="rect">
            <a:avLst/>
          </a:prstGeom>
        </p:spPr>
        <p:txBody>
          <a:bodyPr wrap="none">
            <a:spAutoFit/>
          </a:bodyPr>
          <a:lstStyle/>
          <a:p>
            <a:r>
              <a:rPr lang="en-GB" sz="1400" dirty="0">
                <a:solidFill>
                  <a:prstClr val="black"/>
                </a:solidFill>
                <a:latin typeface="Century Gothic" panose="020B0502020202020204" pitchFamily="34" charset="0"/>
                <a:hlinkClick r:id="rId9"/>
              </a:rPr>
              <a:t>https://</a:t>
            </a:r>
            <a:r>
              <a:rPr lang="en-GB" sz="1400" dirty="0">
                <a:solidFill>
                  <a:prstClr val="black"/>
                </a:solidFill>
                <a:latin typeface="Century Gothic" panose="020B0502020202020204" pitchFamily="34" charset="0"/>
                <a:hlinkClick r:id="rId9"/>
              </a:rPr>
              <a:t>www.bensound.com</a:t>
            </a:r>
            <a:r>
              <a:rPr lang="en-GB" sz="1400" dirty="0">
                <a:solidFill>
                  <a:prstClr val="black"/>
                </a:solidFill>
                <a:latin typeface="Century Gothic" panose="020B0502020202020204" pitchFamily="34" charset="0"/>
              </a:rPr>
              <a:t> </a:t>
            </a:r>
            <a:endParaRPr lang="en-GB" sz="1400" dirty="0">
              <a:solidFill>
                <a:prstClr val="black"/>
              </a:solidFill>
              <a:latin typeface="Century Gothic" panose="020B0502020202020204" pitchFamily="34" charset="0"/>
            </a:endParaRPr>
          </a:p>
        </p:txBody>
      </p:sp>
      <p:pic>
        <p:nvPicPr>
          <p:cNvPr id="9" name="bensound-he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8967" y="1808121"/>
            <a:ext cx="609600" cy="609600"/>
          </a:xfrm>
          <a:prstGeom prst="rect">
            <a:avLst/>
          </a:prstGeom>
        </p:spPr>
      </p:pic>
    </p:spTree>
    <p:extLst>
      <p:ext uri="{BB962C8B-B14F-4D97-AF65-F5344CB8AC3E}">
        <p14:creationId xmlns:p14="http://schemas.microsoft.com/office/powerpoint/2010/main" val="389430838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3" presetClass="mediacall" presetSubtype="0" fill="hold" nodeType="clickEffect">
                                  <p:stCondLst>
                                    <p:cond delay="0"/>
                                  </p:stCondLst>
                                  <p:childTnLst>
                                    <p:cmd type="call" cmd="stop">
                                      <p:cBhvr>
                                        <p:cTn id="7" dur="1" fill="hold"/>
                                        <p:tgtEl>
                                          <p:spTgt spid="9"/>
                                        </p:tgtEl>
                                      </p:cBhvr>
                                    </p:cmd>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1624" fill="hold"/>
                                        <p:tgtEl>
                                          <p:spTgt spid="9"/>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a:extLst>
              <a:ext uri="{FF2B5EF4-FFF2-40B4-BE49-F238E27FC236}">
                <a16:creationId xmlns:a16="http://schemas.microsoft.com/office/drawing/2014/main" xmlns="" id="{92116324-2613-9F49-B95C-3D83C19154CC}"/>
              </a:ext>
            </a:extLst>
          </p:cNvPr>
          <p:cNvSpPr/>
          <p:nvPr/>
        </p:nvSpPr>
        <p:spPr>
          <a:xfrm>
            <a:off x="799279" y="1638639"/>
            <a:ext cx="2755231" cy="673769"/>
          </a:xfrm>
          <a:prstGeom prst="wedgeRoundRectCallout">
            <a:avLst>
              <a:gd name="adj1" fmla="val -22580"/>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Was hat Niko?</a:t>
            </a:r>
          </a:p>
        </p:txBody>
      </p:sp>
      <p:sp>
        <p:nvSpPr>
          <p:cNvPr id="4" name="Rounded Rectangular Callout 3">
            <a:extLst>
              <a:ext uri="{FF2B5EF4-FFF2-40B4-BE49-F238E27FC236}">
                <a16:creationId xmlns:a16="http://schemas.microsoft.com/office/drawing/2014/main" xmlns="" id="{35BDF8CC-3675-0D46-8C2A-DFEE6EFC66A9}"/>
              </a:ext>
            </a:extLst>
          </p:cNvPr>
          <p:cNvSpPr/>
          <p:nvPr/>
        </p:nvSpPr>
        <p:spPr>
          <a:xfrm>
            <a:off x="6464439" y="1638639"/>
            <a:ext cx="3177225" cy="865982"/>
          </a:xfrm>
          <a:prstGeom prst="wedgeRoundRectCallout">
            <a:avLst>
              <a:gd name="adj1" fmla="val 41119"/>
              <a:gd name="adj2" fmla="val 10284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Niko has das Tier und die </a:t>
            </a:r>
            <a:r>
              <a:rPr lang="en-GB" sz="2400" b="1" dirty="0" err="1">
                <a:solidFill>
                  <a:prstClr val="white"/>
                </a:solidFill>
                <a:latin typeface="Century Gothic" panose="020B0502020202020204" pitchFamily="34" charset="0"/>
              </a:rPr>
              <a:t>Flasche</a:t>
            </a:r>
            <a:r>
              <a:rPr lang="en-GB" sz="2400" b="1" dirty="0">
                <a:solidFill>
                  <a:prstClr val="white"/>
                </a:solidFill>
                <a:latin typeface="Century Gothic" panose="020B0502020202020204" pitchFamily="34" charset="0"/>
              </a:rPr>
              <a:t>.</a:t>
            </a:r>
          </a:p>
        </p:txBody>
      </p:sp>
      <p:pic>
        <p:nvPicPr>
          <p:cNvPr id="5" name="Picture 4">
            <a:extLst>
              <a:ext uri="{FF2B5EF4-FFF2-40B4-BE49-F238E27FC236}">
                <a16:creationId xmlns:a16="http://schemas.microsoft.com/office/drawing/2014/main" xmlns="" id="{87ED47BE-D1E7-2C43-83B5-3C68E97F4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1665" y="1638639"/>
            <a:ext cx="2367268" cy="2277937"/>
          </a:xfrm>
          <a:prstGeom prst="rect">
            <a:avLst/>
          </a:prstGeom>
        </p:spPr>
      </p:pic>
      <p:grpSp>
        <p:nvGrpSpPr>
          <p:cNvPr id="11" name="Group 10">
            <a:extLst>
              <a:ext uri="{FF2B5EF4-FFF2-40B4-BE49-F238E27FC236}">
                <a16:creationId xmlns:a16="http://schemas.microsoft.com/office/drawing/2014/main" xmlns="" id="{6D81091B-113F-724E-98D1-8D3D01928A30}"/>
              </a:ext>
            </a:extLst>
          </p:cNvPr>
          <p:cNvGrpSpPr>
            <a:grpSpLocks noChangeAspect="1"/>
          </p:cNvGrpSpPr>
          <p:nvPr/>
        </p:nvGrpSpPr>
        <p:grpSpPr>
          <a:xfrm flipH="1">
            <a:off x="305675" y="2564027"/>
            <a:ext cx="2311568" cy="3024666"/>
            <a:chOff x="9938133" y="3439290"/>
            <a:chExt cx="1687204" cy="2090595"/>
          </a:xfrm>
        </p:grpSpPr>
        <p:pic>
          <p:nvPicPr>
            <p:cNvPr id="12" name="Picture 11">
              <a:extLst>
                <a:ext uri="{FF2B5EF4-FFF2-40B4-BE49-F238E27FC236}">
                  <a16:creationId xmlns:a16="http://schemas.microsoft.com/office/drawing/2014/main" xmlns="" id="{1352D93E-2070-2343-8525-6DDCEF00C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8133" y="3439290"/>
              <a:ext cx="1687204" cy="1722019"/>
            </a:xfrm>
            <a:prstGeom prst="rect">
              <a:avLst/>
            </a:prstGeom>
          </p:spPr>
        </p:pic>
        <p:sp>
          <p:nvSpPr>
            <p:cNvPr id="13" name="TextBox 12">
              <a:extLst>
                <a:ext uri="{FF2B5EF4-FFF2-40B4-BE49-F238E27FC236}">
                  <a16:creationId xmlns:a16="http://schemas.microsoft.com/office/drawing/2014/main" xmlns="" id="{99E70CFF-C0B0-FB4F-837C-F45D06591AF8}"/>
                </a:ext>
              </a:extLst>
            </p:cNvPr>
            <p:cNvSpPr txBox="1"/>
            <p:nvPr/>
          </p:nvSpPr>
          <p:spPr>
            <a:xfrm>
              <a:off x="10291769" y="5253336"/>
              <a:ext cx="1137262" cy="276549"/>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A</a:t>
              </a:r>
            </a:p>
          </p:txBody>
        </p:sp>
      </p:grpSp>
      <p:sp>
        <p:nvSpPr>
          <p:cNvPr id="2" name="Rectangle 1">
            <a:extLst>
              <a:ext uri="{FF2B5EF4-FFF2-40B4-BE49-F238E27FC236}">
                <a16:creationId xmlns:a16="http://schemas.microsoft.com/office/drawing/2014/main" xmlns="" id="{83F25264-6B6D-5149-9816-994FB26ECB4B}"/>
              </a:ext>
            </a:extLst>
          </p:cNvPr>
          <p:cNvSpPr/>
          <p:nvPr/>
        </p:nvSpPr>
        <p:spPr>
          <a:xfrm>
            <a:off x="305675" y="527742"/>
            <a:ext cx="11703258" cy="707886"/>
          </a:xfrm>
          <a:prstGeom prst="rect">
            <a:avLst/>
          </a:prstGeom>
        </p:spPr>
        <p:txBody>
          <a:bodyPr wrap="square">
            <a:spAutoFit/>
          </a:bodyPr>
          <a:lstStyle/>
          <a:p>
            <a:r>
              <a:rPr lang="en-GB" sz="2000" dirty="0">
                <a:solidFill>
                  <a:srgbClr val="115076"/>
                </a:solidFill>
                <a:latin typeface="Century Gothic" panose="020B0502020202020204" pitchFamily="34" charset="0"/>
              </a:rPr>
              <a:t>You are organising a garage sale for charity. </a:t>
            </a:r>
          </a:p>
          <a:p>
            <a:r>
              <a:rPr lang="en-GB" sz="2000" dirty="0">
                <a:solidFill>
                  <a:srgbClr val="115076"/>
                </a:solidFill>
                <a:latin typeface="Century Gothic" panose="020B0502020202020204" pitchFamily="34" charset="0"/>
              </a:rPr>
              <a:t>Person A has a list of all the items you’re selling and person B knows who is donating what. </a:t>
            </a:r>
          </a:p>
        </p:txBody>
      </p:sp>
      <p:sp>
        <p:nvSpPr>
          <p:cNvPr id="15" name="TextBox 14">
            <a:extLst>
              <a:ext uri="{FF2B5EF4-FFF2-40B4-BE49-F238E27FC236}">
                <a16:creationId xmlns:a16="http://schemas.microsoft.com/office/drawing/2014/main" xmlns="" id="{B228EA3C-7A51-0646-9087-02FB1C1E2645}"/>
              </a:ext>
            </a:extLst>
          </p:cNvPr>
          <p:cNvSpPr txBox="1"/>
          <p:nvPr/>
        </p:nvSpPr>
        <p:spPr>
          <a:xfrm flipH="1">
            <a:off x="10146808" y="3934201"/>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PERSON B</a:t>
            </a:r>
          </a:p>
        </p:txBody>
      </p:sp>
      <p:grpSp>
        <p:nvGrpSpPr>
          <p:cNvPr id="24" name="Group 23">
            <a:extLst>
              <a:ext uri="{FF2B5EF4-FFF2-40B4-BE49-F238E27FC236}">
                <a16:creationId xmlns:a16="http://schemas.microsoft.com/office/drawing/2014/main" xmlns="" id="{E2AF8BD9-58DC-194D-BC8D-C6960ABEA06C}"/>
              </a:ext>
            </a:extLst>
          </p:cNvPr>
          <p:cNvGrpSpPr/>
          <p:nvPr/>
        </p:nvGrpSpPr>
        <p:grpSpPr>
          <a:xfrm>
            <a:off x="2678713" y="4325042"/>
            <a:ext cx="7951958" cy="1856868"/>
            <a:chOff x="2678713" y="4325042"/>
            <a:chExt cx="7951958" cy="1856868"/>
          </a:xfrm>
        </p:grpSpPr>
        <p:sp>
          <p:nvSpPr>
            <p:cNvPr id="14" name="Rounded Rectangle 13">
              <a:extLst>
                <a:ext uri="{FF2B5EF4-FFF2-40B4-BE49-F238E27FC236}">
                  <a16:creationId xmlns:a16="http://schemas.microsoft.com/office/drawing/2014/main" xmlns="" id="{A5B82D6F-9E7C-DB47-A029-9265CD68ACB5}"/>
                </a:ext>
              </a:extLst>
            </p:cNvPr>
            <p:cNvSpPr/>
            <p:nvPr/>
          </p:nvSpPr>
          <p:spPr>
            <a:xfrm>
              <a:off x="2678713" y="4334311"/>
              <a:ext cx="7951958" cy="18378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6" name="Picture 15">
              <a:extLst>
                <a:ext uri="{FF2B5EF4-FFF2-40B4-BE49-F238E27FC236}">
                  <a16:creationId xmlns:a16="http://schemas.microsoft.com/office/drawing/2014/main" xmlns="" id="{E88D3AA7-9CA9-BC4B-BEB7-56DBD2565BDC}"/>
                </a:ext>
              </a:extLst>
            </p:cNvPr>
            <p:cNvPicPr>
              <a:picLocks noChangeAspect="1"/>
            </p:cNvPicPr>
            <p:nvPr/>
          </p:nvPicPr>
          <p:blipFill>
            <a:blip r:embed="rId5"/>
            <a:stretch>
              <a:fillRect/>
            </a:stretch>
          </p:blipFill>
          <p:spPr>
            <a:xfrm>
              <a:off x="3000030" y="4325042"/>
              <a:ext cx="1231900" cy="1498600"/>
            </a:xfrm>
            <a:prstGeom prst="rect">
              <a:avLst/>
            </a:prstGeom>
          </p:spPr>
        </p:pic>
        <p:sp>
          <p:nvSpPr>
            <p:cNvPr id="17" name="TextBox 16">
              <a:extLst>
                <a:ext uri="{FF2B5EF4-FFF2-40B4-BE49-F238E27FC236}">
                  <a16:creationId xmlns:a16="http://schemas.microsoft.com/office/drawing/2014/main" xmlns="" id="{B4DF188C-FF6D-3E46-9D63-05F1FCFD53CE}"/>
                </a:ext>
              </a:extLst>
            </p:cNvPr>
            <p:cNvSpPr txBox="1"/>
            <p:nvPr/>
          </p:nvSpPr>
          <p:spPr>
            <a:xfrm flipH="1">
              <a:off x="2836922" y="5781800"/>
              <a:ext cx="1558115" cy="400110"/>
            </a:xfrm>
            <a:prstGeom prst="rect">
              <a:avLst/>
            </a:prstGeom>
            <a:noFill/>
          </p:spPr>
          <p:txBody>
            <a:bodyPr wrap="square" rtlCol="0">
              <a:spAutoFit/>
            </a:bodyPr>
            <a:lstStyle/>
            <a:p>
              <a:pPr algn="ctr"/>
              <a:r>
                <a:rPr lang="en-GB" sz="2000" b="1" dirty="0">
                  <a:solidFill>
                    <a:srgbClr val="115076"/>
                  </a:solidFill>
                  <a:latin typeface="Century Gothic" panose="020B0502020202020204" pitchFamily="34" charset="0"/>
                </a:rPr>
                <a:t>Niko </a:t>
              </a:r>
            </a:p>
          </p:txBody>
        </p:sp>
        <p:pic>
          <p:nvPicPr>
            <p:cNvPr id="18" name="Picture 17">
              <a:extLst>
                <a:ext uri="{FF2B5EF4-FFF2-40B4-BE49-F238E27FC236}">
                  <a16:creationId xmlns:a16="http://schemas.microsoft.com/office/drawing/2014/main" xmlns="" id="{655F63F9-651A-974F-9704-1459C26770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4641" y="4623173"/>
              <a:ext cx="630083" cy="1260164"/>
            </a:xfrm>
            <a:prstGeom prst="rect">
              <a:avLst/>
            </a:prstGeom>
          </p:spPr>
        </p:pic>
        <p:pic>
          <p:nvPicPr>
            <p:cNvPr id="19" name="Picture 18">
              <a:extLst>
                <a:ext uri="{FF2B5EF4-FFF2-40B4-BE49-F238E27FC236}">
                  <a16:creationId xmlns:a16="http://schemas.microsoft.com/office/drawing/2014/main" xmlns="" id="{1DE44B2E-8D88-1046-979F-20891AD0B3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6856" y="4557595"/>
              <a:ext cx="1130738" cy="1391320"/>
            </a:xfrm>
            <a:prstGeom prst="rect">
              <a:avLst/>
            </a:prstGeom>
          </p:spPr>
        </p:pic>
        <p:sp>
          <p:nvSpPr>
            <p:cNvPr id="21" name="TextBox 20">
              <a:extLst>
                <a:ext uri="{FF2B5EF4-FFF2-40B4-BE49-F238E27FC236}">
                  <a16:creationId xmlns:a16="http://schemas.microsoft.com/office/drawing/2014/main" xmlns="" id="{0316A5B0-B6D0-CB44-8154-4849277D0549}"/>
                </a:ext>
              </a:extLst>
            </p:cNvPr>
            <p:cNvSpPr txBox="1"/>
            <p:nvPr/>
          </p:nvSpPr>
          <p:spPr>
            <a:xfrm>
              <a:off x="7028694" y="4792060"/>
              <a:ext cx="604653" cy="923330"/>
            </a:xfrm>
            <a:prstGeom prst="rect">
              <a:avLst/>
            </a:prstGeom>
            <a:noFill/>
          </p:spPr>
          <p:txBody>
            <a:bodyPr wrap="none" rtlCol="0">
              <a:spAutoFit/>
            </a:bodyPr>
            <a:lstStyle/>
            <a:p>
              <a:r>
                <a:rPr lang="en-US" sz="5400" dirty="0">
                  <a:solidFill>
                    <a:srgbClr val="DAA520"/>
                  </a:solidFill>
                  <a:latin typeface="Century Gothic" panose="020B0502020202020204" pitchFamily="34" charset="0"/>
                </a:rPr>
                <a:t>+</a:t>
              </a:r>
            </a:p>
          </p:txBody>
        </p:sp>
      </p:grpSp>
      <p:sp>
        <p:nvSpPr>
          <p:cNvPr id="22" name="Rectangle 21">
            <a:extLst>
              <a:ext uri="{FF2B5EF4-FFF2-40B4-BE49-F238E27FC236}">
                <a16:creationId xmlns:a16="http://schemas.microsoft.com/office/drawing/2014/main" xmlns="" id="{3ACD8665-DC31-5C4B-9595-BF0D60DF2AF8}"/>
              </a:ext>
            </a:extLst>
          </p:cNvPr>
          <p:cNvSpPr/>
          <p:nvPr/>
        </p:nvSpPr>
        <p:spPr>
          <a:xfrm>
            <a:off x="8189259" y="78158"/>
            <a:ext cx="4002741" cy="400110"/>
          </a:xfrm>
          <a:prstGeom prst="rect">
            <a:avLst/>
          </a:prstGeom>
        </p:spPr>
        <p:txBody>
          <a:bodyPr wrap="square">
            <a:spAutoFit/>
          </a:bodyPr>
          <a:lstStyle/>
          <a:p>
            <a:pPr algn="r"/>
            <a:r>
              <a:rPr lang="en-GB" sz="2000" b="1" dirty="0" err="1">
                <a:solidFill>
                  <a:srgbClr val="115076"/>
                </a:solidFill>
                <a:latin typeface="Century Gothic" panose="020B0502020202020204" pitchFamily="34" charset="0"/>
              </a:rPr>
              <a:t>s</a:t>
            </a:r>
            <a:r>
              <a:rPr lang="en-GB" sz="2000" b="1" dirty="0" err="1">
                <a:solidFill>
                  <a:srgbClr val="115076"/>
                </a:solidFill>
                <a:latin typeface="Century Gothic" panose="020B0502020202020204" pitchFamily="34" charset="0"/>
              </a:rPr>
              <a:t>prechen</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hören</a:t>
            </a:r>
            <a:r>
              <a:rPr lang="en-GB" sz="2000" b="1"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schreiben</a:t>
            </a:r>
            <a:endParaRPr lang="en-GB" sz="20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82691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p:bldLst>
  </p:timing>
</p:sld>
</file>

<file path=ppt/theme/theme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1134</Words>
  <Application>Microsoft Office PowerPoint</Application>
  <PresentationFormat>Widescreen</PresentationFormat>
  <Paragraphs>223</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Tw Cen MT</vt:lpstr>
      <vt:lpstr>Wingdings</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cp:revision>
  <dcterms:created xsi:type="dcterms:W3CDTF">2019-09-27T11:42:22Z</dcterms:created>
  <dcterms:modified xsi:type="dcterms:W3CDTF">2019-09-27T11:44:40Z</dcterms:modified>
</cp:coreProperties>
</file>