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446" r:id="rId32"/>
    <p:sldId id="285"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entury Gothic" panose="020B0502020202020204" pitchFamily="34" charset="0"/>
      <p:regular r:id="rId39"/>
      <p:bold r:id="rId40"/>
      <p:italic r:id="rId41"/>
      <p:boldItalic r:id="rId42"/>
    </p:embeddedFont>
    <p:embeddedFont>
      <p:font typeface="Dancing Script" pitchFamily="2" charset="77"/>
      <p:regular r:id="rId43"/>
      <p:bold r:id="rId44"/>
    </p:embeddedFont>
    <p:embeddedFont>
      <p:font typeface="Tw Cen MT" panose="020B0602020104020603" pitchFamily="34" charset="77"/>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OqUWRz+pOcwdFgqTejja+nW8UG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E37ACA-7BAB-414F-9B51-A909016C7F2C}">
  <a:tblStyle styleId="{E2E37ACA-7BAB-414F-9B51-A909016C7F2C}"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1633"/>
  </p:normalViewPr>
  <p:slideViewPr>
    <p:cSldViewPr snapToGrid="0">
      <p:cViewPr varScale="1">
        <p:scale>
          <a:sx n="76" d="100"/>
          <a:sy n="76" d="100"/>
        </p:scale>
        <p:origin x="2504"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Learning outcomes (lesson 1):</a:t>
            </a:r>
            <a:endParaRPr b="0"/>
          </a:p>
          <a:p>
            <a:pPr marL="0" marR="0" lvl="0" indent="0" algn="l" rtl="0">
              <a:lnSpc>
                <a:spcPct val="100000"/>
              </a:lnSpc>
              <a:spcBef>
                <a:spcPts val="0"/>
              </a:spcBef>
              <a:spcAft>
                <a:spcPts val="0"/>
              </a:spcAft>
              <a:buClr>
                <a:schemeClr val="dk1"/>
              </a:buClr>
              <a:buSzPts val="1200"/>
              <a:buFont typeface="Calibri"/>
              <a:buNone/>
            </a:pPr>
            <a:r>
              <a:rPr lang="en-GB" b="0"/>
              <a:t>Introduction of final syllable stress</a:t>
            </a:r>
            <a:endParaRPr/>
          </a:p>
          <a:p>
            <a:pPr marL="0" marR="0" lvl="0" indent="0" algn="l" rtl="0">
              <a:lnSpc>
                <a:spcPct val="100000"/>
              </a:lnSpc>
              <a:spcBef>
                <a:spcPts val="0"/>
              </a:spcBef>
              <a:spcAft>
                <a:spcPts val="0"/>
              </a:spcAft>
              <a:buClr>
                <a:schemeClr val="dk1"/>
              </a:buClr>
              <a:buSzPts val="1200"/>
              <a:buFont typeface="Calibri"/>
              <a:buNone/>
            </a:pPr>
            <a:r>
              <a:rPr lang="en-GB" b="0"/>
              <a:t>Introduction of present tense –er verbs: first person plural (-emos)</a:t>
            </a:r>
            <a:endParaRPr/>
          </a:p>
          <a:p>
            <a:pPr marL="0" marR="0" lvl="0" indent="0" algn="l" rtl="0">
              <a:lnSpc>
                <a:spcPct val="100000"/>
              </a:lnSpc>
              <a:spcBef>
                <a:spcPts val="0"/>
              </a:spcBef>
              <a:spcAft>
                <a:spcPts val="0"/>
              </a:spcAft>
              <a:buClr>
                <a:schemeClr val="dk1"/>
              </a:buClr>
              <a:buSzPts val="1200"/>
              <a:buFont typeface="Calibri"/>
              <a:buNone/>
            </a:pPr>
            <a:br>
              <a:rPr lang="en-GB"/>
            </a:br>
            <a:r>
              <a:rPr lang="en-GB" b="1"/>
              <a:t>Word frequency (1 is the most frequent word in Spanish): </a:t>
            </a:r>
            <a:endParaRPr sz="1200" b="1" i="0" u="none" strike="noStrike" cap="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u="none" strike="noStrike" cap="none">
                <a:solidFill>
                  <a:schemeClr val="dk1"/>
                </a:solidFill>
                <a:latin typeface="Calibri"/>
                <a:ea typeface="Calibri"/>
                <a:cs typeface="Calibri"/>
                <a:sym typeface="Calibri"/>
              </a:rPr>
              <a:t>8.1.1.4 (introduce) </a:t>
            </a:r>
            <a:r>
              <a:rPr lang="en-GB" sz="1200">
                <a:solidFill>
                  <a:schemeClr val="dk1"/>
                </a:solidFill>
                <a:latin typeface="Calibri"/>
                <a:ea typeface="Calibri"/>
                <a:cs typeface="Calibri"/>
                <a:sym typeface="Calibri"/>
              </a:rPr>
              <a:t>vender [528]; entender [229]; creer (en) [83]; esconder [1130]; poner [91]; noticia [859]; periodista [1235]; entrevista [1653]; página [598]; que [3]; sobre¹ [62]; realidad [260]; sociedad [353]</a:t>
            </a:r>
            <a:endParaRPr sz="1200" b="1" i="0" u="none" strike="noStrike" cap="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u="none" strike="noStrike" cap="none">
                <a:solidFill>
                  <a:schemeClr val="dk1"/>
                </a:solidFill>
                <a:latin typeface="Calibri"/>
                <a:ea typeface="Calibri"/>
                <a:cs typeface="Calibri"/>
                <a:sym typeface="Calibri"/>
              </a:rPr>
              <a:t>8.1.1.1 (revisit) </a:t>
            </a:r>
            <a:r>
              <a:rPr lang="en-GB" sz="1200">
                <a:solidFill>
                  <a:schemeClr val="dk1"/>
                </a:solidFill>
                <a:latin typeface="Calibri"/>
                <a:ea typeface="Calibri"/>
                <a:cs typeface="Calibri"/>
                <a:sym typeface="Calibri"/>
              </a:rPr>
              <a:t>aprovechar [885]; quedar¹ [100]; pintar [1329]; ayudar [328]; pared [778]; verano [1139]; pasado (adj.) [932]; libre [473]; máximo [935]; antes [190]; sin embargo [embargo-203]; poco (as adverb only) [76]; negro [307]</a:t>
            </a: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a:solidFill>
                  <a:schemeClr val="dk1"/>
                </a:solidFill>
                <a:latin typeface="Calibri"/>
                <a:ea typeface="Calibri"/>
                <a:cs typeface="Calibri"/>
                <a:sym typeface="Calibri"/>
              </a:rPr>
              <a:t>7.3.1.6 (revisit)</a:t>
            </a:r>
            <a:r>
              <a:rPr lang="en-GB" sz="1200" b="0" i="0" u="none" strike="noStrike" cap="none">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responder (a) [464]; recibir [216]; abrir [246]; correo [1638]; electrónico [1619]; mensaje [847]; ordenador [2624]; llamada [1324]; todo¹ [472]</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GB"/>
              <a:t>Source: Davies, M. &amp; Davies, K. (2018</a:t>
            </a:r>
            <a:r>
              <a:rPr lang="en-GB" i="1"/>
              <a:t>). A frequency dictionary of Spanish: Core vocabulary for learners </a:t>
            </a:r>
            <a:r>
              <a:rPr lang="en-GB"/>
              <a:t>(2nd ed.). Routledge: London</a:t>
            </a:r>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a:solidFill>
                  <a:schemeClr val="dk1"/>
                </a:solidFill>
                <a:latin typeface="Calibri"/>
                <a:ea typeface="Calibri"/>
                <a:cs typeface="Calibri"/>
                <a:sym typeface="Calibri"/>
              </a:rPr>
              <a:t>Artwork by Mark Davies. All additional pictures selected are available under a Creative Commons license, no attribution required.</a:t>
            </a:r>
            <a:endParaRPr/>
          </a:p>
          <a:p>
            <a:pPr marL="0" marR="0" lvl="0" indent="0" algn="l" rtl="0">
              <a:lnSpc>
                <a:spcPct val="100000"/>
              </a:lnSpc>
              <a:spcBef>
                <a:spcPts val="0"/>
              </a:spcBef>
              <a:spcAft>
                <a:spcPts val="0"/>
              </a:spcAft>
              <a:buClr>
                <a:schemeClr val="dk1"/>
              </a:buClr>
              <a:buSzPts val="1200"/>
              <a:buFont typeface="Calibri"/>
              <a:buNone/>
            </a:pPr>
            <a:endParaRPr sz="1200" b="1"/>
          </a:p>
          <a:p>
            <a:pPr marL="0" lvl="0" indent="0" algn="l" rtl="0">
              <a:spcBef>
                <a:spcPts val="0"/>
              </a:spcBef>
              <a:spcAft>
                <a:spcPts val="0"/>
              </a:spcAft>
              <a:buNone/>
            </a:pPr>
            <a:endParaRPr/>
          </a:p>
        </p:txBody>
      </p:sp>
      <p:sp>
        <p:nvSpPr>
          <p:cNvPr id="52" name="Google Shape;5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Clr>
                <a:schemeClr val="dk1"/>
              </a:buClr>
              <a:buSzPts val="1400"/>
              <a:buFont typeface="Calibri"/>
              <a:buNone/>
            </a:pPr>
            <a:endParaRPr/>
          </a:p>
          <a:p>
            <a:pPr marL="457200" marR="0" lvl="0" indent="-228600" algn="l" rtl="0">
              <a:lnSpc>
                <a:spcPct val="100000"/>
              </a:lnSpc>
              <a:spcBef>
                <a:spcPts val="0"/>
              </a:spcBef>
              <a:spcAft>
                <a:spcPts val="0"/>
              </a:spcAft>
              <a:buClr>
                <a:schemeClr val="dk1"/>
              </a:buClr>
              <a:buSzPts val="1400"/>
              <a:buFont typeface="Calibri"/>
              <a:buNone/>
            </a:pPr>
            <a:endParaRPr/>
          </a:p>
        </p:txBody>
      </p:sp>
      <p:sp>
        <p:nvSpPr>
          <p:cNvPr id="265" name="Google Shape;26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Clr>
                <a:schemeClr val="dk1"/>
              </a:buClr>
              <a:buSzPts val="1400"/>
              <a:buFont typeface="Calibri"/>
              <a:buNone/>
            </a:pPr>
            <a:endParaRPr/>
          </a:p>
          <a:p>
            <a:pPr marL="457200" marR="0" lvl="0" indent="-228600" algn="l" rtl="0">
              <a:lnSpc>
                <a:spcPct val="100000"/>
              </a:lnSpc>
              <a:spcBef>
                <a:spcPts val="0"/>
              </a:spcBef>
              <a:spcAft>
                <a:spcPts val="0"/>
              </a:spcAft>
              <a:buClr>
                <a:schemeClr val="dk1"/>
              </a:buClr>
              <a:buSzPts val="1400"/>
              <a:buFont typeface="Calibri"/>
              <a:buNone/>
            </a:pPr>
            <a:endParaRPr/>
          </a:p>
        </p:txBody>
      </p:sp>
      <p:sp>
        <p:nvSpPr>
          <p:cNvPr id="278" name="Google Shape;27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1 minute</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embed the meanings in English of these infinitives and promote student recall of the Spanish.</a:t>
            </a:r>
            <a:endParaRPr b="1"/>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0" lvl="0" indent="0" algn="l" rtl="0">
              <a:spcBef>
                <a:spcPts val="0"/>
              </a:spcBef>
              <a:spcAft>
                <a:spcPts val="0"/>
              </a:spcAft>
              <a:buNone/>
            </a:pPr>
            <a:r>
              <a:rPr lang="en-GB" b="0"/>
              <a:t>1. Introduce the four verbs on a mouse click</a:t>
            </a:r>
            <a:endParaRPr b="0"/>
          </a:p>
          <a:p>
            <a:pPr marL="0" lvl="0" indent="0" algn="l" rtl="0">
              <a:spcBef>
                <a:spcPts val="0"/>
              </a:spcBef>
              <a:spcAft>
                <a:spcPts val="0"/>
              </a:spcAft>
              <a:buNone/>
            </a:pPr>
            <a:r>
              <a:rPr lang="en-GB" b="0"/>
              <a:t>2. Use the sequences of custom animation to elicit the Spanish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GB" b="1"/>
              <a:t>Note: </a:t>
            </a:r>
            <a:r>
              <a:rPr lang="en-GB" b="0"/>
              <a:t>the speech bubble is included to avoid suggesting that ‘esconder’ can be used as an intransitive verb (e.g. I hide). In this case, the verb would need a reflexive pronoun.</a:t>
            </a:r>
            <a:endParaRPr b="0"/>
          </a:p>
          <a:p>
            <a:pPr marL="0" lvl="0" indent="0" algn="l" rtl="0">
              <a:spcBef>
                <a:spcPts val="0"/>
              </a:spcBef>
              <a:spcAft>
                <a:spcPts val="0"/>
              </a:spcAft>
              <a:buNone/>
            </a:pPr>
            <a:endParaRPr b="0"/>
          </a:p>
          <a:p>
            <a:pPr marL="0" lvl="0" indent="0" algn="l" rtl="0">
              <a:spcBef>
                <a:spcPts val="0"/>
              </a:spcBef>
              <a:spcAft>
                <a:spcPts val="0"/>
              </a:spcAft>
              <a:buNone/>
            </a:pPr>
            <a:r>
              <a:rPr lang="en-GB" b="1"/>
              <a:t>Frequency rankings: </a:t>
            </a:r>
            <a:r>
              <a:rPr lang="en-GB" sz="1200" b="1">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entender [229]; creer (en) [83]; esconder [1130]; poner [91]</a:t>
            </a:r>
            <a:endParaRPr/>
          </a:p>
        </p:txBody>
      </p:sp>
      <p:sp>
        <p:nvSpPr>
          <p:cNvPr id="291" name="Google Shape;29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2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explain the first person irregularities of: entender, poner</a:t>
            </a:r>
            <a:endParaRPr b="0"/>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b="0"/>
              <a:t>Go through the grammar explanation with students, revealing each new sentence on a mouse click.</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b="0"/>
              <a:t>When the final callout appears, elicit meanings in English of these verbs.  (They were learnt in Y7.)</a:t>
            </a:r>
            <a:endParaRPr b="0"/>
          </a:p>
          <a:p>
            <a:pPr marL="0" lvl="0" indent="0" algn="l" rtl="0">
              <a:spcBef>
                <a:spcPts val="0"/>
              </a:spcBef>
              <a:spcAft>
                <a:spcPts val="0"/>
              </a:spcAft>
              <a:buNone/>
            </a:pPr>
            <a:endParaRPr b="0"/>
          </a:p>
        </p:txBody>
      </p:sp>
      <p:sp>
        <p:nvSpPr>
          <p:cNvPr id="320" name="Google Shape;32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8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practise connecting the verb ending ‘–o’ with the meaning ‘I’ and ‘–emos’ with ‘we’ for –er verbs; to raise awareness of the English auxiliary ‘do’ in negative statements.</a:t>
            </a:r>
            <a:endParaRPr b="0"/>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0" lvl="0" indent="0" algn="l" rtl="0">
              <a:spcBef>
                <a:spcPts val="0"/>
              </a:spcBef>
              <a:spcAft>
                <a:spcPts val="0"/>
              </a:spcAft>
              <a:buNone/>
            </a:pPr>
            <a:r>
              <a:rPr lang="en-GB" b="0"/>
              <a:t>1. Students read the sentences and decide if the verb refers to ‘I’ or ‘we’ by focusing on the verb ending.</a:t>
            </a:r>
            <a:endParaRPr b="0"/>
          </a:p>
          <a:p>
            <a:pPr marL="0" lvl="0" indent="0" algn="l" rtl="0">
              <a:spcBef>
                <a:spcPts val="0"/>
              </a:spcBef>
              <a:spcAft>
                <a:spcPts val="0"/>
              </a:spcAft>
              <a:buNone/>
            </a:pPr>
            <a:r>
              <a:rPr lang="en-GB" b="0"/>
              <a:t>2. Students then translate the underlined sections into English. </a:t>
            </a:r>
            <a:endParaRPr/>
          </a:p>
          <a:p>
            <a:pPr marL="0" lvl="0" indent="0" algn="l" rtl="0">
              <a:spcBef>
                <a:spcPts val="0"/>
              </a:spcBef>
              <a:spcAft>
                <a:spcPts val="0"/>
              </a:spcAft>
              <a:buNone/>
            </a:pPr>
            <a:endParaRPr b="0"/>
          </a:p>
          <a:p>
            <a:pPr marL="0" lvl="0" indent="0" algn="l" rtl="0">
              <a:spcBef>
                <a:spcPts val="0"/>
              </a:spcBef>
              <a:spcAft>
                <a:spcPts val="0"/>
              </a:spcAft>
              <a:buNone/>
            </a:pPr>
            <a:r>
              <a:rPr lang="en-GB" b="1"/>
              <a:t>Note: </a:t>
            </a:r>
            <a:r>
              <a:rPr lang="en-GB" b="0"/>
              <a:t>The</a:t>
            </a:r>
            <a:r>
              <a:rPr lang="en-GB" b="1"/>
              <a:t> </a:t>
            </a:r>
            <a:r>
              <a:rPr lang="en-GB" b="0"/>
              <a:t>sentences to translate verbs include negatives, which are translated using the English auxiliary ‘do’. It is worth once again highlighting this difference between English and Spanish. Later in the lesson, students will work from prompts that translate sentences with the auxiliary ‘do’ back into Spanish.</a:t>
            </a:r>
            <a:endParaRPr b="1"/>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endParaRPr b="1"/>
          </a:p>
        </p:txBody>
      </p:sp>
      <p:sp>
        <p:nvSpPr>
          <p:cNvPr id="352" name="Google Shape;35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1 minute</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conduct a worked example with students ahead of the grammar practice listening activity.</a:t>
            </a:r>
            <a:endParaRPr b="0"/>
          </a:p>
          <a:p>
            <a:pPr marL="0" lvl="0" indent="0" algn="l" rtl="0">
              <a:spcBef>
                <a:spcPts val="0"/>
              </a:spcBef>
              <a:spcAft>
                <a:spcPts val="0"/>
              </a:spcAft>
              <a:buNone/>
            </a:pPr>
            <a:endParaRPr b="0"/>
          </a:p>
          <a:p>
            <a:pPr marL="0" lvl="0" indent="0" algn="l" rtl="0">
              <a:spcBef>
                <a:spcPts val="0"/>
              </a:spcBef>
              <a:spcAft>
                <a:spcPts val="0"/>
              </a:spcAft>
              <a:buNone/>
            </a:pPr>
            <a:r>
              <a:rPr lang="en-GB" b="1"/>
              <a:t>Procedure:</a:t>
            </a:r>
            <a:endParaRPr/>
          </a:p>
          <a:p>
            <a:pPr marL="0" lvl="0" indent="0" algn="l" rtl="0">
              <a:spcBef>
                <a:spcPts val="0"/>
              </a:spcBef>
              <a:spcAft>
                <a:spcPts val="0"/>
              </a:spcAft>
              <a:buNone/>
            </a:pPr>
            <a:r>
              <a:rPr lang="en-GB" b="0"/>
              <a:t>1. Play the audio example by clicking on the trigger EG.</a:t>
            </a:r>
            <a:endParaRPr b="0"/>
          </a:p>
          <a:p>
            <a:pPr marL="0" lvl="0" indent="0" algn="l" rtl="0">
              <a:spcBef>
                <a:spcPts val="0"/>
              </a:spcBef>
              <a:spcAft>
                <a:spcPts val="0"/>
              </a:spcAft>
              <a:buNone/>
            </a:pPr>
            <a:r>
              <a:rPr lang="en-GB" b="0"/>
              <a:t>2. Answers appear on a mouse click.</a:t>
            </a:r>
            <a:endParaRPr b="0"/>
          </a:p>
          <a:p>
            <a:pPr marL="0" lvl="0" indent="0" algn="l" rtl="0">
              <a:spcBef>
                <a:spcPts val="0"/>
              </a:spcBef>
              <a:spcAft>
                <a:spcPts val="0"/>
              </a:spcAft>
              <a:buNone/>
            </a:pPr>
            <a:endParaRPr b="0"/>
          </a:p>
          <a:p>
            <a:pPr marL="0" lvl="0" indent="0" algn="l" rtl="0">
              <a:spcBef>
                <a:spcPts val="0"/>
              </a:spcBef>
              <a:spcAft>
                <a:spcPts val="0"/>
              </a:spcAft>
              <a:buNone/>
            </a:pPr>
            <a:r>
              <a:rPr lang="en-GB" b="1"/>
              <a:t>Transcript:</a:t>
            </a:r>
            <a:endParaRPr/>
          </a:p>
          <a:p>
            <a:pPr marL="0" marR="0" lvl="0" indent="0" algn="l" rtl="0">
              <a:lnSpc>
                <a:spcPct val="100000"/>
              </a:lnSpc>
              <a:spcBef>
                <a:spcPts val="0"/>
              </a:spcBef>
              <a:spcAft>
                <a:spcPts val="0"/>
              </a:spcAft>
              <a:buClr>
                <a:schemeClr val="dk1"/>
              </a:buClr>
              <a:buSzPts val="1200"/>
              <a:buFont typeface="Calibri"/>
              <a:buNone/>
            </a:pPr>
            <a:r>
              <a:rPr lang="en-GB" b="1"/>
              <a:t>Ejemplo: </a:t>
            </a:r>
            <a:r>
              <a:rPr lang="en-GB" b="0"/>
              <a:t>H</a:t>
            </a:r>
            <a:r>
              <a:rPr lang="en-GB" sz="1200">
                <a:solidFill>
                  <a:schemeClr val="dk1"/>
                </a:solidFill>
                <a:latin typeface="Calibri"/>
                <a:ea typeface="Calibri"/>
                <a:cs typeface="Calibri"/>
                <a:sym typeface="Calibri"/>
              </a:rPr>
              <a:t>ago entrevistas los lunes.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b="1"/>
          </a:p>
          <a:p>
            <a:pPr marL="0" lvl="0" indent="0" algn="l" rtl="0">
              <a:spcBef>
                <a:spcPts val="0"/>
              </a:spcBef>
              <a:spcAft>
                <a:spcPts val="0"/>
              </a:spcAft>
              <a:buNone/>
            </a:pPr>
            <a:endParaRPr b="1"/>
          </a:p>
        </p:txBody>
      </p:sp>
      <p:sp>
        <p:nvSpPr>
          <p:cNvPr id="377" name="Google Shape;37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8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focusing on person agreement of present tense –er verbs in the oral modality.</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Click on the number trigger to play the audio.</a:t>
            </a:r>
            <a:endParaRPr b="0" dirty="0"/>
          </a:p>
          <a:p>
            <a:pPr marL="0" lvl="0" indent="0" algn="l" rtl="0">
              <a:spcBef>
                <a:spcPts val="0"/>
              </a:spcBef>
              <a:spcAft>
                <a:spcPts val="0"/>
              </a:spcAft>
              <a:buNone/>
            </a:pPr>
            <a:r>
              <a:rPr lang="en-GB" b="0" dirty="0"/>
              <a:t>2. Students listen for the verb ending for number and tick the correct box.</a:t>
            </a:r>
            <a:endParaRPr b="0" dirty="0"/>
          </a:p>
          <a:p>
            <a:pPr marL="0" lvl="0" indent="0" algn="l" rtl="0">
              <a:spcBef>
                <a:spcPts val="0"/>
              </a:spcBef>
              <a:spcAft>
                <a:spcPts val="0"/>
              </a:spcAft>
              <a:buNone/>
            </a:pPr>
            <a:r>
              <a:rPr lang="en-GB" b="0" dirty="0"/>
              <a:t>3. Play the audio a second time.</a:t>
            </a:r>
            <a:endParaRPr b="0" dirty="0"/>
          </a:p>
          <a:p>
            <a:pPr marL="0" lvl="0" indent="0" algn="l" rtl="0">
              <a:spcBef>
                <a:spcPts val="0"/>
              </a:spcBef>
              <a:spcAft>
                <a:spcPts val="0"/>
              </a:spcAft>
              <a:buNone/>
            </a:pPr>
            <a:r>
              <a:rPr lang="en-GB" b="0" dirty="0"/>
              <a:t>4. Students note what the activity is in English and when it happens.</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Transcript:</a:t>
            </a:r>
            <a:endParaRPr dirty="0"/>
          </a:p>
          <a:p>
            <a:pPr marL="0" lvl="0" indent="0" algn="l" rtl="0">
              <a:spcBef>
                <a:spcPts val="0"/>
              </a:spcBef>
              <a:spcAft>
                <a:spcPts val="0"/>
              </a:spcAft>
              <a:buNone/>
            </a:pPr>
            <a:r>
              <a:rPr lang="en-GB" b="0" dirty="0"/>
              <a:t>1) </a:t>
            </a:r>
            <a:r>
              <a:rPr lang="en-GB" sz="1200" dirty="0" err="1">
                <a:solidFill>
                  <a:schemeClr val="dk1"/>
                </a:solidFill>
                <a:latin typeface="Calibri"/>
                <a:ea typeface="Calibri"/>
                <a:cs typeface="Calibri"/>
                <a:sym typeface="Calibri"/>
              </a:rPr>
              <a:t>Leemos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otros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periódicos</a:t>
            </a:r>
            <a:r>
              <a:rPr lang="en-GB" sz="1200" dirty="0">
                <a:solidFill>
                  <a:schemeClr val="dk1"/>
                </a:solidFill>
                <a:latin typeface="Calibri"/>
                <a:ea typeface="Calibri"/>
                <a:cs typeface="Calibri"/>
                <a:sym typeface="Calibri"/>
              </a:rPr>
              <a:t> los martes.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latin typeface="Calibri"/>
                <a:ea typeface="Calibri"/>
                <a:cs typeface="Calibri"/>
                <a:sym typeface="Calibri"/>
              </a:rPr>
              <a:t>2) No </a:t>
            </a:r>
            <a:r>
              <a:rPr lang="en-GB" sz="1200" dirty="0" err="1">
                <a:solidFill>
                  <a:schemeClr val="dk1"/>
                </a:solidFill>
                <a:latin typeface="Calibri"/>
                <a:ea typeface="Calibri"/>
                <a:cs typeface="Calibri"/>
                <a:sym typeface="Calibri"/>
              </a:rPr>
              <a:t>respondemos</a:t>
            </a:r>
            <a:r>
              <a:rPr lang="en-GB" sz="1200" dirty="0">
                <a:solidFill>
                  <a:schemeClr val="dk1"/>
                </a:solidFill>
                <a:latin typeface="Calibri"/>
                <a:ea typeface="Calibri"/>
                <a:cs typeface="Calibri"/>
                <a:sym typeface="Calibri"/>
              </a:rPr>
              <a:t> a los </a:t>
            </a:r>
            <a:r>
              <a:rPr lang="en-GB" sz="1200" dirty="0" err="1">
                <a:solidFill>
                  <a:schemeClr val="dk1"/>
                </a:solidFill>
                <a:latin typeface="Calibri"/>
                <a:ea typeface="Calibri"/>
                <a:cs typeface="Calibri"/>
                <a:sym typeface="Calibri"/>
              </a:rPr>
              <a:t>correos</a:t>
            </a:r>
            <a:r>
              <a:rPr lang="en-GB" sz="1200" dirty="0">
                <a:solidFill>
                  <a:schemeClr val="dk1"/>
                </a:solidFill>
                <a:latin typeface="Calibri"/>
                <a:ea typeface="Calibri"/>
                <a:cs typeface="Calibri"/>
                <a:sym typeface="Calibri"/>
              </a:rPr>
              <a:t> los </a:t>
            </a:r>
            <a:r>
              <a:rPr lang="en-GB" sz="1200" dirty="0" err="1">
                <a:solidFill>
                  <a:schemeClr val="dk1"/>
                </a:solidFill>
                <a:latin typeface="Calibri"/>
                <a:ea typeface="Calibri"/>
                <a:cs typeface="Calibri"/>
                <a:sym typeface="Calibri"/>
              </a:rPr>
              <a:t>domingos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latin typeface="Calibri"/>
                <a:ea typeface="Calibri"/>
                <a:cs typeface="Calibri"/>
                <a:sym typeface="Calibri"/>
              </a:rPr>
              <a:t>3) No </a:t>
            </a:r>
            <a:r>
              <a:rPr lang="en-GB" sz="1200" dirty="0" err="1">
                <a:solidFill>
                  <a:schemeClr val="dk1"/>
                </a:solidFill>
                <a:latin typeface="Calibri"/>
                <a:ea typeface="Calibri"/>
                <a:cs typeface="Calibri"/>
                <a:sym typeface="Calibri"/>
              </a:rPr>
              <a:t>vendo</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periódicos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durante</a:t>
            </a:r>
            <a:r>
              <a:rPr lang="en-GB" sz="1200" dirty="0">
                <a:solidFill>
                  <a:schemeClr val="dk1"/>
                </a:solidFill>
                <a:latin typeface="Calibri"/>
                <a:ea typeface="Calibri"/>
                <a:cs typeface="Calibri"/>
                <a:sym typeface="Calibri"/>
              </a:rPr>
              <a:t> las </a:t>
            </a:r>
            <a:r>
              <a:rPr lang="en-GB" sz="1200" dirty="0" err="1">
                <a:solidFill>
                  <a:schemeClr val="dk1"/>
                </a:solidFill>
                <a:latin typeface="Calibri"/>
                <a:ea typeface="Calibri"/>
                <a:cs typeface="Calibri"/>
                <a:sym typeface="Calibri"/>
              </a:rPr>
              <a:t>vacaciones</a:t>
            </a:r>
            <a:r>
              <a:rPr lang="en-GB" sz="1200" dirty="0">
                <a:solidFill>
                  <a:schemeClr val="dk1"/>
                </a:solidFill>
                <a:latin typeface="Calibri"/>
                <a:ea typeface="Calibri"/>
                <a:cs typeface="Calibri"/>
                <a:sym typeface="Calibri"/>
              </a:rPr>
              <a:t>.</a:t>
            </a:r>
            <a:endParaRPr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4) </a:t>
            </a:r>
            <a:r>
              <a:rPr lang="en-GB" sz="1200" dirty="0" err="1">
                <a:solidFill>
                  <a:schemeClr val="dk1"/>
                </a:solidFill>
                <a:latin typeface="Calibri"/>
                <a:ea typeface="Calibri"/>
                <a:cs typeface="Calibri"/>
                <a:sym typeface="Calibri"/>
              </a:rPr>
              <a:t>Hago</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llamadas</a:t>
            </a:r>
            <a:r>
              <a:rPr lang="en-GB" sz="1200" dirty="0">
                <a:solidFill>
                  <a:schemeClr val="dk1"/>
                </a:solidFill>
                <a:latin typeface="Calibri"/>
                <a:ea typeface="Calibri"/>
                <a:cs typeface="Calibri"/>
                <a:sym typeface="Calibri"/>
              </a:rPr>
              <a:t> a </a:t>
            </a:r>
            <a:r>
              <a:rPr lang="en-GB" sz="1200" dirty="0" err="1">
                <a:solidFill>
                  <a:schemeClr val="dk1"/>
                </a:solidFill>
                <a:latin typeface="Calibri"/>
                <a:ea typeface="Calibri"/>
                <a:cs typeface="Calibri"/>
                <a:sym typeface="Calibri"/>
              </a:rPr>
              <a:t>gente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famosa</a:t>
            </a:r>
            <a:r>
              <a:rPr lang="en-GB" sz="1200" dirty="0">
                <a:solidFill>
                  <a:schemeClr val="dk1"/>
                </a:solidFill>
                <a:latin typeface="Calibri"/>
                <a:ea typeface="Calibri"/>
                <a:cs typeface="Calibri"/>
                <a:sym typeface="Calibri"/>
              </a:rPr>
              <a:t> por la </a:t>
            </a:r>
            <a:r>
              <a:rPr lang="en-GB" sz="1200" dirty="0" err="1">
                <a:solidFill>
                  <a:schemeClr val="dk1"/>
                </a:solidFill>
                <a:latin typeface="Calibri"/>
                <a:ea typeface="Calibri"/>
                <a:cs typeface="Calibri"/>
                <a:sym typeface="Calibri"/>
              </a:rPr>
              <a:t>mañana</a:t>
            </a:r>
            <a:r>
              <a:rPr lang="en-GB" sz="1200" dirty="0">
                <a:solidFill>
                  <a:schemeClr val="dk1"/>
                </a:solidFill>
                <a:latin typeface="Calibri"/>
                <a:ea typeface="Calibri"/>
                <a:cs typeface="Calibri"/>
                <a:sym typeface="Calibri"/>
              </a:rPr>
              <a:t>.</a:t>
            </a:r>
            <a:endParaRPr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5) </a:t>
            </a:r>
            <a:r>
              <a:rPr lang="en-GB" sz="1200" dirty="0" err="1">
                <a:solidFill>
                  <a:schemeClr val="dk1"/>
                </a:solidFill>
                <a:latin typeface="Calibri"/>
                <a:ea typeface="Calibri"/>
                <a:cs typeface="Calibri"/>
                <a:sym typeface="Calibri"/>
              </a:rPr>
              <a:t>Vendemos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revistas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el </a:t>
            </a:r>
            <a:r>
              <a:rPr lang="en-GB" sz="1200" dirty="0" err="1">
                <a:solidFill>
                  <a:schemeClr val="dk1"/>
                </a:solidFill>
                <a:latin typeface="Calibri"/>
                <a:ea typeface="Calibri"/>
                <a:cs typeface="Calibri"/>
                <a:sym typeface="Calibri"/>
              </a:rPr>
              <a:t>verano</a:t>
            </a:r>
            <a:r>
              <a:rPr lang="en-GB" sz="1200" dirty="0">
                <a:solidFill>
                  <a:schemeClr val="dk1"/>
                </a:solidFill>
                <a:latin typeface="Calibri"/>
                <a:ea typeface="Calibri"/>
                <a:cs typeface="Calibri"/>
                <a:sym typeface="Calibri"/>
              </a:rPr>
              <a:t>.</a:t>
            </a:r>
            <a:endParaRPr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6) </a:t>
            </a:r>
            <a:r>
              <a:rPr lang="en-GB" sz="1200" dirty="0" err="1">
                <a:solidFill>
                  <a:schemeClr val="dk1"/>
                </a:solidFill>
                <a:latin typeface="Calibri"/>
                <a:ea typeface="Calibri"/>
                <a:cs typeface="Calibri"/>
                <a:sym typeface="Calibri"/>
              </a:rPr>
              <a:t>Siempre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creo</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los </a:t>
            </a:r>
            <a:r>
              <a:rPr lang="en-GB" sz="1200" dirty="0" err="1">
                <a:solidFill>
                  <a:schemeClr val="dk1"/>
                </a:solidFill>
                <a:latin typeface="Calibri"/>
                <a:ea typeface="Calibri"/>
                <a:cs typeface="Calibri"/>
                <a:sym typeface="Calibri"/>
              </a:rPr>
              <a:t>periodistas</a:t>
            </a:r>
            <a:r>
              <a:rPr lang="en-GB" sz="1200" dirty="0">
                <a:solidFill>
                  <a:schemeClr val="dk1"/>
                </a:solidFill>
                <a:latin typeface="Calibri"/>
                <a:ea typeface="Calibri"/>
                <a:cs typeface="Calibri"/>
                <a:sym typeface="Calibri"/>
              </a:rPr>
              <a:t>.</a:t>
            </a:r>
            <a:endParaRPr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7) </a:t>
            </a:r>
            <a:r>
              <a:rPr lang="en-GB" sz="1200" dirty="0" err="1">
                <a:solidFill>
                  <a:schemeClr val="dk1"/>
                </a:solidFill>
                <a:latin typeface="Calibri"/>
                <a:ea typeface="Calibri"/>
                <a:cs typeface="Calibri"/>
                <a:sym typeface="Calibri"/>
              </a:rPr>
              <a:t>Hacemos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llamadas</a:t>
            </a:r>
            <a:r>
              <a:rPr lang="en-GB" sz="1200" dirty="0">
                <a:solidFill>
                  <a:schemeClr val="dk1"/>
                </a:solidFill>
                <a:latin typeface="Calibri"/>
                <a:ea typeface="Calibri"/>
                <a:cs typeface="Calibri"/>
                <a:sym typeface="Calibri"/>
              </a:rPr>
              <a:t> antes de comer. </a:t>
            </a:r>
            <a:endParaRPr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8) Pongo </a:t>
            </a:r>
            <a:r>
              <a:rPr lang="en-GB" sz="1200" dirty="0" err="1">
                <a:solidFill>
                  <a:schemeClr val="dk1"/>
                </a:solidFill>
                <a:latin typeface="Calibri"/>
                <a:ea typeface="Calibri"/>
                <a:cs typeface="Calibri"/>
                <a:sym typeface="Calibri"/>
              </a:rPr>
              <a:t>vídeos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la </a:t>
            </a:r>
            <a:r>
              <a:rPr lang="en-GB" sz="1200" dirty="0" err="1">
                <a:solidFill>
                  <a:schemeClr val="dk1"/>
                </a:solidFill>
                <a:latin typeface="Calibri"/>
                <a:ea typeface="Calibri"/>
                <a:cs typeface="Calibri"/>
                <a:sym typeface="Calibri"/>
              </a:rPr>
              <a:t>pagina</a:t>
            </a:r>
            <a:r>
              <a:rPr lang="en-GB" sz="1200" dirty="0">
                <a:solidFill>
                  <a:schemeClr val="dk1"/>
                </a:solidFill>
                <a:latin typeface="Calibri"/>
                <a:ea typeface="Calibri"/>
                <a:cs typeface="Calibri"/>
                <a:sym typeface="Calibri"/>
              </a:rPr>
              <a:t> web por la </a:t>
            </a:r>
            <a:r>
              <a:rPr lang="en-GB" sz="1200" dirty="0" err="1">
                <a:solidFill>
                  <a:schemeClr val="dk1"/>
                </a:solidFill>
                <a:latin typeface="Calibri"/>
                <a:ea typeface="Calibri"/>
                <a:cs typeface="Calibri"/>
                <a:sym typeface="Calibri"/>
              </a:rPr>
              <a:t>tarde</a:t>
            </a:r>
            <a:r>
              <a:rPr lang="en-GB" sz="1200" dirty="0">
                <a:solidFill>
                  <a:schemeClr val="dk1"/>
                </a:solidFill>
                <a:latin typeface="Calibri"/>
                <a:ea typeface="Calibri"/>
                <a:cs typeface="Calibri"/>
                <a:sym typeface="Calibri"/>
              </a:rPr>
              <a:t>.</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b="1" dirty="0"/>
              <a:t>REVISITED Vocabulary frequency rankings</a:t>
            </a:r>
            <a:endParaRPr b="1" dirty="0"/>
          </a:p>
          <a:p>
            <a:pPr marL="0" lvl="0" indent="0" algn="l" rtl="0">
              <a:spcBef>
                <a:spcPts val="0"/>
              </a:spcBef>
              <a:spcAft>
                <a:spcPts val="0"/>
              </a:spcAft>
              <a:buClr>
                <a:schemeClr val="dk1"/>
              </a:buClr>
              <a:buSzPts val="1200"/>
              <a:buFont typeface="Calibri"/>
              <a:buNone/>
            </a:pPr>
            <a:r>
              <a:rPr lang="en-GB" b="1" dirty="0"/>
              <a:t>Y7 3.1.6: </a:t>
            </a:r>
            <a:r>
              <a:rPr lang="en-GB" b="0" dirty="0" err="1"/>
              <a:t>llamada</a:t>
            </a:r>
            <a:r>
              <a:rPr lang="en-GB" b="0" dirty="0"/>
              <a:t> [1324]</a:t>
            </a:r>
            <a:endParaRPr dirty="0"/>
          </a:p>
          <a:p>
            <a:pPr marL="0" lvl="0" indent="0" algn="l" rtl="0">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Y8 1.1.1: </a:t>
            </a:r>
            <a:r>
              <a:rPr lang="en-GB" sz="1200" b="0" dirty="0" err="1">
                <a:solidFill>
                  <a:schemeClr val="dk1"/>
                </a:solidFill>
                <a:latin typeface="Calibri"/>
                <a:ea typeface="Calibri"/>
                <a:cs typeface="Calibri"/>
                <a:sym typeface="Calibri"/>
              </a:rPr>
              <a:t>verano</a:t>
            </a:r>
            <a:r>
              <a:rPr lang="en-GB" sz="1200" b="0" dirty="0">
                <a:solidFill>
                  <a:schemeClr val="dk1"/>
                </a:solidFill>
                <a:latin typeface="Calibri"/>
                <a:ea typeface="Calibri"/>
                <a:cs typeface="Calibri"/>
                <a:sym typeface="Calibri"/>
              </a:rPr>
              <a:t> [1139]; antes [190]</a:t>
            </a: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endParaRPr b="0" dirty="0"/>
          </a:p>
        </p:txBody>
      </p:sp>
      <p:sp>
        <p:nvSpPr>
          <p:cNvPr id="397" name="Google Shape;39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a:t>10-12 minutes</a:t>
            </a:r>
            <a:endParaRPr/>
          </a:p>
          <a:p>
            <a:pPr marL="0" lvl="0" indent="0" algn="l" rtl="0">
              <a:spcBef>
                <a:spcPts val="0"/>
              </a:spcBef>
              <a:spcAft>
                <a:spcPts val="0"/>
              </a:spcAft>
              <a:buNone/>
            </a:pPr>
            <a:endParaRPr/>
          </a:p>
          <a:p>
            <a:pPr marL="0" lvl="0" indent="0" algn="l" rtl="0">
              <a:spcBef>
                <a:spcPts val="0"/>
              </a:spcBef>
              <a:spcAft>
                <a:spcPts val="0"/>
              </a:spcAft>
              <a:buNone/>
            </a:pPr>
            <a:r>
              <a:rPr lang="en-GB" b="1"/>
              <a:t>Aim: </a:t>
            </a:r>
            <a:r>
              <a:rPr lang="en-GB"/>
              <a:t>to create 6 sentences with –er verbs in first person singular and first person plural based on the prompts; to practise producing both affirmative and negative sentences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Procedure: </a:t>
            </a:r>
            <a:endParaRPr/>
          </a:p>
          <a:p>
            <a:pPr marL="228600" lvl="0" indent="-228600" algn="l" rtl="0">
              <a:spcBef>
                <a:spcPts val="0"/>
              </a:spcBef>
              <a:spcAft>
                <a:spcPts val="0"/>
              </a:spcAft>
              <a:buClr>
                <a:schemeClr val="dk1"/>
              </a:buClr>
              <a:buSzPts val="1200"/>
              <a:buFont typeface="Calibri"/>
              <a:buAutoNum type="arabicPeriod"/>
            </a:pPr>
            <a:r>
              <a:rPr lang="en-GB"/>
              <a:t>Bring up each combination of sentence parts</a:t>
            </a:r>
            <a:endParaRPr/>
          </a:p>
          <a:p>
            <a:pPr marL="228600" lvl="0" indent="-228600" algn="l" rtl="0">
              <a:spcBef>
                <a:spcPts val="0"/>
              </a:spcBef>
              <a:spcAft>
                <a:spcPts val="0"/>
              </a:spcAft>
              <a:buClr>
                <a:schemeClr val="dk1"/>
              </a:buClr>
              <a:buSzPts val="1200"/>
              <a:buFont typeface="Calibri"/>
              <a:buAutoNum type="arabicPeriod"/>
            </a:pPr>
            <a:r>
              <a:rPr lang="en-GB"/>
              <a:t>Ask students to the Spanish on mini-whiteboards or in their books, then volunteer the answer orally.</a:t>
            </a:r>
            <a:endParaRPr/>
          </a:p>
          <a:p>
            <a:pPr marL="228600" lvl="0" indent="-228600" algn="l" rtl="0">
              <a:spcBef>
                <a:spcPts val="0"/>
              </a:spcBef>
              <a:spcAft>
                <a:spcPts val="0"/>
              </a:spcAft>
              <a:buClr>
                <a:schemeClr val="dk1"/>
              </a:buClr>
              <a:buSzPts val="1200"/>
              <a:buFont typeface="Calibri"/>
              <a:buAutoNum type="arabicPeriod"/>
            </a:pPr>
            <a:r>
              <a:rPr lang="en-GB"/>
              <a:t>Students then create a number of their own sentences, using new combinations of words in the grid.</a:t>
            </a:r>
            <a:endParaRPr/>
          </a:p>
          <a:p>
            <a:pPr marL="228600" lvl="0" indent="-228600" algn="l" rtl="0">
              <a:spcBef>
                <a:spcPts val="0"/>
              </a:spcBef>
              <a:spcAft>
                <a:spcPts val="0"/>
              </a:spcAft>
              <a:buClr>
                <a:schemeClr val="dk1"/>
              </a:buClr>
              <a:buSzPts val="1200"/>
              <a:buFont typeface="Calibri"/>
              <a:buAutoNum type="arabicPeriod"/>
            </a:pPr>
            <a:r>
              <a:rPr lang="en-GB"/>
              <a:t>After writing the six sentences, teachers could encourage an oral simultaneous translation task, where students say a sentence and their partner translates it. Some may find this challenging to do on the spot, so this oral component could be done by some students, while other students continue to practise writing.</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GB" b="1"/>
              <a:t>Sentences: </a:t>
            </a:r>
            <a:endParaRPr/>
          </a:p>
          <a:p>
            <a:pPr marL="0" lvl="0" indent="0" algn="l" rtl="0">
              <a:spcBef>
                <a:spcPts val="0"/>
              </a:spcBef>
              <a:spcAft>
                <a:spcPts val="0"/>
              </a:spcAft>
              <a:buNone/>
            </a:pPr>
            <a:r>
              <a:rPr lang="en-GB" sz="1200" b="0">
                <a:solidFill>
                  <a:srgbClr val="1F3864"/>
                </a:solidFill>
              </a:rPr>
              <a:t>1) Leemos periódicos por la mañana.</a:t>
            </a:r>
            <a:endParaRPr/>
          </a:p>
          <a:p>
            <a:pPr marL="0" lvl="0" indent="0" algn="l" rtl="0">
              <a:spcBef>
                <a:spcPts val="0"/>
              </a:spcBef>
              <a:spcAft>
                <a:spcPts val="0"/>
              </a:spcAft>
              <a:buNone/>
            </a:pPr>
            <a:r>
              <a:rPr lang="en-GB" sz="1200" b="0">
                <a:solidFill>
                  <a:srgbClr val="1F3864"/>
                </a:solidFill>
              </a:rPr>
              <a:t>2) Creo en los periodistas.</a:t>
            </a:r>
            <a:endParaRPr/>
          </a:p>
          <a:p>
            <a:pPr marL="0" lvl="0" indent="0" algn="l" rtl="0">
              <a:spcBef>
                <a:spcPts val="0"/>
              </a:spcBef>
              <a:spcAft>
                <a:spcPts val="0"/>
              </a:spcAft>
              <a:buNone/>
            </a:pPr>
            <a:r>
              <a:rPr lang="en-GB" sz="1200" b="0">
                <a:solidFill>
                  <a:srgbClr val="1F3864"/>
                </a:solidFill>
              </a:rPr>
              <a:t>3) No escondemos la verdad.</a:t>
            </a:r>
            <a:endParaRPr/>
          </a:p>
          <a:p>
            <a:pPr marL="0" marR="0" lvl="0" indent="0" algn="l" rtl="0">
              <a:lnSpc>
                <a:spcPct val="100000"/>
              </a:lnSpc>
              <a:spcBef>
                <a:spcPts val="0"/>
              </a:spcBef>
              <a:spcAft>
                <a:spcPts val="0"/>
              </a:spcAft>
              <a:buClr>
                <a:srgbClr val="1F3864"/>
              </a:buClr>
              <a:buSzPts val="1200"/>
              <a:buFont typeface="Calibri"/>
              <a:buNone/>
            </a:pPr>
            <a:r>
              <a:rPr lang="en-GB" sz="1200" b="0">
                <a:solidFill>
                  <a:srgbClr val="1F3864"/>
                </a:solidFill>
              </a:rPr>
              <a:t>4) No entiendo las noticias los domingos.</a:t>
            </a:r>
            <a:endParaRPr/>
          </a:p>
          <a:p>
            <a:pPr marL="0" lvl="0" indent="0" algn="l" rtl="0">
              <a:spcBef>
                <a:spcPts val="0"/>
              </a:spcBef>
              <a:spcAft>
                <a:spcPts val="0"/>
              </a:spcAft>
              <a:buNone/>
            </a:pPr>
            <a:r>
              <a:rPr lang="en-GB" sz="1200" b="0">
                <a:solidFill>
                  <a:srgbClr val="1F3864"/>
                </a:solidFill>
              </a:rPr>
              <a:t>5) Hacemos entrevistas por la tarde.</a:t>
            </a:r>
            <a:endParaRPr/>
          </a:p>
          <a:p>
            <a:pPr marL="0" lvl="0" indent="0" algn="l" rtl="0">
              <a:spcBef>
                <a:spcPts val="0"/>
              </a:spcBef>
              <a:spcAft>
                <a:spcPts val="0"/>
              </a:spcAft>
              <a:buNone/>
            </a:pPr>
            <a:r>
              <a:rPr lang="en-GB" sz="1200" b="0">
                <a:solidFill>
                  <a:srgbClr val="1F3864"/>
                </a:solidFill>
              </a:rPr>
              <a:t>6) No vendo revistas los sábados.</a:t>
            </a:r>
            <a:endParaRPr sz="1200" b="0">
              <a:solidFill>
                <a:srgbClr val="1F3864"/>
              </a:solidFill>
            </a:endParaRPr>
          </a:p>
          <a:p>
            <a:pPr marL="0" marR="0" lvl="0" indent="0" algn="l" rtl="0">
              <a:lnSpc>
                <a:spcPct val="100000"/>
              </a:lnSpc>
              <a:spcBef>
                <a:spcPts val="0"/>
              </a:spcBef>
              <a:spcAft>
                <a:spcPts val="0"/>
              </a:spcAft>
              <a:buClr>
                <a:schemeClr val="dk1"/>
              </a:buClr>
              <a:buSzPts val="1200"/>
              <a:buFont typeface="Calibri"/>
              <a:buNone/>
            </a:pPr>
            <a:endParaRPr b="1"/>
          </a:p>
          <a:p>
            <a:pPr marL="0" lvl="0" indent="0" algn="l" rtl="0">
              <a:spcBef>
                <a:spcPts val="0"/>
              </a:spcBef>
              <a:spcAft>
                <a:spcPts val="0"/>
              </a:spcAft>
              <a:buNone/>
            </a:pPr>
            <a:endParaRPr/>
          </a:p>
        </p:txBody>
      </p:sp>
      <p:sp>
        <p:nvSpPr>
          <p:cNvPr id="443" name="Google Shape;44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Learning outcomes (lesson 2):</a:t>
            </a:r>
            <a:endParaRPr b="0"/>
          </a:p>
          <a:p>
            <a:pPr marL="0" marR="0" lvl="0" indent="0" algn="l" rtl="0">
              <a:lnSpc>
                <a:spcPct val="100000"/>
              </a:lnSpc>
              <a:spcBef>
                <a:spcPts val="0"/>
              </a:spcBef>
              <a:spcAft>
                <a:spcPts val="0"/>
              </a:spcAft>
              <a:buClr>
                <a:schemeClr val="dk1"/>
              </a:buClr>
              <a:buSzPts val="1200"/>
              <a:buFont typeface="Calibri"/>
              <a:buNone/>
            </a:pPr>
            <a:r>
              <a:rPr lang="en-GB" b="0"/>
              <a:t>Consolidation of final syllable stress</a:t>
            </a:r>
            <a:endParaRPr/>
          </a:p>
          <a:p>
            <a:pPr marL="0" marR="0" lvl="0" indent="0" algn="l" rtl="0">
              <a:lnSpc>
                <a:spcPct val="100000"/>
              </a:lnSpc>
              <a:spcBef>
                <a:spcPts val="0"/>
              </a:spcBef>
              <a:spcAft>
                <a:spcPts val="0"/>
              </a:spcAft>
              <a:buClr>
                <a:schemeClr val="dk1"/>
              </a:buClr>
              <a:buSzPts val="1200"/>
              <a:buFont typeface="Calibri"/>
              <a:buNone/>
            </a:pPr>
            <a:r>
              <a:rPr lang="en-GB" b="0"/>
              <a:t>Consolidation of present tense –er verbs: first person plural (-emos)</a:t>
            </a:r>
            <a:endParaRPr/>
          </a:p>
          <a:p>
            <a:pPr marL="0" marR="0" lvl="0" indent="0" algn="l" rtl="0">
              <a:lnSpc>
                <a:spcPct val="100000"/>
              </a:lnSpc>
              <a:spcBef>
                <a:spcPts val="0"/>
              </a:spcBef>
              <a:spcAft>
                <a:spcPts val="0"/>
              </a:spcAft>
              <a:buClr>
                <a:schemeClr val="dk1"/>
              </a:buClr>
              <a:buSzPts val="1200"/>
              <a:buFont typeface="Calibri"/>
              <a:buNone/>
            </a:pPr>
            <a:r>
              <a:rPr lang="en-GB" b="0"/>
              <a:t>Introduction of </a:t>
            </a:r>
            <a:r>
              <a:rPr lang="en-GB" sz="1200" b="0">
                <a:solidFill>
                  <a:schemeClr val="dk1"/>
                </a:solidFill>
                <a:latin typeface="Calibri"/>
                <a:ea typeface="Calibri"/>
                <a:cs typeface="Calibri"/>
                <a:sym typeface="Calibri"/>
              </a:rPr>
              <a:t>u</a:t>
            </a:r>
            <a:r>
              <a:rPr lang="en-GB" sz="1200">
                <a:solidFill>
                  <a:schemeClr val="dk1"/>
                </a:solidFill>
                <a:latin typeface="Calibri"/>
                <a:ea typeface="Calibri"/>
                <a:cs typeface="Calibri"/>
                <a:sym typeface="Calibri"/>
              </a:rPr>
              <a:t>se of present simple for ongoing meaning</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a:br>
            <a:r>
              <a:rPr lang="en-GB" b="1"/>
              <a:t>Word frequency (1 is the most frequent word in Spanish): </a:t>
            </a:r>
            <a:endParaRPr sz="1200" b="1" i="0" u="none" strike="noStrike" cap="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u="none" strike="noStrike" cap="none">
                <a:solidFill>
                  <a:schemeClr val="dk1"/>
                </a:solidFill>
                <a:latin typeface="Calibri"/>
                <a:ea typeface="Calibri"/>
                <a:cs typeface="Calibri"/>
                <a:sym typeface="Calibri"/>
              </a:rPr>
              <a:t>8.1.1.4 (introduce) </a:t>
            </a:r>
            <a:r>
              <a:rPr lang="en-GB" sz="1200">
                <a:solidFill>
                  <a:schemeClr val="dk1"/>
                </a:solidFill>
                <a:latin typeface="Calibri"/>
                <a:ea typeface="Calibri"/>
                <a:cs typeface="Calibri"/>
                <a:sym typeface="Calibri"/>
              </a:rPr>
              <a:t>vender [528]; entender [229]; creer (en) [83]; esconder [1130]; poner [91]; noticia [859]; periodista [1235]; entrevista [1653]; página [598]; a menudo [menudo-958]; sobre¹ [62]; realidad [260]; sociedad [353]</a:t>
            </a:r>
            <a:endParaRPr sz="1200" b="1" i="0" u="none" strike="noStrike" cap="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u="none" strike="noStrike" cap="none">
                <a:solidFill>
                  <a:schemeClr val="dk1"/>
                </a:solidFill>
                <a:latin typeface="Calibri"/>
                <a:ea typeface="Calibri"/>
                <a:cs typeface="Calibri"/>
                <a:sym typeface="Calibri"/>
              </a:rPr>
              <a:t>8.1.1.1 (revisit) </a:t>
            </a:r>
            <a:r>
              <a:rPr lang="en-GB" sz="1200">
                <a:solidFill>
                  <a:schemeClr val="dk1"/>
                </a:solidFill>
                <a:latin typeface="Calibri"/>
                <a:ea typeface="Calibri"/>
                <a:cs typeface="Calibri"/>
                <a:sym typeface="Calibri"/>
              </a:rPr>
              <a:t>aprovechar [885]; quedar¹ [100]; pintar [1329]; ayudar [328]; pared [778]; verano [1139]; pasado (adj.) [932]; libre [473]; máximo [935]; antes [190]; sin embargo [embargo-203]; poco (as adverb only) [76]; negro [307]</a:t>
            </a: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a:solidFill>
                  <a:schemeClr val="dk1"/>
                </a:solidFill>
                <a:latin typeface="Calibri"/>
                <a:ea typeface="Calibri"/>
                <a:cs typeface="Calibri"/>
                <a:sym typeface="Calibri"/>
              </a:rPr>
              <a:t>7.3.1.6 (revisit)</a:t>
            </a:r>
            <a:r>
              <a:rPr lang="en-GB" sz="1200" b="0" i="0" u="none" strike="noStrike" cap="none">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responder (a) [464]; recibir [216]; abrir [246]; correo [1638]; electrónico [1619]; mensaje [847]; ordenador [2624]; llamada [1324]; todo¹ [472]</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t>Source: Davies, M. &amp; Davies, K. (2018</a:t>
            </a:r>
            <a:r>
              <a:rPr lang="en-GB" i="1"/>
              <a:t>). A frequency dictionary of Spanish: Core vocabulary for learners </a:t>
            </a:r>
            <a:r>
              <a:rPr lang="en-GB"/>
              <a:t>(2nd ed.). Routledge: London</a:t>
            </a:r>
            <a:endParaRPr sz="1200" b="1"/>
          </a:p>
          <a:p>
            <a:pPr marL="0" lvl="0" indent="0" algn="l" rtl="0">
              <a:spcBef>
                <a:spcPts val="0"/>
              </a:spcBef>
              <a:spcAft>
                <a:spcPts val="0"/>
              </a:spcAft>
              <a:buNone/>
            </a:pPr>
            <a:endParaRPr/>
          </a:p>
        </p:txBody>
      </p:sp>
      <p:sp>
        <p:nvSpPr>
          <p:cNvPr id="482" name="Google Shape;48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7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identify correctly whether the word needs an accent or not.</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Play the audio.</a:t>
            </a:r>
            <a:endParaRPr dirty="0"/>
          </a:p>
          <a:p>
            <a:pPr marL="0" lvl="0" indent="0" algn="l" rtl="0">
              <a:spcBef>
                <a:spcPts val="0"/>
              </a:spcBef>
              <a:spcAft>
                <a:spcPts val="0"/>
              </a:spcAft>
              <a:buNone/>
            </a:pPr>
            <a:r>
              <a:rPr lang="en-GB" b="0" dirty="0"/>
              <a:t>2. Students write the word in Spanish.</a:t>
            </a:r>
            <a:endParaRPr dirty="0"/>
          </a:p>
          <a:p>
            <a:pPr marL="0" lvl="0" indent="0" algn="l" rtl="0">
              <a:spcBef>
                <a:spcPts val="0"/>
              </a:spcBef>
              <a:spcAft>
                <a:spcPts val="0"/>
              </a:spcAft>
              <a:buNone/>
            </a:pPr>
            <a:r>
              <a:rPr lang="en-GB" b="0" dirty="0"/>
              <a:t>3. Elicit meanings in English during the feedback.</a:t>
            </a:r>
            <a:endParaRPr b="0"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Note: </a:t>
            </a:r>
            <a:r>
              <a:rPr lang="en-GB" b="0" dirty="0"/>
              <a:t>all words were previously taught within the SoW</a:t>
            </a:r>
            <a:endParaRPr b="0"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Transcript:</a:t>
            </a:r>
            <a:endParaRPr dirty="0"/>
          </a:p>
          <a:p>
            <a:pPr marL="228600" lvl="0" indent="-228600" algn="l" rtl="0">
              <a:spcBef>
                <a:spcPts val="0"/>
              </a:spcBef>
              <a:spcAft>
                <a:spcPts val="0"/>
              </a:spcAft>
              <a:buClr>
                <a:schemeClr val="dk1"/>
              </a:buClr>
              <a:buSzPts val="1200"/>
              <a:buFont typeface="Calibri"/>
              <a:buAutoNum type="arabicParenR"/>
            </a:pPr>
            <a:r>
              <a:rPr lang="en-GB" b="0" dirty="0" err="1"/>
              <a:t>beber</a:t>
            </a:r>
            <a:endParaRPr b="0" dirty="0"/>
          </a:p>
          <a:p>
            <a:pPr marL="228600" lvl="0" indent="-228600" algn="l" rtl="0">
              <a:spcBef>
                <a:spcPts val="0"/>
              </a:spcBef>
              <a:spcAft>
                <a:spcPts val="0"/>
              </a:spcAft>
              <a:buClr>
                <a:schemeClr val="dk1"/>
              </a:buClr>
              <a:buSzPts val="1200"/>
              <a:buFont typeface="Calibri"/>
              <a:buAutoNum type="arabicParenR"/>
            </a:pPr>
            <a:r>
              <a:rPr lang="en-GB" b="0" dirty="0" err="1"/>
              <a:t>opción</a:t>
            </a:r>
            <a:endParaRPr b="0" dirty="0"/>
          </a:p>
          <a:p>
            <a:pPr marL="228600" lvl="0" indent="-228600" algn="l" rtl="0">
              <a:spcBef>
                <a:spcPts val="0"/>
              </a:spcBef>
              <a:spcAft>
                <a:spcPts val="0"/>
              </a:spcAft>
              <a:buClr>
                <a:schemeClr val="dk1"/>
              </a:buClr>
              <a:buSzPts val="1200"/>
              <a:buFont typeface="Calibri"/>
              <a:buAutoNum type="arabicParenR"/>
            </a:pPr>
            <a:r>
              <a:rPr lang="en-GB" b="0" dirty="0" err="1"/>
              <a:t>color</a:t>
            </a:r>
            <a:endParaRPr dirty="0"/>
          </a:p>
          <a:p>
            <a:pPr marL="228600" lvl="0" indent="-228600" algn="l" rtl="0">
              <a:spcBef>
                <a:spcPts val="0"/>
              </a:spcBef>
              <a:spcAft>
                <a:spcPts val="0"/>
              </a:spcAft>
              <a:buClr>
                <a:schemeClr val="dk1"/>
              </a:buClr>
              <a:buSzPts val="1200"/>
              <a:buFont typeface="Calibri"/>
              <a:buAutoNum type="arabicParenR"/>
            </a:pPr>
            <a:r>
              <a:rPr lang="en-GB" b="0" dirty="0" err="1"/>
              <a:t>realidad</a:t>
            </a:r>
            <a:endParaRPr b="0" dirty="0"/>
          </a:p>
          <a:p>
            <a:pPr marL="228600" lvl="0" indent="-228600" algn="l" rtl="0">
              <a:spcBef>
                <a:spcPts val="0"/>
              </a:spcBef>
              <a:spcAft>
                <a:spcPts val="0"/>
              </a:spcAft>
              <a:buClr>
                <a:schemeClr val="dk1"/>
              </a:buClr>
              <a:buSzPts val="1200"/>
              <a:buFont typeface="Calibri"/>
              <a:buAutoNum type="arabicParenR"/>
            </a:pPr>
            <a:r>
              <a:rPr lang="en-GB" b="0" dirty="0" err="1"/>
              <a:t>también</a:t>
            </a:r>
            <a:endParaRPr b="0" dirty="0"/>
          </a:p>
          <a:p>
            <a:pPr marL="228600" lvl="0" indent="-228600" algn="l" rtl="0">
              <a:spcBef>
                <a:spcPts val="0"/>
              </a:spcBef>
              <a:spcAft>
                <a:spcPts val="0"/>
              </a:spcAft>
              <a:buClr>
                <a:schemeClr val="dk1"/>
              </a:buClr>
              <a:buSzPts val="1200"/>
              <a:buFont typeface="Calibri"/>
              <a:buAutoNum type="arabicParenR"/>
            </a:pPr>
            <a:r>
              <a:rPr lang="en-GB" b="0" dirty="0" err="1"/>
              <a:t>después</a:t>
            </a:r>
            <a:endParaRPr b="0" dirty="0"/>
          </a:p>
          <a:p>
            <a:pPr marL="228600" lvl="0" indent="-228600" algn="l" rtl="0">
              <a:spcBef>
                <a:spcPts val="0"/>
              </a:spcBef>
              <a:spcAft>
                <a:spcPts val="0"/>
              </a:spcAft>
              <a:buClr>
                <a:schemeClr val="dk1"/>
              </a:buClr>
              <a:buSzPts val="1200"/>
              <a:buFont typeface="Calibri"/>
              <a:buAutoNum type="arabicParenR"/>
            </a:pPr>
            <a:r>
              <a:rPr lang="en-GB" b="0" dirty="0" err="1"/>
              <a:t>sociedad</a:t>
            </a:r>
            <a:endParaRPr b="0" dirty="0"/>
          </a:p>
          <a:p>
            <a:pPr marL="228600" lvl="0" indent="-228600" algn="l" rtl="0">
              <a:spcBef>
                <a:spcPts val="0"/>
              </a:spcBef>
              <a:spcAft>
                <a:spcPts val="0"/>
              </a:spcAft>
              <a:buClr>
                <a:schemeClr val="dk1"/>
              </a:buClr>
              <a:buSzPts val="1200"/>
              <a:buFont typeface="Calibri"/>
              <a:buAutoNum type="arabicParenR"/>
            </a:pPr>
            <a:r>
              <a:rPr lang="en-GB" b="0" dirty="0" err="1"/>
              <a:t>estación</a:t>
            </a:r>
            <a:endParaRPr b="0" dirty="0"/>
          </a:p>
          <a:p>
            <a:pPr marL="228600" lvl="0" indent="-228600" algn="l" rtl="0">
              <a:spcBef>
                <a:spcPts val="0"/>
              </a:spcBef>
              <a:spcAft>
                <a:spcPts val="0"/>
              </a:spcAft>
              <a:buClr>
                <a:schemeClr val="dk1"/>
              </a:buClr>
              <a:buSzPts val="1200"/>
              <a:buFont typeface="Calibri"/>
              <a:buAutoNum type="arabicParenR"/>
            </a:pPr>
            <a:r>
              <a:rPr lang="en-GB" b="0" dirty="0" err="1"/>
              <a:t>autobús</a:t>
            </a:r>
            <a:endParaRPr b="0" dirty="0"/>
          </a:p>
          <a:p>
            <a:pPr marL="228600" lvl="0" indent="-228600" algn="l" rtl="0">
              <a:spcBef>
                <a:spcPts val="0"/>
              </a:spcBef>
              <a:spcAft>
                <a:spcPts val="0"/>
              </a:spcAft>
              <a:buClr>
                <a:schemeClr val="dk1"/>
              </a:buClr>
              <a:buSzPts val="1200"/>
              <a:buFont typeface="Calibri"/>
              <a:buAutoNum type="arabicParenR"/>
            </a:pPr>
            <a:r>
              <a:rPr lang="en-GB" b="0" dirty="0"/>
              <a:t> </a:t>
            </a:r>
            <a:r>
              <a:rPr lang="en-GB" b="0" dirty="0" err="1"/>
              <a:t>feliz</a:t>
            </a:r>
            <a:endParaRPr b="0" dirty="0"/>
          </a:p>
          <a:p>
            <a:pPr marL="0" lvl="0" indent="0" algn="l" rtl="0">
              <a:spcBef>
                <a:spcPts val="0"/>
              </a:spcBef>
              <a:spcAft>
                <a:spcPts val="0"/>
              </a:spcAft>
              <a:buClr>
                <a:schemeClr val="dk1"/>
              </a:buClr>
              <a:buSzPts val="1200"/>
              <a:buFont typeface="Calibri"/>
              <a:buNone/>
            </a:pPr>
            <a:endParaRPr b="1" dirty="0"/>
          </a:p>
        </p:txBody>
      </p:sp>
      <p:sp>
        <p:nvSpPr>
          <p:cNvPr id="499" name="Google Shape;49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3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introduce final syllable stress with previously learnt words</a:t>
            </a:r>
            <a:endParaRPr b="0"/>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Teachers explain the slide, asking students to listen and repeat the items to practise putting the stress on the final syllable.</a:t>
            </a:r>
            <a:endParaRPr/>
          </a:p>
          <a:p>
            <a:pPr marL="228600" lvl="0" indent="-228600" algn="l" rtl="0">
              <a:spcBef>
                <a:spcPts val="0"/>
              </a:spcBef>
              <a:spcAft>
                <a:spcPts val="0"/>
              </a:spcAft>
              <a:buClr>
                <a:schemeClr val="dk1"/>
              </a:buClr>
              <a:buSzPts val="1200"/>
              <a:buFont typeface="Calibri"/>
              <a:buAutoNum type="arabicPeriod"/>
            </a:pPr>
            <a:r>
              <a:rPr lang="en-GB" b="0"/>
              <a:t>Students are given one minute in pairs to think about the meanings in English.</a:t>
            </a:r>
            <a:endParaRPr/>
          </a:p>
          <a:p>
            <a:pPr marL="228600" lvl="0" indent="-228600" algn="l" rtl="0">
              <a:spcBef>
                <a:spcPts val="0"/>
              </a:spcBef>
              <a:spcAft>
                <a:spcPts val="0"/>
              </a:spcAft>
              <a:buClr>
                <a:schemeClr val="dk1"/>
              </a:buClr>
              <a:buSzPts val="1200"/>
              <a:buFont typeface="Calibri"/>
              <a:buAutoNum type="arabicPeriod"/>
            </a:pPr>
            <a:r>
              <a:rPr lang="en-GB" b="0"/>
              <a:t>Elicit meaning in English of the words before moving on.</a:t>
            </a:r>
            <a:endParaRPr b="0"/>
          </a:p>
          <a:p>
            <a:pPr marL="0" lvl="0" indent="0" algn="l" rtl="0">
              <a:spcBef>
                <a:spcPts val="0"/>
              </a:spcBef>
              <a:spcAft>
                <a:spcPts val="0"/>
              </a:spcAft>
              <a:buNone/>
            </a:pPr>
            <a:endParaRPr b="1"/>
          </a:p>
        </p:txBody>
      </p:sp>
      <p:sp>
        <p:nvSpPr>
          <p:cNvPr id="69" name="Google Shape;6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1 minute</a:t>
            </a:r>
            <a:endParaRPr/>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explain the ‘–dad’ suffix in Spanish and its correspondence to ‘–ty’ in English. </a:t>
            </a:r>
            <a:endParaRPr b="1"/>
          </a:p>
          <a:p>
            <a:pPr marL="0" lvl="0" indent="0" algn="l" rtl="0">
              <a:spcBef>
                <a:spcPts val="0"/>
              </a:spcBef>
              <a:spcAft>
                <a:spcPts val="0"/>
              </a:spcAft>
              <a:buNone/>
            </a:pPr>
            <a:r>
              <a:rPr lang="en-GB" b="0"/>
              <a:t> </a:t>
            </a:r>
            <a:endParaRPr b="0"/>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Teacher elicits the Spanish for ‘city’ and ‘activity’ (both words were learnt in Y7).</a:t>
            </a:r>
            <a:endParaRPr/>
          </a:p>
          <a:p>
            <a:pPr marL="228600" lvl="0" indent="-228600" algn="l" rtl="0">
              <a:spcBef>
                <a:spcPts val="0"/>
              </a:spcBef>
              <a:spcAft>
                <a:spcPts val="0"/>
              </a:spcAft>
              <a:buClr>
                <a:schemeClr val="dk1"/>
              </a:buClr>
              <a:buSzPts val="1200"/>
              <a:buFont typeface="Calibri"/>
              <a:buAutoNum type="arabicPeriod"/>
            </a:pPr>
            <a:r>
              <a:rPr lang="en-GB" b="0"/>
              <a:t>Teacher reads through the follow-up explanations.</a:t>
            </a:r>
            <a:endParaRPr b="0"/>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Spanish): </a:t>
            </a:r>
            <a:br>
              <a:rPr lang="en-GB"/>
            </a:br>
            <a:r>
              <a:rPr lang="en-GB"/>
              <a:t>ciudad [178]; actividad [344]; </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t>Source: Davies, M. &amp; Davies, K. (2018</a:t>
            </a:r>
            <a:r>
              <a:rPr lang="en-GB" i="1"/>
              <a:t>). A frequency dictionary of Spanish: Core vocabulary for learners </a:t>
            </a:r>
            <a:r>
              <a:rPr lang="en-GB"/>
              <a:t>(2nd ed.). Routledge: London</a:t>
            </a:r>
            <a:endParaRPr sz="1200" b="1"/>
          </a:p>
          <a:p>
            <a:pPr marL="0" lvl="0" indent="0" algn="l" rtl="0">
              <a:spcBef>
                <a:spcPts val="0"/>
              </a:spcBef>
              <a:spcAft>
                <a:spcPts val="0"/>
              </a:spcAft>
              <a:buNone/>
            </a:pPr>
            <a:endParaRPr/>
          </a:p>
        </p:txBody>
      </p:sp>
      <p:sp>
        <p:nvSpPr>
          <p:cNvPr id="532" name="Google Shape;53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3 minutes</a:t>
            </a:r>
            <a:endParaRPr b="1"/>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reinforce the ‘–dad’ word pattern in Spanish to ‘–ty’ in English. </a:t>
            </a:r>
            <a:endParaRPr b="1"/>
          </a:p>
          <a:p>
            <a:pPr marL="0" lvl="0" indent="0" algn="l" rtl="0">
              <a:spcBef>
                <a:spcPts val="0"/>
              </a:spcBef>
              <a:spcAft>
                <a:spcPts val="0"/>
              </a:spcAft>
              <a:buNone/>
            </a:pPr>
            <a:endParaRPr b="1"/>
          </a:p>
          <a:p>
            <a:pPr marL="0" lvl="0" indent="0" algn="l" rtl="0">
              <a:spcBef>
                <a:spcPts val="0"/>
              </a:spcBef>
              <a:spcAft>
                <a:spcPts val="0"/>
              </a:spcAft>
              <a:buNone/>
            </a:pPr>
            <a:r>
              <a:rPr lang="en-GB" b="1"/>
              <a:t>Procedure: </a:t>
            </a:r>
            <a:endParaRPr/>
          </a:p>
          <a:p>
            <a:pPr marL="0" lvl="0" indent="0" algn="l" rtl="0">
              <a:spcBef>
                <a:spcPts val="0"/>
              </a:spcBef>
              <a:spcAft>
                <a:spcPts val="0"/>
              </a:spcAft>
              <a:buNone/>
            </a:pPr>
            <a:r>
              <a:rPr lang="en-GB" b="0"/>
              <a:t>1) Give students one minute in pairs to think about the Spanish for the eight ‘ty’ words.</a:t>
            </a:r>
            <a:endParaRPr/>
          </a:p>
          <a:p>
            <a:pPr marL="0" lvl="0" indent="0" algn="l" rtl="0">
              <a:spcBef>
                <a:spcPts val="0"/>
              </a:spcBef>
              <a:spcAft>
                <a:spcPts val="0"/>
              </a:spcAft>
              <a:buNone/>
            </a:pPr>
            <a:r>
              <a:rPr lang="en-GB" b="0"/>
              <a:t>2) Ask for volunteers to say the Spanish for the English words in any order.</a:t>
            </a:r>
            <a:endParaRPr/>
          </a:p>
          <a:p>
            <a:pPr marL="0" lvl="0" indent="0" algn="l" rtl="0">
              <a:spcBef>
                <a:spcPts val="0"/>
              </a:spcBef>
              <a:spcAft>
                <a:spcPts val="0"/>
              </a:spcAft>
              <a:buNone/>
            </a:pPr>
            <a:r>
              <a:rPr lang="en-GB" b="0"/>
              <a:t>3) Answers are revealed by clicking on the English text box.  </a:t>
            </a:r>
            <a:endParaRPr/>
          </a:p>
          <a:p>
            <a:pPr marL="0" lvl="0" indent="0" algn="l" rtl="0">
              <a:spcBef>
                <a:spcPts val="0"/>
              </a:spcBef>
              <a:spcAft>
                <a:spcPts val="0"/>
              </a:spcAft>
              <a:buNone/>
            </a:pPr>
            <a:r>
              <a:rPr lang="en-GB" b="0"/>
              <a:t>4) Click on the Spanish text box to have the English appear again.</a:t>
            </a:r>
            <a:endParaRPr/>
          </a:p>
          <a:p>
            <a:pPr marL="0" lvl="0" indent="0" algn="l" rtl="0">
              <a:spcBef>
                <a:spcPts val="0"/>
              </a:spcBef>
              <a:spcAft>
                <a:spcPts val="0"/>
              </a:spcAft>
              <a:buNone/>
            </a:pPr>
            <a:r>
              <a:rPr lang="en-GB" b="0"/>
              <a:t>5) Remind students that these are all feminine nouns.</a:t>
            </a:r>
            <a:endParaRPr/>
          </a:p>
          <a:p>
            <a:pPr marL="0" lvl="0" indent="0" algn="l" rtl="0">
              <a:spcBef>
                <a:spcPts val="0"/>
              </a:spcBef>
              <a:spcAft>
                <a:spcPts val="0"/>
              </a:spcAft>
              <a:buNone/>
            </a:pPr>
            <a:r>
              <a:rPr lang="en-GB" b="0"/>
              <a:t>6) Draw students’ attention to spelling changes: single ‘p’ in ‘oportunidad’ and ‘a’ in ‘respons</a:t>
            </a:r>
            <a:r>
              <a:rPr lang="en-GB" b="1"/>
              <a:t>a</a:t>
            </a:r>
            <a:r>
              <a:rPr lang="en-GB" b="0"/>
              <a:t>bilidad’</a:t>
            </a:r>
            <a:endParaRPr b="0"/>
          </a:p>
          <a:p>
            <a:pPr marL="0" lvl="0" indent="0" algn="l" rtl="0">
              <a:spcBef>
                <a:spcPts val="0"/>
              </a:spcBef>
              <a:spcAft>
                <a:spcPts val="0"/>
              </a:spcAft>
              <a:buNone/>
            </a:pPr>
            <a:endParaRPr b="1"/>
          </a:p>
          <a:p>
            <a:pPr marL="0" lvl="0" indent="0" algn="l" rtl="0">
              <a:spcBef>
                <a:spcPts val="0"/>
              </a:spcBef>
              <a:spcAft>
                <a:spcPts val="0"/>
              </a:spcAft>
              <a:buNone/>
            </a:pPr>
            <a:r>
              <a:rPr lang="en-GB" b="1"/>
              <a:t>Word frequency (1 is the most frequent word in Spanish): </a:t>
            </a:r>
            <a:endParaRPr/>
          </a:p>
          <a:p>
            <a:pPr marL="0" marR="0" lvl="0" indent="0" algn="l" rtl="0">
              <a:lnSpc>
                <a:spcPct val="100000"/>
              </a:lnSpc>
              <a:spcBef>
                <a:spcPts val="0"/>
              </a:spcBef>
              <a:spcAft>
                <a:spcPts val="0"/>
              </a:spcAft>
              <a:buClr>
                <a:schemeClr val="dk1"/>
              </a:buClr>
              <a:buSzPts val="1200"/>
              <a:buFont typeface="Calibri"/>
              <a:buNone/>
            </a:pPr>
            <a:r>
              <a:rPr lang="en-GB"/>
              <a:t>realidad [260] </a:t>
            </a:r>
            <a:r>
              <a:rPr lang="en-GB" sz="1200">
                <a:solidFill>
                  <a:schemeClr val="dk1"/>
                </a:solidFill>
                <a:latin typeface="Calibri"/>
                <a:ea typeface="Calibri"/>
                <a:cs typeface="Calibri"/>
                <a:sym typeface="Calibri"/>
              </a:rPr>
              <a:t>sociedad [353]; </a:t>
            </a:r>
            <a:r>
              <a:rPr lang="en-GB"/>
              <a:t>universidad [387]; </a:t>
            </a:r>
            <a:r>
              <a:rPr lang="en-GB" sz="1200">
                <a:solidFill>
                  <a:schemeClr val="dk1"/>
                </a:solidFill>
                <a:latin typeface="Calibri"/>
                <a:ea typeface="Calibri"/>
                <a:cs typeface="Calibri"/>
                <a:sym typeface="Calibri"/>
              </a:rPr>
              <a:t>oportunidad [564]; responsabilidad [915]; variedad [1815]; curiosidad [1830]; personalidad [1550]</a:t>
            </a:r>
            <a:endParaRPr/>
          </a:p>
          <a:p>
            <a:pPr marL="0" marR="0" lvl="0" indent="0" algn="l" rtl="0">
              <a:lnSpc>
                <a:spcPct val="100000"/>
              </a:lnSpc>
              <a:spcBef>
                <a:spcPts val="0"/>
              </a:spcBef>
              <a:spcAft>
                <a:spcPts val="0"/>
              </a:spcAft>
              <a:buClr>
                <a:schemeClr val="dk1"/>
              </a:buClr>
              <a:buSzPts val="1200"/>
              <a:buFont typeface="Calibri"/>
              <a:buNone/>
            </a:pPr>
            <a:br>
              <a:rPr lang="en-GB"/>
            </a:br>
            <a:r>
              <a:rPr lang="en-GB"/>
              <a:t>Further words in most frequent 2000 words with the same pattern: necesidad [431]; cantidad [459;] posibilidad [461]; comunidad [523]; seguridad [564]; autoridad [569]; capacidad [633]; calidad [637]; unidad [848]; velocidad [1142]; actualidad [1291]; entidad [1407]; humanidad [1553]; oscuridad [1625]; identidad [1806] </a:t>
            </a:r>
            <a:endParaRPr/>
          </a:p>
          <a:p>
            <a:pPr marL="0" lvl="0" indent="0" algn="l" rtl="0">
              <a:spcBef>
                <a:spcPts val="0"/>
              </a:spcBef>
              <a:spcAft>
                <a:spcPts val="0"/>
              </a:spcAft>
              <a:buNone/>
            </a:pPr>
            <a:br>
              <a:rPr lang="en-GB"/>
            </a:br>
            <a:r>
              <a:rPr lang="en-GB"/>
              <a:t>Source: Davies, M. &amp; Davies, K. (2018</a:t>
            </a:r>
            <a:r>
              <a:rPr lang="en-GB" i="1"/>
              <a:t>). A frequency dictionary of Spanish: Core vocabulary for learners </a:t>
            </a:r>
            <a:r>
              <a:rPr lang="en-GB"/>
              <a:t>(2nd ed.). Routledge: London</a:t>
            </a:r>
            <a:endParaRPr sz="1200" b="1"/>
          </a:p>
        </p:txBody>
      </p:sp>
      <p:sp>
        <p:nvSpPr>
          <p:cNvPr id="548" name="Google Shape;54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5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use ‘-dad’ word in context plus other items of revisited vocabulary.</a:t>
            </a:r>
            <a:endParaRPr b="0"/>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0" lvl="0" indent="0" algn="l" rtl="0">
              <a:spcBef>
                <a:spcPts val="0"/>
              </a:spcBef>
              <a:spcAft>
                <a:spcPts val="0"/>
              </a:spcAft>
              <a:buNone/>
            </a:pPr>
            <a:r>
              <a:rPr lang="en-GB" b="0"/>
              <a:t>1. Students translate the sentences into Spanish.</a:t>
            </a:r>
            <a:endParaRPr b="0"/>
          </a:p>
          <a:p>
            <a:pPr marL="0" lvl="0" indent="0" algn="l" rtl="0">
              <a:spcBef>
                <a:spcPts val="0"/>
              </a:spcBef>
              <a:spcAft>
                <a:spcPts val="0"/>
              </a:spcAft>
              <a:buNone/>
            </a:pPr>
            <a:r>
              <a:rPr lang="en-GB" b="0"/>
              <a:t>2. Teachers reveal the answers on a mouse click.</a:t>
            </a:r>
            <a:endParaRPr/>
          </a:p>
          <a:p>
            <a:pPr marL="0" lvl="0" indent="0" algn="l" rtl="0">
              <a:spcBef>
                <a:spcPts val="0"/>
              </a:spcBef>
              <a:spcAft>
                <a:spcPts val="0"/>
              </a:spcAft>
              <a:buNone/>
            </a:pPr>
            <a:endParaRPr b="1"/>
          </a:p>
          <a:p>
            <a:pPr marL="0" lvl="0" indent="0" algn="l" rtl="0">
              <a:spcBef>
                <a:spcPts val="0"/>
              </a:spcBef>
              <a:spcAft>
                <a:spcPts val="0"/>
              </a:spcAft>
              <a:buNone/>
            </a:pPr>
            <a:r>
              <a:rPr lang="en-GB" b="1"/>
              <a:t>Note: </a:t>
            </a:r>
            <a:r>
              <a:rPr lang="en-GB" b="0"/>
              <a:t>Be tolerant of errors around oportunidad ‘de’.</a:t>
            </a:r>
            <a:endParaRPr b="0"/>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Spanish): </a:t>
            </a:r>
            <a:br>
              <a:rPr lang="en-GB"/>
            </a:br>
            <a:r>
              <a:rPr lang="en-GB"/>
              <a:t>realidad [260] universidad [387]; </a:t>
            </a:r>
            <a:r>
              <a:rPr lang="en-GB" sz="1200">
                <a:solidFill>
                  <a:schemeClr val="dk1"/>
                </a:solidFill>
                <a:latin typeface="Calibri"/>
                <a:ea typeface="Calibri"/>
                <a:cs typeface="Calibri"/>
                <a:sym typeface="Calibri"/>
              </a:rPr>
              <a:t>oportunidad [564]; responsabilidad [915]</a:t>
            </a:r>
            <a:endParaRPr/>
          </a:p>
          <a:p>
            <a:pPr marL="0" lvl="0" indent="0" algn="l" rtl="0">
              <a:spcBef>
                <a:spcPts val="0"/>
              </a:spcBef>
              <a:spcAft>
                <a:spcPts val="0"/>
              </a:spcAft>
              <a:buClr>
                <a:schemeClr val="dk1"/>
              </a:buClr>
              <a:buSzPts val="1200"/>
              <a:buFont typeface="Calibri"/>
              <a:buNone/>
            </a:pPr>
            <a:r>
              <a:rPr lang="en-GB" sz="1200" b="1" i="0" u="none" strike="noStrike" cap="none">
                <a:solidFill>
                  <a:schemeClr val="dk1"/>
                </a:solidFill>
                <a:latin typeface="Calibri"/>
                <a:ea typeface="Calibri"/>
                <a:cs typeface="Calibri"/>
                <a:sym typeface="Calibri"/>
              </a:rPr>
              <a:t>8.1.1.1 (revisit) </a:t>
            </a:r>
            <a:r>
              <a:rPr lang="en-GB" sz="1200">
                <a:solidFill>
                  <a:schemeClr val="dk1"/>
                </a:solidFill>
                <a:latin typeface="Calibri"/>
                <a:ea typeface="Calibri"/>
                <a:cs typeface="Calibri"/>
                <a:sym typeface="Calibri"/>
              </a:rPr>
              <a:t>ayudar [328]; libre [473]; aprovechar [885]; sin embargo [embargo-203]; poco [76]</a:t>
            </a:r>
            <a:endParaRPr/>
          </a:p>
          <a:p>
            <a:pPr marL="0" lvl="0" indent="0" algn="l" rtl="0">
              <a:spcBef>
                <a:spcPts val="0"/>
              </a:spcBef>
              <a:spcAft>
                <a:spcPts val="0"/>
              </a:spcAft>
              <a:buClr>
                <a:schemeClr val="dk1"/>
              </a:buClr>
              <a:buSzPts val="1200"/>
              <a:buFont typeface="Calibri"/>
              <a:buNone/>
            </a:pPr>
            <a:r>
              <a:rPr lang="en-GB" sz="1200" b="1" i="0" u="none" strike="noStrike" cap="none">
                <a:solidFill>
                  <a:schemeClr val="dk1"/>
                </a:solidFill>
                <a:latin typeface="Calibri"/>
                <a:ea typeface="Calibri"/>
                <a:cs typeface="Calibri"/>
                <a:sym typeface="Calibri"/>
              </a:rPr>
              <a:t>7.3.1.6 (revisit)</a:t>
            </a:r>
            <a:r>
              <a:rPr lang="en-GB" sz="1200" b="0" i="0" u="none" strike="noStrike" cap="none">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recibir [216]; mensaje [847]; ordenador [2624]; todo¹ [472]</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t>Source: Davies, M. &amp; Davies, K. (2018</a:t>
            </a:r>
            <a:r>
              <a:rPr lang="en-GB" i="1"/>
              <a:t>). A frequency dictionary of Spanish: Core vocabulary for learners </a:t>
            </a:r>
            <a:r>
              <a:rPr lang="en-GB"/>
              <a:t>(2nd ed.). Routledge: London</a:t>
            </a:r>
            <a:endParaRPr/>
          </a:p>
          <a:p>
            <a:pPr marL="0" marR="0" lvl="0" indent="0" algn="l" rtl="0">
              <a:lnSpc>
                <a:spcPct val="100000"/>
              </a:lnSpc>
              <a:spcBef>
                <a:spcPts val="0"/>
              </a:spcBef>
              <a:spcAft>
                <a:spcPts val="0"/>
              </a:spcAft>
              <a:buClr>
                <a:schemeClr val="dk1"/>
              </a:buClr>
              <a:buSzPts val="1200"/>
              <a:buFont typeface="Calibri"/>
              <a:buNone/>
            </a:pPr>
            <a:endParaRPr sz="1200" b="1"/>
          </a:p>
          <a:p>
            <a:pPr marL="0" marR="0" lvl="0" indent="0" algn="l" rtl="0">
              <a:lnSpc>
                <a:spcPct val="100000"/>
              </a:lnSpc>
              <a:spcBef>
                <a:spcPts val="0"/>
              </a:spcBef>
              <a:spcAft>
                <a:spcPts val="0"/>
              </a:spcAft>
              <a:buClr>
                <a:schemeClr val="dk1"/>
              </a:buClr>
              <a:buSzPts val="1200"/>
              <a:buFont typeface="Calibri"/>
              <a:buNone/>
            </a:pPr>
            <a:r>
              <a:rPr lang="en-GB" sz="1200" b="1"/>
              <a:t>Image of the Universidad de Salamanca free from Manuel Ramallo from Pixabay. (https://pixabay.com/es/photos/salamanca-universidad-pontificia-2307180/). </a:t>
            </a:r>
            <a:endParaRPr sz="1200" b="1"/>
          </a:p>
          <a:p>
            <a:pPr marL="0" lvl="0" indent="0" algn="l" rtl="0">
              <a:spcBef>
                <a:spcPts val="0"/>
              </a:spcBef>
              <a:spcAft>
                <a:spcPts val="0"/>
              </a:spcAft>
              <a:buNone/>
            </a:pPr>
            <a:endParaRPr/>
          </a:p>
        </p:txBody>
      </p:sp>
      <p:sp>
        <p:nvSpPr>
          <p:cNvPr id="572" name="Google Shape;57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2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explain to students ….</a:t>
            </a:r>
            <a:r>
              <a:rPr lang="en-GB" sz="1200">
                <a:solidFill>
                  <a:schemeClr val="dk1"/>
                </a:solidFill>
                <a:latin typeface="Calibri"/>
                <a:ea typeface="Calibri"/>
                <a:cs typeface="Calibri"/>
                <a:sym typeface="Calibri"/>
              </a:rPr>
              <a:t>(present continuous forms will be explicitly taught later in Y8)</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0" marR="0" lvl="0" indent="0" algn="l" rtl="0">
              <a:lnSpc>
                <a:spcPct val="100000"/>
              </a:lnSpc>
              <a:spcBef>
                <a:spcPts val="0"/>
              </a:spcBef>
              <a:spcAft>
                <a:spcPts val="0"/>
              </a:spcAft>
              <a:buClr>
                <a:schemeClr val="dk1"/>
              </a:buClr>
              <a:buSzPts val="1200"/>
              <a:buFont typeface="Calibri"/>
              <a:buNone/>
            </a:pPr>
            <a:r>
              <a:rPr lang="en-GB" b="0"/>
              <a:t>1. </a:t>
            </a:r>
            <a:r>
              <a:rPr lang="en-GB"/>
              <a:t>Teacher to highlight the distinction in English between present simple for </a:t>
            </a:r>
            <a:r>
              <a:rPr lang="en-GB" b="1"/>
              <a:t>routine actions</a:t>
            </a:r>
            <a:r>
              <a:rPr lang="en-GB" b="0"/>
              <a:t> and present continuous for </a:t>
            </a:r>
            <a:r>
              <a:rPr lang="en-GB" b="1"/>
              <a:t>current/ongoing actions.</a:t>
            </a:r>
            <a:endParaRPr b="0"/>
          </a:p>
          <a:p>
            <a:pPr marL="0" lvl="0" indent="0" algn="l" rtl="0">
              <a:spcBef>
                <a:spcPts val="0"/>
              </a:spcBef>
              <a:spcAft>
                <a:spcPts val="0"/>
              </a:spcAft>
              <a:buNone/>
            </a:pPr>
            <a:r>
              <a:rPr lang="en-GB" b="0"/>
              <a:t>2. </a:t>
            </a:r>
            <a:r>
              <a:rPr lang="en-GB"/>
              <a:t>Teacher to stress that the ‘routine’ or ‘current/ongoing’ nature of the action is the way to decide which English tense to use and that it is the adverbs of time that give the pointer on this. </a:t>
            </a:r>
            <a:endParaRPr b="0"/>
          </a:p>
          <a:p>
            <a:pPr marL="0" lvl="0" indent="0" algn="l" rtl="0">
              <a:spcBef>
                <a:spcPts val="0"/>
              </a:spcBef>
              <a:spcAft>
                <a:spcPts val="0"/>
              </a:spcAft>
              <a:buNone/>
            </a:pPr>
            <a:r>
              <a:rPr lang="en-GB" b="0"/>
              <a:t>3. Teacher to explain that the same tense in Spanish can be used for both routine and current/ongoing actions.</a:t>
            </a:r>
            <a:endParaRPr b="0"/>
          </a:p>
          <a:p>
            <a:pPr marL="0" lvl="0" indent="0" algn="l" rtl="0">
              <a:spcBef>
                <a:spcPts val="0"/>
              </a:spcBef>
              <a:spcAft>
                <a:spcPts val="0"/>
              </a:spcAft>
              <a:buNone/>
            </a:pPr>
            <a:endParaRPr b="0"/>
          </a:p>
          <a:p>
            <a:pPr marL="0" lvl="0" indent="0" algn="l" rtl="0">
              <a:spcBef>
                <a:spcPts val="0"/>
              </a:spcBef>
              <a:spcAft>
                <a:spcPts val="0"/>
              </a:spcAft>
              <a:buNone/>
            </a:pPr>
            <a:endParaRPr b="1"/>
          </a:p>
          <a:p>
            <a:pPr marL="0" lvl="0" indent="0" algn="l" rtl="0">
              <a:spcBef>
                <a:spcPts val="0"/>
              </a:spcBef>
              <a:spcAft>
                <a:spcPts val="0"/>
              </a:spcAft>
              <a:buNone/>
            </a:pPr>
            <a:endParaRPr/>
          </a:p>
        </p:txBody>
      </p:sp>
      <p:sp>
        <p:nvSpPr>
          <p:cNvPr id="589" name="Google Shape;58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Awareness-raising [1/2]</a:t>
            </a:r>
            <a:endParaRPr/>
          </a:p>
          <a:p>
            <a:pPr marL="0" lvl="0" indent="0" algn="l" rtl="0">
              <a:spcBef>
                <a:spcPts val="0"/>
              </a:spcBef>
              <a:spcAft>
                <a:spcPts val="0"/>
              </a:spcAft>
              <a:buNone/>
            </a:pPr>
            <a:endParaRPr b="1"/>
          </a:p>
          <a:p>
            <a:pPr marL="0" lvl="0" indent="0" algn="l" rtl="0">
              <a:spcBef>
                <a:spcPts val="0"/>
              </a:spcBef>
              <a:spcAft>
                <a:spcPts val="0"/>
              </a:spcAft>
              <a:buNone/>
            </a:pPr>
            <a:r>
              <a:rPr lang="en-GB" b="1"/>
              <a:t>Timing: </a:t>
            </a:r>
            <a:r>
              <a:rPr lang="en-GB" b="0"/>
              <a:t>2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a:t>Awareness-raising exercise in English to teach students to connect temporal adverbs with the two types of present tense.</a:t>
            </a:r>
            <a:endParaRPr b="1"/>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0" lvl="0" indent="0" algn="l" rtl="0">
              <a:spcBef>
                <a:spcPts val="0"/>
              </a:spcBef>
              <a:spcAft>
                <a:spcPts val="0"/>
              </a:spcAft>
              <a:buNone/>
            </a:pPr>
            <a:r>
              <a:rPr lang="en-GB" b="0"/>
              <a:t>1. Students choose the correct adverb for the sentences.</a:t>
            </a:r>
            <a:endParaRPr b="0"/>
          </a:p>
          <a:p>
            <a:pPr marL="0" lvl="0" indent="0" algn="l" rtl="0">
              <a:spcBef>
                <a:spcPts val="0"/>
              </a:spcBef>
              <a:spcAft>
                <a:spcPts val="0"/>
              </a:spcAft>
              <a:buNone/>
            </a:pPr>
            <a:endParaRPr b="0"/>
          </a:p>
          <a:p>
            <a:pPr marL="0" lvl="0" indent="0" algn="l" rtl="0">
              <a:spcBef>
                <a:spcPts val="0"/>
              </a:spcBef>
              <a:spcAft>
                <a:spcPts val="0"/>
              </a:spcAft>
              <a:buNone/>
            </a:pPr>
            <a:endParaRPr/>
          </a:p>
        </p:txBody>
      </p:sp>
      <p:sp>
        <p:nvSpPr>
          <p:cNvPr id="610" name="Google Shape;61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Awareness-raising [2/2]</a:t>
            </a:r>
            <a:endParaRPr/>
          </a:p>
          <a:p>
            <a:pPr marL="0" lvl="0" indent="0" algn="l" rtl="0">
              <a:spcBef>
                <a:spcPts val="0"/>
              </a:spcBef>
              <a:spcAft>
                <a:spcPts val="0"/>
              </a:spcAft>
              <a:buNone/>
            </a:pPr>
            <a:endParaRPr b="1"/>
          </a:p>
          <a:p>
            <a:pPr marL="0" lvl="0" indent="0" algn="l" rtl="0">
              <a:spcBef>
                <a:spcPts val="0"/>
              </a:spcBef>
              <a:spcAft>
                <a:spcPts val="0"/>
              </a:spcAft>
              <a:buNone/>
            </a:pPr>
            <a:r>
              <a:rPr lang="en-GB" b="1"/>
              <a:t>Timing: </a:t>
            </a:r>
            <a:r>
              <a:rPr lang="en-GB" b="0"/>
              <a:t>2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a:t>Awareness-raising exercise in English to teach pupils to connect temporal adverbs with the two types of present tense.</a:t>
            </a:r>
            <a:endParaRPr b="1"/>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0" lvl="0" indent="0" algn="l" rtl="0">
              <a:spcBef>
                <a:spcPts val="0"/>
              </a:spcBef>
              <a:spcAft>
                <a:spcPts val="0"/>
              </a:spcAft>
              <a:buNone/>
            </a:pPr>
            <a:r>
              <a:rPr lang="en-GB" b="0"/>
              <a:t>1. Students choose the correct verb in each sentence.</a:t>
            </a:r>
            <a:endParaRPr/>
          </a:p>
          <a:p>
            <a:pPr marL="0" lvl="0" indent="0" algn="l" rtl="0">
              <a:spcBef>
                <a:spcPts val="0"/>
              </a:spcBef>
              <a:spcAft>
                <a:spcPts val="0"/>
              </a:spcAft>
              <a:buNone/>
            </a:pPr>
            <a:endParaRPr b="0"/>
          </a:p>
        </p:txBody>
      </p:sp>
      <p:sp>
        <p:nvSpPr>
          <p:cNvPr id="631" name="Google Shape;63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0" dirty="0"/>
              <a:t>Worked example of the listening activity on the following slide.</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dirty="0"/>
              <a:t>2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distinguishing between routine and current/unfinished actions through listening, and to pay attention to person agreement (‘I’ or ‘we’)</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Click on the EG trigger to play the audio.</a:t>
            </a:r>
            <a:endParaRPr b="0" dirty="0"/>
          </a:p>
          <a:p>
            <a:pPr marL="0" lvl="0" indent="0" algn="l" rtl="0">
              <a:spcBef>
                <a:spcPts val="0"/>
              </a:spcBef>
              <a:spcAft>
                <a:spcPts val="0"/>
              </a:spcAft>
              <a:buNone/>
            </a:pPr>
            <a:r>
              <a:rPr lang="en-GB" b="0" dirty="0"/>
              <a:t>2. Student make a note of the verb ending for number  (‘I’ or ‘we’).</a:t>
            </a:r>
            <a:endParaRPr dirty="0"/>
          </a:p>
          <a:p>
            <a:pPr marL="0" lvl="0" indent="0" algn="l" rtl="0">
              <a:spcBef>
                <a:spcPts val="0"/>
              </a:spcBef>
              <a:spcAft>
                <a:spcPts val="0"/>
              </a:spcAft>
              <a:buNone/>
            </a:pPr>
            <a:r>
              <a:rPr lang="en-GB" b="0" dirty="0"/>
              <a:t>3. Students listen firstly for the adverb, to indicate the best translation of the verb into English.</a:t>
            </a:r>
            <a:endParaRPr b="0" dirty="0"/>
          </a:p>
          <a:p>
            <a:pPr marL="0" lvl="0" indent="0" algn="l" rtl="0">
              <a:spcBef>
                <a:spcPts val="0"/>
              </a:spcBef>
              <a:spcAft>
                <a:spcPts val="0"/>
              </a:spcAft>
              <a:buNone/>
            </a:pPr>
            <a:r>
              <a:rPr lang="en-GB" b="0" dirty="0"/>
              <a:t>4. Play the audio a second time for students.</a:t>
            </a:r>
            <a:endParaRPr b="0"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Transcript:</a:t>
            </a:r>
            <a:endParaRPr sz="1200" dirty="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arenR"/>
            </a:pPr>
            <a:r>
              <a:rPr lang="en-GB" sz="1200" b="0" dirty="0" err="1">
                <a:solidFill>
                  <a:schemeClr val="dk1"/>
                </a:solidFill>
                <a:latin typeface="Calibri"/>
                <a:ea typeface="Calibri"/>
                <a:cs typeface="Calibri"/>
                <a:sym typeface="Calibri"/>
              </a:rPr>
              <a:t>Respondemos</a:t>
            </a:r>
            <a:r>
              <a:rPr lang="en-GB" sz="1200" b="0" dirty="0">
                <a:solidFill>
                  <a:schemeClr val="dk1"/>
                </a:solidFill>
                <a:latin typeface="Calibri"/>
                <a:ea typeface="Calibri"/>
                <a:cs typeface="Calibri"/>
                <a:sym typeface="Calibri"/>
              </a:rPr>
              <a:t> </a:t>
            </a:r>
            <a:r>
              <a:rPr lang="en-GB" sz="1200" b="0" dirty="0" err="1">
                <a:solidFill>
                  <a:schemeClr val="dk1"/>
                </a:solidFill>
                <a:latin typeface="Calibri"/>
                <a:ea typeface="Calibri"/>
                <a:cs typeface="Calibri"/>
                <a:sym typeface="Calibri"/>
              </a:rPr>
              <a:t>llamadas</a:t>
            </a:r>
            <a:r>
              <a:rPr lang="en-GB" sz="1200" b="0" dirty="0">
                <a:solidFill>
                  <a:schemeClr val="dk1"/>
                </a:solidFill>
                <a:latin typeface="Calibri"/>
                <a:ea typeface="Calibri"/>
                <a:cs typeface="Calibri"/>
                <a:sym typeface="Calibri"/>
              </a:rPr>
              <a:t> </a:t>
            </a:r>
            <a:r>
              <a:rPr lang="en-GB" sz="1200" b="0" dirty="0" err="1">
                <a:solidFill>
                  <a:schemeClr val="dk1"/>
                </a:solidFill>
                <a:latin typeface="Calibri"/>
                <a:ea typeface="Calibri"/>
                <a:cs typeface="Calibri"/>
                <a:sym typeface="Calibri"/>
              </a:rPr>
              <a:t>todos</a:t>
            </a:r>
            <a:r>
              <a:rPr lang="en-GB" sz="1200" b="0" dirty="0">
                <a:solidFill>
                  <a:schemeClr val="dk1"/>
                </a:solidFill>
                <a:latin typeface="Calibri"/>
                <a:ea typeface="Calibri"/>
                <a:cs typeface="Calibri"/>
                <a:sym typeface="Calibri"/>
              </a:rPr>
              <a:t> los días </a:t>
            </a:r>
            <a:endParaRPr dirty="0"/>
          </a:p>
          <a:p>
            <a:pPr marL="228600" lvl="0" indent="-228600" algn="l" rtl="0">
              <a:spcBef>
                <a:spcPts val="0"/>
              </a:spcBef>
              <a:spcAft>
                <a:spcPts val="0"/>
              </a:spcAft>
              <a:buClr>
                <a:schemeClr val="dk1"/>
              </a:buClr>
              <a:buSzPts val="1200"/>
              <a:buFont typeface="Calibri"/>
              <a:buAutoNum type="arabicParenR"/>
            </a:pPr>
            <a:r>
              <a:rPr lang="en-GB" sz="1200" b="0" dirty="0" err="1">
                <a:solidFill>
                  <a:schemeClr val="dk1"/>
                </a:solidFill>
                <a:latin typeface="Calibri"/>
                <a:ea typeface="Calibri"/>
                <a:cs typeface="Calibri"/>
                <a:sym typeface="Calibri"/>
              </a:rPr>
              <a:t>Hago</a:t>
            </a:r>
            <a:r>
              <a:rPr lang="en-GB" sz="1200" b="0" dirty="0">
                <a:solidFill>
                  <a:schemeClr val="dk1"/>
                </a:solidFill>
                <a:latin typeface="Calibri"/>
                <a:ea typeface="Calibri"/>
                <a:cs typeface="Calibri"/>
                <a:sym typeface="Calibri"/>
              </a:rPr>
              <a:t> una </a:t>
            </a:r>
            <a:r>
              <a:rPr lang="en-GB" sz="1200" b="0" dirty="0" err="1">
                <a:solidFill>
                  <a:schemeClr val="dk1"/>
                </a:solidFill>
                <a:latin typeface="Calibri"/>
                <a:ea typeface="Calibri"/>
                <a:cs typeface="Calibri"/>
                <a:sym typeface="Calibri"/>
              </a:rPr>
              <a:t>llamada</a:t>
            </a:r>
            <a:r>
              <a:rPr lang="en-GB" sz="1200" b="0" dirty="0">
                <a:solidFill>
                  <a:schemeClr val="dk1"/>
                </a:solidFill>
                <a:latin typeface="Calibri"/>
                <a:ea typeface="Calibri"/>
                <a:cs typeface="Calibri"/>
                <a:sym typeface="Calibri"/>
              </a:rPr>
              <a:t> </a:t>
            </a:r>
            <a:r>
              <a:rPr lang="en-GB" sz="1200" b="0" dirty="0" err="1">
                <a:solidFill>
                  <a:schemeClr val="dk1"/>
                </a:solidFill>
                <a:latin typeface="Calibri"/>
                <a:ea typeface="Calibri"/>
                <a:cs typeface="Calibri"/>
                <a:sym typeface="Calibri"/>
              </a:rPr>
              <a:t>en</a:t>
            </a:r>
            <a:r>
              <a:rPr lang="en-GB" sz="1200" b="0" dirty="0">
                <a:solidFill>
                  <a:schemeClr val="dk1"/>
                </a:solidFill>
                <a:latin typeface="Calibri"/>
                <a:ea typeface="Calibri"/>
                <a:cs typeface="Calibri"/>
                <a:sym typeface="Calibri"/>
              </a:rPr>
              <a:t> </a:t>
            </a:r>
            <a:r>
              <a:rPr lang="en-GB" sz="1200" b="0" dirty="0" err="1">
                <a:solidFill>
                  <a:schemeClr val="dk1"/>
                </a:solidFill>
                <a:latin typeface="Calibri"/>
                <a:ea typeface="Calibri"/>
                <a:cs typeface="Calibri"/>
                <a:sym typeface="Calibri"/>
              </a:rPr>
              <a:t>este</a:t>
            </a:r>
            <a:r>
              <a:rPr lang="en-GB" sz="1200" b="0" dirty="0">
                <a:solidFill>
                  <a:schemeClr val="dk1"/>
                </a:solidFill>
                <a:latin typeface="Calibri"/>
                <a:ea typeface="Calibri"/>
                <a:cs typeface="Calibri"/>
                <a:sym typeface="Calibri"/>
              </a:rPr>
              <a:t> </a:t>
            </a:r>
            <a:r>
              <a:rPr lang="en-GB" sz="1200" b="0" dirty="0" err="1">
                <a:solidFill>
                  <a:schemeClr val="dk1"/>
                </a:solidFill>
                <a:latin typeface="Calibri"/>
                <a:ea typeface="Calibri"/>
                <a:cs typeface="Calibri"/>
                <a:sym typeface="Calibri"/>
              </a:rPr>
              <a:t>momento</a:t>
            </a:r>
            <a:r>
              <a:rPr lang="en-GB" sz="1200" b="0" dirty="0">
                <a:solidFill>
                  <a:schemeClr val="dk1"/>
                </a:solidFill>
                <a:latin typeface="Calibri"/>
                <a:ea typeface="Calibri"/>
                <a:cs typeface="Calibri"/>
                <a:sym typeface="Calibri"/>
              </a:rPr>
              <a:t>.</a:t>
            </a:r>
            <a:endParaRPr b="0" dirty="0"/>
          </a:p>
          <a:p>
            <a:pPr marL="0" lvl="0" indent="0" algn="l" rtl="0">
              <a:spcBef>
                <a:spcPts val="0"/>
              </a:spcBef>
              <a:spcAft>
                <a:spcPts val="0"/>
              </a:spcAft>
              <a:buNone/>
            </a:pPr>
            <a:endParaRPr b="1" dirty="0"/>
          </a:p>
          <a:p>
            <a:pPr marL="0" lvl="0" indent="0" algn="l" rtl="0">
              <a:spcBef>
                <a:spcPts val="0"/>
              </a:spcBef>
              <a:spcAft>
                <a:spcPts val="0"/>
              </a:spcAft>
              <a:buNone/>
            </a:pPr>
            <a:endParaRPr dirty="0"/>
          </a:p>
        </p:txBody>
      </p:sp>
      <p:sp>
        <p:nvSpPr>
          <p:cNvPr id="652" name="Google Shape;65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8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distinguishing between routine and current/ongoing actions through listening plus also paying attention to verb ending for number (‘I’ or ‘we’)</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Click on the number trigger to play the audio.</a:t>
            </a:r>
            <a:endParaRPr b="0" dirty="0"/>
          </a:p>
          <a:p>
            <a:pPr marL="0" lvl="0" indent="0" algn="l" rtl="0">
              <a:spcBef>
                <a:spcPts val="0"/>
              </a:spcBef>
              <a:spcAft>
                <a:spcPts val="0"/>
              </a:spcAft>
              <a:buNone/>
            </a:pPr>
            <a:r>
              <a:rPr lang="en-GB" b="0" dirty="0"/>
              <a:t>2. Student make a note of the verb ending for number  (‘I’ or ‘we’).</a:t>
            </a:r>
            <a:endParaRPr dirty="0"/>
          </a:p>
          <a:p>
            <a:pPr marL="0" lvl="0" indent="0" algn="l" rtl="0">
              <a:spcBef>
                <a:spcPts val="0"/>
              </a:spcBef>
              <a:spcAft>
                <a:spcPts val="0"/>
              </a:spcAft>
              <a:buNone/>
            </a:pPr>
            <a:r>
              <a:rPr lang="en-GB" b="0" dirty="0"/>
              <a:t>3. Students listen firstly for the adverb, to indicate the best translation of the verb into English.</a:t>
            </a:r>
            <a:endParaRPr b="0" dirty="0"/>
          </a:p>
          <a:p>
            <a:pPr marL="0" lvl="0" indent="0" algn="l" rtl="0">
              <a:spcBef>
                <a:spcPts val="0"/>
              </a:spcBef>
              <a:spcAft>
                <a:spcPts val="0"/>
              </a:spcAft>
              <a:buNone/>
            </a:pPr>
            <a:r>
              <a:rPr lang="en-GB" b="0" dirty="0"/>
              <a:t>4. Play the audio a second time for students.</a:t>
            </a:r>
            <a:endParaRPr b="0"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Transcript:</a:t>
            </a:r>
            <a:endParaRPr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1. </a:t>
            </a:r>
            <a:r>
              <a:rPr lang="en-GB" sz="1200" dirty="0" err="1">
                <a:solidFill>
                  <a:schemeClr val="dk1"/>
                </a:solidFill>
                <a:latin typeface="Calibri"/>
                <a:ea typeface="Calibri"/>
                <a:cs typeface="Calibri"/>
                <a:sym typeface="Calibri"/>
              </a:rPr>
              <a:t>Hacemos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entrevistas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este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momento</a:t>
            </a:r>
            <a:r>
              <a:rPr lang="en-GB"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latin typeface="Calibri"/>
                <a:ea typeface="Calibri"/>
                <a:cs typeface="Calibri"/>
                <a:sym typeface="Calibri"/>
              </a:rPr>
              <a:t>2. </a:t>
            </a:r>
            <a:r>
              <a:rPr lang="en-GB" sz="1200" dirty="0" err="1">
                <a:solidFill>
                  <a:schemeClr val="dk1"/>
                </a:solidFill>
                <a:latin typeface="Calibri"/>
                <a:ea typeface="Calibri"/>
                <a:cs typeface="Calibri"/>
                <a:sym typeface="Calibri"/>
              </a:rPr>
              <a:t>Vendo</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revistas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todos</a:t>
            </a:r>
            <a:r>
              <a:rPr lang="en-GB" sz="1200" dirty="0">
                <a:solidFill>
                  <a:schemeClr val="dk1"/>
                </a:solidFill>
                <a:latin typeface="Calibri"/>
                <a:ea typeface="Calibri"/>
                <a:cs typeface="Calibri"/>
                <a:sym typeface="Calibri"/>
              </a:rPr>
              <a:t> los días.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latin typeface="Calibri"/>
                <a:ea typeface="Calibri"/>
                <a:cs typeface="Calibri"/>
                <a:sym typeface="Calibri"/>
              </a:rPr>
              <a:t>3. </a:t>
            </a:r>
            <a:r>
              <a:rPr lang="en-GB" sz="1200" dirty="0" err="1">
                <a:solidFill>
                  <a:schemeClr val="dk1"/>
                </a:solidFill>
                <a:latin typeface="Calibri"/>
                <a:ea typeface="Calibri"/>
                <a:cs typeface="Calibri"/>
                <a:sym typeface="Calibri"/>
              </a:rPr>
              <a:t>Ponemos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imágenes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la </a:t>
            </a:r>
            <a:r>
              <a:rPr lang="en-GB" sz="1200" dirty="0" err="1">
                <a:solidFill>
                  <a:schemeClr val="dk1"/>
                </a:solidFill>
                <a:latin typeface="Calibri"/>
                <a:ea typeface="Calibri"/>
                <a:cs typeface="Calibri"/>
                <a:sym typeface="Calibri"/>
              </a:rPr>
              <a:t>página</a:t>
            </a:r>
            <a:r>
              <a:rPr lang="en-GB" sz="1200" dirty="0">
                <a:solidFill>
                  <a:schemeClr val="dk1"/>
                </a:solidFill>
                <a:latin typeface="Calibri"/>
                <a:ea typeface="Calibri"/>
                <a:cs typeface="Calibri"/>
                <a:sym typeface="Calibri"/>
              </a:rPr>
              <a:t> web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este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momento</a:t>
            </a:r>
            <a:r>
              <a:rPr lang="en-GB" sz="1200" dirty="0">
                <a:solidFill>
                  <a:schemeClr val="dk1"/>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4. </a:t>
            </a:r>
            <a:r>
              <a:rPr lang="en-GB" sz="1200" dirty="0" err="1">
                <a:solidFill>
                  <a:schemeClr val="dk1"/>
                </a:solidFill>
                <a:latin typeface="Calibri"/>
                <a:ea typeface="Calibri"/>
                <a:cs typeface="Calibri"/>
                <a:sym typeface="Calibri"/>
              </a:rPr>
              <a:t>Respondemos</a:t>
            </a:r>
            <a:r>
              <a:rPr lang="en-GB" sz="1200" dirty="0">
                <a:solidFill>
                  <a:schemeClr val="dk1"/>
                </a:solidFill>
                <a:latin typeface="Calibri"/>
                <a:ea typeface="Calibri"/>
                <a:cs typeface="Calibri"/>
                <a:sym typeface="Calibri"/>
              </a:rPr>
              <a:t> los </a:t>
            </a:r>
            <a:r>
              <a:rPr lang="en-GB" sz="1200" dirty="0" err="1">
                <a:solidFill>
                  <a:schemeClr val="dk1"/>
                </a:solidFill>
                <a:latin typeface="Calibri"/>
                <a:ea typeface="Calibri"/>
                <a:cs typeface="Calibri"/>
                <a:sym typeface="Calibri"/>
              </a:rPr>
              <a:t>correos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electrónicos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este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momento</a:t>
            </a:r>
            <a:r>
              <a:rPr lang="en-GB" sz="1200" dirty="0">
                <a:solidFill>
                  <a:schemeClr val="dk1"/>
                </a:solidFill>
                <a:latin typeface="Calibri"/>
                <a:ea typeface="Calibri"/>
                <a:cs typeface="Calibri"/>
                <a:sym typeface="Calibri"/>
              </a:rPr>
              <a:t>.</a:t>
            </a:r>
            <a:endParaRPr dirty="0"/>
          </a:p>
          <a:p>
            <a:pPr marL="0" marR="0" lvl="0" indent="0" algn="l" rtl="0">
              <a:lnSpc>
                <a:spcPct val="100000"/>
              </a:lnSpc>
              <a:spcBef>
                <a:spcPts val="0"/>
              </a:spcBef>
              <a:spcAft>
                <a:spcPts val="0"/>
              </a:spcAft>
              <a:buClr>
                <a:srgbClr val="1F3864"/>
              </a:buClr>
              <a:buSzPts val="1200"/>
              <a:buFont typeface="Calibri"/>
              <a:buNone/>
            </a:pPr>
            <a:r>
              <a:rPr lang="en-GB" sz="1200" dirty="0">
                <a:solidFill>
                  <a:srgbClr val="1F3864"/>
                </a:solidFill>
                <a:latin typeface="Calibri"/>
                <a:ea typeface="Calibri"/>
                <a:cs typeface="Calibri"/>
                <a:sym typeface="Calibri"/>
              </a:rPr>
              <a:t>5. </a:t>
            </a:r>
            <a:r>
              <a:rPr lang="en-GB" sz="1200" dirty="0" err="1">
                <a:solidFill>
                  <a:srgbClr val="1F3864"/>
                </a:solidFill>
                <a:latin typeface="Calibri"/>
                <a:ea typeface="Calibri"/>
                <a:cs typeface="Calibri"/>
                <a:sym typeface="Calibri"/>
              </a:rPr>
              <a:t>Aprendo</a:t>
            </a:r>
            <a:r>
              <a:rPr lang="en-GB" sz="1200" dirty="0">
                <a:solidFill>
                  <a:srgbClr val="1F3864"/>
                </a:solidFill>
                <a:latin typeface="Calibri"/>
                <a:ea typeface="Calibri"/>
                <a:cs typeface="Calibri"/>
                <a:sym typeface="Calibri"/>
              </a:rPr>
              <a:t> </a:t>
            </a:r>
            <a:r>
              <a:rPr lang="en-GB" sz="1200" dirty="0" err="1">
                <a:solidFill>
                  <a:srgbClr val="1F3864"/>
                </a:solidFill>
                <a:latin typeface="Calibri"/>
                <a:ea typeface="Calibri"/>
                <a:cs typeface="Calibri"/>
                <a:sym typeface="Calibri"/>
              </a:rPr>
              <a:t>sobre</a:t>
            </a:r>
            <a:r>
              <a:rPr lang="en-GB" sz="1200" dirty="0">
                <a:solidFill>
                  <a:srgbClr val="1F3864"/>
                </a:solidFill>
                <a:latin typeface="Calibri"/>
                <a:ea typeface="Calibri"/>
                <a:cs typeface="Calibri"/>
                <a:sym typeface="Calibri"/>
              </a:rPr>
              <a:t> la </a:t>
            </a:r>
            <a:r>
              <a:rPr lang="en-GB" sz="1200" dirty="0" err="1">
                <a:solidFill>
                  <a:srgbClr val="1F3864"/>
                </a:solidFill>
                <a:latin typeface="Calibri"/>
                <a:ea typeface="Calibri"/>
                <a:cs typeface="Calibri"/>
                <a:sym typeface="Calibri"/>
              </a:rPr>
              <a:t>sociedad</a:t>
            </a:r>
            <a:r>
              <a:rPr lang="en-GB" sz="1200" dirty="0">
                <a:solidFill>
                  <a:srgbClr val="1F3864"/>
                </a:solidFill>
                <a:latin typeface="Calibri"/>
                <a:ea typeface="Calibri"/>
                <a:cs typeface="Calibri"/>
                <a:sym typeface="Calibri"/>
              </a:rPr>
              <a:t> </a:t>
            </a:r>
            <a:r>
              <a:rPr lang="en-GB" sz="1200" dirty="0" err="1">
                <a:solidFill>
                  <a:srgbClr val="1F3864"/>
                </a:solidFill>
                <a:latin typeface="Calibri"/>
                <a:ea typeface="Calibri"/>
                <a:cs typeface="Calibri"/>
                <a:sym typeface="Calibri"/>
              </a:rPr>
              <a:t>cada</a:t>
            </a:r>
            <a:r>
              <a:rPr lang="en-GB" sz="1200" dirty="0">
                <a:solidFill>
                  <a:srgbClr val="1F3864"/>
                </a:solidFill>
                <a:latin typeface="Calibri"/>
                <a:ea typeface="Calibri"/>
                <a:cs typeface="Calibri"/>
                <a:sym typeface="Calibri"/>
              </a:rPr>
              <a:t> día.</a:t>
            </a:r>
            <a:endParaRPr sz="1200" dirty="0">
              <a:solidFill>
                <a:srgbClr val="1F3864"/>
              </a:solidFill>
              <a:latin typeface="Calibri"/>
              <a:ea typeface="Calibri"/>
              <a:cs typeface="Calibri"/>
              <a:sym typeface="Calibri"/>
            </a:endParaRPr>
          </a:p>
          <a:p>
            <a:pPr marL="0" marR="0" lvl="0" indent="0" algn="l" rtl="0">
              <a:lnSpc>
                <a:spcPct val="100000"/>
              </a:lnSpc>
              <a:spcBef>
                <a:spcPts val="0"/>
              </a:spcBef>
              <a:spcAft>
                <a:spcPts val="0"/>
              </a:spcAft>
              <a:buClr>
                <a:srgbClr val="1F3864"/>
              </a:buClr>
              <a:buSzPts val="1200"/>
              <a:buFont typeface="Calibri"/>
              <a:buNone/>
            </a:pPr>
            <a:r>
              <a:rPr lang="en-GB" sz="1200" dirty="0">
                <a:solidFill>
                  <a:srgbClr val="1F3864"/>
                </a:solidFill>
                <a:latin typeface="Calibri"/>
                <a:ea typeface="Calibri"/>
                <a:cs typeface="Calibri"/>
                <a:sym typeface="Calibri"/>
              </a:rPr>
              <a:t>6. </a:t>
            </a:r>
            <a:r>
              <a:rPr lang="en-GB" sz="1200" dirty="0" err="1">
                <a:solidFill>
                  <a:schemeClr val="dk1"/>
                </a:solidFill>
                <a:latin typeface="Calibri"/>
                <a:ea typeface="Calibri"/>
                <a:cs typeface="Calibri"/>
                <a:sym typeface="Calibri"/>
              </a:rPr>
              <a:t>Hacemos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vídeos</a:t>
            </a:r>
            <a:r>
              <a:rPr lang="en-GB" sz="1200" dirty="0">
                <a:solidFill>
                  <a:schemeClr val="dk1"/>
                </a:solidFill>
                <a:latin typeface="Calibri"/>
                <a:ea typeface="Calibri"/>
                <a:cs typeface="Calibri"/>
                <a:sym typeface="Calibri"/>
              </a:rPr>
              <a:t> con </a:t>
            </a:r>
            <a:r>
              <a:rPr lang="en-GB" sz="1200" dirty="0" err="1">
                <a:solidFill>
                  <a:schemeClr val="dk1"/>
                </a:solidFill>
                <a:latin typeface="Calibri"/>
                <a:ea typeface="Calibri"/>
                <a:cs typeface="Calibri"/>
                <a:sym typeface="Calibri"/>
              </a:rPr>
              <a:t>periodistas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todos</a:t>
            </a:r>
            <a:r>
              <a:rPr lang="en-GB" sz="1200" dirty="0">
                <a:solidFill>
                  <a:schemeClr val="dk1"/>
                </a:solidFill>
                <a:latin typeface="Calibri"/>
                <a:ea typeface="Calibri"/>
                <a:cs typeface="Calibri"/>
                <a:sym typeface="Calibri"/>
              </a:rPr>
              <a:t> los días.</a:t>
            </a:r>
            <a:endParaRPr sz="1200" dirty="0">
              <a:solidFill>
                <a:srgbClr val="1F3864"/>
              </a:solidFill>
              <a:latin typeface="Calibri"/>
              <a:ea typeface="Calibri"/>
              <a:cs typeface="Calibri"/>
              <a:sym typeface="Calibri"/>
            </a:endParaRPr>
          </a:p>
          <a:p>
            <a:pPr marL="0" marR="0" lvl="0" indent="0" algn="l" rtl="0">
              <a:lnSpc>
                <a:spcPct val="100000"/>
              </a:lnSpc>
              <a:spcBef>
                <a:spcPts val="0"/>
              </a:spcBef>
              <a:spcAft>
                <a:spcPts val="0"/>
              </a:spcAft>
              <a:buClr>
                <a:srgbClr val="1F3864"/>
              </a:buClr>
              <a:buSzPts val="1200"/>
              <a:buFont typeface="Calibri"/>
              <a:buNone/>
            </a:pPr>
            <a:r>
              <a:rPr lang="en-GB" sz="1200" dirty="0">
                <a:solidFill>
                  <a:srgbClr val="1F3864"/>
                </a:solidFill>
                <a:latin typeface="Calibri"/>
                <a:ea typeface="Calibri"/>
                <a:cs typeface="Calibri"/>
                <a:sym typeface="Calibri"/>
              </a:rPr>
              <a:t>7. No </a:t>
            </a:r>
            <a:r>
              <a:rPr lang="en-GB" sz="1200" dirty="0" err="1">
                <a:solidFill>
                  <a:srgbClr val="1F3864"/>
                </a:solidFill>
                <a:latin typeface="Calibri"/>
                <a:ea typeface="Calibri"/>
                <a:cs typeface="Calibri"/>
                <a:sym typeface="Calibri"/>
              </a:rPr>
              <a:t>escondemos</a:t>
            </a:r>
            <a:r>
              <a:rPr lang="en-GB" sz="1200" dirty="0">
                <a:solidFill>
                  <a:srgbClr val="1F3864"/>
                </a:solidFill>
                <a:latin typeface="Calibri"/>
                <a:ea typeface="Calibri"/>
                <a:cs typeface="Calibri"/>
                <a:sym typeface="Calibri"/>
              </a:rPr>
              <a:t> la </a:t>
            </a:r>
            <a:r>
              <a:rPr lang="en-GB" sz="1200" dirty="0" err="1">
                <a:solidFill>
                  <a:srgbClr val="1F3864"/>
                </a:solidFill>
                <a:latin typeface="Calibri"/>
                <a:ea typeface="Calibri"/>
                <a:cs typeface="Calibri"/>
                <a:sym typeface="Calibri"/>
              </a:rPr>
              <a:t>verdad</a:t>
            </a:r>
            <a:r>
              <a:rPr lang="en-GB" sz="1200" dirty="0">
                <a:solidFill>
                  <a:srgbClr val="1F3864"/>
                </a:solidFill>
                <a:latin typeface="Calibri"/>
                <a:ea typeface="Calibri"/>
                <a:cs typeface="Calibri"/>
                <a:sym typeface="Calibri"/>
              </a:rPr>
              <a:t> </a:t>
            </a:r>
            <a:r>
              <a:rPr lang="en-GB" sz="1200" dirty="0" err="1">
                <a:solidFill>
                  <a:srgbClr val="1F3864"/>
                </a:solidFill>
                <a:latin typeface="Calibri"/>
                <a:ea typeface="Calibri"/>
                <a:cs typeface="Calibri"/>
                <a:sym typeface="Calibri"/>
              </a:rPr>
              <a:t>en</a:t>
            </a:r>
            <a:r>
              <a:rPr lang="en-GB" sz="1200" dirty="0">
                <a:solidFill>
                  <a:srgbClr val="1F3864"/>
                </a:solidFill>
                <a:latin typeface="Calibri"/>
                <a:ea typeface="Calibri"/>
                <a:cs typeface="Calibri"/>
                <a:sym typeface="Calibri"/>
              </a:rPr>
              <a:t> </a:t>
            </a:r>
            <a:r>
              <a:rPr lang="en-GB" sz="1200" dirty="0" err="1">
                <a:solidFill>
                  <a:srgbClr val="1F3864"/>
                </a:solidFill>
                <a:latin typeface="Calibri"/>
                <a:ea typeface="Calibri"/>
                <a:cs typeface="Calibri"/>
                <a:sym typeface="Calibri"/>
              </a:rPr>
              <a:t>este</a:t>
            </a:r>
            <a:r>
              <a:rPr lang="en-GB" sz="1200" dirty="0">
                <a:solidFill>
                  <a:srgbClr val="1F3864"/>
                </a:solidFill>
                <a:latin typeface="Calibri"/>
                <a:ea typeface="Calibri"/>
                <a:cs typeface="Calibri"/>
                <a:sym typeface="Calibri"/>
              </a:rPr>
              <a:t> </a:t>
            </a:r>
            <a:r>
              <a:rPr lang="en-GB" sz="1200" dirty="0" err="1">
                <a:solidFill>
                  <a:srgbClr val="1F3864"/>
                </a:solidFill>
                <a:latin typeface="Calibri"/>
                <a:ea typeface="Calibri"/>
                <a:cs typeface="Calibri"/>
                <a:sym typeface="Calibri"/>
              </a:rPr>
              <a:t>momento</a:t>
            </a:r>
            <a:r>
              <a:rPr lang="en-GB" sz="1200" dirty="0">
                <a:solidFill>
                  <a:srgbClr val="1F3864"/>
                </a:solidFill>
                <a:latin typeface="Calibri"/>
                <a:ea typeface="Calibri"/>
                <a:cs typeface="Calibri"/>
                <a:sym typeface="Calibri"/>
              </a:rPr>
              <a:t>.</a:t>
            </a:r>
            <a:endParaRPr sz="1200" dirty="0">
              <a:solidFill>
                <a:srgbClr val="1F3864"/>
              </a:solidFill>
              <a:latin typeface="Calibri"/>
              <a:ea typeface="Calibri"/>
              <a:cs typeface="Calibri"/>
              <a:sym typeface="Calibri"/>
            </a:endParaRPr>
          </a:p>
          <a:p>
            <a:pPr marL="0" marR="0" lvl="0" indent="0" algn="l" rtl="0">
              <a:lnSpc>
                <a:spcPct val="100000"/>
              </a:lnSpc>
              <a:spcBef>
                <a:spcPts val="0"/>
              </a:spcBef>
              <a:spcAft>
                <a:spcPts val="0"/>
              </a:spcAft>
              <a:buClr>
                <a:srgbClr val="1F3864"/>
              </a:buClr>
              <a:buSzPts val="1200"/>
              <a:buFont typeface="Calibri"/>
              <a:buNone/>
            </a:pPr>
            <a:r>
              <a:rPr lang="en-GB" sz="1200" dirty="0">
                <a:solidFill>
                  <a:srgbClr val="1F3864"/>
                </a:solidFill>
                <a:latin typeface="Calibri"/>
                <a:ea typeface="Calibri"/>
                <a:cs typeface="Calibri"/>
                <a:sym typeface="Calibri"/>
              </a:rPr>
              <a:t>8. No </a:t>
            </a:r>
            <a:r>
              <a:rPr lang="en-GB" sz="1200" dirty="0" err="1">
                <a:solidFill>
                  <a:srgbClr val="1F3864"/>
                </a:solidFill>
                <a:latin typeface="Calibri"/>
                <a:ea typeface="Calibri"/>
                <a:cs typeface="Calibri"/>
                <a:sym typeface="Calibri"/>
              </a:rPr>
              <a:t>respondo</a:t>
            </a:r>
            <a:r>
              <a:rPr lang="en-GB" sz="1200" dirty="0">
                <a:solidFill>
                  <a:srgbClr val="1F3864"/>
                </a:solidFill>
                <a:latin typeface="Calibri"/>
                <a:ea typeface="Calibri"/>
                <a:cs typeface="Calibri"/>
                <a:sym typeface="Calibri"/>
              </a:rPr>
              <a:t> </a:t>
            </a:r>
            <a:r>
              <a:rPr lang="en-GB" sz="1200" dirty="0" err="1">
                <a:solidFill>
                  <a:srgbClr val="1F3864"/>
                </a:solidFill>
                <a:latin typeface="Calibri"/>
                <a:ea typeface="Calibri"/>
                <a:cs typeface="Calibri"/>
                <a:sym typeface="Calibri"/>
              </a:rPr>
              <a:t>preguntas</a:t>
            </a:r>
            <a:r>
              <a:rPr lang="en-GB" sz="1200" dirty="0">
                <a:solidFill>
                  <a:srgbClr val="1F3864"/>
                </a:solidFill>
                <a:latin typeface="Calibri"/>
                <a:ea typeface="Calibri"/>
                <a:cs typeface="Calibri"/>
                <a:sym typeface="Calibri"/>
              </a:rPr>
              <a:t> los </a:t>
            </a:r>
            <a:r>
              <a:rPr lang="en-GB" sz="1200" dirty="0" err="1">
                <a:solidFill>
                  <a:srgbClr val="1F3864"/>
                </a:solidFill>
                <a:latin typeface="Calibri"/>
                <a:ea typeface="Calibri"/>
                <a:cs typeface="Calibri"/>
                <a:sym typeface="Calibri"/>
              </a:rPr>
              <a:t>viernes</a:t>
            </a:r>
            <a:r>
              <a:rPr lang="en-GB" sz="1200" dirty="0">
                <a:solidFill>
                  <a:srgbClr val="1F3864"/>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b="1" dirty="0"/>
              <a:t>REVISITED Vocabulary frequency rankings (Y8 1.1.1)</a:t>
            </a:r>
            <a:endParaRPr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Y8 3.1.6: </a:t>
            </a:r>
            <a:r>
              <a:rPr lang="en-GB" sz="1200" dirty="0" err="1">
                <a:solidFill>
                  <a:schemeClr val="dk1"/>
                </a:solidFill>
                <a:latin typeface="Calibri"/>
                <a:ea typeface="Calibri"/>
                <a:cs typeface="Calibri"/>
                <a:sym typeface="Calibri"/>
              </a:rPr>
              <a:t>correo</a:t>
            </a:r>
            <a:r>
              <a:rPr lang="en-GB" sz="1200" dirty="0">
                <a:solidFill>
                  <a:schemeClr val="dk1"/>
                </a:solidFill>
                <a:latin typeface="Calibri"/>
                <a:ea typeface="Calibri"/>
                <a:cs typeface="Calibri"/>
                <a:sym typeface="Calibri"/>
              </a:rPr>
              <a:t> [1638] </a:t>
            </a:r>
            <a:r>
              <a:rPr lang="en-GB" sz="1200" dirty="0" err="1">
                <a:solidFill>
                  <a:schemeClr val="dk1"/>
                </a:solidFill>
                <a:latin typeface="Calibri"/>
                <a:ea typeface="Calibri"/>
                <a:cs typeface="Calibri"/>
                <a:sym typeface="Calibri"/>
              </a:rPr>
              <a:t>electrónico</a:t>
            </a:r>
            <a:r>
              <a:rPr lang="en-GB" sz="1200" dirty="0">
                <a:solidFill>
                  <a:schemeClr val="dk1"/>
                </a:solidFill>
                <a:latin typeface="Calibri"/>
                <a:ea typeface="Calibri"/>
                <a:cs typeface="Calibri"/>
                <a:sym typeface="Calibri"/>
              </a:rPr>
              <a:t> [1619]</a:t>
            </a:r>
            <a:endParaRPr b="1" dirty="0"/>
          </a:p>
          <a:p>
            <a:pPr marL="0" lvl="0" indent="0" algn="l" rtl="0">
              <a:spcBef>
                <a:spcPts val="0"/>
              </a:spcBef>
              <a:spcAft>
                <a:spcPts val="0"/>
              </a:spcAft>
              <a:buNone/>
            </a:pPr>
            <a:endParaRPr b="1" dirty="0"/>
          </a:p>
          <a:p>
            <a:pPr marL="0" lvl="0" indent="0" algn="l" rtl="0">
              <a:spcBef>
                <a:spcPts val="0"/>
              </a:spcBef>
              <a:spcAft>
                <a:spcPts val="0"/>
              </a:spcAft>
              <a:buNone/>
            </a:pPr>
            <a:endParaRPr dirty="0"/>
          </a:p>
        </p:txBody>
      </p:sp>
      <p:sp>
        <p:nvSpPr>
          <p:cNvPr id="680" name="Google Shape;68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9" name="Google Shape;72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1 minute </a:t>
            </a:r>
            <a:endParaRPr/>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translate accurately into Spanish using 1</a:t>
            </a:r>
            <a:r>
              <a:rPr lang="en-GB" b="0" baseline="30000"/>
              <a:t>st</a:t>
            </a:r>
            <a:r>
              <a:rPr lang="en-GB" b="0"/>
              <a:t> person plural –er verbs</a:t>
            </a:r>
            <a:endParaRPr/>
          </a:p>
          <a:p>
            <a:pPr marL="0" marR="0" lvl="0" indent="0" algn="l" rtl="0">
              <a:lnSpc>
                <a:spcPct val="100000"/>
              </a:lnSpc>
              <a:spcBef>
                <a:spcPts val="0"/>
              </a:spcBef>
              <a:spcAft>
                <a:spcPts val="0"/>
              </a:spcAft>
              <a:buClr>
                <a:schemeClr val="dk1"/>
              </a:buClr>
              <a:buSzPts val="1200"/>
              <a:buFont typeface="Calibri"/>
              <a:buNone/>
            </a:pPr>
            <a:endParaRPr b="1"/>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Teachers explain the context of the writing task using this introductory slide.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b="0"/>
              <a:t>Teachers explain that in this activity students will use the present simple tense for routine/timeless and unfinished actions</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b="0"/>
              <a:t>A callout appears with information about the Amazon and the problem of forest fires.</a:t>
            </a:r>
            <a:endParaRPr b="0"/>
          </a:p>
          <a:p>
            <a:pPr marL="228600" marR="0" lvl="0" indent="-15240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GB" b="1"/>
              <a:t>Note: </a:t>
            </a:r>
            <a:r>
              <a:rPr lang="en-GB" b="0"/>
              <a:t>teachers may need to explain the use of ‘para’ + infinitive here. This feature will be taught in 8.1.2.6.</a:t>
            </a:r>
            <a:endParaRPr b="0"/>
          </a:p>
          <a:p>
            <a:pPr marL="228600" lvl="0" indent="-152400" algn="l" rtl="0">
              <a:spcBef>
                <a:spcPts val="0"/>
              </a:spcBef>
              <a:spcAft>
                <a:spcPts val="0"/>
              </a:spcAft>
              <a:buClr>
                <a:schemeClr val="dk1"/>
              </a:buClr>
              <a:buSzPts val="1200"/>
              <a:buFont typeface="Calibri"/>
              <a:buNone/>
            </a:pPr>
            <a:endParaRPr b="0"/>
          </a:p>
          <a:p>
            <a:pPr marL="0" lvl="0" indent="0" algn="l" rtl="0">
              <a:spcBef>
                <a:spcPts val="0"/>
              </a:spcBef>
              <a:spcAft>
                <a:spcPts val="0"/>
              </a:spcAft>
              <a:buNone/>
            </a:pPr>
            <a:endParaRPr b="0"/>
          </a:p>
        </p:txBody>
      </p:sp>
      <p:sp>
        <p:nvSpPr>
          <p:cNvPr id="730" name="Google Shape;73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15 minutes</a:t>
            </a:r>
            <a:endParaRPr/>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translate accurately into Spanish using 1</a:t>
            </a:r>
            <a:r>
              <a:rPr lang="en-GB" b="0" baseline="30000"/>
              <a:t>st</a:t>
            </a:r>
            <a:r>
              <a:rPr lang="en-GB" b="0"/>
              <a:t> person plural –er verbs showing understanding that only one tense is needed in Spanish.</a:t>
            </a:r>
            <a:endParaRPr b="1"/>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0" lvl="0" indent="0" algn="l" rtl="0">
              <a:spcBef>
                <a:spcPts val="0"/>
              </a:spcBef>
              <a:spcAft>
                <a:spcPts val="0"/>
              </a:spcAft>
              <a:buNone/>
            </a:pPr>
            <a:r>
              <a:rPr lang="en-GB" b="0"/>
              <a:t>1. Students translate the English sentences into Spanish.</a:t>
            </a:r>
            <a:endParaRPr b="0"/>
          </a:p>
          <a:p>
            <a:pPr marL="0" lvl="0" indent="0" algn="l" rtl="0">
              <a:spcBef>
                <a:spcPts val="0"/>
              </a:spcBef>
              <a:spcAft>
                <a:spcPts val="0"/>
              </a:spcAft>
              <a:buNone/>
            </a:pPr>
            <a:r>
              <a:rPr lang="en-GB" b="0"/>
              <a:t>2. The Spanish is revealed on a mouse click, one sentence at a time.</a:t>
            </a:r>
            <a:endParaRPr b="0"/>
          </a:p>
          <a:p>
            <a:pPr marL="0" lvl="0" indent="0" algn="l" rtl="0">
              <a:spcBef>
                <a:spcPts val="0"/>
              </a:spcBef>
              <a:spcAft>
                <a:spcPts val="0"/>
              </a:spcAft>
              <a:buNone/>
            </a:pPr>
            <a:endParaRPr b="0"/>
          </a:p>
          <a:p>
            <a:pPr marL="0" lvl="0" indent="0" algn="l" rtl="0">
              <a:spcBef>
                <a:spcPts val="0"/>
              </a:spcBef>
              <a:spcAft>
                <a:spcPts val="0"/>
              </a:spcAft>
              <a:buClr>
                <a:schemeClr val="dk1"/>
              </a:buClr>
              <a:buSzPts val="1200"/>
              <a:buFont typeface="Calibri"/>
              <a:buNone/>
            </a:pPr>
            <a:r>
              <a:rPr lang="en-GB" b="1"/>
              <a:t>REVISITED Vocabulary frequency rankings (Y8 1.1.1)</a:t>
            </a: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a:t>Y8 1.1.1: </a:t>
            </a:r>
            <a:r>
              <a:rPr lang="en-GB" sz="1200">
                <a:solidFill>
                  <a:schemeClr val="dk1"/>
                </a:solidFill>
                <a:latin typeface="Calibri"/>
                <a:ea typeface="Calibri"/>
                <a:cs typeface="Calibri"/>
                <a:sym typeface="Calibri"/>
              </a:rPr>
              <a:t>pared [778]; ayudar [328]</a:t>
            </a:r>
            <a:endParaRPr/>
          </a:p>
          <a:p>
            <a:pPr marL="0" marR="0" lvl="0" indent="0" algn="l" rtl="0">
              <a:lnSpc>
                <a:spcPct val="100000"/>
              </a:lnSpc>
              <a:spcBef>
                <a:spcPts val="0"/>
              </a:spcBef>
              <a:spcAft>
                <a:spcPts val="0"/>
              </a:spcAft>
              <a:buClr>
                <a:schemeClr val="dk1"/>
              </a:buClr>
              <a:buSzPts val="1200"/>
              <a:buFont typeface="Calibri"/>
              <a:buNone/>
            </a:pPr>
            <a:r>
              <a:rPr lang="en-GB" sz="1200" b="1">
                <a:solidFill>
                  <a:schemeClr val="dk1"/>
                </a:solidFill>
                <a:latin typeface="Calibri"/>
                <a:ea typeface="Calibri"/>
                <a:cs typeface="Calibri"/>
                <a:sym typeface="Calibri"/>
              </a:rPr>
              <a:t>Y7 3.1.6: </a:t>
            </a:r>
            <a:r>
              <a:rPr lang="en-GB" sz="1200" b="0">
                <a:solidFill>
                  <a:schemeClr val="dk1"/>
                </a:solidFill>
                <a:latin typeface="Calibri"/>
                <a:ea typeface="Calibri"/>
                <a:cs typeface="Calibri"/>
                <a:sym typeface="Calibri"/>
              </a:rPr>
              <a:t>llamada [1324]</a:t>
            </a:r>
            <a:endParaRPr b="0"/>
          </a:p>
          <a:p>
            <a:pPr marL="0" lvl="0" indent="0" algn="l" rtl="0">
              <a:spcBef>
                <a:spcPts val="0"/>
              </a:spcBef>
              <a:spcAft>
                <a:spcPts val="0"/>
              </a:spcAft>
              <a:buNone/>
            </a:pPr>
            <a:endParaRPr b="0"/>
          </a:p>
          <a:p>
            <a:pPr marL="0" lvl="0" indent="0" algn="l" rtl="0">
              <a:spcBef>
                <a:spcPts val="0"/>
              </a:spcBef>
              <a:spcAft>
                <a:spcPts val="0"/>
              </a:spcAft>
              <a:buNone/>
            </a:pPr>
            <a:r>
              <a:rPr lang="en-GB" sz="1200">
                <a:solidFill>
                  <a:schemeClr val="dk1"/>
                </a:solidFill>
                <a:latin typeface="Calibri"/>
                <a:ea typeface="Calibri"/>
                <a:cs typeface="Calibri"/>
                <a:sym typeface="Calibri"/>
              </a:rPr>
              <a:t> </a:t>
            </a:r>
            <a:r>
              <a:rPr lang="en-GB" b="1"/>
              <a:t>Note: </a:t>
            </a:r>
            <a:r>
              <a:rPr lang="en-GB"/>
              <a:t>A gloss is given for ‘anuncio’ [2076], a word which hasn’t yet been taught.</a:t>
            </a:r>
            <a:endParaRPr/>
          </a:p>
        </p:txBody>
      </p:sp>
      <p:sp>
        <p:nvSpPr>
          <p:cNvPr id="753" name="Google Shape;75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2-4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practise the final syllable stress with previously learnt words</a:t>
            </a:r>
            <a:endParaRPr b="0"/>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0" lvl="0" indent="0" algn="l" rtl="0">
              <a:spcBef>
                <a:spcPts val="0"/>
              </a:spcBef>
              <a:spcAft>
                <a:spcPts val="0"/>
              </a:spcAft>
              <a:buNone/>
            </a:pPr>
            <a:r>
              <a:rPr lang="en-GB" b="0"/>
              <a:t>1. Teachers start the timer. In pairs students take it in turns to say the words in alphabetical order.  Partner A begins.</a:t>
            </a:r>
            <a:endParaRPr b="0"/>
          </a:p>
          <a:p>
            <a:pPr marL="0" lvl="0" indent="0" algn="l" rtl="0">
              <a:spcBef>
                <a:spcPts val="0"/>
              </a:spcBef>
              <a:spcAft>
                <a:spcPts val="0"/>
              </a:spcAft>
              <a:buNone/>
            </a:pPr>
            <a:r>
              <a:rPr lang="en-GB" b="0"/>
              <a:t>2. Pairs begin again, but this time partner B begins</a:t>
            </a:r>
            <a:endParaRPr/>
          </a:p>
          <a:p>
            <a:pPr marL="0" marR="0" lvl="0" indent="0" algn="l" rtl="0">
              <a:lnSpc>
                <a:spcPct val="100000"/>
              </a:lnSpc>
              <a:spcBef>
                <a:spcPts val="0"/>
              </a:spcBef>
              <a:spcAft>
                <a:spcPts val="0"/>
              </a:spcAft>
              <a:buClr>
                <a:schemeClr val="dk1"/>
              </a:buClr>
              <a:buSzPts val="1200"/>
              <a:buFont typeface="Calibri"/>
              <a:buNone/>
            </a:pPr>
            <a:r>
              <a:rPr lang="en-GB" b="0"/>
              <a:t>3. This can be repeated two more times to allow students to increase their fluency.</a:t>
            </a:r>
            <a:endParaRPr/>
          </a:p>
          <a:p>
            <a:pPr marL="0" marR="0" lvl="0" indent="0" algn="l" rtl="0">
              <a:lnSpc>
                <a:spcPct val="100000"/>
              </a:lnSpc>
              <a:spcBef>
                <a:spcPts val="0"/>
              </a:spcBef>
              <a:spcAft>
                <a:spcPts val="0"/>
              </a:spcAft>
              <a:buClr>
                <a:schemeClr val="dk1"/>
              </a:buClr>
              <a:buSzPts val="1200"/>
              <a:buFont typeface="Calibri"/>
              <a:buNone/>
            </a:pPr>
            <a:endParaRPr b="0"/>
          </a:p>
          <a:p>
            <a:pPr marL="0" lvl="0" indent="0" algn="l" rtl="0">
              <a:spcBef>
                <a:spcPts val="0"/>
              </a:spcBef>
              <a:spcAft>
                <a:spcPts val="0"/>
              </a:spcAft>
              <a:buNone/>
            </a:pPr>
            <a:endParaRPr b="0"/>
          </a:p>
          <a:p>
            <a:pPr marL="0" lvl="0" indent="0" algn="l" rtl="0">
              <a:spcBef>
                <a:spcPts val="0"/>
              </a:spcBef>
              <a:spcAft>
                <a:spcPts val="0"/>
              </a:spcAft>
              <a:buNone/>
            </a:pPr>
            <a:endParaRPr b="1"/>
          </a:p>
        </p:txBody>
      </p:sp>
      <p:sp>
        <p:nvSpPr>
          <p:cNvPr id="109" name="Google Shape;10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22222"/>
              </a:buClr>
              <a:buSzPts val="1200"/>
              <a:buFont typeface="Arial"/>
              <a:buNone/>
            </a:pPr>
            <a:r>
              <a:rPr lang="en-GB" b="0" i="0">
                <a:solidFill>
                  <a:srgbClr val="222222"/>
                </a:solidFill>
                <a:latin typeface="Arial"/>
                <a:ea typeface="Arial"/>
                <a:cs typeface="Arial"/>
                <a:sym typeface="Arial"/>
              </a:rPr>
              <a:t>The answer sheet for the 8.1.1.5 vocabulary learning homework is here: https://resources.ncelp.org/concern/parent/7m01bm27g/file_sets/79407x77p </a:t>
            </a:r>
            <a:endParaRPr sz="1200" i="0">
              <a:latin typeface="Calibri"/>
              <a:ea typeface="Calibri"/>
              <a:cs typeface="Calibri"/>
              <a:sym typeface="Calibri"/>
            </a:endParaRPr>
          </a:p>
        </p:txBody>
      </p:sp>
      <p:sp>
        <p:nvSpPr>
          <p:cNvPr id="785" name="Google Shape;78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i="0"/>
              <a:t>3 minutes</a:t>
            </a:r>
            <a:endParaRPr/>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en-GB" b="1"/>
              <a:t>Vocabulary practice slide</a:t>
            </a:r>
            <a:endParaRPr/>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1"/>
            </a:br>
            <a:r>
              <a:rPr lang="en-GB" b="1"/>
              <a:t>1. </a:t>
            </a:r>
            <a:r>
              <a:rPr lang="en-GB"/>
              <a:t>Pupils either work by themselves or in pairs, reading out the words and recapping their English meaning (1 minute).</a:t>
            </a:r>
            <a:br>
              <a:rPr lang="en-GB"/>
            </a:br>
            <a:r>
              <a:rPr lang="en-GB" b="1"/>
              <a:t>2. </a:t>
            </a:r>
            <a:r>
              <a:rPr lang="en-GB"/>
              <a:t>Then the teacher removes the English words or pictures (one by one) and they try to recall the English orally (chorally), looking at the Spanish (1 minute).</a:t>
            </a:r>
            <a:br>
              <a:rPr lang="en-GB"/>
            </a:br>
            <a:r>
              <a:rPr lang="en-GB" b="1"/>
              <a:t>3. </a:t>
            </a:r>
            <a:r>
              <a:rPr lang="en-GB"/>
              <a:t>Then the Spanish meanings are removed (one by one) and they to recall them orally (again, chorally), looking at the English (1 minute)</a:t>
            </a:r>
            <a:br>
              <a:rPr lang="en-GB"/>
            </a:br>
            <a:r>
              <a:rPr lang="en-GB" b="1"/>
              <a:t>4. </a:t>
            </a:r>
            <a:r>
              <a:rPr lang="en-GB"/>
              <a:t>Further rounds of learning can be facilitated by one pupil turning away from the board, and his/her partner asking him/her the meanings (‘Cómo se dice X en español?’).  This activity can work from L2 🡪 L1 or L1 🡪 L2.</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GB" b="1"/>
              <a:t>NEW Vocabulary frequency rankings </a:t>
            </a:r>
            <a:r>
              <a:rPr lang="en-GB"/>
              <a:t>(1 is the most common word in Spanish):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la noticia [859]; el periodista [1235]; la entrevista [1653]; la página [598]; que [3];</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b="1"/>
              <a:t>REVISITED Vocabulary frequency rankings (Y8 1.1.1)</a:t>
            </a: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a:t>Y8 1.1.1: </a:t>
            </a:r>
            <a:r>
              <a:rPr lang="en-GB" sz="1200">
                <a:solidFill>
                  <a:schemeClr val="dk1"/>
                </a:solidFill>
                <a:latin typeface="Calibri"/>
                <a:ea typeface="Calibri"/>
                <a:cs typeface="Calibri"/>
                <a:sym typeface="Calibri"/>
              </a:rPr>
              <a:t>máximo [935]; quedar¹ [100]; pintar [1329]; negro [307];</a:t>
            </a:r>
            <a:endParaRPr/>
          </a:p>
          <a:p>
            <a:pPr marL="0" lvl="0" indent="0" algn="l" rtl="0">
              <a:spcBef>
                <a:spcPts val="0"/>
              </a:spcBef>
              <a:spcAft>
                <a:spcPts val="0"/>
              </a:spcAft>
              <a:buClr>
                <a:schemeClr val="dk1"/>
              </a:buClr>
              <a:buSzPts val="1200"/>
              <a:buFont typeface="Calibri"/>
              <a:buNone/>
            </a:pPr>
            <a:r>
              <a:rPr lang="en-GB" sz="1200" b="1">
                <a:solidFill>
                  <a:schemeClr val="dk1"/>
                </a:solidFill>
                <a:latin typeface="Calibri"/>
                <a:ea typeface="Calibri"/>
                <a:cs typeface="Calibri"/>
                <a:sym typeface="Calibri"/>
              </a:rPr>
              <a:t>Y7 3.1.6: </a:t>
            </a:r>
            <a:r>
              <a:rPr lang="en-GB" sz="1200">
                <a:solidFill>
                  <a:schemeClr val="dk1"/>
                </a:solidFill>
                <a:latin typeface="Calibri"/>
                <a:ea typeface="Calibri"/>
                <a:cs typeface="Calibri"/>
                <a:sym typeface="Calibri"/>
              </a:rPr>
              <a:t>abrir [246]</a:t>
            </a:r>
            <a:endParaRPr/>
          </a:p>
          <a:p>
            <a:pPr marL="0" lvl="0" indent="0" algn="l" rtl="0">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Spanish): </a:t>
            </a:r>
            <a:br>
              <a:rPr lang="en-GB"/>
            </a:br>
            <a:r>
              <a:rPr lang="en-GB"/>
              <a:t>Source: Davies, M. &amp; Davies, K. (2018</a:t>
            </a:r>
            <a:r>
              <a:rPr lang="en-GB" i="1"/>
              <a:t>). A frequency dictionary of Spanish: Core vocabulary for learners </a:t>
            </a:r>
            <a:r>
              <a:rPr lang="en-GB"/>
              <a:t>(2nd ed.). Routledge: London</a:t>
            </a:r>
            <a:endParaRPr sz="1200" b="1"/>
          </a:p>
          <a:p>
            <a:pPr marL="0" lvl="0" indent="0" algn="l" rtl="0">
              <a:spcBef>
                <a:spcPts val="0"/>
              </a:spcBef>
              <a:spcAft>
                <a:spcPts val="0"/>
              </a:spcAft>
              <a:buNone/>
            </a:pPr>
            <a:endParaRPr/>
          </a:p>
        </p:txBody>
      </p:sp>
      <p:sp>
        <p:nvSpPr>
          <p:cNvPr id="148" name="Google Shape;14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2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recap </a:t>
            </a:r>
            <a:r>
              <a:rPr lang="en-GB" sz="1200">
                <a:solidFill>
                  <a:schemeClr val="dk1"/>
                </a:solidFill>
                <a:latin typeface="Calibri"/>
                <a:ea typeface="Calibri"/>
                <a:cs typeface="Calibri"/>
                <a:sym typeface="Calibri"/>
              </a:rPr>
              <a:t>1</a:t>
            </a:r>
            <a:r>
              <a:rPr lang="en-GB" sz="1200" baseline="30000">
                <a:solidFill>
                  <a:schemeClr val="dk1"/>
                </a:solidFill>
                <a:latin typeface="Calibri"/>
                <a:ea typeface="Calibri"/>
                <a:cs typeface="Calibri"/>
                <a:sym typeface="Calibri"/>
              </a:rPr>
              <a:t>st</a:t>
            </a:r>
            <a:r>
              <a:rPr lang="en-GB" sz="1200">
                <a:solidFill>
                  <a:schemeClr val="dk1"/>
                </a:solidFill>
                <a:latin typeface="Calibri"/>
                <a:ea typeface="Calibri"/>
                <a:cs typeface="Calibri"/>
                <a:sym typeface="Calibri"/>
              </a:rPr>
              <a:t> person singular form of present tense –er/-ir verbs (-o) and introduce the 1</a:t>
            </a:r>
            <a:r>
              <a:rPr lang="en-GB" sz="1200" baseline="30000">
                <a:solidFill>
                  <a:schemeClr val="dk1"/>
                </a:solidFill>
                <a:latin typeface="Calibri"/>
                <a:ea typeface="Calibri"/>
                <a:cs typeface="Calibri"/>
                <a:sym typeface="Calibri"/>
              </a:rPr>
              <a:t>st</a:t>
            </a:r>
            <a:r>
              <a:rPr lang="en-GB" sz="1200">
                <a:solidFill>
                  <a:schemeClr val="dk1"/>
                </a:solidFill>
                <a:latin typeface="Calibri"/>
                <a:ea typeface="Calibri"/>
                <a:cs typeface="Calibri"/>
                <a:sym typeface="Calibri"/>
              </a:rPr>
              <a:t> person plural (-emos)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Go through the grammar explanation with students, revealing each new sentence on a mouse click.</a:t>
            </a:r>
            <a:endParaRPr/>
          </a:p>
          <a:p>
            <a:pPr marL="228600" lvl="0" indent="-152400" algn="l" rtl="0">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GB" b="1"/>
              <a:t>Notes: </a:t>
            </a:r>
            <a:r>
              <a:rPr lang="en-GB" sz="1200">
                <a:solidFill>
                  <a:schemeClr val="dk1"/>
                </a:solidFill>
                <a:latin typeface="Calibri"/>
                <a:ea typeface="Calibri"/>
                <a:cs typeface="Calibri"/>
                <a:sym typeface="Calibri"/>
              </a:rPr>
              <a:t>This will be the first time that students see –er verbs in isolation from –ir verbs. Previously they have always been practised together. Here we don’t need to explain the differences as these will be taught later. The speech bubble highlights this.</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b="1"/>
              <a:t>REVISITED Vocabulary frequency rankings (Y8 1.1.1)</a:t>
            </a: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a:t>Y7 3.1.6: </a:t>
            </a:r>
            <a:r>
              <a:rPr lang="en-GB" sz="1200">
                <a:solidFill>
                  <a:schemeClr val="dk1"/>
                </a:solidFill>
                <a:latin typeface="Calibri"/>
                <a:ea typeface="Calibri"/>
                <a:cs typeface="Calibri"/>
                <a:sym typeface="Calibri"/>
              </a:rPr>
              <a:t>responder [464]</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b="0"/>
          </a:p>
          <a:p>
            <a:pPr marL="0" lvl="0" indent="0" algn="l" rtl="0">
              <a:spcBef>
                <a:spcPts val="0"/>
              </a:spcBef>
              <a:spcAft>
                <a:spcPts val="0"/>
              </a:spcAft>
              <a:buNone/>
            </a:pPr>
            <a:endParaRPr b="0"/>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endParaRPr sz="1200" b="1"/>
          </a:p>
          <a:p>
            <a:pPr marL="0" marR="0" lvl="0" indent="0" algn="l" rtl="0">
              <a:lnSpc>
                <a:spcPct val="100000"/>
              </a:lnSpc>
              <a:spcBef>
                <a:spcPts val="0"/>
              </a:spcBef>
              <a:spcAft>
                <a:spcPts val="0"/>
              </a:spcAft>
              <a:buClr>
                <a:schemeClr val="dk1"/>
              </a:buClr>
              <a:buSzPts val="1200"/>
              <a:buFont typeface="Calibri"/>
              <a:buNone/>
            </a:pPr>
            <a:endParaRPr sz="1200" b="1"/>
          </a:p>
          <a:p>
            <a:pPr marL="0" lvl="0" indent="0" algn="l" rtl="0">
              <a:spcBef>
                <a:spcPts val="0"/>
              </a:spcBef>
              <a:spcAft>
                <a:spcPts val="0"/>
              </a:spcAft>
              <a:buNone/>
            </a:pPr>
            <a:r>
              <a:rPr lang="en-GB"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1200"/>
              <a:buFont typeface="Calibri"/>
              <a:buNone/>
            </a:pPr>
            <a:endParaRPr sz="1200" b="1"/>
          </a:p>
          <a:p>
            <a:pPr marL="0" lvl="0" indent="0" algn="l" rtl="0">
              <a:spcBef>
                <a:spcPts val="0"/>
              </a:spcBef>
              <a:spcAft>
                <a:spcPts val="0"/>
              </a:spcAft>
              <a:buNone/>
            </a:pPr>
            <a:endParaRPr/>
          </a:p>
        </p:txBody>
      </p:sp>
      <p:sp>
        <p:nvSpPr>
          <p:cNvPr id="199" name="Google Shape;19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3 minutes for sequence of six slides</a:t>
            </a:r>
            <a:endParaRPr/>
          </a:p>
          <a:p>
            <a:pPr marL="0" marR="0" lvl="0" indent="0" algn="l" rtl="0">
              <a:lnSpc>
                <a:spcPct val="100000"/>
              </a:lnSpc>
              <a:spcBef>
                <a:spcPts val="800"/>
              </a:spcBef>
              <a:spcAft>
                <a:spcPts val="0"/>
              </a:spcAft>
              <a:buClr>
                <a:schemeClr val="dk1"/>
              </a:buClr>
              <a:buSzPts val="1200"/>
              <a:buFont typeface="Calibri"/>
              <a:buNone/>
            </a:pP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200"/>
              <a:buFont typeface="arial"/>
              <a:buNone/>
            </a:pPr>
            <a:r>
              <a:rPr lang="en-GB" sz="1200" b="1" i="0" u="none" strike="noStrike" cap="none">
                <a:solidFill>
                  <a:srgbClr val="000000"/>
                </a:solidFill>
                <a:latin typeface="arial"/>
                <a:ea typeface="arial"/>
                <a:cs typeface="arial"/>
                <a:sym typeface="arial"/>
              </a:rPr>
              <a:t>Aim: </a:t>
            </a:r>
            <a:r>
              <a:rPr lang="en-GB" sz="1200" b="0" i="0" u="none" strike="noStrike" cap="none">
                <a:solidFill>
                  <a:srgbClr val="000000"/>
                </a:solidFill>
                <a:latin typeface="Calibri"/>
                <a:ea typeface="Calibri"/>
                <a:cs typeface="Calibri"/>
                <a:sym typeface="Calibri"/>
              </a:rPr>
              <a:t>to introduce the verb ‘</a:t>
            </a:r>
            <a:r>
              <a:rPr lang="en-GB" sz="1200" b="0" i="0" u="none" strike="noStrike" cap="none">
                <a:solidFill>
                  <a:srgbClr val="000000"/>
                </a:solidFill>
                <a:latin typeface="arial"/>
                <a:ea typeface="arial"/>
                <a:cs typeface="arial"/>
                <a:sym typeface="arial"/>
              </a:rPr>
              <a:t>vender’</a:t>
            </a:r>
            <a:r>
              <a:rPr lang="en-GB" sz="1200" b="0" i="1" u="none" strike="noStrike" cap="none">
                <a:solidFill>
                  <a:srgbClr val="000000"/>
                </a:solidFill>
                <a:latin typeface="Calibri"/>
                <a:ea typeface="Calibri"/>
                <a:cs typeface="Calibri"/>
                <a:sym typeface="Calibri"/>
              </a:rPr>
              <a:t> </a:t>
            </a:r>
            <a:r>
              <a:rPr lang="en-GB" sz="1200" b="0" i="0" u="none" strike="noStrike" cap="none">
                <a:solidFill>
                  <a:srgbClr val="000000"/>
                </a:solidFill>
                <a:latin typeface="Calibri"/>
                <a:ea typeface="Calibri"/>
                <a:cs typeface="Calibri"/>
                <a:sym typeface="Calibri"/>
              </a:rPr>
              <a:t>more explicitly. </a:t>
            </a:r>
            <a:r>
              <a:rPr lang="en-GB" sz="1200" b="0" i="0" u="none" strike="noStrike" cap="none">
                <a:solidFill>
                  <a:srgbClr val="000000"/>
                </a:solidFill>
                <a:latin typeface="arial"/>
                <a:ea typeface="arial"/>
                <a:cs typeface="arial"/>
                <a:sym typeface="arial"/>
              </a:rPr>
              <a:t>Vender</a:t>
            </a:r>
            <a:r>
              <a:rPr lang="en-GB" sz="1200" b="1" i="0" u="none" strike="noStrike" cap="none">
                <a:solidFill>
                  <a:srgbClr val="000000"/>
                </a:solidFill>
                <a:latin typeface="arial"/>
                <a:ea typeface="arial"/>
                <a:cs typeface="arial"/>
                <a:sym typeface="arial"/>
              </a:rPr>
              <a:t> </a:t>
            </a:r>
            <a:r>
              <a:rPr lang="en-GB" sz="1200" b="0" i="0" u="none" strike="noStrike" cap="none">
                <a:solidFill>
                  <a:srgbClr val="000000"/>
                </a:solidFill>
                <a:latin typeface="Calibri"/>
                <a:ea typeface="Calibri"/>
                <a:cs typeface="Calibri"/>
                <a:sym typeface="Calibri"/>
              </a:rPr>
              <a:t>is a prototypical verb in Spanish. Prototypical verbs are common verbs that illustrate the typical characteristics of a class of verb (in this case, -er verbs). Both the long form (infinitive) and the 1</a:t>
            </a:r>
            <a:r>
              <a:rPr lang="en-GB" sz="1200" b="0" i="0" u="none" strike="noStrike" cap="none" baseline="30000">
                <a:solidFill>
                  <a:srgbClr val="000000"/>
                </a:solidFill>
                <a:latin typeface="Calibri"/>
                <a:ea typeface="Calibri"/>
                <a:cs typeface="Calibri"/>
                <a:sym typeface="Calibri"/>
              </a:rPr>
              <a:t>st</a:t>
            </a:r>
            <a:r>
              <a:rPr lang="en-GB" sz="1200" b="0" i="0" u="none" strike="noStrike" cap="none">
                <a:solidFill>
                  <a:srgbClr val="000000"/>
                </a:solidFill>
                <a:latin typeface="Calibri"/>
                <a:ea typeface="Calibri"/>
                <a:cs typeface="Calibri"/>
                <a:sym typeface="Calibri"/>
              </a:rPr>
              <a:t> person plural are introduced in order to familiarise students with various forms of the same verb. </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200"/>
              <a:buFont typeface="arial"/>
              <a:buNone/>
            </a:pPr>
            <a:r>
              <a:rPr lang="en-GB" sz="1200" b="1" i="0" u="none" strike="noStrike" cap="none">
                <a:solidFill>
                  <a:srgbClr val="000000"/>
                </a:solidFill>
                <a:latin typeface="arial"/>
                <a:ea typeface="arial"/>
                <a:cs typeface="arial"/>
                <a:sym typeface="arial"/>
              </a:rPr>
              <a:t>Procedure</a:t>
            </a:r>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arial"/>
                <a:ea typeface="arial"/>
                <a:cs typeface="arial"/>
                <a:sym typeface="arial"/>
              </a:rPr>
              <a:t> Bring up the word vender</a:t>
            </a:r>
            <a:r>
              <a:rPr lang="en-GB" sz="1200" b="0" i="1" u="none" strike="noStrike" cap="none">
                <a:solidFill>
                  <a:srgbClr val="000000"/>
                </a:solidFill>
                <a:latin typeface="arial"/>
                <a:ea typeface="arial"/>
                <a:cs typeface="arial"/>
                <a:sym typeface="arial"/>
              </a:rPr>
              <a:t> </a:t>
            </a:r>
            <a:r>
              <a:rPr lang="en-GB" sz="1200" b="0" i="0" u="none" strike="noStrike" cap="none">
                <a:solidFill>
                  <a:srgbClr val="000000"/>
                </a:solidFill>
                <a:latin typeface="arial"/>
                <a:ea typeface="arial"/>
                <a:cs typeface="arial"/>
                <a:sym typeface="arial"/>
              </a:rPr>
              <a:t>on its own, say it, students repeat it, and remind them of the phonics. </a:t>
            </a:r>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arial"/>
                <a:ea typeface="arial"/>
                <a:cs typeface="arial"/>
                <a:sym typeface="arial"/>
              </a:rPr>
              <a:t> Try to elicit the meaning from the students. </a:t>
            </a:r>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arial"/>
                <a:ea typeface="arial"/>
                <a:cs typeface="arial"/>
                <a:sym typeface="arial"/>
              </a:rPr>
              <a:t> Then bring up the English translations.  Emphasise the two meanings for the infinitive.</a:t>
            </a:r>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arial"/>
                <a:ea typeface="arial"/>
                <a:cs typeface="arial"/>
                <a:sym typeface="arial"/>
              </a:rPr>
              <a:t> Bring up the 1</a:t>
            </a:r>
            <a:r>
              <a:rPr lang="en-GB" sz="1200" b="0" i="0" u="none" strike="noStrike" cap="none" baseline="30000">
                <a:solidFill>
                  <a:srgbClr val="000000"/>
                </a:solidFill>
                <a:latin typeface="arial"/>
                <a:ea typeface="arial"/>
                <a:cs typeface="arial"/>
                <a:sym typeface="arial"/>
              </a:rPr>
              <a:t>st</a:t>
            </a:r>
            <a:r>
              <a:rPr lang="en-GB" sz="1200" b="0" i="0" u="none" strike="noStrike" cap="none">
                <a:solidFill>
                  <a:srgbClr val="000000"/>
                </a:solidFill>
                <a:latin typeface="arial"/>
                <a:ea typeface="arial"/>
                <a:cs typeface="arial"/>
                <a:sym typeface="arial"/>
              </a:rPr>
              <a:t> person plural, say it, then students repeat it. </a:t>
            </a:r>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arial"/>
                <a:ea typeface="arial"/>
                <a:cs typeface="arial"/>
                <a:sym typeface="arial"/>
              </a:rPr>
              <a:t> Try to elicit the meaning from the students. Emphasise the two meanings for the short form.  </a:t>
            </a:r>
            <a:endParaRPr/>
          </a:p>
        </p:txBody>
      </p:sp>
      <p:sp>
        <p:nvSpPr>
          <p:cNvPr id="223" name="Google Shape;22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and short form again.</a:t>
            </a:r>
            <a:endParaRPr/>
          </a:p>
          <a:p>
            <a:pPr marL="457200" marR="0" lvl="0" indent="-228600" algn="l" rtl="0">
              <a:lnSpc>
                <a:spcPct val="100000"/>
              </a:lnSpc>
              <a:spcBef>
                <a:spcPts val="0"/>
              </a:spcBef>
              <a:spcAft>
                <a:spcPts val="0"/>
              </a:spcAft>
              <a:buClr>
                <a:schemeClr val="dk1"/>
              </a:buClr>
              <a:buSzPts val="1400"/>
              <a:buFont typeface="Calibri"/>
              <a:buNone/>
            </a:pPr>
            <a:endParaRPr/>
          </a:p>
        </p:txBody>
      </p:sp>
      <p:sp>
        <p:nvSpPr>
          <p:cNvPr id="233" name="Google Shape;23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Clr>
                <a:schemeClr val="dk1"/>
              </a:buClr>
              <a:buSzPts val="1400"/>
              <a:buFont typeface="Calibri"/>
              <a:buNone/>
            </a:pPr>
            <a:endParaRPr/>
          </a:p>
          <a:p>
            <a:pPr marL="457200" marR="0" lvl="0" indent="-228600" algn="l" rtl="0">
              <a:lnSpc>
                <a:spcPct val="100000"/>
              </a:lnSpc>
              <a:spcBef>
                <a:spcPts val="0"/>
              </a:spcBef>
              <a:spcAft>
                <a:spcPts val="0"/>
              </a:spcAft>
              <a:buClr>
                <a:schemeClr val="dk1"/>
              </a:buClr>
              <a:buSzPts val="1400"/>
              <a:buFont typeface="Calibri"/>
              <a:buNone/>
            </a:pPr>
            <a:endParaRPr/>
          </a:p>
        </p:txBody>
      </p:sp>
      <p:sp>
        <p:nvSpPr>
          <p:cNvPr id="245" name="Google Shape;24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Clr>
                <a:schemeClr val="dk1"/>
              </a:buClr>
              <a:buSzPts val="1400"/>
              <a:buFont typeface="Calibri"/>
              <a:buNone/>
            </a:pPr>
            <a:endParaRPr/>
          </a:p>
        </p:txBody>
      </p:sp>
      <p:sp>
        <p:nvSpPr>
          <p:cNvPr id="255" name="Google Shape;25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3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6"/>
        <p:cNvGrpSpPr/>
        <p:nvPr/>
      </p:nvGrpSpPr>
      <p:grpSpPr>
        <a:xfrm>
          <a:off x="0" y="0"/>
          <a:ext cx="0" cy="0"/>
          <a:chOff x="0" y="0"/>
          <a:chExt cx="0" cy="0"/>
        </a:xfrm>
      </p:grpSpPr>
      <p:sp>
        <p:nvSpPr>
          <p:cNvPr id="47" name="Google Shape;47;p42"/>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42"/>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60593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9348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3748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3439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4735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11026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08/10/2021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‹Nº›</a:t>
            </a:fld>
            <a:endParaRPr lang="en-GB"/>
          </a:p>
        </p:txBody>
      </p:sp>
    </p:spTree>
    <p:extLst>
      <p:ext uri="{BB962C8B-B14F-4D97-AF65-F5344CB8AC3E}">
        <p14:creationId xmlns:p14="http://schemas.microsoft.com/office/powerpoint/2010/main" val="4075772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08/10/2021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‹Nº›</a:t>
            </a:fld>
            <a:endParaRPr lang="en-GB"/>
          </a:p>
        </p:txBody>
      </p:sp>
    </p:spTree>
    <p:extLst>
      <p:ext uri="{BB962C8B-B14F-4D97-AF65-F5344CB8AC3E}">
        <p14:creationId xmlns:p14="http://schemas.microsoft.com/office/powerpoint/2010/main" val="1800214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3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08/10/2021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‹Nº›</a:t>
            </a:fld>
            <a:endParaRPr lang="en-GB"/>
          </a:p>
        </p:txBody>
      </p:sp>
    </p:spTree>
    <p:extLst>
      <p:ext uri="{BB962C8B-B14F-4D97-AF65-F5344CB8AC3E}">
        <p14:creationId xmlns:p14="http://schemas.microsoft.com/office/powerpoint/2010/main" val="2546648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‹Nº›</a:t>
            </a:fld>
            <a:endParaRPr lang="en-GB"/>
          </a:p>
        </p:txBody>
      </p:sp>
    </p:spTree>
    <p:extLst>
      <p:ext uri="{BB962C8B-B14F-4D97-AF65-F5344CB8AC3E}">
        <p14:creationId xmlns:p14="http://schemas.microsoft.com/office/powerpoint/2010/main" val="2914403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‹Nº›</a:t>
            </a:fld>
            <a:endParaRPr lang="en-GB"/>
          </a:p>
        </p:txBody>
      </p:sp>
    </p:spTree>
    <p:extLst>
      <p:ext uri="{BB962C8B-B14F-4D97-AF65-F5344CB8AC3E}">
        <p14:creationId xmlns:p14="http://schemas.microsoft.com/office/powerpoint/2010/main" val="1569667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8"/>
        <p:cNvGrpSpPr/>
        <p:nvPr/>
      </p:nvGrpSpPr>
      <p:grpSpPr>
        <a:xfrm>
          <a:off x="0" y="0"/>
          <a:ext cx="0" cy="0"/>
          <a:chOff x="0" y="0"/>
          <a:chExt cx="0" cy="0"/>
        </a:xfrm>
      </p:grpSpPr>
      <p:sp>
        <p:nvSpPr>
          <p:cNvPr id="19" name="Google Shape;19;p3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4"/>
          <p:cNvSpPr txBox="1"/>
          <p:nvPr/>
        </p:nvSpPr>
        <p:spPr>
          <a:xfrm>
            <a:off x="838200" y="1923393"/>
            <a:ext cx="60355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Text</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4"/>
        <p:cNvGrpSpPr/>
        <p:nvPr/>
      </p:nvGrpSpPr>
      <p:grpSpPr>
        <a:xfrm>
          <a:off x="0" y="0"/>
          <a:ext cx="0" cy="0"/>
          <a:chOff x="0" y="0"/>
          <a:chExt cx="0" cy="0"/>
        </a:xfrm>
      </p:grpSpPr>
      <p:sp>
        <p:nvSpPr>
          <p:cNvPr id="25" name="Google Shape;25;p3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8"/>
        <p:cNvGrpSpPr/>
        <p:nvPr/>
      </p:nvGrpSpPr>
      <p:grpSpPr>
        <a:xfrm>
          <a:off x="0" y="0"/>
          <a:ext cx="0" cy="0"/>
          <a:chOff x="0" y="0"/>
          <a:chExt cx="0" cy="0"/>
        </a:xfrm>
      </p:grpSpPr>
      <p:sp>
        <p:nvSpPr>
          <p:cNvPr id="29" name="Google Shape;29;p3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3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3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5"/>
        <p:cNvGrpSpPr/>
        <p:nvPr/>
      </p:nvGrpSpPr>
      <p:grpSpPr>
        <a:xfrm>
          <a:off x="0" y="0"/>
          <a:ext cx="0" cy="0"/>
          <a:chOff x="0" y="0"/>
          <a:chExt cx="0" cy="0"/>
        </a:xfrm>
      </p:grpSpPr>
      <p:sp>
        <p:nvSpPr>
          <p:cNvPr id="36" name="Google Shape;36;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9"/>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9"/>
        <p:cNvGrpSpPr/>
        <p:nvPr/>
      </p:nvGrpSpPr>
      <p:grpSpPr>
        <a:xfrm>
          <a:off x="0" y="0"/>
          <a:ext cx="0" cy="0"/>
          <a:chOff x="0" y="0"/>
          <a:chExt cx="0" cy="0"/>
        </a:xfrm>
      </p:grpSpPr>
      <p:sp>
        <p:nvSpPr>
          <p:cNvPr id="40" name="Google Shape;40;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0"/>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492850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audio" Target="../media/audio9.wav"/><Relationship Id="rId12"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audio" Target="../media/audio7.wav"/><Relationship Id="rId10" Type="http://schemas.openxmlformats.org/officeDocument/2006/relationships/audio" Target="../media/audio12.wav"/><Relationship Id="rId4" Type="http://schemas.openxmlformats.org/officeDocument/2006/relationships/audio" Target="../media/audio6.wav"/><Relationship Id="rId9" Type="http://schemas.openxmlformats.org/officeDocument/2006/relationships/audio" Target="../media/audio11.wav"/><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3" Type="http://schemas.openxmlformats.org/officeDocument/2006/relationships/image" Target="../media/image6.png"/><Relationship Id="rId7" Type="http://schemas.openxmlformats.org/officeDocument/2006/relationships/audio" Target="../media/audio17.wav"/><Relationship Id="rId12" Type="http://schemas.openxmlformats.org/officeDocument/2006/relationships/audio" Target="../media/audio22.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0" Type="http://schemas.openxmlformats.org/officeDocument/2006/relationships/audio" Target="../media/audio20.wav"/><Relationship Id="rId4" Type="http://schemas.openxmlformats.org/officeDocument/2006/relationships/audio" Target="../media/audio14.wav"/><Relationship Id="rId9" Type="http://schemas.openxmlformats.org/officeDocument/2006/relationships/audio" Target="../media/audio19.wav"/></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image" Target="../media/image14.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audio" Target="../media/audio24.wav"/><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audio" Target="../media/audio29.wav"/><Relationship Id="rId12" Type="http://schemas.openxmlformats.org/officeDocument/2006/relationships/image" Target="../media/image32.png"/><Relationship Id="rId17" Type="http://schemas.openxmlformats.org/officeDocument/2006/relationships/image" Target="../media/image14.png"/><Relationship Id="rId2" Type="http://schemas.openxmlformats.org/officeDocument/2006/relationships/notesSlide" Target="../notesSlides/notesSlide27.xml"/><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5" Type="http://schemas.openxmlformats.org/officeDocument/2006/relationships/image" Target="../media/image12.png"/><Relationship Id="rId10"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hyperlink" Target="https://quizlet.com/gb/515395701/year-8-spanish-term-11-week-5-flash-cards/" TargetMode="External"/><Relationship Id="rId3" Type="http://schemas.openxmlformats.org/officeDocument/2006/relationships/image" Target="../media/image6.png"/><Relationship Id="rId7" Type="http://schemas.openxmlformats.org/officeDocument/2006/relationships/hyperlink" Target="https://quizlet.com/gb/499168225/y7-spanish-term-32-week-3-flash-card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quizlet.com/gb/515048204/year-8-spanish-term-11-week-2-flash-cards/" TargetMode="External"/><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53"/>
        <p:cNvGrpSpPr/>
        <p:nvPr/>
      </p:nvGrpSpPr>
      <p:grpSpPr>
        <a:xfrm>
          <a:off x="0" y="0"/>
          <a:ext cx="0" cy="0"/>
          <a:chOff x="0" y="0"/>
          <a:chExt cx="0" cy="0"/>
        </a:xfrm>
      </p:grpSpPr>
      <p:grpSp>
        <p:nvGrpSpPr>
          <p:cNvPr id="54" name="Google Shape;54;p1" descr="background rectangle"/>
          <p:cNvGrpSpPr/>
          <p:nvPr/>
        </p:nvGrpSpPr>
        <p:grpSpPr>
          <a:xfrm>
            <a:off x="-56445" y="0"/>
            <a:ext cx="12192000" cy="6858000"/>
            <a:chOff x="-56445" y="0"/>
            <a:chExt cx="12192000" cy="6858000"/>
          </a:xfrm>
        </p:grpSpPr>
        <p:grpSp>
          <p:nvGrpSpPr>
            <p:cNvPr id="55" name="Google Shape;55;p1"/>
            <p:cNvGrpSpPr/>
            <p:nvPr/>
          </p:nvGrpSpPr>
          <p:grpSpPr>
            <a:xfrm>
              <a:off x="-56445" y="0"/>
              <a:ext cx="12192000" cy="6858000"/>
              <a:chOff x="0" y="0"/>
              <a:chExt cx="12192000" cy="6858000"/>
            </a:xfrm>
          </p:grpSpPr>
          <p:sp>
            <p:nvSpPr>
              <p:cNvPr id="56" name="Google Shape;56;p1"/>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57" name="Google Shape;57;p1"/>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58" name="Google Shape;58;p1"/>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59" name="Google Shape;59;p1" descr="background rectangle"/>
          <p:cNvSpPr/>
          <p:nvPr/>
        </p:nvSpPr>
        <p:spPr>
          <a:xfrm>
            <a:off x="-56445" y="0"/>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0" name="Google Shape;60;p1"/>
          <p:cNvSpPr txBox="1">
            <a:spLocks noGrp="1"/>
          </p:cNvSpPr>
          <p:nvPr>
            <p:ph type="ctrTitle"/>
          </p:nvPr>
        </p:nvSpPr>
        <p:spPr>
          <a:xfrm>
            <a:off x="155948" y="2173557"/>
            <a:ext cx="9178057" cy="8794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Comparing what you and someone else (we) do (News and media)</a:t>
            </a:r>
            <a:r>
              <a:rPr lang="en-GB" sz="3600">
                <a:solidFill>
                  <a:schemeClr val="lt1"/>
                </a:solidFill>
              </a:rPr>
              <a:t> </a:t>
            </a:r>
            <a:endParaRPr sz="3600">
              <a:solidFill>
                <a:schemeClr val="lt1"/>
              </a:solidFill>
            </a:endParaRPr>
          </a:p>
        </p:txBody>
      </p:sp>
      <p:sp>
        <p:nvSpPr>
          <p:cNvPr id="61" name="Google Shape;61;p1"/>
          <p:cNvSpPr txBox="1">
            <a:spLocks noGrp="1"/>
          </p:cNvSpPr>
          <p:nvPr>
            <p:ph type="subTitle" idx="1"/>
          </p:nvPr>
        </p:nvSpPr>
        <p:spPr>
          <a:xfrm>
            <a:off x="190329" y="3145187"/>
            <a:ext cx="7291126" cy="56762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600"/>
              <a:buNone/>
            </a:pPr>
            <a:r>
              <a:rPr lang="en-GB" sz="2600">
                <a:solidFill>
                  <a:schemeClr val="lt1"/>
                </a:solidFill>
              </a:rPr>
              <a:t>Present tense -er verbs: 1st plural (-emos)</a:t>
            </a:r>
            <a:endParaRPr sz="2600">
              <a:solidFill>
                <a:schemeClr val="lt1"/>
              </a:solidFill>
            </a:endParaRPr>
          </a:p>
          <a:p>
            <a:pPr marL="0" lvl="0" indent="0" algn="ctr" rtl="0">
              <a:lnSpc>
                <a:spcPct val="90000"/>
              </a:lnSpc>
              <a:spcBef>
                <a:spcPts val="1000"/>
              </a:spcBef>
              <a:spcAft>
                <a:spcPts val="0"/>
              </a:spcAft>
              <a:buClr>
                <a:srgbClr val="1F3864"/>
              </a:buClr>
              <a:buSzPts val="2600"/>
              <a:buNone/>
            </a:pPr>
            <a:endParaRPr sz="2600"/>
          </a:p>
        </p:txBody>
      </p:sp>
      <p:sp>
        <p:nvSpPr>
          <p:cNvPr id="62" name="Google Shape;62;p1"/>
          <p:cNvSpPr txBox="1"/>
          <p:nvPr/>
        </p:nvSpPr>
        <p:spPr>
          <a:xfrm>
            <a:off x="199916" y="3624402"/>
            <a:ext cx="4509583" cy="57175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FFFF"/>
              </a:buClr>
              <a:buSzPts val="2600"/>
              <a:buFont typeface="Arial"/>
              <a:buNone/>
            </a:pPr>
            <a:r>
              <a:rPr lang="en-GB" sz="2600" b="0" i="0" u="none" strike="noStrike" cap="none">
                <a:solidFill>
                  <a:srgbClr val="FFFFFF"/>
                </a:solidFill>
                <a:latin typeface="Century Gothic"/>
                <a:ea typeface="Century Gothic"/>
                <a:cs typeface="Century Gothic"/>
                <a:sym typeface="Century Gothic"/>
              </a:rPr>
              <a:t>Final syllable stress</a:t>
            </a:r>
            <a:endParaRPr sz="2600" b="0" i="0" u="none" strike="noStrike" cap="none">
              <a:solidFill>
                <a:srgbClr val="FFFFFF"/>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rgbClr val="1F3864"/>
              </a:buClr>
              <a:buSzPts val="2600"/>
              <a:buFont typeface="Arial"/>
              <a:buNone/>
            </a:pPr>
            <a:endParaRPr sz="2600" b="0" i="0" u="none" strike="noStrike" cap="none">
              <a:solidFill>
                <a:srgbClr val="1F3864"/>
              </a:solidFill>
              <a:latin typeface="Century Gothic"/>
              <a:ea typeface="Century Gothic"/>
              <a:cs typeface="Century Gothic"/>
              <a:sym typeface="Century Gothic"/>
            </a:endParaRPr>
          </a:p>
        </p:txBody>
      </p:sp>
      <p:sp>
        <p:nvSpPr>
          <p:cNvPr id="63" name="Google Shape;63;p1"/>
          <p:cNvSpPr txBox="1"/>
          <p:nvPr/>
        </p:nvSpPr>
        <p:spPr>
          <a:xfrm>
            <a:off x="225242" y="4914785"/>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200"/>
              <a:buFont typeface="Century Gothic"/>
              <a:buNone/>
            </a:pPr>
            <a:r>
              <a:rPr lang="en-GB" sz="2200" b="1" i="0" u="none" strike="noStrike" cap="none">
                <a:solidFill>
                  <a:srgbClr val="FFFFFF"/>
                </a:solidFill>
                <a:latin typeface="Century Gothic"/>
                <a:ea typeface="Century Gothic"/>
                <a:cs typeface="Century Gothic"/>
                <a:sym typeface="Century Gothic"/>
              </a:rPr>
              <a:t>Y7 Spanish</a:t>
            </a:r>
            <a:endParaRPr/>
          </a:p>
          <a:p>
            <a:pPr marL="0" marR="0" lvl="0" indent="0" algn="l" rtl="0">
              <a:lnSpc>
                <a:spcPct val="90000"/>
              </a:lnSpc>
              <a:spcBef>
                <a:spcPts val="0"/>
              </a:spcBef>
              <a:spcAft>
                <a:spcPts val="0"/>
              </a:spcAft>
              <a:buClr>
                <a:srgbClr val="FFFFFF"/>
              </a:buClr>
              <a:buSzPts val="2200"/>
              <a:buFont typeface="Century Gothic"/>
              <a:buNone/>
            </a:pPr>
            <a:r>
              <a:rPr lang="en-GB" sz="2200" b="0" i="0" u="none" strike="noStrike" cap="none">
                <a:solidFill>
                  <a:srgbClr val="FFFFFF"/>
                </a:solidFill>
                <a:latin typeface="Century Gothic"/>
                <a:ea typeface="Century Gothic"/>
                <a:cs typeface="Century Gothic"/>
                <a:sym typeface="Century Gothic"/>
              </a:rPr>
              <a:t>Term 8.1 - Week 4 - Lesson 7</a:t>
            </a:r>
            <a:endParaRPr/>
          </a:p>
        </p:txBody>
      </p:sp>
      <p:sp>
        <p:nvSpPr>
          <p:cNvPr id="64" name="Google Shape;64;p1"/>
          <p:cNvSpPr txBox="1"/>
          <p:nvPr/>
        </p:nvSpPr>
        <p:spPr>
          <a:xfrm>
            <a:off x="214817" y="5780283"/>
            <a:ext cx="4679798" cy="9530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Victoria Hobson / Nick Avery / Rachel Hawkes</a:t>
            </a:r>
            <a:br>
              <a:rPr lang="en-GB" sz="1400" b="0" i="0" u="none" strike="noStrike" cap="none" dirty="0">
                <a:solidFill>
                  <a:srgbClr val="FFFFFF"/>
                </a:solidFill>
                <a:latin typeface="Century Gothic"/>
                <a:ea typeface="Century Gothic"/>
                <a:cs typeface="Century Gothic"/>
                <a:sym typeface="Century Gothic"/>
              </a:rPr>
            </a:br>
            <a:r>
              <a:rPr lang="en-GB" sz="1400" b="0" i="0" u="none" strike="noStrike" cap="none" dirty="0">
                <a:solidFill>
                  <a:srgbClr val="FFFFFF"/>
                </a:solidFill>
                <a:latin typeface="Century Gothic"/>
                <a:ea typeface="Century Gothic"/>
                <a:cs typeface="Century Gothic"/>
                <a:sym typeface="Century Gothic"/>
              </a:rPr>
              <a:t>Artwork: Mark Davies</a:t>
            </a:r>
            <a:endParaRPr dirty="0"/>
          </a:p>
          <a:p>
            <a:pPr marL="0" marR="0" lvl="0" indent="0" algn="l" rtl="0">
              <a:lnSpc>
                <a:spcPct val="90000"/>
              </a:lnSpc>
              <a:spcBef>
                <a:spcPts val="0"/>
              </a:spcBef>
              <a:spcAft>
                <a:spcPts val="0"/>
              </a:spcAft>
              <a:buClr>
                <a:srgbClr val="1F3864"/>
              </a:buClr>
              <a:buSzPts val="1600"/>
              <a:buFont typeface="Twentieth Century"/>
              <a:buNone/>
            </a:pPr>
            <a:endParaRPr sz="16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 08</a:t>
            </a:r>
            <a:r>
              <a:rPr lang="en-GB" dirty="0">
                <a:solidFill>
                  <a:srgbClr val="FFFFFF"/>
                </a:solidFill>
                <a:latin typeface="Century Gothic"/>
                <a:ea typeface="Century Gothic"/>
                <a:cs typeface="Century Gothic"/>
                <a:sym typeface="Century Gothic"/>
              </a:rPr>
              <a:t>/10</a:t>
            </a:r>
            <a:r>
              <a:rPr lang="en-GB" sz="1400" b="0" i="0" u="none" strike="noStrike" cap="none" dirty="0">
                <a:solidFill>
                  <a:srgbClr val="FFFFFF"/>
                </a:solidFill>
                <a:latin typeface="Century Gothic"/>
                <a:ea typeface="Century Gothic"/>
                <a:cs typeface="Century Gothic"/>
                <a:sym typeface="Century Gothic"/>
              </a:rPr>
              <a:t>/21</a:t>
            </a:r>
            <a:endParaRPr sz="1400" b="0" i="0" u="none" strike="noStrike" cap="none" dirty="0">
              <a:solidFill>
                <a:srgbClr val="FFFFFF"/>
              </a:solidFill>
              <a:latin typeface="Century Gothic"/>
              <a:ea typeface="Century Gothic"/>
              <a:cs typeface="Century Gothic"/>
              <a:sym typeface="Century Gothic"/>
            </a:endParaRPr>
          </a:p>
        </p:txBody>
      </p:sp>
      <p:pic>
        <p:nvPicPr>
          <p:cNvPr id="65" name="Google Shape;65;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0"/>
          <p:cNvSpPr txBox="1">
            <a:spLocks noGrp="1"/>
          </p:cNvSpPr>
          <p:nvPr>
            <p:ph type="title"/>
          </p:nvPr>
        </p:nvSpPr>
        <p:spPr>
          <a:xfrm>
            <a:off x="0" y="826968"/>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4400"/>
              <a:buFont typeface="Century Gothic"/>
              <a:buNone/>
            </a:pPr>
            <a:r>
              <a:rPr lang="en-GB" sz="11500" b="1">
                <a:solidFill>
                  <a:srgbClr val="1E4E79"/>
                </a:solidFill>
              </a:rPr>
              <a:t>vender</a:t>
            </a:r>
            <a:endParaRPr sz="11500"/>
          </a:p>
        </p:txBody>
      </p:sp>
      <p:sp>
        <p:nvSpPr>
          <p:cNvPr id="268" name="Google Shape;268;p10"/>
          <p:cNvSpPr txBox="1"/>
          <p:nvPr/>
        </p:nvSpPr>
        <p:spPr>
          <a:xfrm>
            <a:off x="1580827" y="2178000"/>
            <a:ext cx="886503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3200">
                <a:solidFill>
                  <a:srgbClr val="1E4E79"/>
                </a:solidFill>
                <a:latin typeface="Century Gothic"/>
                <a:ea typeface="Century Gothic"/>
                <a:cs typeface="Century Gothic"/>
                <a:sym typeface="Century Gothic"/>
              </a:rPr>
              <a:t>[to sell | selling]</a:t>
            </a:r>
            <a:endParaRPr sz="1400" b="0" i="0" u="none" strike="noStrike" cap="none">
              <a:solidFill>
                <a:srgbClr val="000000"/>
              </a:solidFill>
              <a:latin typeface="Arial"/>
              <a:ea typeface="Arial"/>
              <a:cs typeface="Arial"/>
              <a:sym typeface="Arial"/>
            </a:endParaRPr>
          </a:p>
        </p:txBody>
      </p:sp>
      <p:sp>
        <p:nvSpPr>
          <p:cNvPr id="269" name="Google Shape;269;p10" descr="question mark action button"/>
          <p:cNvSpPr/>
          <p:nvPr/>
        </p:nvSpPr>
        <p:spPr>
          <a:xfrm>
            <a:off x="900000" y="512578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270" name="Google Shape;270;p10"/>
          <p:cNvSpPr txBox="1"/>
          <p:nvPr/>
        </p:nvSpPr>
        <p:spPr>
          <a:xfrm>
            <a:off x="1030514" y="4017137"/>
            <a:ext cx="10667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6000"/>
              <a:buFont typeface="Arial"/>
              <a:buNone/>
            </a:pPr>
            <a:r>
              <a:rPr lang="en-GB" sz="6000" b="0" i="0" u="none" strike="noStrike" cap="none">
                <a:solidFill>
                  <a:srgbClr val="1E4E79"/>
                </a:solidFill>
                <a:latin typeface="Century Gothic"/>
                <a:ea typeface="Century Gothic"/>
                <a:cs typeface="Century Gothic"/>
                <a:sym typeface="Century Gothic"/>
              </a:rPr>
              <a:t>Ana quiere ________ libros. </a:t>
            </a:r>
            <a:endParaRPr sz="6000" b="0" i="0" u="none" strike="noStrike" cap="none">
              <a:solidFill>
                <a:srgbClr val="EA5F00"/>
              </a:solidFill>
              <a:latin typeface="Century Gothic"/>
              <a:ea typeface="Century Gothic"/>
              <a:cs typeface="Century Gothic"/>
              <a:sym typeface="Century Gothic"/>
            </a:endParaRPr>
          </a:p>
        </p:txBody>
      </p:sp>
      <p:sp>
        <p:nvSpPr>
          <p:cNvPr id="271" name="Google Shape;271;p10"/>
          <p:cNvSpPr/>
          <p:nvPr/>
        </p:nvSpPr>
        <p:spPr>
          <a:xfrm>
            <a:off x="6013342" y="3978318"/>
            <a:ext cx="4124428"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55A11"/>
              </a:buClr>
              <a:buSzPts val="6000"/>
              <a:buFont typeface="Arial"/>
              <a:buNone/>
            </a:pPr>
            <a:r>
              <a:rPr lang="en-GB" sz="6000" b="1" i="0" u="none" strike="noStrike" cap="none">
                <a:solidFill>
                  <a:srgbClr val="C55A11"/>
                </a:solidFill>
                <a:latin typeface="Century Gothic"/>
                <a:ea typeface="Century Gothic"/>
                <a:cs typeface="Century Gothic"/>
                <a:sym typeface="Century Gothic"/>
              </a:rPr>
              <a:t>vender</a:t>
            </a:r>
            <a:endParaRPr sz="6000" b="0" i="0" u="none" strike="noStrike" cap="none">
              <a:solidFill>
                <a:srgbClr val="C55A11"/>
              </a:solidFill>
              <a:latin typeface="Century Gothic"/>
              <a:ea typeface="Century Gothic"/>
              <a:cs typeface="Century Gothic"/>
              <a:sym typeface="Century Gothic"/>
            </a:endParaRPr>
          </a:p>
        </p:txBody>
      </p:sp>
      <p:sp>
        <p:nvSpPr>
          <p:cNvPr id="272" name="Google Shape;272;p10"/>
          <p:cNvSpPr txBox="1"/>
          <p:nvPr/>
        </p:nvSpPr>
        <p:spPr>
          <a:xfrm>
            <a:off x="1580827" y="5032800"/>
            <a:ext cx="886503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solidFill>
                  <a:srgbClr val="1E4E79"/>
                </a:solidFill>
                <a:latin typeface="Century Gothic"/>
                <a:ea typeface="Century Gothic"/>
                <a:cs typeface="Century Gothic"/>
                <a:sym typeface="Century Gothic"/>
              </a:rPr>
              <a:t>[Ana wants </a:t>
            </a:r>
            <a:r>
              <a:rPr lang="en-GB" sz="3200" b="1" i="0" u="none" strike="noStrike" cap="none">
                <a:solidFill>
                  <a:srgbClr val="C55A11"/>
                </a:solidFill>
                <a:latin typeface="Century Gothic"/>
                <a:ea typeface="Century Gothic"/>
                <a:cs typeface="Century Gothic"/>
                <a:sym typeface="Century Gothic"/>
              </a:rPr>
              <a:t>to sell</a:t>
            </a:r>
            <a:r>
              <a:rPr lang="en-GB" sz="3200" b="1" i="0" u="none" strike="noStrike" cap="none">
                <a:solidFill>
                  <a:srgbClr val="EEC100"/>
                </a:solidFill>
                <a:latin typeface="Century Gothic"/>
                <a:ea typeface="Century Gothic"/>
                <a:cs typeface="Century Gothic"/>
                <a:sym typeface="Century Gothic"/>
              </a:rPr>
              <a:t> </a:t>
            </a:r>
            <a:r>
              <a:rPr lang="en-GB" sz="3200" b="0" i="0" u="none" strike="noStrike" cap="none">
                <a:solidFill>
                  <a:srgbClr val="1E4E79"/>
                </a:solidFill>
                <a:latin typeface="Century Gothic"/>
                <a:ea typeface="Century Gothic"/>
                <a:cs typeface="Century Gothic"/>
                <a:sym typeface="Century Gothic"/>
              </a:rPr>
              <a:t>books.]</a:t>
            </a:r>
            <a:endParaRPr sz="1400" b="0" i="0" u="none" strike="noStrike" cap="none">
              <a:solidFill>
                <a:srgbClr val="000000"/>
              </a:solidFill>
              <a:latin typeface="Arial"/>
              <a:ea typeface="Arial"/>
              <a:cs typeface="Arial"/>
              <a:sym typeface="Arial"/>
            </a:endParaRPr>
          </a:p>
        </p:txBody>
      </p:sp>
      <p:sp>
        <p:nvSpPr>
          <p:cNvPr id="273" name="Google Shape;273;p10"/>
          <p:cNvSpPr/>
          <p:nvPr/>
        </p:nvSpPr>
        <p:spPr>
          <a:xfrm>
            <a:off x="754747" y="1861288"/>
            <a:ext cx="1117600" cy="7112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74" name="Google Shape;274;p10" descr="question mark action button"/>
          <p:cNvSpPr/>
          <p:nvPr/>
        </p:nvSpPr>
        <p:spPr>
          <a:xfrm>
            <a:off x="900000" y="2301984"/>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4"/>
                                        </p:tgtEl>
                                        <p:attrNameLst>
                                          <p:attrName>style.visibility</p:attrName>
                                        </p:attrNameLst>
                                      </p:cBhvr>
                                      <p:to>
                                        <p:strVal val="visible"/>
                                      </p:to>
                                    </p:set>
                                    <p:animEffect transition="in" filter="fade">
                                      <p:cBhvr>
                                        <p:cTn id="12" dur="500"/>
                                        <p:tgtEl>
                                          <p:spTgt spid="2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8"/>
                                        </p:tgtEl>
                                        <p:attrNameLst>
                                          <p:attrName>style.visibility</p:attrName>
                                        </p:attrNameLst>
                                      </p:cBhvr>
                                      <p:to>
                                        <p:strVal val="visible"/>
                                      </p:to>
                                    </p:set>
                                    <p:animEffect transition="in" filter="fade">
                                      <p:cBhvr>
                                        <p:cTn id="17" dur="500"/>
                                        <p:tgtEl>
                                          <p:spTgt spid="2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0"/>
                                        </p:tgtEl>
                                        <p:attrNameLst>
                                          <p:attrName>style.visibility</p:attrName>
                                        </p:attrNameLst>
                                      </p:cBhvr>
                                      <p:to>
                                        <p:strVal val="visible"/>
                                      </p:to>
                                    </p:set>
                                    <p:animEffect transition="in" filter="fade">
                                      <p:cBhvr>
                                        <p:cTn id="22" dur="500"/>
                                        <p:tgtEl>
                                          <p:spTgt spid="2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1"/>
                                        </p:tgtEl>
                                        <p:attrNameLst>
                                          <p:attrName>style.visibility</p:attrName>
                                        </p:attrNameLst>
                                      </p:cBhvr>
                                      <p:to>
                                        <p:strVal val="visible"/>
                                      </p:to>
                                    </p:set>
                                    <p:animEffect transition="in" filter="fade">
                                      <p:cBhvr>
                                        <p:cTn id="27" dur="500"/>
                                        <p:tgtEl>
                                          <p:spTgt spid="2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9"/>
                                        </p:tgtEl>
                                        <p:attrNameLst>
                                          <p:attrName>style.visibility</p:attrName>
                                        </p:attrNameLst>
                                      </p:cBhvr>
                                      <p:to>
                                        <p:strVal val="visible"/>
                                      </p:to>
                                    </p:set>
                                    <p:animEffect transition="in" filter="fade">
                                      <p:cBhvr>
                                        <p:cTn id="32" dur="500"/>
                                        <p:tgtEl>
                                          <p:spTgt spid="2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2"/>
                                        </p:tgtEl>
                                        <p:attrNameLst>
                                          <p:attrName>style.visibility</p:attrName>
                                        </p:attrNameLst>
                                      </p:cBhvr>
                                      <p:to>
                                        <p:strVal val="visible"/>
                                      </p:to>
                                    </p:set>
                                    <p:animEffect transition="in" filter="fade">
                                      <p:cBhvr>
                                        <p:cTn id="37"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1"/>
          <p:cNvSpPr txBox="1">
            <a:spLocks noGrp="1"/>
          </p:cNvSpPr>
          <p:nvPr>
            <p:ph type="title"/>
          </p:nvPr>
        </p:nvSpPr>
        <p:spPr>
          <a:xfrm>
            <a:off x="0" y="828399"/>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4400"/>
              <a:buFont typeface="Century Gothic"/>
              <a:buNone/>
            </a:pPr>
            <a:r>
              <a:rPr lang="en-GB" sz="11500" b="1">
                <a:solidFill>
                  <a:srgbClr val="1E4E79"/>
                </a:solidFill>
              </a:rPr>
              <a:t>vendemos</a:t>
            </a:r>
            <a:endParaRPr sz="11500"/>
          </a:p>
        </p:txBody>
      </p:sp>
      <p:sp>
        <p:nvSpPr>
          <p:cNvPr id="281" name="Google Shape;281;p11"/>
          <p:cNvSpPr txBox="1"/>
          <p:nvPr/>
        </p:nvSpPr>
        <p:spPr>
          <a:xfrm>
            <a:off x="4082010" y="2178000"/>
            <a:ext cx="402798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solidFill>
                  <a:srgbClr val="1E4E79"/>
                </a:solidFill>
                <a:latin typeface="Century Gothic"/>
                <a:ea typeface="Century Gothic"/>
                <a:cs typeface="Century Gothic"/>
                <a:sym typeface="Century Gothic"/>
              </a:rPr>
              <a:t>[we sell]</a:t>
            </a:r>
            <a:endParaRPr sz="1400" b="0" i="0" u="none" strike="noStrike" cap="none">
              <a:solidFill>
                <a:srgbClr val="000000"/>
              </a:solidFill>
              <a:latin typeface="Arial"/>
              <a:ea typeface="Arial"/>
              <a:cs typeface="Arial"/>
              <a:sym typeface="Arial"/>
            </a:endParaRPr>
          </a:p>
        </p:txBody>
      </p:sp>
      <p:sp>
        <p:nvSpPr>
          <p:cNvPr id="282" name="Google Shape;282;p11" descr="question mark action button"/>
          <p:cNvSpPr/>
          <p:nvPr/>
        </p:nvSpPr>
        <p:spPr>
          <a:xfrm>
            <a:off x="900000" y="5126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283" name="Google Shape;283;p11"/>
          <p:cNvSpPr txBox="1"/>
          <p:nvPr/>
        </p:nvSpPr>
        <p:spPr>
          <a:xfrm>
            <a:off x="2540000" y="4109470"/>
            <a:ext cx="8258629"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5400"/>
              <a:buFont typeface="Arial"/>
              <a:buNone/>
            </a:pPr>
            <a:r>
              <a:rPr lang="en-GB" sz="6000" b="0" i="0" u="none" strike="noStrike" cap="none">
                <a:solidFill>
                  <a:srgbClr val="1E4E79"/>
                </a:solidFill>
                <a:latin typeface="Century Gothic"/>
                <a:ea typeface="Century Gothic"/>
                <a:cs typeface="Century Gothic"/>
                <a:sym typeface="Century Gothic"/>
              </a:rPr>
              <a:t>___________ libros.</a:t>
            </a:r>
            <a:endParaRPr sz="6000" b="0" i="0" u="none" strike="noStrike" cap="none">
              <a:solidFill>
                <a:srgbClr val="000000"/>
              </a:solidFill>
              <a:latin typeface="Arial"/>
              <a:ea typeface="Arial"/>
              <a:cs typeface="Arial"/>
              <a:sym typeface="Arial"/>
            </a:endParaRPr>
          </a:p>
        </p:txBody>
      </p:sp>
      <p:sp>
        <p:nvSpPr>
          <p:cNvPr id="284" name="Google Shape;284;p11"/>
          <p:cNvSpPr/>
          <p:nvPr/>
        </p:nvSpPr>
        <p:spPr>
          <a:xfrm>
            <a:off x="3320455" y="4087953"/>
            <a:ext cx="7403524"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55A11"/>
              </a:buClr>
              <a:buSzPts val="6000"/>
              <a:buFont typeface="Arial"/>
              <a:buNone/>
            </a:pPr>
            <a:r>
              <a:rPr lang="en-GB" sz="6000" b="1" i="0" u="none" strike="noStrike" cap="none">
                <a:solidFill>
                  <a:srgbClr val="C55A11"/>
                </a:solidFill>
                <a:latin typeface="Century Gothic"/>
                <a:ea typeface="Century Gothic"/>
                <a:cs typeface="Century Gothic"/>
                <a:sym typeface="Century Gothic"/>
              </a:rPr>
              <a:t>Vendemos</a:t>
            </a:r>
            <a:endParaRPr sz="6000" b="0" i="0" u="none" strike="noStrike" cap="none">
              <a:solidFill>
                <a:srgbClr val="C55A11"/>
              </a:solidFill>
              <a:latin typeface="Century Gothic"/>
              <a:ea typeface="Century Gothic"/>
              <a:cs typeface="Century Gothic"/>
              <a:sym typeface="Century Gothic"/>
            </a:endParaRPr>
          </a:p>
        </p:txBody>
      </p:sp>
      <p:sp>
        <p:nvSpPr>
          <p:cNvPr id="285" name="Google Shape;285;p11"/>
          <p:cNvSpPr txBox="1"/>
          <p:nvPr/>
        </p:nvSpPr>
        <p:spPr>
          <a:xfrm>
            <a:off x="3320455" y="5032800"/>
            <a:ext cx="563530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solidFill>
                  <a:srgbClr val="1E4E79"/>
                </a:solidFill>
                <a:latin typeface="Century Gothic"/>
                <a:ea typeface="Century Gothic"/>
                <a:cs typeface="Century Gothic"/>
                <a:sym typeface="Century Gothic"/>
              </a:rPr>
              <a:t>[</a:t>
            </a:r>
            <a:r>
              <a:rPr lang="en-GB" sz="3200" b="1" i="0" u="none" strike="noStrike" cap="none">
                <a:solidFill>
                  <a:srgbClr val="C55A11"/>
                </a:solidFill>
                <a:latin typeface="Century Gothic"/>
                <a:ea typeface="Century Gothic"/>
                <a:cs typeface="Century Gothic"/>
                <a:sym typeface="Century Gothic"/>
              </a:rPr>
              <a:t>We sell </a:t>
            </a:r>
            <a:r>
              <a:rPr lang="en-GB" sz="3200" b="0" i="0" u="none" strike="noStrike" cap="none">
                <a:solidFill>
                  <a:srgbClr val="1E4E79"/>
                </a:solidFill>
                <a:latin typeface="Century Gothic"/>
                <a:ea typeface="Century Gothic"/>
                <a:cs typeface="Century Gothic"/>
                <a:sym typeface="Century Gothic"/>
              </a:rPr>
              <a:t>books.]</a:t>
            </a:r>
            <a:endParaRPr sz="1400" b="0" i="0" u="none" strike="noStrike" cap="none">
              <a:solidFill>
                <a:srgbClr val="000000"/>
              </a:solidFill>
              <a:latin typeface="Arial"/>
              <a:ea typeface="Arial"/>
              <a:cs typeface="Arial"/>
              <a:sym typeface="Arial"/>
            </a:endParaRPr>
          </a:p>
        </p:txBody>
      </p:sp>
      <p:sp>
        <p:nvSpPr>
          <p:cNvPr id="286" name="Google Shape;286;p11"/>
          <p:cNvSpPr/>
          <p:nvPr/>
        </p:nvSpPr>
        <p:spPr>
          <a:xfrm>
            <a:off x="760461" y="1907514"/>
            <a:ext cx="1117600" cy="7112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87" name="Google Shape;287;p11" descr="question mark action button"/>
          <p:cNvSpPr/>
          <p:nvPr/>
        </p:nvSpPr>
        <p:spPr>
          <a:xfrm>
            <a:off x="900000" y="2300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500"/>
                                        <p:tgtEl>
                                          <p:spTgt spid="2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7"/>
                                        </p:tgtEl>
                                        <p:attrNameLst>
                                          <p:attrName>style.visibility</p:attrName>
                                        </p:attrNameLst>
                                      </p:cBhvr>
                                      <p:to>
                                        <p:strVal val="visible"/>
                                      </p:to>
                                    </p:set>
                                    <p:animEffect transition="in" filter="fade">
                                      <p:cBhvr>
                                        <p:cTn id="12" dur="500"/>
                                        <p:tgtEl>
                                          <p:spTgt spid="2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1"/>
                                        </p:tgtEl>
                                        <p:attrNameLst>
                                          <p:attrName>style.visibility</p:attrName>
                                        </p:attrNameLst>
                                      </p:cBhvr>
                                      <p:to>
                                        <p:strVal val="visible"/>
                                      </p:to>
                                    </p:set>
                                    <p:animEffect transition="in" filter="fade">
                                      <p:cBhvr>
                                        <p:cTn id="17" dur="500"/>
                                        <p:tgtEl>
                                          <p:spTgt spid="2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3"/>
                                        </p:tgtEl>
                                        <p:attrNameLst>
                                          <p:attrName>style.visibility</p:attrName>
                                        </p:attrNameLst>
                                      </p:cBhvr>
                                      <p:to>
                                        <p:strVal val="visible"/>
                                      </p:to>
                                    </p:set>
                                    <p:animEffect transition="in" filter="fade">
                                      <p:cBhvr>
                                        <p:cTn id="22" dur="500"/>
                                        <p:tgtEl>
                                          <p:spTgt spid="28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4"/>
                                        </p:tgtEl>
                                        <p:attrNameLst>
                                          <p:attrName>style.visibility</p:attrName>
                                        </p:attrNameLst>
                                      </p:cBhvr>
                                      <p:to>
                                        <p:strVal val="visible"/>
                                      </p:to>
                                    </p:set>
                                    <p:animEffect transition="in" filter="fade">
                                      <p:cBhvr>
                                        <p:cTn id="27" dur="500"/>
                                        <p:tgtEl>
                                          <p:spTgt spid="28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2"/>
                                        </p:tgtEl>
                                        <p:attrNameLst>
                                          <p:attrName>style.visibility</p:attrName>
                                        </p:attrNameLst>
                                      </p:cBhvr>
                                      <p:to>
                                        <p:strVal val="visible"/>
                                      </p:to>
                                    </p:set>
                                    <p:animEffect transition="in" filter="fade">
                                      <p:cBhvr>
                                        <p:cTn id="32" dur="500"/>
                                        <p:tgtEl>
                                          <p:spTgt spid="28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5"/>
                                        </p:tgtEl>
                                        <p:attrNameLst>
                                          <p:attrName>style.visibility</p:attrName>
                                        </p:attrNameLst>
                                      </p:cBhvr>
                                      <p:to>
                                        <p:strVal val="visible"/>
                                      </p:to>
                                    </p:set>
                                    <p:animEffect transition="in" filter="fade">
                                      <p:cBhvr>
                                        <p:cTn id="37"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12"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94" name="Google Shape;294;p12"/>
          <p:cNvSpPr txBox="1">
            <a:spLocks noGrp="1"/>
          </p:cNvSpPr>
          <p:nvPr>
            <p:ph type="title"/>
          </p:nvPr>
        </p:nvSpPr>
        <p:spPr>
          <a:xfrm>
            <a:off x="0" y="-27086"/>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700"/>
              <a:buFont typeface="Century Gothic"/>
              <a:buNone/>
            </a:pPr>
            <a:r>
              <a:rPr lang="en-GB" sz="2700" b="1">
                <a:solidFill>
                  <a:schemeClr val="lt1"/>
                </a:solidFill>
              </a:rPr>
              <a:t>present tense -er verbs in 1</a:t>
            </a:r>
            <a:r>
              <a:rPr lang="en-GB" sz="2700" b="1" baseline="30000">
                <a:solidFill>
                  <a:schemeClr val="lt1"/>
                </a:solidFill>
              </a:rPr>
              <a:t>st</a:t>
            </a:r>
            <a:r>
              <a:rPr lang="en-GB" sz="2700" b="1">
                <a:solidFill>
                  <a:schemeClr val="lt1"/>
                </a:solidFill>
              </a:rPr>
              <a:t> person </a:t>
            </a:r>
            <a:br>
              <a:rPr lang="en-GB" sz="2700" b="1">
                <a:solidFill>
                  <a:schemeClr val="lt1"/>
                </a:solidFill>
              </a:rPr>
            </a:br>
            <a:r>
              <a:rPr lang="en-GB" sz="2700" b="1">
                <a:solidFill>
                  <a:schemeClr val="lt1"/>
                </a:solidFill>
              </a:rPr>
              <a:t>singular and plural</a:t>
            </a:r>
            <a:endParaRPr/>
          </a:p>
        </p:txBody>
      </p:sp>
      <p:sp>
        <p:nvSpPr>
          <p:cNvPr id="295" name="Google Shape;295;p12"/>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gramática</a:t>
            </a:r>
            <a:endParaRPr sz="2000" b="1" i="0" u="none" strike="noStrike" cap="none">
              <a:solidFill>
                <a:srgbClr val="FFFFFF"/>
              </a:solidFill>
              <a:latin typeface="Century Gothic"/>
              <a:ea typeface="Century Gothic"/>
              <a:cs typeface="Century Gothic"/>
              <a:sym typeface="Century Gothic"/>
            </a:endParaRPr>
          </a:p>
        </p:txBody>
      </p:sp>
      <p:grpSp>
        <p:nvGrpSpPr>
          <p:cNvPr id="296" name="Google Shape;296;p12"/>
          <p:cNvGrpSpPr/>
          <p:nvPr/>
        </p:nvGrpSpPr>
        <p:grpSpPr>
          <a:xfrm>
            <a:off x="82286" y="1706860"/>
            <a:ext cx="3611301" cy="2031357"/>
            <a:chOff x="741929" y="1622426"/>
            <a:chExt cx="3611301" cy="2031357"/>
          </a:xfrm>
        </p:grpSpPr>
        <p:pic>
          <p:nvPicPr>
            <p:cNvPr id="297" name="Google Shape;297;p12"/>
            <p:cNvPicPr preferRelativeResize="0"/>
            <p:nvPr/>
          </p:nvPicPr>
          <p:blipFill rotWithShape="1">
            <a:blip r:embed="rId4">
              <a:alphaModFix/>
            </a:blip>
            <a:srcRect/>
            <a:stretch/>
          </p:blipFill>
          <p:spPr>
            <a:xfrm>
              <a:off x="741929" y="1622426"/>
              <a:ext cx="3611301" cy="2031357"/>
            </a:xfrm>
            <a:prstGeom prst="rect">
              <a:avLst/>
            </a:prstGeom>
            <a:noFill/>
            <a:ln>
              <a:noFill/>
            </a:ln>
          </p:spPr>
        </p:pic>
        <p:pic>
          <p:nvPicPr>
            <p:cNvPr id="298" name="Google Shape;298;p12"/>
            <p:cNvPicPr preferRelativeResize="0"/>
            <p:nvPr/>
          </p:nvPicPr>
          <p:blipFill rotWithShape="1">
            <a:blip r:embed="rId5">
              <a:alphaModFix/>
            </a:blip>
            <a:srcRect l="29790" t="3480" r="45930" b="60473"/>
            <a:stretch/>
          </p:blipFill>
          <p:spPr>
            <a:xfrm>
              <a:off x="1107690" y="1803212"/>
              <a:ext cx="805516" cy="672702"/>
            </a:xfrm>
            <a:prstGeom prst="rect">
              <a:avLst/>
            </a:prstGeom>
            <a:noFill/>
            <a:ln>
              <a:noFill/>
            </a:ln>
          </p:spPr>
        </p:pic>
      </p:grpSp>
      <p:grpSp>
        <p:nvGrpSpPr>
          <p:cNvPr id="299" name="Google Shape;299;p12"/>
          <p:cNvGrpSpPr/>
          <p:nvPr/>
        </p:nvGrpSpPr>
        <p:grpSpPr>
          <a:xfrm>
            <a:off x="3596518" y="1890242"/>
            <a:ext cx="3451275" cy="2110135"/>
            <a:chOff x="5964701" y="1413635"/>
            <a:chExt cx="3451275" cy="2110135"/>
          </a:xfrm>
        </p:grpSpPr>
        <p:pic>
          <p:nvPicPr>
            <p:cNvPr id="300" name="Google Shape;300;p12"/>
            <p:cNvPicPr preferRelativeResize="0"/>
            <p:nvPr/>
          </p:nvPicPr>
          <p:blipFill rotWithShape="1">
            <a:blip r:embed="rId6">
              <a:alphaModFix/>
            </a:blip>
            <a:srcRect/>
            <a:stretch/>
          </p:blipFill>
          <p:spPr>
            <a:xfrm>
              <a:off x="5964701" y="1582428"/>
              <a:ext cx="3451275" cy="1941342"/>
            </a:xfrm>
            <a:prstGeom prst="rect">
              <a:avLst/>
            </a:prstGeom>
            <a:noFill/>
            <a:ln>
              <a:noFill/>
            </a:ln>
          </p:spPr>
        </p:pic>
        <p:pic>
          <p:nvPicPr>
            <p:cNvPr id="301" name="Google Shape;301;p12"/>
            <p:cNvPicPr preferRelativeResize="0"/>
            <p:nvPr/>
          </p:nvPicPr>
          <p:blipFill rotWithShape="1">
            <a:blip r:embed="rId7">
              <a:alphaModFix/>
            </a:blip>
            <a:srcRect/>
            <a:stretch/>
          </p:blipFill>
          <p:spPr>
            <a:xfrm>
              <a:off x="6649156" y="1413635"/>
              <a:ext cx="790941" cy="793604"/>
            </a:xfrm>
            <a:prstGeom prst="rect">
              <a:avLst/>
            </a:prstGeom>
            <a:noFill/>
            <a:ln>
              <a:noFill/>
            </a:ln>
          </p:spPr>
        </p:pic>
      </p:grpSp>
      <p:grpSp>
        <p:nvGrpSpPr>
          <p:cNvPr id="302" name="Google Shape;302;p12"/>
          <p:cNvGrpSpPr/>
          <p:nvPr/>
        </p:nvGrpSpPr>
        <p:grpSpPr>
          <a:xfrm>
            <a:off x="7266167" y="1903151"/>
            <a:ext cx="1394265" cy="1807585"/>
            <a:chOff x="7062576" y="1549335"/>
            <a:chExt cx="1394265" cy="1807585"/>
          </a:xfrm>
        </p:grpSpPr>
        <p:pic>
          <p:nvPicPr>
            <p:cNvPr id="303" name="Google Shape;303;p12"/>
            <p:cNvPicPr preferRelativeResize="0"/>
            <p:nvPr/>
          </p:nvPicPr>
          <p:blipFill rotWithShape="1">
            <a:blip r:embed="rId8">
              <a:alphaModFix/>
            </a:blip>
            <a:srcRect l="6992" t="8702" r="57623" b="9743"/>
            <a:stretch/>
          </p:blipFill>
          <p:spPr>
            <a:xfrm>
              <a:off x="7062576" y="1549335"/>
              <a:ext cx="1394265" cy="1807585"/>
            </a:xfrm>
            <a:prstGeom prst="rect">
              <a:avLst/>
            </a:prstGeom>
            <a:noFill/>
            <a:ln>
              <a:noFill/>
            </a:ln>
          </p:spPr>
        </p:pic>
        <p:pic>
          <p:nvPicPr>
            <p:cNvPr id="304" name="Google Shape;304;p12"/>
            <p:cNvPicPr preferRelativeResize="0"/>
            <p:nvPr/>
          </p:nvPicPr>
          <p:blipFill rotWithShape="1">
            <a:blip r:embed="rId9">
              <a:alphaModFix/>
            </a:blip>
            <a:srcRect/>
            <a:stretch/>
          </p:blipFill>
          <p:spPr>
            <a:xfrm rot="2426222">
              <a:off x="7437870" y="2156853"/>
              <a:ext cx="399422" cy="368776"/>
            </a:xfrm>
            <a:prstGeom prst="rect">
              <a:avLst/>
            </a:prstGeom>
            <a:noFill/>
            <a:ln>
              <a:noFill/>
            </a:ln>
          </p:spPr>
        </p:pic>
      </p:grpSp>
      <p:grpSp>
        <p:nvGrpSpPr>
          <p:cNvPr id="305" name="Google Shape;305;p12"/>
          <p:cNvGrpSpPr/>
          <p:nvPr/>
        </p:nvGrpSpPr>
        <p:grpSpPr>
          <a:xfrm>
            <a:off x="9097180" y="1384317"/>
            <a:ext cx="3153393" cy="2616060"/>
            <a:chOff x="8856023" y="707059"/>
            <a:chExt cx="3153393" cy="2616060"/>
          </a:xfrm>
        </p:grpSpPr>
        <p:pic>
          <p:nvPicPr>
            <p:cNvPr id="306" name="Google Shape;306;p12"/>
            <p:cNvPicPr preferRelativeResize="0"/>
            <p:nvPr/>
          </p:nvPicPr>
          <p:blipFill rotWithShape="1">
            <a:blip r:embed="rId10">
              <a:alphaModFix/>
            </a:blip>
            <a:srcRect/>
            <a:stretch/>
          </p:blipFill>
          <p:spPr>
            <a:xfrm>
              <a:off x="8856023" y="1549335"/>
              <a:ext cx="3153393" cy="1773784"/>
            </a:xfrm>
            <a:prstGeom prst="rect">
              <a:avLst/>
            </a:prstGeom>
            <a:noFill/>
            <a:ln>
              <a:noFill/>
            </a:ln>
          </p:spPr>
        </p:pic>
        <p:pic>
          <p:nvPicPr>
            <p:cNvPr id="307" name="Google Shape;307;p12"/>
            <p:cNvPicPr preferRelativeResize="0"/>
            <p:nvPr/>
          </p:nvPicPr>
          <p:blipFill rotWithShape="1">
            <a:blip r:embed="rId11">
              <a:alphaModFix/>
            </a:blip>
            <a:srcRect/>
            <a:stretch/>
          </p:blipFill>
          <p:spPr>
            <a:xfrm>
              <a:off x="9089180" y="707059"/>
              <a:ext cx="1040369" cy="1135641"/>
            </a:xfrm>
            <a:prstGeom prst="rect">
              <a:avLst/>
            </a:prstGeom>
            <a:noFill/>
            <a:ln>
              <a:noFill/>
            </a:ln>
          </p:spPr>
        </p:pic>
      </p:grpSp>
      <p:sp>
        <p:nvSpPr>
          <p:cNvPr id="308" name="Google Shape;308;p12"/>
          <p:cNvSpPr txBox="1"/>
          <p:nvPr/>
        </p:nvSpPr>
        <p:spPr>
          <a:xfrm>
            <a:off x="309488" y="4009274"/>
            <a:ext cx="299232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a:solidFill>
                  <a:srgbClr val="1F3864"/>
                </a:solidFill>
                <a:latin typeface="Century Gothic"/>
                <a:ea typeface="Century Gothic"/>
                <a:cs typeface="Century Gothic"/>
                <a:sym typeface="Century Gothic"/>
              </a:rPr>
              <a:t>esconder</a:t>
            </a:r>
            <a:endParaRPr sz="4400">
              <a:solidFill>
                <a:srgbClr val="1F3864"/>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[to hide] </a:t>
            </a:r>
            <a:endParaRPr/>
          </a:p>
        </p:txBody>
      </p:sp>
      <p:sp>
        <p:nvSpPr>
          <p:cNvPr id="309" name="Google Shape;309;p12"/>
          <p:cNvSpPr txBox="1"/>
          <p:nvPr/>
        </p:nvSpPr>
        <p:spPr>
          <a:xfrm>
            <a:off x="3658072" y="4024029"/>
            <a:ext cx="299232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a:solidFill>
                  <a:srgbClr val="1F3864"/>
                </a:solidFill>
                <a:latin typeface="Century Gothic"/>
                <a:ea typeface="Century Gothic"/>
                <a:cs typeface="Century Gothic"/>
                <a:sym typeface="Century Gothic"/>
              </a:rPr>
              <a:t>entender</a:t>
            </a:r>
            <a:endParaRPr sz="4400">
              <a:solidFill>
                <a:srgbClr val="1F3864"/>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[to understand] </a:t>
            </a:r>
            <a:endParaRPr/>
          </a:p>
        </p:txBody>
      </p:sp>
      <p:sp>
        <p:nvSpPr>
          <p:cNvPr id="310" name="Google Shape;310;p12"/>
          <p:cNvSpPr txBox="1"/>
          <p:nvPr/>
        </p:nvSpPr>
        <p:spPr>
          <a:xfrm>
            <a:off x="6960979" y="4029415"/>
            <a:ext cx="229586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a:solidFill>
                  <a:srgbClr val="1F3864"/>
                </a:solidFill>
                <a:latin typeface="Century Gothic"/>
                <a:ea typeface="Century Gothic"/>
                <a:cs typeface="Century Gothic"/>
                <a:sym typeface="Century Gothic"/>
              </a:rPr>
              <a:t>poner</a:t>
            </a:r>
            <a:endParaRPr sz="4400">
              <a:solidFill>
                <a:srgbClr val="1F3864"/>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[to put] </a:t>
            </a:r>
            <a:endParaRPr/>
          </a:p>
        </p:txBody>
      </p:sp>
      <p:sp>
        <p:nvSpPr>
          <p:cNvPr id="311" name="Google Shape;311;p12"/>
          <p:cNvSpPr txBox="1"/>
          <p:nvPr/>
        </p:nvSpPr>
        <p:spPr>
          <a:xfrm>
            <a:off x="9256842" y="4000377"/>
            <a:ext cx="283096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a:solidFill>
                  <a:srgbClr val="1F3864"/>
                </a:solidFill>
                <a:latin typeface="Century Gothic"/>
                <a:ea typeface="Century Gothic"/>
                <a:cs typeface="Century Gothic"/>
                <a:sym typeface="Century Gothic"/>
              </a:rPr>
              <a:t>creer</a:t>
            </a:r>
            <a:endParaRPr sz="4400">
              <a:solidFill>
                <a:srgbClr val="1F3864"/>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[to believe, to think] </a:t>
            </a:r>
            <a:endParaRPr/>
          </a:p>
        </p:txBody>
      </p:sp>
      <p:sp>
        <p:nvSpPr>
          <p:cNvPr id="312" name="Google Shape;312;p12"/>
          <p:cNvSpPr/>
          <p:nvPr/>
        </p:nvSpPr>
        <p:spPr>
          <a:xfrm>
            <a:off x="2047682" y="5271362"/>
            <a:ext cx="7802839" cy="1005598"/>
          </a:xfrm>
          <a:prstGeom prst="wedgeRoundRectCallout">
            <a:avLst>
              <a:gd name="adj1" fmla="val -44136"/>
              <a:gd name="adj2" fmla="val -83586"/>
              <a:gd name="adj3"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After ‘esconder’, say </a:t>
            </a:r>
            <a:r>
              <a:rPr lang="en-GB" sz="2000" i="1">
                <a:solidFill>
                  <a:srgbClr val="1F3864"/>
                </a:solidFill>
                <a:latin typeface="Century Gothic"/>
                <a:ea typeface="Century Gothic"/>
                <a:cs typeface="Century Gothic"/>
                <a:sym typeface="Century Gothic"/>
              </a:rPr>
              <a:t>what </a:t>
            </a:r>
            <a:r>
              <a:rPr lang="en-GB" sz="2000">
                <a:solidFill>
                  <a:srgbClr val="1F3864"/>
                </a:solidFill>
                <a:latin typeface="Century Gothic"/>
                <a:ea typeface="Century Gothic"/>
                <a:cs typeface="Century Gothic"/>
                <a:sym typeface="Century Gothic"/>
              </a:rPr>
              <a:t>you are hiding. For example…</a:t>
            </a:r>
            <a:endParaRPr/>
          </a:p>
          <a:p>
            <a:pPr marL="0" marR="0" lvl="0" indent="0" algn="l" rtl="0">
              <a:spcBef>
                <a:spcPts val="0"/>
              </a:spcBef>
              <a:spcAft>
                <a:spcPts val="0"/>
              </a:spcAft>
              <a:buNone/>
            </a:pPr>
            <a:endParaRPr sz="1800">
              <a:solidFill>
                <a:srgbClr val="1F3864"/>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313" name="Google Shape;313;p12"/>
          <p:cNvSpPr txBox="1"/>
          <p:nvPr/>
        </p:nvSpPr>
        <p:spPr>
          <a:xfrm>
            <a:off x="2116705" y="5612826"/>
            <a:ext cx="29385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Escondo unas cosas.</a:t>
            </a:r>
            <a:endParaRPr/>
          </a:p>
        </p:txBody>
      </p:sp>
      <p:sp>
        <p:nvSpPr>
          <p:cNvPr id="314" name="Google Shape;314;p12"/>
          <p:cNvSpPr txBox="1"/>
          <p:nvPr/>
        </p:nvSpPr>
        <p:spPr>
          <a:xfrm>
            <a:off x="2116703" y="5907627"/>
            <a:ext cx="386443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Escondo el dinero.</a:t>
            </a:r>
            <a:endParaRPr/>
          </a:p>
        </p:txBody>
      </p:sp>
      <p:sp>
        <p:nvSpPr>
          <p:cNvPr id="315" name="Google Shape;315;p12"/>
          <p:cNvSpPr txBox="1"/>
          <p:nvPr/>
        </p:nvSpPr>
        <p:spPr>
          <a:xfrm>
            <a:off x="5055239" y="5612826"/>
            <a:ext cx="373323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I hide some things.</a:t>
            </a:r>
            <a:endParaRPr/>
          </a:p>
        </p:txBody>
      </p:sp>
      <p:sp>
        <p:nvSpPr>
          <p:cNvPr id="316" name="Google Shape;316;p12"/>
          <p:cNvSpPr txBox="1"/>
          <p:nvPr/>
        </p:nvSpPr>
        <p:spPr>
          <a:xfrm>
            <a:off x="5055239" y="5910257"/>
            <a:ext cx="373323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I hide the money.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30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3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30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1"/>
                                          </p:stCondLst>
                                        </p:cTn>
                                        <p:tgtEl>
                                          <p:spTgt spid="3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
                                          </p:stCondLst>
                                        </p:cTn>
                                        <p:tgtEl>
                                          <p:spTgt spid="30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1"/>
                                          </p:stCondLst>
                                        </p:cTn>
                                        <p:tgtEl>
                                          <p:spTgt spid="3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1"/>
                                          </p:stCondLst>
                                        </p:cTn>
                                        <p:tgtEl>
                                          <p:spTgt spid="308"/>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1"/>
                                          </p:stCondLst>
                                        </p:cTn>
                                        <p:tgtEl>
                                          <p:spTgt spid="310"/>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1"/>
                                          </p:stCondLst>
                                        </p:cTn>
                                        <p:tgtEl>
                                          <p:spTgt spid="3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0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1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1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1"/>
                                          </p:stCondLst>
                                        </p:cTn>
                                        <p:tgtEl>
                                          <p:spTgt spid="308"/>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1"/>
                                          </p:stCondLst>
                                        </p:cTn>
                                        <p:tgtEl>
                                          <p:spTgt spid="309"/>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1"/>
                                          </p:stCondLst>
                                        </p:cTn>
                                        <p:tgtEl>
                                          <p:spTgt spid="31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0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0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1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1"/>
                                          </p:stCondLst>
                                        </p:cTn>
                                        <p:tgtEl>
                                          <p:spTgt spid="308"/>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1"/>
                                          </p:stCondLst>
                                        </p:cTn>
                                        <p:tgtEl>
                                          <p:spTgt spid="309"/>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1"/>
                                          </p:stCondLst>
                                        </p:cTn>
                                        <p:tgtEl>
                                          <p:spTgt spid="310"/>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1"/>
                                          </p:stCondLst>
                                        </p:cTn>
                                        <p:tgtEl>
                                          <p:spTgt spid="31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308"/>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09"/>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10"/>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31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1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1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1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1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13"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323" name="Google Shape;323;p13"/>
          <p:cNvSpPr txBox="1">
            <a:spLocks noGrp="1"/>
          </p:cNvSpPr>
          <p:nvPr>
            <p:ph type="title"/>
          </p:nvPr>
        </p:nvSpPr>
        <p:spPr>
          <a:xfrm>
            <a:off x="-56112" y="-16355"/>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700"/>
              <a:buFont typeface="Century Gothic"/>
              <a:buNone/>
            </a:pPr>
            <a:r>
              <a:rPr lang="en-GB" sz="2700" b="1">
                <a:solidFill>
                  <a:schemeClr val="lt1"/>
                </a:solidFill>
              </a:rPr>
              <a:t>present tense -er verbs in 1</a:t>
            </a:r>
            <a:r>
              <a:rPr lang="en-GB" sz="2700" b="1" baseline="30000">
                <a:solidFill>
                  <a:schemeClr val="lt1"/>
                </a:solidFill>
              </a:rPr>
              <a:t>st</a:t>
            </a:r>
            <a:r>
              <a:rPr lang="en-GB" sz="2700" b="1">
                <a:solidFill>
                  <a:schemeClr val="lt1"/>
                </a:solidFill>
              </a:rPr>
              <a:t> person: </a:t>
            </a:r>
            <a:br>
              <a:rPr lang="en-GB" sz="2700" b="1">
                <a:solidFill>
                  <a:schemeClr val="lt1"/>
                </a:solidFill>
              </a:rPr>
            </a:br>
            <a:r>
              <a:rPr lang="en-GB" sz="2700" b="1">
                <a:solidFill>
                  <a:schemeClr val="lt1"/>
                </a:solidFill>
              </a:rPr>
              <a:t>singular and plural</a:t>
            </a:r>
            <a:endParaRPr/>
          </a:p>
        </p:txBody>
      </p:sp>
      <p:sp>
        <p:nvSpPr>
          <p:cNvPr id="324" name="Google Shape;324;p13"/>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gramática</a:t>
            </a:r>
            <a:endParaRPr sz="2000" b="1" i="0" u="none" strike="noStrike" cap="none">
              <a:solidFill>
                <a:srgbClr val="FFFFFF"/>
              </a:solidFill>
              <a:latin typeface="Century Gothic"/>
              <a:ea typeface="Century Gothic"/>
              <a:cs typeface="Century Gothic"/>
              <a:sym typeface="Century Gothic"/>
            </a:endParaRPr>
          </a:p>
        </p:txBody>
      </p:sp>
      <p:grpSp>
        <p:nvGrpSpPr>
          <p:cNvPr id="325" name="Google Shape;325;p13"/>
          <p:cNvGrpSpPr/>
          <p:nvPr/>
        </p:nvGrpSpPr>
        <p:grpSpPr>
          <a:xfrm>
            <a:off x="0" y="1325563"/>
            <a:ext cx="3611301" cy="2031357"/>
            <a:chOff x="741929" y="1622426"/>
            <a:chExt cx="3611301" cy="2031357"/>
          </a:xfrm>
        </p:grpSpPr>
        <p:pic>
          <p:nvPicPr>
            <p:cNvPr id="326" name="Google Shape;326;p13"/>
            <p:cNvPicPr preferRelativeResize="0"/>
            <p:nvPr/>
          </p:nvPicPr>
          <p:blipFill rotWithShape="1">
            <a:blip r:embed="rId4">
              <a:alphaModFix/>
            </a:blip>
            <a:srcRect/>
            <a:stretch/>
          </p:blipFill>
          <p:spPr>
            <a:xfrm>
              <a:off x="741929" y="1622426"/>
              <a:ext cx="3611301" cy="2031357"/>
            </a:xfrm>
            <a:prstGeom prst="rect">
              <a:avLst/>
            </a:prstGeom>
            <a:noFill/>
            <a:ln>
              <a:noFill/>
            </a:ln>
          </p:spPr>
        </p:pic>
        <p:pic>
          <p:nvPicPr>
            <p:cNvPr id="327" name="Google Shape;327;p13"/>
            <p:cNvPicPr preferRelativeResize="0"/>
            <p:nvPr/>
          </p:nvPicPr>
          <p:blipFill rotWithShape="1">
            <a:blip r:embed="rId5">
              <a:alphaModFix/>
            </a:blip>
            <a:srcRect l="29790" t="3480" r="45930" b="60473"/>
            <a:stretch/>
          </p:blipFill>
          <p:spPr>
            <a:xfrm>
              <a:off x="1107690" y="1803212"/>
              <a:ext cx="805516" cy="672702"/>
            </a:xfrm>
            <a:prstGeom prst="rect">
              <a:avLst/>
            </a:prstGeom>
            <a:noFill/>
            <a:ln>
              <a:noFill/>
            </a:ln>
          </p:spPr>
        </p:pic>
      </p:grpSp>
      <p:grpSp>
        <p:nvGrpSpPr>
          <p:cNvPr id="328" name="Google Shape;328;p13"/>
          <p:cNvGrpSpPr/>
          <p:nvPr/>
        </p:nvGrpSpPr>
        <p:grpSpPr>
          <a:xfrm>
            <a:off x="3611301" y="1506349"/>
            <a:ext cx="3451275" cy="2110135"/>
            <a:chOff x="5964701" y="1413635"/>
            <a:chExt cx="3451275" cy="2110135"/>
          </a:xfrm>
        </p:grpSpPr>
        <p:pic>
          <p:nvPicPr>
            <p:cNvPr id="329" name="Google Shape;329;p13"/>
            <p:cNvPicPr preferRelativeResize="0"/>
            <p:nvPr/>
          </p:nvPicPr>
          <p:blipFill rotWithShape="1">
            <a:blip r:embed="rId6">
              <a:alphaModFix/>
            </a:blip>
            <a:srcRect/>
            <a:stretch/>
          </p:blipFill>
          <p:spPr>
            <a:xfrm>
              <a:off x="5964701" y="1582428"/>
              <a:ext cx="3451275" cy="1941342"/>
            </a:xfrm>
            <a:prstGeom prst="rect">
              <a:avLst/>
            </a:prstGeom>
            <a:noFill/>
            <a:ln>
              <a:noFill/>
            </a:ln>
          </p:spPr>
        </p:pic>
        <p:pic>
          <p:nvPicPr>
            <p:cNvPr id="330" name="Google Shape;330;p13"/>
            <p:cNvPicPr preferRelativeResize="0"/>
            <p:nvPr/>
          </p:nvPicPr>
          <p:blipFill rotWithShape="1">
            <a:blip r:embed="rId7">
              <a:alphaModFix/>
            </a:blip>
            <a:srcRect/>
            <a:stretch/>
          </p:blipFill>
          <p:spPr>
            <a:xfrm>
              <a:off x="6649156" y="1413635"/>
              <a:ext cx="790941" cy="793604"/>
            </a:xfrm>
            <a:prstGeom prst="rect">
              <a:avLst/>
            </a:prstGeom>
            <a:noFill/>
            <a:ln>
              <a:noFill/>
            </a:ln>
          </p:spPr>
        </p:pic>
      </p:grpSp>
      <p:grpSp>
        <p:nvGrpSpPr>
          <p:cNvPr id="331" name="Google Shape;331;p13"/>
          <p:cNvGrpSpPr/>
          <p:nvPr/>
        </p:nvGrpSpPr>
        <p:grpSpPr>
          <a:xfrm>
            <a:off x="7062576" y="1549335"/>
            <a:ext cx="1394265" cy="1807585"/>
            <a:chOff x="7062576" y="1549335"/>
            <a:chExt cx="1394265" cy="1807585"/>
          </a:xfrm>
        </p:grpSpPr>
        <p:pic>
          <p:nvPicPr>
            <p:cNvPr id="332" name="Google Shape;332;p13"/>
            <p:cNvPicPr preferRelativeResize="0"/>
            <p:nvPr/>
          </p:nvPicPr>
          <p:blipFill rotWithShape="1">
            <a:blip r:embed="rId8">
              <a:alphaModFix/>
            </a:blip>
            <a:srcRect l="6992" t="8702" r="57623" b="9743"/>
            <a:stretch/>
          </p:blipFill>
          <p:spPr>
            <a:xfrm>
              <a:off x="7062576" y="1549335"/>
              <a:ext cx="1394265" cy="1807585"/>
            </a:xfrm>
            <a:prstGeom prst="rect">
              <a:avLst/>
            </a:prstGeom>
            <a:noFill/>
            <a:ln>
              <a:noFill/>
            </a:ln>
          </p:spPr>
        </p:pic>
        <p:pic>
          <p:nvPicPr>
            <p:cNvPr id="333" name="Google Shape;333;p13"/>
            <p:cNvPicPr preferRelativeResize="0"/>
            <p:nvPr/>
          </p:nvPicPr>
          <p:blipFill rotWithShape="1">
            <a:blip r:embed="rId9">
              <a:alphaModFix/>
            </a:blip>
            <a:srcRect/>
            <a:stretch/>
          </p:blipFill>
          <p:spPr>
            <a:xfrm rot="2426222">
              <a:off x="7437870" y="2156853"/>
              <a:ext cx="399422" cy="368776"/>
            </a:xfrm>
            <a:prstGeom prst="rect">
              <a:avLst/>
            </a:prstGeom>
            <a:noFill/>
            <a:ln>
              <a:noFill/>
            </a:ln>
          </p:spPr>
        </p:pic>
      </p:grpSp>
      <p:grpSp>
        <p:nvGrpSpPr>
          <p:cNvPr id="334" name="Google Shape;334;p13"/>
          <p:cNvGrpSpPr/>
          <p:nvPr/>
        </p:nvGrpSpPr>
        <p:grpSpPr>
          <a:xfrm>
            <a:off x="8856023" y="707059"/>
            <a:ext cx="3153393" cy="2616060"/>
            <a:chOff x="8856023" y="707059"/>
            <a:chExt cx="3153393" cy="2616060"/>
          </a:xfrm>
        </p:grpSpPr>
        <p:pic>
          <p:nvPicPr>
            <p:cNvPr id="335" name="Google Shape;335;p13"/>
            <p:cNvPicPr preferRelativeResize="0"/>
            <p:nvPr/>
          </p:nvPicPr>
          <p:blipFill rotWithShape="1">
            <a:blip r:embed="rId10">
              <a:alphaModFix/>
            </a:blip>
            <a:srcRect/>
            <a:stretch/>
          </p:blipFill>
          <p:spPr>
            <a:xfrm>
              <a:off x="8856023" y="1549335"/>
              <a:ext cx="3153393" cy="1773784"/>
            </a:xfrm>
            <a:prstGeom prst="rect">
              <a:avLst/>
            </a:prstGeom>
            <a:noFill/>
            <a:ln>
              <a:noFill/>
            </a:ln>
          </p:spPr>
        </p:pic>
        <p:pic>
          <p:nvPicPr>
            <p:cNvPr id="336" name="Google Shape;336;p13"/>
            <p:cNvPicPr preferRelativeResize="0"/>
            <p:nvPr/>
          </p:nvPicPr>
          <p:blipFill rotWithShape="1">
            <a:blip r:embed="rId11">
              <a:alphaModFix/>
            </a:blip>
            <a:srcRect/>
            <a:stretch/>
          </p:blipFill>
          <p:spPr>
            <a:xfrm>
              <a:off x="9089180" y="707059"/>
              <a:ext cx="1040369" cy="1135641"/>
            </a:xfrm>
            <a:prstGeom prst="rect">
              <a:avLst/>
            </a:prstGeom>
            <a:noFill/>
            <a:ln>
              <a:noFill/>
            </a:ln>
          </p:spPr>
        </p:pic>
      </p:grpSp>
      <p:sp>
        <p:nvSpPr>
          <p:cNvPr id="337" name="Google Shape;337;p13"/>
          <p:cNvSpPr txBox="1"/>
          <p:nvPr/>
        </p:nvSpPr>
        <p:spPr>
          <a:xfrm>
            <a:off x="-370472" y="3566181"/>
            <a:ext cx="415125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1F3864"/>
                </a:solidFill>
                <a:latin typeface="Century Gothic"/>
                <a:ea typeface="Century Gothic"/>
                <a:cs typeface="Century Gothic"/>
                <a:sym typeface="Century Gothic"/>
              </a:rPr>
              <a:t>escond</a:t>
            </a:r>
            <a:r>
              <a:rPr lang="en-GB" sz="4000">
                <a:solidFill>
                  <a:srgbClr val="FF6600"/>
                </a:solidFill>
                <a:latin typeface="Century Gothic"/>
                <a:ea typeface="Century Gothic"/>
                <a:cs typeface="Century Gothic"/>
                <a:sym typeface="Century Gothic"/>
              </a:rPr>
              <a:t>emos</a:t>
            </a:r>
            <a:endParaRPr sz="4000">
              <a:solidFill>
                <a:srgbClr val="FF6600"/>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a:t>
            </a:r>
            <a:r>
              <a:rPr lang="en-GB" sz="2000" b="1">
                <a:solidFill>
                  <a:srgbClr val="1F3864"/>
                </a:solidFill>
                <a:latin typeface="Century Gothic"/>
                <a:ea typeface="Century Gothic"/>
                <a:cs typeface="Century Gothic"/>
                <a:sym typeface="Century Gothic"/>
              </a:rPr>
              <a:t>we</a:t>
            </a:r>
            <a:r>
              <a:rPr lang="en-GB" sz="2000">
                <a:solidFill>
                  <a:srgbClr val="1F3864"/>
                </a:solidFill>
                <a:latin typeface="Century Gothic"/>
                <a:ea typeface="Century Gothic"/>
                <a:cs typeface="Century Gothic"/>
                <a:sym typeface="Century Gothic"/>
              </a:rPr>
              <a:t> hide] </a:t>
            </a:r>
            <a:endParaRPr/>
          </a:p>
        </p:txBody>
      </p:sp>
      <p:sp>
        <p:nvSpPr>
          <p:cNvPr id="338" name="Google Shape;338;p13"/>
          <p:cNvSpPr txBox="1"/>
          <p:nvPr/>
        </p:nvSpPr>
        <p:spPr>
          <a:xfrm>
            <a:off x="294064" y="4707036"/>
            <a:ext cx="1109783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These four verbs all have the ‘–emos’ ending in the ‘we’ form. </a:t>
            </a:r>
            <a:endParaRPr/>
          </a:p>
        </p:txBody>
      </p:sp>
      <p:sp>
        <p:nvSpPr>
          <p:cNvPr id="339" name="Google Shape;339;p13"/>
          <p:cNvSpPr txBox="1"/>
          <p:nvPr/>
        </p:nvSpPr>
        <p:spPr>
          <a:xfrm>
            <a:off x="3324578" y="3569310"/>
            <a:ext cx="361017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1F3864"/>
                </a:solidFill>
                <a:latin typeface="Century Gothic"/>
                <a:ea typeface="Century Gothic"/>
                <a:cs typeface="Century Gothic"/>
                <a:sym typeface="Century Gothic"/>
              </a:rPr>
              <a:t>entend</a:t>
            </a:r>
            <a:r>
              <a:rPr lang="en-GB" sz="4000">
                <a:solidFill>
                  <a:srgbClr val="FF6600"/>
                </a:solidFill>
                <a:latin typeface="Century Gothic"/>
                <a:ea typeface="Century Gothic"/>
                <a:cs typeface="Century Gothic"/>
                <a:sym typeface="Century Gothic"/>
              </a:rPr>
              <a:t>emos</a:t>
            </a:r>
            <a:endParaRPr sz="4000">
              <a:solidFill>
                <a:srgbClr val="FF6600"/>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a:t>
            </a:r>
            <a:r>
              <a:rPr lang="en-GB" sz="2000" b="1">
                <a:solidFill>
                  <a:srgbClr val="1F3864"/>
                </a:solidFill>
                <a:latin typeface="Century Gothic"/>
                <a:ea typeface="Century Gothic"/>
                <a:cs typeface="Century Gothic"/>
                <a:sym typeface="Century Gothic"/>
              </a:rPr>
              <a:t>we</a:t>
            </a:r>
            <a:r>
              <a:rPr lang="en-GB" sz="2000">
                <a:solidFill>
                  <a:srgbClr val="1F3864"/>
                </a:solidFill>
                <a:latin typeface="Century Gothic"/>
                <a:ea typeface="Century Gothic"/>
                <a:cs typeface="Century Gothic"/>
                <a:sym typeface="Century Gothic"/>
              </a:rPr>
              <a:t> understand] </a:t>
            </a:r>
            <a:endParaRPr/>
          </a:p>
        </p:txBody>
      </p:sp>
      <p:sp>
        <p:nvSpPr>
          <p:cNvPr id="340" name="Google Shape;340;p13"/>
          <p:cNvSpPr txBox="1"/>
          <p:nvPr/>
        </p:nvSpPr>
        <p:spPr>
          <a:xfrm>
            <a:off x="6305635" y="3572439"/>
            <a:ext cx="361017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1F3864"/>
                </a:solidFill>
                <a:latin typeface="Century Gothic"/>
                <a:ea typeface="Century Gothic"/>
                <a:cs typeface="Century Gothic"/>
                <a:sym typeface="Century Gothic"/>
              </a:rPr>
              <a:t>pon</a:t>
            </a:r>
            <a:r>
              <a:rPr lang="en-GB" sz="4000">
                <a:solidFill>
                  <a:srgbClr val="FF6600"/>
                </a:solidFill>
                <a:latin typeface="Century Gothic"/>
                <a:ea typeface="Century Gothic"/>
                <a:cs typeface="Century Gothic"/>
                <a:sym typeface="Century Gothic"/>
              </a:rPr>
              <a:t>emos</a:t>
            </a:r>
            <a:endParaRPr sz="4000">
              <a:solidFill>
                <a:srgbClr val="FF6600"/>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a:t>
            </a:r>
            <a:r>
              <a:rPr lang="en-GB" sz="2000" b="1">
                <a:solidFill>
                  <a:srgbClr val="1F3864"/>
                </a:solidFill>
                <a:latin typeface="Century Gothic"/>
                <a:ea typeface="Century Gothic"/>
                <a:cs typeface="Century Gothic"/>
                <a:sym typeface="Century Gothic"/>
              </a:rPr>
              <a:t>we</a:t>
            </a:r>
            <a:r>
              <a:rPr lang="en-GB" sz="2000">
                <a:solidFill>
                  <a:srgbClr val="1F3864"/>
                </a:solidFill>
                <a:latin typeface="Century Gothic"/>
                <a:ea typeface="Century Gothic"/>
                <a:cs typeface="Century Gothic"/>
                <a:sym typeface="Century Gothic"/>
              </a:rPr>
              <a:t> put] </a:t>
            </a:r>
            <a:endParaRPr/>
          </a:p>
        </p:txBody>
      </p:sp>
      <p:sp>
        <p:nvSpPr>
          <p:cNvPr id="341" name="Google Shape;341;p13"/>
          <p:cNvSpPr txBox="1"/>
          <p:nvPr/>
        </p:nvSpPr>
        <p:spPr>
          <a:xfrm>
            <a:off x="8967534" y="3569309"/>
            <a:ext cx="361017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1F3864"/>
                </a:solidFill>
                <a:latin typeface="Century Gothic"/>
                <a:ea typeface="Century Gothic"/>
                <a:cs typeface="Century Gothic"/>
                <a:sym typeface="Century Gothic"/>
              </a:rPr>
              <a:t>cre</a:t>
            </a:r>
            <a:r>
              <a:rPr lang="en-GB" sz="4000">
                <a:solidFill>
                  <a:srgbClr val="FF6600"/>
                </a:solidFill>
                <a:latin typeface="Century Gothic"/>
                <a:ea typeface="Century Gothic"/>
                <a:cs typeface="Century Gothic"/>
                <a:sym typeface="Century Gothic"/>
              </a:rPr>
              <a:t>emos</a:t>
            </a:r>
            <a:endParaRPr sz="4000">
              <a:solidFill>
                <a:srgbClr val="FF6600"/>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a:t>
            </a:r>
            <a:r>
              <a:rPr lang="en-GB" sz="2000" b="1">
                <a:solidFill>
                  <a:srgbClr val="1F3864"/>
                </a:solidFill>
                <a:latin typeface="Century Gothic"/>
                <a:ea typeface="Century Gothic"/>
                <a:cs typeface="Century Gothic"/>
                <a:sym typeface="Century Gothic"/>
              </a:rPr>
              <a:t>we</a:t>
            </a:r>
            <a:r>
              <a:rPr lang="en-GB" sz="2000">
                <a:solidFill>
                  <a:srgbClr val="1F3864"/>
                </a:solidFill>
                <a:latin typeface="Century Gothic"/>
                <a:ea typeface="Century Gothic"/>
                <a:cs typeface="Century Gothic"/>
                <a:sym typeface="Century Gothic"/>
              </a:rPr>
              <a:t> believe, we think] </a:t>
            </a:r>
            <a:endParaRPr/>
          </a:p>
        </p:txBody>
      </p:sp>
      <p:sp>
        <p:nvSpPr>
          <p:cNvPr id="342" name="Google Shape;342;p13"/>
          <p:cNvSpPr txBox="1"/>
          <p:nvPr/>
        </p:nvSpPr>
        <p:spPr>
          <a:xfrm>
            <a:off x="294065" y="5246611"/>
            <a:ext cx="1038663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solidFill>
                  <a:srgbClr val="002060"/>
                </a:solidFill>
                <a:latin typeface="Century Gothic"/>
                <a:ea typeface="Century Gothic"/>
                <a:cs typeface="Century Gothic"/>
                <a:sym typeface="Century Gothic"/>
              </a:rPr>
              <a:t>I</a:t>
            </a:r>
            <a:r>
              <a:rPr lang="en-GB" sz="2800" b="0" i="0" u="none" strike="noStrike" cap="none">
                <a:solidFill>
                  <a:srgbClr val="002060"/>
                </a:solidFill>
                <a:latin typeface="Century Gothic"/>
                <a:ea typeface="Century Gothic"/>
                <a:cs typeface="Century Gothic"/>
                <a:sym typeface="Century Gothic"/>
              </a:rPr>
              <a:t>n the ‘</a:t>
            </a:r>
            <a:r>
              <a:rPr lang="en-GB" sz="2800" b="1" i="0" u="none" strike="noStrike" cap="none">
                <a:solidFill>
                  <a:srgbClr val="002060"/>
                </a:solidFill>
                <a:latin typeface="Century Gothic"/>
                <a:ea typeface="Century Gothic"/>
                <a:cs typeface="Century Gothic"/>
                <a:sym typeface="Century Gothic"/>
              </a:rPr>
              <a:t>I</a:t>
            </a:r>
            <a:r>
              <a:rPr lang="en-GB" sz="2800" b="0" i="0" u="none" strike="noStrike" cap="none">
                <a:solidFill>
                  <a:srgbClr val="002060"/>
                </a:solidFill>
                <a:latin typeface="Century Gothic"/>
                <a:ea typeface="Century Gothic"/>
                <a:cs typeface="Century Gothic"/>
                <a:sym typeface="Century Gothic"/>
              </a:rPr>
              <a:t>’ form</a:t>
            </a:r>
            <a:r>
              <a:rPr lang="en-GB" sz="2800">
                <a:solidFill>
                  <a:srgbClr val="002060"/>
                </a:solidFill>
                <a:latin typeface="Century Gothic"/>
                <a:ea typeface="Century Gothic"/>
                <a:cs typeface="Century Gothic"/>
                <a:sym typeface="Century Gothic"/>
              </a:rPr>
              <a:t>, two follow the usual pattern of adding </a:t>
            </a:r>
            <a:r>
              <a:rPr lang="en-GB" sz="2800">
                <a:solidFill>
                  <a:srgbClr val="FF6600"/>
                </a:solidFill>
                <a:latin typeface="Century Gothic"/>
                <a:ea typeface="Century Gothic"/>
                <a:cs typeface="Century Gothic"/>
                <a:sym typeface="Century Gothic"/>
              </a:rPr>
              <a:t>–o. </a:t>
            </a:r>
            <a:r>
              <a:rPr lang="en-GB" sz="2800" b="0" i="0" u="none" strike="noStrike" cap="none">
                <a:solidFill>
                  <a:srgbClr val="FF6600"/>
                </a:solidFill>
                <a:latin typeface="Century Gothic"/>
                <a:ea typeface="Century Gothic"/>
                <a:cs typeface="Century Gothic"/>
                <a:sym typeface="Century Gothic"/>
              </a:rPr>
              <a:t> </a:t>
            </a:r>
            <a:endParaRPr/>
          </a:p>
        </p:txBody>
      </p:sp>
      <p:sp>
        <p:nvSpPr>
          <p:cNvPr id="343" name="Google Shape;343;p13"/>
          <p:cNvSpPr txBox="1"/>
          <p:nvPr/>
        </p:nvSpPr>
        <p:spPr>
          <a:xfrm>
            <a:off x="-269978" y="3562258"/>
            <a:ext cx="415125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1F3864"/>
                </a:solidFill>
                <a:latin typeface="Century Gothic"/>
                <a:ea typeface="Century Gothic"/>
                <a:cs typeface="Century Gothic"/>
                <a:sym typeface="Century Gothic"/>
              </a:rPr>
              <a:t>escond</a:t>
            </a:r>
            <a:r>
              <a:rPr lang="en-GB" sz="4000">
                <a:solidFill>
                  <a:srgbClr val="FF6600"/>
                </a:solidFill>
                <a:latin typeface="Century Gothic"/>
                <a:ea typeface="Century Gothic"/>
                <a:cs typeface="Century Gothic"/>
                <a:sym typeface="Century Gothic"/>
              </a:rPr>
              <a:t>o</a:t>
            </a:r>
            <a:endParaRPr sz="4000">
              <a:solidFill>
                <a:srgbClr val="FF6600"/>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a:t>
            </a:r>
            <a:r>
              <a:rPr lang="en-GB" sz="2000" b="1">
                <a:solidFill>
                  <a:srgbClr val="1F3864"/>
                </a:solidFill>
                <a:latin typeface="Century Gothic"/>
                <a:ea typeface="Century Gothic"/>
                <a:cs typeface="Century Gothic"/>
                <a:sym typeface="Century Gothic"/>
              </a:rPr>
              <a:t>I</a:t>
            </a:r>
            <a:r>
              <a:rPr lang="en-GB" sz="2000">
                <a:solidFill>
                  <a:srgbClr val="1F3864"/>
                </a:solidFill>
                <a:latin typeface="Century Gothic"/>
                <a:ea typeface="Century Gothic"/>
                <a:cs typeface="Century Gothic"/>
                <a:sym typeface="Century Gothic"/>
              </a:rPr>
              <a:t> hide] </a:t>
            </a:r>
            <a:endParaRPr/>
          </a:p>
        </p:txBody>
      </p:sp>
      <p:sp>
        <p:nvSpPr>
          <p:cNvPr id="344" name="Google Shape;344;p13"/>
          <p:cNvSpPr txBox="1"/>
          <p:nvPr/>
        </p:nvSpPr>
        <p:spPr>
          <a:xfrm>
            <a:off x="8852830" y="3560536"/>
            <a:ext cx="415125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1F3864"/>
                </a:solidFill>
                <a:latin typeface="Century Gothic"/>
                <a:ea typeface="Century Gothic"/>
                <a:cs typeface="Century Gothic"/>
                <a:sym typeface="Century Gothic"/>
              </a:rPr>
              <a:t>cre</a:t>
            </a:r>
            <a:r>
              <a:rPr lang="en-GB" sz="4000">
                <a:solidFill>
                  <a:srgbClr val="FF6600"/>
                </a:solidFill>
                <a:latin typeface="Century Gothic"/>
                <a:ea typeface="Century Gothic"/>
                <a:cs typeface="Century Gothic"/>
                <a:sym typeface="Century Gothic"/>
              </a:rPr>
              <a:t>o</a:t>
            </a:r>
            <a:endParaRPr sz="4000">
              <a:solidFill>
                <a:srgbClr val="FF6600"/>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a:t>
            </a:r>
            <a:r>
              <a:rPr lang="en-GB" sz="2000" b="1">
                <a:solidFill>
                  <a:srgbClr val="1F3864"/>
                </a:solidFill>
                <a:latin typeface="Century Gothic"/>
                <a:ea typeface="Century Gothic"/>
                <a:cs typeface="Century Gothic"/>
                <a:sym typeface="Century Gothic"/>
              </a:rPr>
              <a:t>I</a:t>
            </a:r>
            <a:r>
              <a:rPr lang="en-GB" sz="2000">
                <a:solidFill>
                  <a:srgbClr val="1F3864"/>
                </a:solidFill>
                <a:latin typeface="Century Gothic"/>
                <a:ea typeface="Century Gothic"/>
                <a:cs typeface="Century Gothic"/>
                <a:sym typeface="Century Gothic"/>
              </a:rPr>
              <a:t> believe, I think] </a:t>
            </a:r>
            <a:endParaRPr/>
          </a:p>
        </p:txBody>
      </p:sp>
      <p:sp>
        <p:nvSpPr>
          <p:cNvPr id="345" name="Google Shape;345;p13"/>
          <p:cNvSpPr txBox="1"/>
          <p:nvPr/>
        </p:nvSpPr>
        <p:spPr>
          <a:xfrm>
            <a:off x="294065" y="5786186"/>
            <a:ext cx="944683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solidFill>
                  <a:srgbClr val="002060"/>
                </a:solidFill>
                <a:latin typeface="Century Gothic"/>
                <a:ea typeface="Century Gothic"/>
                <a:cs typeface="Century Gothic"/>
                <a:sym typeface="Century Gothic"/>
              </a:rPr>
              <a:t>The other two add </a:t>
            </a:r>
            <a:r>
              <a:rPr lang="en-GB" sz="2800">
                <a:solidFill>
                  <a:srgbClr val="FF6600"/>
                </a:solidFill>
                <a:latin typeface="Century Gothic"/>
                <a:ea typeface="Century Gothic"/>
                <a:cs typeface="Century Gothic"/>
                <a:sym typeface="Century Gothic"/>
              </a:rPr>
              <a:t>–o </a:t>
            </a:r>
            <a:r>
              <a:rPr lang="en-GB" sz="2800">
                <a:solidFill>
                  <a:srgbClr val="002060"/>
                </a:solidFill>
                <a:latin typeface="Century Gothic"/>
                <a:ea typeface="Century Gothic"/>
                <a:cs typeface="Century Gothic"/>
                <a:sym typeface="Century Gothic"/>
              </a:rPr>
              <a:t>but also have a stem change.</a:t>
            </a:r>
            <a:r>
              <a:rPr lang="en-GB" sz="2800">
                <a:solidFill>
                  <a:srgbClr val="FF6600"/>
                </a:solidFill>
                <a:latin typeface="Century Gothic"/>
                <a:ea typeface="Century Gothic"/>
                <a:cs typeface="Century Gothic"/>
                <a:sym typeface="Century Gothic"/>
              </a:rPr>
              <a:t> </a:t>
            </a:r>
            <a:r>
              <a:rPr lang="en-GB" sz="2800" b="0" i="0" u="none" strike="noStrike" cap="none">
                <a:solidFill>
                  <a:srgbClr val="FF6600"/>
                </a:solidFill>
                <a:latin typeface="Century Gothic"/>
                <a:ea typeface="Century Gothic"/>
                <a:cs typeface="Century Gothic"/>
                <a:sym typeface="Century Gothic"/>
              </a:rPr>
              <a:t> </a:t>
            </a:r>
            <a:endParaRPr/>
          </a:p>
        </p:txBody>
      </p:sp>
      <p:sp>
        <p:nvSpPr>
          <p:cNvPr id="346" name="Google Shape;346;p13"/>
          <p:cNvSpPr txBox="1"/>
          <p:nvPr/>
        </p:nvSpPr>
        <p:spPr>
          <a:xfrm>
            <a:off x="6048801" y="3584155"/>
            <a:ext cx="415125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1F3864"/>
                </a:solidFill>
                <a:latin typeface="Century Gothic"/>
                <a:ea typeface="Century Gothic"/>
                <a:cs typeface="Century Gothic"/>
                <a:sym typeface="Century Gothic"/>
              </a:rPr>
              <a:t>pon</a:t>
            </a:r>
            <a:r>
              <a:rPr lang="en-GB" sz="4000" b="1">
                <a:solidFill>
                  <a:srgbClr val="1F3864"/>
                </a:solidFill>
                <a:latin typeface="Century Gothic"/>
                <a:ea typeface="Century Gothic"/>
                <a:cs typeface="Century Gothic"/>
                <a:sym typeface="Century Gothic"/>
              </a:rPr>
              <a:t>g</a:t>
            </a:r>
            <a:r>
              <a:rPr lang="en-GB" sz="4000" b="1">
                <a:solidFill>
                  <a:srgbClr val="FF6600"/>
                </a:solidFill>
                <a:latin typeface="Century Gothic"/>
                <a:ea typeface="Century Gothic"/>
                <a:cs typeface="Century Gothic"/>
                <a:sym typeface="Century Gothic"/>
              </a:rPr>
              <a:t>o</a:t>
            </a:r>
            <a:endParaRPr sz="4000" b="1">
              <a:solidFill>
                <a:srgbClr val="FF6600"/>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a:t>
            </a:r>
            <a:r>
              <a:rPr lang="en-GB" sz="2000" b="1">
                <a:solidFill>
                  <a:srgbClr val="1F3864"/>
                </a:solidFill>
                <a:latin typeface="Century Gothic"/>
                <a:ea typeface="Century Gothic"/>
                <a:cs typeface="Century Gothic"/>
                <a:sym typeface="Century Gothic"/>
              </a:rPr>
              <a:t>I</a:t>
            </a:r>
            <a:r>
              <a:rPr lang="en-GB" sz="2000">
                <a:solidFill>
                  <a:srgbClr val="1F3864"/>
                </a:solidFill>
                <a:latin typeface="Century Gothic"/>
                <a:ea typeface="Century Gothic"/>
                <a:cs typeface="Century Gothic"/>
                <a:sym typeface="Century Gothic"/>
              </a:rPr>
              <a:t> put] </a:t>
            </a:r>
            <a:endParaRPr/>
          </a:p>
        </p:txBody>
      </p:sp>
      <p:sp>
        <p:nvSpPr>
          <p:cNvPr id="347" name="Google Shape;347;p13"/>
          <p:cNvSpPr txBox="1"/>
          <p:nvPr/>
        </p:nvSpPr>
        <p:spPr>
          <a:xfrm>
            <a:off x="3606494" y="3569589"/>
            <a:ext cx="282197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1F3864"/>
                </a:solidFill>
                <a:latin typeface="Century Gothic"/>
                <a:ea typeface="Century Gothic"/>
                <a:cs typeface="Century Gothic"/>
                <a:sym typeface="Century Gothic"/>
              </a:rPr>
              <a:t>ent</a:t>
            </a:r>
            <a:r>
              <a:rPr lang="en-GB" sz="4000" b="1">
                <a:solidFill>
                  <a:srgbClr val="1F3864"/>
                </a:solidFill>
                <a:latin typeface="Century Gothic"/>
                <a:ea typeface="Century Gothic"/>
                <a:cs typeface="Century Gothic"/>
                <a:sym typeface="Century Gothic"/>
              </a:rPr>
              <a:t>i</a:t>
            </a:r>
            <a:r>
              <a:rPr lang="en-GB" sz="4000">
                <a:solidFill>
                  <a:srgbClr val="1F3864"/>
                </a:solidFill>
                <a:latin typeface="Century Gothic"/>
                <a:ea typeface="Century Gothic"/>
                <a:cs typeface="Century Gothic"/>
                <a:sym typeface="Century Gothic"/>
              </a:rPr>
              <a:t>end</a:t>
            </a:r>
            <a:r>
              <a:rPr lang="en-GB" sz="4000" b="1">
                <a:solidFill>
                  <a:srgbClr val="FF6600"/>
                </a:solidFill>
                <a:latin typeface="Century Gothic"/>
                <a:ea typeface="Century Gothic"/>
                <a:cs typeface="Century Gothic"/>
                <a:sym typeface="Century Gothic"/>
              </a:rPr>
              <a:t>o</a:t>
            </a:r>
            <a:endParaRPr sz="4000" b="1">
              <a:solidFill>
                <a:srgbClr val="FF6600"/>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a:t>
            </a:r>
            <a:r>
              <a:rPr lang="en-GB" sz="2000" b="1">
                <a:solidFill>
                  <a:srgbClr val="1F3864"/>
                </a:solidFill>
                <a:latin typeface="Century Gothic"/>
                <a:ea typeface="Century Gothic"/>
                <a:cs typeface="Century Gothic"/>
                <a:sym typeface="Century Gothic"/>
              </a:rPr>
              <a:t>I</a:t>
            </a:r>
            <a:r>
              <a:rPr lang="en-GB" sz="2000">
                <a:solidFill>
                  <a:srgbClr val="1F3864"/>
                </a:solidFill>
                <a:latin typeface="Century Gothic"/>
                <a:ea typeface="Century Gothic"/>
                <a:cs typeface="Century Gothic"/>
                <a:sym typeface="Century Gothic"/>
              </a:rPr>
              <a:t> understand] </a:t>
            </a:r>
            <a:endParaRPr/>
          </a:p>
        </p:txBody>
      </p:sp>
      <p:sp>
        <p:nvSpPr>
          <p:cNvPr id="348" name="Google Shape;348;p13"/>
          <p:cNvSpPr/>
          <p:nvPr/>
        </p:nvSpPr>
        <p:spPr>
          <a:xfrm>
            <a:off x="9973781" y="4770381"/>
            <a:ext cx="2208542" cy="1550067"/>
          </a:xfrm>
          <a:prstGeom prst="wedgeRoundRectCallout">
            <a:avLst>
              <a:gd name="adj1" fmla="val -99842"/>
              <a:gd name="adj2" fmla="val -76732"/>
              <a:gd name="adj3"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This is similar to ‘ha</a:t>
            </a:r>
            <a:r>
              <a:rPr lang="en-GB" sz="2000" b="1">
                <a:solidFill>
                  <a:schemeClr val="lt1"/>
                </a:solidFill>
                <a:latin typeface="Century Gothic"/>
                <a:ea typeface="Century Gothic"/>
                <a:cs typeface="Century Gothic"/>
                <a:sym typeface="Century Gothic"/>
              </a:rPr>
              <a:t>g</a:t>
            </a:r>
            <a:r>
              <a:rPr lang="en-GB" sz="2000">
                <a:solidFill>
                  <a:schemeClr val="lt1"/>
                </a:solidFill>
                <a:latin typeface="Century Gothic"/>
                <a:ea typeface="Century Gothic"/>
                <a:cs typeface="Century Gothic"/>
                <a:sym typeface="Century Gothic"/>
              </a:rPr>
              <a:t>o’ (hacer) &amp;</a:t>
            </a:r>
            <a:endParaRPr/>
          </a:p>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‘ten</a:t>
            </a:r>
            <a:r>
              <a:rPr lang="en-GB" sz="2000" b="1">
                <a:solidFill>
                  <a:schemeClr val="lt1"/>
                </a:solidFill>
                <a:latin typeface="Century Gothic"/>
                <a:ea typeface="Century Gothic"/>
                <a:cs typeface="Century Gothic"/>
                <a:sym typeface="Century Gothic"/>
              </a:rPr>
              <a:t>g</a:t>
            </a:r>
            <a:r>
              <a:rPr lang="en-GB" sz="2000">
                <a:solidFill>
                  <a:schemeClr val="lt1"/>
                </a:solidFill>
                <a:latin typeface="Century Gothic"/>
                <a:ea typeface="Century Gothic"/>
                <a:cs typeface="Century Gothic"/>
                <a:sym typeface="Century Gothic"/>
              </a:rPr>
              <a:t>o’ (tener)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33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1"/>
                                          </p:stCondLst>
                                        </p:cTn>
                                        <p:tgtEl>
                                          <p:spTgt spid="33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34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34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4"/>
          <p:cNvSpPr/>
          <p:nvPr/>
        </p:nvSpPr>
        <p:spPr>
          <a:xfrm>
            <a:off x="10714452" y="258166"/>
            <a:ext cx="1213691"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grpSp>
        <p:nvGrpSpPr>
          <p:cNvPr id="355" name="Google Shape;355;p14"/>
          <p:cNvGrpSpPr/>
          <p:nvPr/>
        </p:nvGrpSpPr>
        <p:grpSpPr>
          <a:xfrm>
            <a:off x="9407125" y="681144"/>
            <a:ext cx="2693105" cy="1844838"/>
            <a:chOff x="7138717" y="-33177"/>
            <a:chExt cx="3825193" cy="2658356"/>
          </a:xfrm>
        </p:grpSpPr>
        <p:pic>
          <p:nvPicPr>
            <p:cNvPr id="356" name="Google Shape;356;p14"/>
            <p:cNvPicPr preferRelativeResize="0"/>
            <p:nvPr/>
          </p:nvPicPr>
          <p:blipFill rotWithShape="1">
            <a:blip r:embed="rId3">
              <a:alphaModFix/>
            </a:blip>
            <a:srcRect/>
            <a:stretch/>
          </p:blipFill>
          <p:spPr>
            <a:xfrm rot="888543">
              <a:off x="8596673" y="201769"/>
              <a:ext cx="2122810" cy="2188463"/>
            </a:xfrm>
            <a:prstGeom prst="rect">
              <a:avLst/>
            </a:prstGeom>
            <a:noFill/>
            <a:ln>
              <a:noFill/>
            </a:ln>
          </p:spPr>
        </p:pic>
        <p:pic>
          <p:nvPicPr>
            <p:cNvPr id="357" name="Google Shape;357;p14"/>
            <p:cNvPicPr preferRelativeResize="0"/>
            <p:nvPr/>
          </p:nvPicPr>
          <p:blipFill rotWithShape="1">
            <a:blip r:embed="rId4">
              <a:alphaModFix/>
            </a:blip>
            <a:srcRect/>
            <a:stretch/>
          </p:blipFill>
          <p:spPr>
            <a:xfrm rot="-825691">
              <a:off x="7337243" y="432455"/>
              <a:ext cx="1361239" cy="1833380"/>
            </a:xfrm>
            <a:prstGeom prst="rect">
              <a:avLst/>
            </a:prstGeom>
            <a:noFill/>
            <a:ln>
              <a:noFill/>
            </a:ln>
          </p:spPr>
        </p:pic>
      </p:grpSp>
      <p:graphicFrame>
        <p:nvGraphicFramePr>
          <p:cNvPr id="358" name="Google Shape;358;p14"/>
          <p:cNvGraphicFramePr/>
          <p:nvPr/>
        </p:nvGraphicFramePr>
        <p:xfrm>
          <a:off x="131896" y="1904475"/>
          <a:ext cx="10039050" cy="4358730"/>
        </p:xfrm>
        <a:graphic>
          <a:graphicData uri="http://schemas.openxmlformats.org/drawingml/2006/table">
            <a:tbl>
              <a:tblPr firstRow="1" bandRow="1">
                <a:noFill/>
                <a:tableStyleId>{E2E37ACA-7BAB-414F-9B51-A909016C7F2C}</a:tableStyleId>
              </a:tblPr>
              <a:tblGrid>
                <a:gridCol w="614275">
                  <a:extLst>
                    <a:ext uri="{9D8B030D-6E8A-4147-A177-3AD203B41FA5}">
                      <a16:colId xmlns:a16="http://schemas.microsoft.com/office/drawing/2014/main" val="20000"/>
                    </a:ext>
                  </a:extLst>
                </a:gridCol>
                <a:gridCol w="7061400">
                  <a:extLst>
                    <a:ext uri="{9D8B030D-6E8A-4147-A177-3AD203B41FA5}">
                      <a16:colId xmlns:a16="http://schemas.microsoft.com/office/drawing/2014/main" val="20001"/>
                    </a:ext>
                  </a:extLst>
                </a:gridCol>
                <a:gridCol w="1153550">
                  <a:extLst>
                    <a:ext uri="{9D8B030D-6E8A-4147-A177-3AD203B41FA5}">
                      <a16:colId xmlns:a16="http://schemas.microsoft.com/office/drawing/2014/main" val="20002"/>
                    </a:ext>
                  </a:extLst>
                </a:gridCol>
                <a:gridCol w="1209825">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endParaRPr sz="1800"/>
                    </a:p>
                  </a:txBody>
                  <a:tcPr marL="91450" marR="91450" marT="45725" marB="45725">
                    <a:solidFill>
                      <a:schemeClr val="lt1"/>
                    </a:solidFill>
                  </a:tcPr>
                </a:tc>
                <a:tc>
                  <a:txBody>
                    <a:bodyPr/>
                    <a:lstStyle/>
                    <a:p>
                      <a:pPr marL="0" marR="0" lvl="0" indent="0" algn="l" rtl="0">
                        <a:spcBef>
                          <a:spcPts val="0"/>
                        </a:spcBef>
                        <a:spcAft>
                          <a:spcPts val="0"/>
                        </a:spcAft>
                        <a:buNone/>
                      </a:pPr>
                      <a:endParaRPr sz="1800"/>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‘I’</a:t>
                      </a:r>
                      <a:endParaRPr/>
                    </a:p>
                    <a:p>
                      <a:pPr marL="0" marR="0" lvl="0" indent="0" algn="ctr" rtl="0">
                        <a:lnSpc>
                          <a:spcPct val="100000"/>
                        </a:lnSpc>
                        <a:spcBef>
                          <a:spcPts val="0"/>
                        </a:spcBef>
                        <a:spcAft>
                          <a:spcPts val="0"/>
                        </a:spcAft>
                        <a:buClr>
                          <a:schemeClr val="dk1"/>
                        </a:buClr>
                        <a:buSzPts val="2000"/>
                        <a:buFont typeface="Century Gothic"/>
                        <a:buNone/>
                      </a:pPr>
                      <a:endParaRPr sz="2000" b="0"/>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a:t>‘We’</a:t>
                      </a:r>
                      <a:endParaRPr sz="2000" b="0"/>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GB" sz="2400" b="1">
                          <a:solidFill>
                            <a:srgbClr val="1E4E79"/>
                          </a:solidFill>
                        </a:rPr>
                        <a:t>1.</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Entiendo la realidad.</a:t>
                      </a:r>
                      <a:endParaRPr sz="2400">
                        <a:solidFill>
                          <a:srgbClr val="1F3864"/>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GB" sz="2400" b="1">
                          <a:solidFill>
                            <a:srgbClr val="1E4E79"/>
                          </a:solidFill>
                        </a:rPr>
                        <a:t>2.</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Hacemos entrevistas con gente famosa.</a:t>
                      </a:r>
                      <a:endParaRPr sz="2400">
                        <a:solidFill>
                          <a:srgbClr val="1F3864"/>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GB" sz="2400" b="1">
                          <a:solidFill>
                            <a:srgbClr val="1E4E79"/>
                          </a:solidFill>
                        </a:rPr>
                        <a:t>3.</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Pongo las entrevistas en una página web.</a:t>
                      </a:r>
                      <a:endParaRPr sz="2400">
                        <a:solidFill>
                          <a:srgbClr val="1F3864"/>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en-GB" sz="2400" b="1">
                          <a:solidFill>
                            <a:srgbClr val="1E4E79"/>
                          </a:solidFill>
                        </a:rPr>
                        <a:t>4.</a:t>
                      </a:r>
                      <a:endParaRPr/>
                    </a:p>
                  </a:txBody>
                  <a:tcPr marL="91450" marR="91450" marT="45725" marB="45725"/>
                </a:tc>
                <a:tc>
                  <a:txBody>
                    <a:bodyPr/>
                    <a:lstStyle/>
                    <a:p>
                      <a:pPr marL="0" marR="0" lvl="0" indent="0" algn="l" rtl="0">
                        <a:spcBef>
                          <a:spcPts val="0"/>
                        </a:spcBef>
                        <a:spcAft>
                          <a:spcPts val="0"/>
                        </a:spcAft>
                        <a:buNone/>
                      </a:pPr>
                      <a:r>
                        <a:rPr lang="en-GB" sz="2400" u="sng">
                          <a:solidFill>
                            <a:srgbClr val="1F3864"/>
                          </a:solidFill>
                          <a:latin typeface="Century Gothic"/>
                          <a:ea typeface="Century Gothic"/>
                          <a:cs typeface="Century Gothic"/>
                          <a:sym typeface="Century Gothic"/>
                        </a:rPr>
                        <a:t>No vendo los periódicos en la calle</a:t>
                      </a:r>
                      <a:r>
                        <a:rPr lang="en-GB" sz="2400">
                          <a:solidFill>
                            <a:srgbClr val="1F3864"/>
                          </a:solidFill>
                          <a:latin typeface="Century Gothic"/>
                          <a:ea typeface="Century Gothic"/>
                          <a:cs typeface="Century Gothic"/>
                          <a:sym typeface="Century Gothic"/>
                        </a:rPr>
                        <a:t>. </a:t>
                      </a:r>
                      <a:endParaRPr sz="2400">
                        <a:solidFill>
                          <a:srgbClr val="1F3864"/>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spcBef>
                          <a:spcPts val="0"/>
                        </a:spcBef>
                        <a:spcAft>
                          <a:spcPts val="0"/>
                        </a:spcAft>
                        <a:buNone/>
                      </a:pPr>
                      <a:r>
                        <a:rPr lang="en-GB" sz="2400" b="1">
                          <a:solidFill>
                            <a:srgbClr val="1E4E79"/>
                          </a:solidFill>
                        </a:rPr>
                        <a:t>5.</a:t>
                      </a:r>
                      <a:endParaRPr/>
                    </a:p>
                  </a:txBody>
                  <a:tcPr marL="91450" marR="91450" marT="45725" marB="45725"/>
                </a:tc>
                <a:tc>
                  <a:txBody>
                    <a:bodyPr/>
                    <a:lstStyle/>
                    <a:p>
                      <a:pPr marL="0" marR="0" lvl="0" indent="0" algn="l" rtl="0">
                        <a:spcBef>
                          <a:spcPts val="0"/>
                        </a:spcBef>
                        <a:spcAft>
                          <a:spcPts val="0"/>
                        </a:spcAft>
                        <a:buNone/>
                      </a:pPr>
                      <a:r>
                        <a:rPr lang="en-GB" sz="2400" u="none">
                          <a:solidFill>
                            <a:srgbClr val="1F3864"/>
                          </a:solidFill>
                          <a:latin typeface="Century Gothic"/>
                          <a:ea typeface="Century Gothic"/>
                          <a:cs typeface="Century Gothic"/>
                          <a:sym typeface="Century Gothic"/>
                        </a:rPr>
                        <a:t>Creemos que el trabajo es importante.</a:t>
                      </a:r>
                      <a:endParaRPr sz="2400" u="none">
                        <a:solidFill>
                          <a:srgbClr val="1F3864"/>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ctr" rtl="0">
                        <a:spcBef>
                          <a:spcPts val="0"/>
                        </a:spcBef>
                        <a:spcAft>
                          <a:spcPts val="0"/>
                        </a:spcAft>
                        <a:buNone/>
                      </a:pPr>
                      <a:r>
                        <a:rPr lang="en-GB" sz="2400" b="1">
                          <a:solidFill>
                            <a:srgbClr val="1E4E79"/>
                          </a:solidFill>
                        </a:rPr>
                        <a:t>6.</a:t>
                      </a:r>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400"/>
                        <a:buFont typeface="Century Gothic"/>
                        <a:buNone/>
                      </a:pPr>
                      <a:r>
                        <a:rPr lang="en-GB" sz="2400" u="sng">
                          <a:solidFill>
                            <a:srgbClr val="1F3864"/>
                          </a:solidFill>
                          <a:latin typeface="Century Gothic"/>
                          <a:ea typeface="Century Gothic"/>
                          <a:cs typeface="Century Gothic"/>
                          <a:sym typeface="Century Gothic"/>
                        </a:rPr>
                        <a:t>İNo leo las entrevistas</a:t>
                      </a:r>
                      <a:r>
                        <a:rPr lang="en-GB" sz="2400">
                          <a:solidFill>
                            <a:srgbClr val="1F3864"/>
                          </a:solidFill>
                          <a:latin typeface="Century Gothic"/>
                          <a:ea typeface="Century Gothic"/>
                          <a:cs typeface="Century Gothic"/>
                          <a:sym typeface="Century Gothic"/>
                        </a:rPr>
                        <a:t>, </a:t>
                      </a:r>
                      <a:r>
                        <a:rPr lang="en-GB" sz="2400" u="sng">
                          <a:solidFill>
                            <a:srgbClr val="1F3864"/>
                          </a:solidFill>
                          <a:latin typeface="Century Gothic"/>
                          <a:ea typeface="Century Gothic"/>
                          <a:cs typeface="Century Gothic"/>
                          <a:sym typeface="Century Gothic"/>
                        </a:rPr>
                        <a:t>no tengo tiempo</a:t>
                      </a:r>
                      <a:r>
                        <a:rPr lang="en-GB" sz="2400">
                          <a:solidFill>
                            <a:srgbClr val="1F3864"/>
                          </a:solidFill>
                          <a:latin typeface="Century Gothic"/>
                          <a:ea typeface="Century Gothic"/>
                          <a:cs typeface="Century Gothic"/>
                          <a:sym typeface="Century Gothic"/>
                        </a:rPr>
                        <a:t>!</a:t>
                      </a:r>
                      <a:endParaRPr sz="2400">
                        <a:solidFill>
                          <a:srgbClr val="1F3864"/>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ctr" rtl="0">
                        <a:spcBef>
                          <a:spcPts val="0"/>
                        </a:spcBef>
                        <a:spcAft>
                          <a:spcPts val="0"/>
                        </a:spcAft>
                        <a:buNone/>
                      </a:pPr>
                      <a:r>
                        <a:rPr lang="en-GB" sz="2400" b="1">
                          <a:solidFill>
                            <a:srgbClr val="1E4E79"/>
                          </a:solidFill>
                        </a:rPr>
                        <a:t>7.</a:t>
                      </a:r>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400"/>
                        <a:buFont typeface="Century Gothic"/>
                        <a:buNone/>
                      </a:pPr>
                      <a:r>
                        <a:rPr lang="en-GB" sz="2400">
                          <a:solidFill>
                            <a:srgbClr val="1F3864"/>
                          </a:solidFill>
                          <a:latin typeface="Century Gothic"/>
                          <a:ea typeface="Century Gothic"/>
                          <a:cs typeface="Century Gothic"/>
                          <a:sym typeface="Century Gothic"/>
                        </a:rPr>
                        <a:t>Respondo a preguntas todo el tiempo.</a:t>
                      </a:r>
                      <a:endParaRPr sz="2400">
                        <a:solidFill>
                          <a:srgbClr val="1F3864"/>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7"/>
                  </a:ext>
                </a:extLst>
              </a:tr>
              <a:tr h="304800">
                <a:tc>
                  <a:txBody>
                    <a:bodyPr/>
                    <a:lstStyle/>
                    <a:p>
                      <a:pPr marL="0" marR="0" lvl="0" indent="0" algn="ctr" rtl="0">
                        <a:spcBef>
                          <a:spcPts val="0"/>
                        </a:spcBef>
                        <a:spcAft>
                          <a:spcPts val="0"/>
                        </a:spcAft>
                        <a:buNone/>
                      </a:pPr>
                      <a:r>
                        <a:rPr lang="en-GB" sz="2400" b="1">
                          <a:solidFill>
                            <a:srgbClr val="1E4E79"/>
                          </a:solidFill>
                        </a:rPr>
                        <a:t>8.</a:t>
                      </a:r>
                      <a:endParaRPr/>
                    </a:p>
                  </a:txBody>
                  <a:tcPr marL="91450" marR="91450" marT="45725" marB="45725"/>
                </a:tc>
                <a:tc>
                  <a:txBody>
                    <a:bodyPr/>
                    <a:lstStyle/>
                    <a:p>
                      <a:pPr marL="0" marR="0" lvl="0" indent="0" algn="l" rtl="0">
                        <a:spcBef>
                          <a:spcPts val="0"/>
                        </a:spcBef>
                        <a:spcAft>
                          <a:spcPts val="0"/>
                        </a:spcAft>
                        <a:buNone/>
                      </a:pPr>
                      <a:r>
                        <a:rPr lang="en-GB" sz="2400" u="sng">
                          <a:solidFill>
                            <a:srgbClr val="1F3864"/>
                          </a:solidFill>
                          <a:latin typeface="Century Gothic"/>
                          <a:ea typeface="Century Gothic"/>
                          <a:cs typeface="Century Gothic"/>
                          <a:sym typeface="Century Gothic"/>
                        </a:rPr>
                        <a:t>No escondemos la verdad</a:t>
                      </a:r>
                      <a:r>
                        <a:rPr lang="en-GB" sz="2400">
                          <a:solidFill>
                            <a:srgbClr val="1F3864"/>
                          </a:solidFill>
                          <a:latin typeface="Century Gothic"/>
                          <a:ea typeface="Century Gothic"/>
                          <a:cs typeface="Century Gothic"/>
                          <a:sym typeface="Century Gothic"/>
                        </a:rPr>
                        <a:t>. </a:t>
                      </a:r>
                      <a:endParaRPr sz="2400">
                        <a:solidFill>
                          <a:srgbClr val="1F3864"/>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8"/>
                  </a:ext>
                </a:extLst>
              </a:tr>
            </a:tbl>
          </a:graphicData>
        </a:graphic>
      </p:graphicFrame>
      <p:sp>
        <p:nvSpPr>
          <p:cNvPr id="359" name="Google Shape;359;p14"/>
          <p:cNvSpPr txBox="1"/>
          <p:nvPr/>
        </p:nvSpPr>
        <p:spPr>
          <a:xfrm>
            <a:off x="108922" y="98379"/>
            <a:ext cx="9177738" cy="140961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400" b="1">
                <a:solidFill>
                  <a:srgbClr val="1F3864"/>
                </a:solidFill>
                <a:latin typeface="Century Gothic"/>
                <a:ea typeface="Century Gothic"/>
                <a:cs typeface="Century Gothic"/>
                <a:sym typeface="Century Gothic"/>
              </a:rPr>
              <a:t>Unas personas visitan la escuela de Daniel y Lucía. </a:t>
            </a:r>
            <a:endParaRPr/>
          </a:p>
          <a:p>
            <a:pPr marL="0" marR="0" lvl="0" indent="0" algn="l" rtl="0">
              <a:lnSpc>
                <a:spcPct val="120000"/>
              </a:lnSpc>
              <a:spcBef>
                <a:spcPts val="0"/>
              </a:spcBef>
              <a:spcAft>
                <a:spcPts val="0"/>
              </a:spcAft>
              <a:buNone/>
            </a:pPr>
            <a:r>
              <a:rPr lang="en-GB" sz="2400" b="1">
                <a:solidFill>
                  <a:srgbClr val="1F3864"/>
                </a:solidFill>
                <a:latin typeface="Century Gothic"/>
                <a:ea typeface="Century Gothic"/>
                <a:cs typeface="Century Gothic"/>
                <a:sym typeface="Century Gothic"/>
              </a:rPr>
              <a:t>Trabajan para un periódico famoso español, El Mundo. </a:t>
            </a:r>
            <a:endParaRPr sz="2400" b="1">
              <a:solidFill>
                <a:srgbClr val="1F3864"/>
              </a:solidFill>
              <a:latin typeface="Century Gothic"/>
              <a:ea typeface="Century Gothic"/>
              <a:cs typeface="Century Gothic"/>
              <a:sym typeface="Century Gothic"/>
            </a:endParaRPr>
          </a:p>
          <a:p>
            <a:pPr marL="0" marR="0" lvl="0" indent="0" algn="l" rtl="0">
              <a:lnSpc>
                <a:spcPct val="120000"/>
              </a:lnSpc>
              <a:spcBef>
                <a:spcPts val="0"/>
              </a:spcBef>
              <a:spcAft>
                <a:spcPts val="0"/>
              </a:spcAft>
              <a:buNone/>
            </a:pPr>
            <a:r>
              <a:rPr lang="en-GB" sz="2400" b="1">
                <a:solidFill>
                  <a:srgbClr val="1F3864"/>
                </a:solidFill>
                <a:latin typeface="Century Gothic"/>
                <a:ea typeface="Century Gothic"/>
                <a:cs typeface="Century Gothic"/>
                <a:sym typeface="Century Gothic"/>
              </a:rPr>
              <a:t>Lee. ¿Habla una persona (‘I’) o hablan dos personas (‘we’)?</a:t>
            </a:r>
            <a:endParaRPr sz="2400" b="1" i="0" u="none" strike="noStrike" cap="none">
              <a:solidFill>
                <a:srgbClr val="1F3864"/>
              </a:solidFill>
              <a:latin typeface="Century Gothic"/>
              <a:ea typeface="Century Gothic"/>
              <a:cs typeface="Century Gothic"/>
              <a:sym typeface="Century Gothic"/>
            </a:endParaRPr>
          </a:p>
        </p:txBody>
      </p:sp>
      <p:pic>
        <p:nvPicPr>
          <p:cNvPr id="360" name="Google Shape;360;p14"/>
          <p:cNvPicPr preferRelativeResize="0"/>
          <p:nvPr/>
        </p:nvPicPr>
        <p:blipFill rotWithShape="1">
          <a:blip r:embed="rId5">
            <a:alphaModFix/>
          </a:blip>
          <a:srcRect/>
          <a:stretch/>
        </p:blipFill>
        <p:spPr>
          <a:xfrm>
            <a:off x="8212843" y="2630648"/>
            <a:ext cx="412997" cy="430204"/>
          </a:xfrm>
          <a:prstGeom prst="rect">
            <a:avLst/>
          </a:prstGeom>
          <a:noFill/>
          <a:ln>
            <a:noFill/>
          </a:ln>
        </p:spPr>
      </p:pic>
      <p:pic>
        <p:nvPicPr>
          <p:cNvPr id="361" name="Google Shape;361;p14"/>
          <p:cNvPicPr preferRelativeResize="0"/>
          <p:nvPr/>
        </p:nvPicPr>
        <p:blipFill rotWithShape="1">
          <a:blip r:embed="rId5">
            <a:alphaModFix/>
          </a:blip>
          <a:srcRect/>
          <a:stretch/>
        </p:blipFill>
        <p:spPr>
          <a:xfrm>
            <a:off x="9286162" y="3054520"/>
            <a:ext cx="412997" cy="430204"/>
          </a:xfrm>
          <a:prstGeom prst="rect">
            <a:avLst/>
          </a:prstGeom>
          <a:noFill/>
          <a:ln>
            <a:noFill/>
          </a:ln>
        </p:spPr>
      </p:pic>
      <p:pic>
        <p:nvPicPr>
          <p:cNvPr id="362" name="Google Shape;362;p14"/>
          <p:cNvPicPr preferRelativeResize="0"/>
          <p:nvPr/>
        </p:nvPicPr>
        <p:blipFill rotWithShape="1">
          <a:blip r:embed="rId5">
            <a:alphaModFix/>
          </a:blip>
          <a:srcRect/>
          <a:stretch/>
        </p:blipFill>
        <p:spPr>
          <a:xfrm>
            <a:off x="8212846" y="3515033"/>
            <a:ext cx="412997" cy="430204"/>
          </a:xfrm>
          <a:prstGeom prst="rect">
            <a:avLst/>
          </a:prstGeom>
          <a:noFill/>
          <a:ln>
            <a:noFill/>
          </a:ln>
        </p:spPr>
      </p:pic>
      <p:pic>
        <p:nvPicPr>
          <p:cNvPr id="363" name="Google Shape;363;p14"/>
          <p:cNvPicPr preferRelativeResize="0"/>
          <p:nvPr/>
        </p:nvPicPr>
        <p:blipFill rotWithShape="1">
          <a:blip r:embed="rId5">
            <a:alphaModFix/>
          </a:blip>
          <a:srcRect/>
          <a:stretch/>
        </p:blipFill>
        <p:spPr>
          <a:xfrm>
            <a:off x="8212845" y="3964302"/>
            <a:ext cx="412997" cy="430204"/>
          </a:xfrm>
          <a:prstGeom prst="rect">
            <a:avLst/>
          </a:prstGeom>
          <a:noFill/>
          <a:ln>
            <a:noFill/>
          </a:ln>
        </p:spPr>
      </p:pic>
      <p:pic>
        <p:nvPicPr>
          <p:cNvPr id="364" name="Google Shape;364;p14"/>
          <p:cNvPicPr preferRelativeResize="0"/>
          <p:nvPr/>
        </p:nvPicPr>
        <p:blipFill rotWithShape="1">
          <a:blip r:embed="rId5">
            <a:alphaModFix/>
          </a:blip>
          <a:srcRect/>
          <a:stretch/>
        </p:blipFill>
        <p:spPr>
          <a:xfrm>
            <a:off x="9317482" y="4443715"/>
            <a:ext cx="412997" cy="430204"/>
          </a:xfrm>
          <a:prstGeom prst="rect">
            <a:avLst/>
          </a:prstGeom>
          <a:noFill/>
          <a:ln>
            <a:noFill/>
          </a:ln>
        </p:spPr>
      </p:pic>
      <p:pic>
        <p:nvPicPr>
          <p:cNvPr id="365" name="Google Shape;365;p14"/>
          <p:cNvPicPr preferRelativeResize="0"/>
          <p:nvPr/>
        </p:nvPicPr>
        <p:blipFill rotWithShape="1">
          <a:blip r:embed="rId5">
            <a:alphaModFix/>
          </a:blip>
          <a:srcRect/>
          <a:stretch/>
        </p:blipFill>
        <p:spPr>
          <a:xfrm>
            <a:off x="8212844" y="4919356"/>
            <a:ext cx="412997" cy="430204"/>
          </a:xfrm>
          <a:prstGeom prst="rect">
            <a:avLst/>
          </a:prstGeom>
          <a:noFill/>
          <a:ln>
            <a:noFill/>
          </a:ln>
        </p:spPr>
      </p:pic>
      <p:pic>
        <p:nvPicPr>
          <p:cNvPr id="366" name="Google Shape;366;p14"/>
          <p:cNvPicPr preferRelativeResize="0"/>
          <p:nvPr/>
        </p:nvPicPr>
        <p:blipFill rotWithShape="1">
          <a:blip r:embed="rId5">
            <a:alphaModFix/>
          </a:blip>
          <a:srcRect/>
          <a:stretch/>
        </p:blipFill>
        <p:spPr>
          <a:xfrm>
            <a:off x="8244583" y="5368625"/>
            <a:ext cx="412997" cy="430204"/>
          </a:xfrm>
          <a:prstGeom prst="rect">
            <a:avLst/>
          </a:prstGeom>
          <a:noFill/>
          <a:ln>
            <a:noFill/>
          </a:ln>
        </p:spPr>
      </p:pic>
      <p:pic>
        <p:nvPicPr>
          <p:cNvPr id="367" name="Google Shape;367;p14"/>
          <p:cNvPicPr preferRelativeResize="0"/>
          <p:nvPr/>
        </p:nvPicPr>
        <p:blipFill rotWithShape="1">
          <a:blip r:embed="rId5">
            <a:alphaModFix/>
          </a:blip>
          <a:srcRect/>
          <a:stretch/>
        </p:blipFill>
        <p:spPr>
          <a:xfrm>
            <a:off x="9317480" y="5863005"/>
            <a:ext cx="412997" cy="430204"/>
          </a:xfrm>
          <a:prstGeom prst="rect">
            <a:avLst/>
          </a:prstGeom>
          <a:noFill/>
          <a:ln>
            <a:noFill/>
          </a:ln>
        </p:spPr>
      </p:pic>
      <p:sp>
        <p:nvSpPr>
          <p:cNvPr id="368" name="Google Shape;368;p14"/>
          <p:cNvSpPr txBox="1"/>
          <p:nvPr/>
        </p:nvSpPr>
        <p:spPr>
          <a:xfrm>
            <a:off x="757238" y="3982050"/>
            <a:ext cx="7068502" cy="461665"/>
          </a:xfrm>
          <a:prstGeom prst="rect">
            <a:avLst/>
          </a:prstGeom>
          <a:solidFill>
            <a:srgbClr val="FEE5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I don’t sell the newspapers in the street.</a:t>
            </a:r>
            <a:endParaRPr sz="2400">
              <a:solidFill>
                <a:srgbClr val="1F3864"/>
              </a:solidFill>
              <a:latin typeface="Century Gothic"/>
              <a:ea typeface="Century Gothic"/>
              <a:cs typeface="Century Gothic"/>
              <a:sym typeface="Century Gothic"/>
            </a:endParaRPr>
          </a:p>
        </p:txBody>
      </p:sp>
      <p:sp>
        <p:nvSpPr>
          <p:cNvPr id="369" name="Google Shape;369;p14"/>
          <p:cNvSpPr txBox="1"/>
          <p:nvPr/>
        </p:nvSpPr>
        <p:spPr>
          <a:xfrm>
            <a:off x="757238" y="4919356"/>
            <a:ext cx="7068502" cy="461665"/>
          </a:xfrm>
          <a:prstGeom prst="rect">
            <a:avLst/>
          </a:prstGeom>
          <a:solidFill>
            <a:srgbClr val="FEE5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I don’t read the interviews, I don’t have time!</a:t>
            </a:r>
            <a:endParaRPr sz="2400">
              <a:solidFill>
                <a:srgbClr val="1F3864"/>
              </a:solidFill>
              <a:latin typeface="Century Gothic"/>
              <a:ea typeface="Century Gothic"/>
              <a:cs typeface="Century Gothic"/>
              <a:sym typeface="Century Gothic"/>
            </a:endParaRPr>
          </a:p>
        </p:txBody>
      </p:sp>
      <p:sp>
        <p:nvSpPr>
          <p:cNvPr id="370" name="Google Shape;370;p14"/>
          <p:cNvSpPr txBox="1"/>
          <p:nvPr/>
        </p:nvSpPr>
        <p:spPr>
          <a:xfrm>
            <a:off x="757238" y="5831544"/>
            <a:ext cx="7068502" cy="461665"/>
          </a:xfrm>
          <a:prstGeom prst="rect">
            <a:avLst/>
          </a:prstGeom>
          <a:solidFill>
            <a:srgbClr val="FEE5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We don’t hide the truth</a:t>
            </a:r>
            <a:r>
              <a:rPr lang="en-GB" sz="2400">
                <a:solidFill>
                  <a:srgbClr val="1F3864"/>
                </a:solidFill>
                <a:latin typeface="Century Gothic"/>
                <a:ea typeface="Century Gothic"/>
                <a:cs typeface="Century Gothic"/>
                <a:sym typeface="Century Gothic"/>
              </a:rPr>
              <a:t>.</a:t>
            </a:r>
            <a:endParaRPr/>
          </a:p>
        </p:txBody>
      </p:sp>
      <p:sp>
        <p:nvSpPr>
          <p:cNvPr id="371" name="Google Shape;371;p14"/>
          <p:cNvSpPr txBox="1"/>
          <p:nvPr/>
        </p:nvSpPr>
        <p:spPr>
          <a:xfrm>
            <a:off x="102684" y="1409611"/>
            <a:ext cx="926754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Luego, escribe en inglés las tres frases subrayadas*.</a:t>
            </a:r>
            <a:endParaRPr sz="2400" b="1" i="0" u="none" strike="noStrike" cap="none">
              <a:solidFill>
                <a:srgbClr val="1F3864"/>
              </a:solidFill>
              <a:latin typeface="Century Gothic"/>
              <a:ea typeface="Century Gothic"/>
              <a:cs typeface="Century Gothic"/>
              <a:sym typeface="Century Gothic"/>
            </a:endParaRPr>
          </a:p>
        </p:txBody>
      </p:sp>
      <p:sp>
        <p:nvSpPr>
          <p:cNvPr id="372" name="Google Shape;372;p14"/>
          <p:cNvSpPr txBox="1"/>
          <p:nvPr/>
        </p:nvSpPr>
        <p:spPr>
          <a:xfrm>
            <a:off x="10289361" y="5476643"/>
            <a:ext cx="1824078" cy="400110"/>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 underlined</a:t>
            </a:r>
            <a:endParaRPr/>
          </a:p>
        </p:txBody>
      </p:sp>
      <p:sp>
        <p:nvSpPr>
          <p:cNvPr id="373" name="Google Shape;373;p14"/>
          <p:cNvSpPr txBox="1">
            <a:spLocks noGrp="1"/>
          </p:cNvSpPr>
          <p:nvPr>
            <p:ph type="title"/>
          </p:nvPr>
        </p:nvSpPr>
        <p:spPr>
          <a:xfrm>
            <a:off x="10964328" y="258166"/>
            <a:ext cx="1450161" cy="41297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Century Gothic"/>
              <a:buNone/>
            </a:pPr>
            <a:r>
              <a:rPr lang="en-GB" sz="2000" b="1">
                <a:solidFill>
                  <a:schemeClr val="lt1"/>
                </a:solidFill>
              </a:rPr>
              <a:t>leer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15"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380" name="Google Shape;380;p15"/>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400"/>
              <a:buFont typeface="Century Gothic"/>
              <a:buNone/>
            </a:pPr>
            <a:r>
              <a:rPr lang="en-GB" sz="3400" b="1">
                <a:solidFill>
                  <a:schemeClr val="lt1"/>
                </a:solidFill>
              </a:rPr>
              <a:t>La visita de los periodistas</a:t>
            </a:r>
            <a:endParaRPr/>
          </a:p>
        </p:txBody>
      </p:sp>
      <p:sp>
        <p:nvSpPr>
          <p:cNvPr id="381" name="Google Shape;381;p15"/>
          <p:cNvSpPr/>
          <p:nvPr/>
        </p:nvSpPr>
        <p:spPr>
          <a:xfrm>
            <a:off x="10515600" y="258166"/>
            <a:ext cx="14125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a:t>
            </a:r>
            <a:endParaRPr/>
          </a:p>
        </p:txBody>
      </p:sp>
      <p:graphicFrame>
        <p:nvGraphicFramePr>
          <p:cNvPr id="382" name="Google Shape;382;p15"/>
          <p:cNvGraphicFramePr/>
          <p:nvPr/>
        </p:nvGraphicFramePr>
        <p:xfrm>
          <a:off x="357594" y="3989163"/>
          <a:ext cx="11183000" cy="994150"/>
        </p:xfrm>
        <a:graphic>
          <a:graphicData uri="http://schemas.openxmlformats.org/drawingml/2006/table">
            <a:tbl>
              <a:tblPr firstRow="1" bandRow="1">
                <a:noFill/>
                <a:tableStyleId>{E2E37ACA-7BAB-414F-9B51-A909016C7F2C}</a:tableStyleId>
              </a:tblPr>
              <a:tblGrid>
                <a:gridCol w="718200">
                  <a:extLst>
                    <a:ext uri="{9D8B030D-6E8A-4147-A177-3AD203B41FA5}">
                      <a16:colId xmlns:a16="http://schemas.microsoft.com/office/drawing/2014/main" val="20000"/>
                    </a:ext>
                  </a:extLst>
                </a:gridCol>
                <a:gridCol w="943425">
                  <a:extLst>
                    <a:ext uri="{9D8B030D-6E8A-4147-A177-3AD203B41FA5}">
                      <a16:colId xmlns:a16="http://schemas.microsoft.com/office/drawing/2014/main" val="20001"/>
                    </a:ext>
                  </a:extLst>
                </a:gridCol>
                <a:gridCol w="1139500">
                  <a:extLst>
                    <a:ext uri="{9D8B030D-6E8A-4147-A177-3AD203B41FA5}">
                      <a16:colId xmlns:a16="http://schemas.microsoft.com/office/drawing/2014/main" val="20002"/>
                    </a:ext>
                  </a:extLst>
                </a:gridCol>
                <a:gridCol w="4824150">
                  <a:extLst>
                    <a:ext uri="{9D8B030D-6E8A-4147-A177-3AD203B41FA5}">
                      <a16:colId xmlns:a16="http://schemas.microsoft.com/office/drawing/2014/main" val="20003"/>
                    </a:ext>
                  </a:extLst>
                </a:gridCol>
                <a:gridCol w="3557725">
                  <a:extLst>
                    <a:ext uri="{9D8B030D-6E8A-4147-A177-3AD203B41FA5}">
                      <a16:colId xmlns:a16="http://schemas.microsoft.com/office/drawing/2014/main" val="20004"/>
                    </a:ext>
                  </a:extLst>
                </a:gridCol>
              </a:tblGrid>
              <a:tr h="497075">
                <a:tc>
                  <a:txBody>
                    <a:bodyPr/>
                    <a:lstStyle/>
                    <a:p>
                      <a:pPr marL="0" marR="0" lvl="0" indent="0" algn="l" rtl="0">
                        <a:spcBef>
                          <a:spcPts val="0"/>
                        </a:spcBef>
                        <a:spcAft>
                          <a:spcPts val="0"/>
                        </a:spcAft>
                        <a:buNone/>
                      </a:pPr>
                      <a:endParaRPr sz="1800"/>
                    </a:p>
                  </a:txBody>
                  <a:tcPr marL="91450" marR="91450" marT="45725" marB="45725">
                    <a:solidFill>
                      <a:schemeClr val="lt1"/>
                    </a:solidFill>
                  </a:tcPr>
                </a:tc>
                <a:tc gridSpan="2">
                  <a:txBody>
                    <a:bodyPr/>
                    <a:lstStyle/>
                    <a:p>
                      <a:pPr marL="0" marR="0" lvl="0" indent="0" algn="l" rtl="0">
                        <a:spcBef>
                          <a:spcPts val="0"/>
                        </a:spcBef>
                        <a:spcAft>
                          <a:spcPts val="0"/>
                        </a:spcAft>
                        <a:buNone/>
                      </a:pPr>
                      <a:endParaRPr sz="1800"/>
                    </a:p>
                  </a:txBody>
                  <a:tcPr marL="91450" marR="91450" marT="45725" marB="45725">
                    <a:solidFill>
                      <a:schemeClr val="lt1"/>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¿Qué?</a:t>
                      </a:r>
                      <a:endParaRPr sz="2000" b="0"/>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a:t>¿Cuándo?</a:t>
                      </a:r>
                      <a:endParaRPr sz="2000" b="0"/>
                    </a:p>
                  </a:txBody>
                  <a:tcPr marL="91450" marR="91450" marT="45725" marB="45725"/>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bl>
          </a:graphicData>
        </a:graphic>
      </p:graphicFrame>
      <p:sp>
        <p:nvSpPr>
          <p:cNvPr id="383" name="Google Shape;383;p15">
            <a:hlinkClick r:id="" action="ppaction://noaction">
              <a:snd r:embed="rId4" name="Hago entrevistas los lunes.wav"/>
            </a:hlinkClick>
          </p:cNvPr>
          <p:cNvSpPr/>
          <p:nvPr/>
        </p:nvSpPr>
        <p:spPr>
          <a:xfrm>
            <a:off x="519987" y="449406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EG</a:t>
            </a:r>
            <a:endParaRPr sz="2000" b="1" i="0" u="none" strike="noStrike" cap="none">
              <a:solidFill>
                <a:srgbClr val="FFFFFF"/>
              </a:solidFill>
              <a:latin typeface="Century Gothic"/>
              <a:ea typeface="Century Gothic"/>
              <a:cs typeface="Century Gothic"/>
              <a:sym typeface="Century Gothic"/>
            </a:endParaRPr>
          </a:p>
        </p:txBody>
      </p:sp>
      <p:sp>
        <p:nvSpPr>
          <p:cNvPr id="384" name="Google Shape;384;p15"/>
          <p:cNvSpPr/>
          <p:nvPr/>
        </p:nvSpPr>
        <p:spPr>
          <a:xfrm>
            <a:off x="1148361" y="3854137"/>
            <a:ext cx="638629" cy="593196"/>
          </a:xfrm>
          <a:prstGeom prst="wedgeRoundRectCallout">
            <a:avLst>
              <a:gd name="adj1" fmla="val -31937"/>
              <a:gd name="adj2" fmla="val -73288"/>
              <a:gd name="adj3"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chemeClr val="lt1"/>
                </a:solidFill>
                <a:latin typeface="Century Gothic"/>
                <a:ea typeface="Century Gothic"/>
                <a:cs typeface="Century Gothic"/>
                <a:sym typeface="Century Gothic"/>
              </a:rPr>
              <a:t>‘I’</a:t>
            </a:r>
            <a:endParaRPr/>
          </a:p>
        </p:txBody>
      </p:sp>
      <p:sp>
        <p:nvSpPr>
          <p:cNvPr id="385" name="Google Shape;385;p15"/>
          <p:cNvSpPr/>
          <p:nvPr/>
        </p:nvSpPr>
        <p:spPr>
          <a:xfrm>
            <a:off x="2122508" y="3876229"/>
            <a:ext cx="970768" cy="593196"/>
          </a:xfrm>
          <a:prstGeom prst="wedgeRoundRectCallout">
            <a:avLst>
              <a:gd name="adj1" fmla="val 32534"/>
              <a:gd name="adj2" fmla="val -85522"/>
              <a:gd name="adj3"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chemeClr val="lt1"/>
                </a:solidFill>
                <a:latin typeface="Century Gothic"/>
                <a:ea typeface="Century Gothic"/>
                <a:cs typeface="Century Gothic"/>
                <a:sym typeface="Century Gothic"/>
              </a:rPr>
              <a:t>‘we’</a:t>
            </a:r>
            <a:endParaRPr/>
          </a:p>
        </p:txBody>
      </p:sp>
      <p:grpSp>
        <p:nvGrpSpPr>
          <p:cNvPr id="386" name="Google Shape;386;p15"/>
          <p:cNvGrpSpPr/>
          <p:nvPr/>
        </p:nvGrpSpPr>
        <p:grpSpPr>
          <a:xfrm>
            <a:off x="7454375" y="87170"/>
            <a:ext cx="3116097" cy="2153641"/>
            <a:chOff x="7138717" y="-33177"/>
            <a:chExt cx="3825193" cy="2658356"/>
          </a:xfrm>
        </p:grpSpPr>
        <p:pic>
          <p:nvPicPr>
            <p:cNvPr id="387" name="Google Shape;387;p15"/>
            <p:cNvPicPr preferRelativeResize="0"/>
            <p:nvPr/>
          </p:nvPicPr>
          <p:blipFill rotWithShape="1">
            <a:blip r:embed="rId5">
              <a:alphaModFix/>
            </a:blip>
            <a:srcRect/>
            <a:stretch/>
          </p:blipFill>
          <p:spPr>
            <a:xfrm rot="888543">
              <a:off x="8596673" y="201769"/>
              <a:ext cx="2122810" cy="2188463"/>
            </a:xfrm>
            <a:prstGeom prst="rect">
              <a:avLst/>
            </a:prstGeom>
            <a:noFill/>
            <a:ln>
              <a:noFill/>
            </a:ln>
          </p:spPr>
        </p:pic>
        <p:pic>
          <p:nvPicPr>
            <p:cNvPr id="388" name="Google Shape;388;p15"/>
            <p:cNvPicPr preferRelativeResize="0"/>
            <p:nvPr/>
          </p:nvPicPr>
          <p:blipFill rotWithShape="1">
            <a:blip r:embed="rId6">
              <a:alphaModFix/>
            </a:blip>
            <a:srcRect/>
            <a:stretch/>
          </p:blipFill>
          <p:spPr>
            <a:xfrm rot="-825691">
              <a:off x="7337243" y="432455"/>
              <a:ext cx="1361239" cy="1833380"/>
            </a:xfrm>
            <a:prstGeom prst="rect">
              <a:avLst/>
            </a:prstGeom>
            <a:noFill/>
            <a:ln>
              <a:noFill/>
            </a:ln>
          </p:spPr>
        </p:pic>
      </p:grpSp>
      <p:sp>
        <p:nvSpPr>
          <p:cNvPr id="389" name="Google Shape;389;p15"/>
          <p:cNvSpPr txBox="1"/>
          <p:nvPr/>
        </p:nvSpPr>
        <p:spPr>
          <a:xfrm>
            <a:off x="199200" y="1565643"/>
            <a:ext cx="8418385" cy="142192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400" b="1">
                <a:solidFill>
                  <a:srgbClr val="1F3864"/>
                </a:solidFill>
                <a:latin typeface="Century Gothic"/>
                <a:ea typeface="Century Gothic"/>
                <a:cs typeface="Century Gothic"/>
                <a:sym typeface="Century Gothic"/>
              </a:rPr>
              <a:t>Las personas del periódico visitan la clase. </a:t>
            </a:r>
            <a:endParaRPr/>
          </a:p>
          <a:p>
            <a:pPr marL="0" marR="0" lvl="0" indent="0" algn="l" rtl="0">
              <a:lnSpc>
                <a:spcPct val="120000"/>
              </a:lnSpc>
              <a:spcBef>
                <a:spcPts val="0"/>
              </a:spcBef>
              <a:spcAft>
                <a:spcPts val="0"/>
              </a:spcAft>
              <a:buNone/>
            </a:pPr>
            <a:r>
              <a:rPr lang="en-GB" sz="2400" b="1">
                <a:solidFill>
                  <a:srgbClr val="1F3864"/>
                </a:solidFill>
                <a:latin typeface="Century Gothic"/>
                <a:ea typeface="Century Gothic"/>
                <a:cs typeface="Century Gothic"/>
                <a:sym typeface="Century Gothic"/>
              </a:rPr>
              <a:t>Escucha y marca la opción correcta. </a:t>
            </a:r>
            <a:endParaRPr/>
          </a:p>
          <a:p>
            <a:pPr marL="0" marR="0" lvl="0" indent="0" algn="l" rtl="0">
              <a:lnSpc>
                <a:spcPct val="120000"/>
              </a:lnSpc>
              <a:spcBef>
                <a:spcPts val="0"/>
              </a:spcBef>
              <a:spcAft>
                <a:spcPts val="0"/>
              </a:spcAft>
              <a:buNone/>
            </a:pPr>
            <a:r>
              <a:rPr lang="en-GB" sz="2400" b="1">
                <a:solidFill>
                  <a:srgbClr val="1F3864"/>
                </a:solidFill>
                <a:latin typeface="Century Gothic"/>
                <a:ea typeface="Century Gothic"/>
                <a:cs typeface="Century Gothic"/>
                <a:sym typeface="Century Gothic"/>
              </a:rPr>
              <a:t>¿Habla una persona (‘I’) o hablan dos personas (‘we’)?</a:t>
            </a:r>
            <a:endParaRPr/>
          </a:p>
        </p:txBody>
      </p:sp>
      <p:sp>
        <p:nvSpPr>
          <p:cNvPr id="390" name="Google Shape;390;p15"/>
          <p:cNvSpPr txBox="1"/>
          <p:nvPr/>
        </p:nvSpPr>
        <p:spPr>
          <a:xfrm>
            <a:off x="220171" y="2946429"/>
            <a:ext cx="1029542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Escucha otra vez. Escribe </a:t>
            </a:r>
            <a:r>
              <a:rPr lang="en-GB" sz="2400" b="1" u="sng">
                <a:solidFill>
                  <a:srgbClr val="1F3864"/>
                </a:solidFill>
                <a:latin typeface="Century Gothic"/>
                <a:ea typeface="Century Gothic"/>
                <a:cs typeface="Century Gothic"/>
                <a:sym typeface="Century Gothic"/>
              </a:rPr>
              <a:t>en inglés </a:t>
            </a:r>
            <a:r>
              <a:rPr lang="en-GB" sz="2400" b="1">
                <a:solidFill>
                  <a:srgbClr val="1F3864"/>
                </a:solidFill>
                <a:latin typeface="Century Gothic"/>
                <a:ea typeface="Century Gothic"/>
                <a:cs typeface="Century Gothic"/>
                <a:sym typeface="Century Gothic"/>
              </a:rPr>
              <a:t>la actividad y cuando es.</a:t>
            </a:r>
            <a:endParaRPr/>
          </a:p>
          <a:p>
            <a:pPr marL="0" marR="0" lvl="0" indent="0" algn="l" rtl="0">
              <a:spcBef>
                <a:spcPts val="0"/>
              </a:spcBef>
              <a:spcAft>
                <a:spcPts val="0"/>
              </a:spcAft>
              <a:buNone/>
            </a:pPr>
            <a:endParaRPr sz="2400" b="1">
              <a:solidFill>
                <a:srgbClr val="1F3864"/>
              </a:solidFill>
              <a:latin typeface="Century Gothic"/>
              <a:ea typeface="Century Gothic"/>
              <a:cs typeface="Century Gothic"/>
              <a:sym typeface="Century Gothic"/>
            </a:endParaRPr>
          </a:p>
        </p:txBody>
      </p:sp>
      <p:pic>
        <p:nvPicPr>
          <p:cNvPr id="391" name="Google Shape;391;p15"/>
          <p:cNvPicPr preferRelativeResize="0"/>
          <p:nvPr/>
        </p:nvPicPr>
        <p:blipFill rotWithShape="1">
          <a:blip r:embed="rId7">
            <a:alphaModFix/>
          </a:blip>
          <a:srcRect/>
          <a:stretch/>
        </p:blipFill>
        <p:spPr>
          <a:xfrm>
            <a:off x="1373993" y="4509070"/>
            <a:ext cx="412997" cy="430204"/>
          </a:xfrm>
          <a:prstGeom prst="rect">
            <a:avLst/>
          </a:prstGeom>
          <a:noFill/>
          <a:ln>
            <a:noFill/>
          </a:ln>
        </p:spPr>
      </p:pic>
      <p:sp>
        <p:nvSpPr>
          <p:cNvPr id="392" name="Google Shape;392;p15"/>
          <p:cNvSpPr txBox="1"/>
          <p:nvPr/>
        </p:nvSpPr>
        <p:spPr>
          <a:xfrm>
            <a:off x="4208135" y="4401006"/>
            <a:ext cx="547563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a:solidFill>
                  <a:srgbClr val="1F3864"/>
                </a:solidFill>
                <a:latin typeface="Century Gothic"/>
                <a:ea typeface="Century Gothic"/>
                <a:cs typeface="Century Gothic"/>
                <a:sym typeface="Century Gothic"/>
              </a:rPr>
              <a:t>do interviews</a:t>
            </a:r>
            <a:endParaRPr/>
          </a:p>
        </p:txBody>
      </p:sp>
      <p:sp>
        <p:nvSpPr>
          <p:cNvPr id="393" name="Google Shape;393;p15"/>
          <p:cNvSpPr txBox="1"/>
          <p:nvPr/>
        </p:nvSpPr>
        <p:spPr>
          <a:xfrm>
            <a:off x="8377484" y="4368903"/>
            <a:ext cx="327163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a:solidFill>
                  <a:srgbClr val="1F3864"/>
                </a:solidFill>
                <a:latin typeface="Century Gothic"/>
                <a:ea typeface="Century Gothic"/>
                <a:cs typeface="Century Gothic"/>
                <a:sym typeface="Century Gothic"/>
              </a:rPr>
              <a:t>on Mondays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9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0">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16"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400" name="Google Shape;400;p16"/>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400"/>
              <a:buFont typeface="Century Gothic"/>
              <a:buNone/>
            </a:pPr>
            <a:r>
              <a:rPr lang="en-GB" sz="3400" b="1">
                <a:solidFill>
                  <a:schemeClr val="lt1"/>
                </a:solidFill>
              </a:rPr>
              <a:t>La visita de los periodistas</a:t>
            </a:r>
            <a:endParaRPr/>
          </a:p>
        </p:txBody>
      </p:sp>
      <p:sp>
        <p:nvSpPr>
          <p:cNvPr id="401" name="Google Shape;401;p16"/>
          <p:cNvSpPr/>
          <p:nvPr/>
        </p:nvSpPr>
        <p:spPr>
          <a:xfrm>
            <a:off x="10515600" y="258166"/>
            <a:ext cx="14125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a:t>
            </a:r>
            <a:endParaRPr/>
          </a:p>
        </p:txBody>
      </p:sp>
      <p:graphicFrame>
        <p:nvGraphicFramePr>
          <p:cNvPr id="402" name="Google Shape;402;p16"/>
          <p:cNvGraphicFramePr/>
          <p:nvPr/>
        </p:nvGraphicFramePr>
        <p:xfrm>
          <a:off x="515518" y="1757665"/>
          <a:ext cx="11183000" cy="4473675"/>
        </p:xfrm>
        <a:graphic>
          <a:graphicData uri="http://schemas.openxmlformats.org/drawingml/2006/table">
            <a:tbl>
              <a:tblPr firstRow="1" bandRow="1">
                <a:noFill/>
                <a:tableStyleId>{E2E37ACA-7BAB-414F-9B51-A909016C7F2C}</a:tableStyleId>
              </a:tblPr>
              <a:tblGrid>
                <a:gridCol w="718200">
                  <a:extLst>
                    <a:ext uri="{9D8B030D-6E8A-4147-A177-3AD203B41FA5}">
                      <a16:colId xmlns:a16="http://schemas.microsoft.com/office/drawing/2014/main" val="20000"/>
                    </a:ext>
                  </a:extLst>
                </a:gridCol>
                <a:gridCol w="943425">
                  <a:extLst>
                    <a:ext uri="{9D8B030D-6E8A-4147-A177-3AD203B41FA5}">
                      <a16:colId xmlns:a16="http://schemas.microsoft.com/office/drawing/2014/main" val="20001"/>
                    </a:ext>
                  </a:extLst>
                </a:gridCol>
                <a:gridCol w="1139500">
                  <a:extLst>
                    <a:ext uri="{9D8B030D-6E8A-4147-A177-3AD203B41FA5}">
                      <a16:colId xmlns:a16="http://schemas.microsoft.com/office/drawing/2014/main" val="20002"/>
                    </a:ext>
                  </a:extLst>
                </a:gridCol>
                <a:gridCol w="5174225">
                  <a:extLst>
                    <a:ext uri="{9D8B030D-6E8A-4147-A177-3AD203B41FA5}">
                      <a16:colId xmlns:a16="http://schemas.microsoft.com/office/drawing/2014/main" val="20003"/>
                    </a:ext>
                  </a:extLst>
                </a:gridCol>
                <a:gridCol w="3207650">
                  <a:extLst>
                    <a:ext uri="{9D8B030D-6E8A-4147-A177-3AD203B41FA5}">
                      <a16:colId xmlns:a16="http://schemas.microsoft.com/office/drawing/2014/main" val="20004"/>
                    </a:ext>
                  </a:extLst>
                </a:gridCol>
              </a:tblGrid>
              <a:tr h="497075">
                <a:tc>
                  <a:txBody>
                    <a:bodyPr/>
                    <a:lstStyle/>
                    <a:p>
                      <a:pPr marL="0" marR="0" lvl="0" indent="0" algn="l" rtl="0">
                        <a:spcBef>
                          <a:spcPts val="0"/>
                        </a:spcBef>
                        <a:spcAft>
                          <a:spcPts val="0"/>
                        </a:spcAft>
                        <a:buNone/>
                      </a:pPr>
                      <a:endParaRPr sz="1800"/>
                    </a:p>
                  </a:txBody>
                  <a:tcPr marL="91450" marR="91450" marT="45725" marB="45725">
                    <a:solidFill>
                      <a:schemeClr val="lt1"/>
                    </a:solidFill>
                  </a:tcPr>
                </a:tc>
                <a:tc gridSpan="2">
                  <a:txBody>
                    <a:bodyPr/>
                    <a:lstStyle/>
                    <a:p>
                      <a:pPr marL="0" marR="0" lvl="0" indent="0" algn="l" rtl="0">
                        <a:spcBef>
                          <a:spcPts val="0"/>
                        </a:spcBef>
                        <a:spcAft>
                          <a:spcPts val="0"/>
                        </a:spcAft>
                        <a:buNone/>
                      </a:pPr>
                      <a:endParaRPr sz="1800"/>
                    </a:p>
                  </a:txBody>
                  <a:tcPr marL="91450" marR="91450" marT="45725" marB="45725">
                    <a:solidFill>
                      <a:schemeClr val="lt1"/>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¿Qué?</a:t>
                      </a:r>
                      <a:endParaRPr sz="2000" b="0"/>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a:t>¿Cuándo?</a:t>
                      </a:r>
                      <a:endParaRPr sz="2000" b="0"/>
                    </a:p>
                  </a:txBody>
                  <a:tcPr marL="91450" marR="91450" marT="45725" marB="45725"/>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4"/>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5"/>
                  </a:ext>
                </a:extLst>
              </a:tr>
              <a:tr h="497075">
                <a:tc>
                  <a:txBody>
                    <a:bodyPr/>
                    <a:lstStyle/>
                    <a:p>
                      <a:pPr marL="0" marR="0" lvl="0" indent="0" algn="ctr" rtl="0">
                        <a:spcBef>
                          <a:spcPts val="0"/>
                        </a:spcBef>
                        <a:spcAft>
                          <a:spcPts val="0"/>
                        </a:spcAft>
                        <a:buNone/>
                      </a:pPr>
                      <a:r>
                        <a:rPr lang="en-GB" sz="2000">
                          <a:solidFill>
                            <a:srgbClr val="1E4E79"/>
                          </a:solidFill>
                        </a:rPr>
                        <a:t>te</a:t>
                      </a: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6"/>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7"/>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8"/>
                  </a:ext>
                </a:extLst>
              </a:tr>
            </a:tbl>
          </a:graphicData>
        </a:graphic>
      </p:graphicFrame>
      <p:sp>
        <p:nvSpPr>
          <p:cNvPr id="403" name="Google Shape;403;p16">
            <a:hlinkClick r:id="" action="ppaction://noaction">
              <a:snd r:embed="rId4" name="leemos otros periodicos los martes.wav"/>
            </a:hlinkClick>
          </p:cNvPr>
          <p:cNvSpPr/>
          <p:nvPr/>
        </p:nvSpPr>
        <p:spPr>
          <a:xfrm>
            <a:off x="656225" y="227967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1</a:t>
            </a:r>
            <a:endParaRPr dirty="0"/>
          </a:p>
        </p:txBody>
      </p:sp>
      <p:sp>
        <p:nvSpPr>
          <p:cNvPr id="404" name="Google Shape;404;p16">
            <a:hlinkClick r:id="" action="ppaction://noaction">
              <a:snd r:embed="rId5" name="no respondemos los correos los domingos.wav"/>
            </a:hlinkClick>
          </p:cNvPr>
          <p:cNvSpPr/>
          <p:nvPr/>
        </p:nvSpPr>
        <p:spPr>
          <a:xfrm>
            <a:off x="675833" y="278580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2</a:t>
            </a:r>
            <a:endParaRPr/>
          </a:p>
        </p:txBody>
      </p:sp>
      <p:sp>
        <p:nvSpPr>
          <p:cNvPr id="405" name="Google Shape;405;p16">
            <a:hlinkClick r:id="" action="ppaction://noaction">
              <a:snd r:embed="rId6" name="no vendo periodicos durante las vacaciones.wav"/>
            </a:hlinkClick>
          </p:cNvPr>
          <p:cNvSpPr/>
          <p:nvPr/>
        </p:nvSpPr>
        <p:spPr>
          <a:xfrm>
            <a:off x="686027" y="328779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3</a:t>
            </a:r>
            <a:endParaRPr/>
          </a:p>
        </p:txBody>
      </p:sp>
      <p:sp>
        <p:nvSpPr>
          <p:cNvPr id="406" name="Google Shape;406;p16">
            <a:hlinkClick r:id="" action="ppaction://noaction">
              <a:snd r:embed="rId7" name="hago llamadas a gente famosa por la man%CC%83ana.wav"/>
            </a:hlinkClick>
          </p:cNvPr>
          <p:cNvSpPr/>
          <p:nvPr/>
        </p:nvSpPr>
        <p:spPr>
          <a:xfrm>
            <a:off x="675833" y="377437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4</a:t>
            </a:r>
            <a:endParaRPr/>
          </a:p>
        </p:txBody>
      </p:sp>
      <p:sp>
        <p:nvSpPr>
          <p:cNvPr id="407" name="Google Shape;407;p16">
            <a:hlinkClick r:id="" action="ppaction://noaction">
              <a:snd r:embed="rId8" name="vendemos revistas en el verano.wav"/>
            </a:hlinkClick>
          </p:cNvPr>
          <p:cNvSpPr/>
          <p:nvPr/>
        </p:nvSpPr>
        <p:spPr>
          <a:xfrm>
            <a:off x="675833" y="428038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5</a:t>
            </a:r>
            <a:endParaRPr/>
          </a:p>
        </p:txBody>
      </p:sp>
      <p:sp>
        <p:nvSpPr>
          <p:cNvPr id="408" name="Google Shape;408;p16">
            <a:hlinkClick r:id="" action="ppaction://noaction">
              <a:snd r:embed="rId9" name="siempre creo en los periodistas.wav"/>
            </a:hlinkClick>
          </p:cNvPr>
          <p:cNvSpPr/>
          <p:nvPr/>
        </p:nvSpPr>
        <p:spPr>
          <a:xfrm>
            <a:off x="678547" y="477389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6</a:t>
            </a:r>
            <a:endParaRPr/>
          </a:p>
        </p:txBody>
      </p:sp>
      <p:sp>
        <p:nvSpPr>
          <p:cNvPr id="409" name="Google Shape;409;p16">
            <a:hlinkClick r:id="" action="ppaction://noaction">
              <a:snd r:embed="rId10" name="hacemos llamadas antes de comer.wav"/>
            </a:hlinkClick>
          </p:cNvPr>
          <p:cNvSpPr/>
          <p:nvPr/>
        </p:nvSpPr>
        <p:spPr>
          <a:xfrm>
            <a:off x="689098" y="527989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7</a:t>
            </a:r>
            <a:endParaRPr/>
          </a:p>
        </p:txBody>
      </p:sp>
      <p:sp>
        <p:nvSpPr>
          <p:cNvPr id="410" name="Google Shape;410;p16">
            <a:hlinkClick r:id="" action="ppaction://noaction">
              <a:snd r:embed="rId11" name="pongo videos en la pagina web por la tarde.wav"/>
            </a:hlinkClick>
          </p:cNvPr>
          <p:cNvSpPr/>
          <p:nvPr/>
        </p:nvSpPr>
        <p:spPr>
          <a:xfrm>
            <a:off x="689098" y="577444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8</a:t>
            </a:r>
            <a:endParaRPr/>
          </a:p>
        </p:txBody>
      </p:sp>
      <p:sp>
        <p:nvSpPr>
          <p:cNvPr id="411" name="Google Shape;411;p16"/>
          <p:cNvSpPr/>
          <p:nvPr/>
        </p:nvSpPr>
        <p:spPr>
          <a:xfrm>
            <a:off x="1277257" y="1644731"/>
            <a:ext cx="836425" cy="593196"/>
          </a:xfrm>
          <a:prstGeom prst="wedgeRoundRectCallout">
            <a:avLst>
              <a:gd name="adj1" fmla="val -31937"/>
              <a:gd name="adj2" fmla="val -87969"/>
              <a:gd name="adj3"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chemeClr val="lt1"/>
                </a:solidFill>
                <a:latin typeface="Century Gothic"/>
                <a:ea typeface="Century Gothic"/>
                <a:cs typeface="Century Gothic"/>
                <a:sym typeface="Century Gothic"/>
              </a:rPr>
              <a:t>‘I’</a:t>
            </a:r>
            <a:endParaRPr/>
          </a:p>
        </p:txBody>
      </p:sp>
      <p:sp>
        <p:nvSpPr>
          <p:cNvPr id="412" name="Google Shape;412;p16"/>
          <p:cNvSpPr/>
          <p:nvPr/>
        </p:nvSpPr>
        <p:spPr>
          <a:xfrm>
            <a:off x="2280432" y="1644731"/>
            <a:ext cx="970768" cy="593196"/>
          </a:xfrm>
          <a:prstGeom prst="wedgeRoundRectCallout">
            <a:avLst>
              <a:gd name="adj1" fmla="val 32534"/>
              <a:gd name="adj2" fmla="val -85522"/>
              <a:gd name="adj3"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chemeClr val="lt1"/>
                </a:solidFill>
                <a:latin typeface="Century Gothic"/>
                <a:ea typeface="Century Gothic"/>
                <a:cs typeface="Century Gothic"/>
                <a:sym typeface="Century Gothic"/>
              </a:rPr>
              <a:t>‘we’</a:t>
            </a:r>
            <a:endParaRPr/>
          </a:p>
        </p:txBody>
      </p:sp>
      <p:grpSp>
        <p:nvGrpSpPr>
          <p:cNvPr id="413" name="Google Shape;413;p16"/>
          <p:cNvGrpSpPr/>
          <p:nvPr/>
        </p:nvGrpSpPr>
        <p:grpSpPr>
          <a:xfrm>
            <a:off x="6936878" y="-213656"/>
            <a:ext cx="3483005" cy="2417457"/>
            <a:chOff x="7138717" y="-33177"/>
            <a:chExt cx="3825193" cy="2658356"/>
          </a:xfrm>
        </p:grpSpPr>
        <p:pic>
          <p:nvPicPr>
            <p:cNvPr id="414" name="Google Shape;414;p16"/>
            <p:cNvPicPr preferRelativeResize="0"/>
            <p:nvPr/>
          </p:nvPicPr>
          <p:blipFill rotWithShape="1">
            <a:blip r:embed="rId12">
              <a:alphaModFix/>
            </a:blip>
            <a:srcRect/>
            <a:stretch/>
          </p:blipFill>
          <p:spPr>
            <a:xfrm rot="888543">
              <a:off x="8596673" y="201769"/>
              <a:ext cx="2122810" cy="2188463"/>
            </a:xfrm>
            <a:prstGeom prst="rect">
              <a:avLst/>
            </a:prstGeom>
            <a:noFill/>
            <a:ln>
              <a:noFill/>
            </a:ln>
          </p:spPr>
        </p:pic>
        <p:pic>
          <p:nvPicPr>
            <p:cNvPr id="415" name="Google Shape;415;p16"/>
            <p:cNvPicPr preferRelativeResize="0"/>
            <p:nvPr/>
          </p:nvPicPr>
          <p:blipFill rotWithShape="1">
            <a:blip r:embed="rId13">
              <a:alphaModFix/>
            </a:blip>
            <a:srcRect/>
            <a:stretch/>
          </p:blipFill>
          <p:spPr>
            <a:xfrm rot="-825691">
              <a:off x="7337243" y="432455"/>
              <a:ext cx="1361239" cy="1833380"/>
            </a:xfrm>
            <a:prstGeom prst="rect">
              <a:avLst/>
            </a:prstGeom>
            <a:noFill/>
            <a:ln>
              <a:noFill/>
            </a:ln>
          </p:spPr>
        </p:pic>
      </p:grpSp>
      <p:pic>
        <p:nvPicPr>
          <p:cNvPr id="416" name="Google Shape;416;p16"/>
          <p:cNvPicPr preferRelativeResize="0"/>
          <p:nvPr/>
        </p:nvPicPr>
        <p:blipFill rotWithShape="1">
          <a:blip r:embed="rId14">
            <a:alphaModFix/>
          </a:blip>
          <a:srcRect/>
          <a:stretch/>
        </p:blipFill>
        <p:spPr>
          <a:xfrm>
            <a:off x="2449717" y="2262571"/>
            <a:ext cx="412997" cy="430204"/>
          </a:xfrm>
          <a:prstGeom prst="rect">
            <a:avLst/>
          </a:prstGeom>
          <a:noFill/>
          <a:ln>
            <a:noFill/>
          </a:ln>
        </p:spPr>
      </p:pic>
      <p:pic>
        <p:nvPicPr>
          <p:cNvPr id="417" name="Google Shape;417;p16"/>
          <p:cNvPicPr preferRelativeResize="0"/>
          <p:nvPr/>
        </p:nvPicPr>
        <p:blipFill rotWithShape="1">
          <a:blip r:embed="rId14">
            <a:alphaModFix/>
          </a:blip>
          <a:srcRect/>
          <a:stretch/>
        </p:blipFill>
        <p:spPr>
          <a:xfrm>
            <a:off x="2449716" y="2779784"/>
            <a:ext cx="412997" cy="430204"/>
          </a:xfrm>
          <a:prstGeom prst="rect">
            <a:avLst/>
          </a:prstGeom>
          <a:noFill/>
          <a:ln>
            <a:noFill/>
          </a:ln>
        </p:spPr>
      </p:pic>
      <p:pic>
        <p:nvPicPr>
          <p:cNvPr id="418" name="Google Shape;418;p16"/>
          <p:cNvPicPr preferRelativeResize="0"/>
          <p:nvPr/>
        </p:nvPicPr>
        <p:blipFill rotWithShape="1">
          <a:blip r:embed="rId14">
            <a:alphaModFix/>
          </a:blip>
          <a:srcRect/>
          <a:stretch/>
        </p:blipFill>
        <p:spPr>
          <a:xfrm>
            <a:off x="1419100" y="3245106"/>
            <a:ext cx="412997" cy="430204"/>
          </a:xfrm>
          <a:prstGeom prst="rect">
            <a:avLst/>
          </a:prstGeom>
          <a:noFill/>
          <a:ln>
            <a:noFill/>
          </a:ln>
        </p:spPr>
      </p:pic>
      <p:pic>
        <p:nvPicPr>
          <p:cNvPr id="419" name="Google Shape;419;p16"/>
          <p:cNvPicPr preferRelativeResize="0"/>
          <p:nvPr/>
        </p:nvPicPr>
        <p:blipFill rotWithShape="1">
          <a:blip r:embed="rId14">
            <a:alphaModFix/>
          </a:blip>
          <a:srcRect/>
          <a:stretch/>
        </p:blipFill>
        <p:spPr>
          <a:xfrm>
            <a:off x="1419099" y="3788244"/>
            <a:ext cx="412997" cy="430204"/>
          </a:xfrm>
          <a:prstGeom prst="rect">
            <a:avLst/>
          </a:prstGeom>
          <a:noFill/>
          <a:ln>
            <a:noFill/>
          </a:ln>
        </p:spPr>
      </p:pic>
      <p:pic>
        <p:nvPicPr>
          <p:cNvPr id="420" name="Google Shape;420;p16"/>
          <p:cNvPicPr preferRelativeResize="0"/>
          <p:nvPr/>
        </p:nvPicPr>
        <p:blipFill rotWithShape="1">
          <a:blip r:embed="rId14">
            <a:alphaModFix/>
          </a:blip>
          <a:srcRect/>
          <a:stretch/>
        </p:blipFill>
        <p:spPr>
          <a:xfrm>
            <a:off x="2449715" y="4317267"/>
            <a:ext cx="412997" cy="430204"/>
          </a:xfrm>
          <a:prstGeom prst="rect">
            <a:avLst/>
          </a:prstGeom>
          <a:noFill/>
          <a:ln>
            <a:noFill/>
          </a:ln>
        </p:spPr>
      </p:pic>
      <p:pic>
        <p:nvPicPr>
          <p:cNvPr id="421" name="Google Shape;421;p16"/>
          <p:cNvPicPr preferRelativeResize="0"/>
          <p:nvPr/>
        </p:nvPicPr>
        <p:blipFill rotWithShape="1">
          <a:blip r:embed="rId14">
            <a:alphaModFix/>
          </a:blip>
          <a:srcRect/>
          <a:stretch/>
        </p:blipFill>
        <p:spPr>
          <a:xfrm>
            <a:off x="1419098" y="4773890"/>
            <a:ext cx="412997" cy="430204"/>
          </a:xfrm>
          <a:prstGeom prst="rect">
            <a:avLst/>
          </a:prstGeom>
          <a:noFill/>
          <a:ln>
            <a:noFill/>
          </a:ln>
        </p:spPr>
      </p:pic>
      <p:pic>
        <p:nvPicPr>
          <p:cNvPr id="422" name="Google Shape;422;p16"/>
          <p:cNvPicPr preferRelativeResize="0"/>
          <p:nvPr/>
        </p:nvPicPr>
        <p:blipFill rotWithShape="1">
          <a:blip r:embed="rId14">
            <a:alphaModFix/>
          </a:blip>
          <a:srcRect/>
          <a:stretch/>
        </p:blipFill>
        <p:spPr>
          <a:xfrm>
            <a:off x="2449715" y="5246756"/>
            <a:ext cx="412997" cy="430204"/>
          </a:xfrm>
          <a:prstGeom prst="rect">
            <a:avLst/>
          </a:prstGeom>
          <a:noFill/>
          <a:ln>
            <a:noFill/>
          </a:ln>
        </p:spPr>
      </p:pic>
      <p:pic>
        <p:nvPicPr>
          <p:cNvPr id="423" name="Google Shape;423;p16"/>
          <p:cNvPicPr preferRelativeResize="0"/>
          <p:nvPr/>
        </p:nvPicPr>
        <p:blipFill rotWithShape="1">
          <a:blip r:embed="rId14">
            <a:alphaModFix/>
          </a:blip>
          <a:srcRect/>
          <a:stretch/>
        </p:blipFill>
        <p:spPr>
          <a:xfrm>
            <a:off x="1419098" y="5782967"/>
            <a:ext cx="412997" cy="430204"/>
          </a:xfrm>
          <a:prstGeom prst="rect">
            <a:avLst/>
          </a:prstGeom>
          <a:noFill/>
          <a:ln>
            <a:noFill/>
          </a:ln>
        </p:spPr>
      </p:pic>
      <p:sp>
        <p:nvSpPr>
          <p:cNvPr id="424" name="Google Shape;424;p16"/>
          <p:cNvSpPr txBox="1"/>
          <p:nvPr/>
        </p:nvSpPr>
        <p:spPr>
          <a:xfrm>
            <a:off x="3755231" y="2256564"/>
            <a:ext cx="40824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read other newspapers</a:t>
            </a:r>
            <a:endParaRPr/>
          </a:p>
        </p:txBody>
      </p:sp>
      <p:sp>
        <p:nvSpPr>
          <p:cNvPr id="425" name="Google Shape;425;p16"/>
          <p:cNvSpPr txBox="1"/>
          <p:nvPr/>
        </p:nvSpPr>
        <p:spPr>
          <a:xfrm>
            <a:off x="9156323" y="2226080"/>
            <a:ext cx="232518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on Tuesdays</a:t>
            </a:r>
            <a:endParaRPr/>
          </a:p>
        </p:txBody>
      </p:sp>
      <p:sp>
        <p:nvSpPr>
          <p:cNvPr id="426" name="Google Shape;426;p16"/>
          <p:cNvSpPr txBox="1"/>
          <p:nvPr/>
        </p:nvSpPr>
        <p:spPr>
          <a:xfrm>
            <a:off x="3911339" y="2721886"/>
            <a:ext cx="361789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don’t reply to emails</a:t>
            </a:r>
            <a:endParaRPr/>
          </a:p>
        </p:txBody>
      </p:sp>
      <p:sp>
        <p:nvSpPr>
          <p:cNvPr id="427" name="Google Shape;427;p16"/>
          <p:cNvSpPr txBox="1"/>
          <p:nvPr/>
        </p:nvSpPr>
        <p:spPr>
          <a:xfrm>
            <a:off x="9256964" y="2739465"/>
            <a:ext cx="232518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on Sundays</a:t>
            </a:r>
            <a:endParaRPr/>
          </a:p>
        </p:txBody>
      </p:sp>
      <p:sp>
        <p:nvSpPr>
          <p:cNvPr id="428" name="Google Shape;428;p16"/>
          <p:cNvSpPr txBox="1"/>
          <p:nvPr/>
        </p:nvSpPr>
        <p:spPr>
          <a:xfrm>
            <a:off x="3755230" y="3219973"/>
            <a:ext cx="3589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don’t sell newspapers</a:t>
            </a:r>
            <a:endParaRPr/>
          </a:p>
        </p:txBody>
      </p:sp>
      <p:sp>
        <p:nvSpPr>
          <p:cNvPr id="429" name="Google Shape;429;p16"/>
          <p:cNvSpPr txBox="1"/>
          <p:nvPr/>
        </p:nvSpPr>
        <p:spPr>
          <a:xfrm>
            <a:off x="8603605" y="3267191"/>
            <a:ext cx="332763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during the holidays</a:t>
            </a:r>
            <a:endParaRPr/>
          </a:p>
        </p:txBody>
      </p:sp>
      <p:sp>
        <p:nvSpPr>
          <p:cNvPr id="430" name="Google Shape;430;p16"/>
          <p:cNvSpPr txBox="1"/>
          <p:nvPr/>
        </p:nvSpPr>
        <p:spPr>
          <a:xfrm>
            <a:off x="3392764" y="3730716"/>
            <a:ext cx="514486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make calls to famous people</a:t>
            </a:r>
            <a:endParaRPr/>
          </a:p>
        </p:txBody>
      </p:sp>
      <p:sp>
        <p:nvSpPr>
          <p:cNvPr id="431" name="Google Shape;431;p16"/>
          <p:cNvSpPr txBox="1"/>
          <p:nvPr/>
        </p:nvSpPr>
        <p:spPr>
          <a:xfrm>
            <a:off x="9156323" y="3728856"/>
            <a:ext cx="254219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in the morning</a:t>
            </a:r>
            <a:endParaRPr/>
          </a:p>
        </p:txBody>
      </p:sp>
      <p:sp>
        <p:nvSpPr>
          <p:cNvPr id="432" name="Google Shape;432;p16"/>
          <p:cNvSpPr txBox="1"/>
          <p:nvPr/>
        </p:nvSpPr>
        <p:spPr>
          <a:xfrm>
            <a:off x="4376216" y="4235056"/>
            <a:ext cx="25609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sell magazines</a:t>
            </a:r>
            <a:endParaRPr/>
          </a:p>
        </p:txBody>
      </p:sp>
      <p:sp>
        <p:nvSpPr>
          <p:cNvPr id="433" name="Google Shape;433;p16"/>
          <p:cNvSpPr txBox="1"/>
          <p:nvPr/>
        </p:nvSpPr>
        <p:spPr>
          <a:xfrm>
            <a:off x="9148462" y="4219781"/>
            <a:ext cx="254219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in the summer</a:t>
            </a:r>
            <a:endParaRPr/>
          </a:p>
        </p:txBody>
      </p:sp>
      <p:sp>
        <p:nvSpPr>
          <p:cNvPr id="434" name="Google Shape;434;p16"/>
          <p:cNvSpPr txBox="1"/>
          <p:nvPr/>
        </p:nvSpPr>
        <p:spPr>
          <a:xfrm>
            <a:off x="3911339" y="4723536"/>
            <a:ext cx="381026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believe in the journalists</a:t>
            </a:r>
            <a:endParaRPr/>
          </a:p>
        </p:txBody>
      </p:sp>
      <p:sp>
        <p:nvSpPr>
          <p:cNvPr id="435" name="Google Shape;435;p16"/>
          <p:cNvSpPr txBox="1"/>
          <p:nvPr/>
        </p:nvSpPr>
        <p:spPr>
          <a:xfrm>
            <a:off x="9615323" y="4710656"/>
            <a:ext cx="14367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always</a:t>
            </a:r>
            <a:endParaRPr/>
          </a:p>
        </p:txBody>
      </p:sp>
      <p:sp>
        <p:nvSpPr>
          <p:cNvPr id="436" name="Google Shape;436;p16"/>
          <p:cNvSpPr txBox="1"/>
          <p:nvPr/>
        </p:nvSpPr>
        <p:spPr>
          <a:xfrm>
            <a:off x="4303965" y="5250889"/>
            <a:ext cx="187912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make calls</a:t>
            </a:r>
            <a:endParaRPr/>
          </a:p>
        </p:txBody>
      </p:sp>
      <p:sp>
        <p:nvSpPr>
          <p:cNvPr id="437" name="Google Shape;437;p16"/>
          <p:cNvSpPr txBox="1"/>
          <p:nvPr/>
        </p:nvSpPr>
        <p:spPr>
          <a:xfrm>
            <a:off x="9024105" y="5201590"/>
            <a:ext cx="258962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before eating</a:t>
            </a:r>
            <a:endParaRPr/>
          </a:p>
        </p:txBody>
      </p:sp>
      <p:sp>
        <p:nvSpPr>
          <p:cNvPr id="438" name="Google Shape;438;p16"/>
          <p:cNvSpPr txBox="1"/>
          <p:nvPr/>
        </p:nvSpPr>
        <p:spPr>
          <a:xfrm>
            <a:off x="3455316" y="5739369"/>
            <a:ext cx="458685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put videos on the web page</a:t>
            </a:r>
            <a:endParaRPr/>
          </a:p>
        </p:txBody>
      </p:sp>
      <p:sp>
        <p:nvSpPr>
          <p:cNvPr id="439" name="Google Shape;439;p16"/>
          <p:cNvSpPr txBox="1"/>
          <p:nvPr/>
        </p:nvSpPr>
        <p:spPr>
          <a:xfrm>
            <a:off x="8961377" y="5736175"/>
            <a:ext cx="30435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in the afternoon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17"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446" name="Google Shape;446;p17"/>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a:solidFill>
                  <a:schemeClr val="lt1"/>
                </a:solidFill>
              </a:rPr>
              <a:t>Ahora, ¡eres el periodista!</a:t>
            </a:r>
            <a:endParaRPr/>
          </a:p>
        </p:txBody>
      </p:sp>
      <p:sp>
        <p:nvSpPr>
          <p:cNvPr id="447" name="Google Shape;447;p17"/>
          <p:cNvSpPr/>
          <p:nvPr/>
        </p:nvSpPr>
        <p:spPr>
          <a:xfrm>
            <a:off x="9369084" y="258166"/>
            <a:ext cx="255906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escribir / hablar</a:t>
            </a:r>
            <a:endParaRPr sz="2000" b="1" i="0" u="none" strike="noStrike" cap="none">
              <a:solidFill>
                <a:srgbClr val="FFFFFF"/>
              </a:solidFill>
              <a:latin typeface="Century Gothic"/>
              <a:ea typeface="Century Gothic"/>
              <a:cs typeface="Century Gothic"/>
              <a:sym typeface="Century Gothic"/>
            </a:endParaRPr>
          </a:p>
        </p:txBody>
      </p:sp>
      <p:graphicFrame>
        <p:nvGraphicFramePr>
          <p:cNvPr id="448" name="Google Shape;448;p17"/>
          <p:cNvGraphicFramePr/>
          <p:nvPr/>
        </p:nvGraphicFramePr>
        <p:xfrm>
          <a:off x="1600199" y="1170326"/>
          <a:ext cx="8205550" cy="4559400"/>
        </p:xfrm>
        <a:graphic>
          <a:graphicData uri="http://schemas.openxmlformats.org/drawingml/2006/table">
            <a:tbl>
              <a:tblPr firstRow="1" bandRow="1">
                <a:noFill/>
                <a:tableStyleId>{E2E37ACA-7BAB-414F-9B51-A909016C7F2C}</a:tableStyleId>
              </a:tblPr>
              <a:tblGrid>
                <a:gridCol w="1654875">
                  <a:extLst>
                    <a:ext uri="{9D8B030D-6E8A-4147-A177-3AD203B41FA5}">
                      <a16:colId xmlns:a16="http://schemas.microsoft.com/office/drawing/2014/main" val="20000"/>
                    </a:ext>
                  </a:extLst>
                </a:gridCol>
                <a:gridCol w="1911125">
                  <a:extLst>
                    <a:ext uri="{9D8B030D-6E8A-4147-A177-3AD203B41FA5}">
                      <a16:colId xmlns:a16="http://schemas.microsoft.com/office/drawing/2014/main" val="20001"/>
                    </a:ext>
                  </a:extLst>
                </a:gridCol>
                <a:gridCol w="2039225">
                  <a:extLst>
                    <a:ext uri="{9D8B030D-6E8A-4147-A177-3AD203B41FA5}">
                      <a16:colId xmlns:a16="http://schemas.microsoft.com/office/drawing/2014/main" val="20002"/>
                    </a:ext>
                  </a:extLst>
                </a:gridCol>
                <a:gridCol w="2600325">
                  <a:extLst>
                    <a:ext uri="{9D8B030D-6E8A-4147-A177-3AD203B41FA5}">
                      <a16:colId xmlns:a16="http://schemas.microsoft.com/office/drawing/2014/main" val="20003"/>
                    </a:ext>
                  </a:extLst>
                </a:gridCol>
              </a:tblGrid>
              <a:tr h="506600">
                <a:tc>
                  <a:txBody>
                    <a:bodyPr/>
                    <a:lstStyle/>
                    <a:p>
                      <a:pPr marL="0" marR="0" lvl="0" indent="0" algn="l" rtl="0">
                        <a:spcBef>
                          <a:spcPts val="0"/>
                        </a:spcBef>
                        <a:spcAft>
                          <a:spcPts val="0"/>
                        </a:spcAft>
                        <a:buNone/>
                      </a:pPr>
                      <a:r>
                        <a:rPr lang="en-GB" sz="2400" b="0">
                          <a:solidFill>
                            <a:srgbClr val="1F3864"/>
                          </a:solidFill>
                        </a:rPr>
                        <a:t>I</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sell</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the news</a:t>
                      </a:r>
                      <a:endParaRPr sz="2400">
                        <a:solidFill>
                          <a:srgbClr val="1F3864"/>
                        </a:solidFill>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in summer</a:t>
                      </a:r>
                      <a:endParaRPr/>
                    </a:p>
                  </a:txBody>
                  <a:tcPr marL="91450" marR="91450" marT="45725" marB="45725"/>
                </a:tc>
                <a:extLst>
                  <a:ext uri="{0D108BD9-81ED-4DB2-BD59-A6C34878D82A}">
                    <a16:rowId xmlns:a16="http://schemas.microsoft.com/office/drawing/2014/main" val="10000"/>
                  </a:ext>
                </a:extLst>
              </a:tr>
              <a:tr h="506600">
                <a:tc>
                  <a:txBody>
                    <a:bodyPr/>
                    <a:lstStyle/>
                    <a:p>
                      <a:pPr marL="0" marR="0" lvl="0" indent="0" algn="l" rtl="0">
                        <a:spcBef>
                          <a:spcPts val="0"/>
                        </a:spcBef>
                        <a:spcAft>
                          <a:spcPts val="0"/>
                        </a:spcAft>
                        <a:buNone/>
                      </a:pPr>
                      <a:r>
                        <a:rPr lang="en-GB" sz="2400">
                          <a:solidFill>
                            <a:srgbClr val="1F3864"/>
                          </a:solidFill>
                        </a:rPr>
                        <a:t>We</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understand</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newspapers</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in the holidays</a:t>
                      </a:r>
                      <a:endParaRPr/>
                    </a:p>
                  </a:txBody>
                  <a:tcPr marL="91450" marR="91450" marT="45725" marB="45725"/>
                </a:tc>
                <a:extLst>
                  <a:ext uri="{0D108BD9-81ED-4DB2-BD59-A6C34878D82A}">
                    <a16:rowId xmlns:a16="http://schemas.microsoft.com/office/drawing/2014/main" val="10001"/>
                  </a:ext>
                </a:extLst>
              </a:tr>
              <a:tr h="506600">
                <a:tc>
                  <a:txBody>
                    <a:bodyPr/>
                    <a:lstStyle/>
                    <a:p>
                      <a:pPr marL="0" marR="0" lvl="0" indent="0" algn="l" rtl="0">
                        <a:spcBef>
                          <a:spcPts val="0"/>
                        </a:spcBef>
                        <a:spcAft>
                          <a:spcPts val="0"/>
                        </a:spcAft>
                        <a:buNone/>
                      </a:pPr>
                      <a:r>
                        <a:rPr lang="en-GB" sz="2400">
                          <a:solidFill>
                            <a:srgbClr val="1F3864"/>
                          </a:solidFill>
                        </a:rPr>
                        <a:t>I don’t</a:t>
                      </a:r>
                      <a:endParaRPr sz="2400">
                        <a:solidFill>
                          <a:srgbClr val="1F3864"/>
                        </a:solidFill>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believe in </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magazines</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on Sundays</a:t>
                      </a:r>
                      <a:endParaRPr/>
                    </a:p>
                  </a:txBody>
                  <a:tcPr marL="91450" marR="91450" marT="45725" marB="45725"/>
                </a:tc>
                <a:extLst>
                  <a:ext uri="{0D108BD9-81ED-4DB2-BD59-A6C34878D82A}">
                    <a16:rowId xmlns:a16="http://schemas.microsoft.com/office/drawing/2014/main" val="10002"/>
                  </a:ext>
                </a:extLst>
              </a:tr>
              <a:tr h="506600">
                <a:tc>
                  <a:txBody>
                    <a:bodyPr/>
                    <a:lstStyle/>
                    <a:p>
                      <a:pPr marL="0" marR="0" lvl="0" indent="0" algn="l" rtl="0">
                        <a:spcBef>
                          <a:spcPts val="0"/>
                        </a:spcBef>
                        <a:spcAft>
                          <a:spcPts val="0"/>
                        </a:spcAft>
                        <a:buNone/>
                      </a:pPr>
                      <a:r>
                        <a:rPr lang="en-GB" sz="2400">
                          <a:solidFill>
                            <a:srgbClr val="1F3864"/>
                          </a:solidFill>
                        </a:rPr>
                        <a:t>We don’t</a:t>
                      </a:r>
                      <a:endParaRPr sz="2400">
                        <a:solidFill>
                          <a:srgbClr val="1F3864"/>
                        </a:solidFill>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hide</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the truth</a:t>
                      </a:r>
                      <a:endParaRPr sz="2400">
                        <a:solidFill>
                          <a:srgbClr val="1F3864"/>
                        </a:solidFill>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on Saturdays</a:t>
                      </a:r>
                      <a:endParaRPr/>
                    </a:p>
                  </a:txBody>
                  <a:tcPr marL="91450" marR="91450" marT="45725" marB="45725"/>
                </a:tc>
                <a:extLst>
                  <a:ext uri="{0D108BD9-81ED-4DB2-BD59-A6C34878D82A}">
                    <a16:rowId xmlns:a16="http://schemas.microsoft.com/office/drawing/2014/main" val="10003"/>
                  </a:ext>
                </a:extLst>
              </a:tr>
              <a:tr h="506600">
                <a:tc>
                  <a:txBody>
                    <a:bodyPr/>
                    <a:lstStyle/>
                    <a:p>
                      <a:pPr marL="0" marR="0" lvl="0" indent="0" algn="l" rtl="0">
                        <a:spcBef>
                          <a:spcPts val="0"/>
                        </a:spcBef>
                        <a:spcAft>
                          <a:spcPts val="0"/>
                        </a:spcAft>
                        <a:buNone/>
                      </a:pPr>
                      <a:endParaRPr sz="2400">
                        <a:solidFill>
                          <a:srgbClr val="1F3864"/>
                        </a:solidFill>
                      </a:endParaRPr>
                    </a:p>
                  </a:txBody>
                  <a:tcPr marL="91450" marR="91450" marT="45725" marB="45725">
                    <a:solidFill>
                      <a:srgbClr val="EDEDED"/>
                    </a:solidFill>
                  </a:tcPr>
                </a:tc>
                <a:tc>
                  <a:txBody>
                    <a:bodyPr/>
                    <a:lstStyle/>
                    <a:p>
                      <a:pPr marL="0" marR="0" lvl="0" indent="0" algn="l" rtl="0">
                        <a:spcBef>
                          <a:spcPts val="0"/>
                        </a:spcBef>
                        <a:spcAft>
                          <a:spcPts val="0"/>
                        </a:spcAft>
                        <a:buNone/>
                      </a:pPr>
                      <a:r>
                        <a:rPr lang="en-GB" sz="2400">
                          <a:solidFill>
                            <a:srgbClr val="1F3864"/>
                          </a:solidFill>
                        </a:rPr>
                        <a:t>put</a:t>
                      </a:r>
                      <a:endParaRPr/>
                    </a:p>
                  </a:txBody>
                  <a:tcPr marL="91450" marR="91450" marT="45725" marB="45725"/>
                </a:tc>
                <a:tc>
                  <a:txBody>
                    <a:bodyPr/>
                    <a:lstStyle/>
                    <a:p>
                      <a:pPr marL="0" marR="0" lvl="0" indent="0" algn="l" rtl="0">
                        <a:spcBef>
                          <a:spcPts val="0"/>
                        </a:spcBef>
                        <a:spcAft>
                          <a:spcPts val="0"/>
                        </a:spcAft>
                        <a:buNone/>
                      </a:pPr>
                      <a:r>
                        <a:rPr lang="en-GB" sz="2200">
                          <a:solidFill>
                            <a:srgbClr val="1F3864"/>
                          </a:solidFill>
                        </a:rPr>
                        <a:t>the journalists</a:t>
                      </a:r>
                      <a:endParaRPr sz="2200">
                        <a:solidFill>
                          <a:srgbClr val="1F3864"/>
                        </a:solidFill>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in the morning </a:t>
                      </a:r>
                      <a:endParaRPr sz="2400">
                        <a:solidFill>
                          <a:srgbClr val="1F3864"/>
                        </a:solidFill>
                      </a:endParaRPr>
                    </a:p>
                  </a:txBody>
                  <a:tcPr marL="91450" marR="91450" marT="45725" marB="45725"/>
                </a:tc>
                <a:extLst>
                  <a:ext uri="{0D108BD9-81ED-4DB2-BD59-A6C34878D82A}">
                    <a16:rowId xmlns:a16="http://schemas.microsoft.com/office/drawing/2014/main" val="10004"/>
                  </a:ext>
                </a:extLst>
              </a:tr>
              <a:tr h="506600">
                <a:tc>
                  <a:txBody>
                    <a:bodyPr/>
                    <a:lstStyle/>
                    <a:p>
                      <a:pPr marL="0" marR="0" lvl="0" indent="0" algn="l" rtl="0">
                        <a:spcBef>
                          <a:spcPts val="0"/>
                        </a:spcBef>
                        <a:spcAft>
                          <a:spcPts val="0"/>
                        </a:spcAft>
                        <a:buNone/>
                      </a:pPr>
                      <a:endParaRPr sz="2400">
                        <a:solidFill>
                          <a:srgbClr val="1F3864"/>
                        </a:solidFill>
                      </a:endParaRPr>
                    </a:p>
                  </a:txBody>
                  <a:tcPr marL="91450" marR="91450" marT="45725" marB="45725">
                    <a:solidFill>
                      <a:srgbClr val="EDEDED"/>
                    </a:solidFill>
                  </a:tcPr>
                </a:tc>
                <a:tc>
                  <a:txBody>
                    <a:bodyPr/>
                    <a:lstStyle/>
                    <a:p>
                      <a:pPr marL="0" marR="0" lvl="0" indent="0" algn="l" rtl="0">
                        <a:spcBef>
                          <a:spcPts val="0"/>
                        </a:spcBef>
                        <a:spcAft>
                          <a:spcPts val="0"/>
                        </a:spcAft>
                        <a:buNone/>
                      </a:pPr>
                      <a:r>
                        <a:rPr lang="en-GB" sz="2400">
                          <a:solidFill>
                            <a:srgbClr val="1F3864"/>
                          </a:solidFill>
                        </a:rPr>
                        <a:t>do</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reality</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in the afternoon</a:t>
                      </a:r>
                      <a:endParaRPr/>
                    </a:p>
                  </a:txBody>
                  <a:tcPr marL="91450" marR="91450" marT="45725" marB="45725"/>
                </a:tc>
                <a:extLst>
                  <a:ext uri="{0D108BD9-81ED-4DB2-BD59-A6C34878D82A}">
                    <a16:rowId xmlns:a16="http://schemas.microsoft.com/office/drawing/2014/main" val="10005"/>
                  </a:ext>
                </a:extLst>
              </a:tr>
              <a:tr h="506600">
                <a:tc>
                  <a:txBody>
                    <a:bodyPr/>
                    <a:lstStyle/>
                    <a:p>
                      <a:pPr marL="0" marR="0" lvl="0" indent="0" algn="l" rtl="0">
                        <a:spcBef>
                          <a:spcPts val="0"/>
                        </a:spcBef>
                        <a:spcAft>
                          <a:spcPts val="0"/>
                        </a:spcAft>
                        <a:buNone/>
                      </a:pPr>
                      <a:endParaRPr sz="2400">
                        <a:solidFill>
                          <a:srgbClr val="1F3864"/>
                        </a:solidFill>
                      </a:endParaRPr>
                    </a:p>
                  </a:txBody>
                  <a:tcPr marL="91450" marR="91450" marT="45725" marB="45725">
                    <a:solidFill>
                      <a:srgbClr val="EDEDED"/>
                    </a:solidFill>
                  </a:tcPr>
                </a:tc>
                <a:tc>
                  <a:txBody>
                    <a:bodyPr/>
                    <a:lstStyle/>
                    <a:p>
                      <a:pPr marL="0" marR="0" lvl="0" indent="0" algn="l" rtl="0">
                        <a:spcBef>
                          <a:spcPts val="0"/>
                        </a:spcBef>
                        <a:spcAft>
                          <a:spcPts val="0"/>
                        </a:spcAft>
                        <a:buNone/>
                      </a:pPr>
                      <a:r>
                        <a:rPr lang="en-GB" sz="2400">
                          <a:solidFill>
                            <a:srgbClr val="1F3864"/>
                          </a:solidFill>
                        </a:rPr>
                        <a:t>read</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society</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every day</a:t>
                      </a:r>
                      <a:endParaRPr/>
                    </a:p>
                  </a:txBody>
                  <a:tcPr marL="91450" marR="91450" marT="45725" marB="45725"/>
                </a:tc>
                <a:extLst>
                  <a:ext uri="{0D108BD9-81ED-4DB2-BD59-A6C34878D82A}">
                    <a16:rowId xmlns:a16="http://schemas.microsoft.com/office/drawing/2014/main" val="10006"/>
                  </a:ext>
                </a:extLst>
              </a:tr>
              <a:tr h="506600">
                <a:tc>
                  <a:txBody>
                    <a:bodyPr/>
                    <a:lstStyle/>
                    <a:p>
                      <a:pPr marL="0" marR="0" lvl="0" indent="0" algn="l" rtl="0">
                        <a:spcBef>
                          <a:spcPts val="0"/>
                        </a:spcBef>
                        <a:spcAft>
                          <a:spcPts val="0"/>
                        </a:spcAft>
                        <a:buNone/>
                      </a:pPr>
                      <a:endParaRPr sz="2400">
                        <a:solidFill>
                          <a:srgbClr val="1F3864"/>
                        </a:solidFill>
                      </a:endParaRPr>
                    </a:p>
                  </a:txBody>
                  <a:tcPr marL="91450" marR="91450" marT="45725" marB="45725">
                    <a:solidFill>
                      <a:srgbClr val="EDEDED"/>
                    </a:solidFill>
                  </a:tcPr>
                </a:tc>
                <a:tc>
                  <a:txBody>
                    <a:bodyPr/>
                    <a:lstStyle/>
                    <a:p>
                      <a:pPr marL="0" marR="0" lvl="0" indent="0" algn="l" rtl="0">
                        <a:spcBef>
                          <a:spcPts val="0"/>
                        </a:spcBef>
                        <a:spcAft>
                          <a:spcPts val="0"/>
                        </a:spcAft>
                        <a:buNone/>
                      </a:pPr>
                      <a:r>
                        <a:rPr lang="en-GB" sz="2400">
                          <a:solidFill>
                            <a:srgbClr val="1F3864"/>
                          </a:solidFill>
                        </a:rPr>
                        <a:t>have</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pages</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on Thursdays</a:t>
                      </a:r>
                      <a:endParaRPr/>
                    </a:p>
                  </a:txBody>
                  <a:tcPr marL="91450" marR="91450" marT="45725" marB="45725"/>
                </a:tc>
                <a:extLst>
                  <a:ext uri="{0D108BD9-81ED-4DB2-BD59-A6C34878D82A}">
                    <a16:rowId xmlns:a16="http://schemas.microsoft.com/office/drawing/2014/main" val="10007"/>
                  </a:ext>
                </a:extLst>
              </a:tr>
              <a:tr h="506600">
                <a:tc>
                  <a:txBody>
                    <a:bodyPr/>
                    <a:lstStyle/>
                    <a:p>
                      <a:pPr marL="0" marR="0" lvl="0" indent="0" algn="l" rtl="0">
                        <a:spcBef>
                          <a:spcPts val="0"/>
                        </a:spcBef>
                        <a:spcAft>
                          <a:spcPts val="0"/>
                        </a:spcAft>
                        <a:buNone/>
                      </a:pPr>
                      <a:endParaRPr sz="2400">
                        <a:solidFill>
                          <a:srgbClr val="1F3864"/>
                        </a:solidFill>
                      </a:endParaRPr>
                    </a:p>
                  </a:txBody>
                  <a:tcPr marL="91450" marR="91450" marT="45725" marB="45725">
                    <a:solidFill>
                      <a:srgbClr val="EDEDED"/>
                    </a:solidFill>
                  </a:tcPr>
                </a:tc>
                <a:tc>
                  <a:txBody>
                    <a:bodyPr/>
                    <a:lstStyle/>
                    <a:p>
                      <a:pPr marL="0" marR="0" lvl="0" indent="0" algn="l" rtl="0">
                        <a:spcBef>
                          <a:spcPts val="0"/>
                        </a:spcBef>
                        <a:spcAft>
                          <a:spcPts val="0"/>
                        </a:spcAft>
                        <a:buNone/>
                      </a:pPr>
                      <a:r>
                        <a:rPr lang="en-GB" sz="2400">
                          <a:solidFill>
                            <a:srgbClr val="1F3864"/>
                          </a:solidFill>
                        </a:rPr>
                        <a:t>answer</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interviews</a:t>
                      </a:r>
                      <a:endParaRPr/>
                    </a:p>
                  </a:txBody>
                  <a:tcPr marL="91450" marR="91450" marT="45725" marB="45725"/>
                </a:tc>
                <a:tc>
                  <a:txBody>
                    <a:bodyPr/>
                    <a:lstStyle/>
                    <a:p>
                      <a:pPr marL="0" marR="0" lvl="0" indent="0" algn="l" rtl="0">
                        <a:spcBef>
                          <a:spcPts val="0"/>
                        </a:spcBef>
                        <a:spcAft>
                          <a:spcPts val="0"/>
                        </a:spcAft>
                        <a:buNone/>
                      </a:pPr>
                      <a:r>
                        <a:rPr lang="en-GB" sz="2400">
                          <a:solidFill>
                            <a:srgbClr val="1F3864"/>
                          </a:solidFill>
                        </a:rPr>
                        <a:t>on Fridays</a:t>
                      </a:r>
                      <a:endParaRPr/>
                    </a:p>
                  </a:txBody>
                  <a:tcPr marL="91450" marR="91450" marT="45725" marB="45725"/>
                </a:tc>
                <a:extLst>
                  <a:ext uri="{0D108BD9-81ED-4DB2-BD59-A6C34878D82A}">
                    <a16:rowId xmlns:a16="http://schemas.microsoft.com/office/drawing/2014/main" val="10008"/>
                  </a:ext>
                </a:extLst>
              </a:tr>
            </a:tbl>
          </a:graphicData>
        </a:graphic>
      </p:graphicFrame>
      <p:sp>
        <p:nvSpPr>
          <p:cNvPr id="449" name="Google Shape;449;p17"/>
          <p:cNvSpPr/>
          <p:nvPr/>
        </p:nvSpPr>
        <p:spPr>
          <a:xfrm>
            <a:off x="1600199" y="1683581"/>
            <a:ext cx="1660359"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50" name="Google Shape;450;p17"/>
          <p:cNvSpPr/>
          <p:nvPr/>
        </p:nvSpPr>
        <p:spPr>
          <a:xfrm>
            <a:off x="3260558" y="4198835"/>
            <a:ext cx="1900989"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51" name="Google Shape;451;p17"/>
          <p:cNvSpPr/>
          <p:nvPr/>
        </p:nvSpPr>
        <p:spPr>
          <a:xfrm>
            <a:off x="5185610" y="1683581"/>
            <a:ext cx="1997243"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52" name="Google Shape;452;p17"/>
          <p:cNvSpPr/>
          <p:nvPr/>
        </p:nvSpPr>
        <p:spPr>
          <a:xfrm>
            <a:off x="7182853" y="3200214"/>
            <a:ext cx="2622884"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53" name="Google Shape;453;p17"/>
          <p:cNvSpPr txBox="1"/>
          <p:nvPr/>
        </p:nvSpPr>
        <p:spPr>
          <a:xfrm>
            <a:off x="1121026" y="5638329"/>
            <a:ext cx="1023419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rgbClr val="1F3864"/>
                </a:solidFill>
                <a:latin typeface="Century Gothic"/>
                <a:ea typeface="Century Gothic"/>
                <a:cs typeface="Century Gothic"/>
                <a:sym typeface="Century Gothic"/>
              </a:rPr>
              <a:t>Leemos periódicos por la mañana.</a:t>
            </a:r>
            <a:endParaRPr/>
          </a:p>
        </p:txBody>
      </p:sp>
      <p:sp>
        <p:nvSpPr>
          <p:cNvPr id="454" name="Google Shape;454;p17"/>
          <p:cNvSpPr/>
          <p:nvPr/>
        </p:nvSpPr>
        <p:spPr>
          <a:xfrm>
            <a:off x="1600198" y="1151461"/>
            <a:ext cx="1660359"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55" name="Google Shape;455;p17"/>
          <p:cNvSpPr/>
          <p:nvPr/>
        </p:nvSpPr>
        <p:spPr>
          <a:xfrm>
            <a:off x="3272589" y="2175614"/>
            <a:ext cx="1900989"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56" name="Google Shape;456;p17"/>
          <p:cNvSpPr/>
          <p:nvPr/>
        </p:nvSpPr>
        <p:spPr>
          <a:xfrm>
            <a:off x="5185610" y="3190815"/>
            <a:ext cx="1997243"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57" name="Google Shape;457;p17"/>
          <p:cNvSpPr txBox="1"/>
          <p:nvPr/>
        </p:nvSpPr>
        <p:spPr>
          <a:xfrm>
            <a:off x="2413060" y="5657230"/>
            <a:ext cx="1023419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rgbClr val="1F3864"/>
                </a:solidFill>
                <a:latin typeface="Century Gothic"/>
                <a:ea typeface="Century Gothic"/>
                <a:cs typeface="Century Gothic"/>
                <a:sym typeface="Century Gothic"/>
              </a:rPr>
              <a:t>Creo en los periodistas.</a:t>
            </a:r>
            <a:endParaRPr/>
          </a:p>
        </p:txBody>
      </p:sp>
      <p:sp>
        <p:nvSpPr>
          <p:cNvPr id="458" name="Google Shape;458;p17"/>
          <p:cNvSpPr/>
          <p:nvPr/>
        </p:nvSpPr>
        <p:spPr>
          <a:xfrm>
            <a:off x="1600197" y="2670209"/>
            <a:ext cx="1660359"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59" name="Google Shape;459;p17"/>
          <p:cNvSpPr/>
          <p:nvPr/>
        </p:nvSpPr>
        <p:spPr>
          <a:xfrm>
            <a:off x="5171643" y="2671881"/>
            <a:ext cx="1997243"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60" name="Google Shape;460;p17"/>
          <p:cNvSpPr/>
          <p:nvPr/>
        </p:nvSpPr>
        <p:spPr>
          <a:xfrm>
            <a:off x="7201235" y="1683581"/>
            <a:ext cx="2622884"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61" name="Google Shape;461;p17"/>
          <p:cNvSpPr/>
          <p:nvPr/>
        </p:nvSpPr>
        <p:spPr>
          <a:xfrm>
            <a:off x="3278938" y="2669369"/>
            <a:ext cx="1900989"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62" name="Google Shape;462;p17"/>
          <p:cNvSpPr txBox="1"/>
          <p:nvPr/>
        </p:nvSpPr>
        <p:spPr>
          <a:xfrm>
            <a:off x="172504" y="5681136"/>
            <a:ext cx="12660393"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200" b="1">
                <a:solidFill>
                  <a:srgbClr val="1F3864"/>
                </a:solidFill>
                <a:latin typeface="Century Gothic"/>
                <a:ea typeface="Century Gothic"/>
                <a:cs typeface="Century Gothic"/>
                <a:sym typeface="Century Gothic"/>
              </a:rPr>
              <a:t>No escondemos la verdad en las vacaciones.</a:t>
            </a:r>
            <a:endParaRPr/>
          </a:p>
        </p:txBody>
      </p:sp>
      <p:sp>
        <p:nvSpPr>
          <p:cNvPr id="463" name="Google Shape;463;p17"/>
          <p:cNvSpPr/>
          <p:nvPr/>
        </p:nvSpPr>
        <p:spPr>
          <a:xfrm>
            <a:off x="1581817" y="2149323"/>
            <a:ext cx="1660359"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64" name="Google Shape;464;p17"/>
          <p:cNvSpPr/>
          <p:nvPr/>
        </p:nvSpPr>
        <p:spPr>
          <a:xfrm>
            <a:off x="5171643" y="1170262"/>
            <a:ext cx="1997243"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65" name="Google Shape;465;p17"/>
          <p:cNvSpPr/>
          <p:nvPr/>
        </p:nvSpPr>
        <p:spPr>
          <a:xfrm>
            <a:off x="7213266" y="2192130"/>
            <a:ext cx="2622884"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66" name="Google Shape;466;p17"/>
          <p:cNvSpPr/>
          <p:nvPr/>
        </p:nvSpPr>
        <p:spPr>
          <a:xfrm>
            <a:off x="3254207" y="1673191"/>
            <a:ext cx="1900989"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67" name="Google Shape;467;p17"/>
          <p:cNvSpPr txBox="1"/>
          <p:nvPr/>
        </p:nvSpPr>
        <p:spPr>
          <a:xfrm>
            <a:off x="774728" y="5635817"/>
            <a:ext cx="11584283"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200" b="1">
                <a:solidFill>
                  <a:srgbClr val="1F3864"/>
                </a:solidFill>
                <a:latin typeface="Century Gothic"/>
                <a:ea typeface="Century Gothic"/>
                <a:cs typeface="Century Gothic"/>
                <a:sym typeface="Century Gothic"/>
              </a:rPr>
              <a:t>No entiendo las noticias los domingos.</a:t>
            </a:r>
            <a:endParaRPr/>
          </a:p>
        </p:txBody>
      </p:sp>
      <p:sp>
        <p:nvSpPr>
          <p:cNvPr id="468" name="Google Shape;468;p17"/>
          <p:cNvSpPr/>
          <p:nvPr/>
        </p:nvSpPr>
        <p:spPr>
          <a:xfrm>
            <a:off x="1593848" y="1679826"/>
            <a:ext cx="1660359"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69" name="Google Shape;469;p17"/>
          <p:cNvSpPr/>
          <p:nvPr/>
        </p:nvSpPr>
        <p:spPr>
          <a:xfrm>
            <a:off x="7201235" y="3713469"/>
            <a:ext cx="2622884"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70" name="Google Shape;470;p17"/>
          <p:cNvSpPr/>
          <p:nvPr/>
        </p:nvSpPr>
        <p:spPr>
          <a:xfrm>
            <a:off x="5191030" y="5239802"/>
            <a:ext cx="1997243"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71" name="Google Shape;471;p17"/>
          <p:cNvSpPr/>
          <p:nvPr/>
        </p:nvSpPr>
        <p:spPr>
          <a:xfrm>
            <a:off x="3272589" y="3738904"/>
            <a:ext cx="1900989"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72" name="Google Shape;472;p17"/>
          <p:cNvSpPr txBox="1"/>
          <p:nvPr/>
        </p:nvSpPr>
        <p:spPr>
          <a:xfrm>
            <a:off x="1464538" y="5677064"/>
            <a:ext cx="10076326"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200" b="1">
                <a:solidFill>
                  <a:srgbClr val="1F3864"/>
                </a:solidFill>
                <a:latin typeface="Century Gothic"/>
                <a:ea typeface="Century Gothic"/>
                <a:cs typeface="Century Gothic"/>
                <a:sym typeface="Century Gothic"/>
              </a:rPr>
              <a:t>Hacemos entrevistas por la tarde.</a:t>
            </a:r>
            <a:endParaRPr/>
          </a:p>
        </p:txBody>
      </p:sp>
      <p:sp>
        <p:nvSpPr>
          <p:cNvPr id="473" name="Google Shape;473;p17"/>
          <p:cNvSpPr/>
          <p:nvPr/>
        </p:nvSpPr>
        <p:spPr>
          <a:xfrm>
            <a:off x="1606550" y="2163500"/>
            <a:ext cx="1660359"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74" name="Google Shape;474;p17"/>
          <p:cNvSpPr/>
          <p:nvPr/>
        </p:nvSpPr>
        <p:spPr>
          <a:xfrm>
            <a:off x="5177994" y="2182401"/>
            <a:ext cx="1997243"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75" name="Google Shape;475;p17"/>
          <p:cNvSpPr/>
          <p:nvPr/>
        </p:nvSpPr>
        <p:spPr>
          <a:xfrm>
            <a:off x="7193558" y="2669369"/>
            <a:ext cx="2622884"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76" name="Google Shape;476;p17"/>
          <p:cNvSpPr/>
          <p:nvPr/>
        </p:nvSpPr>
        <p:spPr>
          <a:xfrm>
            <a:off x="3254207" y="1154965"/>
            <a:ext cx="1900989" cy="499534"/>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F3864"/>
              </a:solidFill>
              <a:latin typeface="Century Gothic"/>
              <a:ea typeface="Century Gothic"/>
              <a:cs typeface="Century Gothic"/>
              <a:sym typeface="Century Gothic"/>
            </a:endParaRPr>
          </a:p>
        </p:txBody>
      </p:sp>
      <p:sp>
        <p:nvSpPr>
          <p:cNvPr id="477" name="Google Shape;477;p17"/>
          <p:cNvSpPr txBox="1"/>
          <p:nvPr/>
        </p:nvSpPr>
        <p:spPr>
          <a:xfrm>
            <a:off x="1642714" y="5689426"/>
            <a:ext cx="10076326"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200" b="1">
                <a:solidFill>
                  <a:srgbClr val="1F3864"/>
                </a:solidFill>
                <a:latin typeface="Century Gothic"/>
                <a:ea typeface="Century Gothic"/>
                <a:cs typeface="Century Gothic"/>
                <a:sym typeface="Century Gothic"/>
              </a:rPr>
              <a:t>No vendo revistas los sábados.</a:t>
            </a:r>
            <a:endParaRPr/>
          </a:p>
        </p:txBody>
      </p:sp>
      <p:pic>
        <p:nvPicPr>
          <p:cNvPr id="478" name="Google Shape;478;p17"/>
          <p:cNvPicPr preferRelativeResize="0"/>
          <p:nvPr/>
        </p:nvPicPr>
        <p:blipFill rotWithShape="1">
          <a:blip r:embed="rId4">
            <a:alphaModFix/>
          </a:blip>
          <a:srcRect/>
          <a:stretch/>
        </p:blipFill>
        <p:spPr>
          <a:xfrm>
            <a:off x="10019019" y="1929593"/>
            <a:ext cx="1925308" cy="2132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
                                          </p:stCondLst>
                                        </p:cTn>
                                        <p:tgtEl>
                                          <p:spTgt spid="45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1"/>
                                          </p:stCondLst>
                                        </p:cTn>
                                        <p:tgtEl>
                                          <p:spTgt spid="44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1"/>
                                          </p:stCondLst>
                                        </p:cTn>
                                        <p:tgtEl>
                                          <p:spTgt spid="45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1"/>
                                          </p:stCondLst>
                                        </p:cTn>
                                        <p:tgtEl>
                                          <p:spTgt spid="45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1"/>
                                          </p:stCondLst>
                                        </p:cTn>
                                        <p:tgtEl>
                                          <p:spTgt spid="45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1"/>
                                          </p:stCondLst>
                                        </p:cTn>
                                        <p:tgtEl>
                                          <p:spTgt spid="45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1"/>
                                          </p:stCondLst>
                                        </p:cTn>
                                        <p:tgtEl>
                                          <p:spTgt spid="45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1"/>
                                          </p:stCondLst>
                                        </p:cTn>
                                        <p:tgtEl>
                                          <p:spTgt spid="455"/>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1"/>
                                          </p:stCondLst>
                                        </p:cTn>
                                        <p:tgtEl>
                                          <p:spTgt spid="45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5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6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6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1"/>
                                          </p:stCondLst>
                                        </p:cTn>
                                        <p:tgtEl>
                                          <p:spTgt spid="462"/>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1"/>
                                          </p:stCondLst>
                                        </p:cTn>
                                        <p:tgtEl>
                                          <p:spTgt spid="458"/>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1"/>
                                          </p:stCondLst>
                                        </p:cTn>
                                        <p:tgtEl>
                                          <p:spTgt spid="45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1"/>
                                          </p:stCondLst>
                                        </p:cTn>
                                        <p:tgtEl>
                                          <p:spTgt spid="460"/>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1"/>
                                          </p:stCondLst>
                                        </p:cTn>
                                        <p:tgtEl>
                                          <p:spTgt spid="46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6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6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6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6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6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1"/>
                                          </p:stCondLst>
                                        </p:cTn>
                                        <p:tgtEl>
                                          <p:spTgt spid="467"/>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1"/>
                                          </p:stCondLst>
                                        </p:cTn>
                                        <p:tgtEl>
                                          <p:spTgt spid="463"/>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1"/>
                                          </p:stCondLst>
                                        </p:cTn>
                                        <p:tgtEl>
                                          <p:spTgt spid="464"/>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1"/>
                                          </p:stCondLst>
                                        </p:cTn>
                                        <p:tgtEl>
                                          <p:spTgt spid="465"/>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1"/>
                                          </p:stCondLst>
                                        </p:cTn>
                                        <p:tgtEl>
                                          <p:spTgt spid="46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6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46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70"/>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47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47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1"/>
                                          </p:stCondLst>
                                        </p:cTn>
                                        <p:tgtEl>
                                          <p:spTgt spid="472"/>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1"/>
                                          </p:stCondLst>
                                        </p:cTn>
                                        <p:tgtEl>
                                          <p:spTgt spid="469"/>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1"/>
                                          </p:stCondLst>
                                        </p:cTn>
                                        <p:tgtEl>
                                          <p:spTgt spid="468"/>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1"/>
                                          </p:stCondLst>
                                        </p:cTn>
                                        <p:tgtEl>
                                          <p:spTgt spid="470"/>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1"/>
                                          </p:stCondLst>
                                        </p:cTn>
                                        <p:tgtEl>
                                          <p:spTgt spid="47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47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74"/>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475"/>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476"/>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477"/>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1"/>
                                          </p:stCondLst>
                                        </p:cTn>
                                        <p:tgtEl>
                                          <p:spTgt spid="477"/>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1"/>
                                          </p:stCondLst>
                                        </p:cTn>
                                        <p:tgtEl>
                                          <p:spTgt spid="474"/>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1"/>
                                          </p:stCondLst>
                                        </p:cTn>
                                        <p:tgtEl>
                                          <p:spTgt spid="473"/>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1"/>
                                          </p:stCondLst>
                                        </p:cTn>
                                        <p:tgtEl>
                                          <p:spTgt spid="475"/>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1"/>
                                          </p:stCondLst>
                                        </p:cTn>
                                        <p:tgtEl>
                                          <p:spTgt spid="4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483"/>
        <p:cNvGrpSpPr/>
        <p:nvPr/>
      </p:nvGrpSpPr>
      <p:grpSpPr>
        <a:xfrm>
          <a:off x="0" y="0"/>
          <a:ext cx="0" cy="0"/>
          <a:chOff x="0" y="0"/>
          <a:chExt cx="0" cy="0"/>
        </a:xfrm>
      </p:grpSpPr>
      <p:grpSp>
        <p:nvGrpSpPr>
          <p:cNvPr id="484" name="Google Shape;484;p18" descr="background rectangle"/>
          <p:cNvGrpSpPr/>
          <p:nvPr/>
        </p:nvGrpSpPr>
        <p:grpSpPr>
          <a:xfrm>
            <a:off x="-56445" y="0"/>
            <a:ext cx="12192000" cy="6858000"/>
            <a:chOff x="-56445" y="0"/>
            <a:chExt cx="12192000" cy="6858000"/>
          </a:xfrm>
        </p:grpSpPr>
        <p:grpSp>
          <p:nvGrpSpPr>
            <p:cNvPr id="485" name="Google Shape;485;p18"/>
            <p:cNvGrpSpPr/>
            <p:nvPr/>
          </p:nvGrpSpPr>
          <p:grpSpPr>
            <a:xfrm>
              <a:off x="-56445" y="0"/>
              <a:ext cx="12192000" cy="6858000"/>
              <a:chOff x="0" y="0"/>
              <a:chExt cx="12192000" cy="6858000"/>
            </a:xfrm>
          </p:grpSpPr>
          <p:sp>
            <p:nvSpPr>
              <p:cNvPr id="486" name="Google Shape;486;p18"/>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487" name="Google Shape;487;p18"/>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488" name="Google Shape;488;p18"/>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489" name="Google Shape;489;p18" descr="background rectangle"/>
          <p:cNvSpPr/>
          <p:nvPr/>
        </p:nvSpPr>
        <p:spPr>
          <a:xfrm>
            <a:off x="-56445" y="0"/>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490" name="Google Shape;490;p18"/>
          <p:cNvSpPr txBox="1">
            <a:spLocks noGrp="1"/>
          </p:cNvSpPr>
          <p:nvPr>
            <p:ph type="ctrTitle"/>
          </p:nvPr>
        </p:nvSpPr>
        <p:spPr>
          <a:xfrm>
            <a:off x="155948" y="2239323"/>
            <a:ext cx="8789613" cy="8794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Comparing what you and someone else (we) do (News and media) [2]</a:t>
            </a:r>
            <a:r>
              <a:rPr lang="en-GB" sz="3600">
                <a:solidFill>
                  <a:schemeClr val="lt1"/>
                </a:solidFill>
              </a:rPr>
              <a:t> </a:t>
            </a:r>
            <a:endParaRPr sz="3600">
              <a:solidFill>
                <a:schemeClr val="lt1"/>
              </a:solidFill>
            </a:endParaRPr>
          </a:p>
        </p:txBody>
      </p:sp>
      <p:sp>
        <p:nvSpPr>
          <p:cNvPr id="491" name="Google Shape;491;p18"/>
          <p:cNvSpPr txBox="1">
            <a:spLocks noGrp="1"/>
          </p:cNvSpPr>
          <p:nvPr>
            <p:ph type="subTitle" idx="1"/>
          </p:nvPr>
        </p:nvSpPr>
        <p:spPr>
          <a:xfrm>
            <a:off x="214817" y="3273451"/>
            <a:ext cx="7291126" cy="56762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500"/>
              <a:buNone/>
            </a:pPr>
            <a:r>
              <a:rPr lang="en-GB" sz="2500">
                <a:solidFill>
                  <a:schemeClr val="lt1"/>
                </a:solidFill>
              </a:rPr>
              <a:t>Present tense -er verbs: 1st plural (-emos)</a:t>
            </a:r>
            <a:endParaRPr sz="2500"/>
          </a:p>
        </p:txBody>
      </p:sp>
      <p:sp>
        <p:nvSpPr>
          <p:cNvPr id="492" name="Google Shape;492;p18"/>
          <p:cNvSpPr txBox="1"/>
          <p:nvPr/>
        </p:nvSpPr>
        <p:spPr>
          <a:xfrm>
            <a:off x="225242" y="4914785"/>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200"/>
              <a:buFont typeface="Century Gothic"/>
              <a:buNone/>
            </a:pPr>
            <a:r>
              <a:rPr lang="en-GB" sz="2200" b="1" i="0" u="none" strike="noStrike" cap="none">
                <a:solidFill>
                  <a:srgbClr val="FFFFFF"/>
                </a:solidFill>
                <a:latin typeface="Century Gothic"/>
                <a:ea typeface="Century Gothic"/>
                <a:cs typeface="Century Gothic"/>
                <a:sym typeface="Century Gothic"/>
              </a:rPr>
              <a:t>Y7 Spanish</a:t>
            </a:r>
            <a:endParaRPr/>
          </a:p>
          <a:p>
            <a:pPr marL="0" marR="0" lvl="0" indent="0" algn="l" rtl="0">
              <a:lnSpc>
                <a:spcPct val="90000"/>
              </a:lnSpc>
              <a:spcBef>
                <a:spcPts val="0"/>
              </a:spcBef>
              <a:spcAft>
                <a:spcPts val="0"/>
              </a:spcAft>
              <a:buClr>
                <a:srgbClr val="FFFFFF"/>
              </a:buClr>
              <a:buSzPts val="2200"/>
              <a:buFont typeface="Century Gothic"/>
              <a:buNone/>
            </a:pPr>
            <a:r>
              <a:rPr lang="en-GB" sz="2200" b="0" i="0" u="none" strike="noStrike" cap="none">
                <a:solidFill>
                  <a:srgbClr val="FFFFFF"/>
                </a:solidFill>
                <a:latin typeface="Century Gothic"/>
                <a:ea typeface="Century Gothic"/>
                <a:cs typeface="Century Gothic"/>
                <a:sym typeface="Century Gothic"/>
              </a:rPr>
              <a:t>Term </a:t>
            </a:r>
            <a:r>
              <a:rPr lang="en-GB" sz="2200">
                <a:solidFill>
                  <a:srgbClr val="FFFFFF"/>
                </a:solidFill>
                <a:latin typeface="Century Gothic"/>
                <a:ea typeface="Century Gothic"/>
                <a:cs typeface="Century Gothic"/>
                <a:sym typeface="Century Gothic"/>
              </a:rPr>
              <a:t>8.1</a:t>
            </a:r>
            <a:r>
              <a:rPr lang="en-GB" sz="2200" b="0" i="0" u="none" strike="noStrike" cap="none">
                <a:solidFill>
                  <a:srgbClr val="FFFFFF"/>
                </a:solidFill>
                <a:latin typeface="Century Gothic"/>
                <a:ea typeface="Century Gothic"/>
                <a:cs typeface="Century Gothic"/>
                <a:sym typeface="Century Gothic"/>
              </a:rPr>
              <a:t> - Week 4 - Lesson </a:t>
            </a:r>
            <a:r>
              <a:rPr lang="en-GB" sz="2200">
                <a:solidFill>
                  <a:srgbClr val="FFFFFF"/>
                </a:solidFill>
                <a:latin typeface="Century Gothic"/>
                <a:ea typeface="Century Gothic"/>
                <a:cs typeface="Century Gothic"/>
                <a:sym typeface="Century Gothic"/>
              </a:rPr>
              <a:t>8</a:t>
            </a:r>
            <a:endParaRPr sz="2200" b="0" i="0" u="none" strike="noStrike" cap="none">
              <a:solidFill>
                <a:srgbClr val="FFFFFF"/>
              </a:solidFill>
              <a:latin typeface="Century Gothic"/>
              <a:ea typeface="Century Gothic"/>
              <a:cs typeface="Century Gothic"/>
              <a:sym typeface="Century Gothic"/>
            </a:endParaRPr>
          </a:p>
        </p:txBody>
      </p:sp>
      <p:sp>
        <p:nvSpPr>
          <p:cNvPr id="493" name="Google Shape;493;p18"/>
          <p:cNvSpPr txBox="1"/>
          <p:nvPr/>
        </p:nvSpPr>
        <p:spPr>
          <a:xfrm>
            <a:off x="214817" y="5780283"/>
            <a:ext cx="4679798" cy="9530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Victoria Hobson / </a:t>
            </a:r>
            <a:r>
              <a:rPr lang="en-GB" sz="1400" dirty="0">
                <a:solidFill>
                  <a:srgbClr val="FFFFFF"/>
                </a:solidFill>
                <a:latin typeface="Century Gothic"/>
                <a:ea typeface="Century Gothic"/>
                <a:cs typeface="Century Gothic"/>
                <a:sym typeface="Century Gothic"/>
              </a:rPr>
              <a:t>Nick Avery / Rachel Hawkes</a:t>
            </a:r>
            <a:br>
              <a:rPr lang="en-GB" sz="1400" b="0" i="0" u="none" strike="noStrike" cap="none" dirty="0">
                <a:solidFill>
                  <a:srgbClr val="FFFFFF"/>
                </a:solidFill>
                <a:latin typeface="Century Gothic"/>
                <a:ea typeface="Century Gothic"/>
                <a:cs typeface="Century Gothic"/>
                <a:sym typeface="Century Gothic"/>
              </a:rPr>
            </a:br>
            <a:r>
              <a:rPr lang="en-GB" sz="1400" b="0" i="0" u="none" strike="noStrike" cap="none" dirty="0">
                <a:solidFill>
                  <a:srgbClr val="FFFFFF"/>
                </a:solidFill>
                <a:latin typeface="Century Gothic"/>
                <a:ea typeface="Century Gothic"/>
                <a:cs typeface="Century Gothic"/>
                <a:sym typeface="Century Gothic"/>
              </a:rPr>
              <a:t>Artwork: Mark Davies</a:t>
            </a:r>
            <a:endParaRPr dirty="0"/>
          </a:p>
          <a:p>
            <a:pPr marL="0" marR="0" lvl="0" indent="0" algn="l" rtl="0">
              <a:lnSpc>
                <a:spcPct val="90000"/>
              </a:lnSpc>
              <a:spcBef>
                <a:spcPts val="0"/>
              </a:spcBef>
              <a:spcAft>
                <a:spcPts val="0"/>
              </a:spcAft>
              <a:buClr>
                <a:srgbClr val="1F3864"/>
              </a:buClr>
              <a:buSzPts val="1600"/>
              <a:buFont typeface="Twentieth Century"/>
              <a:buNone/>
            </a:pPr>
            <a:endParaRPr sz="16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a:t>
            </a:r>
            <a:r>
              <a:rPr lang="en-GB" sz="1400" b="0" i="0" u="none" strike="noStrike" cap="none">
                <a:solidFill>
                  <a:srgbClr val="FFFFFF"/>
                </a:solidFill>
                <a:latin typeface="Century Gothic"/>
                <a:ea typeface="Century Gothic"/>
                <a:cs typeface="Century Gothic"/>
                <a:sym typeface="Century Gothic"/>
              </a:rPr>
              <a:t>: </a:t>
            </a:r>
            <a:r>
              <a:rPr lang="en-GB" sz="1400">
                <a:solidFill>
                  <a:srgbClr val="FFFFFF"/>
                </a:solidFill>
                <a:latin typeface="Century Gothic"/>
                <a:ea typeface="Century Gothic"/>
                <a:cs typeface="Century Gothic"/>
                <a:sym typeface="Century Gothic"/>
              </a:rPr>
              <a:t>08</a:t>
            </a:r>
            <a:r>
              <a:rPr lang="en-GB" b="0" i="0" u="none" strike="noStrike" cap="none">
                <a:solidFill>
                  <a:srgbClr val="FFFFFF"/>
                </a:solidFill>
                <a:latin typeface="Century Gothic"/>
                <a:ea typeface="Century Gothic"/>
                <a:cs typeface="Century Gothic"/>
                <a:sym typeface="Century Gothic"/>
              </a:rPr>
              <a:t>/10</a:t>
            </a:r>
            <a:r>
              <a:rPr lang="en-GB" sz="1400">
                <a:solidFill>
                  <a:srgbClr val="FFFFFF"/>
                </a:solidFill>
                <a:latin typeface="Century Gothic"/>
                <a:ea typeface="Century Gothic"/>
                <a:cs typeface="Century Gothic"/>
                <a:sym typeface="Century Gothic"/>
              </a:rPr>
              <a:t>/21</a:t>
            </a:r>
            <a:endParaRPr sz="1400" b="0" i="0" u="none" strike="noStrike" cap="none" dirty="0">
              <a:solidFill>
                <a:srgbClr val="FFFFFF"/>
              </a:solidFill>
              <a:latin typeface="Century Gothic"/>
              <a:ea typeface="Century Gothic"/>
              <a:cs typeface="Century Gothic"/>
              <a:sym typeface="Century Gothic"/>
            </a:endParaRPr>
          </a:p>
        </p:txBody>
      </p:sp>
      <p:pic>
        <p:nvPicPr>
          <p:cNvPr id="494" name="Google Shape;494;p18"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495" name="Google Shape;495;p18"/>
          <p:cNvSpPr txBox="1"/>
          <p:nvPr/>
        </p:nvSpPr>
        <p:spPr>
          <a:xfrm>
            <a:off x="214817" y="3768098"/>
            <a:ext cx="7291126" cy="56762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500"/>
              <a:buFont typeface="Arial"/>
              <a:buNone/>
            </a:pPr>
            <a:r>
              <a:rPr lang="en-GB" sz="2500">
                <a:solidFill>
                  <a:schemeClr val="lt1"/>
                </a:solidFill>
                <a:latin typeface="Century Gothic"/>
                <a:ea typeface="Century Gothic"/>
                <a:cs typeface="Century Gothic"/>
                <a:sym typeface="Century Gothic"/>
              </a:rPr>
              <a:t>Use of present simple for unfinished actions</a:t>
            </a:r>
            <a:endParaRPr sz="2500">
              <a:solidFill>
                <a:srgbClr val="1F3864"/>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19"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502" name="Google Shape;502;p19"/>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a:p>
        </p:txBody>
      </p:sp>
      <p:sp>
        <p:nvSpPr>
          <p:cNvPr id="503" name="Google Shape;503;p19"/>
          <p:cNvSpPr/>
          <p:nvPr/>
        </p:nvSpPr>
        <p:spPr>
          <a:xfrm>
            <a:off x="9359900" y="258166"/>
            <a:ext cx="2568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 / escribir</a:t>
            </a:r>
            <a:endParaRPr sz="2000" b="1" i="0" u="none" strike="noStrike" cap="none">
              <a:solidFill>
                <a:srgbClr val="FFFFFF"/>
              </a:solidFill>
              <a:latin typeface="Century Gothic"/>
              <a:ea typeface="Century Gothic"/>
              <a:cs typeface="Century Gothic"/>
              <a:sym typeface="Century Gothic"/>
            </a:endParaRPr>
          </a:p>
        </p:txBody>
      </p:sp>
      <p:sp>
        <p:nvSpPr>
          <p:cNvPr id="504" name="Google Shape;504;p19"/>
          <p:cNvSpPr txBox="1"/>
          <p:nvPr/>
        </p:nvSpPr>
        <p:spPr>
          <a:xfrm>
            <a:off x="346143" y="1973683"/>
            <a:ext cx="1184585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Remember: if the stress is on the final syllable, and the word ends in ‘</a:t>
            </a:r>
            <a:r>
              <a:rPr lang="en-GB" sz="2400">
                <a:solidFill>
                  <a:srgbClr val="FF6600"/>
                </a:solidFill>
                <a:latin typeface="Century Gothic"/>
                <a:ea typeface="Century Gothic"/>
                <a:cs typeface="Century Gothic"/>
                <a:sym typeface="Century Gothic"/>
              </a:rPr>
              <a:t>n</a:t>
            </a:r>
            <a:r>
              <a:rPr lang="en-GB" sz="2400">
                <a:solidFill>
                  <a:srgbClr val="1F3864"/>
                </a:solidFill>
                <a:latin typeface="Century Gothic"/>
                <a:ea typeface="Century Gothic"/>
                <a:cs typeface="Century Gothic"/>
                <a:sym typeface="Century Gothic"/>
              </a:rPr>
              <a:t>’ or ‘</a:t>
            </a:r>
            <a:r>
              <a:rPr lang="en-GB" sz="2400">
                <a:solidFill>
                  <a:srgbClr val="FF6600"/>
                </a:solidFill>
                <a:latin typeface="Century Gothic"/>
                <a:ea typeface="Century Gothic"/>
                <a:cs typeface="Century Gothic"/>
                <a:sym typeface="Century Gothic"/>
              </a:rPr>
              <a:t>s</a:t>
            </a:r>
            <a:r>
              <a:rPr lang="en-GB" sz="2400">
                <a:solidFill>
                  <a:srgbClr val="1F3864"/>
                </a:solidFill>
                <a:latin typeface="Century Gothic"/>
                <a:ea typeface="Century Gothic"/>
                <a:cs typeface="Century Gothic"/>
                <a:sym typeface="Century Gothic"/>
              </a:rPr>
              <a:t>’, then there will be an accent on the last vowel. </a:t>
            </a:r>
            <a:endParaRPr/>
          </a:p>
        </p:txBody>
      </p:sp>
      <p:sp>
        <p:nvSpPr>
          <p:cNvPr id="505" name="Google Shape;505;p19"/>
          <p:cNvSpPr txBox="1"/>
          <p:nvPr/>
        </p:nvSpPr>
        <p:spPr>
          <a:xfrm>
            <a:off x="280600" y="1214894"/>
            <a:ext cx="1184585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4000"/>
              <a:buFont typeface="Century Gothic"/>
              <a:buNone/>
            </a:pPr>
            <a:r>
              <a:rPr lang="en-GB" sz="4000" b="1" u="none" strike="noStrike" cap="none">
                <a:solidFill>
                  <a:srgbClr val="1F3864"/>
                </a:solidFill>
                <a:latin typeface="Century Gothic"/>
                <a:ea typeface="Century Gothic"/>
                <a:cs typeface="Century Gothic"/>
                <a:sym typeface="Century Gothic"/>
              </a:rPr>
              <a:t>Final Syllable Stress</a:t>
            </a:r>
            <a:endParaRPr sz="4000" b="1" i="1" u="none" strike="noStrike" cap="none">
              <a:solidFill>
                <a:srgbClr val="1F3864"/>
              </a:solidFill>
              <a:latin typeface="Century Gothic"/>
              <a:ea typeface="Century Gothic"/>
              <a:cs typeface="Century Gothic"/>
              <a:sym typeface="Century Gothic"/>
            </a:endParaRPr>
          </a:p>
        </p:txBody>
      </p:sp>
      <p:graphicFrame>
        <p:nvGraphicFramePr>
          <p:cNvPr id="506" name="Google Shape;506;p19"/>
          <p:cNvGraphicFramePr/>
          <p:nvPr/>
        </p:nvGraphicFramePr>
        <p:xfrm>
          <a:off x="2143769" y="3039555"/>
          <a:ext cx="3477125" cy="2982450"/>
        </p:xfrm>
        <a:graphic>
          <a:graphicData uri="http://schemas.openxmlformats.org/drawingml/2006/table">
            <a:tbl>
              <a:tblPr firstRow="1" bandRow="1">
                <a:noFill/>
                <a:tableStyleId>{E2E37ACA-7BAB-414F-9B51-A909016C7F2C}</a:tableStyleId>
              </a:tblPr>
              <a:tblGrid>
                <a:gridCol w="835875">
                  <a:extLst>
                    <a:ext uri="{9D8B030D-6E8A-4147-A177-3AD203B41FA5}">
                      <a16:colId xmlns:a16="http://schemas.microsoft.com/office/drawing/2014/main" val="20000"/>
                    </a:ext>
                  </a:extLst>
                </a:gridCol>
                <a:gridCol w="2641250">
                  <a:extLst>
                    <a:ext uri="{9D8B030D-6E8A-4147-A177-3AD203B41FA5}">
                      <a16:colId xmlns:a16="http://schemas.microsoft.com/office/drawing/2014/main" val="20001"/>
                    </a:ext>
                  </a:extLst>
                </a:gridCol>
              </a:tblGrid>
              <a:tr h="497075">
                <a:tc>
                  <a:txBody>
                    <a:bodyPr/>
                    <a:lstStyle/>
                    <a:p>
                      <a:pPr marL="0" marR="0" lvl="0" indent="0" algn="l" rtl="0">
                        <a:spcBef>
                          <a:spcPts val="0"/>
                        </a:spcBef>
                        <a:spcAft>
                          <a:spcPts val="0"/>
                        </a:spcAft>
                        <a:buNone/>
                      </a:pPr>
                      <a:endParaRPr sz="1800"/>
                    </a:p>
                  </a:txBody>
                  <a:tcPr marL="91450" marR="91450" marT="45725" marB="45725">
                    <a:solidFill>
                      <a:schemeClr val="lt1"/>
                    </a:solidFill>
                  </a:tcPr>
                </a:tc>
                <a:tc>
                  <a:txBody>
                    <a:bodyPr/>
                    <a:lstStyle/>
                    <a:p>
                      <a:pPr marL="0" marR="0" lvl="0" indent="0" algn="l" rtl="0">
                        <a:spcBef>
                          <a:spcPts val="0"/>
                        </a:spcBef>
                        <a:spcAft>
                          <a:spcPts val="0"/>
                        </a:spcAft>
                        <a:buNone/>
                      </a:pPr>
                      <a:endParaRPr sz="1800"/>
                    </a:p>
                  </a:txBody>
                  <a:tcPr marL="91450" marR="91450" marT="45725" marB="45725">
                    <a:solidFill>
                      <a:schemeClr val="lt1"/>
                    </a:solidFill>
                  </a:tcPr>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E4E79"/>
                          </a:solidFill>
                        </a:rPr>
                        <a:t>beber</a:t>
                      </a:r>
                      <a:endParaRPr sz="2000">
                        <a:solidFill>
                          <a:srgbClr val="1E4E79"/>
                        </a:solidFill>
                      </a:endParaRPr>
                    </a:p>
                  </a:txBody>
                  <a:tcPr marL="91450" marR="91450" marT="45725" marB="45725" anchor="ctr"/>
                </a:tc>
                <a:extLst>
                  <a:ext uri="{0D108BD9-81ED-4DB2-BD59-A6C34878D82A}">
                    <a16:rowId xmlns:a16="http://schemas.microsoft.com/office/drawing/2014/main" val="10001"/>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E4E79"/>
                          </a:solidFill>
                        </a:rPr>
                        <a:t>opció</a:t>
                      </a:r>
                      <a:r>
                        <a:rPr lang="en-GB" sz="2000">
                          <a:solidFill>
                            <a:srgbClr val="FF6600"/>
                          </a:solidFill>
                        </a:rPr>
                        <a:t>n</a:t>
                      </a:r>
                      <a:endParaRPr sz="2000">
                        <a:solidFill>
                          <a:srgbClr val="1E4E79"/>
                        </a:solidFill>
                      </a:endParaRPr>
                    </a:p>
                  </a:txBody>
                  <a:tcPr marL="91450" marR="91450" marT="45725" marB="45725" anchor="ctr"/>
                </a:tc>
                <a:extLst>
                  <a:ext uri="{0D108BD9-81ED-4DB2-BD59-A6C34878D82A}">
                    <a16:rowId xmlns:a16="http://schemas.microsoft.com/office/drawing/2014/main" val="10002"/>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E4E79"/>
                          </a:solidFill>
                        </a:rPr>
                        <a:t>color</a:t>
                      </a:r>
                      <a:endParaRPr sz="2000">
                        <a:solidFill>
                          <a:srgbClr val="1E4E79"/>
                        </a:solidFill>
                      </a:endParaRPr>
                    </a:p>
                  </a:txBody>
                  <a:tcPr marL="91450" marR="91450" marT="45725" marB="45725" anchor="ctr"/>
                </a:tc>
                <a:extLst>
                  <a:ext uri="{0D108BD9-81ED-4DB2-BD59-A6C34878D82A}">
                    <a16:rowId xmlns:a16="http://schemas.microsoft.com/office/drawing/2014/main" val="10003"/>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E4E79"/>
                          </a:solidFill>
                        </a:rPr>
                        <a:t>realidad</a:t>
                      </a:r>
                      <a:endParaRPr/>
                    </a:p>
                  </a:txBody>
                  <a:tcPr marL="91450" marR="91450" marT="45725" marB="45725" anchor="ctr"/>
                </a:tc>
                <a:extLst>
                  <a:ext uri="{0D108BD9-81ED-4DB2-BD59-A6C34878D82A}">
                    <a16:rowId xmlns:a16="http://schemas.microsoft.com/office/drawing/2014/main" val="10004"/>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E4E79"/>
                          </a:solidFill>
                        </a:rPr>
                        <a:t>tambié</a:t>
                      </a:r>
                      <a:r>
                        <a:rPr lang="en-GB" sz="2000">
                          <a:solidFill>
                            <a:srgbClr val="FF6600"/>
                          </a:solidFill>
                        </a:rPr>
                        <a:t>n</a:t>
                      </a:r>
                      <a:endParaRPr sz="2000">
                        <a:solidFill>
                          <a:srgbClr val="1E4E79"/>
                        </a:solidFill>
                      </a:endParaRPr>
                    </a:p>
                  </a:txBody>
                  <a:tcPr marL="91450" marR="91450" marT="45725" marB="45725" anchor="ctr"/>
                </a:tc>
                <a:extLst>
                  <a:ext uri="{0D108BD9-81ED-4DB2-BD59-A6C34878D82A}">
                    <a16:rowId xmlns:a16="http://schemas.microsoft.com/office/drawing/2014/main" val="10005"/>
                  </a:ext>
                </a:extLst>
              </a:tr>
            </a:tbl>
          </a:graphicData>
        </a:graphic>
      </p:graphicFrame>
      <p:sp>
        <p:nvSpPr>
          <p:cNvPr id="507" name="Google Shape;507;p19">
            <a:hlinkClick r:id="" action="ppaction://noaction">
              <a:snd r:embed="rId4" name="beber.wav"/>
            </a:hlinkClick>
          </p:cNvPr>
          <p:cNvSpPr/>
          <p:nvPr/>
        </p:nvSpPr>
        <p:spPr>
          <a:xfrm>
            <a:off x="2357362" y="359118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1</a:t>
            </a:r>
            <a:endParaRPr/>
          </a:p>
        </p:txBody>
      </p:sp>
      <p:sp>
        <p:nvSpPr>
          <p:cNvPr id="508" name="Google Shape;508;p19" descr="text box hiding answer"/>
          <p:cNvSpPr txBox="1"/>
          <p:nvPr/>
        </p:nvSpPr>
        <p:spPr>
          <a:xfrm>
            <a:off x="2978915" y="3637850"/>
            <a:ext cx="2155542" cy="274548"/>
          </a:xfrm>
          <a:prstGeom prst="rect">
            <a:avLst/>
          </a:prstGeom>
          <a:solidFill>
            <a:srgbClr val="F8D7CD"/>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509" name="Google Shape;509;p19">
            <a:hlinkClick r:id="" action="ppaction://noaction">
              <a:snd r:embed="rId5" name="opcio%CC%81n.wav"/>
            </a:hlinkClick>
          </p:cNvPr>
          <p:cNvSpPr/>
          <p:nvPr/>
        </p:nvSpPr>
        <p:spPr>
          <a:xfrm>
            <a:off x="2357362" y="406381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2</a:t>
            </a:r>
            <a:endParaRPr/>
          </a:p>
        </p:txBody>
      </p:sp>
      <p:sp>
        <p:nvSpPr>
          <p:cNvPr id="510" name="Google Shape;510;p19" descr="text box hiding answer"/>
          <p:cNvSpPr txBox="1"/>
          <p:nvPr/>
        </p:nvSpPr>
        <p:spPr>
          <a:xfrm>
            <a:off x="3063484" y="4122182"/>
            <a:ext cx="1150706" cy="307777"/>
          </a:xfrm>
          <a:prstGeom prst="rect">
            <a:avLst/>
          </a:prstGeom>
          <a:solidFill>
            <a:srgbClr val="FCECE8"/>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511" name="Google Shape;511;p19">
            <a:hlinkClick r:id="" action="ppaction://noaction">
              <a:snd r:embed="rId6" name="color.wav"/>
            </a:hlinkClick>
          </p:cNvPr>
          <p:cNvSpPr/>
          <p:nvPr/>
        </p:nvSpPr>
        <p:spPr>
          <a:xfrm>
            <a:off x="2355284" y="457450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3</a:t>
            </a:r>
            <a:endParaRPr/>
          </a:p>
        </p:txBody>
      </p:sp>
      <p:sp>
        <p:nvSpPr>
          <p:cNvPr id="512" name="Google Shape;512;p19" descr="text box hiding answer"/>
          <p:cNvSpPr txBox="1"/>
          <p:nvPr/>
        </p:nvSpPr>
        <p:spPr>
          <a:xfrm>
            <a:off x="3031819" y="4592243"/>
            <a:ext cx="1083876" cy="307777"/>
          </a:xfrm>
          <a:prstGeom prst="rect">
            <a:avLst/>
          </a:prstGeom>
          <a:solidFill>
            <a:srgbClr val="F8D7CD"/>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513" name="Google Shape;513;p19">
            <a:hlinkClick r:id="" action="ppaction://noaction">
              <a:snd r:embed="rId7" name="realidad.wav"/>
            </a:hlinkClick>
          </p:cNvPr>
          <p:cNvSpPr/>
          <p:nvPr/>
        </p:nvSpPr>
        <p:spPr>
          <a:xfrm>
            <a:off x="2355284" y="505667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4</a:t>
            </a:r>
            <a:endParaRPr/>
          </a:p>
        </p:txBody>
      </p:sp>
      <p:sp>
        <p:nvSpPr>
          <p:cNvPr id="514" name="Google Shape;514;p19" descr="text box hiding answer"/>
          <p:cNvSpPr txBox="1"/>
          <p:nvPr/>
        </p:nvSpPr>
        <p:spPr>
          <a:xfrm>
            <a:off x="2934680" y="5109804"/>
            <a:ext cx="1701029" cy="307777"/>
          </a:xfrm>
          <a:prstGeom prst="rect">
            <a:avLst/>
          </a:prstGeom>
          <a:solidFill>
            <a:srgbClr val="FCECE8"/>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515" name="Google Shape;515;p19">
            <a:hlinkClick r:id="" action="ppaction://noaction">
              <a:snd r:embed="rId8" name="tambien.wav"/>
            </a:hlinkClick>
          </p:cNvPr>
          <p:cNvSpPr/>
          <p:nvPr/>
        </p:nvSpPr>
        <p:spPr>
          <a:xfrm>
            <a:off x="2355284" y="557421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5</a:t>
            </a:r>
            <a:endParaRPr/>
          </a:p>
        </p:txBody>
      </p:sp>
      <p:sp>
        <p:nvSpPr>
          <p:cNvPr id="516" name="Google Shape;516;p19" descr="text box hiding answer"/>
          <p:cNvSpPr txBox="1"/>
          <p:nvPr/>
        </p:nvSpPr>
        <p:spPr>
          <a:xfrm>
            <a:off x="3043520" y="5565880"/>
            <a:ext cx="1192419" cy="307777"/>
          </a:xfrm>
          <a:prstGeom prst="rect">
            <a:avLst/>
          </a:prstGeom>
          <a:solidFill>
            <a:srgbClr val="F8D7CD"/>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graphicFrame>
        <p:nvGraphicFramePr>
          <p:cNvPr id="517" name="Google Shape;517;p19"/>
          <p:cNvGraphicFramePr/>
          <p:nvPr/>
        </p:nvGraphicFramePr>
        <p:xfrm>
          <a:off x="7145962" y="3039555"/>
          <a:ext cx="3477125" cy="2982450"/>
        </p:xfrm>
        <a:graphic>
          <a:graphicData uri="http://schemas.openxmlformats.org/drawingml/2006/table">
            <a:tbl>
              <a:tblPr firstRow="1" bandRow="1">
                <a:noFill/>
                <a:tableStyleId>{E2E37ACA-7BAB-414F-9B51-A909016C7F2C}</a:tableStyleId>
              </a:tblPr>
              <a:tblGrid>
                <a:gridCol w="835875">
                  <a:extLst>
                    <a:ext uri="{9D8B030D-6E8A-4147-A177-3AD203B41FA5}">
                      <a16:colId xmlns:a16="http://schemas.microsoft.com/office/drawing/2014/main" val="20000"/>
                    </a:ext>
                  </a:extLst>
                </a:gridCol>
                <a:gridCol w="2641250">
                  <a:extLst>
                    <a:ext uri="{9D8B030D-6E8A-4147-A177-3AD203B41FA5}">
                      <a16:colId xmlns:a16="http://schemas.microsoft.com/office/drawing/2014/main" val="20001"/>
                    </a:ext>
                  </a:extLst>
                </a:gridCol>
              </a:tblGrid>
              <a:tr h="497075">
                <a:tc>
                  <a:txBody>
                    <a:bodyPr/>
                    <a:lstStyle/>
                    <a:p>
                      <a:pPr marL="0" marR="0" lvl="0" indent="0" algn="l" rtl="0">
                        <a:spcBef>
                          <a:spcPts val="0"/>
                        </a:spcBef>
                        <a:spcAft>
                          <a:spcPts val="0"/>
                        </a:spcAft>
                        <a:buNone/>
                      </a:pPr>
                      <a:endParaRPr sz="1800"/>
                    </a:p>
                  </a:txBody>
                  <a:tcPr marL="91450" marR="91450" marT="45725" marB="45725">
                    <a:solidFill>
                      <a:schemeClr val="lt1"/>
                    </a:solidFill>
                  </a:tcPr>
                </a:tc>
                <a:tc>
                  <a:txBody>
                    <a:bodyPr/>
                    <a:lstStyle/>
                    <a:p>
                      <a:pPr marL="0" marR="0" lvl="0" indent="0" algn="l" rtl="0">
                        <a:spcBef>
                          <a:spcPts val="0"/>
                        </a:spcBef>
                        <a:spcAft>
                          <a:spcPts val="0"/>
                        </a:spcAft>
                        <a:buNone/>
                      </a:pPr>
                      <a:endParaRPr sz="1800"/>
                    </a:p>
                  </a:txBody>
                  <a:tcPr marL="91450" marR="91450" marT="45725" marB="45725">
                    <a:solidFill>
                      <a:schemeClr val="lt1"/>
                    </a:solidFill>
                  </a:tcPr>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E4E79"/>
                          </a:solidFill>
                        </a:rPr>
                        <a:t>despué</a:t>
                      </a:r>
                      <a:r>
                        <a:rPr lang="en-GB" sz="2000">
                          <a:solidFill>
                            <a:srgbClr val="FF6600"/>
                          </a:solidFill>
                        </a:rPr>
                        <a:t>s</a:t>
                      </a:r>
                      <a:endParaRPr sz="2000">
                        <a:solidFill>
                          <a:srgbClr val="1E4E79"/>
                        </a:solidFill>
                      </a:endParaRPr>
                    </a:p>
                  </a:txBody>
                  <a:tcPr marL="91450" marR="91450" marT="45725" marB="45725" anchor="ctr"/>
                </a:tc>
                <a:extLst>
                  <a:ext uri="{0D108BD9-81ED-4DB2-BD59-A6C34878D82A}">
                    <a16:rowId xmlns:a16="http://schemas.microsoft.com/office/drawing/2014/main" val="10001"/>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E4E79"/>
                          </a:solidFill>
                        </a:rPr>
                        <a:t>sociedad</a:t>
                      </a:r>
                      <a:endParaRPr sz="2000">
                        <a:solidFill>
                          <a:srgbClr val="1E4E79"/>
                        </a:solidFill>
                      </a:endParaRPr>
                    </a:p>
                  </a:txBody>
                  <a:tcPr marL="91450" marR="91450" marT="45725" marB="45725" anchor="ctr"/>
                </a:tc>
                <a:extLst>
                  <a:ext uri="{0D108BD9-81ED-4DB2-BD59-A6C34878D82A}">
                    <a16:rowId xmlns:a16="http://schemas.microsoft.com/office/drawing/2014/main" val="10002"/>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E4E79"/>
                          </a:solidFill>
                        </a:rPr>
                        <a:t>estació</a:t>
                      </a:r>
                      <a:r>
                        <a:rPr lang="en-GB" sz="2000">
                          <a:solidFill>
                            <a:srgbClr val="FF6600"/>
                          </a:solidFill>
                        </a:rPr>
                        <a:t>n</a:t>
                      </a:r>
                      <a:endParaRPr sz="2000">
                        <a:solidFill>
                          <a:srgbClr val="1E4E79"/>
                        </a:solidFill>
                      </a:endParaRPr>
                    </a:p>
                  </a:txBody>
                  <a:tcPr marL="91450" marR="91450" marT="45725" marB="45725" anchor="ctr"/>
                </a:tc>
                <a:extLst>
                  <a:ext uri="{0D108BD9-81ED-4DB2-BD59-A6C34878D82A}">
                    <a16:rowId xmlns:a16="http://schemas.microsoft.com/office/drawing/2014/main" val="10003"/>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E4E79"/>
                          </a:solidFill>
                        </a:rPr>
                        <a:t>autobú</a:t>
                      </a:r>
                      <a:r>
                        <a:rPr lang="en-GB" sz="2000">
                          <a:solidFill>
                            <a:srgbClr val="FF6600"/>
                          </a:solidFill>
                        </a:rPr>
                        <a:t>s</a:t>
                      </a:r>
                      <a:endParaRPr sz="2000">
                        <a:solidFill>
                          <a:srgbClr val="1E4E79"/>
                        </a:solidFill>
                      </a:endParaRPr>
                    </a:p>
                  </a:txBody>
                  <a:tcPr marL="91450" marR="91450" marT="45725" marB="45725" anchor="ctr"/>
                </a:tc>
                <a:extLst>
                  <a:ext uri="{0D108BD9-81ED-4DB2-BD59-A6C34878D82A}">
                    <a16:rowId xmlns:a16="http://schemas.microsoft.com/office/drawing/2014/main" val="10004"/>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dirty="0" err="1">
                          <a:solidFill>
                            <a:srgbClr val="1E4E79"/>
                          </a:solidFill>
                        </a:rPr>
                        <a:t>feliz</a:t>
                      </a:r>
                      <a:endParaRPr sz="2000" dirty="0">
                        <a:solidFill>
                          <a:srgbClr val="1E4E79"/>
                        </a:solidFill>
                      </a:endParaRPr>
                    </a:p>
                  </a:txBody>
                  <a:tcPr marL="91450" marR="91450" marT="45725" marB="45725" anchor="ctr"/>
                </a:tc>
                <a:extLst>
                  <a:ext uri="{0D108BD9-81ED-4DB2-BD59-A6C34878D82A}">
                    <a16:rowId xmlns:a16="http://schemas.microsoft.com/office/drawing/2014/main" val="10005"/>
                  </a:ext>
                </a:extLst>
              </a:tr>
            </a:tbl>
          </a:graphicData>
        </a:graphic>
      </p:graphicFrame>
      <p:sp>
        <p:nvSpPr>
          <p:cNvPr id="518" name="Google Shape;518;p19" descr="text box hiding answer"/>
          <p:cNvSpPr txBox="1"/>
          <p:nvPr/>
        </p:nvSpPr>
        <p:spPr>
          <a:xfrm>
            <a:off x="7994366" y="3644777"/>
            <a:ext cx="2155542" cy="274548"/>
          </a:xfrm>
          <a:prstGeom prst="rect">
            <a:avLst/>
          </a:prstGeom>
          <a:solidFill>
            <a:srgbClr val="F8D7CD"/>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519" name="Google Shape;519;p19" descr="text box hiding answer"/>
          <p:cNvSpPr txBox="1"/>
          <p:nvPr/>
        </p:nvSpPr>
        <p:spPr>
          <a:xfrm>
            <a:off x="8075728" y="4178641"/>
            <a:ext cx="1284172" cy="281173"/>
          </a:xfrm>
          <a:prstGeom prst="rect">
            <a:avLst/>
          </a:prstGeom>
          <a:solidFill>
            <a:srgbClr val="FCECE8"/>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520" name="Google Shape;520;p19" descr="text box hiding answer"/>
          <p:cNvSpPr txBox="1"/>
          <p:nvPr/>
        </p:nvSpPr>
        <p:spPr>
          <a:xfrm>
            <a:off x="8034015" y="4670391"/>
            <a:ext cx="1255070" cy="225256"/>
          </a:xfrm>
          <a:prstGeom prst="rect">
            <a:avLst/>
          </a:prstGeom>
          <a:solidFill>
            <a:srgbClr val="F8D7CD"/>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521" name="Google Shape;521;p19" descr="text box hiding answer"/>
          <p:cNvSpPr txBox="1"/>
          <p:nvPr/>
        </p:nvSpPr>
        <p:spPr>
          <a:xfrm>
            <a:off x="7994366" y="5122163"/>
            <a:ext cx="1701029" cy="307777"/>
          </a:xfrm>
          <a:prstGeom prst="rect">
            <a:avLst/>
          </a:prstGeom>
          <a:solidFill>
            <a:srgbClr val="FCECE8"/>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522" name="Google Shape;522;p19" descr="text box hiding answer"/>
          <p:cNvSpPr txBox="1"/>
          <p:nvPr/>
        </p:nvSpPr>
        <p:spPr>
          <a:xfrm>
            <a:off x="8034015" y="5656457"/>
            <a:ext cx="1192419" cy="307777"/>
          </a:xfrm>
          <a:prstGeom prst="rect">
            <a:avLst/>
          </a:prstGeom>
          <a:solidFill>
            <a:srgbClr val="F8D7CD"/>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523" name="Google Shape;523;p19">
            <a:hlinkClick r:id="" action="ppaction://noaction">
              <a:snd r:embed="rId9" name="despues.wav"/>
            </a:hlinkClick>
          </p:cNvPr>
          <p:cNvSpPr/>
          <p:nvPr/>
        </p:nvSpPr>
        <p:spPr>
          <a:xfrm>
            <a:off x="7372813" y="358405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6</a:t>
            </a:r>
            <a:endParaRPr/>
          </a:p>
        </p:txBody>
      </p:sp>
      <p:sp>
        <p:nvSpPr>
          <p:cNvPr id="524" name="Google Shape;524;p19">
            <a:hlinkClick r:id="" action="ppaction://noaction">
              <a:snd r:embed="rId10" name="sociedad.wav"/>
            </a:hlinkClick>
          </p:cNvPr>
          <p:cNvSpPr/>
          <p:nvPr/>
        </p:nvSpPr>
        <p:spPr>
          <a:xfrm>
            <a:off x="7378213" y="409041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7</a:t>
            </a:r>
            <a:endParaRPr/>
          </a:p>
        </p:txBody>
      </p:sp>
      <p:sp>
        <p:nvSpPr>
          <p:cNvPr id="525" name="Google Shape;525;p19">
            <a:hlinkClick r:id="" action="ppaction://noaction">
              <a:snd r:embed="rId11" name="estacion.wav"/>
            </a:hlinkClick>
          </p:cNvPr>
          <p:cNvSpPr/>
          <p:nvPr/>
        </p:nvSpPr>
        <p:spPr>
          <a:xfrm>
            <a:off x="7368019" y="457755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8</a:t>
            </a:r>
            <a:endParaRPr/>
          </a:p>
        </p:txBody>
      </p:sp>
      <p:sp>
        <p:nvSpPr>
          <p:cNvPr id="526" name="Google Shape;526;p19">
            <a:hlinkClick r:id="" action="ppaction://noaction">
              <a:snd r:embed="rId12" name="autobus.wav"/>
            </a:hlinkClick>
          </p:cNvPr>
          <p:cNvSpPr/>
          <p:nvPr/>
        </p:nvSpPr>
        <p:spPr>
          <a:xfrm>
            <a:off x="7378213" y="506469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9</a:t>
            </a:r>
            <a:endParaRPr sz="2000" b="1" i="0" u="none" strike="noStrike" cap="none">
              <a:solidFill>
                <a:srgbClr val="FFFFFF"/>
              </a:solidFill>
              <a:latin typeface="Century Gothic"/>
              <a:ea typeface="Century Gothic"/>
              <a:cs typeface="Century Gothic"/>
              <a:sym typeface="Century Gothic"/>
            </a:endParaRPr>
          </a:p>
        </p:txBody>
      </p:sp>
      <p:sp>
        <p:nvSpPr>
          <p:cNvPr id="527" name="Google Shape;527;p19">
            <a:hlinkClick r:id="" action="ppaction://noaction">
              <a:snd r:embed="rId13" name="feliz.wav"/>
            </a:hlinkClick>
          </p:cNvPr>
          <p:cNvSpPr/>
          <p:nvPr/>
        </p:nvSpPr>
        <p:spPr>
          <a:xfrm>
            <a:off x="7378213" y="557421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10</a:t>
            </a:r>
            <a:endParaRPr sz="2000" b="1" i="0" u="none" strike="noStrike" cap="none">
              <a:solidFill>
                <a:srgbClr val="FFFFFF"/>
              </a:solidFill>
              <a:latin typeface="Century Gothic"/>
              <a:ea typeface="Century Gothic"/>
              <a:cs typeface="Century Gothic"/>
              <a:sym typeface="Century Gothic"/>
            </a:endParaRPr>
          </a:p>
        </p:txBody>
      </p:sp>
      <p:sp>
        <p:nvSpPr>
          <p:cNvPr id="528" name="Google Shape;528;p19"/>
          <p:cNvSpPr txBox="1"/>
          <p:nvPr/>
        </p:nvSpPr>
        <p:spPr>
          <a:xfrm>
            <a:off x="346142" y="2855583"/>
            <a:ext cx="1184585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 y escribe la palabra en español.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50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5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5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5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5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5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5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5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5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5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2"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2" name="Google Shape;72;p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a:p>
        </p:txBody>
      </p:sp>
      <p:sp>
        <p:nvSpPr>
          <p:cNvPr id="73" name="Google Shape;73;p2"/>
          <p:cNvSpPr/>
          <p:nvPr/>
        </p:nvSpPr>
        <p:spPr>
          <a:xfrm>
            <a:off x="10385946" y="258166"/>
            <a:ext cx="1542197"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74" name="Google Shape;74;p2"/>
          <p:cNvSpPr txBox="1"/>
          <p:nvPr/>
        </p:nvSpPr>
        <p:spPr>
          <a:xfrm>
            <a:off x="938454" y="2257090"/>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a:solidFill>
                  <a:srgbClr val="1F3864"/>
                </a:solidFill>
                <a:latin typeface="Century Gothic"/>
                <a:ea typeface="Century Gothic"/>
                <a:cs typeface="Century Gothic"/>
                <a:sym typeface="Century Gothic"/>
              </a:rPr>
              <a:t>comer</a:t>
            </a:r>
            <a:endParaRPr/>
          </a:p>
        </p:txBody>
      </p:sp>
      <p:sp>
        <p:nvSpPr>
          <p:cNvPr id="75" name="Google Shape;75;p2"/>
          <p:cNvSpPr txBox="1"/>
          <p:nvPr/>
        </p:nvSpPr>
        <p:spPr>
          <a:xfrm>
            <a:off x="3176493" y="2270237"/>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a:solidFill>
                  <a:srgbClr val="1F3864"/>
                </a:solidFill>
                <a:latin typeface="Century Gothic"/>
                <a:ea typeface="Century Gothic"/>
                <a:cs typeface="Century Gothic"/>
                <a:sym typeface="Century Gothic"/>
              </a:rPr>
              <a:t>beber</a:t>
            </a:r>
            <a:endParaRPr sz="3200" b="0" i="0" u="none" strike="noStrike" cap="none">
              <a:solidFill>
                <a:srgbClr val="1F3864"/>
              </a:solidFill>
              <a:latin typeface="Century Gothic"/>
              <a:ea typeface="Century Gothic"/>
              <a:cs typeface="Century Gothic"/>
              <a:sym typeface="Century Gothic"/>
            </a:endParaRPr>
          </a:p>
        </p:txBody>
      </p:sp>
      <p:sp>
        <p:nvSpPr>
          <p:cNvPr id="76" name="Google Shape;76;p2"/>
          <p:cNvSpPr txBox="1"/>
          <p:nvPr/>
        </p:nvSpPr>
        <p:spPr>
          <a:xfrm>
            <a:off x="5462264" y="2276027"/>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spcBef>
                <a:spcPts val="0"/>
              </a:spcBef>
              <a:spcAft>
                <a:spcPts val="0"/>
              </a:spcAft>
              <a:buNone/>
            </a:pPr>
            <a:r>
              <a:rPr lang="en-GB" sz="3200" b="0" i="0" u="none" strike="noStrike" cap="none">
                <a:solidFill>
                  <a:srgbClr val="1F3864"/>
                </a:solidFill>
                <a:latin typeface="Century Gothic"/>
                <a:ea typeface="Century Gothic"/>
                <a:cs typeface="Century Gothic"/>
                <a:sym typeface="Century Gothic"/>
              </a:rPr>
              <a:t>Madrid</a:t>
            </a:r>
            <a:endParaRPr/>
          </a:p>
        </p:txBody>
      </p:sp>
      <p:sp>
        <p:nvSpPr>
          <p:cNvPr id="77" name="Google Shape;77;p2"/>
          <p:cNvSpPr txBox="1"/>
          <p:nvPr/>
        </p:nvSpPr>
        <p:spPr>
          <a:xfrm>
            <a:off x="2388076" y="3007459"/>
            <a:ext cx="1947081"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a:solidFill>
                  <a:srgbClr val="1F3864"/>
                </a:solidFill>
                <a:latin typeface="Century Gothic"/>
                <a:ea typeface="Century Gothic"/>
                <a:cs typeface="Century Gothic"/>
                <a:sym typeface="Century Gothic"/>
              </a:rPr>
              <a:t>español</a:t>
            </a:r>
            <a:endParaRPr/>
          </a:p>
        </p:txBody>
      </p:sp>
      <p:sp>
        <p:nvSpPr>
          <p:cNvPr id="78" name="Google Shape;78;p2"/>
          <p:cNvSpPr txBox="1"/>
          <p:nvPr/>
        </p:nvSpPr>
        <p:spPr>
          <a:xfrm>
            <a:off x="7536515" y="3007773"/>
            <a:ext cx="1366126"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a:solidFill>
                  <a:srgbClr val="1F3864"/>
                </a:solidFill>
                <a:latin typeface="Century Gothic"/>
                <a:ea typeface="Century Gothic"/>
                <a:cs typeface="Century Gothic"/>
                <a:sym typeface="Century Gothic"/>
              </a:rPr>
              <a:t>igual</a:t>
            </a:r>
            <a:endParaRPr sz="3200" b="0" i="0" u="none" strike="noStrike" cap="none">
              <a:solidFill>
                <a:srgbClr val="1F3864"/>
              </a:solidFill>
              <a:latin typeface="Century Gothic"/>
              <a:ea typeface="Century Gothic"/>
              <a:cs typeface="Century Gothic"/>
              <a:sym typeface="Century Gothic"/>
            </a:endParaRPr>
          </a:p>
        </p:txBody>
      </p:sp>
      <p:sp>
        <p:nvSpPr>
          <p:cNvPr id="79" name="Google Shape;79;p2"/>
          <p:cNvSpPr txBox="1"/>
          <p:nvPr/>
        </p:nvSpPr>
        <p:spPr>
          <a:xfrm>
            <a:off x="7794797" y="2261679"/>
            <a:ext cx="1296537"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a:solidFill>
                  <a:srgbClr val="1F3864"/>
                </a:solidFill>
                <a:latin typeface="Century Gothic"/>
                <a:ea typeface="Century Gothic"/>
                <a:cs typeface="Century Gothic"/>
                <a:sym typeface="Century Gothic"/>
              </a:rPr>
              <a:t>feliz</a:t>
            </a:r>
            <a:endParaRPr sz="3200" b="0" i="0" u="none" strike="noStrike" cap="none">
              <a:solidFill>
                <a:srgbClr val="1F3864"/>
              </a:solidFill>
              <a:latin typeface="Century Gothic"/>
              <a:ea typeface="Century Gothic"/>
              <a:cs typeface="Century Gothic"/>
              <a:sym typeface="Century Gothic"/>
            </a:endParaRPr>
          </a:p>
        </p:txBody>
      </p:sp>
      <p:sp>
        <p:nvSpPr>
          <p:cNvPr id="80" name="Google Shape;80;p2"/>
          <p:cNvSpPr txBox="1"/>
          <p:nvPr/>
        </p:nvSpPr>
        <p:spPr>
          <a:xfrm>
            <a:off x="449164" y="3020507"/>
            <a:ext cx="1296537"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a:solidFill>
                  <a:srgbClr val="1F3864"/>
                </a:solidFill>
                <a:latin typeface="Century Gothic"/>
                <a:ea typeface="Century Gothic"/>
                <a:cs typeface="Century Gothic"/>
                <a:sym typeface="Century Gothic"/>
              </a:rPr>
              <a:t>color</a:t>
            </a:r>
            <a:endParaRPr sz="3200" b="0" i="0" u="none" strike="noStrike" cap="none">
              <a:solidFill>
                <a:srgbClr val="1F3864"/>
              </a:solidFill>
              <a:latin typeface="Century Gothic"/>
              <a:ea typeface="Century Gothic"/>
              <a:cs typeface="Century Gothic"/>
              <a:sym typeface="Century Gothic"/>
            </a:endParaRPr>
          </a:p>
        </p:txBody>
      </p:sp>
      <p:sp>
        <p:nvSpPr>
          <p:cNvPr id="81" name="Google Shape;81;p2"/>
          <p:cNvSpPr txBox="1"/>
          <p:nvPr/>
        </p:nvSpPr>
        <p:spPr>
          <a:xfrm>
            <a:off x="9422273" y="3020507"/>
            <a:ext cx="1919975"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a:solidFill>
                  <a:srgbClr val="1F3864"/>
                </a:solidFill>
                <a:latin typeface="Century Gothic"/>
                <a:ea typeface="Century Gothic"/>
                <a:cs typeface="Century Gothic"/>
                <a:sym typeface="Century Gothic"/>
              </a:rPr>
              <a:t>realidad</a:t>
            </a:r>
            <a:endParaRPr/>
          </a:p>
        </p:txBody>
      </p:sp>
      <p:sp>
        <p:nvSpPr>
          <p:cNvPr id="82" name="Google Shape;82;p2"/>
          <p:cNvSpPr txBox="1"/>
          <p:nvPr/>
        </p:nvSpPr>
        <p:spPr>
          <a:xfrm>
            <a:off x="4829506" y="3007458"/>
            <a:ext cx="2135896"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a:solidFill>
                  <a:srgbClr val="1F3864"/>
                </a:solidFill>
                <a:latin typeface="Century Gothic"/>
                <a:ea typeface="Century Gothic"/>
                <a:cs typeface="Century Gothic"/>
                <a:sym typeface="Century Gothic"/>
              </a:rPr>
              <a:t>sociedad</a:t>
            </a:r>
            <a:endParaRPr sz="3200" b="0" i="0" u="none" strike="noStrike" cap="none">
              <a:solidFill>
                <a:srgbClr val="1F3864"/>
              </a:solidFill>
              <a:latin typeface="Century Gothic"/>
              <a:ea typeface="Century Gothic"/>
              <a:cs typeface="Century Gothic"/>
              <a:sym typeface="Century Gothic"/>
            </a:endParaRPr>
          </a:p>
        </p:txBody>
      </p:sp>
      <p:sp>
        <p:nvSpPr>
          <p:cNvPr id="83" name="Google Shape;83;p2"/>
          <p:cNvSpPr txBox="1"/>
          <p:nvPr/>
        </p:nvSpPr>
        <p:spPr>
          <a:xfrm>
            <a:off x="193270" y="1154275"/>
            <a:ext cx="11368585"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0" i="0" u="none" strike="noStrike" cap="none">
                <a:solidFill>
                  <a:srgbClr val="1F3864"/>
                </a:solidFill>
                <a:latin typeface="Century Gothic"/>
                <a:ea typeface="Century Gothic"/>
                <a:cs typeface="Century Gothic"/>
                <a:sym typeface="Century Gothic"/>
              </a:rPr>
              <a:t>Many words in Spanish have stress on the final syllable, for example:</a:t>
            </a:r>
            <a:endParaRPr/>
          </a:p>
        </p:txBody>
      </p:sp>
      <p:sp>
        <p:nvSpPr>
          <p:cNvPr id="84" name="Google Shape;84;p2"/>
          <p:cNvSpPr txBox="1"/>
          <p:nvPr/>
        </p:nvSpPr>
        <p:spPr>
          <a:xfrm>
            <a:off x="193269" y="3753552"/>
            <a:ext cx="11368585"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F3864"/>
                </a:solidFill>
                <a:latin typeface="Century Gothic"/>
                <a:ea typeface="Century Gothic"/>
                <a:cs typeface="Century Gothic"/>
                <a:sym typeface="Century Gothic"/>
              </a:rPr>
              <a:t>Some words in Spanish have stress on the final syllable and have an accent to show this:</a:t>
            </a:r>
            <a:endParaRPr/>
          </a:p>
        </p:txBody>
      </p:sp>
      <p:sp>
        <p:nvSpPr>
          <p:cNvPr id="85" name="Google Shape;85;p2"/>
          <p:cNvSpPr txBox="1"/>
          <p:nvPr/>
        </p:nvSpPr>
        <p:spPr>
          <a:xfrm>
            <a:off x="293130" y="4901402"/>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según</a:t>
            </a:r>
            <a:endParaRPr sz="3200">
              <a:solidFill>
                <a:srgbClr val="1F3864"/>
              </a:solidFill>
              <a:latin typeface="Century Gothic"/>
              <a:ea typeface="Century Gothic"/>
              <a:cs typeface="Century Gothic"/>
              <a:sym typeface="Century Gothic"/>
            </a:endParaRPr>
          </a:p>
        </p:txBody>
      </p:sp>
      <p:sp>
        <p:nvSpPr>
          <p:cNvPr id="86" name="Google Shape;86;p2"/>
          <p:cNvSpPr txBox="1"/>
          <p:nvPr/>
        </p:nvSpPr>
        <p:spPr>
          <a:xfrm>
            <a:off x="2358589" y="4909220"/>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quizás</a:t>
            </a:r>
            <a:endParaRPr sz="3200">
              <a:solidFill>
                <a:srgbClr val="1F3864"/>
              </a:solidFill>
              <a:latin typeface="Century Gothic"/>
              <a:ea typeface="Century Gothic"/>
              <a:cs typeface="Century Gothic"/>
              <a:sym typeface="Century Gothic"/>
            </a:endParaRPr>
          </a:p>
        </p:txBody>
      </p:sp>
      <p:sp>
        <p:nvSpPr>
          <p:cNvPr id="87" name="Google Shape;87;p2"/>
          <p:cNvSpPr txBox="1"/>
          <p:nvPr/>
        </p:nvSpPr>
        <p:spPr>
          <a:xfrm>
            <a:off x="4423492" y="4878745"/>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también</a:t>
            </a:r>
            <a:endParaRPr sz="3200">
              <a:solidFill>
                <a:srgbClr val="1F3864"/>
              </a:solidFill>
              <a:latin typeface="Century Gothic"/>
              <a:ea typeface="Century Gothic"/>
              <a:cs typeface="Century Gothic"/>
              <a:sym typeface="Century Gothic"/>
            </a:endParaRPr>
          </a:p>
        </p:txBody>
      </p:sp>
      <p:sp>
        <p:nvSpPr>
          <p:cNvPr id="88" name="Google Shape;88;p2"/>
          <p:cNvSpPr txBox="1"/>
          <p:nvPr/>
        </p:nvSpPr>
        <p:spPr>
          <a:xfrm>
            <a:off x="6717606" y="4891954"/>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después</a:t>
            </a:r>
            <a:endParaRPr sz="3200">
              <a:solidFill>
                <a:srgbClr val="1F3864"/>
              </a:solidFill>
              <a:latin typeface="Century Gothic"/>
              <a:ea typeface="Century Gothic"/>
              <a:cs typeface="Century Gothic"/>
              <a:sym typeface="Century Gothic"/>
            </a:endParaRPr>
          </a:p>
        </p:txBody>
      </p:sp>
      <p:sp>
        <p:nvSpPr>
          <p:cNvPr id="89" name="Google Shape;89;p2"/>
          <p:cNvSpPr txBox="1"/>
          <p:nvPr/>
        </p:nvSpPr>
        <p:spPr>
          <a:xfrm>
            <a:off x="9011720" y="4891954"/>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opción</a:t>
            </a:r>
            <a:endParaRPr sz="3200">
              <a:solidFill>
                <a:srgbClr val="1F3864"/>
              </a:solidFill>
              <a:latin typeface="Century Gothic"/>
              <a:ea typeface="Century Gothic"/>
              <a:cs typeface="Century Gothic"/>
              <a:sym typeface="Century Gothic"/>
            </a:endParaRPr>
          </a:p>
        </p:txBody>
      </p:sp>
      <p:sp>
        <p:nvSpPr>
          <p:cNvPr id="90" name="Google Shape;90;p2"/>
          <p:cNvSpPr txBox="1"/>
          <p:nvPr/>
        </p:nvSpPr>
        <p:spPr>
          <a:xfrm>
            <a:off x="472712" y="5715681"/>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estación</a:t>
            </a:r>
            <a:endParaRPr sz="3200">
              <a:solidFill>
                <a:srgbClr val="1F3864"/>
              </a:solidFill>
              <a:latin typeface="Century Gothic"/>
              <a:ea typeface="Century Gothic"/>
              <a:cs typeface="Century Gothic"/>
              <a:sym typeface="Century Gothic"/>
            </a:endParaRPr>
          </a:p>
        </p:txBody>
      </p:sp>
      <p:sp>
        <p:nvSpPr>
          <p:cNvPr id="91" name="Google Shape;91;p2"/>
          <p:cNvSpPr txBox="1"/>
          <p:nvPr/>
        </p:nvSpPr>
        <p:spPr>
          <a:xfrm>
            <a:off x="2813158" y="5715680"/>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quién</a:t>
            </a:r>
            <a:endParaRPr sz="3200">
              <a:solidFill>
                <a:srgbClr val="1F3864"/>
              </a:solidFill>
              <a:latin typeface="Century Gothic"/>
              <a:ea typeface="Century Gothic"/>
              <a:cs typeface="Century Gothic"/>
              <a:sym typeface="Century Gothic"/>
            </a:endParaRPr>
          </a:p>
        </p:txBody>
      </p:sp>
      <p:sp>
        <p:nvSpPr>
          <p:cNvPr id="92" name="Google Shape;92;p2"/>
          <p:cNvSpPr txBox="1"/>
          <p:nvPr/>
        </p:nvSpPr>
        <p:spPr>
          <a:xfrm>
            <a:off x="5123413" y="5706788"/>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inglés</a:t>
            </a:r>
            <a:endParaRPr sz="3200">
              <a:solidFill>
                <a:srgbClr val="1F3864"/>
              </a:solidFill>
              <a:latin typeface="Century Gothic"/>
              <a:ea typeface="Century Gothic"/>
              <a:cs typeface="Century Gothic"/>
              <a:sym typeface="Century Gothic"/>
            </a:endParaRPr>
          </a:p>
        </p:txBody>
      </p:sp>
      <p:sp>
        <p:nvSpPr>
          <p:cNvPr id="93" name="Google Shape;93;p2"/>
          <p:cNvSpPr txBox="1"/>
          <p:nvPr/>
        </p:nvSpPr>
        <p:spPr>
          <a:xfrm>
            <a:off x="7463859" y="5707841"/>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quizás</a:t>
            </a:r>
            <a:endParaRPr sz="3200">
              <a:solidFill>
                <a:srgbClr val="FF6600"/>
              </a:solidFill>
              <a:latin typeface="Century Gothic"/>
              <a:ea typeface="Century Gothic"/>
              <a:cs typeface="Century Gothic"/>
              <a:sym typeface="Century Gothic"/>
            </a:endParaRPr>
          </a:p>
        </p:txBody>
      </p:sp>
      <p:sp>
        <p:nvSpPr>
          <p:cNvPr id="94" name="Google Shape;94;p2"/>
          <p:cNvSpPr txBox="1"/>
          <p:nvPr/>
        </p:nvSpPr>
        <p:spPr>
          <a:xfrm>
            <a:off x="9774114" y="5715680"/>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autobús</a:t>
            </a:r>
            <a:endParaRPr sz="3200">
              <a:solidFill>
                <a:srgbClr val="1F3864"/>
              </a:solidFill>
              <a:latin typeface="Century Gothic"/>
              <a:ea typeface="Century Gothic"/>
              <a:cs typeface="Century Gothic"/>
              <a:sym typeface="Century Gothic"/>
            </a:endParaRPr>
          </a:p>
        </p:txBody>
      </p:sp>
      <p:sp>
        <p:nvSpPr>
          <p:cNvPr id="95" name="Google Shape;95;p2"/>
          <p:cNvSpPr txBox="1"/>
          <p:nvPr/>
        </p:nvSpPr>
        <p:spPr>
          <a:xfrm>
            <a:off x="293130" y="4901402"/>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segú</a:t>
            </a:r>
            <a:r>
              <a:rPr lang="en-GB" sz="3200">
                <a:solidFill>
                  <a:srgbClr val="FF6600"/>
                </a:solidFill>
                <a:latin typeface="Century Gothic"/>
                <a:ea typeface="Century Gothic"/>
                <a:cs typeface="Century Gothic"/>
                <a:sym typeface="Century Gothic"/>
              </a:rPr>
              <a:t>n</a:t>
            </a:r>
            <a:endParaRPr sz="3200">
              <a:solidFill>
                <a:srgbClr val="FF6600"/>
              </a:solidFill>
              <a:latin typeface="Century Gothic"/>
              <a:ea typeface="Century Gothic"/>
              <a:cs typeface="Century Gothic"/>
              <a:sym typeface="Century Gothic"/>
            </a:endParaRPr>
          </a:p>
        </p:txBody>
      </p:sp>
      <p:sp>
        <p:nvSpPr>
          <p:cNvPr id="96" name="Google Shape;96;p2"/>
          <p:cNvSpPr txBox="1"/>
          <p:nvPr/>
        </p:nvSpPr>
        <p:spPr>
          <a:xfrm>
            <a:off x="2358589" y="4909220"/>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quizá</a:t>
            </a:r>
            <a:r>
              <a:rPr lang="en-GB" sz="3200">
                <a:solidFill>
                  <a:srgbClr val="FF6600"/>
                </a:solidFill>
                <a:latin typeface="Century Gothic"/>
                <a:ea typeface="Century Gothic"/>
                <a:cs typeface="Century Gothic"/>
                <a:sym typeface="Century Gothic"/>
              </a:rPr>
              <a:t>s</a:t>
            </a:r>
            <a:endParaRPr sz="3200">
              <a:solidFill>
                <a:srgbClr val="FF6600"/>
              </a:solidFill>
              <a:latin typeface="Century Gothic"/>
              <a:ea typeface="Century Gothic"/>
              <a:cs typeface="Century Gothic"/>
              <a:sym typeface="Century Gothic"/>
            </a:endParaRPr>
          </a:p>
        </p:txBody>
      </p:sp>
      <p:sp>
        <p:nvSpPr>
          <p:cNvPr id="97" name="Google Shape;97;p2"/>
          <p:cNvSpPr txBox="1"/>
          <p:nvPr/>
        </p:nvSpPr>
        <p:spPr>
          <a:xfrm>
            <a:off x="4423492" y="4878745"/>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tambié</a:t>
            </a:r>
            <a:r>
              <a:rPr lang="en-GB" sz="3200">
                <a:solidFill>
                  <a:srgbClr val="FF6600"/>
                </a:solidFill>
                <a:latin typeface="Century Gothic"/>
                <a:ea typeface="Century Gothic"/>
                <a:cs typeface="Century Gothic"/>
                <a:sym typeface="Century Gothic"/>
              </a:rPr>
              <a:t>n</a:t>
            </a:r>
            <a:endParaRPr sz="3200">
              <a:solidFill>
                <a:srgbClr val="FF6600"/>
              </a:solidFill>
              <a:latin typeface="Century Gothic"/>
              <a:ea typeface="Century Gothic"/>
              <a:cs typeface="Century Gothic"/>
              <a:sym typeface="Century Gothic"/>
            </a:endParaRPr>
          </a:p>
        </p:txBody>
      </p:sp>
      <p:sp>
        <p:nvSpPr>
          <p:cNvPr id="98" name="Google Shape;98;p2"/>
          <p:cNvSpPr txBox="1"/>
          <p:nvPr/>
        </p:nvSpPr>
        <p:spPr>
          <a:xfrm>
            <a:off x="6717606" y="4891953"/>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despué</a:t>
            </a:r>
            <a:r>
              <a:rPr lang="en-GB" sz="3200">
                <a:solidFill>
                  <a:srgbClr val="FF6600"/>
                </a:solidFill>
                <a:latin typeface="Century Gothic"/>
                <a:ea typeface="Century Gothic"/>
                <a:cs typeface="Century Gothic"/>
                <a:sym typeface="Century Gothic"/>
              </a:rPr>
              <a:t>s</a:t>
            </a:r>
            <a:endParaRPr sz="3200">
              <a:solidFill>
                <a:srgbClr val="FF6600"/>
              </a:solidFill>
              <a:latin typeface="Century Gothic"/>
              <a:ea typeface="Century Gothic"/>
              <a:cs typeface="Century Gothic"/>
              <a:sym typeface="Century Gothic"/>
            </a:endParaRPr>
          </a:p>
        </p:txBody>
      </p:sp>
      <p:sp>
        <p:nvSpPr>
          <p:cNvPr id="99" name="Google Shape;99;p2"/>
          <p:cNvSpPr txBox="1"/>
          <p:nvPr/>
        </p:nvSpPr>
        <p:spPr>
          <a:xfrm>
            <a:off x="9011720" y="4889010"/>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opció</a:t>
            </a:r>
            <a:r>
              <a:rPr lang="en-GB" sz="3200">
                <a:solidFill>
                  <a:srgbClr val="FF6600"/>
                </a:solidFill>
                <a:latin typeface="Century Gothic"/>
                <a:ea typeface="Century Gothic"/>
                <a:cs typeface="Century Gothic"/>
                <a:sym typeface="Century Gothic"/>
              </a:rPr>
              <a:t>n</a:t>
            </a:r>
            <a:endParaRPr sz="3200">
              <a:solidFill>
                <a:srgbClr val="FF6600"/>
              </a:solidFill>
              <a:latin typeface="Century Gothic"/>
              <a:ea typeface="Century Gothic"/>
              <a:cs typeface="Century Gothic"/>
              <a:sym typeface="Century Gothic"/>
            </a:endParaRPr>
          </a:p>
        </p:txBody>
      </p:sp>
      <p:sp>
        <p:nvSpPr>
          <p:cNvPr id="100" name="Google Shape;100;p2"/>
          <p:cNvSpPr txBox="1"/>
          <p:nvPr/>
        </p:nvSpPr>
        <p:spPr>
          <a:xfrm>
            <a:off x="472712" y="5715680"/>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estació</a:t>
            </a:r>
            <a:r>
              <a:rPr lang="en-GB" sz="3200">
                <a:solidFill>
                  <a:srgbClr val="FF6600"/>
                </a:solidFill>
                <a:latin typeface="Century Gothic"/>
                <a:ea typeface="Century Gothic"/>
                <a:cs typeface="Century Gothic"/>
                <a:sym typeface="Century Gothic"/>
              </a:rPr>
              <a:t>n</a:t>
            </a:r>
            <a:endParaRPr sz="3200">
              <a:solidFill>
                <a:srgbClr val="FF6600"/>
              </a:solidFill>
              <a:latin typeface="Century Gothic"/>
              <a:ea typeface="Century Gothic"/>
              <a:cs typeface="Century Gothic"/>
              <a:sym typeface="Century Gothic"/>
            </a:endParaRPr>
          </a:p>
        </p:txBody>
      </p:sp>
      <p:sp>
        <p:nvSpPr>
          <p:cNvPr id="101" name="Google Shape;101;p2"/>
          <p:cNvSpPr txBox="1"/>
          <p:nvPr/>
        </p:nvSpPr>
        <p:spPr>
          <a:xfrm>
            <a:off x="2813158" y="5712263"/>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quié</a:t>
            </a:r>
            <a:r>
              <a:rPr lang="en-GB" sz="3200">
                <a:solidFill>
                  <a:srgbClr val="FF6600"/>
                </a:solidFill>
                <a:latin typeface="Century Gothic"/>
                <a:ea typeface="Century Gothic"/>
                <a:cs typeface="Century Gothic"/>
                <a:sym typeface="Century Gothic"/>
              </a:rPr>
              <a:t>n</a:t>
            </a:r>
            <a:endParaRPr sz="3200">
              <a:solidFill>
                <a:srgbClr val="FF6600"/>
              </a:solidFill>
              <a:latin typeface="Century Gothic"/>
              <a:ea typeface="Century Gothic"/>
              <a:cs typeface="Century Gothic"/>
              <a:sym typeface="Century Gothic"/>
            </a:endParaRPr>
          </a:p>
        </p:txBody>
      </p:sp>
      <p:sp>
        <p:nvSpPr>
          <p:cNvPr id="102" name="Google Shape;102;p2"/>
          <p:cNvSpPr txBox="1"/>
          <p:nvPr/>
        </p:nvSpPr>
        <p:spPr>
          <a:xfrm>
            <a:off x="5123413" y="5706788"/>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inglé</a:t>
            </a:r>
            <a:r>
              <a:rPr lang="en-GB" sz="3200">
                <a:solidFill>
                  <a:srgbClr val="FF6600"/>
                </a:solidFill>
                <a:latin typeface="Century Gothic"/>
                <a:ea typeface="Century Gothic"/>
                <a:cs typeface="Century Gothic"/>
                <a:sym typeface="Century Gothic"/>
              </a:rPr>
              <a:t>s</a:t>
            </a:r>
            <a:endParaRPr sz="3200">
              <a:solidFill>
                <a:srgbClr val="FF6600"/>
              </a:solidFill>
              <a:latin typeface="Century Gothic"/>
              <a:ea typeface="Century Gothic"/>
              <a:cs typeface="Century Gothic"/>
              <a:sym typeface="Century Gothic"/>
            </a:endParaRPr>
          </a:p>
        </p:txBody>
      </p:sp>
      <p:sp>
        <p:nvSpPr>
          <p:cNvPr id="103" name="Google Shape;103;p2"/>
          <p:cNvSpPr txBox="1"/>
          <p:nvPr/>
        </p:nvSpPr>
        <p:spPr>
          <a:xfrm>
            <a:off x="9774114" y="5715680"/>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autobú</a:t>
            </a:r>
            <a:r>
              <a:rPr lang="en-GB" sz="3200">
                <a:solidFill>
                  <a:srgbClr val="FF6600"/>
                </a:solidFill>
                <a:latin typeface="Century Gothic"/>
                <a:ea typeface="Century Gothic"/>
                <a:cs typeface="Century Gothic"/>
                <a:sym typeface="Century Gothic"/>
              </a:rPr>
              <a:t>s</a:t>
            </a:r>
            <a:endParaRPr sz="3200">
              <a:solidFill>
                <a:srgbClr val="FF6600"/>
              </a:solidFill>
              <a:latin typeface="Century Gothic"/>
              <a:ea typeface="Century Gothic"/>
              <a:cs typeface="Century Gothic"/>
              <a:sym typeface="Century Gothic"/>
            </a:endParaRPr>
          </a:p>
        </p:txBody>
      </p:sp>
      <p:sp>
        <p:nvSpPr>
          <p:cNvPr id="104" name="Google Shape;104;p2"/>
          <p:cNvSpPr/>
          <p:nvPr/>
        </p:nvSpPr>
        <p:spPr>
          <a:xfrm>
            <a:off x="1816695" y="659085"/>
            <a:ext cx="9856143" cy="4512047"/>
          </a:xfrm>
          <a:prstGeom prst="irregularSeal2">
            <a:avLst/>
          </a:prstGeom>
          <a:solidFill>
            <a:srgbClr val="FFD96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Rule:</a:t>
            </a:r>
            <a:r>
              <a:rPr lang="en-GB" sz="2400">
                <a:solidFill>
                  <a:srgbClr val="1F3864"/>
                </a:solidFill>
                <a:latin typeface="Century Gothic"/>
                <a:ea typeface="Century Gothic"/>
                <a:cs typeface="Century Gothic"/>
                <a:sym typeface="Century Gothic"/>
              </a:rPr>
              <a:t> If the stress is on the final syllable, and the word ends in the consonants ‘</a:t>
            </a:r>
            <a:r>
              <a:rPr lang="en-GB" sz="2400" b="1">
                <a:solidFill>
                  <a:srgbClr val="FF6600"/>
                </a:solidFill>
                <a:latin typeface="Century Gothic"/>
                <a:ea typeface="Century Gothic"/>
                <a:cs typeface="Century Gothic"/>
                <a:sym typeface="Century Gothic"/>
              </a:rPr>
              <a:t>n</a:t>
            </a:r>
            <a:r>
              <a:rPr lang="en-GB" sz="2400">
                <a:solidFill>
                  <a:srgbClr val="1F3864"/>
                </a:solidFill>
                <a:latin typeface="Century Gothic"/>
                <a:ea typeface="Century Gothic"/>
                <a:cs typeface="Century Gothic"/>
                <a:sym typeface="Century Gothic"/>
              </a:rPr>
              <a:t>’ or ‘</a:t>
            </a:r>
            <a:r>
              <a:rPr lang="en-GB" sz="2400" b="1">
                <a:solidFill>
                  <a:srgbClr val="FF6600"/>
                </a:solidFill>
                <a:latin typeface="Century Gothic"/>
                <a:ea typeface="Century Gothic"/>
                <a:cs typeface="Century Gothic"/>
                <a:sym typeface="Century Gothic"/>
              </a:rPr>
              <a:t>s</a:t>
            </a:r>
            <a:r>
              <a:rPr lang="en-GB" sz="2400">
                <a:solidFill>
                  <a:srgbClr val="1F3864"/>
                </a:solidFill>
                <a:latin typeface="Century Gothic"/>
                <a:ea typeface="Century Gothic"/>
                <a:cs typeface="Century Gothic"/>
                <a:sym typeface="Century Gothic"/>
              </a:rPr>
              <a:t>’, there will be an accent on the last vowel. </a:t>
            </a:r>
            <a:endParaRPr/>
          </a:p>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05" name="Google Shape;105;p2"/>
          <p:cNvSpPr txBox="1"/>
          <p:nvPr/>
        </p:nvSpPr>
        <p:spPr>
          <a:xfrm>
            <a:off x="7463858" y="5706788"/>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quizá</a:t>
            </a:r>
            <a:r>
              <a:rPr lang="en-GB" sz="3200">
                <a:solidFill>
                  <a:srgbClr val="FF6600"/>
                </a:solidFill>
                <a:latin typeface="Century Gothic"/>
                <a:ea typeface="Century Gothic"/>
                <a:cs typeface="Century Gothic"/>
                <a:sym typeface="Century Gothic"/>
              </a:rPr>
              <a:t>s</a:t>
            </a:r>
            <a:endParaRPr sz="3200">
              <a:solidFill>
                <a:srgbClr val="FF66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9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9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9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9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0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02"/>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0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0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20"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535" name="Google Shape;535;p20"/>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sz="3600" b="1">
              <a:solidFill>
                <a:schemeClr val="lt1"/>
              </a:solidFill>
            </a:endParaRPr>
          </a:p>
        </p:txBody>
      </p:sp>
      <p:sp>
        <p:nvSpPr>
          <p:cNvPr id="536" name="Google Shape;536;p20"/>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537" name="Google Shape;537;p20"/>
          <p:cNvSpPr txBox="1"/>
          <p:nvPr/>
        </p:nvSpPr>
        <p:spPr>
          <a:xfrm>
            <a:off x="268942" y="5148765"/>
            <a:ext cx="11512202" cy="803714"/>
          </a:xfrm>
          <a:prstGeom prst="rect">
            <a:avLst/>
          </a:prstGeom>
          <a:solidFill>
            <a:srgbClr val="EA5F00"/>
          </a:solidFill>
          <a:ln w="9525" cap="flat" cmpd="sng">
            <a:solidFill>
              <a:srgbClr val="0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3000"/>
              <a:buFont typeface="Century Gothic"/>
              <a:buNone/>
            </a:pPr>
            <a:r>
              <a:rPr lang="en-GB" sz="3000" b="0" i="0" u="none" strike="noStrike" cap="none">
                <a:solidFill>
                  <a:srgbClr val="FFFFFF"/>
                </a:solidFill>
                <a:latin typeface="Century Gothic"/>
                <a:ea typeface="Century Gothic"/>
                <a:cs typeface="Century Gothic"/>
                <a:sym typeface="Century Gothic"/>
              </a:rPr>
              <a:t>-</a:t>
            </a:r>
            <a:r>
              <a:rPr lang="en-GB" sz="3000" b="1" i="0" u="none" strike="noStrike" cap="none">
                <a:solidFill>
                  <a:srgbClr val="FFFFFF"/>
                </a:solidFill>
                <a:latin typeface="Century Gothic"/>
                <a:ea typeface="Century Gothic"/>
                <a:cs typeface="Century Gothic"/>
                <a:sym typeface="Century Gothic"/>
              </a:rPr>
              <a:t>ty</a:t>
            </a:r>
            <a:r>
              <a:rPr lang="en-GB" sz="3000" b="0" i="0" u="none" strike="noStrike" cap="none">
                <a:solidFill>
                  <a:srgbClr val="FFFFFF"/>
                </a:solidFill>
                <a:latin typeface="Century Gothic"/>
                <a:ea typeface="Century Gothic"/>
                <a:cs typeface="Century Gothic"/>
                <a:sym typeface="Century Gothic"/>
              </a:rPr>
              <a:t> at the end of an English word often changes to –</a:t>
            </a:r>
            <a:r>
              <a:rPr lang="en-GB" sz="3000" b="1" i="0" u="none" strike="noStrike" cap="none">
                <a:solidFill>
                  <a:srgbClr val="FFFFFF"/>
                </a:solidFill>
                <a:latin typeface="Century Gothic"/>
                <a:ea typeface="Century Gothic"/>
                <a:cs typeface="Century Gothic"/>
                <a:sym typeface="Century Gothic"/>
              </a:rPr>
              <a:t>dad </a:t>
            </a:r>
            <a:r>
              <a:rPr lang="en-GB" sz="3000" i="0" u="none" strike="noStrike" cap="none">
                <a:solidFill>
                  <a:srgbClr val="FFFFFF"/>
                </a:solidFill>
                <a:latin typeface="Century Gothic"/>
                <a:ea typeface="Century Gothic"/>
                <a:cs typeface="Century Gothic"/>
                <a:sym typeface="Century Gothic"/>
              </a:rPr>
              <a:t>in Spanish.</a:t>
            </a:r>
            <a:endParaRPr/>
          </a:p>
        </p:txBody>
      </p:sp>
      <p:sp>
        <p:nvSpPr>
          <p:cNvPr id="538" name="Google Shape;538;p20"/>
          <p:cNvSpPr/>
          <p:nvPr/>
        </p:nvSpPr>
        <p:spPr>
          <a:xfrm>
            <a:off x="2914522" y="2142795"/>
            <a:ext cx="1596215" cy="101238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ci</a:t>
            </a:r>
            <a:r>
              <a:rPr lang="en-GB" sz="2400" b="1" i="0" u="none" strike="noStrike" cap="none">
                <a:solidFill>
                  <a:srgbClr val="FF6600"/>
                </a:solidFill>
                <a:latin typeface="Century Gothic"/>
                <a:ea typeface="Century Gothic"/>
                <a:cs typeface="Century Gothic"/>
                <a:sym typeface="Century Gothic"/>
              </a:rPr>
              <a:t>ty</a:t>
            </a:r>
            <a:endParaRPr sz="3200" b="1" i="0" u="none" strike="noStrike" cap="none">
              <a:solidFill>
                <a:srgbClr val="FF6600"/>
              </a:solidFill>
              <a:latin typeface="Century Gothic"/>
              <a:ea typeface="Century Gothic"/>
              <a:cs typeface="Century Gothic"/>
              <a:sym typeface="Century Gothic"/>
            </a:endParaRPr>
          </a:p>
        </p:txBody>
      </p:sp>
      <p:sp>
        <p:nvSpPr>
          <p:cNvPr id="539" name="Google Shape;539;p20"/>
          <p:cNvSpPr/>
          <p:nvPr/>
        </p:nvSpPr>
        <p:spPr>
          <a:xfrm>
            <a:off x="2914523" y="3507959"/>
            <a:ext cx="1596215" cy="101238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activi</a:t>
            </a:r>
            <a:r>
              <a:rPr lang="en-GB" sz="2400" b="1" i="0" u="none" strike="noStrike" cap="none">
                <a:solidFill>
                  <a:srgbClr val="FF6600"/>
                </a:solidFill>
                <a:latin typeface="Century Gothic"/>
                <a:ea typeface="Century Gothic"/>
                <a:cs typeface="Century Gothic"/>
                <a:sym typeface="Century Gothic"/>
              </a:rPr>
              <a:t>ty</a:t>
            </a:r>
            <a:endParaRPr sz="3200" b="1" i="0" u="none" strike="noStrike" cap="none">
              <a:solidFill>
                <a:srgbClr val="FF6600"/>
              </a:solidFill>
              <a:latin typeface="Century Gothic"/>
              <a:ea typeface="Century Gothic"/>
              <a:cs typeface="Century Gothic"/>
              <a:sym typeface="Century Gothic"/>
            </a:endParaRPr>
          </a:p>
        </p:txBody>
      </p:sp>
      <p:sp>
        <p:nvSpPr>
          <p:cNvPr id="540" name="Google Shape;540;p20"/>
          <p:cNvSpPr txBox="1"/>
          <p:nvPr/>
        </p:nvSpPr>
        <p:spPr>
          <a:xfrm>
            <a:off x="1526306" y="1163991"/>
            <a:ext cx="1004475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800" b="1">
                <a:solidFill>
                  <a:srgbClr val="1F3864"/>
                </a:solidFill>
                <a:latin typeface="Century Gothic"/>
                <a:ea typeface="Century Gothic"/>
                <a:cs typeface="Century Gothic"/>
                <a:sym typeface="Century Gothic"/>
              </a:rPr>
              <a:t>¿Cómo se dice en espanol?</a:t>
            </a:r>
            <a:endParaRPr sz="4800">
              <a:solidFill>
                <a:srgbClr val="1F3864"/>
              </a:solidFill>
              <a:latin typeface="Century Gothic"/>
              <a:ea typeface="Century Gothic"/>
              <a:cs typeface="Century Gothic"/>
              <a:sym typeface="Century Gothic"/>
            </a:endParaRPr>
          </a:p>
        </p:txBody>
      </p:sp>
      <p:sp>
        <p:nvSpPr>
          <p:cNvPr id="541" name="Google Shape;541;p20"/>
          <p:cNvSpPr/>
          <p:nvPr/>
        </p:nvSpPr>
        <p:spPr>
          <a:xfrm>
            <a:off x="5178368" y="2142795"/>
            <a:ext cx="2087246"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ciu</a:t>
            </a:r>
            <a:r>
              <a:rPr lang="en-GB" sz="3200" b="1" i="0" u="none" strike="noStrike" cap="none">
                <a:solidFill>
                  <a:srgbClr val="EA5F00"/>
                </a:solidFill>
                <a:latin typeface="Century Gothic"/>
                <a:ea typeface="Century Gothic"/>
                <a:cs typeface="Century Gothic"/>
                <a:sym typeface="Century Gothic"/>
              </a:rPr>
              <a:t>dad</a:t>
            </a:r>
            <a:r>
              <a:rPr lang="en-GB" sz="2400" b="1" i="0" u="none" strike="noStrike" cap="none">
                <a:solidFill>
                  <a:srgbClr val="1F3864"/>
                </a:solidFill>
                <a:latin typeface="Century Gothic"/>
                <a:ea typeface="Century Gothic"/>
                <a:cs typeface="Century Gothic"/>
                <a:sym typeface="Century Gothic"/>
              </a:rPr>
              <a:t>.</a:t>
            </a:r>
            <a:endParaRPr sz="3200" b="1" i="0" u="none" strike="noStrike" cap="none">
              <a:solidFill>
                <a:srgbClr val="EA5F00"/>
              </a:solidFill>
              <a:latin typeface="Century Gothic"/>
              <a:ea typeface="Century Gothic"/>
              <a:cs typeface="Century Gothic"/>
              <a:sym typeface="Century Gothic"/>
            </a:endParaRPr>
          </a:p>
        </p:txBody>
      </p:sp>
      <p:sp>
        <p:nvSpPr>
          <p:cNvPr id="542" name="Google Shape;542;p20"/>
          <p:cNvSpPr/>
          <p:nvPr/>
        </p:nvSpPr>
        <p:spPr>
          <a:xfrm>
            <a:off x="5160597" y="3526599"/>
            <a:ext cx="2050870"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activi</a:t>
            </a:r>
            <a:r>
              <a:rPr lang="en-GB" sz="3200" b="1" i="0" u="none" strike="noStrike" cap="none">
                <a:solidFill>
                  <a:srgbClr val="EA5F00"/>
                </a:solidFill>
                <a:latin typeface="Century Gothic"/>
                <a:ea typeface="Century Gothic"/>
                <a:cs typeface="Century Gothic"/>
                <a:sym typeface="Century Gothic"/>
              </a:rPr>
              <a:t>dad</a:t>
            </a:r>
            <a:r>
              <a:rPr lang="en-GB" sz="2400" b="1" i="0" u="none" strike="noStrike" cap="none">
                <a:solidFill>
                  <a:srgbClr val="1F3864"/>
                </a:solidFill>
                <a:latin typeface="Century Gothic"/>
                <a:ea typeface="Century Gothic"/>
                <a:cs typeface="Century Gothic"/>
                <a:sym typeface="Century Gothic"/>
              </a:rPr>
              <a:t>.</a:t>
            </a:r>
            <a:endParaRPr sz="3200" b="1" i="0" u="none" strike="noStrike" cap="none">
              <a:solidFill>
                <a:srgbClr val="EA5F00"/>
              </a:solidFill>
              <a:latin typeface="Century Gothic"/>
              <a:ea typeface="Century Gothic"/>
              <a:cs typeface="Century Gothic"/>
              <a:sym typeface="Century Gothic"/>
            </a:endParaRPr>
          </a:p>
        </p:txBody>
      </p:sp>
      <p:sp>
        <p:nvSpPr>
          <p:cNvPr id="543" name="Google Shape;543;p20"/>
          <p:cNvSpPr txBox="1"/>
          <p:nvPr/>
        </p:nvSpPr>
        <p:spPr>
          <a:xfrm>
            <a:off x="7481927" y="2031119"/>
            <a:ext cx="4439900" cy="2708434"/>
          </a:xfrm>
          <a:prstGeom prst="rect">
            <a:avLst/>
          </a:prstGeom>
          <a:solidFill>
            <a:srgbClr val="FFC0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3400"/>
              <a:buFont typeface="Century Gothic"/>
              <a:buNone/>
            </a:pPr>
            <a:r>
              <a:rPr lang="en-GB" sz="3400" b="0" i="0" u="none" strike="noStrike" cap="none">
                <a:solidFill>
                  <a:srgbClr val="1F3864"/>
                </a:solidFill>
                <a:latin typeface="Century Gothic"/>
                <a:ea typeface="Century Gothic"/>
                <a:cs typeface="Century Gothic"/>
                <a:sym typeface="Century Gothic"/>
              </a:rPr>
              <a:t>NB: All –</a:t>
            </a:r>
            <a:r>
              <a:rPr lang="en-GB" sz="3400" b="1" i="0" u="none" strike="noStrike" cap="none">
                <a:solidFill>
                  <a:srgbClr val="1F3864"/>
                </a:solidFill>
                <a:latin typeface="Century Gothic"/>
                <a:ea typeface="Century Gothic"/>
                <a:cs typeface="Century Gothic"/>
                <a:sym typeface="Century Gothic"/>
              </a:rPr>
              <a:t>dad</a:t>
            </a:r>
            <a:r>
              <a:rPr lang="en-GB" sz="3400" b="0" i="0" u="none" strike="noStrike" cap="none">
                <a:solidFill>
                  <a:srgbClr val="1F3864"/>
                </a:solidFill>
                <a:latin typeface="Century Gothic"/>
                <a:ea typeface="Century Gothic"/>
                <a:cs typeface="Century Gothic"/>
                <a:sym typeface="Century Gothic"/>
              </a:rPr>
              <a:t> words in Spanish are feminine, so use ‘</a:t>
            </a:r>
            <a:r>
              <a:rPr lang="en-GB" sz="3400" b="1" i="0" u="none" strike="noStrike" cap="none">
                <a:solidFill>
                  <a:srgbClr val="1F3864"/>
                </a:solidFill>
                <a:latin typeface="Century Gothic"/>
                <a:ea typeface="Century Gothic"/>
                <a:cs typeface="Century Gothic"/>
                <a:sym typeface="Century Gothic"/>
              </a:rPr>
              <a:t>la</a:t>
            </a:r>
            <a:r>
              <a:rPr lang="en-GB" sz="3400" b="0" i="0" u="none" strike="noStrike" cap="none">
                <a:solidFill>
                  <a:srgbClr val="1F3864"/>
                </a:solidFill>
                <a:latin typeface="Century Gothic"/>
                <a:ea typeface="Century Gothic"/>
                <a:cs typeface="Century Gothic"/>
                <a:sym typeface="Century Gothic"/>
              </a:rPr>
              <a:t>’ for ‘the’ and ‘</a:t>
            </a:r>
            <a:r>
              <a:rPr lang="en-GB" sz="3400" b="1" i="0" u="none" strike="noStrike" cap="none">
                <a:solidFill>
                  <a:srgbClr val="1F3864"/>
                </a:solidFill>
                <a:latin typeface="Century Gothic"/>
                <a:ea typeface="Century Gothic"/>
                <a:cs typeface="Century Gothic"/>
                <a:sym typeface="Century Gothic"/>
              </a:rPr>
              <a:t>una</a:t>
            </a:r>
            <a:r>
              <a:rPr lang="en-GB" sz="3400" b="0" i="0" u="none" strike="noStrike" cap="none">
                <a:solidFill>
                  <a:srgbClr val="1F3864"/>
                </a:solidFill>
                <a:latin typeface="Century Gothic"/>
                <a:ea typeface="Century Gothic"/>
                <a:cs typeface="Century Gothic"/>
                <a:sym typeface="Century Gothic"/>
              </a:rPr>
              <a:t>’ for ‘a, an’.</a:t>
            </a:r>
            <a:endParaRPr/>
          </a:p>
        </p:txBody>
      </p:sp>
      <p:sp>
        <p:nvSpPr>
          <p:cNvPr id="544" name="Google Shape;544;p20"/>
          <p:cNvSpPr/>
          <p:nvPr/>
        </p:nvSpPr>
        <p:spPr>
          <a:xfrm>
            <a:off x="100428" y="3176216"/>
            <a:ext cx="2657000" cy="1493367"/>
          </a:xfrm>
          <a:prstGeom prst="wedgeRoundRectCallout">
            <a:avLst>
              <a:gd name="adj1" fmla="val 66500"/>
              <a:gd name="adj2" fmla="val 69094"/>
              <a:gd name="adj3" fmla="val 16667"/>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All –dad words have </a:t>
            </a:r>
            <a:r>
              <a:rPr lang="en-GB" sz="2400" b="1">
                <a:solidFill>
                  <a:srgbClr val="002060"/>
                </a:solidFill>
                <a:latin typeface="Century Gothic"/>
                <a:ea typeface="Century Gothic"/>
                <a:cs typeface="Century Gothic"/>
                <a:sym typeface="Century Gothic"/>
              </a:rPr>
              <a:t>final syllable stress</a:t>
            </a:r>
            <a:r>
              <a:rPr lang="en-GB" sz="2400">
                <a:solidFill>
                  <a:srgbClr val="002060"/>
                </a:solidFill>
                <a:latin typeface="Century Gothic"/>
                <a:ea typeface="Century Gothic"/>
                <a:cs typeface="Century Gothic"/>
                <a:sym typeface="Century Gothic"/>
              </a:rPr>
              <a:t>!</a:t>
            </a:r>
            <a:endParaRPr sz="2400">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8"/>
                                        </p:tgtEl>
                                        <p:attrNameLst>
                                          <p:attrName>style.visibility</p:attrName>
                                        </p:attrNameLst>
                                      </p:cBhvr>
                                      <p:to>
                                        <p:strVal val="visible"/>
                                      </p:to>
                                    </p:set>
                                    <p:animEffect transition="in" filter="fade">
                                      <p:cBhvr>
                                        <p:cTn id="7" dur="500"/>
                                        <p:tgtEl>
                                          <p:spTgt spid="538"/>
                                        </p:tgtEl>
                                      </p:cBhvr>
                                    </p:animEffect>
                                  </p:childTnLst>
                                </p:cTn>
                              </p:par>
                              <p:par>
                                <p:cTn id="8" presetID="10" presetClass="entr" presetSubtype="0" fill="hold" nodeType="withEffect">
                                  <p:stCondLst>
                                    <p:cond delay="0"/>
                                  </p:stCondLst>
                                  <p:childTnLst>
                                    <p:set>
                                      <p:cBhvr>
                                        <p:cTn id="9" dur="1" fill="hold">
                                          <p:stCondLst>
                                            <p:cond delay="0"/>
                                          </p:stCondLst>
                                        </p:cTn>
                                        <p:tgtEl>
                                          <p:spTgt spid="539"/>
                                        </p:tgtEl>
                                        <p:attrNameLst>
                                          <p:attrName>style.visibility</p:attrName>
                                        </p:attrNameLst>
                                      </p:cBhvr>
                                      <p:to>
                                        <p:strVal val="visible"/>
                                      </p:to>
                                    </p:set>
                                    <p:animEffect transition="in" filter="fade">
                                      <p:cBhvr>
                                        <p:cTn id="10" dur="500"/>
                                        <p:tgtEl>
                                          <p:spTgt spid="5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41"/>
                                        </p:tgtEl>
                                        <p:attrNameLst>
                                          <p:attrName>style.visibility</p:attrName>
                                        </p:attrNameLst>
                                      </p:cBhvr>
                                      <p:to>
                                        <p:strVal val="visible"/>
                                      </p:to>
                                    </p:set>
                                    <p:animEffect transition="in" filter="fade">
                                      <p:cBhvr>
                                        <p:cTn id="15" dur="500"/>
                                        <p:tgtEl>
                                          <p:spTgt spid="5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42"/>
                                        </p:tgtEl>
                                        <p:attrNameLst>
                                          <p:attrName>style.visibility</p:attrName>
                                        </p:attrNameLst>
                                      </p:cBhvr>
                                      <p:to>
                                        <p:strVal val="visible"/>
                                      </p:to>
                                    </p:set>
                                    <p:animEffect transition="in" filter="fade">
                                      <p:cBhvr>
                                        <p:cTn id="20" dur="500"/>
                                        <p:tgtEl>
                                          <p:spTgt spid="54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37"/>
                                        </p:tgtEl>
                                        <p:attrNameLst>
                                          <p:attrName>style.visibility</p:attrName>
                                        </p:attrNameLst>
                                      </p:cBhvr>
                                      <p:to>
                                        <p:strVal val="visible"/>
                                      </p:to>
                                    </p:set>
                                    <p:animEffect transition="in" filter="fade">
                                      <p:cBhvr>
                                        <p:cTn id="25" dur="500"/>
                                        <p:tgtEl>
                                          <p:spTgt spid="5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43"/>
                                        </p:tgtEl>
                                        <p:attrNameLst>
                                          <p:attrName>style.visibility</p:attrName>
                                        </p:attrNameLst>
                                      </p:cBhvr>
                                      <p:to>
                                        <p:strVal val="visible"/>
                                      </p:to>
                                    </p:set>
                                    <p:animEffect transition="in" filter="fade">
                                      <p:cBhvr>
                                        <p:cTn id="30" dur="500"/>
                                        <p:tgtEl>
                                          <p:spTgt spid="54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21"/>
          <p:cNvSpPr/>
          <p:nvPr/>
        </p:nvSpPr>
        <p:spPr>
          <a:xfrm>
            <a:off x="3076398" y="4179933"/>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000"/>
              <a:buFont typeface="Century Gothic"/>
              <a:buNone/>
            </a:pPr>
            <a:r>
              <a:rPr lang="en-GB" sz="3000" b="1" i="0" u="none" strike="noStrike" cap="none">
                <a:solidFill>
                  <a:srgbClr val="1F3864"/>
                </a:solidFill>
                <a:latin typeface="Century Gothic"/>
                <a:ea typeface="Century Gothic"/>
                <a:cs typeface="Century Gothic"/>
                <a:sym typeface="Century Gothic"/>
              </a:rPr>
              <a:t>personalidad</a:t>
            </a:r>
            <a:endParaRPr sz="3000" b="1" i="0" u="none" strike="noStrike" cap="none">
              <a:solidFill>
                <a:srgbClr val="1F3864"/>
              </a:solidFill>
              <a:latin typeface="Century Gothic"/>
              <a:ea typeface="Century Gothic"/>
              <a:cs typeface="Century Gothic"/>
              <a:sym typeface="Century Gothic"/>
            </a:endParaRPr>
          </a:p>
        </p:txBody>
      </p:sp>
      <p:sp>
        <p:nvSpPr>
          <p:cNvPr id="551" name="Google Shape;551;p21"/>
          <p:cNvSpPr/>
          <p:nvPr/>
        </p:nvSpPr>
        <p:spPr>
          <a:xfrm>
            <a:off x="6116377" y="4179933"/>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Century Gothic"/>
              <a:buNone/>
            </a:pPr>
            <a:r>
              <a:rPr lang="en-GB" sz="3200" b="1" i="0" u="none" strike="noStrike" cap="none">
                <a:solidFill>
                  <a:srgbClr val="1F3864"/>
                </a:solidFill>
                <a:latin typeface="Century Gothic"/>
                <a:ea typeface="Century Gothic"/>
                <a:cs typeface="Century Gothic"/>
                <a:sym typeface="Century Gothic"/>
              </a:rPr>
              <a:t>sociedad</a:t>
            </a:r>
            <a:endParaRPr sz="3200" b="1" i="0" u="none" strike="noStrike" cap="none">
              <a:solidFill>
                <a:srgbClr val="1F3864"/>
              </a:solidFill>
              <a:latin typeface="Century Gothic"/>
              <a:ea typeface="Century Gothic"/>
              <a:cs typeface="Century Gothic"/>
              <a:sym typeface="Century Gothic"/>
            </a:endParaRPr>
          </a:p>
        </p:txBody>
      </p:sp>
      <p:sp>
        <p:nvSpPr>
          <p:cNvPr id="552" name="Google Shape;552;p21"/>
          <p:cNvSpPr/>
          <p:nvPr/>
        </p:nvSpPr>
        <p:spPr>
          <a:xfrm>
            <a:off x="9156356" y="4179933"/>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Century Gothic"/>
              <a:buNone/>
            </a:pPr>
            <a:r>
              <a:rPr lang="en-GB" sz="3200" b="1" i="0" u="none" strike="noStrike" cap="none">
                <a:solidFill>
                  <a:srgbClr val="1F3864"/>
                </a:solidFill>
                <a:latin typeface="Century Gothic"/>
                <a:ea typeface="Century Gothic"/>
                <a:cs typeface="Century Gothic"/>
                <a:sym typeface="Century Gothic"/>
              </a:rPr>
              <a:t>realidad</a:t>
            </a:r>
            <a:endParaRPr/>
          </a:p>
        </p:txBody>
      </p:sp>
      <p:sp>
        <p:nvSpPr>
          <p:cNvPr id="553" name="Google Shape;553;p21"/>
          <p:cNvSpPr/>
          <p:nvPr/>
        </p:nvSpPr>
        <p:spPr>
          <a:xfrm>
            <a:off x="3138589"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Century Gothic"/>
              <a:buNone/>
            </a:pPr>
            <a:r>
              <a:rPr lang="en-GB" sz="3200" b="1">
                <a:solidFill>
                  <a:srgbClr val="1F3864"/>
                </a:solidFill>
                <a:latin typeface="Century Gothic"/>
                <a:ea typeface="Century Gothic"/>
                <a:cs typeface="Century Gothic"/>
                <a:sym typeface="Century Gothic"/>
              </a:rPr>
              <a:t>universidad</a:t>
            </a:r>
            <a:endParaRPr sz="3200" b="1" i="0" u="none" strike="noStrike" cap="none">
              <a:solidFill>
                <a:srgbClr val="1F3864"/>
              </a:solidFill>
              <a:latin typeface="Century Gothic"/>
              <a:ea typeface="Century Gothic"/>
              <a:cs typeface="Century Gothic"/>
              <a:sym typeface="Century Gothic"/>
            </a:endParaRPr>
          </a:p>
        </p:txBody>
      </p:sp>
      <p:sp>
        <p:nvSpPr>
          <p:cNvPr id="554" name="Google Shape;554;p21"/>
          <p:cNvSpPr/>
          <p:nvPr/>
        </p:nvSpPr>
        <p:spPr>
          <a:xfrm>
            <a:off x="6175547"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Century Gothic"/>
              <a:buNone/>
            </a:pPr>
            <a:r>
              <a:rPr lang="en-GB" sz="3200" b="1">
                <a:solidFill>
                  <a:srgbClr val="1F3864"/>
                </a:solidFill>
                <a:latin typeface="Century Gothic"/>
                <a:ea typeface="Century Gothic"/>
                <a:cs typeface="Century Gothic"/>
                <a:sym typeface="Century Gothic"/>
              </a:rPr>
              <a:t>variedad</a:t>
            </a:r>
            <a:endParaRPr sz="3200" b="1" i="0" u="none" strike="noStrike" cap="none">
              <a:solidFill>
                <a:srgbClr val="1F3864"/>
              </a:solidFill>
              <a:latin typeface="Century Gothic"/>
              <a:ea typeface="Century Gothic"/>
              <a:cs typeface="Century Gothic"/>
              <a:sym typeface="Century Gothic"/>
            </a:endParaRPr>
          </a:p>
        </p:txBody>
      </p:sp>
      <p:sp>
        <p:nvSpPr>
          <p:cNvPr id="555" name="Google Shape;555;p21"/>
          <p:cNvSpPr/>
          <p:nvPr/>
        </p:nvSpPr>
        <p:spPr>
          <a:xfrm>
            <a:off x="9156356"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Century Gothic"/>
              <a:buNone/>
            </a:pPr>
            <a:r>
              <a:rPr lang="en-GB" sz="3200" b="1">
                <a:solidFill>
                  <a:srgbClr val="1F3864"/>
                </a:solidFill>
                <a:latin typeface="Century Gothic"/>
                <a:ea typeface="Century Gothic"/>
                <a:cs typeface="Century Gothic"/>
                <a:sym typeface="Century Gothic"/>
              </a:rPr>
              <a:t>curisosidad</a:t>
            </a:r>
            <a:endParaRPr sz="3200" b="1" i="0" u="none" strike="noStrike" cap="none">
              <a:solidFill>
                <a:srgbClr val="1F3864"/>
              </a:solidFill>
              <a:latin typeface="Century Gothic"/>
              <a:ea typeface="Century Gothic"/>
              <a:cs typeface="Century Gothic"/>
              <a:sym typeface="Century Gothic"/>
            </a:endParaRPr>
          </a:p>
        </p:txBody>
      </p:sp>
      <p:sp>
        <p:nvSpPr>
          <p:cNvPr id="556" name="Google Shape;556;p21"/>
          <p:cNvSpPr/>
          <p:nvPr/>
        </p:nvSpPr>
        <p:spPr>
          <a:xfrm>
            <a:off x="157780"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Century Gothic"/>
              <a:buNone/>
            </a:pPr>
            <a:r>
              <a:rPr lang="en-GB" sz="3200" b="1">
                <a:solidFill>
                  <a:srgbClr val="1F3864"/>
                </a:solidFill>
                <a:latin typeface="Century Gothic"/>
                <a:ea typeface="Century Gothic"/>
                <a:cs typeface="Century Gothic"/>
                <a:sym typeface="Century Gothic"/>
              </a:rPr>
              <a:t>oportunidad</a:t>
            </a:r>
            <a:endParaRPr sz="3200" b="1" i="0" u="none" strike="noStrike" cap="none">
              <a:solidFill>
                <a:srgbClr val="1F3864"/>
              </a:solidFill>
              <a:latin typeface="Century Gothic"/>
              <a:ea typeface="Century Gothic"/>
              <a:cs typeface="Century Gothic"/>
              <a:sym typeface="Century Gothic"/>
            </a:endParaRPr>
          </a:p>
        </p:txBody>
      </p:sp>
      <p:sp>
        <p:nvSpPr>
          <p:cNvPr id="557" name="Google Shape;557;p21"/>
          <p:cNvSpPr/>
          <p:nvPr/>
        </p:nvSpPr>
        <p:spPr>
          <a:xfrm>
            <a:off x="82286" y="413845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500"/>
              <a:buFont typeface="Century Gothic"/>
              <a:buNone/>
            </a:pPr>
            <a:r>
              <a:rPr lang="en-GB" sz="2500" b="1">
                <a:solidFill>
                  <a:srgbClr val="1F3864"/>
                </a:solidFill>
                <a:latin typeface="Century Gothic"/>
                <a:ea typeface="Century Gothic"/>
                <a:cs typeface="Century Gothic"/>
                <a:sym typeface="Century Gothic"/>
              </a:rPr>
              <a:t>responsabilidad</a:t>
            </a:r>
            <a:endParaRPr sz="2500" b="1" i="0" u="none" strike="noStrike" cap="none">
              <a:solidFill>
                <a:srgbClr val="1F3864"/>
              </a:solidFill>
              <a:latin typeface="Century Gothic"/>
              <a:ea typeface="Century Gothic"/>
              <a:cs typeface="Century Gothic"/>
              <a:sym typeface="Century Gothic"/>
            </a:endParaRPr>
          </a:p>
        </p:txBody>
      </p:sp>
      <p:pic>
        <p:nvPicPr>
          <p:cNvPr id="558" name="Google Shape;558;p21"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559" name="Google Shape;559;p21"/>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a:solidFill>
                  <a:schemeClr val="lt1"/>
                </a:solidFill>
              </a:rPr>
              <a:t>¿Cómo se dice en español?</a:t>
            </a:r>
            <a:endParaRPr sz="3200">
              <a:solidFill>
                <a:schemeClr val="lt1"/>
              </a:solidFill>
            </a:endParaRPr>
          </a:p>
        </p:txBody>
      </p:sp>
      <p:sp>
        <p:nvSpPr>
          <p:cNvPr id="560" name="Google Shape;560;p21"/>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561" name="Google Shape;561;p21"/>
          <p:cNvSpPr/>
          <p:nvPr/>
        </p:nvSpPr>
        <p:spPr>
          <a:xfrm>
            <a:off x="3225100" y="4382982"/>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personality</a:t>
            </a:r>
            <a:endParaRPr/>
          </a:p>
        </p:txBody>
      </p:sp>
      <p:sp>
        <p:nvSpPr>
          <p:cNvPr id="562" name="Google Shape;562;p21"/>
          <p:cNvSpPr/>
          <p:nvPr/>
        </p:nvSpPr>
        <p:spPr>
          <a:xfrm>
            <a:off x="6265080" y="4382982"/>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society</a:t>
            </a:r>
            <a:endParaRPr/>
          </a:p>
        </p:txBody>
      </p:sp>
      <p:sp>
        <p:nvSpPr>
          <p:cNvPr id="563" name="Google Shape;563;p21"/>
          <p:cNvSpPr/>
          <p:nvPr/>
        </p:nvSpPr>
        <p:spPr>
          <a:xfrm>
            <a:off x="9305059" y="4382982"/>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reality</a:t>
            </a:r>
            <a:endParaRPr/>
          </a:p>
        </p:txBody>
      </p:sp>
      <p:sp>
        <p:nvSpPr>
          <p:cNvPr id="564" name="Google Shape;564;p21"/>
          <p:cNvSpPr/>
          <p:nvPr/>
        </p:nvSpPr>
        <p:spPr>
          <a:xfrm>
            <a:off x="3287292" y="2807015"/>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university</a:t>
            </a:r>
            <a:endParaRPr/>
          </a:p>
        </p:txBody>
      </p:sp>
      <p:sp>
        <p:nvSpPr>
          <p:cNvPr id="565" name="Google Shape;565;p21"/>
          <p:cNvSpPr/>
          <p:nvPr/>
        </p:nvSpPr>
        <p:spPr>
          <a:xfrm>
            <a:off x="6324250" y="2807015"/>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variety</a:t>
            </a:r>
            <a:endParaRPr/>
          </a:p>
        </p:txBody>
      </p:sp>
      <p:sp>
        <p:nvSpPr>
          <p:cNvPr id="566" name="Google Shape;566;p21"/>
          <p:cNvSpPr/>
          <p:nvPr/>
        </p:nvSpPr>
        <p:spPr>
          <a:xfrm>
            <a:off x="9305059" y="2807015"/>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curiosity</a:t>
            </a:r>
            <a:endParaRPr/>
          </a:p>
        </p:txBody>
      </p:sp>
      <p:sp>
        <p:nvSpPr>
          <p:cNvPr id="567" name="Google Shape;567;p21"/>
          <p:cNvSpPr/>
          <p:nvPr/>
        </p:nvSpPr>
        <p:spPr>
          <a:xfrm>
            <a:off x="306483" y="2807015"/>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opportunity</a:t>
            </a:r>
            <a:endParaRPr/>
          </a:p>
        </p:txBody>
      </p:sp>
      <p:sp>
        <p:nvSpPr>
          <p:cNvPr id="568" name="Google Shape;568;p21"/>
          <p:cNvSpPr/>
          <p:nvPr/>
        </p:nvSpPr>
        <p:spPr>
          <a:xfrm>
            <a:off x="258556" y="4341505"/>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responsibility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56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56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56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5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5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56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56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56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84" name="Google Shape;584;p22"/>
          <p:cNvSpPr/>
          <p:nvPr/>
        </p:nvSpPr>
        <p:spPr>
          <a:xfrm>
            <a:off x="8897653" y="705626"/>
            <a:ext cx="3170780" cy="1477059"/>
          </a:xfrm>
          <a:prstGeom prst="rect">
            <a:avLst/>
          </a:prstGeom>
          <a:gradFill>
            <a:gsLst>
              <a:gs pos="0">
                <a:srgbClr val="70A5DA"/>
              </a:gs>
              <a:gs pos="50000">
                <a:srgbClr val="539BDB"/>
              </a:gs>
              <a:gs pos="100000">
                <a:srgbClr val="4288C8"/>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i="1">
                <a:solidFill>
                  <a:schemeClr val="lt1"/>
                </a:solidFill>
                <a:latin typeface="Century Gothic"/>
                <a:ea typeface="Century Gothic"/>
                <a:cs typeface="Century Gothic"/>
                <a:sym typeface="Century Gothic"/>
              </a:rPr>
              <a:t>La Universidad de Salamanca </a:t>
            </a:r>
            <a:r>
              <a:rPr lang="en-GB" sz="2000">
                <a:solidFill>
                  <a:schemeClr val="lt1"/>
                </a:solidFill>
                <a:latin typeface="Century Gothic"/>
                <a:ea typeface="Century Gothic"/>
                <a:cs typeface="Century Gothic"/>
                <a:sym typeface="Century Gothic"/>
              </a:rPr>
              <a:t>is the oldest university in Spain. It was founded in 1134!</a:t>
            </a:r>
            <a:endParaRPr sz="2000">
              <a:solidFill>
                <a:schemeClr val="lt1"/>
              </a:solidFill>
              <a:latin typeface="Century Gothic"/>
              <a:ea typeface="Century Gothic"/>
              <a:cs typeface="Century Gothic"/>
              <a:sym typeface="Century Gothic"/>
            </a:endParaRPr>
          </a:p>
        </p:txBody>
      </p:sp>
      <p:sp>
        <p:nvSpPr>
          <p:cNvPr id="574" name="Google Shape;574;p22"/>
          <p:cNvSpPr txBox="1"/>
          <p:nvPr/>
        </p:nvSpPr>
        <p:spPr>
          <a:xfrm>
            <a:off x="-35121" y="1773373"/>
            <a:ext cx="12227121" cy="3933384"/>
          </a:xfrm>
          <a:prstGeom prst="rect">
            <a:avLst/>
          </a:prstGeom>
          <a:noFill/>
          <a:ln>
            <a:noFill/>
          </a:ln>
        </p:spPr>
        <p:txBody>
          <a:bodyPr spcFirstLastPara="1" wrap="square" lIns="91425" tIns="45700" rIns="91425" bIns="45700" anchor="t" anchorCtr="0">
            <a:spAutoFit/>
          </a:bodyPr>
          <a:lstStyle/>
          <a:p>
            <a:pPr marL="514350" marR="0" lvl="0" indent="-514350" algn="l" rtl="0">
              <a:lnSpc>
                <a:spcPct val="130000"/>
              </a:lnSpc>
              <a:spcBef>
                <a:spcPts val="0"/>
              </a:spcBef>
              <a:spcAft>
                <a:spcPts val="0"/>
              </a:spcAft>
              <a:buClr>
                <a:srgbClr val="1F3864"/>
              </a:buClr>
              <a:buSzPts val="2400"/>
              <a:buFont typeface="Century Gothic"/>
              <a:buAutoNum type="arabicParenR"/>
            </a:pPr>
            <a:r>
              <a:rPr lang="en-GB" sz="2400">
                <a:solidFill>
                  <a:srgbClr val="1F3864"/>
                </a:solidFill>
                <a:latin typeface="Century Gothic"/>
                <a:ea typeface="Century Gothic"/>
                <a:cs typeface="Century Gothic"/>
                <a:sym typeface="Century Gothic"/>
              </a:rPr>
              <a:t>Salamanca has a famous university.</a:t>
            </a:r>
            <a:endParaRPr/>
          </a:p>
          <a:p>
            <a:pPr marL="0" marR="0" lvl="0" indent="0" algn="l" rtl="0">
              <a:lnSpc>
                <a:spcPct val="130000"/>
              </a:lnSpc>
              <a:spcBef>
                <a:spcPts val="0"/>
              </a:spcBef>
              <a:spcAft>
                <a:spcPts val="0"/>
              </a:spcAft>
              <a:buNone/>
            </a:pPr>
            <a:endParaRPr sz="2400">
              <a:solidFill>
                <a:srgbClr val="1F3864"/>
              </a:solidFill>
              <a:latin typeface="Century Gothic"/>
              <a:ea typeface="Century Gothic"/>
              <a:cs typeface="Century Gothic"/>
              <a:sym typeface="Century Gothic"/>
            </a:endParaRPr>
          </a:p>
          <a:p>
            <a:pPr marL="0" marR="0" lvl="0" indent="0" algn="l" rtl="0">
              <a:lnSpc>
                <a:spcPct val="130000"/>
              </a:lnSpc>
              <a:spcBef>
                <a:spcPts val="0"/>
              </a:spcBef>
              <a:spcAft>
                <a:spcPts val="0"/>
              </a:spcAft>
              <a:buNone/>
            </a:pPr>
            <a:r>
              <a:rPr lang="en-GB" sz="2400">
                <a:solidFill>
                  <a:srgbClr val="1F3864"/>
                </a:solidFill>
                <a:latin typeface="Century Gothic"/>
                <a:ea typeface="Century Gothic"/>
                <a:cs typeface="Century Gothic"/>
                <a:sym typeface="Century Gothic"/>
              </a:rPr>
              <a:t>2) I make the most of the opportunity to use a computer.</a:t>
            </a:r>
            <a:endParaRPr/>
          </a:p>
          <a:p>
            <a:pPr marL="0" marR="0" lvl="0" indent="0" algn="l" rtl="0">
              <a:lnSpc>
                <a:spcPct val="130000"/>
              </a:lnSpc>
              <a:spcBef>
                <a:spcPts val="0"/>
              </a:spcBef>
              <a:spcAft>
                <a:spcPts val="0"/>
              </a:spcAft>
              <a:buNone/>
            </a:pPr>
            <a:endParaRPr sz="2400">
              <a:solidFill>
                <a:srgbClr val="1F3864"/>
              </a:solidFill>
              <a:latin typeface="Century Gothic"/>
              <a:ea typeface="Century Gothic"/>
              <a:cs typeface="Century Gothic"/>
              <a:sym typeface="Century Gothic"/>
            </a:endParaRPr>
          </a:p>
          <a:p>
            <a:pPr marL="0" marR="0" lvl="0" indent="0" algn="l" rtl="0">
              <a:lnSpc>
                <a:spcPct val="130000"/>
              </a:lnSpc>
              <a:spcBef>
                <a:spcPts val="0"/>
              </a:spcBef>
              <a:spcAft>
                <a:spcPts val="0"/>
              </a:spcAft>
              <a:buNone/>
            </a:pPr>
            <a:r>
              <a:rPr lang="en-GB" sz="2400">
                <a:solidFill>
                  <a:srgbClr val="1F3864"/>
                </a:solidFill>
                <a:latin typeface="Century Gothic"/>
                <a:ea typeface="Century Gothic"/>
                <a:cs typeface="Century Gothic"/>
                <a:sym typeface="Century Gothic"/>
              </a:rPr>
              <a:t>3) In reality, receiving messages every day is normal.</a:t>
            </a:r>
            <a:endParaRPr/>
          </a:p>
          <a:p>
            <a:pPr marL="0" marR="0" lvl="0" indent="0" algn="l" rtl="0">
              <a:lnSpc>
                <a:spcPct val="130000"/>
              </a:lnSpc>
              <a:spcBef>
                <a:spcPts val="0"/>
              </a:spcBef>
              <a:spcAft>
                <a:spcPts val="0"/>
              </a:spcAft>
              <a:buNone/>
            </a:pPr>
            <a:endParaRPr sz="2400">
              <a:solidFill>
                <a:srgbClr val="1F3864"/>
              </a:solidFill>
              <a:latin typeface="Century Gothic"/>
              <a:ea typeface="Century Gothic"/>
              <a:cs typeface="Century Gothic"/>
              <a:sym typeface="Century Gothic"/>
            </a:endParaRPr>
          </a:p>
          <a:p>
            <a:pPr marL="0" marR="0" lvl="0" indent="0" algn="l" rtl="0">
              <a:lnSpc>
                <a:spcPct val="130000"/>
              </a:lnSpc>
              <a:spcBef>
                <a:spcPts val="0"/>
              </a:spcBef>
              <a:spcAft>
                <a:spcPts val="0"/>
              </a:spcAft>
              <a:buNone/>
            </a:pPr>
            <a:r>
              <a:rPr lang="en-GB" sz="2400">
                <a:solidFill>
                  <a:srgbClr val="1F3864"/>
                </a:solidFill>
                <a:latin typeface="Century Gothic"/>
                <a:ea typeface="Century Gothic"/>
                <a:cs typeface="Century Gothic"/>
                <a:sym typeface="Century Gothic"/>
              </a:rPr>
              <a:t>4) In my free time I do not have a lot of responsibility. However, I have to/must help at home a little.</a:t>
            </a:r>
            <a:endParaRPr/>
          </a:p>
        </p:txBody>
      </p:sp>
      <p:pic>
        <p:nvPicPr>
          <p:cNvPr id="575" name="Google Shape;575;p22"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576" name="Google Shape;576;p2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sz="3600" b="1">
              <a:solidFill>
                <a:schemeClr val="lt1"/>
              </a:solidFill>
            </a:endParaRPr>
          </a:p>
        </p:txBody>
      </p:sp>
      <p:sp>
        <p:nvSpPr>
          <p:cNvPr id="577" name="Google Shape;577;p22"/>
          <p:cNvSpPr/>
          <p:nvPr/>
        </p:nvSpPr>
        <p:spPr>
          <a:xfrm>
            <a:off x="10782300" y="258166"/>
            <a:ext cx="11458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escribir</a:t>
            </a:r>
            <a:endParaRPr sz="2000" b="1" i="0" u="none" strike="noStrike" cap="none">
              <a:solidFill>
                <a:srgbClr val="FFFFFF"/>
              </a:solidFill>
              <a:latin typeface="Century Gothic"/>
              <a:ea typeface="Century Gothic"/>
              <a:cs typeface="Century Gothic"/>
              <a:sym typeface="Century Gothic"/>
            </a:endParaRPr>
          </a:p>
        </p:txBody>
      </p:sp>
      <p:sp>
        <p:nvSpPr>
          <p:cNvPr id="578" name="Google Shape;578;p22"/>
          <p:cNvSpPr/>
          <p:nvPr/>
        </p:nvSpPr>
        <p:spPr>
          <a:xfrm>
            <a:off x="514589" y="2266465"/>
            <a:ext cx="11351768" cy="478201"/>
          </a:xfrm>
          <a:prstGeom prst="roundRect">
            <a:avLst>
              <a:gd name="adj" fmla="val 16667"/>
            </a:avLst>
          </a:prstGeom>
          <a:solidFill>
            <a:srgbClr val="FEE599"/>
          </a:solidFill>
          <a:ln w="12700" cap="flat" cmpd="sng">
            <a:solidFill>
              <a:srgbClr val="000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2400" b="1" i="0" u="none" strike="noStrike" cap="none">
                <a:solidFill>
                  <a:srgbClr val="1F3864"/>
                </a:solidFill>
                <a:latin typeface="Century Gothic"/>
                <a:ea typeface="Century Gothic"/>
                <a:cs typeface="Century Gothic"/>
                <a:sym typeface="Century Gothic"/>
              </a:rPr>
              <a:t>Salamanca tiene una universidad famosa</a:t>
            </a:r>
            <a:r>
              <a:rPr lang="en-GB" sz="2400" b="1" i="0" u="none" strike="noStrike" cap="none">
                <a:solidFill>
                  <a:srgbClr val="1F3864"/>
                </a:solidFill>
                <a:latin typeface="Twentieth Century"/>
                <a:ea typeface="Twentieth Century"/>
                <a:cs typeface="Twentieth Century"/>
                <a:sym typeface="Twentieth Century"/>
              </a:rPr>
              <a:t>.</a:t>
            </a:r>
            <a:endParaRPr/>
          </a:p>
        </p:txBody>
      </p:sp>
      <p:sp>
        <p:nvSpPr>
          <p:cNvPr id="579" name="Google Shape;579;p22"/>
          <p:cNvSpPr txBox="1"/>
          <p:nvPr/>
        </p:nvSpPr>
        <p:spPr>
          <a:xfrm>
            <a:off x="514589" y="1250153"/>
            <a:ext cx="851456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Escribe en español:</a:t>
            </a:r>
            <a:endParaRPr sz="2800">
              <a:solidFill>
                <a:srgbClr val="1F3864"/>
              </a:solidFill>
              <a:latin typeface="Century Gothic"/>
              <a:ea typeface="Century Gothic"/>
              <a:cs typeface="Century Gothic"/>
              <a:sym typeface="Century Gothic"/>
            </a:endParaRPr>
          </a:p>
        </p:txBody>
      </p:sp>
      <p:sp>
        <p:nvSpPr>
          <p:cNvPr id="580" name="Google Shape;580;p22"/>
          <p:cNvSpPr/>
          <p:nvPr/>
        </p:nvSpPr>
        <p:spPr>
          <a:xfrm>
            <a:off x="540749" y="3225905"/>
            <a:ext cx="11338688" cy="478201"/>
          </a:xfrm>
          <a:prstGeom prst="roundRect">
            <a:avLst>
              <a:gd name="adj" fmla="val 16667"/>
            </a:avLst>
          </a:prstGeom>
          <a:solidFill>
            <a:srgbClr val="FEE599"/>
          </a:solidFill>
          <a:ln w="12700" cap="flat" cmpd="sng">
            <a:solidFill>
              <a:srgbClr val="000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2400" b="1" i="0" u="none" strike="noStrike" cap="none">
                <a:solidFill>
                  <a:srgbClr val="1F3864"/>
                </a:solidFill>
                <a:latin typeface="Century Gothic"/>
                <a:ea typeface="Century Gothic"/>
                <a:cs typeface="Century Gothic"/>
                <a:sym typeface="Century Gothic"/>
              </a:rPr>
              <a:t>Aprovecho la oportunidad de usar un ordenador.</a:t>
            </a:r>
            <a:endParaRPr/>
          </a:p>
        </p:txBody>
      </p:sp>
      <p:sp>
        <p:nvSpPr>
          <p:cNvPr id="581" name="Google Shape;581;p22"/>
          <p:cNvSpPr/>
          <p:nvPr/>
        </p:nvSpPr>
        <p:spPr>
          <a:xfrm>
            <a:off x="540749" y="4190856"/>
            <a:ext cx="11338688" cy="478201"/>
          </a:xfrm>
          <a:prstGeom prst="roundRect">
            <a:avLst>
              <a:gd name="adj" fmla="val 16667"/>
            </a:avLst>
          </a:prstGeom>
          <a:solidFill>
            <a:srgbClr val="FEE599"/>
          </a:solidFill>
          <a:ln w="12700" cap="flat" cmpd="sng">
            <a:solidFill>
              <a:srgbClr val="000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2400" b="1" i="0" u="none" strike="noStrike" cap="none">
                <a:solidFill>
                  <a:srgbClr val="1F3864"/>
                </a:solidFill>
                <a:latin typeface="Century Gothic"/>
                <a:ea typeface="Century Gothic"/>
                <a:cs typeface="Century Gothic"/>
                <a:sym typeface="Century Gothic"/>
              </a:rPr>
              <a:t>En realidad, recibir mensajes todos los días es normal.</a:t>
            </a:r>
            <a:endParaRPr/>
          </a:p>
        </p:txBody>
      </p:sp>
      <p:sp>
        <p:nvSpPr>
          <p:cNvPr id="582" name="Google Shape;582;p22"/>
          <p:cNvSpPr/>
          <p:nvPr/>
        </p:nvSpPr>
        <p:spPr>
          <a:xfrm>
            <a:off x="3277771" y="5248570"/>
            <a:ext cx="8588585" cy="787521"/>
          </a:xfrm>
          <a:prstGeom prst="roundRect">
            <a:avLst>
              <a:gd name="adj" fmla="val 16667"/>
            </a:avLst>
          </a:prstGeom>
          <a:solidFill>
            <a:srgbClr val="FEE599"/>
          </a:solidFill>
          <a:ln w="12700" cap="flat" cmpd="sng">
            <a:solidFill>
              <a:srgbClr val="000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2400" b="1" i="0" u="none" strike="noStrike" cap="none">
                <a:solidFill>
                  <a:srgbClr val="1F3864"/>
                </a:solidFill>
                <a:latin typeface="Century Gothic"/>
                <a:ea typeface="Century Gothic"/>
                <a:cs typeface="Century Gothic"/>
                <a:sym typeface="Century Gothic"/>
              </a:rPr>
              <a:t>En mi tiempo libre no tengo mucha responsabilidad. Sin embargo, debo ayudar en casa un poco.</a:t>
            </a:r>
            <a:endParaRPr/>
          </a:p>
        </p:txBody>
      </p:sp>
      <p:pic>
        <p:nvPicPr>
          <p:cNvPr id="583" name="Google Shape;583;p22" descr="salamanca-2307180_1280.jpg"/>
          <p:cNvPicPr preferRelativeResize="0"/>
          <p:nvPr/>
        </p:nvPicPr>
        <p:blipFill rotWithShape="1">
          <a:blip r:embed="rId4">
            <a:alphaModFix/>
          </a:blip>
          <a:srcRect/>
          <a:stretch/>
        </p:blipFill>
        <p:spPr>
          <a:xfrm>
            <a:off x="6607921" y="133780"/>
            <a:ext cx="2148950" cy="2038976"/>
          </a:xfrm>
          <a:prstGeom prst="rect">
            <a:avLst/>
          </a:prstGeom>
          <a:noFill/>
          <a:ln>
            <a:noFill/>
          </a:ln>
        </p:spPr>
      </p:pic>
      <p:sp>
        <p:nvSpPr>
          <p:cNvPr id="585" name="Google Shape;585;p22"/>
          <p:cNvSpPr/>
          <p:nvPr/>
        </p:nvSpPr>
        <p:spPr>
          <a:xfrm>
            <a:off x="5659395" y="955947"/>
            <a:ext cx="6409037" cy="1155669"/>
          </a:xfrm>
          <a:prstGeom prst="wedgeRoundRectCallout">
            <a:avLst>
              <a:gd name="adj1" fmla="val 4205"/>
              <a:gd name="adj2" fmla="val 106962"/>
              <a:gd name="adj3" fmla="val 16667"/>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Want to say ‘the opportunity </a:t>
            </a:r>
            <a:r>
              <a:rPr lang="en-GB" sz="2000" b="1">
                <a:solidFill>
                  <a:srgbClr val="002060"/>
                </a:solidFill>
                <a:latin typeface="Century Gothic"/>
                <a:ea typeface="Century Gothic"/>
                <a:cs typeface="Century Gothic"/>
                <a:sym typeface="Century Gothic"/>
              </a:rPr>
              <a:t>to </a:t>
            </a:r>
            <a:r>
              <a:rPr lang="en-GB" sz="2000">
                <a:solidFill>
                  <a:srgbClr val="002060"/>
                </a:solidFill>
                <a:latin typeface="Century Gothic"/>
                <a:ea typeface="Century Gothic"/>
                <a:cs typeface="Century Gothic"/>
                <a:sym typeface="Century Gothic"/>
              </a:rPr>
              <a:t>(do something)?</a:t>
            </a:r>
            <a:endParaRPr/>
          </a:p>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Use ‘la oportunidad </a:t>
            </a:r>
            <a:r>
              <a:rPr lang="en-GB" sz="2000" b="1">
                <a:solidFill>
                  <a:srgbClr val="002060"/>
                </a:solidFill>
                <a:latin typeface="Century Gothic"/>
                <a:ea typeface="Century Gothic"/>
                <a:cs typeface="Century Gothic"/>
                <a:sym typeface="Century Gothic"/>
              </a:rPr>
              <a:t>de</a:t>
            </a:r>
            <a:r>
              <a:rPr lang="en-GB" sz="2000">
                <a:solidFill>
                  <a:srgbClr val="002060"/>
                </a:solidFill>
                <a:latin typeface="Century Gothic"/>
                <a:ea typeface="Century Gothic"/>
                <a:cs typeface="Century Gothic"/>
                <a:sym typeface="Century Gothic"/>
              </a:rPr>
              <a:t> (hacer algo).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500"/>
                                        <p:tgtEl>
                                          <p:spTgt spid="57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8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80"/>
                                        </p:tgtEl>
                                        <p:attrNameLst>
                                          <p:attrName>style.visibility</p:attrName>
                                        </p:attrNameLst>
                                      </p:cBhvr>
                                      <p:to>
                                        <p:strVal val="visible"/>
                                      </p:to>
                                    </p:set>
                                    <p:animEffect transition="in" filter="fade">
                                      <p:cBhvr>
                                        <p:cTn id="16" dur="500"/>
                                        <p:tgtEl>
                                          <p:spTgt spid="58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8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81"/>
                                        </p:tgtEl>
                                        <p:attrNameLst>
                                          <p:attrName>style.visibility</p:attrName>
                                        </p:attrNameLst>
                                      </p:cBhvr>
                                      <p:to>
                                        <p:strVal val="visible"/>
                                      </p:to>
                                    </p:set>
                                    <p:animEffect transition="in" filter="fade">
                                      <p:cBhvr>
                                        <p:cTn id="25" dur="500"/>
                                        <p:tgtEl>
                                          <p:spTgt spid="58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82"/>
                                        </p:tgtEl>
                                        <p:attrNameLst>
                                          <p:attrName>style.visibility</p:attrName>
                                        </p:attrNameLst>
                                      </p:cBhvr>
                                      <p:to>
                                        <p:strVal val="visible"/>
                                      </p:to>
                                    </p:set>
                                    <p:animEffect transition="in" filter="fade">
                                      <p:cBhvr>
                                        <p:cTn id="30" dur="500"/>
                                        <p:tgtEl>
                                          <p:spTgt spid="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23"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592" name="Google Shape;592;p23"/>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600"/>
              <a:buFont typeface="Century Gothic"/>
              <a:buNone/>
            </a:pPr>
            <a:r>
              <a:rPr lang="en-GB" sz="2600" b="1">
                <a:solidFill>
                  <a:srgbClr val="FFFFFF"/>
                </a:solidFill>
              </a:rPr>
              <a:t>Routine vs ongoing/current actions</a:t>
            </a:r>
            <a:endParaRPr sz="2600" b="1">
              <a:solidFill>
                <a:schemeClr val="lt1"/>
              </a:solidFill>
            </a:endParaRPr>
          </a:p>
        </p:txBody>
      </p:sp>
      <p:sp>
        <p:nvSpPr>
          <p:cNvPr id="593" name="Google Shape;593;p23"/>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gramática</a:t>
            </a:r>
            <a:endParaRPr sz="2000" b="1" i="0" u="none" strike="noStrike" cap="none">
              <a:solidFill>
                <a:srgbClr val="FFFFFF"/>
              </a:solidFill>
              <a:latin typeface="Century Gothic"/>
              <a:ea typeface="Century Gothic"/>
              <a:cs typeface="Century Gothic"/>
              <a:sym typeface="Century Gothic"/>
            </a:endParaRPr>
          </a:p>
        </p:txBody>
      </p:sp>
      <p:sp>
        <p:nvSpPr>
          <p:cNvPr id="594" name="Google Shape;594;p23"/>
          <p:cNvSpPr txBox="1"/>
          <p:nvPr/>
        </p:nvSpPr>
        <p:spPr>
          <a:xfrm>
            <a:off x="300037" y="1425855"/>
            <a:ext cx="11697432" cy="48320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105076"/>
                </a:solidFill>
                <a:latin typeface="Century Gothic"/>
                <a:ea typeface="Century Gothic"/>
                <a:cs typeface="Century Gothic"/>
                <a:sym typeface="Century Gothic"/>
              </a:rPr>
              <a:t>English has </a:t>
            </a:r>
            <a:r>
              <a:rPr lang="en-GB" sz="2200" b="1">
                <a:solidFill>
                  <a:srgbClr val="105076"/>
                </a:solidFill>
                <a:latin typeface="Century Gothic"/>
                <a:ea typeface="Century Gothic"/>
                <a:cs typeface="Century Gothic"/>
                <a:sym typeface="Century Gothic"/>
              </a:rPr>
              <a:t>two present tense forms. </a:t>
            </a:r>
            <a:endParaRPr/>
          </a:p>
          <a:p>
            <a:pPr marL="0" marR="0" lvl="0" indent="0" algn="l" rtl="0">
              <a:spcBef>
                <a:spcPts val="0"/>
              </a:spcBef>
              <a:spcAft>
                <a:spcPts val="0"/>
              </a:spcAft>
              <a:buNone/>
            </a:pPr>
            <a:endParaRPr sz="2200" b="1">
              <a:solidFill>
                <a:srgbClr val="105076"/>
              </a:solidFill>
              <a:latin typeface="Century Gothic"/>
              <a:ea typeface="Century Gothic"/>
              <a:cs typeface="Century Gothic"/>
              <a:sym typeface="Century Gothic"/>
            </a:endParaRPr>
          </a:p>
          <a:p>
            <a:pPr marL="0" marR="0" lvl="0" indent="0" algn="l" rtl="0">
              <a:spcBef>
                <a:spcPts val="0"/>
              </a:spcBef>
              <a:spcAft>
                <a:spcPts val="0"/>
              </a:spcAft>
              <a:buNone/>
            </a:pPr>
            <a:r>
              <a:rPr lang="en-GB" sz="2200">
                <a:solidFill>
                  <a:srgbClr val="105076"/>
                </a:solidFill>
                <a:latin typeface="Century Gothic"/>
                <a:ea typeface="Century Gothic"/>
                <a:cs typeface="Century Gothic"/>
                <a:sym typeface="Century Gothic"/>
              </a:rPr>
              <a:t>We </a:t>
            </a:r>
            <a:r>
              <a:rPr lang="en-GB" sz="2200" b="1">
                <a:solidFill>
                  <a:srgbClr val="105076"/>
                </a:solidFill>
                <a:latin typeface="Century Gothic"/>
                <a:ea typeface="Century Gothic"/>
                <a:cs typeface="Century Gothic"/>
                <a:sym typeface="Century Gothic"/>
              </a:rPr>
              <a:t>make </a:t>
            </a:r>
            <a:r>
              <a:rPr lang="en-GB" sz="2200">
                <a:solidFill>
                  <a:srgbClr val="105076"/>
                </a:solidFill>
                <a:latin typeface="Century Gothic"/>
                <a:ea typeface="Century Gothic"/>
                <a:cs typeface="Century Gothic"/>
                <a:sym typeface="Century Gothic"/>
              </a:rPr>
              <a:t>calls every Monday.	     We</a:t>
            </a:r>
            <a:r>
              <a:rPr lang="en-GB" sz="2200" b="1">
                <a:solidFill>
                  <a:srgbClr val="105076"/>
                </a:solidFill>
                <a:latin typeface="Century Gothic"/>
                <a:ea typeface="Century Gothic"/>
                <a:cs typeface="Century Gothic"/>
                <a:sym typeface="Century Gothic"/>
              </a:rPr>
              <a:t> are</a:t>
            </a:r>
            <a:r>
              <a:rPr lang="en-GB" sz="2200">
                <a:solidFill>
                  <a:srgbClr val="105076"/>
                </a:solidFill>
                <a:latin typeface="Century Gothic"/>
                <a:ea typeface="Century Gothic"/>
                <a:cs typeface="Century Gothic"/>
                <a:sym typeface="Century Gothic"/>
              </a:rPr>
              <a:t> </a:t>
            </a:r>
            <a:r>
              <a:rPr lang="en-GB" sz="2200" b="1">
                <a:solidFill>
                  <a:srgbClr val="105076"/>
                </a:solidFill>
                <a:latin typeface="Century Gothic"/>
                <a:ea typeface="Century Gothic"/>
                <a:cs typeface="Century Gothic"/>
                <a:sym typeface="Century Gothic"/>
              </a:rPr>
              <a:t>making</a:t>
            </a:r>
            <a:r>
              <a:rPr lang="en-GB" sz="2200">
                <a:solidFill>
                  <a:srgbClr val="105076"/>
                </a:solidFill>
                <a:latin typeface="Century Gothic"/>
                <a:ea typeface="Century Gothic"/>
                <a:cs typeface="Century Gothic"/>
                <a:sym typeface="Century Gothic"/>
              </a:rPr>
              <a:t> calls at the moment.</a:t>
            </a:r>
            <a:endParaRPr/>
          </a:p>
          <a:p>
            <a:pPr marL="0" marR="0" lvl="0" indent="0" algn="l" rtl="0">
              <a:spcBef>
                <a:spcPts val="0"/>
              </a:spcBef>
              <a:spcAft>
                <a:spcPts val="0"/>
              </a:spcAft>
              <a:buNone/>
            </a:pPr>
            <a:endParaRPr sz="2200">
              <a:solidFill>
                <a:srgbClr val="105076"/>
              </a:solidFill>
              <a:latin typeface="Century Gothic"/>
              <a:ea typeface="Century Gothic"/>
              <a:cs typeface="Century Gothic"/>
              <a:sym typeface="Century Gothic"/>
            </a:endParaRPr>
          </a:p>
          <a:p>
            <a:pPr marL="0" marR="0" lvl="0" indent="0" algn="l" rtl="0">
              <a:spcBef>
                <a:spcPts val="0"/>
              </a:spcBef>
              <a:spcAft>
                <a:spcPts val="0"/>
              </a:spcAft>
              <a:buNone/>
            </a:pPr>
            <a:endParaRPr sz="2200">
              <a:solidFill>
                <a:srgbClr val="105076"/>
              </a:solidFill>
              <a:latin typeface="Century Gothic"/>
              <a:ea typeface="Century Gothic"/>
              <a:cs typeface="Century Gothic"/>
              <a:sym typeface="Century Gothic"/>
            </a:endParaRPr>
          </a:p>
          <a:p>
            <a:pPr marL="0" marR="0" lvl="0" indent="0" algn="l" rtl="0">
              <a:spcBef>
                <a:spcPts val="0"/>
              </a:spcBef>
              <a:spcAft>
                <a:spcPts val="0"/>
              </a:spcAft>
              <a:buNone/>
            </a:pPr>
            <a:endParaRPr sz="2200">
              <a:solidFill>
                <a:srgbClr val="105076"/>
              </a:solidFill>
              <a:latin typeface="Century Gothic"/>
              <a:ea typeface="Century Gothic"/>
              <a:cs typeface="Century Gothic"/>
              <a:sym typeface="Century Gothic"/>
            </a:endParaRPr>
          </a:p>
          <a:p>
            <a:pPr marL="0" marR="0" lvl="0" indent="0" algn="l" rtl="0">
              <a:spcBef>
                <a:spcPts val="0"/>
              </a:spcBef>
              <a:spcAft>
                <a:spcPts val="0"/>
              </a:spcAft>
              <a:buNone/>
            </a:pPr>
            <a:endParaRPr sz="2200" b="1">
              <a:solidFill>
                <a:srgbClr val="105076"/>
              </a:solidFill>
              <a:latin typeface="Century Gothic"/>
              <a:ea typeface="Century Gothic"/>
              <a:cs typeface="Century Gothic"/>
              <a:sym typeface="Century Gothic"/>
            </a:endParaRPr>
          </a:p>
          <a:p>
            <a:pPr marL="0" marR="0" lvl="0" indent="0" algn="l" rtl="0">
              <a:spcBef>
                <a:spcPts val="0"/>
              </a:spcBef>
              <a:spcAft>
                <a:spcPts val="0"/>
              </a:spcAft>
              <a:buNone/>
            </a:pPr>
            <a:endParaRPr sz="2200" b="1">
              <a:solidFill>
                <a:srgbClr val="105076"/>
              </a:solidFill>
              <a:latin typeface="Century Gothic"/>
              <a:ea typeface="Century Gothic"/>
              <a:cs typeface="Century Gothic"/>
              <a:sym typeface="Century Gothic"/>
            </a:endParaRPr>
          </a:p>
          <a:p>
            <a:pPr marL="0" marR="0" lvl="0" indent="0" algn="l" rtl="0">
              <a:spcBef>
                <a:spcPts val="0"/>
              </a:spcBef>
              <a:spcAft>
                <a:spcPts val="0"/>
              </a:spcAft>
              <a:buNone/>
            </a:pPr>
            <a:r>
              <a:rPr lang="en-GB" sz="2200">
                <a:solidFill>
                  <a:srgbClr val="1F4E79"/>
                </a:solidFill>
                <a:latin typeface="Century Gothic"/>
                <a:ea typeface="Century Gothic"/>
                <a:cs typeface="Century Gothic"/>
                <a:sym typeface="Century Gothic"/>
              </a:rPr>
              <a:t>In Spanish, you can use the </a:t>
            </a:r>
            <a:r>
              <a:rPr lang="en-GB" sz="2200" b="1" i="1">
                <a:solidFill>
                  <a:srgbClr val="1F4E79"/>
                </a:solidFill>
                <a:latin typeface="Century Gothic"/>
                <a:ea typeface="Century Gothic"/>
                <a:cs typeface="Century Gothic"/>
                <a:sym typeface="Century Gothic"/>
              </a:rPr>
              <a:t>same</a:t>
            </a:r>
            <a:r>
              <a:rPr lang="en-GB" sz="2200">
                <a:solidFill>
                  <a:srgbClr val="1F4E79"/>
                </a:solidFill>
                <a:latin typeface="Century Gothic"/>
                <a:ea typeface="Century Gothic"/>
                <a:cs typeface="Century Gothic"/>
                <a:sym typeface="Century Gothic"/>
              </a:rPr>
              <a:t> verb for routine actions and current/ongoing actions.</a:t>
            </a:r>
            <a:endParaRPr/>
          </a:p>
          <a:p>
            <a:pPr marL="0" marR="0" lvl="0" indent="0" algn="l" rtl="0">
              <a:spcBef>
                <a:spcPts val="0"/>
              </a:spcBef>
              <a:spcAft>
                <a:spcPts val="0"/>
              </a:spcAft>
              <a:buNone/>
            </a:pPr>
            <a:endParaRPr sz="2200">
              <a:solidFill>
                <a:srgbClr val="105076"/>
              </a:solidFill>
              <a:latin typeface="Century Gothic"/>
              <a:ea typeface="Century Gothic"/>
              <a:cs typeface="Century Gothic"/>
              <a:sym typeface="Century Gothic"/>
            </a:endParaRPr>
          </a:p>
          <a:p>
            <a:pPr marL="0" marR="0" lvl="0" indent="0" algn="l" rtl="0">
              <a:spcBef>
                <a:spcPts val="0"/>
              </a:spcBef>
              <a:spcAft>
                <a:spcPts val="0"/>
              </a:spcAft>
              <a:buNone/>
            </a:pPr>
            <a:endParaRPr sz="2200" b="1">
              <a:solidFill>
                <a:srgbClr val="105076"/>
              </a:solidFill>
              <a:latin typeface="Century Gothic"/>
              <a:ea typeface="Century Gothic"/>
              <a:cs typeface="Century Gothic"/>
              <a:sym typeface="Century Gothic"/>
            </a:endParaRPr>
          </a:p>
          <a:p>
            <a:pPr marL="0" marR="0" lvl="0" indent="0" algn="l" rtl="0">
              <a:spcBef>
                <a:spcPts val="0"/>
              </a:spcBef>
              <a:spcAft>
                <a:spcPts val="0"/>
              </a:spcAft>
              <a:buNone/>
            </a:pPr>
            <a:r>
              <a:rPr lang="en-GB" sz="2200" b="1">
                <a:solidFill>
                  <a:srgbClr val="105076"/>
                </a:solidFill>
                <a:latin typeface="Century Gothic"/>
                <a:ea typeface="Century Gothic"/>
                <a:cs typeface="Century Gothic"/>
                <a:sym typeface="Century Gothic"/>
              </a:rPr>
              <a:t>Hacemos </a:t>
            </a:r>
            <a:r>
              <a:rPr lang="en-GB" sz="2200">
                <a:solidFill>
                  <a:srgbClr val="105076"/>
                </a:solidFill>
                <a:latin typeface="Century Gothic"/>
                <a:ea typeface="Century Gothic"/>
                <a:cs typeface="Century Gothic"/>
                <a:sym typeface="Century Gothic"/>
              </a:rPr>
              <a:t>llamadas cada lunes.		</a:t>
            </a:r>
            <a:r>
              <a:rPr lang="en-GB" sz="2200" b="1">
                <a:solidFill>
                  <a:srgbClr val="105076"/>
                </a:solidFill>
                <a:latin typeface="Century Gothic"/>
                <a:ea typeface="Century Gothic"/>
                <a:cs typeface="Century Gothic"/>
                <a:sym typeface="Century Gothic"/>
              </a:rPr>
              <a:t>Hacemos</a:t>
            </a:r>
            <a:r>
              <a:rPr lang="en-GB" sz="2200">
                <a:solidFill>
                  <a:srgbClr val="105076"/>
                </a:solidFill>
                <a:latin typeface="Century Gothic"/>
                <a:ea typeface="Century Gothic"/>
                <a:cs typeface="Century Gothic"/>
                <a:sym typeface="Century Gothic"/>
              </a:rPr>
              <a:t> llamadas en este momento.</a:t>
            </a:r>
            <a:endParaRPr/>
          </a:p>
          <a:p>
            <a:pPr marL="0" marR="0" lvl="0" indent="0" algn="l" rtl="0">
              <a:spcBef>
                <a:spcPts val="0"/>
              </a:spcBef>
              <a:spcAft>
                <a:spcPts val="0"/>
              </a:spcAft>
              <a:buNone/>
            </a:pPr>
            <a:endParaRPr sz="2200">
              <a:solidFill>
                <a:srgbClr val="105076"/>
              </a:solidFill>
              <a:latin typeface="Century Gothic"/>
              <a:ea typeface="Century Gothic"/>
              <a:cs typeface="Century Gothic"/>
              <a:sym typeface="Century Gothic"/>
            </a:endParaRPr>
          </a:p>
        </p:txBody>
      </p:sp>
      <p:sp>
        <p:nvSpPr>
          <p:cNvPr id="595" name="Google Shape;595;p23"/>
          <p:cNvSpPr/>
          <p:nvPr/>
        </p:nvSpPr>
        <p:spPr>
          <a:xfrm>
            <a:off x="8487858" y="5443651"/>
            <a:ext cx="2528211" cy="430887"/>
          </a:xfrm>
          <a:prstGeom prst="roundRect">
            <a:avLst>
              <a:gd name="adj" fmla="val 16667"/>
            </a:avLst>
          </a:prstGeom>
          <a:no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6" name="Google Shape;596;p23"/>
          <p:cNvSpPr/>
          <p:nvPr/>
        </p:nvSpPr>
        <p:spPr>
          <a:xfrm>
            <a:off x="3044732" y="5483868"/>
            <a:ext cx="1711235" cy="430887"/>
          </a:xfrm>
          <a:prstGeom prst="roundRect">
            <a:avLst>
              <a:gd name="adj" fmla="val 16667"/>
            </a:avLst>
          </a:prstGeom>
          <a:no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7" name="Google Shape;597;p23"/>
          <p:cNvSpPr/>
          <p:nvPr/>
        </p:nvSpPr>
        <p:spPr>
          <a:xfrm>
            <a:off x="8167983" y="2122947"/>
            <a:ext cx="2181498" cy="430887"/>
          </a:xfrm>
          <a:prstGeom prst="roundRect">
            <a:avLst>
              <a:gd name="adj" fmla="val 16667"/>
            </a:avLst>
          </a:prstGeom>
          <a:no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8" name="Google Shape;598;p23"/>
          <p:cNvSpPr/>
          <p:nvPr/>
        </p:nvSpPr>
        <p:spPr>
          <a:xfrm>
            <a:off x="2429691" y="2147375"/>
            <a:ext cx="2116182" cy="430887"/>
          </a:xfrm>
          <a:prstGeom prst="roundRect">
            <a:avLst>
              <a:gd name="adj" fmla="val 16667"/>
            </a:avLst>
          </a:prstGeom>
          <a:no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9" name="Google Shape;599;p23"/>
          <p:cNvSpPr txBox="1"/>
          <p:nvPr/>
        </p:nvSpPr>
        <p:spPr>
          <a:xfrm>
            <a:off x="300037" y="2733051"/>
            <a:ext cx="492436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105076"/>
                </a:solidFill>
                <a:latin typeface="Century Gothic"/>
                <a:ea typeface="Century Gothic"/>
                <a:cs typeface="Century Gothic"/>
                <a:sym typeface="Century Gothic"/>
              </a:rPr>
              <a:t>Present simple - normally; routine</a:t>
            </a:r>
            <a:endParaRPr/>
          </a:p>
        </p:txBody>
      </p:sp>
      <p:sp>
        <p:nvSpPr>
          <p:cNvPr id="600" name="Google Shape;600;p23"/>
          <p:cNvSpPr txBox="1"/>
          <p:nvPr/>
        </p:nvSpPr>
        <p:spPr>
          <a:xfrm>
            <a:off x="5224406" y="2757298"/>
            <a:ext cx="724213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105076"/>
                </a:solidFill>
                <a:latin typeface="Century Gothic"/>
                <a:ea typeface="Century Gothic"/>
                <a:cs typeface="Century Gothic"/>
                <a:sym typeface="Century Gothic"/>
              </a:rPr>
              <a:t>Present continuous </a:t>
            </a:r>
            <a:r>
              <a:rPr lang="en-GB" sz="2200">
                <a:solidFill>
                  <a:srgbClr val="105076"/>
                </a:solidFill>
                <a:latin typeface="Century Gothic"/>
                <a:ea typeface="Century Gothic"/>
                <a:cs typeface="Century Gothic"/>
                <a:sym typeface="Century Gothic"/>
              </a:rPr>
              <a:t>(BE + -ing) </a:t>
            </a:r>
            <a:r>
              <a:rPr lang="en-GB" sz="2200" b="1">
                <a:solidFill>
                  <a:srgbClr val="105076"/>
                </a:solidFill>
                <a:latin typeface="Century Gothic"/>
                <a:ea typeface="Century Gothic"/>
                <a:cs typeface="Century Gothic"/>
                <a:sym typeface="Century Gothic"/>
              </a:rPr>
              <a:t>-</a:t>
            </a:r>
            <a:r>
              <a:rPr lang="en-GB" sz="2200">
                <a:solidFill>
                  <a:srgbClr val="105076"/>
                </a:solidFill>
                <a:latin typeface="Century Gothic"/>
                <a:ea typeface="Century Gothic"/>
                <a:cs typeface="Century Gothic"/>
                <a:sym typeface="Century Gothic"/>
              </a:rPr>
              <a:t> </a:t>
            </a:r>
            <a:r>
              <a:rPr lang="en-GB" sz="2200" b="1">
                <a:solidFill>
                  <a:srgbClr val="105076"/>
                </a:solidFill>
                <a:latin typeface="Century Gothic"/>
                <a:ea typeface="Century Gothic"/>
                <a:cs typeface="Century Gothic"/>
                <a:sym typeface="Century Gothic"/>
              </a:rPr>
              <a:t>unfinished; current</a:t>
            </a:r>
            <a:endParaRPr/>
          </a:p>
        </p:txBody>
      </p:sp>
      <p:sp>
        <p:nvSpPr>
          <p:cNvPr id="601" name="Google Shape;601;p23"/>
          <p:cNvSpPr/>
          <p:nvPr/>
        </p:nvSpPr>
        <p:spPr>
          <a:xfrm>
            <a:off x="8036964" y="2237096"/>
            <a:ext cx="4100791" cy="3496955"/>
          </a:xfrm>
          <a:prstGeom prst="irregularSeal1">
            <a:avLst/>
          </a:prstGeom>
          <a:solidFill>
            <a:srgbClr val="FFC0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i="1">
                <a:solidFill>
                  <a:srgbClr val="105076"/>
                </a:solidFill>
                <a:latin typeface="Century Gothic"/>
                <a:ea typeface="Century Gothic"/>
                <a:cs typeface="Century Gothic"/>
                <a:sym typeface="Century Gothic"/>
              </a:rPr>
              <a:t>Hacemos </a:t>
            </a:r>
            <a:r>
              <a:rPr lang="en-GB" sz="2200">
                <a:solidFill>
                  <a:srgbClr val="105076"/>
                </a:solidFill>
                <a:latin typeface="Century Gothic"/>
                <a:ea typeface="Century Gothic"/>
                <a:cs typeface="Century Gothic"/>
                <a:sym typeface="Century Gothic"/>
              </a:rPr>
              <a:t>=  We make AND </a:t>
            </a:r>
            <a:endParaRPr/>
          </a:p>
          <a:p>
            <a:pPr marL="0" marR="0" lvl="0" indent="0" algn="ctr" rtl="0">
              <a:spcBef>
                <a:spcPts val="0"/>
              </a:spcBef>
              <a:spcAft>
                <a:spcPts val="0"/>
              </a:spcAft>
              <a:buNone/>
            </a:pPr>
            <a:r>
              <a:rPr lang="en-GB" sz="2200">
                <a:solidFill>
                  <a:srgbClr val="105076"/>
                </a:solidFill>
                <a:latin typeface="Century Gothic"/>
                <a:ea typeface="Century Gothic"/>
                <a:cs typeface="Century Gothic"/>
                <a:sym typeface="Century Gothic"/>
              </a:rPr>
              <a:t>we are making</a:t>
            </a:r>
            <a:endParaRPr/>
          </a:p>
        </p:txBody>
      </p:sp>
      <p:sp>
        <p:nvSpPr>
          <p:cNvPr id="602" name="Google Shape;602;p23"/>
          <p:cNvSpPr txBox="1"/>
          <p:nvPr/>
        </p:nvSpPr>
        <p:spPr>
          <a:xfrm>
            <a:off x="300036" y="3434753"/>
            <a:ext cx="914070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chemeClr val="accent2"/>
                </a:solidFill>
                <a:latin typeface="Century Gothic"/>
                <a:ea typeface="Century Gothic"/>
                <a:cs typeface="Century Gothic"/>
                <a:sym typeface="Century Gothic"/>
              </a:rPr>
              <a:t>Adverbs of time</a:t>
            </a:r>
            <a:r>
              <a:rPr lang="en-GB" sz="2200">
                <a:solidFill>
                  <a:schemeClr val="accent2"/>
                </a:solidFill>
                <a:latin typeface="Century Gothic"/>
                <a:ea typeface="Century Gothic"/>
                <a:cs typeface="Century Gothic"/>
                <a:sym typeface="Century Gothic"/>
              </a:rPr>
              <a:t> </a:t>
            </a:r>
            <a:r>
              <a:rPr lang="en-GB" sz="2200">
                <a:solidFill>
                  <a:srgbClr val="105076"/>
                </a:solidFill>
                <a:latin typeface="Century Gothic"/>
                <a:ea typeface="Century Gothic"/>
                <a:cs typeface="Century Gothic"/>
                <a:sym typeface="Century Gothic"/>
              </a:rPr>
              <a:t>tell us which English tense to choose.</a:t>
            </a:r>
            <a:endParaRPr/>
          </a:p>
        </p:txBody>
      </p:sp>
      <p:sp>
        <p:nvSpPr>
          <p:cNvPr id="603" name="Google Shape;603;p23"/>
          <p:cNvSpPr txBox="1"/>
          <p:nvPr/>
        </p:nvSpPr>
        <p:spPr>
          <a:xfrm>
            <a:off x="789523" y="5907707"/>
            <a:ext cx="394539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105076"/>
                </a:solidFill>
                <a:latin typeface="Century Gothic"/>
                <a:ea typeface="Century Gothic"/>
                <a:cs typeface="Century Gothic"/>
                <a:sym typeface="Century Gothic"/>
              </a:rPr>
              <a:t>This is a </a:t>
            </a:r>
            <a:r>
              <a:rPr lang="en-GB" sz="2200" b="1">
                <a:solidFill>
                  <a:srgbClr val="105076"/>
                </a:solidFill>
                <a:latin typeface="Century Gothic"/>
                <a:ea typeface="Century Gothic"/>
                <a:cs typeface="Century Gothic"/>
                <a:sym typeface="Century Gothic"/>
              </a:rPr>
              <a:t>routine action</a:t>
            </a:r>
            <a:r>
              <a:rPr lang="en-GB" sz="2200">
                <a:solidFill>
                  <a:srgbClr val="105076"/>
                </a:solidFill>
                <a:latin typeface="Century Gothic"/>
                <a:ea typeface="Century Gothic"/>
                <a:cs typeface="Century Gothic"/>
                <a:sym typeface="Century Gothic"/>
              </a:rPr>
              <a:t>. </a:t>
            </a:r>
            <a:endParaRPr/>
          </a:p>
        </p:txBody>
      </p:sp>
      <p:sp>
        <p:nvSpPr>
          <p:cNvPr id="604" name="Google Shape;604;p23"/>
          <p:cNvSpPr txBox="1"/>
          <p:nvPr/>
        </p:nvSpPr>
        <p:spPr>
          <a:xfrm>
            <a:off x="5950854" y="5859551"/>
            <a:ext cx="483067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105076"/>
                </a:solidFill>
                <a:latin typeface="Century Gothic"/>
                <a:ea typeface="Century Gothic"/>
                <a:cs typeface="Century Gothic"/>
                <a:sym typeface="Century Gothic"/>
              </a:rPr>
              <a:t>This is a </a:t>
            </a:r>
            <a:r>
              <a:rPr lang="en-GB" sz="2200" b="1">
                <a:solidFill>
                  <a:srgbClr val="105076"/>
                </a:solidFill>
                <a:latin typeface="Century Gothic"/>
                <a:ea typeface="Century Gothic"/>
                <a:cs typeface="Century Gothic"/>
                <a:sym typeface="Century Gothic"/>
              </a:rPr>
              <a:t>current/unfinished action</a:t>
            </a:r>
            <a:r>
              <a:rPr lang="en-GB" sz="2200">
                <a:solidFill>
                  <a:srgbClr val="105076"/>
                </a:solidFill>
                <a:latin typeface="Century Gothic"/>
                <a:ea typeface="Century Gothic"/>
                <a:cs typeface="Century Gothic"/>
                <a:sym typeface="Century Gothic"/>
              </a:rPr>
              <a:t>. </a:t>
            </a:r>
            <a:endParaRPr/>
          </a:p>
        </p:txBody>
      </p:sp>
      <p:sp>
        <p:nvSpPr>
          <p:cNvPr id="605" name="Google Shape;605;p23"/>
          <p:cNvSpPr/>
          <p:nvPr/>
        </p:nvSpPr>
        <p:spPr>
          <a:xfrm>
            <a:off x="875518" y="4853492"/>
            <a:ext cx="1545809" cy="581885"/>
          </a:xfrm>
          <a:prstGeom prst="wedgeRoundRectCallout">
            <a:avLst>
              <a:gd name="adj1" fmla="val -20833"/>
              <a:gd name="adj2" fmla="val 62500"/>
              <a:gd name="adj3" fmla="val 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We make</a:t>
            </a:r>
            <a:endParaRPr/>
          </a:p>
        </p:txBody>
      </p:sp>
      <p:sp>
        <p:nvSpPr>
          <p:cNvPr id="606" name="Google Shape;606;p23"/>
          <p:cNvSpPr/>
          <p:nvPr/>
        </p:nvSpPr>
        <p:spPr>
          <a:xfrm>
            <a:off x="5841524" y="4861766"/>
            <a:ext cx="2055154" cy="581885"/>
          </a:xfrm>
          <a:prstGeom prst="wedgeRoundRectCallout">
            <a:avLst>
              <a:gd name="adj1" fmla="val -20833"/>
              <a:gd name="adj2" fmla="val 62500"/>
              <a:gd name="adj3" fmla="val 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We are making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9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9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94">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9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0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9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9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0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0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0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9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0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0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9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24"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613" name="Google Shape;613;p24"/>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500"/>
              <a:buFont typeface="Century Gothic"/>
              <a:buNone/>
            </a:pPr>
            <a:r>
              <a:rPr lang="en-GB" sz="2500" b="1">
                <a:solidFill>
                  <a:srgbClr val="FFFFFF"/>
                </a:solidFill>
              </a:rPr>
              <a:t>Routine vs unfinished/current actions</a:t>
            </a:r>
            <a:endParaRPr sz="2500" b="1">
              <a:solidFill>
                <a:schemeClr val="lt1"/>
              </a:solidFill>
            </a:endParaRPr>
          </a:p>
        </p:txBody>
      </p:sp>
      <p:sp>
        <p:nvSpPr>
          <p:cNvPr id="614" name="Google Shape;614;p24"/>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gramática</a:t>
            </a:r>
            <a:endParaRPr sz="2000" b="1" i="0" u="none" strike="noStrike" cap="none">
              <a:solidFill>
                <a:srgbClr val="FFFFFF"/>
              </a:solidFill>
              <a:latin typeface="Century Gothic"/>
              <a:ea typeface="Century Gothic"/>
              <a:cs typeface="Century Gothic"/>
              <a:sym typeface="Century Gothic"/>
            </a:endParaRPr>
          </a:p>
        </p:txBody>
      </p:sp>
      <p:sp>
        <p:nvSpPr>
          <p:cNvPr id="615" name="Google Shape;615;p24"/>
          <p:cNvSpPr txBox="1"/>
          <p:nvPr/>
        </p:nvSpPr>
        <p:spPr>
          <a:xfrm>
            <a:off x="300037" y="1212566"/>
            <a:ext cx="11697432"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105076"/>
                </a:solidFill>
                <a:latin typeface="Century Gothic"/>
                <a:ea typeface="Century Gothic"/>
                <a:cs typeface="Century Gothic"/>
                <a:sym typeface="Century Gothic"/>
              </a:rPr>
              <a:t>Nico is babysitting for the López family. </a:t>
            </a:r>
            <a:endParaRPr/>
          </a:p>
          <a:p>
            <a:pPr marL="0" marR="0" lvl="0" indent="0" algn="l" rtl="0">
              <a:spcBef>
                <a:spcPts val="0"/>
              </a:spcBef>
              <a:spcAft>
                <a:spcPts val="0"/>
              </a:spcAft>
              <a:buNone/>
            </a:pPr>
            <a:r>
              <a:rPr lang="en-GB" sz="2200">
                <a:solidFill>
                  <a:srgbClr val="105076"/>
                </a:solidFill>
                <a:latin typeface="Century Gothic"/>
                <a:ea typeface="Century Gothic"/>
                <a:cs typeface="Century Gothic"/>
                <a:sym typeface="Century Gothic"/>
              </a:rPr>
              <a:t>He makes notes about the children, Lucía and Daniel.</a:t>
            </a:r>
            <a:endParaRPr/>
          </a:p>
          <a:p>
            <a:pPr marL="0" marR="0" lvl="0" indent="0" algn="l" rtl="0">
              <a:spcBef>
                <a:spcPts val="0"/>
              </a:spcBef>
              <a:spcAft>
                <a:spcPts val="0"/>
              </a:spcAft>
              <a:buNone/>
            </a:pPr>
            <a:endParaRPr sz="2200" b="1">
              <a:solidFill>
                <a:srgbClr val="105076"/>
              </a:solidFill>
              <a:latin typeface="Century Gothic"/>
              <a:ea typeface="Century Gothic"/>
              <a:cs typeface="Century Gothic"/>
              <a:sym typeface="Century Gothic"/>
            </a:endParaRPr>
          </a:p>
          <a:p>
            <a:pPr marL="0" marR="0" lvl="0" indent="0" algn="l" rtl="0">
              <a:spcBef>
                <a:spcPts val="0"/>
              </a:spcBef>
              <a:spcAft>
                <a:spcPts val="0"/>
              </a:spcAft>
              <a:buNone/>
            </a:pPr>
            <a:r>
              <a:rPr lang="en-GB" sz="2200">
                <a:solidFill>
                  <a:srgbClr val="105076"/>
                </a:solidFill>
                <a:latin typeface="Century Gothic"/>
                <a:ea typeface="Century Gothic"/>
                <a:cs typeface="Century Gothic"/>
                <a:sym typeface="Century Gothic"/>
              </a:rPr>
              <a:t>Choose the </a:t>
            </a:r>
            <a:r>
              <a:rPr lang="en-GB" sz="2200" b="1">
                <a:solidFill>
                  <a:srgbClr val="105076"/>
                </a:solidFill>
                <a:latin typeface="Century Gothic"/>
                <a:ea typeface="Century Gothic"/>
                <a:cs typeface="Century Gothic"/>
                <a:sym typeface="Century Gothic"/>
              </a:rPr>
              <a:t>correct adverb</a:t>
            </a:r>
            <a:r>
              <a:rPr lang="en-GB" sz="2200">
                <a:solidFill>
                  <a:srgbClr val="105076"/>
                </a:solidFill>
                <a:latin typeface="Century Gothic"/>
                <a:ea typeface="Century Gothic"/>
                <a:cs typeface="Century Gothic"/>
                <a:sym typeface="Century Gothic"/>
              </a:rPr>
              <a:t>.</a:t>
            </a:r>
            <a:endParaRPr/>
          </a:p>
        </p:txBody>
      </p:sp>
      <p:grpSp>
        <p:nvGrpSpPr>
          <p:cNvPr id="616" name="Google Shape;616;p24"/>
          <p:cNvGrpSpPr/>
          <p:nvPr/>
        </p:nvGrpSpPr>
        <p:grpSpPr>
          <a:xfrm>
            <a:off x="1520229" y="3077482"/>
            <a:ext cx="7537933" cy="2440282"/>
            <a:chOff x="1531318" y="3122691"/>
            <a:chExt cx="7537933" cy="2440282"/>
          </a:xfrm>
        </p:grpSpPr>
        <p:sp>
          <p:nvSpPr>
            <p:cNvPr id="617" name="Google Shape;617;p24"/>
            <p:cNvSpPr txBox="1"/>
            <p:nvPr/>
          </p:nvSpPr>
          <p:spPr>
            <a:xfrm>
              <a:off x="1531321" y="3122691"/>
              <a:ext cx="736648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E4E79"/>
                  </a:solidFill>
                  <a:latin typeface="Century Gothic"/>
                  <a:ea typeface="Century Gothic"/>
                  <a:cs typeface="Century Gothic"/>
                  <a:sym typeface="Century Gothic"/>
                </a:rPr>
                <a:t>1. Daniel is playing tennis at the moment/every Sunday.</a:t>
              </a:r>
              <a:endParaRPr sz="1800">
                <a:solidFill>
                  <a:srgbClr val="1E4E79"/>
                </a:solidFill>
                <a:latin typeface="Dancing Script"/>
                <a:ea typeface="Dancing Script"/>
                <a:cs typeface="Dancing Script"/>
                <a:sym typeface="Dancing Script"/>
              </a:endParaRPr>
            </a:p>
          </p:txBody>
        </p:sp>
        <p:sp>
          <p:nvSpPr>
            <p:cNvPr id="618" name="Google Shape;618;p24"/>
            <p:cNvSpPr txBox="1"/>
            <p:nvPr/>
          </p:nvSpPr>
          <p:spPr>
            <a:xfrm>
              <a:off x="1531318" y="3644690"/>
              <a:ext cx="736648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E4E79"/>
                  </a:solidFill>
                  <a:latin typeface="Century Gothic"/>
                  <a:ea typeface="Century Gothic"/>
                  <a:cs typeface="Century Gothic"/>
                  <a:sym typeface="Century Gothic"/>
                </a:rPr>
                <a:t>2. Lucía meets up with friends at the moment/every day.</a:t>
              </a:r>
              <a:endParaRPr sz="1800">
                <a:solidFill>
                  <a:srgbClr val="1E4E79"/>
                </a:solidFill>
                <a:latin typeface="Dancing Script"/>
                <a:ea typeface="Dancing Script"/>
                <a:cs typeface="Dancing Script"/>
                <a:sym typeface="Dancing Script"/>
              </a:endParaRPr>
            </a:p>
          </p:txBody>
        </p:sp>
        <p:sp>
          <p:nvSpPr>
            <p:cNvPr id="619" name="Google Shape;619;p24"/>
            <p:cNvSpPr txBox="1"/>
            <p:nvPr/>
          </p:nvSpPr>
          <p:spPr>
            <a:xfrm>
              <a:off x="1531319" y="4148052"/>
              <a:ext cx="736649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05076"/>
                  </a:solidFill>
                  <a:latin typeface="Century Gothic"/>
                  <a:ea typeface="Century Gothic"/>
                  <a:cs typeface="Century Gothic"/>
                  <a:sym typeface="Century Gothic"/>
                </a:rPr>
                <a:t>3. Lucía</a:t>
              </a:r>
              <a:r>
                <a:rPr lang="en-GB" sz="2000">
                  <a:solidFill>
                    <a:srgbClr val="1E4E79"/>
                  </a:solidFill>
                  <a:latin typeface="Century Gothic"/>
                  <a:ea typeface="Century Gothic"/>
                  <a:cs typeface="Century Gothic"/>
                  <a:sym typeface="Century Gothic"/>
                </a:rPr>
                <a:t> is having lunch at the moment/on Fridays.</a:t>
              </a:r>
              <a:endParaRPr sz="1800">
                <a:solidFill>
                  <a:srgbClr val="1E4E79"/>
                </a:solidFill>
                <a:latin typeface="Dancing Script"/>
                <a:ea typeface="Dancing Script"/>
                <a:cs typeface="Dancing Script"/>
                <a:sym typeface="Dancing Script"/>
              </a:endParaRPr>
            </a:p>
          </p:txBody>
        </p:sp>
        <p:sp>
          <p:nvSpPr>
            <p:cNvPr id="620" name="Google Shape;620;p24"/>
            <p:cNvSpPr txBox="1"/>
            <p:nvPr/>
          </p:nvSpPr>
          <p:spPr>
            <a:xfrm>
              <a:off x="1531319" y="4670051"/>
              <a:ext cx="753793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05076"/>
                  </a:solidFill>
                  <a:latin typeface="Century Gothic"/>
                  <a:ea typeface="Century Gothic"/>
                  <a:cs typeface="Century Gothic"/>
                  <a:sym typeface="Century Gothic"/>
                </a:rPr>
                <a:t>4. Daniel</a:t>
              </a:r>
              <a:r>
                <a:rPr lang="en-GB" sz="2000">
                  <a:solidFill>
                    <a:srgbClr val="1E4E79"/>
                  </a:solidFill>
                  <a:latin typeface="Century Gothic"/>
                  <a:ea typeface="Century Gothic"/>
                  <a:cs typeface="Century Gothic"/>
                  <a:sym typeface="Century Gothic"/>
                </a:rPr>
                <a:t> does his homework at the moment/on Saturdays.</a:t>
              </a:r>
              <a:endParaRPr sz="1800">
                <a:solidFill>
                  <a:srgbClr val="1E4E79"/>
                </a:solidFill>
                <a:latin typeface="Dancing Script"/>
                <a:ea typeface="Dancing Script"/>
                <a:cs typeface="Dancing Script"/>
                <a:sym typeface="Dancing Script"/>
              </a:endParaRPr>
            </a:p>
          </p:txBody>
        </p:sp>
        <p:sp>
          <p:nvSpPr>
            <p:cNvPr id="621" name="Google Shape;621;p24"/>
            <p:cNvSpPr txBox="1"/>
            <p:nvPr/>
          </p:nvSpPr>
          <p:spPr>
            <a:xfrm>
              <a:off x="1531318" y="5162863"/>
              <a:ext cx="736649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05076"/>
                  </a:solidFill>
                  <a:latin typeface="Century Gothic"/>
                  <a:ea typeface="Century Gothic"/>
                  <a:cs typeface="Century Gothic"/>
                  <a:sym typeface="Century Gothic"/>
                </a:rPr>
                <a:t>5. Daniel</a:t>
              </a:r>
              <a:r>
                <a:rPr lang="en-GB" sz="2000">
                  <a:solidFill>
                    <a:srgbClr val="1E4E79"/>
                  </a:solidFill>
                  <a:latin typeface="Century Gothic"/>
                  <a:ea typeface="Century Gothic"/>
                  <a:cs typeface="Century Gothic"/>
                  <a:sym typeface="Century Gothic"/>
                </a:rPr>
                <a:t> goes for a walk at the moment/every Sunday.</a:t>
              </a:r>
              <a:endParaRPr sz="1800">
                <a:solidFill>
                  <a:srgbClr val="1E4E79"/>
                </a:solidFill>
                <a:latin typeface="Dancing Script"/>
                <a:ea typeface="Dancing Script"/>
                <a:cs typeface="Dancing Script"/>
                <a:sym typeface="Dancing Script"/>
              </a:endParaRPr>
            </a:p>
          </p:txBody>
        </p:sp>
      </p:grpSp>
      <p:cxnSp>
        <p:nvCxnSpPr>
          <p:cNvPr id="622" name="Google Shape;622;p24"/>
          <p:cNvCxnSpPr/>
          <p:nvPr/>
        </p:nvCxnSpPr>
        <p:spPr>
          <a:xfrm>
            <a:off x="5292615" y="3809769"/>
            <a:ext cx="1817866" cy="12236"/>
          </a:xfrm>
          <a:prstGeom prst="straightConnector1">
            <a:avLst/>
          </a:prstGeom>
          <a:noFill/>
          <a:ln w="41275" cap="flat" cmpd="sng">
            <a:solidFill>
              <a:srgbClr val="1E4E79"/>
            </a:solidFill>
            <a:prstDash val="solid"/>
            <a:miter lim="800000"/>
            <a:headEnd type="none" w="sm" len="sm"/>
            <a:tailEnd type="none" w="sm" len="sm"/>
          </a:ln>
        </p:spPr>
      </p:cxnSp>
      <p:cxnSp>
        <p:nvCxnSpPr>
          <p:cNvPr id="623" name="Google Shape;623;p24"/>
          <p:cNvCxnSpPr/>
          <p:nvPr/>
        </p:nvCxnSpPr>
        <p:spPr>
          <a:xfrm>
            <a:off x="6515904" y="4287445"/>
            <a:ext cx="1273119" cy="15040"/>
          </a:xfrm>
          <a:prstGeom prst="straightConnector1">
            <a:avLst/>
          </a:prstGeom>
          <a:noFill/>
          <a:ln w="41275" cap="flat" cmpd="sng">
            <a:solidFill>
              <a:srgbClr val="1E4E79"/>
            </a:solidFill>
            <a:prstDash val="solid"/>
            <a:miter lim="800000"/>
            <a:headEnd type="none" w="sm" len="sm"/>
            <a:tailEnd type="none" w="sm" len="sm"/>
          </a:ln>
        </p:spPr>
      </p:cxnSp>
      <p:cxnSp>
        <p:nvCxnSpPr>
          <p:cNvPr id="624" name="Google Shape;624;p24"/>
          <p:cNvCxnSpPr/>
          <p:nvPr/>
        </p:nvCxnSpPr>
        <p:spPr>
          <a:xfrm>
            <a:off x="4958823" y="4819254"/>
            <a:ext cx="1702690" cy="0"/>
          </a:xfrm>
          <a:prstGeom prst="straightConnector1">
            <a:avLst/>
          </a:prstGeom>
          <a:noFill/>
          <a:ln w="41275" cap="flat" cmpd="sng">
            <a:solidFill>
              <a:srgbClr val="1E4E79"/>
            </a:solidFill>
            <a:prstDash val="solid"/>
            <a:miter lim="800000"/>
            <a:headEnd type="none" w="sm" len="sm"/>
            <a:tailEnd type="none" w="sm" len="sm"/>
          </a:ln>
        </p:spPr>
      </p:cxnSp>
      <p:cxnSp>
        <p:nvCxnSpPr>
          <p:cNvPr id="625" name="Google Shape;625;p24"/>
          <p:cNvCxnSpPr/>
          <p:nvPr/>
        </p:nvCxnSpPr>
        <p:spPr>
          <a:xfrm rot="10800000" flipH="1">
            <a:off x="6661513" y="3259415"/>
            <a:ext cx="1526656" cy="18122"/>
          </a:xfrm>
          <a:prstGeom prst="straightConnector1">
            <a:avLst/>
          </a:prstGeom>
          <a:noFill/>
          <a:ln w="41275" cap="flat" cmpd="sng">
            <a:solidFill>
              <a:srgbClr val="1E4E79"/>
            </a:solidFill>
            <a:prstDash val="solid"/>
            <a:miter lim="800000"/>
            <a:headEnd type="none" w="sm" len="sm"/>
            <a:tailEnd type="none" w="sm" len="sm"/>
          </a:ln>
        </p:spPr>
      </p:cxnSp>
      <p:cxnSp>
        <p:nvCxnSpPr>
          <p:cNvPr id="626" name="Google Shape;626;p24"/>
          <p:cNvCxnSpPr/>
          <p:nvPr/>
        </p:nvCxnSpPr>
        <p:spPr>
          <a:xfrm>
            <a:off x="4700002" y="5299929"/>
            <a:ext cx="1683478" cy="17780"/>
          </a:xfrm>
          <a:prstGeom prst="straightConnector1">
            <a:avLst/>
          </a:prstGeom>
          <a:noFill/>
          <a:ln w="41275" cap="flat" cmpd="sng">
            <a:solidFill>
              <a:srgbClr val="1E4E79"/>
            </a:solidFill>
            <a:prstDash val="solid"/>
            <a:miter lim="800000"/>
            <a:headEnd type="none" w="sm" len="sm"/>
            <a:tailEnd type="none" w="sm" len="sm"/>
          </a:ln>
        </p:spPr>
      </p:cxnSp>
      <p:pic>
        <p:nvPicPr>
          <p:cNvPr id="627" name="Google Shape;627;p24"/>
          <p:cNvPicPr preferRelativeResize="0"/>
          <p:nvPr/>
        </p:nvPicPr>
        <p:blipFill rotWithShape="1">
          <a:blip r:embed="rId4">
            <a:alphaModFix/>
          </a:blip>
          <a:srcRect/>
          <a:stretch/>
        </p:blipFill>
        <p:spPr>
          <a:xfrm>
            <a:off x="10078886" y="1917482"/>
            <a:ext cx="1491874" cy="40186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25"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634" name="Google Shape;634;p25"/>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500"/>
              <a:buFont typeface="Century Gothic"/>
              <a:buNone/>
            </a:pPr>
            <a:r>
              <a:rPr lang="en-GB" sz="2500" b="1">
                <a:solidFill>
                  <a:srgbClr val="FFFFFF"/>
                </a:solidFill>
              </a:rPr>
              <a:t>Routine vs unfinished/current actions</a:t>
            </a:r>
            <a:endParaRPr sz="2500" b="1">
              <a:solidFill>
                <a:schemeClr val="lt1"/>
              </a:solidFill>
            </a:endParaRPr>
          </a:p>
        </p:txBody>
      </p:sp>
      <p:sp>
        <p:nvSpPr>
          <p:cNvPr id="635" name="Google Shape;635;p25"/>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gramática</a:t>
            </a:r>
            <a:endParaRPr sz="2000" b="1" i="0" u="none" strike="noStrike" cap="none">
              <a:solidFill>
                <a:srgbClr val="FFFFFF"/>
              </a:solidFill>
              <a:latin typeface="Century Gothic"/>
              <a:ea typeface="Century Gothic"/>
              <a:cs typeface="Century Gothic"/>
              <a:sym typeface="Century Gothic"/>
            </a:endParaRPr>
          </a:p>
        </p:txBody>
      </p:sp>
      <p:sp>
        <p:nvSpPr>
          <p:cNvPr id="636" name="Google Shape;636;p25"/>
          <p:cNvSpPr txBox="1"/>
          <p:nvPr/>
        </p:nvSpPr>
        <p:spPr>
          <a:xfrm>
            <a:off x="408600" y="1213951"/>
            <a:ext cx="10994506" cy="17851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105076"/>
                </a:solidFill>
                <a:latin typeface="Century Gothic"/>
                <a:ea typeface="Century Gothic"/>
                <a:cs typeface="Century Gothic"/>
                <a:sym typeface="Century Gothic"/>
              </a:rPr>
              <a:t>Nico is babysitting for the López family. </a:t>
            </a:r>
            <a:endParaRPr/>
          </a:p>
          <a:p>
            <a:pPr marL="0" marR="0" lvl="0" indent="0" algn="l" rtl="0">
              <a:spcBef>
                <a:spcPts val="0"/>
              </a:spcBef>
              <a:spcAft>
                <a:spcPts val="0"/>
              </a:spcAft>
              <a:buNone/>
            </a:pPr>
            <a:r>
              <a:rPr lang="en-GB" sz="2200">
                <a:solidFill>
                  <a:srgbClr val="105076"/>
                </a:solidFill>
                <a:latin typeface="Century Gothic"/>
                <a:ea typeface="Century Gothic"/>
                <a:cs typeface="Century Gothic"/>
                <a:sym typeface="Century Gothic"/>
              </a:rPr>
              <a:t>He makes notes about the children, Lucía and Daniel.</a:t>
            </a:r>
            <a:endParaRPr/>
          </a:p>
          <a:p>
            <a:pPr marL="0" marR="0" lvl="0" indent="0" algn="l" rtl="0">
              <a:spcBef>
                <a:spcPts val="0"/>
              </a:spcBef>
              <a:spcAft>
                <a:spcPts val="0"/>
              </a:spcAft>
              <a:buNone/>
            </a:pPr>
            <a:endParaRPr sz="2200" b="1">
              <a:solidFill>
                <a:srgbClr val="105076"/>
              </a:solidFill>
              <a:latin typeface="Century Gothic"/>
              <a:ea typeface="Century Gothic"/>
              <a:cs typeface="Century Gothic"/>
              <a:sym typeface="Century Gothic"/>
            </a:endParaRPr>
          </a:p>
          <a:p>
            <a:pPr marL="0" marR="0" lvl="0" indent="0" algn="l" rtl="0">
              <a:spcBef>
                <a:spcPts val="0"/>
              </a:spcBef>
              <a:spcAft>
                <a:spcPts val="0"/>
              </a:spcAft>
              <a:buNone/>
            </a:pPr>
            <a:r>
              <a:rPr lang="en-GB" sz="2200">
                <a:solidFill>
                  <a:srgbClr val="105076"/>
                </a:solidFill>
                <a:latin typeface="Century Gothic"/>
                <a:ea typeface="Century Gothic"/>
                <a:cs typeface="Century Gothic"/>
                <a:sym typeface="Century Gothic"/>
              </a:rPr>
              <a:t>Choose the </a:t>
            </a:r>
            <a:r>
              <a:rPr lang="en-GB" sz="2200" b="1">
                <a:solidFill>
                  <a:srgbClr val="105076"/>
                </a:solidFill>
                <a:latin typeface="Century Gothic"/>
                <a:ea typeface="Century Gothic"/>
                <a:cs typeface="Century Gothic"/>
                <a:sym typeface="Century Gothic"/>
              </a:rPr>
              <a:t>correct verb in English: </a:t>
            </a:r>
            <a:r>
              <a:rPr lang="en-GB" sz="2200">
                <a:solidFill>
                  <a:srgbClr val="105076"/>
                </a:solidFill>
                <a:latin typeface="Century Gothic"/>
                <a:ea typeface="Century Gothic"/>
                <a:cs typeface="Century Gothic"/>
                <a:sym typeface="Century Gothic"/>
              </a:rPr>
              <a:t>are these </a:t>
            </a:r>
            <a:r>
              <a:rPr lang="en-GB" sz="2200" b="1">
                <a:solidFill>
                  <a:srgbClr val="105076"/>
                </a:solidFill>
                <a:latin typeface="Century Gothic"/>
                <a:ea typeface="Century Gothic"/>
                <a:cs typeface="Century Gothic"/>
                <a:sym typeface="Century Gothic"/>
              </a:rPr>
              <a:t>routine actions </a:t>
            </a:r>
            <a:r>
              <a:rPr lang="en-GB" sz="2200">
                <a:solidFill>
                  <a:srgbClr val="105076"/>
                </a:solidFill>
                <a:latin typeface="Century Gothic"/>
                <a:ea typeface="Century Gothic"/>
                <a:cs typeface="Century Gothic"/>
                <a:sym typeface="Century Gothic"/>
              </a:rPr>
              <a:t>or </a:t>
            </a:r>
            <a:endParaRPr/>
          </a:p>
          <a:p>
            <a:pPr marL="0" marR="0" lvl="0" indent="0" algn="l" rtl="0">
              <a:spcBef>
                <a:spcPts val="0"/>
              </a:spcBef>
              <a:spcAft>
                <a:spcPts val="0"/>
              </a:spcAft>
              <a:buNone/>
            </a:pPr>
            <a:r>
              <a:rPr lang="en-GB" sz="2200" b="1">
                <a:solidFill>
                  <a:srgbClr val="105076"/>
                </a:solidFill>
                <a:latin typeface="Century Gothic"/>
                <a:ea typeface="Century Gothic"/>
                <a:cs typeface="Century Gothic"/>
                <a:sym typeface="Century Gothic"/>
              </a:rPr>
              <a:t>unfinished/ current actions</a:t>
            </a:r>
            <a:r>
              <a:rPr lang="en-GB" sz="2200">
                <a:solidFill>
                  <a:srgbClr val="105076"/>
                </a:solidFill>
                <a:latin typeface="Century Gothic"/>
                <a:ea typeface="Century Gothic"/>
                <a:cs typeface="Century Gothic"/>
                <a:sym typeface="Century Gothic"/>
              </a:rPr>
              <a:t>?</a:t>
            </a:r>
            <a:endParaRPr/>
          </a:p>
        </p:txBody>
      </p:sp>
      <p:grpSp>
        <p:nvGrpSpPr>
          <p:cNvPr id="637" name="Google Shape;637;p25"/>
          <p:cNvGrpSpPr/>
          <p:nvPr/>
        </p:nvGrpSpPr>
        <p:grpSpPr>
          <a:xfrm>
            <a:off x="1541293" y="3204752"/>
            <a:ext cx="7708214" cy="2440282"/>
            <a:chOff x="1531318" y="3122691"/>
            <a:chExt cx="7366494" cy="2440282"/>
          </a:xfrm>
        </p:grpSpPr>
        <p:sp>
          <p:nvSpPr>
            <p:cNvPr id="638" name="Google Shape;638;p25"/>
            <p:cNvSpPr txBox="1"/>
            <p:nvPr/>
          </p:nvSpPr>
          <p:spPr>
            <a:xfrm>
              <a:off x="1531322" y="3122691"/>
              <a:ext cx="608867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E4E79"/>
                  </a:solidFill>
                  <a:latin typeface="Century Gothic"/>
                  <a:ea typeface="Century Gothic"/>
                  <a:cs typeface="Century Gothic"/>
                  <a:sym typeface="Century Gothic"/>
                </a:rPr>
                <a:t>1. Daniel washes/is washing up at the moment.</a:t>
              </a:r>
              <a:endParaRPr sz="1800">
                <a:solidFill>
                  <a:srgbClr val="1E4E79"/>
                </a:solidFill>
                <a:latin typeface="Dancing Script"/>
                <a:ea typeface="Dancing Script"/>
                <a:cs typeface="Dancing Script"/>
                <a:sym typeface="Dancing Script"/>
              </a:endParaRPr>
            </a:p>
          </p:txBody>
        </p:sp>
        <p:sp>
          <p:nvSpPr>
            <p:cNvPr id="639" name="Google Shape;639;p25"/>
            <p:cNvSpPr txBox="1"/>
            <p:nvPr/>
          </p:nvSpPr>
          <p:spPr>
            <a:xfrm>
              <a:off x="1531319" y="3644690"/>
              <a:ext cx="608867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05076"/>
                  </a:solidFill>
                  <a:latin typeface="Century Gothic"/>
                  <a:ea typeface="Century Gothic"/>
                  <a:cs typeface="Century Gothic"/>
                  <a:sym typeface="Century Gothic"/>
                </a:rPr>
                <a:t>2. Lucía</a:t>
              </a:r>
              <a:r>
                <a:rPr lang="en-GB" sz="2000">
                  <a:solidFill>
                    <a:srgbClr val="1E4E79"/>
                  </a:solidFill>
                  <a:latin typeface="Century Gothic"/>
                  <a:ea typeface="Century Gothic"/>
                  <a:cs typeface="Century Gothic"/>
                  <a:sym typeface="Century Gothic"/>
                </a:rPr>
                <a:t> learns/is learning English every day.</a:t>
              </a:r>
              <a:endParaRPr sz="1800">
                <a:solidFill>
                  <a:srgbClr val="1E4E79"/>
                </a:solidFill>
                <a:latin typeface="Dancing Script"/>
                <a:ea typeface="Dancing Script"/>
                <a:cs typeface="Dancing Script"/>
                <a:sym typeface="Dancing Script"/>
              </a:endParaRPr>
            </a:p>
          </p:txBody>
        </p:sp>
        <p:sp>
          <p:nvSpPr>
            <p:cNvPr id="640" name="Google Shape;640;p25"/>
            <p:cNvSpPr txBox="1"/>
            <p:nvPr/>
          </p:nvSpPr>
          <p:spPr>
            <a:xfrm>
              <a:off x="1531319" y="4148052"/>
              <a:ext cx="736649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05076"/>
                  </a:solidFill>
                  <a:latin typeface="Century Gothic"/>
                  <a:ea typeface="Century Gothic"/>
                  <a:cs typeface="Century Gothic"/>
                  <a:sym typeface="Century Gothic"/>
                </a:rPr>
                <a:t>3. Lucía</a:t>
              </a:r>
              <a:r>
                <a:rPr lang="en-GB" sz="2000">
                  <a:solidFill>
                    <a:srgbClr val="1E4E79"/>
                  </a:solidFill>
                  <a:latin typeface="Century Gothic"/>
                  <a:ea typeface="Century Gothic"/>
                  <a:cs typeface="Century Gothic"/>
                  <a:sym typeface="Century Gothic"/>
                </a:rPr>
                <a:t> plays/is playing with her friends at the moment.</a:t>
              </a:r>
              <a:endParaRPr sz="1800">
                <a:solidFill>
                  <a:srgbClr val="1E4E79"/>
                </a:solidFill>
                <a:latin typeface="Dancing Script"/>
                <a:ea typeface="Dancing Script"/>
                <a:cs typeface="Dancing Script"/>
                <a:sym typeface="Dancing Script"/>
              </a:endParaRPr>
            </a:p>
          </p:txBody>
        </p:sp>
        <p:sp>
          <p:nvSpPr>
            <p:cNvPr id="641" name="Google Shape;641;p25"/>
            <p:cNvSpPr txBox="1"/>
            <p:nvPr/>
          </p:nvSpPr>
          <p:spPr>
            <a:xfrm>
              <a:off x="1531319" y="4670051"/>
              <a:ext cx="736649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E4E79"/>
                  </a:solidFill>
                  <a:latin typeface="Century Gothic"/>
                  <a:ea typeface="Century Gothic"/>
                  <a:cs typeface="Century Gothic"/>
                  <a:sym typeface="Century Gothic"/>
                </a:rPr>
                <a:t>4. Daniel reads/is reading a book at the moment.</a:t>
              </a:r>
              <a:endParaRPr sz="1800">
                <a:solidFill>
                  <a:srgbClr val="1E4E79"/>
                </a:solidFill>
                <a:latin typeface="Dancing Script"/>
                <a:ea typeface="Dancing Script"/>
                <a:cs typeface="Dancing Script"/>
                <a:sym typeface="Dancing Script"/>
              </a:endParaRPr>
            </a:p>
          </p:txBody>
        </p:sp>
        <p:sp>
          <p:nvSpPr>
            <p:cNvPr id="642" name="Google Shape;642;p25"/>
            <p:cNvSpPr txBox="1"/>
            <p:nvPr/>
          </p:nvSpPr>
          <p:spPr>
            <a:xfrm>
              <a:off x="1531318" y="5162863"/>
              <a:ext cx="736649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05076"/>
                  </a:solidFill>
                  <a:latin typeface="Century Gothic"/>
                  <a:ea typeface="Century Gothic"/>
                  <a:cs typeface="Century Gothic"/>
                  <a:sym typeface="Century Gothic"/>
                </a:rPr>
                <a:t>5. Lucía</a:t>
              </a:r>
              <a:r>
                <a:rPr lang="en-GB" sz="2000">
                  <a:solidFill>
                    <a:srgbClr val="1E4E79"/>
                  </a:solidFill>
                  <a:latin typeface="Century Gothic"/>
                  <a:ea typeface="Century Gothic"/>
                  <a:cs typeface="Century Gothic"/>
                  <a:sym typeface="Century Gothic"/>
                </a:rPr>
                <a:t> sings/is singing on Saturdays.</a:t>
              </a:r>
              <a:endParaRPr sz="1800">
                <a:solidFill>
                  <a:srgbClr val="1E4E79"/>
                </a:solidFill>
                <a:latin typeface="Dancing Script"/>
                <a:ea typeface="Dancing Script"/>
                <a:cs typeface="Dancing Script"/>
                <a:sym typeface="Dancing Script"/>
              </a:endParaRPr>
            </a:p>
          </p:txBody>
        </p:sp>
      </p:grpSp>
      <p:cxnSp>
        <p:nvCxnSpPr>
          <p:cNvPr id="643" name="Google Shape;643;p25"/>
          <p:cNvCxnSpPr/>
          <p:nvPr/>
        </p:nvCxnSpPr>
        <p:spPr>
          <a:xfrm>
            <a:off x="2794424" y="3412335"/>
            <a:ext cx="801064" cy="5452"/>
          </a:xfrm>
          <a:prstGeom prst="straightConnector1">
            <a:avLst/>
          </a:prstGeom>
          <a:noFill/>
          <a:ln w="41275" cap="flat" cmpd="sng">
            <a:solidFill>
              <a:srgbClr val="1E4E79"/>
            </a:solidFill>
            <a:prstDash val="solid"/>
            <a:miter lim="800000"/>
            <a:headEnd type="none" w="sm" len="sm"/>
            <a:tailEnd type="none" w="sm" len="sm"/>
          </a:ln>
        </p:spPr>
      </p:cxnSp>
      <p:cxnSp>
        <p:nvCxnSpPr>
          <p:cNvPr id="644" name="Google Shape;644;p25"/>
          <p:cNvCxnSpPr/>
          <p:nvPr/>
        </p:nvCxnSpPr>
        <p:spPr>
          <a:xfrm>
            <a:off x="3528366" y="3936520"/>
            <a:ext cx="1151080" cy="0"/>
          </a:xfrm>
          <a:prstGeom prst="straightConnector1">
            <a:avLst/>
          </a:prstGeom>
          <a:noFill/>
          <a:ln w="41275" cap="flat" cmpd="sng">
            <a:solidFill>
              <a:srgbClr val="1E4E79"/>
            </a:solidFill>
            <a:prstDash val="solid"/>
            <a:miter lim="800000"/>
            <a:headEnd type="none" w="sm" len="sm"/>
            <a:tailEnd type="none" w="sm" len="sm"/>
          </a:ln>
        </p:spPr>
      </p:cxnSp>
      <p:cxnSp>
        <p:nvCxnSpPr>
          <p:cNvPr id="645" name="Google Shape;645;p25"/>
          <p:cNvCxnSpPr/>
          <p:nvPr/>
        </p:nvCxnSpPr>
        <p:spPr>
          <a:xfrm>
            <a:off x="2679688" y="4424893"/>
            <a:ext cx="634126" cy="1"/>
          </a:xfrm>
          <a:prstGeom prst="straightConnector1">
            <a:avLst/>
          </a:prstGeom>
          <a:noFill/>
          <a:ln w="41275" cap="flat" cmpd="sng">
            <a:solidFill>
              <a:srgbClr val="1E4E79"/>
            </a:solidFill>
            <a:prstDash val="solid"/>
            <a:miter lim="800000"/>
            <a:headEnd type="none" w="sm" len="sm"/>
            <a:tailEnd type="none" w="sm" len="sm"/>
          </a:ln>
        </p:spPr>
      </p:cxnSp>
      <p:cxnSp>
        <p:nvCxnSpPr>
          <p:cNvPr id="646" name="Google Shape;646;p25"/>
          <p:cNvCxnSpPr/>
          <p:nvPr/>
        </p:nvCxnSpPr>
        <p:spPr>
          <a:xfrm rot="10800000" flipH="1">
            <a:off x="2734331" y="4943632"/>
            <a:ext cx="652996" cy="1"/>
          </a:xfrm>
          <a:prstGeom prst="straightConnector1">
            <a:avLst/>
          </a:prstGeom>
          <a:noFill/>
          <a:ln w="41275" cap="flat" cmpd="sng">
            <a:solidFill>
              <a:srgbClr val="1E4E79"/>
            </a:solidFill>
            <a:prstDash val="solid"/>
            <a:miter lim="800000"/>
            <a:headEnd type="none" w="sm" len="sm"/>
            <a:tailEnd type="none" w="sm" len="sm"/>
          </a:ln>
        </p:spPr>
      </p:cxnSp>
      <p:cxnSp>
        <p:nvCxnSpPr>
          <p:cNvPr id="647" name="Google Shape;647;p25"/>
          <p:cNvCxnSpPr/>
          <p:nvPr/>
        </p:nvCxnSpPr>
        <p:spPr>
          <a:xfrm>
            <a:off x="3387327" y="5444978"/>
            <a:ext cx="1059208" cy="1"/>
          </a:xfrm>
          <a:prstGeom prst="straightConnector1">
            <a:avLst/>
          </a:prstGeom>
          <a:noFill/>
          <a:ln w="41275" cap="flat" cmpd="sng">
            <a:solidFill>
              <a:srgbClr val="1E4E79"/>
            </a:solidFill>
            <a:prstDash val="solid"/>
            <a:miter lim="800000"/>
            <a:headEnd type="none" w="sm" len="sm"/>
            <a:tailEnd type="none" w="sm" len="sm"/>
          </a:ln>
        </p:spPr>
      </p:cxnSp>
      <p:pic>
        <p:nvPicPr>
          <p:cNvPr id="648" name="Google Shape;648;p25"/>
          <p:cNvPicPr preferRelativeResize="0"/>
          <p:nvPr/>
        </p:nvPicPr>
        <p:blipFill rotWithShape="1">
          <a:blip r:embed="rId4">
            <a:alphaModFix/>
          </a:blip>
          <a:srcRect/>
          <a:stretch/>
        </p:blipFill>
        <p:spPr>
          <a:xfrm>
            <a:off x="10078886" y="1917482"/>
            <a:ext cx="1491874" cy="40186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26"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655" name="Google Shape;655;p26"/>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a:solidFill>
                  <a:schemeClr val="lt1"/>
                </a:solidFill>
              </a:rPr>
              <a:t>Hablan los periodistas</a:t>
            </a:r>
            <a:endParaRPr/>
          </a:p>
        </p:txBody>
      </p:sp>
      <p:sp>
        <p:nvSpPr>
          <p:cNvPr id="656" name="Google Shape;656;p26"/>
          <p:cNvSpPr/>
          <p:nvPr/>
        </p:nvSpPr>
        <p:spPr>
          <a:xfrm>
            <a:off x="10515600" y="258166"/>
            <a:ext cx="14125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a:t>
            </a:r>
            <a:endParaRPr/>
          </a:p>
        </p:txBody>
      </p:sp>
      <p:sp>
        <p:nvSpPr>
          <p:cNvPr id="657" name="Google Shape;657;p26"/>
          <p:cNvSpPr txBox="1"/>
          <p:nvPr/>
        </p:nvSpPr>
        <p:spPr>
          <a:xfrm>
            <a:off x="210715" y="1226583"/>
            <a:ext cx="1145888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1E4E79"/>
                </a:solidFill>
                <a:latin typeface="Century Gothic"/>
                <a:ea typeface="Century Gothic"/>
                <a:cs typeface="Century Gothic"/>
                <a:sym typeface="Century Gothic"/>
              </a:rPr>
              <a:t>The journalists give more detailed information about their jobs. </a:t>
            </a:r>
            <a:endParaRPr/>
          </a:p>
          <a:p>
            <a:pPr marL="0" marR="0" lvl="0" indent="0" algn="l" rtl="0">
              <a:spcBef>
                <a:spcPts val="0"/>
              </a:spcBef>
              <a:spcAft>
                <a:spcPts val="0"/>
              </a:spcAft>
              <a:buNone/>
            </a:pPr>
            <a:r>
              <a:rPr lang="en-GB" sz="2200">
                <a:solidFill>
                  <a:srgbClr val="1E4E79"/>
                </a:solidFill>
                <a:latin typeface="Century Gothic"/>
                <a:ea typeface="Century Gothic"/>
                <a:cs typeface="Century Gothic"/>
                <a:sym typeface="Century Gothic"/>
              </a:rPr>
              <a:t>Decide if the verb refers to ‘I’ or ‘we’. Then choose the translation of the verb in English according to whether it is a </a:t>
            </a:r>
            <a:r>
              <a:rPr lang="en-GB" sz="2200" b="1">
                <a:solidFill>
                  <a:srgbClr val="1E4E79"/>
                </a:solidFill>
                <a:latin typeface="Century Gothic"/>
                <a:ea typeface="Century Gothic"/>
                <a:cs typeface="Century Gothic"/>
                <a:sym typeface="Century Gothic"/>
              </a:rPr>
              <a:t>routine action</a:t>
            </a:r>
            <a:r>
              <a:rPr lang="en-GB" sz="2200">
                <a:solidFill>
                  <a:srgbClr val="1E4E79"/>
                </a:solidFill>
                <a:latin typeface="Century Gothic"/>
                <a:ea typeface="Century Gothic"/>
                <a:cs typeface="Century Gothic"/>
                <a:sym typeface="Century Gothic"/>
              </a:rPr>
              <a:t> or a </a:t>
            </a:r>
            <a:r>
              <a:rPr lang="en-GB" sz="2200" b="1">
                <a:solidFill>
                  <a:srgbClr val="1E4E79"/>
                </a:solidFill>
                <a:latin typeface="Century Gothic"/>
                <a:ea typeface="Century Gothic"/>
                <a:cs typeface="Century Gothic"/>
                <a:sym typeface="Century Gothic"/>
              </a:rPr>
              <a:t>current/unfinished action</a:t>
            </a:r>
            <a:r>
              <a:rPr lang="en-GB" sz="2200">
                <a:solidFill>
                  <a:srgbClr val="1E4E79"/>
                </a:solidFill>
                <a:latin typeface="Century Gothic"/>
                <a:ea typeface="Century Gothic"/>
                <a:cs typeface="Century Gothic"/>
                <a:sym typeface="Century Gothic"/>
              </a:rPr>
              <a:t>.</a:t>
            </a:r>
            <a:endParaRPr/>
          </a:p>
        </p:txBody>
      </p:sp>
      <p:graphicFrame>
        <p:nvGraphicFramePr>
          <p:cNvPr id="658" name="Google Shape;658;p26"/>
          <p:cNvGraphicFramePr/>
          <p:nvPr/>
        </p:nvGraphicFramePr>
        <p:xfrm>
          <a:off x="367793" y="4563419"/>
          <a:ext cx="7606150" cy="1491225"/>
        </p:xfrm>
        <a:graphic>
          <a:graphicData uri="http://schemas.openxmlformats.org/drawingml/2006/table">
            <a:tbl>
              <a:tblPr firstRow="1" bandRow="1">
                <a:noFill/>
                <a:tableStyleId>{E2E37ACA-7BAB-414F-9B51-A909016C7F2C}</a:tableStyleId>
              </a:tblPr>
              <a:tblGrid>
                <a:gridCol w="835875">
                  <a:extLst>
                    <a:ext uri="{9D8B030D-6E8A-4147-A177-3AD203B41FA5}">
                      <a16:colId xmlns:a16="http://schemas.microsoft.com/office/drawing/2014/main" val="20000"/>
                    </a:ext>
                  </a:extLst>
                </a:gridCol>
                <a:gridCol w="4517500">
                  <a:extLst>
                    <a:ext uri="{9D8B030D-6E8A-4147-A177-3AD203B41FA5}">
                      <a16:colId xmlns:a16="http://schemas.microsoft.com/office/drawing/2014/main" val="20001"/>
                    </a:ext>
                  </a:extLst>
                </a:gridCol>
                <a:gridCol w="842425">
                  <a:extLst>
                    <a:ext uri="{9D8B030D-6E8A-4147-A177-3AD203B41FA5}">
                      <a16:colId xmlns:a16="http://schemas.microsoft.com/office/drawing/2014/main" val="20002"/>
                    </a:ext>
                  </a:extLst>
                </a:gridCol>
                <a:gridCol w="1410350">
                  <a:extLst>
                    <a:ext uri="{9D8B030D-6E8A-4147-A177-3AD203B41FA5}">
                      <a16:colId xmlns:a16="http://schemas.microsoft.com/office/drawing/2014/main" val="20003"/>
                    </a:ext>
                  </a:extLst>
                </a:gridCol>
              </a:tblGrid>
              <a:tr h="497075">
                <a:tc>
                  <a:txBody>
                    <a:bodyPr/>
                    <a:lstStyle/>
                    <a:p>
                      <a:pPr marL="0" marR="0" lvl="0" indent="0" algn="l" rtl="0">
                        <a:spcBef>
                          <a:spcPts val="0"/>
                        </a:spcBef>
                        <a:spcAft>
                          <a:spcPts val="0"/>
                        </a:spcAft>
                        <a:buNone/>
                      </a:pPr>
                      <a:endParaRPr sz="1800"/>
                    </a:p>
                  </a:txBody>
                  <a:tcPr marL="91450" marR="91450" marT="45725" marB="45725">
                    <a:solidFill>
                      <a:schemeClr val="lt1"/>
                    </a:solidFill>
                  </a:tcPr>
                </a:tc>
                <a:tc>
                  <a:txBody>
                    <a:bodyPr/>
                    <a:lstStyle/>
                    <a:p>
                      <a:pPr marL="0" marR="0" lvl="0" indent="0" algn="l" rtl="0">
                        <a:spcBef>
                          <a:spcPts val="0"/>
                        </a:spcBef>
                        <a:spcAft>
                          <a:spcPts val="0"/>
                        </a:spcAft>
                        <a:buNone/>
                      </a:pPr>
                      <a:endParaRPr sz="1800"/>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‘I’</a:t>
                      </a:r>
                      <a:endParaRPr sz="2000" b="0"/>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a:t>‘We’</a:t>
                      </a:r>
                      <a:endParaRPr sz="2000" b="0"/>
                    </a:p>
                  </a:txBody>
                  <a:tcPr marL="91450" marR="91450" marT="45725" marB="45725"/>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bl>
          </a:graphicData>
        </a:graphic>
      </p:graphicFrame>
      <p:sp>
        <p:nvSpPr>
          <p:cNvPr id="659" name="Google Shape;659;p26">
            <a:hlinkClick r:id="" action="ppaction://noaction">
              <a:snd r:embed="rId4" name="respondemos llamadas todos los di%CC%81as.wav"/>
            </a:hlinkClick>
          </p:cNvPr>
          <p:cNvSpPr/>
          <p:nvPr/>
        </p:nvSpPr>
        <p:spPr>
          <a:xfrm>
            <a:off x="513990" y="5109331"/>
            <a:ext cx="564183"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EG 1</a:t>
            </a:r>
            <a:endParaRPr sz="2000" b="1" i="0" u="none" strike="noStrike" cap="none">
              <a:solidFill>
                <a:srgbClr val="FFFFFF"/>
              </a:solidFill>
              <a:latin typeface="Century Gothic"/>
              <a:ea typeface="Century Gothic"/>
              <a:cs typeface="Century Gothic"/>
              <a:sym typeface="Century Gothic"/>
            </a:endParaRPr>
          </a:p>
        </p:txBody>
      </p:sp>
      <p:sp>
        <p:nvSpPr>
          <p:cNvPr id="660" name="Google Shape;660;p26"/>
          <p:cNvSpPr/>
          <p:nvPr/>
        </p:nvSpPr>
        <p:spPr>
          <a:xfrm>
            <a:off x="1224547" y="5101451"/>
            <a:ext cx="1580437" cy="466473"/>
          </a:xfrm>
          <a:prstGeom prst="roundRect">
            <a:avLst>
              <a:gd name="adj" fmla="val 16667"/>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661" name="Google Shape;661;p26"/>
          <p:cNvPicPr preferRelativeResize="0"/>
          <p:nvPr/>
        </p:nvPicPr>
        <p:blipFill rotWithShape="1">
          <a:blip r:embed="rId5">
            <a:alphaModFix/>
          </a:blip>
          <a:srcRect/>
          <a:stretch/>
        </p:blipFill>
        <p:spPr>
          <a:xfrm>
            <a:off x="7062974" y="5109331"/>
            <a:ext cx="412997" cy="430204"/>
          </a:xfrm>
          <a:prstGeom prst="rect">
            <a:avLst/>
          </a:prstGeom>
          <a:noFill/>
          <a:ln>
            <a:noFill/>
          </a:ln>
        </p:spPr>
      </p:pic>
      <p:sp>
        <p:nvSpPr>
          <p:cNvPr id="662" name="Google Shape;662;p26"/>
          <p:cNvSpPr txBox="1"/>
          <p:nvPr/>
        </p:nvSpPr>
        <p:spPr>
          <a:xfrm>
            <a:off x="210715" y="2484491"/>
            <a:ext cx="631908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1E4E79"/>
                </a:solidFill>
                <a:latin typeface="Century Gothic"/>
                <a:ea typeface="Century Gothic"/>
                <a:cs typeface="Century Gothic"/>
                <a:sym typeface="Century Gothic"/>
              </a:rPr>
              <a:t>You will know this from the adverb of time.</a:t>
            </a:r>
            <a:endParaRPr/>
          </a:p>
          <a:p>
            <a:pPr marL="0" marR="0" lvl="0" indent="0" algn="l" rtl="0">
              <a:spcBef>
                <a:spcPts val="0"/>
              </a:spcBef>
              <a:spcAft>
                <a:spcPts val="0"/>
              </a:spcAft>
              <a:buNone/>
            </a:pPr>
            <a:endParaRPr sz="2200">
              <a:solidFill>
                <a:srgbClr val="1F3864"/>
              </a:solidFill>
              <a:latin typeface="Century Gothic"/>
              <a:ea typeface="Century Gothic"/>
              <a:cs typeface="Century Gothic"/>
              <a:sym typeface="Century Gothic"/>
            </a:endParaRPr>
          </a:p>
        </p:txBody>
      </p:sp>
      <p:sp>
        <p:nvSpPr>
          <p:cNvPr id="663" name="Google Shape;663;p26"/>
          <p:cNvSpPr txBox="1"/>
          <p:nvPr/>
        </p:nvSpPr>
        <p:spPr>
          <a:xfrm>
            <a:off x="233386" y="3048264"/>
            <a:ext cx="6319085"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1E4E79"/>
                </a:solidFill>
                <a:latin typeface="Century Gothic"/>
                <a:ea typeface="Century Gothic"/>
                <a:cs typeface="Century Gothic"/>
                <a:sym typeface="Century Gothic"/>
              </a:rPr>
              <a:t>Remember</a:t>
            </a:r>
            <a:r>
              <a:rPr lang="en-GB" sz="2200" b="1">
                <a:solidFill>
                  <a:srgbClr val="1E4E79"/>
                </a:solidFill>
                <a:latin typeface="Century Gothic"/>
                <a:ea typeface="Century Gothic"/>
                <a:cs typeface="Century Gothic"/>
                <a:sym typeface="Century Gothic"/>
              </a:rPr>
              <a:t> ‘en este momento’ </a:t>
            </a:r>
            <a:r>
              <a:rPr lang="en-GB" sz="2200">
                <a:solidFill>
                  <a:srgbClr val="1E4E79"/>
                </a:solidFill>
                <a:latin typeface="Century Gothic"/>
                <a:ea typeface="Century Gothic"/>
                <a:cs typeface="Century Gothic"/>
                <a:sym typeface="Century Gothic"/>
              </a:rPr>
              <a:t>is used to describe</a:t>
            </a:r>
            <a:r>
              <a:rPr lang="en-GB" sz="2200" b="1">
                <a:solidFill>
                  <a:srgbClr val="1E4E79"/>
                </a:solidFill>
                <a:latin typeface="Century Gothic"/>
                <a:ea typeface="Century Gothic"/>
                <a:cs typeface="Century Gothic"/>
                <a:sym typeface="Century Gothic"/>
              </a:rPr>
              <a:t> current/unfinished actions </a:t>
            </a:r>
            <a:r>
              <a:rPr lang="en-GB" sz="2200">
                <a:solidFill>
                  <a:srgbClr val="1E4E79"/>
                </a:solidFill>
                <a:latin typeface="Century Gothic"/>
                <a:ea typeface="Century Gothic"/>
                <a:cs typeface="Century Gothic"/>
                <a:sym typeface="Century Gothic"/>
              </a:rPr>
              <a:t>and is translated into English using ‘be’ –ing.</a:t>
            </a:r>
            <a:endParaRPr/>
          </a:p>
          <a:p>
            <a:pPr marL="0" marR="0" lvl="0" indent="0" algn="l" rtl="0">
              <a:spcBef>
                <a:spcPts val="0"/>
              </a:spcBef>
              <a:spcAft>
                <a:spcPts val="0"/>
              </a:spcAft>
              <a:buNone/>
            </a:pPr>
            <a:endParaRPr sz="2400">
              <a:solidFill>
                <a:srgbClr val="1F3864"/>
              </a:solidFill>
              <a:latin typeface="Century Gothic"/>
              <a:ea typeface="Century Gothic"/>
              <a:cs typeface="Century Gothic"/>
              <a:sym typeface="Century Gothic"/>
            </a:endParaRPr>
          </a:p>
        </p:txBody>
      </p:sp>
      <p:sp>
        <p:nvSpPr>
          <p:cNvPr id="664" name="Google Shape;664;p26">
            <a:hlinkClick r:id="" action="ppaction://noaction">
              <a:snd r:embed="rId6" name="hago una llamada en este momento.wav"/>
            </a:hlinkClick>
          </p:cNvPr>
          <p:cNvSpPr/>
          <p:nvPr/>
        </p:nvSpPr>
        <p:spPr>
          <a:xfrm>
            <a:off x="513990" y="5655243"/>
            <a:ext cx="564183"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EG 2</a:t>
            </a:r>
            <a:endParaRPr sz="2000" b="1" i="0" u="none" strike="noStrike" cap="none">
              <a:solidFill>
                <a:srgbClr val="FFFFFF"/>
              </a:solidFill>
              <a:latin typeface="Century Gothic"/>
              <a:ea typeface="Century Gothic"/>
              <a:cs typeface="Century Gothic"/>
              <a:sym typeface="Century Gothic"/>
            </a:endParaRPr>
          </a:p>
        </p:txBody>
      </p:sp>
      <p:sp>
        <p:nvSpPr>
          <p:cNvPr id="665" name="Google Shape;665;p26"/>
          <p:cNvSpPr/>
          <p:nvPr/>
        </p:nvSpPr>
        <p:spPr>
          <a:xfrm>
            <a:off x="2495486" y="5578035"/>
            <a:ext cx="1882052" cy="466473"/>
          </a:xfrm>
          <a:prstGeom prst="roundRect">
            <a:avLst>
              <a:gd name="adj" fmla="val 16667"/>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666" name="Google Shape;666;p26"/>
          <p:cNvPicPr preferRelativeResize="0"/>
          <p:nvPr/>
        </p:nvPicPr>
        <p:blipFill rotWithShape="1">
          <a:blip r:embed="rId5">
            <a:alphaModFix/>
          </a:blip>
          <a:srcRect/>
          <a:stretch/>
        </p:blipFill>
        <p:spPr>
          <a:xfrm>
            <a:off x="5950093" y="5559496"/>
            <a:ext cx="412997" cy="430204"/>
          </a:xfrm>
          <a:prstGeom prst="rect">
            <a:avLst/>
          </a:prstGeom>
          <a:noFill/>
          <a:ln>
            <a:noFill/>
          </a:ln>
        </p:spPr>
      </p:pic>
      <p:grpSp>
        <p:nvGrpSpPr>
          <p:cNvPr id="667" name="Google Shape;667;p26"/>
          <p:cNvGrpSpPr/>
          <p:nvPr/>
        </p:nvGrpSpPr>
        <p:grpSpPr>
          <a:xfrm>
            <a:off x="8635528" y="2533135"/>
            <a:ext cx="2826200" cy="3758720"/>
            <a:chOff x="8436583" y="2320563"/>
            <a:chExt cx="3025145" cy="3971292"/>
          </a:xfrm>
        </p:grpSpPr>
        <p:pic>
          <p:nvPicPr>
            <p:cNvPr id="668" name="Google Shape;668;p26"/>
            <p:cNvPicPr preferRelativeResize="0"/>
            <p:nvPr/>
          </p:nvPicPr>
          <p:blipFill rotWithShape="1">
            <a:blip r:embed="rId7">
              <a:alphaModFix/>
            </a:blip>
            <a:srcRect/>
            <a:stretch/>
          </p:blipFill>
          <p:spPr>
            <a:xfrm>
              <a:off x="9882397" y="2594687"/>
              <a:ext cx="1579331" cy="1748963"/>
            </a:xfrm>
            <a:prstGeom prst="rect">
              <a:avLst/>
            </a:prstGeom>
            <a:noFill/>
            <a:ln>
              <a:noFill/>
            </a:ln>
          </p:spPr>
        </p:pic>
        <p:pic>
          <p:nvPicPr>
            <p:cNvPr id="669" name="Google Shape;669;p26"/>
            <p:cNvPicPr preferRelativeResize="0"/>
            <p:nvPr/>
          </p:nvPicPr>
          <p:blipFill rotWithShape="1">
            <a:blip r:embed="rId8">
              <a:alphaModFix/>
            </a:blip>
            <a:srcRect/>
            <a:stretch/>
          </p:blipFill>
          <p:spPr>
            <a:xfrm flipH="1">
              <a:off x="8509054" y="2320563"/>
              <a:ext cx="1324810" cy="1555576"/>
            </a:xfrm>
            <a:prstGeom prst="rect">
              <a:avLst/>
            </a:prstGeom>
            <a:noFill/>
            <a:ln>
              <a:noFill/>
            </a:ln>
          </p:spPr>
        </p:pic>
        <p:grpSp>
          <p:nvGrpSpPr>
            <p:cNvPr id="670" name="Google Shape;670;p26"/>
            <p:cNvGrpSpPr/>
            <p:nvPr/>
          </p:nvGrpSpPr>
          <p:grpSpPr>
            <a:xfrm>
              <a:off x="8436583" y="4393279"/>
              <a:ext cx="3025145" cy="1898576"/>
              <a:chOff x="338767" y="4295214"/>
              <a:chExt cx="2200730" cy="1264532"/>
            </a:xfrm>
          </p:grpSpPr>
          <p:pic>
            <p:nvPicPr>
              <p:cNvPr id="671" name="Google Shape;671;p26"/>
              <p:cNvPicPr preferRelativeResize="0"/>
              <p:nvPr/>
            </p:nvPicPr>
            <p:blipFill rotWithShape="1">
              <a:blip r:embed="rId9">
                <a:alphaModFix/>
              </a:blip>
              <a:srcRect r="53480" b="70351"/>
              <a:stretch/>
            </p:blipFill>
            <p:spPr>
              <a:xfrm flipH="1">
                <a:off x="338767" y="4406661"/>
                <a:ext cx="1034099" cy="1153085"/>
              </a:xfrm>
              <a:prstGeom prst="rect">
                <a:avLst/>
              </a:prstGeom>
              <a:noFill/>
              <a:ln>
                <a:noFill/>
              </a:ln>
            </p:spPr>
          </p:pic>
          <p:grpSp>
            <p:nvGrpSpPr>
              <p:cNvPr id="672" name="Google Shape;672;p26"/>
              <p:cNvGrpSpPr/>
              <p:nvPr/>
            </p:nvGrpSpPr>
            <p:grpSpPr>
              <a:xfrm>
                <a:off x="1136498" y="4295214"/>
                <a:ext cx="1402999" cy="1076900"/>
                <a:chOff x="5856604" y="3271138"/>
                <a:chExt cx="1867669" cy="1591543"/>
              </a:xfrm>
            </p:grpSpPr>
            <p:pic>
              <p:nvPicPr>
                <p:cNvPr id="673" name="Google Shape;673;p26"/>
                <p:cNvPicPr preferRelativeResize="0"/>
                <p:nvPr/>
              </p:nvPicPr>
              <p:blipFill rotWithShape="1">
                <a:blip r:embed="rId10">
                  <a:alphaModFix/>
                </a:blip>
                <a:srcRect/>
                <a:stretch/>
              </p:blipFill>
              <p:spPr>
                <a:xfrm flipH="1">
                  <a:off x="5856604" y="3271138"/>
                  <a:ext cx="808492" cy="751295"/>
                </a:xfrm>
                <a:prstGeom prst="rect">
                  <a:avLst/>
                </a:prstGeom>
                <a:noFill/>
                <a:ln>
                  <a:noFill/>
                </a:ln>
              </p:spPr>
            </p:pic>
            <p:pic>
              <p:nvPicPr>
                <p:cNvPr id="674" name="Google Shape;674;p26"/>
                <p:cNvPicPr preferRelativeResize="0"/>
                <p:nvPr/>
              </p:nvPicPr>
              <p:blipFill rotWithShape="1">
                <a:blip r:embed="rId11">
                  <a:alphaModFix/>
                </a:blip>
                <a:srcRect t="54473" r="50753"/>
                <a:stretch/>
              </p:blipFill>
              <p:spPr>
                <a:xfrm flipH="1">
                  <a:off x="6509081" y="3368842"/>
                  <a:ext cx="1215192" cy="1493839"/>
                </a:xfrm>
                <a:prstGeom prst="rect">
                  <a:avLst/>
                </a:prstGeom>
                <a:noFill/>
                <a:ln>
                  <a:noFill/>
                </a:ln>
              </p:spPr>
            </p:pic>
          </p:grpSp>
        </p:grpSp>
      </p:grpSp>
      <p:sp>
        <p:nvSpPr>
          <p:cNvPr id="675" name="Google Shape;675;p26"/>
          <p:cNvSpPr txBox="1"/>
          <p:nvPr/>
        </p:nvSpPr>
        <p:spPr>
          <a:xfrm>
            <a:off x="1322172" y="5071504"/>
            <a:ext cx="427907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E4E79"/>
                </a:solidFill>
                <a:latin typeface="Century Gothic"/>
                <a:ea typeface="Century Gothic"/>
                <a:cs typeface="Century Gothic"/>
                <a:sym typeface="Century Gothic"/>
              </a:rPr>
              <a:t>respond / are responding</a:t>
            </a:r>
            <a:endParaRPr/>
          </a:p>
        </p:txBody>
      </p:sp>
      <p:sp>
        <p:nvSpPr>
          <p:cNvPr id="676" name="Google Shape;676;p26"/>
          <p:cNvSpPr txBox="1"/>
          <p:nvPr/>
        </p:nvSpPr>
        <p:spPr>
          <a:xfrm>
            <a:off x="1322172" y="5570996"/>
            <a:ext cx="394180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E4E79"/>
                </a:solidFill>
                <a:latin typeface="Century Gothic"/>
                <a:ea typeface="Century Gothic"/>
                <a:cs typeface="Century Gothic"/>
                <a:sym typeface="Century Gothic"/>
              </a:rPr>
              <a:t>make / am making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27"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683" name="Google Shape;683;p27"/>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Hablan los periodistas</a:t>
            </a:r>
            <a:endParaRPr/>
          </a:p>
        </p:txBody>
      </p:sp>
      <p:sp>
        <p:nvSpPr>
          <p:cNvPr id="684" name="Google Shape;684;p27"/>
          <p:cNvSpPr/>
          <p:nvPr/>
        </p:nvSpPr>
        <p:spPr>
          <a:xfrm>
            <a:off x="10515600" y="258166"/>
            <a:ext cx="14125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a:t>
            </a:r>
            <a:endParaRPr/>
          </a:p>
        </p:txBody>
      </p:sp>
      <p:sp>
        <p:nvSpPr>
          <p:cNvPr id="685" name="Google Shape;685;p27"/>
          <p:cNvSpPr txBox="1"/>
          <p:nvPr/>
        </p:nvSpPr>
        <p:spPr>
          <a:xfrm>
            <a:off x="247784" y="1176456"/>
            <a:ext cx="1145888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1E4E79"/>
                </a:solidFill>
                <a:latin typeface="Century Gothic"/>
                <a:ea typeface="Century Gothic"/>
                <a:cs typeface="Century Gothic"/>
                <a:sym typeface="Century Gothic"/>
              </a:rPr>
              <a:t>Los periodistas dan más información sobre el trabajo que hacen.  </a:t>
            </a:r>
            <a:endParaRPr/>
          </a:p>
          <a:p>
            <a:pPr marL="0" marR="0" lvl="0" indent="0" algn="l" rtl="0">
              <a:spcBef>
                <a:spcPts val="0"/>
              </a:spcBef>
              <a:spcAft>
                <a:spcPts val="0"/>
              </a:spcAft>
              <a:buNone/>
            </a:pPr>
            <a:r>
              <a:rPr lang="en-GB" sz="2200" b="1">
                <a:solidFill>
                  <a:srgbClr val="1E4E79"/>
                </a:solidFill>
                <a:latin typeface="Century Gothic"/>
                <a:ea typeface="Century Gothic"/>
                <a:cs typeface="Century Gothic"/>
                <a:sym typeface="Century Gothic"/>
              </a:rPr>
              <a:t>Escucha y marca las opciones correctas.</a:t>
            </a:r>
            <a:endParaRPr/>
          </a:p>
        </p:txBody>
      </p:sp>
      <p:graphicFrame>
        <p:nvGraphicFramePr>
          <p:cNvPr id="686" name="Google Shape;686;p27"/>
          <p:cNvGraphicFramePr/>
          <p:nvPr/>
        </p:nvGraphicFramePr>
        <p:xfrm>
          <a:off x="517810" y="1860484"/>
          <a:ext cx="8858400" cy="4473675"/>
        </p:xfrm>
        <a:graphic>
          <a:graphicData uri="http://schemas.openxmlformats.org/drawingml/2006/table">
            <a:tbl>
              <a:tblPr firstRow="1" bandRow="1">
                <a:noFill/>
                <a:tableStyleId>{E2E37ACA-7BAB-414F-9B51-A909016C7F2C}</a:tableStyleId>
              </a:tblPr>
              <a:tblGrid>
                <a:gridCol w="973500">
                  <a:extLst>
                    <a:ext uri="{9D8B030D-6E8A-4147-A177-3AD203B41FA5}">
                      <a16:colId xmlns:a16="http://schemas.microsoft.com/office/drawing/2014/main" val="20000"/>
                    </a:ext>
                  </a:extLst>
                </a:gridCol>
                <a:gridCol w="5911850">
                  <a:extLst>
                    <a:ext uri="{9D8B030D-6E8A-4147-A177-3AD203B41FA5}">
                      <a16:colId xmlns:a16="http://schemas.microsoft.com/office/drawing/2014/main" val="20001"/>
                    </a:ext>
                  </a:extLst>
                </a:gridCol>
                <a:gridCol w="869975">
                  <a:extLst>
                    <a:ext uri="{9D8B030D-6E8A-4147-A177-3AD203B41FA5}">
                      <a16:colId xmlns:a16="http://schemas.microsoft.com/office/drawing/2014/main" val="20002"/>
                    </a:ext>
                  </a:extLst>
                </a:gridCol>
                <a:gridCol w="1103075">
                  <a:extLst>
                    <a:ext uri="{9D8B030D-6E8A-4147-A177-3AD203B41FA5}">
                      <a16:colId xmlns:a16="http://schemas.microsoft.com/office/drawing/2014/main" val="20003"/>
                    </a:ext>
                  </a:extLst>
                </a:gridCol>
              </a:tblGrid>
              <a:tr h="497075">
                <a:tc>
                  <a:txBody>
                    <a:bodyPr/>
                    <a:lstStyle/>
                    <a:p>
                      <a:pPr marL="0" marR="0" lvl="0" indent="0" algn="l" rtl="0">
                        <a:spcBef>
                          <a:spcPts val="0"/>
                        </a:spcBef>
                        <a:spcAft>
                          <a:spcPts val="0"/>
                        </a:spcAft>
                        <a:buNone/>
                      </a:pPr>
                      <a:endParaRPr sz="1800"/>
                    </a:p>
                  </a:txBody>
                  <a:tcPr marL="91450" marR="91450" marT="45725" marB="45725">
                    <a:solidFill>
                      <a:schemeClr val="lt1"/>
                    </a:solidFill>
                  </a:tcPr>
                </a:tc>
                <a:tc>
                  <a:txBody>
                    <a:bodyPr/>
                    <a:lstStyle/>
                    <a:p>
                      <a:pPr marL="0" marR="0" lvl="0" indent="0" algn="l" rtl="0">
                        <a:spcBef>
                          <a:spcPts val="0"/>
                        </a:spcBef>
                        <a:spcAft>
                          <a:spcPts val="0"/>
                        </a:spcAft>
                        <a:buNone/>
                      </a:pPr>
                      <a:endParaRPr sz="1800"/>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‘I’</a:t>
                      </a:r>
                      <a:endParaRPr sz="2000" b="0"/>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a:t>‘We’</a:t>
                      </a:r>
                      <a:endParaRPr sz="2000" b="0"/>
                    </a:p>
                  </a:txBody>
                  <a:tcPr marL="91450" marR="91450" marT="45725" marB="45725"/>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4"/>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5"/>
                  </a:ext>
                </a:extLst>
              </a:tr>
              <a:tr h="497075">
                <a:tc>
                  <a:txBody>
                    <a:bodyPr/>
                    <a:lstStyle/>
                    <a:p>
                      <a:pPr marL="0" marR="0" lvl="0" indent="0" algn="ctr" rtl="0">
                        <a:spcBef>
                          <a:spcPts val="0"/>
                        </a:spcBef>
                        <a:spcAft>
                          <a:spcPts val="0"/>
                        </a:spcAft>
                        <a:buNone/>
                      </a:pPr>
                      <a:r>
                        <a:rPr lang="en-GB" sz="2000">
                          <a:solidFill>
                            <a:srgbClr val="1E4E79"/>
                          </a:solidFill>
                        </a:rPr>
                        <a:t>te</a:t>
                      </a: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6"/>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7"/>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extLst>
                  <a:ext uri="{0D108BD9-81ED-4DB2-BD59-A6C34878D82A}">
                    <a16:rowId xmlns:a16="http://schemas.microsoft.com/office/drawing/2014/main" val="10008"/>
                  </a:ext>
                </a:extLst>
              </a:tr>
            </a:tbl>
          </a:graphicData>
        </a:graphic>
      </p:graphicFrame>
      <p:sp>
        <p:nvSpPr>
          <p:cNvPr id="687" name="Google Shape;687;p27">
            <a:hlinkClick r:id="" action="ppaction://noaction">
              <a:snd r:embed="rId4" name="hacemos entrevistas en este momento.wav"/>
            </a:hlinkClick>
          </p:cNvPr>
          <p:cNvSpPr/>
          <p:nvPr/>
        </p:nvSpPr>
        <p:spPr>
          <a:xfrm>
            <a:off x="832540" y="240361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1</a:t>
            </a:r>
            <a:endParaRPr dirty="0"/>
          </a:p>
        </p:txBody>
      </p:sp>
      <p:sp>
        <p:nvSpPr>
          <p:cNvPr id="688" name="Google Shape;688;p27">
            <a:hlinkClick r:id="" action="ppaction://noaction">
              <a:snd r:embed="rId5" name="vendo revistas todos los di%CC%81as.wav"/>
            </a:hlinkClick>
          </p:cNvPr>
          <p:cNvSpPr/>
          <p:nvPr/>
        </p:nvSpPr>
        <p:spPr>
          <a:xfrm>
            <a:off x="832540" y="287624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2</a:t>
            </a:r>
            <a:endParaRPr/>
          </a:p>
        </p:txBody>
      </p:sp>
      <p:sp>
        <p:nvSpPr>
          <p:cNvPr id="689" name="Google Shape;689;p27">
            <a:hlinkClick r:id="" action="ppaction://noaction">
              <a:snd r:embed="rId6" name="ponemos ima%CC%81genes en la pa%CC%81gina web en este momento.wav"/>
            </a:hlinkClick>
          </p:cNvPr>
          <p:cNvSpPr/>
          <p:nvPr/>
        </p:nvSpPr>
        <p:spPr>
          <a:xfrm>
            <a:off x="830462" y="338693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3</a:t>
            </a:r>
            <a:endParaRPr/>
          </a:p>
        </p:txBody>
      </p:sp>
      <p:sp>
        <p:nvSpPr>
          <p:cNvPr id="690" name="Google Shape;690;p27">
            <a:hlinkClick r:id="" action="ppaction://noaction">
              <a:snd r:embed="rId7" name="respondemos los correos electro%CC%81nicos en este momento.wav"/>
            </a:hlinkClick>
          </p:cNvPr>
          <p:cNvSpPr/>
          <p:nvPr/>
        </p:nvSpPr>
        <p:spPr>
          <a:xfrm>
            <a:off x="830462" y="386910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4</a:t>
            </a:r>
            <a:endParaRPr/>
          </a:p>
        </p:txBody>
      </p:sp>
      <p:sp>
        <p:nvSpPr>
          <p:cNvPr id="691" name="Google Shape;691;p27">
            <a:hlinkClick r:id="" action="ppaction://noaction">
              <a:snd r:embed="rId8" name="aprendo sobre la sociedad cada dia.wav"/>
            </a:hlinkClick>
          </p:cNvPr>
          <p:cNvSpPr/>
          <p:nvPr/>
        </p:nvSpPr>
        <p:spPr>
          <a:xfrm>
            <a:off x="830462" y="438664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5</a:t>
            </a:r>
            <a:endParaRPr/>
          </a:p>
        </p:txBody>
      </p:sp>
      <p:sp>
        <p:nvSpPr>
          <p:cNvPr id="692" name="Google Shape;692;p27">
            <a:hlinkClick r:id="" action="ppaction://noaction">
              <a:snd r:embed="rId9" name="hacemos vi%CC%81deos con periodistas todos los di%CC%81as.wav"/>
            </a:hlinkClick>
          </p:cNvPr>
          <p:cNvSpPr/>
          <p:nvPr/>
        </p:nvSpPr>
        <p:spPr>
          <a:xfrm>
            <a:off x="835256" y="487256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6</a:t>
            </a:r>
            <a:endParaRPr/>
          </a:p>
        </p:txBody>
      </p:sp>
      <p:sp>
        <p:nvSpPr>
          <p:cNvPr id="693" name="Google Shape;693;p27">
            <a:hlinkClick r:id="" action="ppaction://noaction">
              <a:snd r:embed="rId10" name="no escondemos la verdad en este momento.wav"/>
            </a:hlinkClick>
          </p:cNvPr>
          <p:cNvSpPr/>
          <p:nvPr/>
        </p:nvSpPr>
        <p:spPr>
          <a:xfrm>
            <a:off x="840656" y="537893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7</a:t>
            </a:r>
            <a:endParaRPr/>
          </a:p>
        </p:txBody>
      </p:sp>
      <p:sp>
        <p:nvSpPr>
          <p:cNvPr id="694" name="Google Shape;694;p27">
            <a:hlinkClick r:id="" action="ppaction://noaction">
              <a:snd r:embed="rId11" name="no respondo preguntas los viernes.wav"/>
            </a:hlinkClick>
          </p:cNvPr>
          <p:cNvSpPr/>
          <p:nvPr/>
        </p:nvSpPr>
        <p:spPr>
          <a:xfrm>
            <a:off x="830462" y="586607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chemeClr val="accent5">
                <a:lumMod val="5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8</a:t>
            </a:r>
            <a:endParaRPr dirty="0"/>
          </a:p>
        </p:txBody>
      </p:sp>
      <p:sp>
        <p:nvSpPr>
          <p:cNvPr id="695" name="Google Shape;695;p27"/>
          <p:cNvSpPr/>
          <p:nvPr/>
        </p:nvSpPr>
        <p:spPr>
          <a:xfrm>
            <a:off x="2229660" y="2383537"/>
            <a:ext cx="1664476" cy="466473"/>
          </a:xfrm>
          <a:prstGeom prst="roundRect">
            <a:avLst>
              <a:gd name="adj" fmla="val 16667"/>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696" name="Google Shape;696;p27"/>
          <p:cNvPicPr preferRelativeResize="0"/>
          <p:nvPr/>
        </p:nvPicPr>
        <p:blipFill rotWithShape="1">
          <a:blip r:embed="rId12">
            <a:alphaModFix/>
          </a:blip>
          <a:srcRect/>
          <a:stretch/>
        </p:blipFill>
        <p:spPr>
          <a:xfrm>
            <a:off x="8634803" y="2403610"/>
            <a:ext cx="412997" cy="430204"/>
          </a:xfrm>
          <a:prstGeom prst="rect">
            <a:avLst/>
          </a:prstGeom>
          <a:noFill/>
          <a:ln>
            <a:noFill/>
          </a:ln>
        </p:spPr>
      </p:pic>
      <p:sp>
        <p:nvSpPr>
          <p:cNvPr id="697" name="Google Shape;697;p27"/>
          <p:cNvSpPr/>
          <p:nvPr/>
        </p:nvSpPr>
        <p:spPr>
          <a:xfrm>
            <a:off x="1437775" y="2872961"/>
            <a:ext cx="791885" cy="464076"/>
          </a:xfrm>
          <a:prstGeom prst="roundRect">
            <a:avLst>
              <a:gd name="adj" fmla="val 16667"/>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698" name="Google Shape;698;p27"/>
          <p:cNvPicPr preferRelativeResize="0"/>
          <p:nvPr/>
        </p:nvPicPr>
        <p:blipFill rotWithShape="1">
          <a:blip r:embed="rId12">
            <a:alphaModFix/>
          </a:blip>
          <a:srcRect/>
          <a:stretch/>
        </p:blipFill>
        <p:spPr>
          <a:xfrm>
            <a:off x="7599023" y="2901768"/>
            <a:ext cx="412997" cy="430204"/>
          </a:xfrm>
          <a:prstGeom prst="rect">
            <a:avLst/>
          </a:prstGeom>
          <a:noFill/>
          <a:ln>
            <a:noFill/>
          </a:ln>
        </p:spPr>
      </p:pic>
      <p:sp>
        <p:nvSpPr>
          <p:cNvPr id="699" name="Google Shape;699;p27"/>
          <p:cNvSpPr/>
          <p:nvPr/>
        </p:nvSpPr>
        <p:spPr>
          <a:xfrm>
            <a:off x="2229660" y="3381567"/>
            <a:ext cx="1891187" cy="464076"/>
          </a:xfrm>
          <a:prstGeom prst="roundRect">
            <a:avLst>
              <a:gd name="adj" fmla="val 16667"/>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700" name="Google Shape;700;p27"/>
          <p:cNvPicPr preferRelativeResize="0"/>
          <p:nvPr/>
        </p:nvPicPr>
        <p:blipFill rotWithShape="1">
          <a:blip r:embed="rId12">
            <a:alphaModFix/>
          </a:blip>
          <a:srcRect/>
          <a:stretch/>
        </p:blipFill>
        <p:spPr>
          <a:xfrm>
            <a:off x="8622671" y="3353395"/>
            <a:ext cx="412997" cy="430204"/>
          </a:xfrm>
          <a:prstGeom prst="rect">
            <a:avLst/>
          </a:prstGeom>
          <a:noFill/>
          <a:ln>
            <a:noFill/>
          </a:ln>
        </p:spPr>
      </p:pic>
      <p:sp>
        <p:nvSpPr>
          <p:cNvPr id="701" name="Google Shape;701;p27"/>
          <p:cNvSpPr/>
          <p:nvPr/>
        </p:nvSpPr>
        <p:spPr>
          <a:xfrm>
            <a:off x="2484372" y="3872634"/>
            <a:ext cx="2015240" cy="471042"/>
          </a:xfrm>
          <a:prstGeom prst="roundRect">
            <a:avLst>
              <a:gd name="adj" fmla="val 16667"/>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702" name="Google Shape;702;p27"/>
          <p:cNvPicPr preferRelativeResize="0"/>
          <p:nvPr/>
        </p:nvPicPr>
        <p:blipFill rotWithShape="1">
          <a:blip r:embed="rId12">
            <a:alphaModFix/>
          </a:blip>
          <a:srcRect/>
          <a:stretch/>
        </p:blipFill>
        <p:spPr>
          <a:xfrm>
            <a:off x="8624771" y="3895256"/>
            <a:ext cx="412997" cy="430204"/>
          </a:xfrm>
          <a:prstGeom prst="rect">
            <a:avLst/>
          </a:prstGeom>
          <a:noFill/>
          <a:ln>
            <a:noFill/>
          </a:ln>
        </p:spPr>
      </p:pic>
      <p:sp>
        <p:nvSpPr>
          <p:cNvPr id="703" name="Google Shape;703;p27"/>
          <p:cNvSpPr/>
          <p:nvPr/>
        </p:nvSpPr>
        <p:spPr>
          <a:xfrm>
            <a:off x="1552192" y="4331631"/>
            <a:ext cx="886889" cy="485926"/>
          </a:xfrm>
          <a:prstGeom prst="roundRect">
            <a:avLst>
              <a:gd name="adj" fmla="val 16667"/>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704" name="Google Shape;704;p27"/>
          <p:cNvPicPr preferRelativeResize="0"/>
          <p:nvPr/>
        </p:nvPicPr>
        <p:blipFill rotWithShape="1">
          <a:blip r:embed="rId12">
            <a:alphaModFix/>
          </a:blip>
          <a:srcRect/>
          <a:stretch/>
        </p:blipFill>
        <p:spPr>
          <a:xfrm>
            <a:off x="7701404" y="4403742"/>
            <a:ext cx="412997" cy="430204"/>
          </a:xfrm>
          <a:prstGeom prst="rect">
            <a:avLst/>
          </a:prstGeom>
          <a:noFill/>
          <a:ln>
            <a:noFill/>
          </a:ln>
        </p:spPr>
      </p:pic>
      <p:sp>
        <p:nvSpPr>
          <p:cNvPr id="705" name="Google Shape;705;p27"/>
          <p:cNvSpPr/>
          <p:nvPr/>
        </p:nvSpPr>
        <p:spPr>
          <a:xfrm>
            <a:off x="1532449" y="4844378"/>
            <a:ext cx="938934" cy="464076"/>
          </a:xfrm>
          <a:prstGeom prst="roundRect">
            <a:avLst>
              <a:gd name="adj" fmla="val 16667"/>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706" name="Google Shape;706;p27"/>
          <p:cNvPicPr preferRelativeResize="0"/>
          <p:nvPr/>
        </p:nvPicPr>
        <p:blipFill rotWithShape="1">
          <a:blip r:embed="rId12">
            <a:alphaModFix/>
          </a:blip>
          <a:srcRect/>
          <a:stretch/>
        </p:blipFill>
        <p:spPr>
          <a:xfrm>
            <a:off x="7701403" y="4874380"/>
            <a:ext cx="412997" cy="430204"/>
          </a:xfrm>
          <a:prstGeom prst="rect">
            <a:avLst/>
          </a:prstGeom>
          <a:noFill/>
          <a:ln>
            <a:noFill/>
          </a:ln>
        </p:spPr>
      </p:pic>
      <p:sp>
        <p:nvSpPr>
          <p:cNvPr id="707" name="Google Shape;707;p27"/>
          <p:cNvSpPr/>
          <p:nvPr/>
        </p:nvSpPr>
        <p:spPr>
          <a:xfrm>
            <a:off x="3306427" y="5364473"/>
            <a:ext cx="2106940" cy="485926"/>
          </a:xfrm>
          <a:prstGeom prst="roundRect">
            <a:avLst>
              <a:gd name="adj" fmla="val 16667"/>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708" name="Google Shape;708;p27"/>
          <p:cNvPicPr preferRelativeResize="0"/>
          <p:nvPr/>
        </p:nvPicPr>
        <p:blipFill rotWithShape="1">
          <a:blip r:embed="rId12">
            <a:alphaModFix/>
          </a:blip>
          <a:srcRect/>
          <a:stretch/>
        </p:blipFill>
        <p:spPr>
          <a:xfrm>
            <a:off x="8599025" y="5386232"/>
            <a:ext cx="412997" cy="430204"/>
          </a:xfrm>
          <a:prstGeom prst="rect">
            <a:avLst/>
          </a:prstGeom>
          <a:noFill/>
          <a:ln>
            <a:noFill/>
          </a:ln>
        </p:spPr>
      </p:pic>
      <p:sp>
        <p:nvSpPr>
          <p:cNvPr id="709" name="Google Shape;709;p27"/>
          <p:cNvSpPr/>
          <p:nvPr/>
        </p:nvSpPr>
        <p:spPr>
          <a:xfrm>
            <a:off x="1509885" y="5851812"/>
            <a:ext cx="1796542" cy="485926"/>
          </a:xfrm>
          <a:prstGeom prst="roundRect">
            <a:avLst>
              <a:gd name="adj" fmla="val 16667"/>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710" name="Google Shape;710;p27"/>
          <p:cNvSpPr txBox="1"/>
          <p:nvPr/>
        </p:nvSpPr>
        <p:spPr>
          <a:xfrm>
            <a:off x="1490578" y="2344687"/>
            <a:ext cx="354402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do / are doing</a:t>
            </a:r>
            <a:endParaRPr/>
          </a:p>
        </p:txBody>
      </p:sp>
      <p:sp>
        <p:nvSpPr>
          <p:cNvPr id="711" name="Google Shape;711;p27"/>
          <p:cNvSpPr txBox="1"/>
          <p:nvPr/>
        </p:nvSpPr>
        <p:spPr>
          <a:xfrm>
            <a:off x="1490578" y="5693411"/>
            <a:ext cx="6256138" cy="60939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GB" sz="2400">
                <a:solidFill>
                  <a:srgbClr val="002060"/>
                </a:solidFill>
                <a:latin typeface="Century Gothic"/>
                <a:ea typeface="Century Gothic"/>
                <a:cs typeface="Century Gothic"/>
                <a:sym typeface="Century Gothic"/>
              </a:rPr>
              <a:t>don’t reply / am not replying</a:t>
            </a:r>
            <a:endParaRPr sz="3200">
              <a:solidFill>
                <a:srgbClr val="002060"/>
              </a:solidFill>
              <a:latin typeface="Century Gothic"/>
              <a:ea typeface="Century Gothic"/>
              <a:cs typeface="Century Gothic"/>
              <a:sym typeface="Century Gothic"/>
            </a:endParaRPr>
          </a:p>
        </p:txBody>
      </p:sp>
      <p:sp>
        <p:nvSpPr>
          <p:cNvPr id="712" name="Google Shape;712;p27"/>
          <p:cNvSpPr txBox="1"/>
          <p:nvPr/>
        </p:nvSpPr>
        <p:spPr>
          <a:xfrm>
            <a:off x="1512067" y="2858100"/>
            <a:ext cx="39598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sell / am selling</a:t>
            </a:r>
            <a:endParaRPr/>
          </a:p>
        </p:txBody>
      </p:sp>
      <p:sp>
        <p:nvSpPr>
          <p:cNvPr id="713" name="Google Shape;713;p27"/>
          <p:cNvSpPr txBox="1"/>
          <p:nvPr/>
        </p:nvSpPr>
        <p:spPr>
          <a:xfrm>
            <a:off x="1490578" y="3375171"/>
            <a:ext cx="33528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put / are putting</a:t>
            </a:r>
            <a:endParaRPr/>
          </a:p>
        </p:txBody>
      </p:sp>
      <p:sp>
        <p:nvSpPr>
          <p:cNvPr id="714" name="Google Shape;714;p27"/>
          <p:cNvSpPr txBox="1"/>
          <p:nvPr/>
        </p:nvSpPr>
        <p:spPr>
          <a:xfrm>
            <a:off x="1490578" y="3889993"/>
            <a:ext cx="37013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reply / are replying</a:t>
            </a:r>
            <a:endParaRPr/>
          </a:p>
        </p:txBody>
      </p:sp>
      <p:sp>
        <p:nvSpPr>
          <p:cNvPr id="715" name="Google Shape;715;p27"/>
          <p:cNvSpPr txBox="1"/>
          <p:nvPr/>
        </p:nvSpPr>
        <p:spPr>
          <a:xfrm>
            <a:off x="1552192" y="4327654"/>
            <a:ext cx="428252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learn / am learning</a:t>
            </a:r>
            <a:endParaRPr/>
          </a:p>
        </p:txBody>
      </p:sp>
      <p:sp>
        <p:nvSpPr>
          <p:cNvPr id="716" name="Google Shape;716;p27"/>
          <p:cNvSpPr txBox="1"/>
          <p:nvPr/>
        </p:nvSpPr>
        <p:spPr>
          <a:xfrm>
            <a:off x="1499619" y="4852417"/>
            <a:ext cx="354402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make / am making</a:t>
            </a:r>
            <a:endParaRPr/>
          </a:p>
        </p:txBody>
      </p:sp>
      <p:sp>
        <p:nvSpPr>
          <p:cNvPr id="717" name="Google Shape;717;p27"/>
          <p:cNvSpPr txBox="1"/>
          <p:nvPr/>
        </p:nvSpPr>
        <p:spPr>
          <a:xfrm>
            <a:off x="1492604" y="5369141"/>
            <a:ext cx="434331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don’t hide / aren’t hiding</a:t>
            </a:r>
            <a:endParaRPr/>
          </a:p>
        </p:txBody>
      </p:sp>
      <p:pic>
        <p:nvPicPr>
          <p:cNvPr id="718" name="Google Shape;718;p27"/>
          <p:cNvPicPr preferRelativeResize="0"/>
          <p:nvPr/>
        </p:nvPicPr>
        <p:blipFill rotWithShape="1">
          <a:blip r:embed="rId12">
            <a:alphaModFix/>
          </a:blip>
          <a:srcRect/>
          <a:stretch/>
        </p:blipFill>
        <p:spPr>
          <a:xfrm>
            <a:off x="7701403" y="5866072"/>
            <a:ext cx="412997" cy="430204"/>
          </a:xfrm>
          <a:prstGeom prst="rect">
            <a:avLst/>
          </a:prstGeom>
          <a:noFill/>
          <a:ln>
            <a:noFill/>
          </a:ln>
        </p:spPr>
      </p:pic>
      <p:grpSp>
        <p:nvGrpSpPr>
          <p:cNvPr id="719" name="Google Shape;719;p27"/>
          <p:cNvGrpSpPr/>
          <p:nvPr/>
        </p:nvGrpSpPr>
        <p:grpSpPr>
          <a:xfrm>
            <a:off x="9640345" y="2593625"/>
            <a:ext cx="2354853" cy="2915670"/>
            <a:chOff x="8436583" y="2320563"/>
            <a:chExt cx="3025145" cy="3971292"/>
          </a:xfrm>
        </p:grpSpPr>
        <p:pic>
          <p:nvPicPr>
            <p:cNvPr id="720" name="Google Shape;720;p27"/>
            <p:cNvPicPr preferRelativeResize="0"/>
            <p:nvPr/>
          </p:nvPicPr>
          <p:blipFill rotWithShape="1">
            <a:blip r:embed="rId13">
              <a:alphaModFix/>
            </a:blip>
            <a:srcRect/>
            <a:stretch/>
          </p:blipFill>
          <p:spPr>
            <a:xfrm>
              <a:off x="9882397" y="2594687"/>
              <a:ext cx="1579331" cy="1748963"/>
            </a:xfrm>
            <a:prstGeom prst="rect">
              <a:avLst/>
            </a:prstGeom>
            <a:noFill/>
            <a:ln>
              <a:noFill/>
            </a:ln>
          </p:spPr>
        </p:pic>
        <p:pic>
          <p:nvPicPr>
            <p:cNvPr id="721" name="Google Shape;721;p27"/>
            <p:cNvPicPr preferRelativeResize="0"/>
            <p:nvPr/>
          </p:nvPicPr>
          <p:blipFill rotWithShape="1">
            <a:blip r:embed="rId14">
              <a:alphaModFix/>
            </a:blip>
            <a:srcRect/>
            <a:stretch/>
          </p:blipFill>
          <p:spPr>
            <a:xfrm flipH="1">
              <a:off x="8509054" y="2320563"/>
              <a:ext cx="1324810" cy="1555576"/>
            </a:xfrm>
            <a:prstGeom prst="rect">
              <a:avLst/>
            </a:prstGeom>
            <a:noFill/>
            <a:ln>
              <a:noFill/>
            </a:ln>
          </p:spPr>
        </p:pic>
        <p:grpSp>
          <p:nvGrpSpPr>
            <p:cNvPr id="722" name="Google Shape;722;p27"/>
            <p:cNvGrpSpPr/>
            <p:nvPr/>
          </p:nvGrpSpPr>
          <p:grpSpPr>
            <a:xfrm>
              <a:off x="8436583" y="4393279"/>
              <a:ext cx="3025145" cy="1898576"/>
              <a:chOff x="338767" y="4295214"/>
              <a:chExt cx="2200730" cy="1264532"/>
            </a:xfrm>
          </p:grpSpPr>
          <p:pic>
            <p:nvPicPr>
              <p:cNvPr id="723" name="Google Shape;723;p27"/>
              <p:cNvPicPr preferRelativeResize="0"/>
              <p:nvPr/>
            </p:nvPicPr>
            <p:blipFill rotWithShape="1">
              <a:blip r:embed="rId15">
                <a:alphaModFix/>
              </a:blip>
              <a:srcRect r="53480" b="70351"/>
              <a:stretch/>
            </p:blipFill>
            <p:spPr>
              <a:xfrm flipH="1">
                <a:off x="338767" y="4406661"/>
                <a:ext cx="1034099" cy="1153085"/>
              </a:xfrm>
              <a:prstGeom prst="rect">
                <a:avLst/>
              </a:prstGeom>
              <a:noFill/>
              <a:ln>
                <a:noFill/>
              </a:ln>
            </p:spPr>
          </p:pic>
          <p:grpSp>
            <p:nvGrpSpPr>
              <p:cNvPr id="724" name="Google Shape;724;p27"/>
              <p:cNvGrpSpPr/>
              <p:nvPr/>
            </p:nvGrpSpPr>
            <p:grpSpPr>
              <a:xfrm>
                <a:off x="1136498" y="4295214"/>
                <a:ext cx="1402999" cy="1076900"/>
                <a:chOff x="5856604" y="3271138"/>
                <a:chExt cx="1867669" cy="1591543"/>
              </a:xfrm>
            </p:grpSpPr>
            <p:pic>
              <p:nvPicPr>
                <p:cNvPr id="725" name="Google Shape;725;p27"/>
                <p:cNvPicPr preferRelativeResize="0"/>
                <p:nvPr/>
              </p:nvPicPr>
              <p:blipFill rotWithShape="1">
                <a:blip r:embed="rId16">
                  <a:alphaModFix/>
                </a:blip>
                <a:srcRect/>
                <a:stretch/>
              </p:blipFill>
              <p:spPr>
                <a:xfrm flipH="1">
                  <a:off x="5856604" y="3271138"/>
                  <a:ext cx="808492" cy="751295"/>
                </a:xfrm>
                <a:prstGeom prst="rect">
                  <a:avLst/>
                </a:prstGeom>
                <a:noFill/>
                <a:ln>
                  <a:noFill/>
                </a:ln>
              </p:spPr>
            </p:pic>
            <p:pic>
              <p:nvPicPr>
                <p:cNvPr id="726" name="Google Shape;726;p27"/>
                <p:cNvPicPr preferRelativeResize="0"/>
                <p:nvPr/>
              </p:nvPicPr>
              <p:blipFill rotWithShape="1">
                <a:blip r:embed="rId17">
                  <a:alphaModFix/>
                </a:blip>
                <a:srcRect t="54473" r="50753"/>
                <a:stretch/>
              </p:blipFill>
              <p:spPr>
                <a:xfrm flipH="1">
                  <a:off x="6509081" y="3368842"/>
                  <a:ext cx="1215192" cy="1493839"/>
                </a:xfrm>
                <a:prstGeom prst="rect">
                  <a:avLst/>
                </a:prstGeom>
                <a:noFill/>
                <a:ln>
                  <a:noFill/>
                </a:ln>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0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9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9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9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0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0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0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0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Google Shape;732;p28"/>
          <p:cNvPicPr preferRelativeResize="0"/>
          <p:nvPr/>
        </p:nvPicPr>
        <p:blipFill rotWithShape="1">
          <a:blip r:embed="rId3">
            <a:alphaModFix/>
          </a:blip>
          <a:srcRect b="5428"/>
          <a:stretch/>
        </p:blipFill>
        <p:spPr>
          <a:xfrm>
            <a:off x="5331655" y="1128995"/>
            <a:ext cx="5397685" cy="5139021"/>
          </a:xfrm>
          <a:prstGeom prst="rect">
            <a:avLst/>
          </a:prstGeom>
          <a:noFill/>
          <a:ln>
            <a:noFill/>
          </a:ln>
        </p:spPr>
      </p:pic>
      <p:pic>
        <p:nvPicPr>
          <p:cNvPr id="733" name="Google Shape;733;p28" descr="background rectangle"/>
          <p:cNvPicPr preferRelativeResize="0"/>
          <p:nvPr/>
        </p:nvPicPr>
        <p:blipFill rotWithShape="1">
          <a:blip r:embed="rId4">
            <a:alphaModFix/>
          </a:blip>
          <a:srcRect/>
          <a:stretch/>
        </p:blipFill>
        <p:spPr>
          <a:xfrm>
            <a:off x="0" y="296863"/>
            <a:ext cx="6649156" cy="867128"/>
          </a:xfrm>
          <a:prstGeom prst="rect">
            <a:avLst/>
          </a:prstGeom>
          <a:noFill/>
          <a:ln>
            <a:noFill/>
          </a:ln>
        </p:spPr>
      </p:pic>
      <p:sp>
        <p:nvSpPr>
          <p:cNvPr id="734" name="Google Shape;734;p28"/>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900"/>
              <a:buFont typeface="Century Gothic"/>
              <a:buNone/>
            </a:pPr>
            <a:r>
              <a:rPr lang="en-GB" sz="2900" b="1">
                <a:solidFill>
                  <a:schemeClr val="lt1"/>
                </a:solidFill>
                <a:latin typeface="Century Gothic"/>
                <a:ea typeface="Century Gothic"/>
                <a:cs typeface="Century Gothic"/>
                <a:sym typeface="Century Gothic"/>
              </a:rPr>
              <a:t>Una emergencia en las noticias</a:t>
            </a:r>
            <a:endParaRPr sz="2900" b="1">
              <a:solidFill>
                <a:schemeClr val="lt1"/>
              </a:solidFill>
            </a:endParaRPr>
          </a:p>
        </p:txBody>
      </p:sp>
      <p:sp>
        <p:nvSpPr>
          <p:cNvPr id="735" name="Google Shape;735;p28"/>
          <p:cNvSpPr/>
          <p:nvPr/>
        </p:nvSpPr>
        <p:spPr>
          <a:xfrm>
            <a:off x="10782300" y="258166"/>
            <a:ext cx="11458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escribir</a:t>
            </a:r>
            <a:endParaRPr sz="2000" b="1" i="0" u="none" strike="noStrike" cap="none">
              <a:solidFill>
                <a:srgbClr val="FFFFFF"/>
              </a:solidFill>
              <a:latin typeface="Century Gothic"/>
              <a:ea typeface="Century Gothic"/>
              <a:cs typeface="Century Gothic"/>
              <a:sym typeface="Century Gothic"/>
            </a:endParaRPr>
          </a:p>
        </p:txBody>
      </p:sp>
      <p:sp>
        <p:nvSpPr>
          <p:cNvPr id="736" name="Google Shape;736;p28"/>
          <p:cNvSpPr txBox="1"/>
          <p:nvPr/>
        </p:nvSpPr>
        <p:spPr>
          <a:xfrm>
            <a:off x="3691641" y="5529000"/>
            <a:ext cx="7611864" cy="830997"/>
          </a:xfrm>
          <a:prstGeom prst="rect">
            <a:avLst/>
          </a:prstGeom>
          <a:solidFill>
            <a:srgbClr val="A8D08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4800"/>
              <a:buFont typeface="Century Gothic"/>
              <a:buNone/>
            </a:pPr>
            <a:r>
              <a:rPr lang="en-GB" sz="4800">
                <a:solidFill>
                  <a:srgbClr val="1F3864"/>
                </a:solidFill>
                <a:latin typeface="Century Gothic"/>
                <a:ea typeface="Century Gothic"/>
                <a:cs typeface="Century Gothic"/>
                <a:sym typeface="Century Gothic"/>
              </a:rPr>
              <a:t>İIncendios* en Ecuador!</a:t>
            </a:r>
            <a:endParaRPr sz="4800" b="0" i="0" u="none" strike="noStrike" cap="none">
              <a:solidFill>
                <a:srgbClr val="1F3864"/>
              </a:solidFill>
              <a:latin typeface="Century Gothic"/>
              <a:ea typeface="Century Gothic"/>
              <a:cs typeface="Century Gothic"/>
              <a:sym typeface="Century Gothic"/>
            </a:endParaRPr>
          </a:p>
        </p:txBody>
      </p:sp>
      <p:sp>
        <p:nvSpPr>
          <p:cNvPr id="737" name="Google Shape;737;p28"/>
          <p:cNvSpPr txBox="1"/>
          <p:nvPr/>
        </p:nvSpPr>
        <p:spPr>
          <a:xfrm>
            <a:off x="11072920" y="5027683"/>
            <a:ext cx="1018291" cy="400110"/>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 fires</a:t>
            </a:r>
            <a:endParaRPr/>
          </a:p>
        </p:txBody>
      </p:sp>
      <p:pic>
        <p:nvPicPr>
          <p:cNvPr id="738" name="Google Shape;738;p28"/>
          <p:cNvPicPr preferRelativeResize="0"/>
          <p:nvPr/>
        </p:nvPicPr>
        <p:blipFill rotWithShape="1">
          <a:blip r:embed="rId5">
            <a:alphaModFix/>
          </a:blip>
          <a:srcRect/>
          <a:stretch/>
        </p:blipFill>
        <p:spPr>
          <a:xfrm>
            <a:off x="6958973" y="4101863"/>
            <a:ext cx="797925" cy="1399868"/>
          </a:xfrm>
          <a:prstGeom prst="rect">
            <a:avLst/>
          </a:prstGeom>
          <a:noFill/>
          <a:ln>
            <a:noFill/>
          </a:ln>
        </p:spPr>
      </p:pic>
      <p:pic>
        <p:nvPicPr>
          <p:cNvPr id="739" name="Google Shape;739;p28"/>
          <p:cNvPicPr preferRelativeResize="0"/>
          <p:nvPr/>
        </p:nvPicPr>
        <p:blipFill rotWithShape="1">
          <a:blip r:embed="rId5">
            <a:alphaModFix/>
          </a:blip>
          <a:srcRect/>
          <a:stretch/>
        </p:blipFill>
        <p:spPr>
          <a:xfrm>
            <a:off x="7575200" y="4134219"/>
            <a:ext cx="797925" cy="1399868"/>
          </a:xfrm>
          <a:prstGeom prst="rect">
            <a:avLst/>
          </a:prstGeom>
          <a:noFill/>
          <a:ln>
            <a:noFill/>
          </a:ln>
        </p:spPr>
      </p:pic>
      <p:pic>
        <p:nvPicPr>
          <p:cNvPr id="740" name="Google Shape;740;p28"/>
          <p:cNvPicPr preferRelativeResize="0"/>
          <p:nvPr/>
        </p:nvPicPr>
        <p:blipFill rotWithShape="1">
          <a:blip r:embed="rId5">
            <a:alphaModFix/>
          </a:blip>
          <a:srcRect b="10991"/>
          <a:stretch/>
        </p:blipFill>
        <p:spPr>
          <a:xfrm>
            <a:off x="6385986" y="4271923"/>
            <a:ext cx="797925" cy="1245986"/>
          </a:xfrm>
          <a:prstGeom prst="rect">
            <a:avLst/>
          </a:prstGeom>
          <a:noFill/>
          <a:ln>
            <a:noFill/>
          </a:ln>
        </p:spPr>
      </p:pic>
      <p:pic>
        <p:nvPicPr>
          <p:cNvPr id="741" name="Google Shape;741;p28"/>
          <p:cNvPicPr preferRelativeResize="0"/>
          <p:nvPr/>
        </p:nvPicPr>
        <p:blipFill rotWithShape="1">
          <a:blip r:embed="rId5">
            <a:alphaModFix/>
          </a:blip>
          <a:srcRect/>
          <a:stretch/>
        </p:blipFill>
        <p:spPr>
          <a:xfrm>
            <a:off x="5771269" y="4069508"/>
            <a:ext cx="797925" cy="1399868"/>
          </a:xfrm>
          <a:prstGeom prst="rect">
            <a:avLst/>
          </a:prstGeom>
          <a:noFill/>
          <a:ln>
            <a:noFill/>
          </a:ln>
        </p:spPr>
      </p:pic>
      <p:pic>
        <p:nvPicPr>
          <p:cNvPr id="742" name="Google Shape;742;p28"/>
          <p:cNvPicPr preferRelativeResize="0"/>
          <p:nvPr/>
        </p:nvPicPr>
        <p:blipFill rotWithShape="1">
          <a:blip r:embed="rId5">
            <a:alphaModFix/>
          </a:blip>
          <a:srcRect/>
          <a:stretch/>
        </p:blipFill>
        <p:spPr>
          <a:xfrm>
            <a:off x="7271992" y="3926717"/>
            <a:ext cx="797925" cy="1399868"/>
          </a:xfrm>
          <a:prstGeom prst="rect">
            <a:avLst/>
          </a:prstGeom>
          <a:noFill/>
          <a:ln>
            <a:noFill/>
          </a:ln>
        </p:spPr>
      </p:pic>
      <p:pic>
        <p:nvPicPr>
          <p:cNvPr id="743" name="Google Shape;743;p28"/>
          <p:cNvPicPr preferRelativeResize="0"/>
          <p:nvPr/>
        </p:nvPicPr>
        <p:blipFill rotWithShape="1">
          <a:blip r:embed="rId5">
            <a:alphaModFix/>
          </a:blip>
          <a:srcRect/>
          <a:stretch/>
        </p:blipFill>
        <p:spPr>
          <a:xfrm>
            <a:off x="7140672" y="4118041"/>
            <a:ext cx="797925" cy="1399868"/>
          </a:xfrm>
          <a:prstGeom prst="rect">
            <a:avLst/>
          </a:prstGeom>
          <a:noFill/>
          <a:ln>
            <a:noFill/>
          </a:ln>
        </p:spPr>
      </p:pic>
      <p:pic>
        <p:nvPicPr>
          <p:cNvPr id="744" name="Google Shape;744;p28"/>
          <p:cNvPicPr preferRelativeResize="0"/>
          <p:nvPr/>
        </p:nvPicPr>
        <p:blipFill rotWithShape="1">
          <a:blip r:embed="rId6">
            <a:alphaModFix/>
          </a:blip>
          <a:srcRect/>
          <a:stretch/>
        </p:blipFill>
        <p:spPr>
          <a:xfrm>
            <a:off x="6834447" y="3645755"/>
            <a:ext cx="1326253" cy="1888332"/>
          </a:xfrm>
          <a:prstGeom prst="rect">
            <a:avLst/>
          </a:prstGeom>
          <a:noFill/>
          <a:ln>
            <a:noFill/>
          </a:ln>
        </p:spPr>
      </p:pic>
      <p:pic>
        <p:nvPicPr>
          <p:cNvPr id="745" name="Google Shape;745;p28"/>
          <p:cNvPicPr preferRelativeResize="0"/>
          <p:nvPr/>
        </p:nvPicPr>
        <p:blipFill rotWithShape="1">
          <a:blip r:embed="rId6">
            <a:alphaModFix/>
          </a:blip>
          <a:srcRect/>
          <a:stretch/>
        </p:blipFill>
        <p:spPr>
          <a:xfrm>
            <a:off x="7644032" y="3891263"/>
            <a:ext cx="965260" cy="1374346"/>
          </a:xfrm>
          <a:prstGeom prst="rect">
            <a:avLst/>
          </a:prstGeom>
          <a:noFill/>
          <a:ln>
            <a:noFill/>
          </a:ln>
        </p:spPr>
      </p:pic>
      <p:pic>
        <p:nvPicPr>
          <p:cNvPr id="746" name="Google Shape;746;p28"/>
          <p:cNvPicPr preferRelativeResize="0"/>
          <p:nvPr/>
        </p:nvPicPr>
        <p:blipFill rotWithShape="1">
          <a:blip r:embed="rId6">
            <a:alphaModFix/>
          </a:blip>
          <a:srcRect/>
          <a:stretch/>
        </p:blipFill>
        <p:spPr>
          <a:xfrm>
            <a:off x="7555951" y="4265332"/>
            <a:ext cx="936504" cy="1333403"/>
          </a:xfrm>
          <a:prstGeom prst="rect">
            <a:avLst/>
          </a:prstGeom>
          <a:noFill/>
          <a:ln>
            <a:noFill/>
          </a:ln>
        </p:spPr>
      </p:pic>
      <p:sp>
        <p:nvSpPr>
          <p:cNvPr id="747" name="Google Shape;747;p28"/>
          <p:cNvSpPr txBox="1"/>
          <p:nvPr/>
        </p:nvSpPr>
        <p:spPr>
          <a:xfrm>
            <a:off x="289725" y="1456563"/>
            <a:ext cx="4842795"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3864"/>
                </a:solidFill>
                <a:latin typeface="Century Gothic"/>
                <a:ea typeface="Century Gothic"/>
                <a:cs typeface="Century Gothic"/>
                <a:sym typeface="Century Gothic"/>
              </a:rPr>
              <a:t>Lees en un periódico sobre los terribles incendios* en el Amazonas en Ecuador  y quieres hacer algo con tus compañeros de la escuela para ayudar.</a:t>
            </a:r>
            <a:endParaRPr/>
          </a:p>
        </p:txBody>
      </p:sp>
      <p:sp>
        <p:nvSpPr>
          <p:cNvPr id="748" name="Google Shape;748;p28"/>
          <p:cNvSpPr txBox="1"/>
          <p:nvPr/>
        </p:nvSpPr>
        <p:spPr>
          <a:xfrm>
            <a:off x="289725" y="4292388"/>
            <a:ext cx="4683747"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3864"/>
                </a:solidFill>
                <a:latin typeface="Century Gothic"/>
                <a:ea typeface="Century Gothic"/>
                <a:cs typeface="Century Gothic"/>
                <a:sym typeface="Century Gothic"/>
              </a:rPr>
              <a:t>Explica la situación y tus planes para ayudar.</a:t>
            </a:r>
            <a:endParaRPr/>
          </a:p>
        </p:txBody>
      </p:sp>
      <p:sp>
        <p:nvSpPr>
          <p:cNvPr id="749" name="Google Shape;749;p28"/>
          <p:cNvSpPr/>
          <p:nvPr/>
        </p:nvSpPr>
        <p:spPr>
          <a:xfrm>
            <a:off x="5107766" y="1102583"/>
            <a:ext cx="6377729" cy="2833221"/>
          </a:xfrm>
          <a:prstGeom prst="wedgeEllipseCallout">
            <a:avLst>
              <a:gd name="adj1" fmla="val -55406"/>
              <a:gd name="adj2" fmla="val 11437"/>
            </a:avLst>
          </a:prstGeom>
          <a:gradFill>
            <a:gsLst>
              <a:gs pos="0">
                <a:srgbClr val="70A5DA"/>
              </a:gs>
              <a:gs pos="50000">
                <a:srgbClr val="539BDB"/>
              </a:gs>
              <a:gs pos="100000">
                <a:srgbClr val="4288C8"/>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The Amazon rainforest covers a vast area in Latin America. 60% is in Portuguese-speaking Brazil, but it is also in Peruvian, Colombian, Ecuadorean, Bolivian and Venezuelan territory. Forest fires are an annual problem.</a:t>
            </a:r>
            <a:endParaRPr sz="20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29"/>
          <p:cNvSpPr txBox="1"/>
          <p:nvPr/>
        </p:nvSpPr>
        <p:spPr>
          <a:xfrm rot="-188500">
            <a:off x="239235" y="1808690"/>
            <a:ext cx="8480082" cy="4524315"/>
          </a:xfrm>
          <a:prstGeom prst="rect">
            <a:avLst/>
          </a:prstGeom>
          <a:noFill/>
          <a:ln w="57150"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2400" b="1">
                <a:solidFill>
                  <a:srgbClr val="1F3864"/>
                </a:solidFill>
                <a:latin typeface="Century Gothic"/>
                <a:ea typeface="Century Gothic"/>
                <a:cs typeface="Century Gothic"/>
                <a:sym typeface="Century Gothic"/>
              </a:rPr>
              <a:t>The situation</a:t>
            </a:r>
            <a:endParaRPr/>
          </a:p>
          <a:p>
            <a:pPr marL="0" marR="0" lvl="0" indent="0" algn="l" rtl="0">
              <a:lnSpc>
                <a:spcPct val="150000"/>
              </a:lnSpc>
              <a:spcBef>
                <a:spcPts val="0"/>
              </a:spcBef>
              <a:spcAft>
                <a:spcPts val="0"/>
              </a:spcAft>
              <a:buNone/>
            </a:pPr>
            <a:r>
              <a:rPr lang="en-GB" sz="2400">
                <a:solidFill>
                  <a:srgbClr val="1F3864"/>
                </a:solidFill>
                <a:latin typeface="Century Gothic"/>
                <a:ea typeface="Century Gothic"/>
                <a:cs typeface="Century Gothic"/>
                <a:sym typeface="Century Gothic"/>
              </a:rPr>
              <a:t>We understand the reality in Ecuador.  We must do something because there is a problem.  We believe that it is important to help.</a:t>
            </a:r>
            <a:endParaRPr/>
          </a:p>
          <a:p>
            <a:pPr marL="0" marR="0" lvl="0" indent="0" algn="l" rtl="0">
              <a:lnSpc>
                <a:spcPct val="150000"/>
              </a:lnSpc>
              <a:spcBef>
                <a:spcPts val="0"/>
              </a:spcBef>
              <a:spcAft>
                <a:spcPts val="0"/>
              </a:spcAft>
              <a:buNone/>
            </a:pPr>
            <a:r>
              <a:rPr lang="en-GB" sz="2400" b="1">
                <a:solidFill>
                  <a:srgbClr val="1F3864"/>
                </a:solidFill>
                <a:latin typeface="Century Gothic"/>
                <a:ea typeface="Century Gothic"/>
                <a:cs typeface="Century Gothic"/>
                <a:sym typeface="Century Gothic"/>
              </a:rPr>
              <a:t>What are we doing today?</a:t>
            </a:r>
            <a:endParaRPr/>
          </a:p>
          <a:p>
            <a:pPr marL="0" marR="0" lvl="0" indent="0" algn="l" rtl="0">
              <a:lnSpc>
                <a:spcPct val="150000"/>
              </a:lnSpc>
              <a:spcBef>
                <a:spcPts val="0"/>
              </a:spcBef>
              <a:spcAft>
                <a:spcPts val="0"/>
              </a:spcAft>
              <a:buNone/>
            </a:pPr>
            <a:r>
              <a:rPr lang="en-GB" sz="2400">
                <a:solidFill>
                  <a:srgbClr val="1F3864"/>
                </a:solidFill>
                <a:latin typeface="Century Gothic"/>
                <a:ea typeface="Century Gothic"/>
                <a:cs typeface="Century Gothic"/>
                <a:sym typeface="Century Gothic"/>
              </a:rPr>
              <a:t>We are making calls to people with money.   We are putting information on a web page and notices* on  the walls.   We are selling things in front of school.</a:t>
            </a:r>
            <a:endParaRPr/>
          </a:p>
        </p:txBody>
      </p:sp>
      <p:pic>
        <p:nvPicPr>
          <p:cNvPr id="756" name="Google Shape;756;p29"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57" name="Google Shape;757;p29"/>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900"/>
              <a:buFont typeface="Century Gothic"/>
              <a:buNone/>
            </a:pPr>
            <a:r>
              <a:rPr lang="en-GB" sz="2900" b="1">
                <a:solidFill>
                  <a:schemeClr val="lt1"/>
                </a:solidFill>
                <a:latin typeface="Century Gothic"/>
                <a:ea typeface="Century Gothic"/>
                <a:cs typeface="Century Gothic"/>
                <a:sym typeface="Century Gothic"/>
              </a:rPr>
              <a:t>Una emergencia en las noticias</a:t>
            </a:r>
            <a:endParaRPr sz="2900" b="1">
              <a:solidFill>
                <a:schemeClr val="lt1"/>
              </a:solidFill>
            </a:endParaRPr>
          </a:p>
        </p:txBody>
      </p:sp>
      <p:sp>
        <p:nvSpPr>
          <p:cNvPr id="758" name="Google Shape;758;p29"/>
          <p:cNvSpPr/>
          <p:nvPr/>
        </p:nvSpPr>
        <p:spPr>
          <a:xfrm>
            <a:off x="10782300" y="258166"/>
            <a:ext cx="11458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escribir</a:t>
            </a:r>
            <a:endParaRPr sz="2000" b="1" i="0" u="none" strike="noStrike" cap="none">
              <a:solidFill>
                <a:srgbClr val="FFFFFF"/>
              </a:solidFill>
              <a:latin typeface="Century Gothic"/>
              <a:ea typeface="Century Gothic"/>
              <a:cs typeface="Century Gothic"/>
              <a:sym typeface="Century Gothic"/>
            </a:endParaRPr>
          </a:p>
        </p:txBody>
      </p:sp>
      <p:grpSp>
        <p:nvGrpSpPr>
          <p:cNvPr id="759" name="Google Shape;759;p29"/>
          <p:cNvGrpSpPr/>
          <p:nvPr/>
        </p:nvGrpSpPr>
        <p:grpSpPr>
          <a:xfrm>
            <a:off x="8857546" y="2037065"/>
            <a:ext cx="3306904" cy="3625001"/>
            <a:chOff x="4213801" y="64711"/>
            <a:chExt cx="6515539" cy="6203306"/>
          </a:xfrm>
        </p:grpSpPr>
        <p:pic>
          <p:nvPicPr>
            <p:cNvPr id="760" name="Google Shape;760;p29"/>
            <p:cNvPicPr preferRelativeResize="0"/>
            <p:nvPr/>
          </p:nvPicPr>
          <p:blipFill rotWithShape="1">
            <a:blip r:embed="rId4">
              <a:alphaModFix/>
            </a:blip>
            <a:srcRect b="5428"/>
            <a:stretch/>
          </p:blipFill>
          <p:spPr>
            <a:xfrm>
              <a:off x="4213801" y="64711"/>
              <a:ext cx="6515539" cy="6203306"/>
            </a:xfrm>
            <a:prstGeom prst="rect">
              <a:avLst/>
            </a:prstGeom>
            <a:noFill/>
            <a:ln>
              <a:noFill/>
            </a:ln>
          </p:spPr>
        </p:pic>
        <p:pic>
          <p:nvPicPr>
            <p:cNvPr id="761" name="Google Shape;761;p29"/>
            <p:cNvPicPr preferRelativeResize="0"/>
            <p:nvPr/>
          </p:nvPicPr>
          <p:blipFill rotWithShape="1">
            <a:blip r:embed="rId5">
              <a:alphaModFix/>
            </a:blip>
            <a:srcRect/>
            <a:stretch/>
          </p:blipFill>
          <p:spPr>
            <a:xfrm>
              <a:off x="5771269" y="4069508"/>
              <a:ext cx="797925" cy="1399868"/>
            </a:xfrm>
            <a:prstGeom prst="rect">
              <a:avLst/>
            </a:prstGeom>
            <a:noFill/>
            <a:ln>
              <a:noFill/>
            </a:ln>
          </p:spPr>
        </p:pic>
        <p:pic>
          <p:nvPicPr>
            <p:cNvPr id="762" name="Google Shape;762;p29"/>
            <p:cNvPicPr preferRelativeResize="0"/>
            <p:nvPr/>
          </p:nvPicPr>
          <p:blipFill rotWithShape="1">
            <a:blip r:embed="rId6">
              <a:alphaModFix/>
            </a:blip>
            <a:srcRect/>
            <a:stretch/>
          </p:blipFill>
          <p:spPr>
            <a:xfrm>
              <a:off x="6834447" y="3645755"/>
              <a:ext cx="1326253" cy="1888332"/>
            </a:xfrm>
            <a:prstGeom prst="rect">
              <a:avLst/>
            </a:prstGeom>
            <a:noFill/>
            <a:ln>
              <a:noFill/>
            </a:ln>
          </p:spPr>
        </p:pic>
        <p:pic>
          <p:nvPicPr>
            <p:cNvPr id="763" name="Google Shape;763;p29"/>
            <p:cNvPicPr preferRelativeResize="0"/>
            <p:nvPr/>
          </p:nvPicPr>
          <p:blipFill rotWithShape="1">
            <a:blip r:embed="rId7">
              <a:alphaModFix/>
            </a:blip>
            <a:srcRect/>
            <a:stretch/>
          </p:blipFill>
          <p:spPr>
            <a:xfrm>
              <a:off x="7644032" y="3891263"/>
              <a:ext cx="965260" cy="1374346"/>
            </a:xfrm>
            <a:prstGeom prst="rect">
              <a:avLst/>
            </a:prstGeom>
            <a:noFill/>
            <a:ln>
              <a:noFill/>
            </a:ln>
          </p:spPr>
        </p:pic>
        <p:pic>
          <p:nvPicPr>
            <p:cNvPr id="764" name="Google Shape;764;p29"/>
            <p:cNvPicPr preferRelativeResize="0"/>
            <p:nvPr/>
          </p:nvPicPr>
          <p:blipFill rotWithShape="1">
            <a:blip r:embed="rId8">
              <a:alphaModFix/>
            </a:blip>
            <a:srcRect/>
            <a:stretch/>
          </p:blipFill>
          <p:spPr>
            <a:xfrm>
              <a:off x="7555951" y="4265332"/>
              <a:ext cx="936504" cy="1333403"/>
            </a:xfrm>
            <a:prstGeom prst="rect">
              <a:avLst/>
            </a:prstGeom>
            <a:noFill/>
            <a:ln>
              <a:noFill/>
            </a:ln>
          </p:spPr>
        </p:pic>
        <p:pic>
          <p:nvPicPr>
            <p:cNvPr id="765" name="Google Shape;765;p29"/>
            <p:cNvPicPr preferRelativeResize="0"/>
            <p:nvPr/>
          </p:nvPicPr>
          <p:blipFill rotWithShape="1">
            <a:blip r:embed="rId5">
              <a:alphaModFix/>
            </a:blip>
            <a:srcRect b="10991"/>
            <a:stretch/>
          </p:blipFill>
          <p:spPr>
            <a:xfrm>
              <a:off x="6385986" y="4271923"/>
              <a:ext cx="797925" cy="1245986"/>
            </a:xfrm>
            <a:prstGeom prst="rect">
              <a:avLst/>
            </a:prstGeom>
            <a:noFill/>
            <a:ln>
              <a:noFill/>
            </a:ln>
          </p:spPr>
        </p:pic>
        <p:pic>
          <p:nvPicPr>
            <p:cNvPr id="766" name="Google Shape;766;p29"/>
            <p:cNvPicPr preferRelativeResize="0"/>
            <p:nvPr/>
          </p:nvPicPr>
          <p:blipFill rotWithShape="1">
            <a:blip r:embed="rId5">
              <a:alphaModFix/>
            </a:blip>
            <a:srcRect b="10991"/>
            <a:stretch/>
          </p:blipFill>
          <p:spPr>
            <a:xfrm>
              <a:off x="6173814" y="3884411"/>
              <a:ext cx="797925" cy="1245986"/>
            </a:xfrm>
            <a:prstGeom prst="rect">
              <a:avLst/>
            </a:prstGeom>
            <a:noFill/>
            <a:ln>
              <a:noFill/>
            </a:ln>
          </p:spPr>
        </p:pic>
      </p:grpSp>
      <p:sp>
        <p:nvSpPr>
          <p:cNvPr id="767" name="Google Shape;767;p29"/>
          <p:cNvSpPr txBox="1"/>
          <p:nvPr/>
        </p:nvSpPr>
        <p:spPr>
          <a:xfrm>
            <a:off x="121630" y="1054252"/>
            <a:ext cx="1145888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1E4E79"/>
                </a:solidFill>
                <a:latin typeface="Century Gothic"/>
                <a:ea typeface="Century Gothic"/>
                <a:cs typeface="Century Gothic"/>
                <a:sym typeface="Century Gothic"/>
              </a:rPr>
              <a:t>Escribe en español el texto para la página web de la escuela:</a:t>
            </a:r>
            <a:endParaRPr/>
          </a:p>
        </p:txBody>
      </p:sp>
      <p:sp>
        <p:nvSpPr>
          <p:cNvPr id="768" name="Google Shape;768;p29"/>
          <p:cNvSpPr txBox="1"/>
          <p:nvPr/>
        </p:nvSpPr>
        <p:spPr>
          <a:xfrm>
            <a:off x="2288862" y="1742175"/>
            <a:ext cx="4925440" cy="584775"/>
          </a:xfrm>
          <a:prstGeom prst="rect">
            <a:avLst/>
          </a:prstGeom>
          <a:solidFill>
            <a:srgbClr val="A8D08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3200"/>
              <a:buFont typeface="Century Gothic"/>
              <a:buNone/>
            </a:pPr>
            <a:r>
              <a:rPr lang="en-GB" sz="3200">
                <a:solidFill>
                  <a:srgbClr val="1F3864"/>
                </a:solidFill>
                <a:latin typeface="Century Gothic"/>
                <a:ea typeface="Century Gothic"/>
                <a:cs typeface="Century Gothic"/>
                <a:sym typeface="Century Gothic"/>
              </a:rPr>
              <a:t>İIncendios en Ecuador!</a:t>
            </a:r>
            <a:endParaRPr sz="3200" b="0" i="0" u="none" strike="noStrike" cap="none">
              <a:solidFill>
                <a:srgbClr val="1F3864"/>
              </a:solidFill>
              <a:latin typeface="Century Gothic"/>
              <a:ea typeface="Century Gothic"/>
              <a:cs typeface="Century Gothic"/>
              <a:sym typeface="Century Gothic"/>
            </a:endParaRPr>
          </a:p>
        </p:txBody>
      </p:sp>
      <p:sp>
        <p:nvSpPr>
          <p:cNvPr id="769" name="Google Shape;769;p29"/>
          <p:cNvSpPr txBox="1"/>
          <p:nvPr/>
        </p:nvSpPr>
        <p:spPr>
          <a:xfrm rot="-184060">
            <a:off x="274891" y="2645521"/>
            <a:ext cx="5669566"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Entendemos la realidad en Ecuador.</a:t>
            </a:r>
            <a:endParaRPr sz="2400">
              <a:solidFill>
                <a:srgbClr val="1F3864"/>
              </a:solidFill>
              <a:latin typeface="Century Gothic"/>
              <a:ea typeface="Century Gothic"/>
              <a:cs typeface="Century Gothic"/>
              <a:sym typeface="Century Gothic"/>
            </a:endParaRPr>
          </a:p>
        </p:txBody>
      </p:sp>
      <p:sp>
        <p:nvSpPr>
          <p:cNvPr id="770" name="Google Shape;770;p29"/>
          <p:cNvSpPr txBox="1"/>
          <p:nvPr/>
        </p:nvSpPr>
        <p:spPr>
          <a:xfrm rot="-186355">
            <a:off x="5991790" y="2436421"/>
            <a:ext cx="1874393"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Debemos</a:t>
            </a:r>
            <a:endParaRPr sz="2400">
              <a:solidFill>
                <a:srgbClr val="1F3864"/>
              </a:solidFill>
              <a:latin typeface="Century Gothic"/>
              <a:ea typeface="Century Gothic"/>
              <a:cs typeface="Century Gothic"/>
              <a:sym typeface="Century Gothic"/>
            </a:endParaRPr>
          </a:p>
        </p:txBody>
      </p:sp>
      <p:sp>
        <p:nvSpPr>
          <p:cNvPr id="771" name="Google Shape;771;p29"/>
          <p:cNvSpPr txBox="1"/>
          <p:nvPr/>
        </p:nvSpPr>
        <p:spPr>
          <a:xfrm rot="-186355">
            <a:off x="6214008" y="2939386"/>
            <a:ext cx="1672652"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Creemos</a:t>
            </a:r>
            <a:endParaRPr sz="2400">
              <a:solidFill>
                <a:srgbClr val="1F3864"/>
              </a:solidFill>
              <a:latin typeface="Century Gothic"/>
              <a:ea typeface="Century Gothic"/>
              <a:cs typeface="Century Gothic"/>
              <a:sym typeface="Century Gothic"/>
            </a:endParaRPr>
          </a:p>
        </p:txBody>
      </p:sp>
      <p:sp>
        <p:nvSpPr>
          <p:cNvPr id="772" name="Google Shape;772;p29"/>
          <p:cNvSpPr txBox="1"/>
          <p:nvPr/>
        </p:nvSpPr>
        <p:spPr>
          <a:xfrm rot="-186355">
            <a:off x="345380" y="4715051"/>
            <a:ext cx="6630565"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Hacemos llamadas a personas con dinero.</a:t>
            </a:r>
            <a:endParaRPr/>
          </a:p>
        </p:txBody>
      </p:sp>
      <p:sp>
        <p:nvSpPr>
          <p:cNvPr id="773" name="Google Shape;773;p29"/>
          <p:cNvSpPr txBox="1"/>
          <p:nvPr/>
        </p:nvSpPr>
        <p:spPr>
          <a:xfrm rot="-186355">
            <a:off x="387493" y="5193083"/>
            <a:ext cx="8377860"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información en una página web y anuncios en las</a:t>
            </a:r>
            <a:endParaRPr/>
          </a:p>
        </p:txBody>
      </p:sp>
      <p:sp>
        <p:nvSpPr>
          <p:cNvPr id="774" name="Google Shape;774;p29"/>
          <p:cNvSpPr txBox="1"/>
          <p:nvPr/>
        </p:nvSpPr>
        <p:spPr>
          <a:xfrm rot="-186355">
            <a:off x="7031606" y="4487698"/>
            <a:ext cx="1678444"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Ponemos</a:t>
            </a:r>
            <a:endParaRPr/>
          </a:p>
        </p:txBody>
      </p:sp>
      <p:sp>
        <p:nvSpPr>
          <p:cNvPr id="775" name="Google Shape;775;p29"/>
          <p:cNvSpPr txBox="1"/>
          <p:nvPr/>
        </p:nvSpPr>
        <p:spPr>
          <a:xfrm rot="-186355">
            <a:off x="448398" y="5890026"/>
            <a:ext cx="1567148"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paredes.</a:t>
            </a:r>
            <a:endParaRPr/>
          </a:p>
        </p:txBody>
      </p:sp>
      <p:sp>
        <p:nvSpPr>
          <p:cNvPr id="776" name="Google Shape;776;p29"/>
          <p:cNvSpPr txBox="1"/>
          <p:nvPr/>
        </p:nvSpPr>
        <p:spPr>
          <a:xfrm rot="-186355">
            <a:off x="2034736" y="5691049"/>
            <a:ext cx="6363010"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Vendemos cosas delante de la escuela.</a:t>
            </a:r>
            <a:endParaRPr/>
          </a:p>
        </p:txBody>
      </p:sp>
      <p:sp>
        <p:nvSpPr>
          <p:cNvPr id="777" name="Google Shape;777;p29"/>
          <p:cNvSpPr txBox="1"/>
          <p:nvPr/>
        </p:nvSpPr>
        <p:spPr>
          <a:xfrm rot="-184967">
            <a:off x="295413" y="3149200"/>
            <a:ext cx="5833276"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hacer algo porque hay un problema.</a:t>
            </a:r>
            <a:endParaRPr/>
          </a:p>
        </p:txBody>
      </p:sp>
      <p:sp>
        <p:nvSpPr>
          <p:cNvPr id="778" name="Google Shape;778;p29"/>
          <p:cNvSpPr txBox="1"/>
          <p:nvPr/>
        </p:nvSpPr>
        <p:spPr>
          <a:xfrm>
            <a:off x="9031216" y="5874261"/>
            <a:ext cx="1558285" cy="400110"/>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 notice</a:t>
            </a:r>
            <a:endParaRPr/>
          </a:p>
        </p:txBody>
      </p:sp>
      <p:sp>
        <p:nvSpPr>
          <p:cNvPr id="779" name="Google Shape;779;p29"/>
          <p:cNvSpPr txBox="1"/>
          <p:nvPr/>
        </p:nvSpPr>
        <p:spPr>
          <a:xfrm rot="-186355">
            <a:off x="324233" y="3681568"/>
            <a:ext cx="4633417"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que es importante ayudar.</a:t>
            </a:r>
            <a:endParaRPr/>
          </a:p>
        </p:txBody>
      </p:sp>
      <p:sp>
        <p:nvSpPr>
          <p:cNvPr id="780" name="Google Shape;780;p29"/>
          <p:cNvSpPr txBox="1"/>
          <p:nvPr/>
        </p:nvSpPr>
        <p:spPr>
          <a:xfrm rot="-184060">
            <a:off x="241144" y="2089759"/>
            <a:ext cx="1981657"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La situación</a:t>
            </a:r>
            <a:endParaRPr/>
          </a:p>
        </p:txBody>
      </p:sp>
      <p:sp>
        <p:nvSpPr>
          <p:cNvPr id="781" name="Google Shape;781;p29"/>
          <p:cNvSpPr txBox="1"/>
          <p:nvPr/>
        </p:nvSpPr>
        <p:spPr>
          <a:xfrm rot="-186355">
            <a:off x="345232" y="4223191"/>
            <a:ext cx="4456012"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¿Qué hacemos hoy?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7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7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7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3"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12" name="Google Shape;112;p3"/>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a:p>
        </p:txBody>
      </p:sp>
      <p:sp>
        <p:nvSpPr>
          <p:cNvPr id="113" name="Google Shape;113;p3"/>
          <p:cNvSpPr/>
          <p:nvPr/>
        </p:nvSpPr>
        <p:spPr>
          <a:xfrm>
            <a:off x="9359900" y="258166"/>
            <a:ext cx="2568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 / hablar</a:t>
            </a:r>
            <a:endParaRPr sz="2000" b="1" i="0" u="none" strike="noStrike" cap="none">
              <a:solidFill>
                <a:srgbClr val="FFFFFF"/>
              </a:solidFill>
              <a:latin typeface="Century Gothic"/>
              <a:ea typeface="Century Gothic"/>
              <a:cs typeface="Century Gothic"/>
              <a:sym typeface="Century Gothic"/>
            </a:endParaRPr>
          </a:p>
        </p:txBody>
      </p:sp>
      <p:sp>
        <p:nvSpPr>
          <p:cNvPr id="114" name="Google Shape;114;p3" descr="rectangle for the timer"/>
          <p:cNvSpPr/>
          <p:nvPr/>
        </p:nvSpPr>
        <p:spPr>
          <a:xfrm>
            <a:off x="10068765" y="1163993"/>
            <a:ext cx="502131" cy="4156257"/>
          </a:xfrm>
          <a:prstGeom prst="rect">
            <a:avLst/>
          </a:prstGeom>
          <a:solidFill>
            <a:srgbClr val="CC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000000"/>
              </a:solidFill>
              <a:latin typeface="Century Gothic"/>
              <a:ea typeface="Century Gothic"/>
              <a:cs typeface="Century Gothic"/>
              <a:sym typeface="Century Gothic"/>
            </a:endParaRPr>
          </a:p>
        </p:txBody>
      </p:sp>
      <p:sp>
        <p:nvSpPr>
          <p:cNvPr id="115" name="Google Shape;115;p3" descr="rectnagle for the timer "/>
          <p:cNvSpPr/>
          <p:nvPr/>
        </p:nvSpPr>
        <p:spPr>
          <a:xfrm>
            <a:off x="10066399" y="1163991"/>
            <a:ext cx="503528" cy="4156259"/>
          </a:xfrm>
          <a:prstGeom prst="rect">
            <a:avLst/>
          </a:prstGeom>
          <a:gradFill>
            <a:gsLst>
              <a:gs pos="0">
                <a:srgbClr val="F08B54"/>
              </a:gs>
              <a:gs pos="50000">
                <a:srgbClr val="F67A26"/>
              </a:gs>
              <a:gs pos="100000">
                <a:srgbClr val="E36A18"/>
              </a:gs>
            </a:gsLst>
            <a:lin ang="5400000" scaled="0"/>
          </a:gradFill>
          <a:ln w="9525" cap="flat" cmpd="sng">
            <a:solidFill>
              <a:srgbClr val="02456F"/>
            </a:solidFill>
            <a:prstDash val="solid"/>
            <a:round/>
            <a:headEnd type="none" w="sm" len="sm"/>
            <a:tailEnd type="none" w="sm" len="sm"/>
          </a:ln>
          <a:effectLst>
            <a:outerShdw blurRad="57150" dist="19050" dir="5400000" algn="ctr" rotWithShape="0">
              <a:schemeClr val="lt1">
                <a:alpha val="62745"/>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000"/>
              <a:buFont typeface="Century Gothic"/>
              <a:buNone/>
            </a:pPr>
            <a:endParaRPr sz="2000" b="0" i="0" u="none" strike="noStrike" cap="none">
              <a:solidFill>
                <a:srgbClr val="000000"/>
              </a:solidFill>
              <a:latin typeface="Century Gothic"/>
              <a:ea typeface="Century Gothic"/>
              <a:cs typeface="Century Gothic"/>
              <a:sym typeface="Century Gothic"/>
            </a:endParaRPr>
          </a:p>
        </p:txBody>
      </p:sp>
      <p:cxnSp>
        <p:nvCxnSpPr>
          <p:cNvPr id="116" name="Google Shape;116;p3" descr="top line for the timer to mark 60 seconds"/>
          <p:cNvCxnSpPr/>
          <p:nvPr/>
        </p:nvCxnSpPr>
        <p:spPr>
          <a:xfrm>
            <a:off x="10776826" y="1152565"/>
            <a:ext cx="216791" cy="0"/>
          </a:xfrm>
          <a:prstGeom prst="straightConnector1">
            <a:avLst/>
          </a:prstGeom>
          <a:noFill/>
          <a:ln w="28575" cap="flat" cmpd="sng">
            <a:solidFill>
              <a:srgbClr val="1E4E79"/>
            </a:solidFill>
            <a:prstDash val="solid"/>
            <a:round/>
            <a:headEnd type="none" w="med" len="med"/>
            <a:tailEnd type="none" w="med" len="med"/>
          </a:ln>
        </p:spPr>
      </p:cxnSp>
      <p:sp>
        <p:nvSpPr>
          <p:cNvPr id="117" name="Google Shape;117;p3"/>
          <p:cNvSpPr txBox="1"/>
          <p:nvPr/>
        </p:nvSpPr>
        <p:spPr>
          <a:xfrm>
            <a:off x="10993617" y="994714"/>
            <a:ext cx="4318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600"/>
              <a:buFont typeface="Century Gothic"/>
              <a:buNone/>
            </a:pPr>
            <a:r>
              <a:rPr lang="en-GB" sz="1600" b="1" i="0" u="none" strike="noStrike" cap="none">
                <a:solidFill>
                  <a:srgbClr val="1E4E79"/>
                </a:solidFill>
                <a:latin typeface="Century Gothic"/>
                <a:ea typeface="Century Gothic"/>
                <a:cs typeface="Century Gothic"/>
                <a:sym typeface="Century Gothic"/>
              </a:rPr>
              <a:t>60</a:t>
            </a:r>
            <a:endParaRPr/>
          </a:p>
        </p:txBody>
      </p:sp>
      <p:cxnSp>
        <p:nvCxnSpPr>
          <p:cNvPr id="118" name="Google Shape;118;p3" descr="line for the 60 second timer"/>
          <p:cNvCxnSpPr/>
          <p:nvPr/>
        </p:nvCxnSpPr>
        <p:spPr>
          <a:xfrm>
            <a:off x="10752138" y="1152565"/>
            <a:ext cx="0" cy="4156259"/>
          </a:xfrm>
          <a:prstGeom prst="straightConnector1">
            <a:avLst/>
          </a:prstGeom>
          <a:noFill/>
          <a:ln w="28575" cap="flat" cmpd="sng">
            <a:solidFill>
              <a:srgbClr val="1E4E79"/>
            </a:solidFill>
            <a:prstDash val="solid"/>
            <a:round/>
            <a:headEnd type="none" w="med" len="med"/>
            <a:tailEnd type="none" w="med" len="med"/>
          </a:ln>
        </p:spPr>
      </p:cxnSp>
      <p:sp>
        <p:nvSpPr>
          <p:cNvPr id="119" name="Google Shape;119;p3"/>
          <p:cNvSpPr txBox="1"/>
          <p:nvPr/>
        </p:nvSpPr>
        <p:spPr>
          <a:xfrm>
            <a:off x="10752138" y="3136467"/>
            <a:ext cx="143986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Segundos</a:t>
            </a:r>
            <a:endParaRPr sz="1800" b="1" i="0" u="none" strike="noStrike" cap="none">
              <a:solidFill>
                <a:srgbClr val="1E4E79"/>
              </a:solidFill>
              <a:latin typeface="Century Gothic"/>
              <a:ea typeface="Century Gothic"/>
              <a:cs typeface="Century Gothic"/>
              <a:sym typeface="Century Gothic"/>
            </a:endParaRPr>
          </a:p>
        </p:txBody>
      </p:sp>
      <p:cxnSp>
        <p:nvCxnSpPr>
          <p:cNvPr id="120" name="Google Shape;120;p3" descr="bottom line for the timer to mark 0 seconds"/>
          <p:cNvCxnSpPr/>
          <p:nvPr/>
        </p:nvCxnSpPr>
        <p:spPr>
          <a:xfrm>
            <a:off x="10752138" y="5308824"/>
            <a:ext cx="216791" cy="0"/>
          </a:xfrm>
          <a:prstGeom prst="straightConnector1">
            <a:avLst/>
          </a:prstGeom>
          <a:noFill/>
          <a:ln w="28575" cap="flat" cmpd="sng">
            <a:solidFill>
              <a:srgbClr val="1E4E79"/>
            </a:solidFill>
            <a:prstDash val="solid"/>
            <a:round/>
            <a:headEnd type="none" w="med" len="med"/>
            <a:tailEnd type="none" w="med" len="med"/>
          </a:ln>
        </p:spPr>
      </p:cxnSp>
      <p:sp>
        <p:nvSpPr>
          <p:cNvPr id="121" name="Google Shape;121;p3"/>
          <p:cNvSpPr txBox="1"/>
          <p:nvPr/>
        </p:nvSpPr>
        <p:spPr>
          <a:xfrm>
            <a:off x="10968929" y="5128296"/>
            <a:ext cx="73417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600"/>
              <a:buFont typeface="Century Gothic"/>
              <a:buNone/>
            </a:pPr>
            <a:r>
              <a:rPr lang="en-GB" sz="1600" b="1" i="0" u="none" strike="noStrike" cap="none">
                <a:solidFill>
                  <a:srgbClr val="1E4E79"/>
                </a:solidFill>
                <a:latin typeface="Century Gothic"/>
                <a:ea typeface="Century Gothic"/>
                <a:cs typeface="Century Gothic"/>
                <a:sym typeface="Century Gothic"/>
              </a:rPr>
              <a:t>0</a:t>
            </a:r>
            <a:endParaRPr/>
          </a:p>
        </p:txBody>
      </p:sp>
      <p:sp>
        <p:nvSpPr>
          <p:cNvPr id="122" name="Google Shape;122;p3" descr="rectangle that hides the timer as it disappears off the screen"/>
          <p:cNvSpPr/>
          <p:nvPr/>
        </p:nvSpPr>
        <p:spPr>
          <a:xfrm>
            <a:off x="9915171" y="5320250"/>
            <a:ext cx="745068" cy="76587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123" name="Google Shape;123;p3"/>
          <p:cNvSpPr/>
          <p:nvPr/>
        </p:nvSpPr>
        <p:spPr>
          <a:xfrm>
            <a:off x="9805501" y="553924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124" name="Google Shape;124;p3"/>
          <p:cNvSpPr txBox="1"/>
          <p:nvPr/>
        </p:nvSpPr>
        <p:spPr>
          <a:xfrm>
            <a:off x="1829211" y="1428401"/>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comer</a:t>
            </a:r>
            <a:endParaRPr/>
          </a:p>
        </p:txBody>
      </p:sp>
      <p:sp>
        <p:nvSpPr>
          <p:cNvPr id="125" name="Google Shape;125;p3"/>
          <p:cNvSpPr txBox="1"/>
          <p:nvPr/>
        </p:nvSpPr>
        <p:spPr>
          <a:xfrm>
            <a:off x="7144815" y="5658872"/>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beber</a:t>
            </a:r>
            <a:endParaRPr sz="3200">
              <a:solidFill>
                <a:srgbClr val="1F3864"/>
              </a:solidFill>
              <a:latin typeface="Century Gothic"/>
              <a:ea typeface="Century Gothic"/>
              <a:cs typeface="Century Gothic"/>
              <a:sym typeface="Century Gothic"/>
            </a:endParaRPr>
          </a:p>
        </p:txBody>
      </p:sp>
      <p:sp>
        <p:nvSpPr>
          <p:cNvPr id="126" name="Google Shape;126;p3"/>
          <p:cNvSpPr txBox="1"/>
          <p:nvPr/>
        </p:nvSpPr>
        <p:spPr>
          <a:xfrm>
            <a:off x="3174504" y="2394572"/>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spcBef>
                <a:spcPts val="0"/>
              </a:spcBef>
              <a:spcAft>
                <a:spcPts val="0"/>
              </a:spcAft>
              <a:buNone/>
            </a:pPr>
            <a:r>
              <a:rPr lang="en-GB" sz="3200">
                <a:solidFill>
                  <a:srgbClr val="1F3864"/>
                </a:solidFill>
                <a:latin typeface="Century Gothic"/>
                <a:ea typeface="Century Gothic"/>
                <a:cs typeface="Century Gothic"/>
                <a:sym typeface="Century Gothic"/>
              </a:rPr>
              <a:t>Madrid</a:t>
            </a:r>
            <a:endParaRPr/>
          </a:p>
        </p:txBody>
      </p:sp>
      <p:sp>
        <p:nvSpPr>
          <p:cNvPr id="127" name="Google Shape;127;p3"/>
          <p:cNvSpPr txBox="1"/>
          <p:nvPr/>
        </p:nvSpPr>
        <p:spPr>
          <a:xfrm>
            <a:off x="4660022" y="3424075"/>
            <a:ext cx="1947081"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español</a:t>
            </a:r>
            <a:endParaRPr/>
          </a:p>
        </p:txBody>
      </p:sp>
      <p:sp>
        <p:nvSpPr>
          <p:cNvPr id="128" name="Google Shape;128;p3"/>
          <p:cNvSpPr txBox="1"/>
          <p:nvPr/>
        </p:nvSpPr>
        <p:spPr>
          <a:xfrm>
            <a:off x="7536515" y="3007773"/>
            <a:ext cx="1366126"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igual</a:t>
            </a:r>
            <a:endParaRPr sz="3200">
              <a:solidFill>
                <a:srgbClr val="1F3864"/>
              </a:solidFill>
              <a:latin typeface="Century Gothic"/>
              <a:ea typeface="Century Gothic"/>
              <a:cs typeface="Century Gothic"/>
              <a:sym typeface="Century Gothic"/>
            </a:endParaRPr>
          </a:p>
        </p:txBody>
      </p:sp>
      <p:sp>
        <p:nvSpPr>
          <p:cNvPr id="129" name="Google Shape;129;p3"/>
          <p:cNvSpPr txBox="1"/>
          <p:nvPr/>
        </p:nvSpPr>
        <p:spPr>
          <a:xfrm>
            <a:off x="4657340" y="1431591"/>
            <a:ext cx="1296537"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feliz</a:t>
            </a:r>
            <a:endParaRPr sz="3200">
              <a:solidFill>
                <a:srgbClr val="1F3864"/>
              </a:solidFill>
              <a:latin typeface="Century Gothic"/>
              <a:ea typeface="Century Gothic"/>
              <a:cs typeface="Century Gothic"/>
              <a:sym typeface="Century Gothic"/>
            </a:endParaRPr>
          </a:p>
        </p:txBody>
      </p:sp>
      <p:sp>
        <p:nvSpPr>
          <p:cNvPr id="130" name="Google Shape;130;p3"/>
          <p:cNvSpPr txBox="1"/>
          <p:nvPr/>
        </p:nvSpPr>
        <p:spPr>
          <a:xfrm>
            <a:off x="350172" y="3835361"/>
            <a:ext cx="1296537"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color</a:t>
            </a:r>
            <a:endParaRPr sz="3200">
              <a:solidFill>
                <a:srgbClr val="1F3864"/>
              </a:solidFill>
              <a:latin typeface="Century Gothic"/>
              <a:ea typeface="Century Gothic"/>
              <a:cs typeface="Century Gothic"/>
              <a:sym typeface="Century Gothic"/>
            </a:endParaRPr>
          </a:p>
        </p:txBody>
      </p:sp>
      <p:sp>
        <p:nvSpPr>
          <p:cNvPr id="131" name="Google Shape;131;p3"/>
          <p:cNvSpPr txBox="1"/>
          <p:nvPr/>
        </p:nvSpPr>
        <p:spPr>
          <a:xfrm>
            <a:off x="7356647" y="942057"/>
            <a:ext cx="1919975"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realidad</a:t>
            </a:r>
            <a:endParaRPr/>
          </a:p>
        </p:txBody>
      </p:sp>
      <p:sp>
        <p:nvSpPr>
          <p:cNvPr id="132" name="Google Shape;132;p3"/>
          <p:cNvSpPr txBox="1"/>
          <p:nvPr/>
        </p:nvSpPr>
        <p:spPr>
          <a:xfrm>
            <a:off x="3038594" y="4907437"/>
            <a:ext cx="2135896"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sociedad</a:t>
            </a:r>
            <a:endParaRPr sz="3200">
              <a:solidFill>
                <a:srgbClr val="1F3864"/>
              </a:solidFill>
              <a:latin typeface="Century Gothic"/>
              <a:ea typeface="Century Gothic"/>
              <a:cs typeface="Century Gothic"/>
              <a:sym typeface="Century Gothic"/>
            </a:endParaRPr>
          </a:p>
        </p:txBody>
      </p:sp>
      <p:sp>
        <p:nvSpPr>
          <p:cNvPr id="133" name="Google Shape;133;p3"/>
          <p:cNvSpPr/>
          <p:nvPr/>
        </p:nvSpPr>
        <p:spPr>
          <a:xfrm>
            <a:off x="324225" y="1436158"/>
            <a:ext cx="697627"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cap="none">
                <a:solidFill>
                  <a:srgbClr val="FF6600"/>
                </a:solidFill>
                <a:latin typeface="Century Gothic"/>
                <a:ea typeface="Century Gothic"/>
                <a:cs typeface="Century Gothic"/>
                <a:sym typeface="Century Gothic"/>
              </a:rPr>
              <a:t>A</a:t>
            </a:r>
            <a:endParaRPr/>
          </a:p>
          <a:p>
            <a:pPr marL="0" marR="0" lvl="0" indent="0" algn="ctr" rtl="0">
              <a:spcBef>
                <a:spcPts val="0"/>
              </a:spcBef>
              <a:spcAft>
                <a:spcPts val="0"/>
              </a:spcAft>
              <a:buNone/>
            </a:pPr>
            <a:r>
              <a:rPr lang="en-GB" sz="5400" b="1">
                <a:solidFill>
                  <a:srgbClr val="FF6600"/>
                </a:solidFill>
                <a:latin typeface="Century Gothic"/>
                <a:ea typeface="Century Gothic"/>
                <a:cs typeface="Century Gothic"/>
                <a:sym typeface="Century Gothic"/>
              </a:rPr>
              <a:t>Z</a:t>
            </a:r>
            <a:endParaRPr sz="5400" b="1" cap="none">
              <a:solidFill>
                <a:srgbClr val="FF6600"/>
              </a:solidFill>
              <a:latin typeface="Century Gothic"/>
              <a:ea typeface="Century Gothic"/>
              <a:cs typeface="Century Gothic"/>
              <a:sym typeface="Century Gothic"/>
            </a:endParaRPr>
          </a:p>
        </p:txBody>
      </p:sp>
      <p:sp>
        <p:nvSpPr>
          <p:cNvPr id="134" name="Google Shape;134;p3"/>
          <p:cNvSpPr/>
          <p:nvPr/>
        </p:nvSpPr>
        <p:spPr>
          <a:xfrm rot="5400000">
            <a:off x="577439" y="2158447"/>
            <a:ext cx="1389298" cy="566742"/>
          </a:xfrm>
          <a:prstGeom prst="stripedRightArrow">
            <a:avLst>
              <a:gd name="adj1" fmla="val 50000"/>
              <a:gd name="adj2" fmla="val 50000"/>
            </a:avLst>
          </a:prstGeom>
          <a:solidFill>
            <a:srgbClr val="FF66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35" name="Google Shape;135;p3"/>
          <p:cNvSpPr txBox="1"/>
          <p:nvPr/>
        </p:nvSpPr>
        <p:spPr>
          <a:xfrm>
            <a:off x="250752" y="4868075"/>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segú</a:t>
            </a:r>
            <a:r>
              <a:rPr lang="en-GB" sz="3200">
                <a:solidFill>
                  <a:srgbClr val="FF6600"/>
                </a:solidFill>
                <a:latin typeface="Century Gothic"/>
                <a:ea typeface="Century Gothic"/>
                <a:cs typeface="Century Gothic"/>
                <a:sym typeface="Century Gothic"/>
              </a:rPr>
              <a:t>n</a:t>
            </a:r>
            <a:endParaRPr sz="3200">
              <a:solidFill>
                <a:srgbClr val="FF6600"/>
              </a:solidFill>
              <a:latin typeface="Century Gothic"/>
              <a:ea typeface="Century Gothic"/>
              <a:cs typeface="Century Gothic"/>
              <a:sym typeface="Century Gothic"/>
            </a:endParaRPr>
          </a:p>
        </p:txBody>
      </p:sp>
      <p:sp>
        <p:nvSpPr>
          <p:cNvPr id="136" name="Google Shape;136;p3"/>
          <p:cNvSpPr txBox="1"/>
          <p:nvPr/>
        </p:nvSpPr>
        <p:spPr>
          <a:xfrm>
            <a:off x="2379899" y="4092942"/>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quizá</a:t>
            </a:r>
            <a:r>
              <a:rPr lang="en-GB" sz="3200">
                <a:solidFill>
                  <a:srgbClr val="FF6600"/>
                </a:solidFill>
                <a:latin typeface="Century Gothic"/>
                <a:ea typeface="Century Gothic"/>
                <a:cs typeface="Century Gothic"/>
                <a:sym typeface="Century Gothic"/>
              </a:rPr>
              <a:t>s</a:t>
            </a:r>
            <a:endParaRPr sz="3200">
              <a:solidFill>
                <a:srgbClr val="FF6600"/>
              </a:solidFill>
              <a:latin typeface="Century Gothic"/>
              <a:ea typeface="Century Gothic"/>
              <a:cs typeface="Century Gothic"/>
              <a:sym typeface="Century Gothic"/>
            </a:endParaRPr>
          </a:p>
        </p:txBody>
      </p:sp>
      <p:sp>
        <p:nvSpPr>
          <p:cNvPr id="137" name="Google Shape;137;p3"/>
          <p:cNvSpPr txBox="1"/>
          <p:nvPr/>
        </p:nvSpPr>
        <p:spPr>
          <a:xfrm>
            <a:off x="5345068" y="2394572"/>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tambié</a:t>
            </a:r>
            <a:r>
              <a:rPr lang="en-GB" sz="3200">
                <a:solidFill>
                  <a:srgbClr val="FF6600"/>
                </a:solidFill>
                <a:latin typeface="Century Gothic"/>
                <a:ea typeface="Century Gothic"/>
                <a:cs typeface="Century Gothic"/>
                <a:sym typeface="Century Gothic"/>
              </a:rPr>
              <a:t>n</a:t>
            </a:r>
            <a:endParaRPr sz="3200">
              <a:solidFill>
                <a:srgbClr val="FF6600"/>
              </a:solidFill>
              <a:latin typeface="Century Gothic"/>
              <a:ea typeface="Century Gothic"/>
              <a:cs typeface="Century Gothic"/>
              <a:sym typeface="Century Gothic"/>
            </a:endParaRPr>
          </a:p>
        </p:txBody>
      </p:sp>
      <p:sp>
        <p:nvSpPr>
          <p:cNvPr id="138" name="Google Shape;138;p3"/>
          <p:cNvSpPr txBox="1"/>
          <p:nvPr/>
        </p:nvSpPr>
        <p:spPr>
          <a:xfrm>
            <a:off x="5398233" y="4246701"/>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despué</a:t>
            </a:r>
            <a:r>
              <a:rPr lang="en-GB" sz="3200">
                <a:solidFill>
                  <a:srgbClr val="FF6600"/>
                </a:solidFill>
                <a:latin typeface="Century Gothic"/>
                <a:ea typeface="Century Gothic"/>
                <a:cs typeface="Century Gothic"/>
                <a:sym typeface="Century Gothic"/>
              </a:rPr>
              <a:t>s</a:t>
            </a:r>
            <a:endParaRPr sz="3200">
              <a:solidFill>
                <a:srgbClr val="FF6600"/>
              </a:solidFill>
              <a:latin typeface="Century Gothic"/>
              <a:ea typeface="Century Gothic"/>
              <a:cs typeface="Century Gothic"/>
              <a:sym typeface="Century Gothic"/>
            </a:endParaRPr>
          </a:p>
        </p:txBody>
      </p:sp>
      <p:sp>
        <p:nvSpPr>
          <p:cNvPr id="139" name="Google Shape;139;p3"/>
          <p:cNvSpPr txBox="1"/>
          <p:nvPr/>
        </p:nvSpPr>
        <p:spPr>
          <a:xfrm>
            <a:off x="7767965" y="1928531"/>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opció</a:t>
            </a:r>
            <a:r>
              <a:rPr lang="en-GB" sz="3200">
                <a:solidFill>
                  <a:srgbClr val="FF6600"/>
                </a:solidFill>
                <a:latin typeface="Century Gothic"/>
                <a:ea typeface="Century Gothic"/>
                <a:cs typeface="Century Gothic"/>
                <a:sym typeface="Century Gothic"/>
              </a:rPr>
              <a:t>n</a:t>
            </a:r>
            <a:endParaRPr sz="3200">
              <a:solidFill>
                <a:srgbClr val="FF6600"/>
              </a:solidFill>
              <a:latin typeface="Century Gothic"/>
              <a:ea typeface="Century Gothic"/>
              <a:cs typeface="Century Gothic"/>
              <a:sym typeface="Century Gothic"/>
            </a:endParaRPr>
          </a:p>
        </p:txBody>
      </p:sp>
      <p:sp>
        <p:nvSpPr>
          <p:cNvPr id="140" name="Google Shape;140;p3"/>
          <p:cNvSpPr txBox="1"/>
          <p:nvPr/>
        </p:nvSpPr>
        <p:spPr>
          <a:xfrm>
            <a:off x="1772196" y="3173744"/>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estació</a:t>
            </a:r>
            <a:r>
              <a:rPr lang="en-GB" sz="3200">
                <a:solidFill>
                  <a:srgbClr val="FF6600"/>
                </a:solidFill>
                <a:latin typeface="Century Gothic"/>
                <a:ea typeface="Century Gothic"/>
                <a:cs typeface="Century Gothic"/>
                <a:sym typeface="Century Gothic"/>
              </a:rPr>
              <a:t>n</a:t>
            </a:r>
            <a:endParaRPr sz="3200">
              <a:solidFill>
                <a:srgbClr val="FF6600"/>
              </a:solidFill>
              <a:latin typeface="Century Gothic"/>
              <a:ea typeface="Century Gothic"/>
              <a:cs typeface="Century Gothic"/>
              <a:sym typeface="Century Gothic"/>
            </a:endParaRPr>
          </a:p>
        </p:txBody>
      </p:sp>
      <p:sp>
        <p:nvSpPr>
          <p:cNvPr id="141" name="Google Shape;141;p3"/>
          <p:cNvSpPr txBox="1"/>
          <p:nvPr/>
        </p:nvSpPr>
        <p:spPr>
          <a:xfrm>
            <a:off x="1555870" y="5654102"/>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quié</a:t>
            </a:r>
            <a:r>
              <a:rPr lang="en-GB" sz="3200">
                <a:solidFill>
                  <a:srgbClr val="FF6600"/>
                </a:solidFill>
                <a:latin typeface="Century Gothic"/>
                <a:ea typeface="Century Gothic"/>
                <a:cs typeface="Century Gothic"/>
                <a:sym typeface="Century Gothic"/>
              </a:rPr>
              <a:t>n</a:t>
            </a:r>
            <a:endParaRPr sz="3200">
              <a:solidFill>
                <a:srgbClr val="FF6600"/>
              </a:solidFill>
              <a:latin typeface="Century Gothic"/>
              <a:ea typeface="Century Gothic"/>
              <a:cs typeface="Century Gothic"/>
              <a:sym typeface="Century Gothic"/>
            </a:endParaRPr>
          </a:p>
        </p:txBody>
      </p:sp>
      <p:sp>
        <p:nvSpPr>
          <p:cNvPr id="142" name="Google Shape;142;p3"/>
          <p:cNvSpPr txBox="1"/>
          <p:nvPr/>
        </p:nvSpPr>
        <p:spPr>
          <a:xfrm>
            <a:off x="4871487" y="5654103"/>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inglé</a:t>
            </a:r>
            <a:r>
              <a:rPr lang="en-GB" sz="3200">
                <a:solidFill>
                  <a:srgbClr val="FF6600"/>
                </a:solidFill>
                <a:latin typeface="Century Gothic"/>
                <a:ea typeface="Century Gothic"/>
                <a:cs typeface="Century Gothic"/>
                <a:sym typeface="Century Gothic"/>
              </a:rPr>
              <a:t>s</a:t>
            </a:r>
            <a:endParaRPr sz="3200">
              <a:solidFill>
                <a:srgbClr val="FF6600"/>
              </a:solidFill>
              <a:latin typeface="Century Gothic"/>
              <a:ea typeface="Century Gothic"/>
              <a:cs typeface="Century Gothic"/>
              <a:sym typeface="Century Gothic"/>
            </a:endParaRPr>
          </a:p>
        </p:txBody>
      </p:sp>
      <p:sp>
        <p:nvSpPr>
          <p:cNvPr id="143" name="Google Shape;143;p3"/>
          <p:cNvSpPr txBox="1"/>
          <p:nvPr/>
        </p:nvSpPr>
        <p:spPr>
          <a:xfrm>
            <a:off x="7485169" y="4891563"/>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perdó</a:t>
            </a:r>
            <a:r>
              <a:rPr lang="en-GB" sz="3200">
                <a:solidFill>
                  <a:srgbClr val="FF6600"/>
                </a:solidFill>
                <a:latin typeface="Century Gothic"/>
                <a:ea typeface="Century Gothic"/>
                <a:cs typeface="Century Gothic"/>
                <a:sym typeface="Century Gothic"/>
              </a:rPr>
              <a:t>n</a:t>
            </a:r>
            <a:endParaRPr sz="3200">
              <a:solidFill>
                <a:srgbClr val="FF6600"/>
              </a:solidFill>
              <a:latin typeface="Century Gothic"/>
              <a:ea typeface="Century Gothic"/>
              <a:cs typeface="Century Gothic"/>
              <a:sym typeface="Century Gothic"/>
            </a:endParaRPr>
          </a:p>
        </p:txBody>
      </p:sp>
      <p:sp>
        <p:nvSpPr>
          <p:cNvPr id="144" name="Google Shape;144;p3"/>
          <p:cNvSpPr txBox="1"/>
          <p:nvPr/>
        </p:nvSpPr>
        <p:spPr>
          <a:xfrm>
            <a:off x="7937975" y="3994247"/>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rgbClr val="1F3864"/>
                </a:solidFill>
                <a:latin typeface="Century Gothic"/>
                <a:ea typeface="Century Gothic"/>
                <a:cs typeface="Century Gothic"/>
                <a:sym typeface="Century Gothic"/>
              </a:rPr>
              <a:t>autobú</a:t>
            </a:r>
            <a:r>
              <a:rPr lang="en-GB" sz="3200">
                <a:solidFill>
                  <a:srgbClr val="FF6600"/>
                </a:solidFill>
                <a:latin typeface="Century Gothic"/>
                <a:ea typeface="Century Gothic"/>
                <a:cs typeface="Century Gothic"/>
                <a:sym typeface="Century Gothic"/>
              </a:rPr>
              <a:t>s</a:t>
            </a:r>
            <a:endParaRPr sz="3200">
              <a:solidFill>
                <a:srgbClr val="FF66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0"/>
                                        <p:tgtEl>
                                          <p:spTgt spid="115"/>
                                        </p:tgtEl>
                                      </p:cBhvr>
                                    </p:animEffect>
                                    <p:set>
                                      <p:cBhvr>
                                        <p:cTn id="29" dur="1" fill="hold">
                                          <p:stCondLst>
                                            <p:cond delay="5000"/>
                                          </p:stCondLst>
                                        </p:cTn>
                                        <p:tgtEl>
                                          <p:spTgt spid="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verbs (present) 1</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singular/plural in the ‘Verbs agreement (present)’ 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67711"/>
            <a:ext cx="7396216" cy="4044961"/>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30" descr="title"/>
          <p:cNvPicPr preferRelativeResize="0"/>
          <p:nvPr/>
        </p:nvPicPr>
        <p:blipFill rotWithShape="1">
          <a:blip r:embed="rId3">
            <a:alphaModFix/>
          </a:blip>
          <a:srcRect/>
          <a:stretch/>
        </p:blipFill>
        <p:spPr>
          <a:xfrm>
            <a:off x="0" y="189818"/>
            <a:ext cx="6649156" cy="867128"/>
          </a:xfrm>
          <a:prstGeom prst="rect">
            <a:avLst/>
          </a:prstGeom>
          <a:noFill/>
          <a:ln>
            <a:noFill/>
          </a:ln>
        </p:spPr>
      </p:pic>
      <p:sp>
        <p:nvSpPr>
          <p:cNvPr id="788" name="Google Shape;788;p30"/>
          <p:cNvSpPr txBox="1">
            <a:spLocks noGrp="1"/>
          </p:cNvSpPr>
          <p:nvPr>
            <p:ph type="title"/>
          </p:nvPr>
        </p:nvSpPr>
        <p:spPr>
          <a:xfrm>
            <a:off x="92597" y="201397"/>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Deberes</a:t>
            </a:r>
            <a:endParaRPr sz="3600" b="1">
              <a:solidFill>
                <a:schemeClr val="lt1"/>
              </a:solidFill>
            </a:endParaRPr>
          </a:p>
        </p:txBody>
      </p:sp>
      <p:pic>
        <p:nvPicPr>
          <p:cNvPr id="789" name="Google Shape;789;p30" descr="Smiley face with headphones"/>
          <p:cNvPicPr preferRelativeResize="0"/>
          <p:nvPr/>
        </p:nvPicPr>
        <p:blipFill rotWithShape="1">
          <a:blip r:embed="rId4">
            <a:alphaModFix/>
          </a:blip>
          <a:srcRect/>
          <a:stretch/>
        </p:blipFill>
        <p:spPr>
          <a:xfrm>
            <a:off x="10541342" y="105601"/>
            <a:ext cx="1401221" cy="1401221"/>
          </a:xfrm>
          <a:prstGeom prst="rect">
            <a:avLst/>
          </a:prstGeom>
          <a:noFill/>
          <a:ln>
            <a:noFill/>
          </a:ln>
        </p:spPr>
      </p:pic>
      <p:sp>
        <p:nvSpPr>
          <p:cNvPr id="790" name="Google Shape;790;p30"/>
          <p:cNvSpPr txBox="1"/>
          <p:nvPr/>
        </p:nvSpPr>
        <p:spPr>
          <a:xfrm>
            <a:off x="-186636" y="1204646"/>
            <a:ext cx="975070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a:solidFill>
                  <a:srgbClr val="115076"/>
                </a:solidFill>
                <a:latin typeface="Century Gothic"/>
                <a:ea typeface="Century Gothic"/>
                <a:cs typeface="Century Gothic"/>
                <a:sym typeface="Century Gothic"/>
              </a:rPr>
              <a:t>Vocabulary Learning Homework (Term 1.1, Week 5)</a:t>
            </a:r>
            <a:endParaRPr sz="2800">
              <a:solidFill>
                <a:srgbClr val="115076"/>
              </a:solidFill>
              <a:latin typeface="Century Gothic"/>
              <a:ea typeface="Century Gothic"/>
              <a:cs typeface="Century Gothic"/>
              <a:sym typeface="Century Gothic"/>
            </a:endParaRPr>
          </a:p>
        </p:txBody>
      </p:sp>
      <p:pic>
        <p:nvPicPr>
          <p:cNvPr id="791" name="Google Shape;791;p30" descr="the letter Q"/>
          <p:cNvPicPr preferRelativeResize="0"/>
          <p:nvPr/>
        </p:nvPicPr>
        <p:blipFill rotWithShape="1">
          <a:blip r:embed="rId5">
            <a:alphaModFix/>
          </a:blip>
          <a:srcRect/>
          <a:stretch/>
        </p:blipFill>
        <p:spPr>
          <a:xfrm>
            <a:off x="10641925" y="4800601"/>
            <a:ext cx="1300638" cy="1300638"/>
          </a:xfrm>
          <a:prstGeom prst="rect">
            <a:avLst/>
          </a:prstGeom>
          <a:noFill/>
          <a:ln>
            <a:noFill/>
          </a:ln>
        </p:spPr>
      </p:pic>
      <p:sp>
        <p:nvSpPr>
          <p:cNvPr id="792" name="Google Shape;792;p30"/>
          <p:cNvSpPr/>
          <p:nvPr/>
        </p:nvSpPr>
        <p:spPr>
          <a:xfrm>
            <a:off x="92597" y="4572270"/>
            <a:ext cx="11066804"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2400"/>
              <a:buFont typeface="Century Gothic"/>
              <a:buNone/>
            </a:pPr>
            <a:r>
              <a:rPr lang="en-GB" sz="2400" b="1" i="0" u="none" strike="noStrike" cap="none">
                <a:solidFill>
                  <a:srgbClr val="1E4E79"/>
                </a:solidFill>
                <a:latin typeface="Century Gothic"/>
                <a:ea typeface="Century Gothic"/>
                <a:cs typeface="Century Gothic"/>
                <a:sym typeface="Century Gothic"/>
              </a:rPr>
              <a:t>In addition, revisit:		</a:t>
            </a:r>
            <a:r>
              <a:rPr lang="en-GB" sz="2400" b="0" i="0" u="sng" strike="noStrike" cap="none">
                <a:solidFill>
                  <a:srgbClr val="1E4E79"/>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Y8 Term 1.1 Week 2</a:t>
            </a:r>
            <a:endParaRPr sz="2400" b="0" i="0" u="none" strike="noStrike" cap="none">
              <a:solidFill>
                <a:srgbClr val="1E4E79"/>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E4E79"/>
              </a:buClr>
              <a:buSzPts val="2400"/>
              <a:buFont typeface="Century Gothic"/>
              <a:buNone/>
            </a:pPr>
            <a:r>
              <a:rPr lang="en-GB" sz="2400" b="0" i="0" u="none" strike="noStrike" cap="none">
                <a:solidFill>
                  <a:srgbClr val="1E4E79"/>
                </a:solidFill>
                <a:latin typeface="Century Gothic"/>
                <a:ea typeface="Century Gothic"/>
                <a:cs typeface="Century Gothic"/>
                <a:sym typeface="Century Gothic"/>
              </a:rPr>
              <a:t>				</a:t>
            </a:r>
            <a:r>
              <a:rPr lang="en-GB" sz="2400" b="0" i="0" u="sng" strike="noStrike" cap="none">
                <a:solidFill>
                  <a:srgbClr val="1E4E79"/>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Y7 Term 3.2 Week 3</a:t>
            </a:r>
            <a:br>
              <a:rPr lang="en-GB" sz="2400" b="0" i="0" u="sng" strike="noStrike" cap="none">
                <a:solidFill>
                  <a:srgbClr val="1E4E79"/>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br>
            <a:endParaRPr sz="2400" b="0" i="0" u="none" strike="noStrike" cap="none">
              <a:solidFill>
                <a:srgbClr val="000000"/>
              </a:solidFill>
              <a:latin typeface="Century Gothic"/>
              <a:ea typeface="Century Gothic"/>
              <a:cs typeface="Century Gothic"/>
              <a:sym typeface="Century Gothic"/>
            </a:endParaRPr>
          </a:p>
        </p:txBody>
      </p:sp>
      <p:sp>
        <p:nvSpPr>
          <p:cNvPr id="793" name="Google Shape;793;p30"/>
          <p:cNvSpPr txBox="1"/>
          <p:nvPr/>
        </p:nvSpPr>
        <p:spPr>
          <a:xfrm>
            <a:off x="92597" y="2204674"/>
            <a:ext cx="1088578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none" strike="noStrike" cap="none">
                <a:solidFill>
                  <a:srgbClr val="115076"/>
                </a:solidFill>
                <a:latin typeface="Century Gothic"/>
                <a:ea typeface="Century Gothic"/>
                <a:cs typeface="Century Gothic"/>
                <a:sym typeface="Century Gothic"/>
              </a:rPr>
              <a:t>Quizlet link:		    </a:t>
            </a:r>
            <a:r>
              <a:rPr lang="en-GB" sz="2400" b="0" i="0" u="sng" strike="noStrike" cap="none">
                <a:solidFill>
                  <a:srgbClr val="115076"/>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Y8 Term 1.1 Week 5</a:t>
            </a:r>
            <a:endParaRPr sz="2400" b="0" i="0" u="none" strike="noStrike" cap="none">
              <a:solidFill>
                <a:srgbClr val="115076"/>
              </a:solidFill>
              <a:latin typeface="Century Gothic"/>
              <a:ea typeface="Century Gothic"/>
              <a:cs typeface="Century Gothic"/>
              <a:sym typeface="Century Gothic"/>
            </a:endParaRPr>
          </a:p>
        </p:txBody>
      </p:sp>
      <p:sp>
        <p:nvSpPr>
          <p:cNvPr id="794" name="Google Shape;794;p30"/>
          <p:cNvSpPr txBox="1"/>
          <p:nvPr/>
        </p:nvSpPr>
        <p:spPr>
          <a:xfrm>
            <a:off x="92597" y="3322519"/>
            <a:ext cx="307537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none" strike="noStrike" cap="none">
                <a:solidFill>
                  <a:srgbClr val="115076"/>
                </a:solidFill>
                <a:latin typeface="Century Gothic"/>
                <a:ea typeface="Century Gothic"/>
                <a:cs typeface="Century Gothic"/>
                <a:sym typeface="Century Gothic"/>
              </a:rPr>
              <a:t>Quizlet QR code:</a:t>
            </a:r>
            <a:endParaRPr/>
          </a:p>
        </p:txBody>
      </p:sp>
      <p:pic>
        <p:nvPicPr>
          <p:cNvPr id="795" name="Google Shape;795;p30"/>
          <p:cNvPicPr preferRelativeResize="0"/>
          <p:nvPr/>
        </p:nvPicPr>
        <p:blipFill rotWithShape="1">
          <a:blip r:embed="rId9">
            <a:alphaModFix/>
          </a:blip>
          <a:srcRect/>
          <a:stretch/>
        </p:blipFill>
        <p:spPr>
          <a:xfrm>
            <a:off x="3968717" y="2913797"/>
            <a:ext cx="1440000" cy="1440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4"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51" name="Google Shape;151;p4"/>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sz="3600" b="1">
              <a:solidFill>
                <a:schemeClr val="lt1"/>
              </a:solidFill>
            </a:endParaRPr>
          </a:p>
        </p:txBody>
      </p:sp>
      <p:sp>
        <p:nvSpPr>
          <p:cNvPr id="152" name="Google Shape;152;p4"/>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pic>
        <p:nvPicPr>
          <p:cNvPr id="153" name="Google Shape;153;p4"/>
          <p:cNvPicPr preferRelativeResize="0"/>
          <p:nvPr/>
        </p:nvPicPr>
        <p:blipFill rotWithShape="1">
          <a:blip r:embed="rId4">
            <a:alphaModFix/>
          </a:blip>
          <a:srcRect/>
          <a:stretch/>
        </p:blipFill>
        <p:spPr>
          <a:xfrm>
            <a:off x="1068187" y="1207040"/>
            <a:ext cx="603553" cy="812894"/>
          </a:xfrm>
          <a:prstGeom prst="rect">
            <a:avLst/>
          </a:prstGeom>
          <a:noFill/>
          <a:ln>
            <a:noFill/>
          </a:ln>
        </p:spPr>
      </p:pic>
      <p:sp>
        <p:nvSpPr>
          <p:cNvPr id="154" name="Google Shape;154;p4"/>
          <p:cNvSpPr txBox="1"/>
          <p:nvPr/>
        </p:nvSpPr>
        <p:spPr>
          <a:xfrm>
            <a:off x="2566492" y="1251803"/>
            <a:ext cx="275553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F3864"/>
                </a:solidFill>
                <a:latin typeface="Century Gothic"/>
                <a:ea typeface="Century Gothic"/>
                <a:cs typeface="Century Gothic"/>
                <a:sym typeface="Century Gothic"/>
              </a:rPr>
              <a:t>la noticia</a:t>
            </a:r>
            <a:endParaRPr sz="3200">
              <a:solidFill>
                <a:srgbClr val="1F3864"/>
              </a:solidFill>
              <a:latin typeface="Century Gothic"/>
              <a:ea typeface="Century Gothic"/>
              <a:cs typeface="Century Gothic"/>
              <a:sym typeface="Century Gothic"/>
            </a:endParaRPr>
          </a:p>
        </p:txBody>
      </p:sp>
      <p:sp>
        <p:nvSpPr>
          <p:cNvPr id="155" name="Google Shape;155;p4"/>
          <p:cNvSpPr txBox="1"/>
          <p:nvPr/>
        </p:nvSpPr>
        <p:spPr>
          <a:xfrm>
            <a:off x="2529966" y="3419487"/>
            <a:ext cx="347970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F3864"/>
                </a:solidFill>
                <a:latin typeface="Century Gothic"/>
                <a:ea typeface="Century Gothic"/>
                <a:cs typeface="Century Gothic"/>
                <a:sym typeface="Century Gothic"/>
              </a:rPr>
              <a:t>que</a:t>
            </a:r>
            <a:endParaRPr sz="2000">
              <a:solidFill>
                <a:srgbClr val="1F3864"/>
              </a:solidFill>
              <a:latin typeface="Century Gothic"/>
              <a:ea typeface="Century Gothic"/>
              <a:cs typeface="Century Gothic"/>
              <a:sym typeface="Century Gothic"/>
            </a:endParaRPr>
          </a:p>
        </p:txBody>
      </p:sp>
      <p:sp>
        <p:nvSpPr>
          <p:cNvPr id="156" name="Google Shape;156;p4"/>
          <p:cNvSpPr txBox="1"/>
          <p:nvPr/>
        </p:nvSpPr>
        <p:spPr>
          <a:xfrm>
            <a:off x="2566492" y="4439928"/>
            <a:ext cx="301515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F3864"/>
                </a:solidFill>
                <a:latin typeface="Century Gothic"/>
                <a:ea typeface="Century Gothic"/>
                <a:cs typeface="Century Gothic"/>
                <a:sym typeface="Century Gothic"/>
              </a:rPr>
              <a:t>la entrevista</a:t>
            </a:r>
            <a:endParaRPr sz="3200">
              <a:solidFill>
                <a:srgbClr val="1F3864"/>
              </a:solidFill>
              <a:latin typeface="Century Gothic"/>
              <a:ea typeface="Century Gothic"/>
              <a:cs typeface="Century Gothic"/>
              <a:sym typeface="Century Gothic"/>
            </a:endParaRPr>
          </a:p>
        </p:txBody>
      </p:sp>
      <p:sp>
        <p:nvSpPr>
          <p:cNvPr id="157" name="Google Shape;157;p4"/>
          <p:cNvSpPr txBox="1"/>
          <p:nvPr/>
        </p:nvSpPr>
        <p:spPr>
          <a:xfrm>
            <a:off x="2599168" y="5538381"/>
            <a:ext cx="25313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F3864"/>
                </a:solidFill>
                <a:latin typeface="Century Gothic"/>
                <a:ea typeface="Century Gothic"/>
                <a:cs typeface="Century Gothic"/>
                <a:sym typeface="Century Gothic"/>
              </a:rPr>
              <a:t>la página</a:t>
            </a:r>
            <a:endParaRPr sz="3200">
              <a:solidFill>
                <a:srgbClr val="1F3864"/>
              </a:solidFill>
              <a:latin typeface="Century Gothic"/>
              <a:ea typeface="Century Gothic"/>
              <a:cs typeface="Century Gothic"/>
              <a:sym typeface="Century Gothic"/>
            </a:endParaRPr>
          </a:p>
        </p:txBody>
      </p:sp>
      <p:sp>
        <p:nvSpPr>
          <p:cNvPr id="158" name="Google Shape;158;p4"/>
          <p:cNvSpPr txBox="1"/>
          <p:nvPr/>
        </p:nvSpPr>
        <p:spPr>
          <a:xfrm>
            <a:off x="8231555" y="1855506"/>
            <a:ext cx="359566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F3864"/>
                </a:solidFill>
                <a:latin typeface="Century Gothic"/>
                <a:ea typeface="Century Gothic"/>
                <a:cs typeface="Century Gothic"/>
                <a:sym typeface="Century Gothic"/>
              </a:rPr>
              <a:t>pintar</a:t>
            </a:r>
            <a:endParaRPr sz="3200">
              <a:solidFill>
                <a:srgbClr val="1F3864"/>
              </a:solidFill>
              <a:latin typeface="Century Gothic"/>
              <a:ea typeface="Century Gothic"/>
              <a:cs typeface="Century Gothic"/>
              <a:sym typeface="Century Gothic"/>
            </a:endParaRPr>
          </a:p>
        </p:txBody>
      </p:sp>
      <p:sp>
        <p:nvSpPr>
          <p:cNvPr id="159" name="Google Shape;159;p4"/>
          <p:cNvSpPr txBox="1"/>
          <p:nvPr/>
        </p:nvSpPr>
        <p:spPr>
          <a:xfrm>
            <a:off x="8252338" y="5538381"/>
            <a:ext cx="359566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F3864"/>
                </a:solidFill>
                <a:latin typeface="Century Gothic"/>
                <a:ea typeface="Century Gothic"/>
                <a:cs typeface="Century Gothic"/>
                <a:sym typeface="Century Gothic"/>
              </a:rPr>
              <a:t>negro, negra</a:t>
            </a:r>
            <a:endParaRPr/>
          </a:p>
        </p:txBody>
      </p:sp>
      <p:sp>
        <p:nvSpPr>
          <p:cNvPr id="160" name="Google Shape;160;p4"/>
          <p:cNvSpPr txBox="1"/>
          <p:nvPr/>
        </p:nvSpPr>
        <p:spPr>
          <a:xfrm>
            <a:off x="8231555" y="3062011"/>
            <a:ext cx="359566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F3864"/>
                </a:solidFill>
                <a:latin typeface="Century Gothic"/>
                <a:ea typeface="Century Gothic"/>
                <a:cs typeface="Century Gothic"/>
                <a:sym typeface="Century Gothic"/>
              </a:rPr>
              <a:t>quedar</a:t>
            </a:r>
            <a:endParaRPr sz="3200">
              <a:solidFill>
                <a:srgbClr val="1F3864"/>
              </a:solidFill>
              <a:latin typeface="Century Gothic"/>
              <a:ea typeface="Century Gothic"/>
              <a:cs typeface="Century Gothic"/>
              <a:sym typeface="Century Gothic"/>
            </a:endParaRPr>
          </a:p>
        </p:txBody>
      </p:sp>
      <p:sp>
        <p:nvSpPr>
          <p:cNvPr id="161" name="Google Shape;161;p4"/>
          <p:cNvSpPr txBox="1"/>
          <p:nvPr/>
        </p:nvSpPr>
        <p:spPr>
          <a:xfrm>
            <a:off x="8231555" y="572156"/>
            <a:ext cx="359566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F3864"/>
                </a:solidFill>
                <a:latin typeface="Century Gothic"/>
                <a:ea typeface="Century Gothic"/>
                <a:cs typeface="Century Gothic"/>
                <a:sym typeface="Century Gothic"/>
              </a:rPr>
              <a:t>abrir</a:t>
            </a:r>
            <a:endParaRPr sz="3200">
              <a:solidFill>
                <a:srgbClr val="1F3864"/>
              </a:solidFill>
              <a:latin typeface="Century Gothic"/>
              <a:ea typeface="Century Gothic"/>
              <a:cs typeface="Century Gothic"/>
              <a:sym typeface="Century Gothic"/>
            </a:endParaRPr>
          </a:p>
        </p:txBody>
      </p:sp>
      <p:sp>
        <p:nvSpPr>
          <p:cNvPr id="162" name="Google Shape;162;p4"/>
          <p:cNvSpPr txBox="1"/>
          <p:nvPr/>
        </p:nvSpPr>
        <p:spPr>
          <a:xfrm>
            <a:off x="2529966" y="2392602"/>
            <a:ext cx="373088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F3864"/>
                </a:solidFill>
                <a:latin typeface="Century Gothic"/>
                <a:ea typeface="Century Gothic"/>
                <a:cs typeface="Century Gothic"/>
                <a:sym typeface="Century Gothic"/>
              </a:rPr>
              <a:t>el/la periodista</a:t>
            </a:r>
            <a:endParaRPr/>
          </a:p>
        </p:txBody>
      </p:sp>
      <p:sp>
        <p:nvSpPr>
          <p:cNvPr id="163" name="Google Shape;163;p4"/>
          <p:cNvSpPr txBox="1"/>
          <p:nvPr/>
        </p:nvSpPr>
        <p:spPr>
          <a:xfrm>
            <a:off x="8230609" y="4255947"/>
            <a:ext cx="359566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F3864"/>
                </a:solidFill>
                <a:latin typeface="Century Gothic"/>
                <a:ea typeface="Century Gothic"/>
                <a:cs typeface="Century Gothic"/>
                <a:sym typeface="Century Gothic"/>
              </a:rPr>
              <a:t>el máximo</a:t>
            </a:r>
            <a:endParaRPr/>
          </a:p>
        </p:txBody>
      </p:sp>
      <p:pic>
        <p:nvPicPr>
          <p:cNvPr id="164" name="Google Shape;164;p4"/>
          <p:cNvPicPr preferRelativeResize="0"/>
          <p:nvPr/>
        </p:nvPicPr>
        <p:blipFill rotWithShape="1">
          <a:blip r:embed="rId5">
            <a:alphaModFix/>
          </a:blip>
          <a:srcRect/>
          <a:stretch/>
        </p:blipFill>
        <p:spPr>
          <a:xfrm>
            <a:off x="1015247" y="2144801"/>
            <a:ext cx="656493" cy="727005"/>
          </a:xfrm>
          <a:prstGeom prst="rect">
            <a:avLst/>
          </a:prstGeom>
          <a:noFill/>
          <a:ln>
            <a:noFill/>
          </a:ln>
        </p:spPr>
      </p:pic>
      <p:grpSp>
        <p:nvGrpSpPr>
          <p:cNvPr id="165" name="Google Shape;165;p4"/>
          <p:cNvGrpSpPr/>
          <p:nvPr/>
        </p:nvGrpSpPr>
        <p:grpSpPr>
          <a:xfrm>
            <a:off x="264898" y="2705431"/>
            <a:ext cx="2200728" cy="2157248"/>
            <a:chOff x="141648" y="2873944"/>
            <a:chExt cx="2200728" cy="2157248"/>
          </a:xfrm>
        </p:grpSpPr>
        <p:pic>
          <p:nvPicPr>
            <p:cNvPr id="166" name="Google Shape;166;p4"/>
            <p:cNvPicPr preferRelativeResize="0"/>
            <p:nvPr/>
          </p:nvPicPr>
          <p:blipFill rotWithShape="1">
            <a:blip r:embed="rId6">
              <a:alphaModFix/>
            </a:blip>
            <a:srcRect/>
            <a:stretch/>
          </p:blipFill>
          <p:spPr>
            <a:xfrm rot="2013498">
              <a:off x="417256" y="3205306"/>
              <a:ext cx="1649512" cy="1494524"/>
            </a:xfrm>
            <a:prstGeom prst="rect">
              <a:avLst/>
            </a:prstGeom>
            <a:noFill/>
            <a:ln>
              <a:noFill/>
            </a:ln>
          </p:spPr>
        </p:pic>
        <p:sp>
          <p:nvSpPr>
            <p:cNvPr id="167" name="Google Shape;167;p4"/>
            <p:cNvSpPr txBox="1"/>
            <p:nvPr/>
          </p:nvSpPr>
          <p:spPr>
            <a:xfrm rot="-578961">
              <a:off x="711240" y="3604798"/>
              <a:ext cx="131466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F3864"/>
                  </a:solidFill>
                  <a:latin typeface="Century Gothic"/>
                  <a:ea typeface="Century Gothic"/>
                  <a:cs typeface="Century Gothic"/>
                  <a:sym typeface="Century Gothic"/>
                </a:rPr>
                <a:t>that</a:t>
              </a:r>
              <a:endParaRPr sz="3200">
                <a:solidFill>
                  <a:srgbClr val="1F3864"/>
                </a:solidFill>
                <a:latin typeface="Century Gothic"/>
                <a:ea typeface="Century Gothic"/>
                <a:cs typeface="Century Gothic"/>
                <a:sym typeface="Century Gothic"/>
              </a:endParaRPr>
            </a:p>
          </p:txBody>
        </p:sp>
      </p:grpSp>
      <p:grpSp>
        <p:nvGrpSpPr>
          <p:cNvPr id="168" name="Google Shape;168;p4"/>
          <p:cNvGrpSpPr/>
          <p:nvPr/>
        </p:nvGrpSpPr>
        <p:grpSpPr>
          <a:xfrm>
            <a:off x="973765" y="5593271"/>
            <a:ext cx="603553" cy="748795"/>
            <a:chOff x="1071090" y="5456082"/>
            <a:chExt cx="603553" cy="748795"/>
          </a:xfrm>
        </p:grpSpPr>
        <p:pic>
          <p:nvPicPr>
            <p:cNvPr id="169" name="Google Shape;169;p4"/>
            <p:cNvPicPr preferRelativeResize="0"/>
            <p:nvPr/>
          </p:nvPicPr>
          <p:blipFill rotWithShape="1">
            <a:blip r:embed="rId7">
              <a:alphaModFix/>
            </a:blip>
            <a:srcRect r="7295" b="47044"/>
            <a:stretch/>
          </p:blipFill>
          <p:spPr>
            <a:xfrm flipH="1">
              <a:off x="1142449" y="5456082"/>
              <a:ext cx="532194" cy="374686"/>
            </a:xfrm>
            <a:prstGeom prst="rect">
              <a:avLst/>
            </a:prstGeom>
            <a:noFill/>
            <a:ln>
              <a:noFill/>
            </a:ln>
          </p:spPr>
        </p:pic>
        <p:pic>
          <p:nvPicPr>
            <p:cNvPr id="170" name="Google Shape;170;p4"/>
            <p:cNvPicPr preferRelativeResize="0"/>
            <p:nvPr/>
          </p:nvPicPr>
          <p:blipFill rotWithShape="1">
            <a:blip r:embed="rId8">
              <a:alphaModFix/>
            </a:blip>
            <a:srcRect/>
            <a:stretch/>
          </p:blipFill>
          <p:spPr>
            <a:xfrm>
              <a:off x="1071090" y="5497334"/>
              <a:ext cx="544808" cy="707543"/>
            </a:xfrm>
            <a:prstGeom prst="rect">
              <a:avLst/>
            </a:prstGeom>
            <a:noFill/>
            <a:ln>
              <a:noFill/>
            </a:ln>
          </p:spPr>
        </p:pic>
      </p:grpSp>
      <p:grpSp>
        <p:nvGrpSpPr>
          <p:cNvPr id="171" name="Google Shape;171;p4"/>
          <p:cNvGrpSpPr/>
          <p:nvPr/>
        </p:nvGrpSpPr>
        <p:grpSpPr>
          <a:xfrm>
            <a:off x="405293" y="4273188"/>
            <a:ext cx="1798377" cy="1005402"/>
            <a:chOff x="338767" y="4295214"/>
            <a:chExt cx="2200730" cy="1264532"/>
          </a:xfrm>
        </p:grpSpPr>
        <p:pic>
          <p:nvPicPr>
            <p:cNvPr id="172" name="Google Shape;172;p4"/>
            <p:cNvPicPr preferRelativeResize="0"/>
            <p:nvPr/>
          </p:nvPicPr>
          <p:blipFill rotWithShape="1">
            <a:blip r:embed="rId9">
              <a:alphaModFix/>
            </a:blip>
            <a:srcRect r="53480" b="70351"/>
            <a:stretch/>
          </p:blipFill>
          <p:spPr>
            <a:xfrm flipH="1">
              <a:off x="338767" y="4406661"/>
              <a:ext cx="1034099" cy="1153085"/>
            </a:xfrm>
            <a:prstGeom prst="rect">
              <a:avLst/>
            </a:prstGeom>
            <a:noFill/>
            <a:ln>
              <a:noFill/>
            </a:ln>
          </p:spPr>
        </p:pic>
        <p:grpSp>
          <p:nvGrpSpPr>
            <p:cNvPr id="173" name="Google Shape;173;p4"/>
            <p:cNvGrpSpPr/>
            <p:nvPr/>
          </p:nvGrpSpPr>
          <p:grpSpPr>
            <a:xfrm>
              <a:off x="1136498" y="4295214"/>
              <a:ext cx="1402999" cy="1076900"/>
              <a:chOff x="5856604" y="3271138"/>
              <a:chExt cx="1867669" cy="1591543"/>
            </a:xfrm>
          </p:grpSpPr>
          <p:pic>
            <p:nvPicPr>
              <p:cNvPr id="174" name="Google Shape;174;p4"/>
              <p:cNvPicPr preferRelativeResize="0"/>
              <p:nvPr/>
            </p:nvPicPr>
            <p:blipFill rotWithShape="1">
              <a:blip r:embed="rId10">
                <a:alphaModFix/>
              </a:blip>
              <a:srcRect/>
              <a:stretch/>
            </p:blipFill>
            <p:spPr>
              <a:xfrm flipH="1">
                <a:off x="5856604" y="3271138"/>
                <a:ext cx="808492" cy="751295"/>
              </a:xfrm>
              <a:prstGeom prst="rect">
                <a:avLst/>
              </a:prstGeom>
              <a:noFill/>
              <a:ln>
                <a:noFill/>
              </a:ln>
            </p:spPr>
          </p:pic>
          <p:pic>
            <p:nvPicPr>
              <p:cNvPr id="175" name="Google Shape;175;p4"/>
              <p:cNvPicPr preferRelativeResize="0"/>
              <p:nvPr/>
            </p:nvPicPr>
            <p:blipFill rotWithShape="1">
              <a:blip r:embed="rId11">
                <a:alphaModFix/>
              </a:blip>
              <a:srcRect t="54473" r="50753"/>
              <a:stretch/>
            </p:blipFill>
            <p:spPr>
              <a:xfrm flipH="1">
                <a:off x="6509081" y="3368842"/>
                <a:ext cx="1215192" cy="1493839"/>
              </a:xfrm>
              <a:prstGeom prst="rect">
                <a:avLst/>
              </a:prstGeom>
              <a:noFill/>
              <a:ln>
                <a:noFill/>
              </a:ln>
            </p:spPr>
          </p:pic>
        </p:grpSp>
      </p:grpSp>
      <p:pic>
        <p:nvPicPr>
          <p:cNvPr id="176" name="Google Shape;176;p4"/>
          <p:cNvPicPr preferRelativeResize="0"/>
          <p:nvPr/>
        </p:nvPicPr>
        <p:blipFill rotWithShape="1">
          <a:blip r:embed="rId12">
            <a:alphaModFix/>
          </a:blip>
          <a:srcRect/>
          <a:stretch/>
        </p:blipFill>
        <p:spPr>
          <a:xfrm rot="1848819">
            <a:off x="6533441" y="1512489"/>
            <a:ext cx="859773" cy="1071133"/>
          </a:xfrm>
          <a:prstGeom prst="rect">
            <a:avLst/>
          </a:prstGeom>
          <a:noFill/>
          <a:ln>
            <a:noFill/>
          </a:ln>
        </p:spPr>
      </p:pic>
      <p:grpSp>
        <p:nvGrpSpPr>
          <p:cNvPr id="177" name="Google Shape;177;p4"/>
          <p:cNvGrpSpPr/>
          <p:nvPr/>
        </p:nvGrpSpPr>
        <p:grpSpPr>
          <a:xfrm>
            <a:off x="5839230" y="2747148"/>
            <a:ext cx="2125796" cy="1145672"/>
            <a:chOff x="3633470" y="4844955"/>
            <a:chExt cx="2125796" cy="1145672"/>
          </a:xfrm>
        </p:grpSpPr>
        <p:grpSp>
          <p:nvGrpSpPr>
            <p:cNvPr id="178" name="Google Shape;178;p4"/>
            <p:cNvGrpSpPr/>
            <p:nvPr/>
          </p:nvGrpSpPr>
          <p:grpSpPr>
            <a:xfrm>
              <a:off x="3633470" y="4844955"/>
              <a:ext cx="2125796" cy="1145672"/>
              <a:chOff x="3633470" y="4844955"/>
              <a:chExt cx="2125796" cy="1145672"/>
            </a:xfrm>
          </p:grpSpPr>
          <p:grpSp>
            <p:nvGrpSpPr>
              <p:cNvPr id="179" name="Google Shape;179;p4"/>
              <p:cNvGrpSpPr/>
              <p:nvPr/>
            </p:nvGrpSpPr>
            <p:grpSpPr>
              <a:xfrm>
                <a:off x="3633470" y="4844955"/>
                <a:ext cx="2082214" cy="1145672"/>
                <a:chOff x="3633470" y="4844955"/>
                <a:chExt cx="2082214" cy="1145672"/>
              </a:xfrm>
            </p:grpSpPr>
            <p:pic>
              <p:nvPicPr>
                <p:cNvPr id="180" name="Google Shape;180;p4"/>
                <p:cNvPicPr preferRelativeResize="0"/>
                <p:nvPr/>
              </p:nvPicPr>
              <p:blipFill rotWithShape="1">
                <a:blip r:embed="rId13">
                  <a:alphaModFix/>
                </a:blip>
                <a:srcRect l="24423" t="4117" r="19810" b="19432"/>
                <a:stretch/>
              </p:blipFill>
              <p:spPr>
                <a:xfrm>
                  <a:off x="3633470" y="4844955"/>
                  <a:ext cx="1485714" cy="1145672"/>
                </a:xfrm>
                <a:prstGeom prst="rect">
                  <a:avLst/>
                </a:prstGeom>
                <a:noFill/>
                <a:ln>
                  <a:noFill/>
                </a:ln>
              </p:spPr>
            </p:pic>
            <p:pic>
              <p:nvPicPr>
                <p:cNvPr id="181" name="Google Shape;181;p4"/>
                <p:cNvPicPr preferRelativeResize="0"/>
                <p:nvPr/>
              </p:nvPicPr>
              <p:blipFill rotWithShape="1">
                <a:blip r:embed="rId14">
                  <a:alphaModFix/>
                </a:blip>
                <a:srcRect/>
                <a:stretch/>
              </p:blipFill>
              <p:spPr>
                <a:xfrm>
                  <a:off x="4687747" y="4873309"/>
                  <a:ext cx="493131" cy="1005960"/>
                </a:xfrm>
                <a:prstGeom prst="rect">
                  <a:avLst/>
                </a:prstGeom>
                <a:noFill/>
                <a:ln>
                  <a:noFill/>
                </a:ln>
              </p:spPr>
            </p:pic>
            <p:pic>
              <p:nvPicPr>
                <p:cNvPr id="182" name="Google Shape;182;p4"/>
                <p:cNvPicPr preferRelativeResize="0"/>
                <p:nvPr/>
              </p:nvPicPr>
              <p:blipFill rotWithShape="1">
                <a:blip r:embed="rId15">
                  <a:alphaModFix/>
                </a:blip>
                <a:srcRect/>
                <a:stretch/>
              </p:blipFill>
              <p:spPr>
                <a:xfrm>
                  <a:off x="5212166" y="4873309"/>
                  <a:ext cx="503518" cy="1027148"/>
                </a:xfrm>
                <a:prstGeom prst="rect">
                  <a:avLst/>
                </a:prstGeom>
                <a:noFill/>
                <a:ln>
                  <a:noFill/>
                </a:ln>
              </p:spPr>
            </p:pic>
          </p:grpSp>
          <p:pic>
            <p:nvPicPr>
              <p:cNvPr id="183" name="Google Shape;183;p4"/>
              <p:cNvPicPr preferRelativeResize="0"/>
              <p:nvPr/>
            </p:nvPicPr>
            <p:blipFill rotWithShape="1">
              <a:blip r:embed="rId16">
                <a:alphaModFix/>
              </a:blip>
              <a:srcRect l="22110" t="19291" r="23081"/>
              <a:stretch/>
            </p:blipFill>
            <p:spPr>
              <a:xfrm>
                <a:off x="5643154" y="5373189"/>
                <a:ext cx="116112" cy="203552"/>
              </a:xfrm>
              <a:prstGeom prst="rect">
                <a:avLst/>
              </a:prstGeom>
              <a:noFill/>
              <a:ln>
                <a:noFill/>
              </a:ln>
            </p:spPr>
          </p:pic>
        </p:grpSp>
        <p:pic>
          <p:nvPicPr>
            <p:cNvPr id="184" name="Google Shape;184;p4"/>
            <p:cNvPicPr preferRelativeResize="0"/>
            <p:nvPr/>
          </p:nvPicPr>
          <p:blipFill rotWithShape="1">
            <a:blip r:embed="rId17">
              <a:alphaModFix/>
            </a:blip>
            <a:srcRect t="43444"/>
            <a:stretch/>
          </p:blipFill>
          <p:spPr>
            <a:xfrm>
              <a:off x="4481047" y="5304844"/>
              <a:ext cx="225717" cy="179198"/>
            </a:xfrm>
            <a:prstGeom prst="rect">
              <a:avLst/>
            </a:prstGeom>
            <a:noFill/>
            <a:ln>
              <a:noFill/>
            </a:ln>
          </p:spPr>
        </p:pic>
      </p:grpSp>
      <p:grpSp>
        <p:nvGrpSpPr>
          <p:cNvPr id="185" name="Google Shape;185;p4"/>
          <p:cNvGrpSpPr/>
          <p:nvPr/>
        </p:nvGrpSpPr>
        <p:grpSpPr>
          <a:xfrm>
            <a:off x="5762093" y="3505250"/>
            <a:ext cx="2365416" cy="2318682"/>
            <a:chOff x="-23039" y="2805709"/>
            <a:chExt cx="2365416" cy="2318682"/>
          </a:xfrm>
        </p:grpSpPr>
        <p:pic>
          <p:nvPicPr>
            <p:cNvPr id="186" name="Google Shape;186;p4"/>
            <p:cNvPicPr preferRelativeResize="0"/>
            <p:nvPr/>
          </p:nvPicPr>
          <p:blipFill rotWithShape="1">
            <a:blip r:embed="rId6">
              <a:alphaModFix/>
            </a:blip>
            <a:srcRect/>
            <a:stretch/>
          </p:blipFill>
          <p:spPr>
            <a:xfrm rot="2013498">
              <a:off x="273194" y="3161868"/>
              <a:ext cx="1772950" cy="1606364"/>
            </a:xfrm>
            <a:prstGeom prst="rect">
              <a:avLst/>
            </a:prstGeom>
            <a:noFill/>
            <a:ln>
              <a:noFill/>
            </a:ln>
          </p:spPr>
        </p:pic>
        <p:sp>
          <p:nvSpPr>
            <p:cNvPr id="187" name="Google Shape;187;p4"/>
            <p:cNvSpPr txBox="1"/>
            <p:nvPr/>
          </p:nvSpPr>
          <p:spPr>
            <a:xfrm rot="-578961">
              <a:off x="457024" y="3771640"/>
              <a:ext cx="157454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maximum</a:t>
              </a:r>
              <a:endParaRPr/>
            </a:p>
          </p:txBody>
        </p:sp>
      </p:grpSp>
      <p:pic>
        <p:nvPicPr>
          <p:cNvPr id="188" name="Google Shape;188;p4" descr="boy opening a door"/>
          <p:cNvPicPr preferRelativeResize="0"/>
          <p:nvPr/>
        </p:nvPicPr>
        <p:blipFill rotWithShape="1">
          <a:blip r:embed="rId18">
            <a:alphaModFix/>
          </a:blip>
          <a:srcRect/>
          <a:stretch/>
        </p:blipFill>
        <p:spPr>
          <a:xfrm>
            <a:off x="6547754" y="569162"/>
            <a:ext cx="1143707" cy="1143707"/>
          </a:xfrm>
          <a:prstGeom prst="rect">
            <a:avLst/>
          </a:prstGeom>
          <a:noFill/>
          <a:ln>
            <a:noFill/>
          </a:ln>
        </p:spPr>
      </p:pic>
      <p:sp>
        <p:nvSpPr>
          <p:cNvPr id="189" name="Google Shape;189;p4"/>
          <p:cNvSpPr txBox="1"/>
          <p:nvPr/>
        </p:nvSpPr>
        <p:spPr>
          <a:xfrm>
            <a:off x="594055" y="2709121"/>
            <a:ext cx="23284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[journalist]</a:t>
            </a:r>
            <a:endParaRPr/>
          </a:p>
        </p:txBody>
      </p:sp>
      <p:sp>
        <p:nvSpPr>
          <p:cNvPr id="190" name="Google Shape;190;p4"/>
          <p:cNvSpPr txBox="1"/>
          <p:nvPr/>
        </p:nvSpPr>
        <p:spPr>
          <a:xfrm>
            <a:off x="487181" y="5008764"/>
            <a:ext cx="23284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[interview]</a:t>
            </a:r>
            <a:endParaRPr/>
          </a:p>
        </p:txBody>
      </p:sp>
      <p:sp>
        <p:nvSpPr>
          <p:cNvPr id="191" name="Google Shape;191;p4"/>
          <p:cNvSpPr/>
          <p:nvPr/>
        </p:nvSpPr>
        <p:spPr>
          <a:xfrm>
            <a:off x="6319782" y="396825"/>
            <a:ext cx="3939436" cy="2220006"/>
          </a:xfrm>
          <a:prstGeom prst="wedgeRoundRectCallout">
            <a:avLst>
              <a:gd name="adj1" fmla="val -88967"/>
              <a:gd name="adj2" fmla="val 41635"/>
              <a:gd name="adj3"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1E4E79"/>
                </a:solidFill>
                <a:latin typeface="Century Gothic"/>
                <a:ea typeface="Century Gothic"/>
                <a:cs typeface="Century Gothic"/>
                <a:sym typeface="Century Gothic"/>
              </a:rPr>
              <a:t>Many jobs in Spanish can be masculine or feminine, depending on the person!</a:t>
            </a:r>
            <a:endParaRPr/>
          </a:p>
        </p:txBody>
      </p:sp>
      <p:sp>
        <p:nvSpPr>
          <p:cNvPr id="192" name="Google Shape;192;p4"/>
          <p:cNvSpPr/>
          <p:nvPr/>
        </p:nvSpPr>
        <p:spPr>
          <a:xfrm>
            <a:off x="1970321" y="5179199"/>
            <a:ext cx="3100135" cy="1157870"/>
          </a:xfrm>
          <a:prstGeom prst="wedgeRoundRectCallout">
            <a:avLst>
              <a:gd name="adj1" fmla="val -62310"/>
              <a:gd name="adj2" fmla="val -148377"/>
              <a:gd name="adj3"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1E4E79"/>
                </a:solidFill>
                <a:latin typeface="Century Gothic"/>
                <a:ea typeface="Century Gothic"/>
                <a:cs typeface="Century Gothic"/>
                <a:sym typeface="Century Gothic"/>
              </a:rPr>
              <a:t>Accents matter!</a:t>
            </a:r>
            <a:endParaRPr/>
          </a:p>
          <a:p>
            <a:pPr marL="0" marR="0" lvl="0" indent="0" algn="ctr" rtl="0">
              <a:spcBef>
                <a:spcPts val="0"/>
              </a:spcBef>
              <a:spcAft>
                <a:spcPts val="0"/>
              </a:spcAft>
              <a:buNone/>
            </a:pPr>
            <a:r>
              <a:rPr lang="en-GB" sz="2000" b="1">
                <a:solidFill>
                  <a:srgbClr val="1E4E79"/>
                </a:solidFill>
                <a:latin typeface="Century Gothic"/>
                <a:ea typeface="Century Gothic"/>
                <a:cs typeface="Century Gothic"/>
                <a:sym typeface="Century Gothic"/>
              </a:rPr>
              <a:t>qué – what</a:t>
            </a:r>
            <a:endParaRPr/>
          </a:p>
          <a:p>
            <a:pPr marL="0" marR="0" lvl="0" indent="0" algn="ctr" rtl="0">
              <a:spcBef>
                <a:spcPts val="0"/>
              </a:spcBef>
              <a:spcAft>
                <a:spcPts val="0"/>
              </a:spcAft>
              <a:buNone/>
            </a:pPr>
            <a:r>
              <a:rPr lang="en-GB" sz="2000" b="1">
                <a:solidFill>
                  <a:srgbClr val="1E4E79"/>
                </a:solidFill>
                <a:latin typeface="Century Gothic"/>
                <a:ea typeface="Century Gothic"/>
                <a:cs typeface="Century Gothic"/>
                <a:sym typeface="Century Gothic"/>
              </a:rPr>
              <a:t>que – that</a:t>
            </a:r>
            <a:endParaRPr/>
          </a:p>
        </p:txBody>
      </p:sp>
      <p:grpSp>
        <p:nvGrpSpPr>
          <p:cNvPr id="193" name="Google Shape;193;p4"/>
          <p:cNvGrpSpPr/>
          <p:nvPr/>
        </p:nvGrpSpPr>
        <p:grpSpPr>
          <a:xfrm>
            <a:off x="5729816" y="4691069"/>
            <a:ext cx="2365416" cy="2318682"/>
            <a:chOff x="-818429" y="2472815"/>
            <a:chExt cx="2365416" cy="2318682"/>
          </a:xfrm>
        </p:grpSpPr>
        <p:pic>
          <p:nvPicPr>
            <p:cNvPr id="194" name="Google Shape;194;p4"/>
            <p:cNvPicPr preferRelativeResize="0"/>
            <p:nvPr/>
          </p:nvPicPr>
          <p:blipFill rotWithShape="1">
            <a:blip r:embed="rId6">
              <a:alphaModFix/>
            </a:blip>
            <a:srcRect/>
            <a:stretch/>
          </p:blipFill>
          <p:spPr>
            <a:xfrm rot="2013498">
              <a:off x="-522196" y="2828974"/>
              <a:ext cx="1772950" cy="1606364"/>
            </a:xfrm>
            <a:prstGeom prst="rect">
              <a:avLst/>
            </a:prstGeom>
            <a:noFill/>
            <a:ln>
              <a:noFill/>
            </a:ln>
          </p:spPr>
        </p:pic>
        <p:sp>
          <p:nvSpPr>
            <p:cNvPr id="195" name="Google Shape;195;p4"/>
            <p:cNvSpPr txBox="1"/>
            <p:nvPr/>
          </p:nvSpPr>
          <p:spPr>
            <a:xfrm rot="-578961">
              <a:off x="-98472" y="3400140"/>
              <a:ext cx="157454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black</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17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16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19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17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1"/>
                                          </p:stCondLst>
                                        </p:cTn>
                                        <p:tgtEl>
                                          <p:spTgt spid="19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18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1"/>
                                          </p:stCondLst>
                                        </p:cTn>
                                        <p:tgtEl>
                                          <p:spTgt spid="164"/>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1"/>
                                          </p:stCondLst>
                                        </p:cTn>
                                        <p:tgtEl>
                                          <p:spTgt spid="18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6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8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1"/>
                                          </p:stCondLst>
                                        </p:cTn>
                                        <p:tgtEl>
                                          <p:spTgt spid="17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1"/>
                                          </p:stCondLst>
                                        </p:cTn>
                                        <p:tgtEl>
                                          <p:spTgt spid="16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6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1"/>
                                          </p:stCondLst>
                                        </p:cTn>
                                        <p:tgtEl>
                                          <p:spTgt spid="18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8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1"/>
                                          </p:stCondLst>
                                        </p:cTn>
                                        <p:tgtEl>
                                          <p:spTgt spid="15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5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1"/>
                                          </p:stCondLst>
                                        </p:cTn>
                                        <p:tgtEl>
                                          <p:spTgt spid="15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5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1"/>
                                          </p:stCondLst>
                                        </p:cTn>
                                        <p:tgtEl>
                                          <p:spTgt spid="15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5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1"/>
                                          </p:stCondLst>
                                        </p:cTn>
                                        <p:tgtEl>
                                          <p:spTgt spid="16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6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1"/>
                                          </p:stCondLst>
                                        </p:cTn>
                                        <p:tgtEl>
                                          <p:spTgt spid="163"/>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63"/>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nodeType="clickEffect">
                                  <p:stCondLst>
                                    <p:cond delay="0"/>
                                  </p:stCondLst>
                                  <p:childTnLst>
                                    <p:set>
                                      <p:cBhvr>
                                        <p:cTn id="134" dur="1" fill="hold">
                                          <p:stCondLst>
                                            <p:cond delay="1"/>
                                          </p:stCondLst>
                                        </p:cTn>
                                        <p:tgtEl>
                                          <p:spTgt spid="157"/>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5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1"/>
                                          </p:stCondLst>
                                        </p:cTn>
                                        <p:tgtEl>
                                          <p:spTgt spid="158"/>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158"/>
                                        </p:tgtEl>
                                        <p:attrNameLst>
                                          <p:attrName>style.visibility</p:attrName>
                                        </p:attrNameLst>
                                      </p:cBhvr>
                                      <p:to>
                                        <p:strVal val="visible"/>
                                      </p:to>
                                    </p:set>
                                    <p:animEffect transition="in" filter="fade">
                                      <p:cBhvr>
                                        <p:cTn id="147" dur="500"/>
                                        <p:tgtEl>
                                          <p:spTgt spid="158"/>
                                        </p:tgtEl>
                                      </p:cBhvr>
                                    </p:animEffect>
                                  </p:childTnLst>
                                </p:cTn>
                              </p:par>
                            </p:childTnLst>
                          </p:cTn>
                        </p:par>
                      </p:childTnLst>
                    </p:cTn>
                  </p:par>
                  <p:par>
                    <p:cTn id="148" fill="hold">
                      <p:stCondLst>
                        <p:cond delay="indefinite"/>
                      </p:stCondLst>
                      <p:childTnLst>
                        <p:par>
                          <p:cTn id="149" fill="hold">
                            <p:stCondLst>
                              <p:cond delay="0"/>
                            </p:stCondLst>
                            <p:childTnLst>
                              <p:par>
                                <p:cTn id="150" presetID="1" presetClass="exit" presetSubtype="0" fill="hold" nodeType="clickEffect">
                                  <p:stCondLst>
                                    <p:cond delay="0"/>
                                  </p:stCondLst>
                                  <p:childTnLst>
                                    <p:set>
                                      <p:cBhvr>
                                        <p:cTn id="151" dur="1" fill="hold">
                                          <p:stCondLst>
                                            <p:cond delay="1"/>
                                          </p:stCondLst>
                                        </p:cTn>
                                        <p:tgtEl>
                                          <p:spTgt spid="162"/>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nodeType="clickEffect">
                                  <p:stCondLst>
                                    <p:cond delay="0"/>
                                  </p:stCondLst>
                                  <p:childTnLst>
                                    <p:set>
                                      <p:cBhvr>
                                        <p:cTn id="155" dur="1" fill="hold">
                                          <p:stCondLst>
                                            <p:cond delay="0"/>
                                          </p:stCondLst>
                                        </p:cTn>
                                        <p:tgtEl>
                                          <p:spTgt spid="162"/>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xit" presetSubtype="0" fill="hold" nodeType="clickEffect">
                                  <p:stCondLst>
                                    <p:cond delay="0"/>
                                  </p:stCondLst>
                                  <p:childTnLst>
                                    <p:set>
                                      <p:cBhvr>
                                        <p:cTn id="159" dur="1" fill="hold">
                                          <p:stCondLst>
                                            <p:cond delay="1"/>
                                          </p:stCondLst>
                                        </p:cTn>
                                        <p:tgtEl>
                                          <p:spTgt spid="156"/>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nodeType="clickEffect">
                                  <p:stCondLst>
                                    <p:cond delay="0"/>
                                  </p:stCondLst>
                                  <p:childTnLst>
                                    <p:set>
                                      <p:cBhvr>
                                        <p:cTn id="163" dur="1" fill="hold">
                                          <p:stCondLst>
                                            <p:cond delay="0"/>
                                          </p:stCondLst>
                                        </p:cTn>
                                        <p:tgtEl>
                                          <p:spTgt spid="156"/>
                                        </p:tgtEl>
                                        <p:attrNameLst>
                                          <p:attrName>style.visibility</p:attrName>
                                        </p:attrNameLst>
                                      </p:cBhvr>
                                      <p:to>
                                        <p:strVal val="visible"/>
                                      </p:to>
                                    </p:set>
                                  </p:childTnLst>
                                </p:cTn>
                              </p:par>
                            </p:childTnLst>
                          </p:cTn>
                        </p:par>
                      </p:childTnLst>
                    </p:cTn>
                  </p:par>
                  <p:par>
                    <p:cTn id="164" fill="hold">
                      <p:stCondLst>
                        <p:cond delay="indefinite"/>
                      </p:stCondLst>
                      <p:childTnLst>
                        <p:par>
                          <p:cTn id="165" fill="hold">
                            <p:stCondLst>
                              <p:cond delay="0"/>
                            </p:stCondLst>
                            <p:childTnLst>
                              <p:par>
                                <p:cTn id="166" presetID="1" presetClass="exit" presetSubtype="0" fill="hold" nodeType="clickEffect">
                                  <p:stCondLst>
                                    <p:cond delay="0"/>
                                  </p:stCondLst>
                                  <p:childTnLst>
                                    <p:set>
                                      <p:cBhvr>
                                        <p:cTn id="167" dur="1" fill="hold">
                                          <p:stCondLst>
                                            <p:cond delay="1"/>
                                          </p:stCondLst>
                                        </p:cTn>
                                        <p:tgtEl>
                                          <p:spTgt spid="160"/>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nodeType="clickEffect">
                                  <p:stCondLst>
                                    <p:cond delay="0"/>
                                  </p:stCondLst>
                                  <p:childTnLst>
                                    <p:set>
                                      <p:cBhvr>
                                        <p:cTn id="171" dur="1" fill="hold">
                                          <p:stCondLst>
                                            <p:cond delay="0"/>
                                          </p:stCondLst>
                                        </p:cTn>
                                        <p:tgtEl>
                                          <p:spTgt spid="160"/>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nodeType="clickEffect">
                                  <p:stCondLst>
                                    <p:cond delay="0"/>
                                  </p:stCondLst>
                                  <p:childTnLst>
                                    <p:set>
                                      <p:cBhvr>
                                        <p:cTn id="175" dur="1" fill="hold">
                                          <p:stCondLst>
                                            <p:cond delay="0"/>
                                          </p:stCondLst>
                                        </p:cTn>
                                        <p:tgtEl>
                                          <p:spTgt spid="191"/>
                                        </p:tgtEl>
                                        <p:attrNameLst>
                                          <p:attrName>style.visibility</p:attrName>
                                        </p:attrNameLst>
                                      </p:cBhvr>
                                      <p:to>
                                        <p:strVal val="visible"/>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nodeType="clickEffect">
                                  <p:stCondLst>
                                    <p:cond delay="0"/>
                                  </p:stCondLst>
                                  <p:childTnLst>
                                    <p:set>
                                      <p:cBhvr>
                                        <p:cTn id="179"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5"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02" name="Google Shape;202;p5"/>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entury Gothic"/>
              <a:buNone/>
            </a:pPr>
            <a:r>
              <a:rPr lang="en-GB" sz="2800" b="1">
                <a:solidFill>
                  <a:schemeClr val="lt1"/>
                </a:solidFill>
              </a:rPr>
              <a:t>Present tense -er verbs:</a:t>
            </a:r>
            <a:br>
              <a:rPr lang="en-GB" sz="2800" b="1">
                <a:solidFill>
                  <a:schemeClr val="lt1"/>
                </a:solidFill>
              </a:rPr>
            </a:br>
            <a:r>
              <a:rPr lang="en-GB" sz="2800" b="1">
                <a:solidFill>
                  <a:schemeClr val="lt1"/>
                </a:solidFill>
              </a:rPr>
              <a:t>1</a:t>
            </a:r>
            <a:r>
              <a:rPr lang="en-GB" sz="2800" b="1" baseline="30000">
                <a:solidFill>
                  <a:schemeClr val="lt1"/>
                </a:solidFill>
              </a:rPr>
              <a:t>st</a:t>
            </a:r>
            <a:r>
              <a:rPr lang="en-GB" sz="2800" b="1">
                <a:solidFill>
                  <a:schemeClr val="lt1"/>
                </a:solidFill>
              </a:rPr>
              <a:t> person plural (-emos)</a:t>
            </a:r>
            <a:endParaRPr/>
          </a:p>
        </p:txBody>
      </p:sp>
      <p:sp>
        <p:nvSpPr>
          <p:cNvPr id="203" name="Google Shape;203;p5"/>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gramática</a:t>
            </a:r>
            <a:endParaRPr sz="2000" b="1" i="0" u="none" strike="noStrike" cap="none">
              <a:solidFill>
                <a:srgbClr val="FFFFFF"/>
              </a:solidFill>
              <a:latin typeface="Century Gothic"/>
              <a:ea typeface="Century Gothic"/>
              <a:cs typeface="Century Gothic"/>
              <a:sym typeface="Century Gothic"/>
            </a:endParaRPr>
          </a:p>
        </p:txBody>
      </p:sp>
      <p:sp>
        <p:nvSpPr>
          <p:cNvPr id="204" name="Google Shape;204;p5"/>
          <p:cNvSpPr txBox="1"/>
          <p:nvPr/>
        </p:nvSpPr>
        <p:spPr>
          <a:xfrm>
            <a:off x="502153" y="1967105"/>
            <a:ext cx="1228364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The verb ending changes depending on who the verb refers to. </a:t>
            </a:r>
            <a:endParaRPr/>
          </a:p>
        </p:txBody>
      </p:sp>
      <p:sp>
        <p:nvSpPr>
          <p:cNvPr id="205" name="Google Shape;205;p5"/>
          <p:cNvSpPr txBox="1"/>
          <p:nvPr/>
        </p:nvSpPr>
        <p:spPr>
          <a:xfrm>
            <a:off x="502153" y="1287474"/>
            <a:ext cx="8734331"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Remember, </a:t>
            </a:r>
            <a:r>
              <a:rPr lang="en-GB" sz="2800">
                <a:solidFill>
                  <a:srgbClr val="002060"/>
                </a:solidFill>
                <a:latin typeface="Century Gothic"/>
                <a:ea typeface="Century Gothic"/>
                <a:cs typeface="Century Gothic"/>
                <a:sym typeface="Century Gothic"/>
              </a:rPr>
              <a:t>s</a:t>
            </a:r>
            <a:r>
              <a:rPr lang="en-GB" sz="2800" b="0" i="0" u="none" strike="noStrike" cap="none">
                <a:solidFill>
                  <a:srgbClr val="002060"/>
                </a:solidFill>
                <a:latin typeface="Century Gothic"/>
                <a:ea typeface="Century Gothic"/>
                <a:cs typeface="Century Gothic"/>
                <a:sym typeface="Century Gothic"/>
              </a:rPr>
              <a:t>ome Spanish infinitives end in –</a:t>
            </a:r>
            <a:r>
              <a:rPr lang="en-GB" sz="2800" b="1" i="0" u="none" strike="noStrike" cap="none">
                <a:solidFill>
                  <a:srgbClr val="002060"/>
                </a:solidFill>
                <a:latin typeface="Century Gothic"/>
                <a:ea typeface="Century Gothic"/>
                <a:cs typeface="Century Gothic"/>
                <a:sym typeface="Century Gothic"/>
              </a:rPr>
              <a:t>er</a:t>
            </a:r>
            <a:r>
              <a:rPr lang="en-GB" sz="2800" b="0" i="0" u="none" strike="noStrike" cap="none">
                <a:solidFill>
                  <a:srgbClr val="002060"/>
                </a:solidFill>
                <a:latin typeface="Century Gothic"/>
                <a:ea typeface="Century Gothic"/>
                <a:cs typeface="Century Gothic"/>
                <a:sym typeface="Century Gothic"/>
              </a:rPr>
              <a:t>.</a:t>
            </a:r>
            <a:endParaRPr/>
          </a:p>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000000"/>
              </a:solidFill>
              <a:latin typeface="Twentieth Century"/>
              <a:ea typeface="Twentieth Century"/>
              <a:cs typeface="Twentieth Century"/>
              <a:sym typeface="Twentieth Century"/>
            </a:endParaRPr>
          </a:p>
        </p:txBody>
      </p:sp>
      <p:sp>
        <p:nvSpPr>
          <p:cNvPr id="206" name="Google Shape;206;p5"/>
          <p:cNvSpPr txBox="1"/>
          <p:nvPr/>
        </p:nvSpPr>
        <p:spPr>
          <a:xfrm>
            <a:off x="502153" y="2660596"/>
            <a:ext cx="1094203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To mean ‘</a:t>
            </a:r>
            <a:r>
              <a:rPr lang="en-GB" sz="2800" b="1" i="0" u="none" strike="noStrike" cap="none">
                <a:solidFill>
                  <a:srgbClr val="002060"/>
                </a:solidFill>
                <a:latin typeface="Century Gothic"/>
                <a:ea typeface="Century Gothic"/>
                <a:cs typeface="Century Gothic"/>
                <a:sym typeface="Century Gothic"/>
              </a:rPr>
              <a:t>I</a:t>
            </a:r>
            <a:r>
              <a:rPr lang="en-GB" sz="2800" b="0" i="0" u="none" strike="noStrike" cap="none">
                <a:solidFill>
                  <a:srgbClr val="002060"/>
                </a:solidFill>
                <a:latin typeface="Century Gothic"/>
                <a:ea typeface="Century Gothic"/>
                <a:cs typeface="Century Gothic"/>
                <a:sym typeface="Century Gothic"/>
              </a:rPr>
              <a:t>’ with an –er verb, remove –er and add </a:t>
            </a:r>
            <a:r>
              <a:rPr lang="en-GB" sz="2800" i="0" u="none" strike="noStrike" cap="none">
                <a:solidFill>
                  <a:srgbClr val="FF6600"/>
                </a:solidFill>
                <a:latin typeface="Century Gothic"/>
                <a:ea typeface="Century Gothic"/>
                <a:cs typeface="Century Gothic"/>
                <a:sym typeface="Century Gothic"/>
              </a:rPr>
              <a:t>___.</a:t>
            </a:r>
            <a:endParaRPr/>
          </a:p>
        </p:txBody>
      </p:sp>
      <p:sp>
        <p:nvSpPr>
          <p:cNvPr id="207" name="Google Shape;207;p5"/>
          <p:cNvSpPr/>
          <p:nvPr/>
        </p:nvSpPr>
        <p:spPr>
          <a:xfrm>
            <a:off x="9236484" y="2635260"/>
            <a:ext cx="59343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ED7D31"/>
                </a:solidFill>
                <a:latin typeface="Century Gothic"/>
                <a:ea typeface="Century Gothic"/>
                <a:cs typeface="Century Gothic"/>
                <a:sym typeface="Century Gothic"/>
              </a:rPr>
              <a:t>–o</a:t>
            </a:r>
            <a:endParaRPr sz="1800">
              <a:solidFill>
                <a:schemeClr val="dk1"/>
              </a:solidFill>
              <a:latin typeface="Century Gothic"/>
              <a:ea typeface="Century Gothic"/>
              <a:cs typeface="Century Gothic"/>
              <a:sym typeface="Century Gothic"/>
            </a:endParaRPr>
          </a:p>
        </p:txBody>
      </p:sp>
      <p:sp>
        <p:nvSpPr>
          <p:cNvPr id="208" name="Google Shape;208;p5"/>
          <p:cNvSpPr txBox="1"/>
          <p:nvPr/>
        </p:nvSpPr>
        <p:spPr>
          <a:xfrm>
            <a:off x="502153" y="3396517"/>
            <a:ext cx="502010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solidFill>
                  <a:srgbClr val="1F3864"/>
                </a:solidFill>
                <a:latin typeface="Century Gothic"/>
                <a:ea typeface="Century Gothic"/>
                <a:cs typeface="Century Gothic"/>
                <a:sym typeface="Century Gothic"/>
              </a:rPr>
              <a:t>Resp</a:t>
            </a:r>
            <a:r>
              <a:rPr lang="en-GB" sz="2800" i="0" u="none" strike="noStrike" cap="none">
                <a:solidFill>
                  <a:srgbClr val="1F3864"/>
                </a:solidFill>
                <a:latin typeface="Century Gothic"/>
                <a:ea typeface="Century Gothic"/>
                <a:cs typeface="Century Gothic"/>
                <a:sym typeface="Century Gothic"/>
              </a:rPr>
              <a:t>ond</a:t>
            </a:r>
            <a:r>
              <a:rPr lang="en-GB" sz="2800" i="0" u="none" strike="noStrike" cap="none">
                <a:solidFill>
                  <a:srgbClr val="FF6600"/>
                </a:solidFill>
                <a:latin typeface="Century Gothic"/>
                <a:ea typeface="Century Gothic"/>
                <a:cs typeface="Century Gothic"/>
                <a:sym typeface="Century Gothic"/>
              </a:rPr>
              <a:t>o = _____________.</a:t>
            </a:r>
            <a:endParaRPr/>
          </a:p>
        </p:txBody>
      </p:sp>
      <p:sp>
        <p:nvSpPr>
          <p:cNvPr id="209" name="Google Shape;209;p5"/>
          <p:cNvSpPr/>
          <p:nvPr/>
        </p:nvSpPr>
        <p:spPr>
          <a:xfrm>
            <a:off x="3230210" y="3328751"/>
            <a:ext cx="123783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I </a:t>
            </a:r>
            <a:r>
              <a:rPr lang="en-GB" sz="2800">
                <a:solidFill>
                  <a:srgbClr val="1F3864"/>
                </a:solidFill>
                <a:latin typeface="Century Gothic"/>
                <a:ea typeface="Century Gothic"/>
                <a:cs typeface="Century Gothic"/>
                <a:sym typeface="Century Gothic"/>
              </a:rPr>
              <a:t>reply</a:t>
            </a:r>
            <a:endParaRPr sz="1800">
              <a:solidFill>
                <a:srgbClr val="1F3864"/>
              </a:solidFill>
              <a:latin typeface="Century Gothic"/>
              <a:ea typeface="Century Gothic"/>
              <a:cs typeface="Century Gothic"/>
              <a:sym typeface="Century Gothic"/>
            </a:endParaRPr>
          </a:p>
        </p:txBody>
      </p:sp>
      <p:sp>
        <p:nvSpPr>
          <p:cNvPr id="210" name="Google Shape;210;p5"/>
          <p:cNvSpPr txBox="1"/>
          <p:nvPr/>
        </p:nvSpPr>
        <p:spPr>
          <a:xfrm>
            <a:off x="6038225" y="3402644"/>
            <a:ext cx="502010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solidFill>
                  <a:srgbClr val="1F3864"/>
                </a:solidFill>
                <a:latin typeface="Century Gothic"/>
                <a:ea typeface="Century Gothic"/>
                <a:cs typeface="Century Gothic"/>
                <a:sym typeface="Century Gothic"/>
              </a:rPr>
              <a:t>Aprend</a:t>
            </a:r>
            <a:r>
              <a:rPr lang="en-GB" sz="2800" i="0" u="none" strike="noStrike" cap="none">
                <a:solidFill>
                  <a:srgbClr val="FF6600"/>
                </a:solidFill>
                <a:latin typeface="Century Gothic"/>
                <a:ea typeface="Century Gothic"/>
                <a:cs typeface="Century Gothic"/>
                <a:sym typeface="Century Gothic"/>
              </a:rPr>
              <a:t>o = _____________.</a:t>
            </a:r>
            <a:endParaRPr/>
          </a:p>
        </p:txBody>
      </p:sp>
      <p:sp>
        <p:nvSpPr>
          <p:cNvPr id="211" name="Google Shape;211;p5"/>
          <p:cNvSpPr/>
          <p:nvPr/>
        </p:nvSpPr>
        <p:spPr>
          <a:xfrm>
            <a:off x="8130412" y="3328751"/>
            <a:ext cx="126509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I </a:t>
            </a:r>
            <a:r>
              <a:rPr lang="en-GB" sz="2800">
                <a:solidFill>
                  <a:srgbClr val="1F3864"/>
                </a:solidFill>
                <a:latin typeface="Century Gothic"/>
                <a:ea typeface="Century Gothic"/>
                <a:cs typeface="Century Gothic"/>
                <a:sym typeface="Century Gothic"/>
              </a:rPr>
              <a:t>learn</a:t>
            </a:r>
            <a:endParaRPr sz="1800">
              <a:solidFill>
                <a:srgbClr val="1F3864"/>
              </a:solidFill>
              <a:latin typeface="Century Gothic"/>
              <a:ea typeface="Century Gothic"/>
              <a:cs typeface="Century Gothic"/>
              <a:sym typeface="Century Gothic"/>
            </a:endParaRPr>
          </a:p>
        </p:txBody>
      </p:sp>
      <p:sp>
        <p:nvSpPr>
          <p:cNvPr id="212" name="Google Shape;212;p5"/>
          <p:cNvSpPr txBox="1"/>
          <p:nvPr/>
        </p:nvSpPr>
        <p:spPr>
          <a:xfrm>
            <a:off x="502153" y="4280018"/>
            <a:ext cx="1094203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To mean ‘</a:t>
            </a:r>
            <a:r>
              <a:rPr lang="en-GB" sz="2800" b="1" i="0" u="none" strike="noStrike" cap="none">
                <a:solidFill>
                  <a:srgbClr val="002060"/>
                </a:solidFill>
                <a:latin typeface="Century Gothic"/>
                <a:ea typeface="Century Gothic"/>
                <a:cs typeface="Century Gothic"/>
                <a:sym typeface="Century Gothic"/>
              </a:rPr>
              <a:t>we</a:t>
            </a:r>
            <a:r>
              <a:rPr lang="en-GB" sz="2800" b="0" i="0" u="none" strike="noStrike" cap="none">
                <a:solidFill>
                  <a:srgbClr val="002060"/>
                </a:solidFill>
                <a:latin typeface="Century Gothic"/>
                <a:ea typeface="Century Gothic"/>
                <a:cs typeface="Century Gothic"/>
                <a:sym typeface="Century Gothic"/>
              </a:rPr>
              <a:t>’ with an –er verb, remove –er and add </a:t>
            </a:r>
            <a:r>
              <a:rPr lang="en-GB" sz="2800" b="1">
                <a:solidFill>
                  <a:srgbClr val="FF6600"/>
                </a:solidFill>
                <a:latin typeface="Century Gothic"/>
                <a:ea typeface="Century Gothic"/>
                <a:cs typeface="Century Gothic"/>
                <a:sym typeface="Century Gothic"/>
              </a:rPr>
              <a:t>–emos</a:t>
            </a:r>
            <a:r>
              <a:rPr lang="en-GB" sz="2800" i="0" u="none" strike="noStrike" cap="none">
                <a:solidFill>
                  <a:srgbClr val="FF6600"/>
                </a:solidFill>
                <a:latin typeface="Century Gothic"/>
                <a:ea typeface="Century Gothic"/>
                <a:cs typeface="Century Gothic"/>
                <a:sym typeface="Century Gothic"/>
              </a:rPr>
              <a:t>. </a:t>
            </a:r>
            <a:endParaRPr/>
          </a:p>
        </p:txBody>
      </p:sp>
      <p:sp>
        <p:nvSpPr>
          <p:cNvPr id="213" name="Google Shape;213;p5"/>
          <p:cNvSpPr txBox="1"/>
          <p:nvPr/>
        </p:nvSpPr>
        <p:spPr>
          <a:xfrm>
            <a:off x="4794283" y="5172234"/>
            <a:ext cx="172917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solidFill>
                  <a:srgbClr val="002060"/>
                </a:solidFill>
                <a:latin typeface="Century Gothic"/>
                <a:ea typeface="Century Gothic"/>
                <a:cs typeface="Century Gothic"/>
                <a:sym typeface="Century Gothic"/>
              </a:rPr>
              <a:t>respond</a:t>
            </a:r>
            <a:endParaRPr sz="2800" b="1" i="0" u="none" strike="noStrike" cap="none">
              <a:solidFill>
                <a:srgbClr val="ED7D31"/>
              </a:solidFill>
              <a:latin typeface="Century Gothic"/>
              <a:ea typeface="Century Gothic"/>
              <a:cs typeface="Century Gothic"/>
              <a:sym typeface="Century Gothic"/>
            </a:endParaRPr>
          </a:p>
        </p:txBody>
      </p:sp>
      <p:sp>
        <p:nvSpPr>
          <p:cNvPr id="214" name="Google Shape;214;p5"/>
          <p:cNvSpPr txBox="1"/>
          <p:nvPr/>
        </p:nvSpPr>
        <p:spPr>
          <a:xfrm>
            <a:off x="8762957" y="5157392"/>
            <a:ext cx="266210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solidFill>
                  <a:srgbClr val="002060"/>
                </a:solidFill>
                <a:latin typeface="Century Gothic"/>
                <a:ea typeface="Century Gothic"/>
                <a:cs typeface="Century Gothic"/>
                <a:sym typeface="Century Gothic"/>
              </a:rPr>
              <a:t>respond</a:t>
            </a:r>
            <a:r>
              <a:rPr lang="en-GB" sz="2800" b="1">
                <a:solidFill>
                  <a:srgbClr val="ED7D31"/>
                </a:solidFill>
                <a:latin typeface="Century Gothic"/>
                <a:ea typeface="Century Gothic"/>
                <a:cs typeface="Century Gothic"/>
                <a:sym typeface="Century Gothic"/>
              </a:rPr>
              <a:t>emos</a:t>
            </a:r>
            <a:endParaRPr sz="2800" b="1" i="0" u="none" strike="noStrike" cap="none">
              <a:solidFill>
                <a:srgbClr val="002060"/>
              </a:solidFill>
              <a:latin typeface="Century Gothic"/>
              <a:ea typeface="Century Gothic"/>
              <a:cs typeface="Century Gothic"/>
              <a:sym typeface="Century Gothic"/>
            </a:endParaRPr>
          </a:p>
        </p:txBody>
      </p:sp>
      <p:cxnSp>
        <p:nvCxnSpPr>
          <p:cNvPr id="215" name="Google Shape;215;p5"/>
          <p:cNvCxnSpPr/>
          <p:nvPr/>
        </p:nvCxnSpPr>
        <p:spPr>
          <a:xfrm>
            <a:off x="6738243" y="5446499"/>
            <a:ext cx="1592826" cy="0"/>
          </a:xfrm>
          <a:prstGeom prst="straightConnector1">
            <a:avLst/>
          </a:prstGeom>
          <a:noFill/>
          <a:ln w="57150" cap="flat" cmpd="sng">
            <a:solidFill>
              <a:srgbClr val="002060"/>
            </a:solidFill>
            <a:prstDash val="solid"/>
            <a:miter lim="800000"/>
            <a:headEnd type="none" w="sm" len="sm"/>
            <a:tailEnd type="triangle" w="med" len="med"/>
          </a:ln>
        </p:spPr>
      </p:cxnSp>
      <p:sp>
        <p:nvSpPr>
          <p:cNvPr id="216" name="Google Shape;216;p5"/>
          <p:cNvSpPr txBox="1"/>
          <p:nvPr/>
        </p:nvSpPr>
        <p:spPr>
          <a:xfrm>
            <a:off x="8732833" y="5648954"/>
            <a:ext cx="266211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a:t>
            </a:r>
            <a:r>
              <a:rPr lang="en-GB" sz="2800">
                <a:solidFill>
                  <a:srgbClr val="002060"/>
                </a:solidFill>
                <a:latin typeface="Century Gothic"/>
                <a:ea typeface="Century Gothic"/>
                <a:cs typeface="Century Gothic"/>
                <a:sym typeface="Century Gothic"/>
              </a:rPr>
              <a:t>we answer</a:t>
            </a:r>
            <a:r>
              <a:rPr lang="en-GB" sz="2800" b="0" i="0" u="none" strike="noStrike" cap="none">
                <a:solidFill>
                  <a:srgbClr val="002060"/>
                </a:solidFill>
                <a:latin typeface="Century Gothic"/>
                <a:ea typeface="Century Gothic"/>
                <a:cs typeface="Century Gothic"/>
                <a:sym typeface="Century Gothic"/>
              </a:rPr>
              <a:t>)</a:t>
            </a:r>
            <a:endParaRPr sz="2800" b="1" i="0" u="none" strike="noStrike" cap="none">
              <a:solidFill>
                <a:srgbClr val="002060"/>
              </a:solidFill>
              <a:latin typeface="Century Gothic"/>
              <a:ea typeface="Century Gothic"/>
              <a:cs typeface="Century Gothic"/>
              <a:sym typeface="Century Gothic"/>
            </a:endParaRPr>
          </a:p>
        </p:txBody>
      </p:sp>
      <p:sp>
        <p:nvSpPr>
          <p:cNvPr id="217" name="Google Shape;217;p5"/>
          <p:cNvSpPr txBox="1"/>
          <p:nvPr/>
        </p:nvSpPr>
        <p:spPr>
          <a:xfrm>
            <a:off x="483023" y="5172234"/>
            <a:ext cx="216669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solidFill>
                  <a:srgbClr val="002060"/>
                </a:solidFill>
                <a:latin typeface="Century Gothic"/>
                <a:ea typeface="Century Gothic"/>
                <a:cs typeface="Century Gothic"/>
                <a:sym typeface="Century Gothic"/>
              </a:rPr>
              <a:t>respond</a:t>
            </a:r>
            <a:r>
              <a:rPr lang="en-GB" sz="2800" b="0" i="0" u="none" strike="sngStrike" cap="none">
                <a:solidFill>
                  <a:srgbClr val="002060"/>
                </a:solidFill>
                <a:latin typeface="Century Gothic"/>
                <a:ea typeface="Century Gothic"/>
                <a:cs typeface="Century Gothic"/>
                <a:sym typeface="Century Gothic"/>
              </a:rPr>
              <a:t>er</a:t>
            </a:r>
            <a:endParaRPr sz="2800" b="1" i="0" u="none" strike="sngStrike" cap="none">
              <a:solidFill>
                <a:srgbClr val="ED7D31"/>
              </a:solidFill>
              <a:latin typeface="Century Gothic"/>
              <a:ea typeface="Century Gothic"/>
              <a:cs typeface="Century Gothic"/>
              <a:sym typeface="Century Gothic"/>
            </a:endParaRPr>
          </a:p>
        </p:txBody>
      </p:sp>
      <p:cxnSp>
        <p:nvCxnSpPr>
          <p:cNvPr id="218" name="Google Shape;218;p5"/>
          <p:cNvCxnSpPr/>
          <p:nvPr/>
        </p:nvCxnSpPr>
        <p:spPr>
          <a:xfrm>
            <a:off x="2793832" y="5499158"/>
            <a:ext cx="1592826" cy="0"/>
          </a:xfrm>
          <a:prstGeom prst="straightConnector1">
            <a:avLst/>
          </a:prstGeom>
          <a:noFill/>
          <a:ln w="57150" cap="flat" cmpd="sng">
            <a:solidFill>
              <a:srgbClr val="002060"/>
            </a:solidFill>
            <a:prstDash val="solid"/>
            <a:miter lim="800000"/>
            <a:headEnd type="none" w="sm" len="sm"/>
            <a:tailEnd type="triangle" w="med" len="med"/>
          </a:ln>
        </p:spPr>
      </p:cxnSp>
      <p:sp>
        <p:nvSpPr>
          <p:cNvPr id="219" name="Google Shape;219;p5"/>
          <p:cNvSpPr/>
          <p:nvPr/>
        </p:nvSpPr>
        <p:spPr>
          <a:xfrm>
            <a:off x="5366691" y="3131867"/>
            <a:ext cx="6335486" cy="1272826"/>
          </a:xfrm>
          <a:prstGeom prst="wedgeEllipseCallout">
            <a:avLst>
              <a:gd name="adj1" fmla="val -51932"/>
              <a:gd name="adj2" fmla="val 46138"/>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Later, we will see that </a:t>
            </a:r>
            <a:r>
              <a:rPr lang="en-GB" sz="2000" b="1">
                <a:solidFill>
                  <a:srgbClr val="002060"/>
                </a:solidFill>
                <a:latin typeface="Century Gothic"/>
                <a:ea typeface="Century Gothic"/>
                <a:cs typeface="Century Gothic"/>
                <a:sym typeface="Century Gothic"/>
              </a:rPr>
              <a:t>–ir </a:t>
            </a:r>
            <a:r>
              <a:rPr lang="en-GB" sz="2000">
                <a:solidFill>
                  <a:srgbClr val="002060"/>
                </a:solidFill>
                <a:latin typeface="Century Gothic"/>
                <a:ea typeface="Century Gothic"/>
                <a:cs typeface="Century Gothic"/>
                <a:sym typeface="Century Gothic"/>
              </a:rPr>
              <a:t>verbs work differently from this!</a:t>
            </a:r>
            <a:endParaRPr sz="2000">
              <a:solidFill>
                <a:srgbClr val="FF6600"/>
              </a:solidFill>
              <a:latin typeface="Century Gothic"/>
              <a:ea typeface="Century Gothic"/>
              <a:cs typeface="Century Gothic"/>
              <a:sym typeface="Century Gothic"/>
            </a:endParaRPr>
          </a:p>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6"/>
          <p:cNvSpPr txBox="1">
            <a:spLocks noGrp="1"/>
          </p:cNvSpPr>
          <p:nvPr>
            <p:ph type="title"/>
          </p:nvPr>
        </p:nvSpPr>
        <p:spPr>
          <a:xfrm>
            <a:off x="-1" y="740075"/>
            <a:ext cx="12191998"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E4E79"/>
              </a:buClr>
              <a:buSzPts val="4400"/>
              <a:buFont typeface="Century Gothic"/>
              <a:buNone/>
            </a:pPr>
            <a:r>
              <a:rPr lang="en-GB" sz="11520" b="1">
                <a:solidFill>
                  <a:srgbClr val="1E4E79"/>
                </a:solidFill>
              </a:rPr>
              <a:t>vender</a:t>
            </a:r>
            <a:endParaRPr sz="3959"/>
          </a:p>
        </p:txBody>
      </p:sp>
      <p:sp>
        <p:nvSpPr>
          <p:cNvPr id="226" name="Google Shape;226;p6"/>
          <p:cNvSpPr txBox="1"/>
          <p:nvPr/>
        </p:nvSpPr>
        <p:spPr>
          <a:xfrm>
            <a:off x="0" y="2189979"/>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solidFill>
                  <a:srgbClr val="1E4E79"/>
                </a:solidFill>
                <a:latin typeface="Century Gothic"/>
                <a:ea typeface="Century Gothic"/>
                <a:cs typeface="Century Gothic"/>
                <a:sym typeface="Century Gothic"/>
              </a:rPr>
              <a:t>[to sell | selling]</a:t>
            </a:r>
            <a:endParaRPr sz="1400" b="0" i="0" u="none" strike="noStrike" cap="none">
              <a:solidFill>
                <a:srgbClr val="000000"/>
              </a:solidFill>
              <a:latin typeface="Arial"/>
              <a:ea typeface="Arial"/>
              <a:cs typeface="Arial"/>
              <a:sym typeface="Arial"/>
            </a:endParaRPr>
          </a:p>
        </p:txBody>
      </p:sp>
      <p:sp>
        <p:nvSpPr>
          <p:cNvPr id="227" name="Google Shape;227;p6"/>
          <p:cNvSpPr txBox="1"/>
          <p:nvPr/>
        </p:nvSpPr>
        <p:spPr>
          <a:xfrm>
            <a:off x="0" y="3336274"/>
            <a:ext cx="12191999" cy="186204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11500"/>
              <a:buFont typeface="Arial"/>
              <a:buNone/>
            </a:pPr>
            <a:r>
              <a:rPr lang="en-GB" sz="11500" b="1" i="0" u="none" strike="noStrike" cap="none">
                <a:solidFill>
                  <a:srgbClr val="1E4E79"/>
                </a:solidFill>
                <a:latin typeface="Century Gothic"/>
                <a:ea typeface="Century Gothic"/>
                <a:cs typeface="Century Gothic"/>
                <a:sym typeface="Century Gothic"/>
              </a:rPr>
              <a:t>vendemos</a:t>
            </a:r>
            <a:endParaRPr sz="1400" b="0" i="0" u="none" strike="noStrike" cap="none">
              <a:solidFill>
                <a:srgbClr val="000000"/>
              </a:solidFill>
              <a:latin typeface="Arial"/>
              <a:ea typeface="Arial"/>
              <a:cs typeface="Arial"/>
              <a:sym typeface="Arial"/>
            </a:endParaRPr>
          </a:p>
        </p:txBody>
      </p:sp>
      <p:sp>
        <p:nvSpPr>
          <p:cNvPr id="228" name="Google Shape;228;p6"/>
          <p:cNvSpPr txBox="1"/>
          <p:nvPr/>
        </p:nvSpPr>
        <p:spPr>
          <a:xfrm>
            <a:off x="-1" y="50328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solidFill>
                  <a:srgbClr val="1E4E79"/>
                </a:solidFill>
                <a:latin typeface="Century Gothic"/>
                <a:ea typeface="Century Gothic"/>
                <a:cs typeface="Century Gothic"/>
                <a:sym typeface="Century Gothic"/>
              </a:rPr>
              <a:t>[we sell]</a:t>
            </a:r>
            <a:endParaRPr sz="1400" b="0" i="0" u="none" strike="noStrike" cap="none">
              <a:solidFill>
                <a:srgbClr val="000000"/>
              </a:solidFill>
              <a:latin typeface="Arial"/>
              <a:ea typeface="Arial"/>
              <a:cs typeface="Arial"/>
              <a:sym typeface="Arial"/>
            </a:endParaRPr>
          </a:p>
        </p:txBody>
      </p:sp>
      <p:sp>
        <p:nvSpPr>
          <p:cNvPr id="229" name="Google Shape;229;p6"/>
          <p:cNvSpPr/>
          <p:nvPr/>
        </p:nvSpPr>
        <p:spPr>
          <a:xfrm>
            <a:off x="682171" y="1727200"/>
            <a:ext cx="1117600" cy="7112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7"/>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4400"/>
              <a:buFont typeface="Century Gothic"/>
              <a:buNone/>
            </a:pPr>
            <a:r>
              <a:rPr lang="en-GB" sz="11520" b="1" dirty="0">
                <a:solidFill>
                  <a:srgbClr val="1E4E79"/>
                </a:solidFill>
              </a:rPr>
              <a:t>vender</a:t>
            </a:r>
            <a:endParaRPr sz="3959" dirty="0"/>
          </a:p>
        </p:txBody>
      </p:sp>
      <p:sp>
        <p:nvSpPr>
          <p:cNvPr id="236" name="Google Shape;236;p7"/>
          <p:cNvSpPr txBox="1"/>
          <p:nvPr/>
        </p:nvSpPr>
        <p:spPr>
          <a:xfrm>
            <a:off x="2014778" y="2188800"/>
            <a:ext cx="816760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solidFill>
                  <a:srgbClr val="1E4E79"/>
                </a:solidFill>
                <a:latin typeface="Century Gothic"/>
                <a:ea typeface="Century Gothic"/>
                <a:cs typeface="Century Gothic"/>
                <a:sym typeface="Century Gothic"/>
              </a:rPr>
              <a:t>[to sell | selling]</a:t>
            </a:r>
            <a:endParaRPr sz="1400" b="0" i="0" u="none" strike="noStrike" cap="none">
              <a:solidFill>
                <a:srgbClr val="000000"/>
              </a:solidFill>
              <a:latin typeface="Arial"/>
              <a:ea typeface="Arial"/>
              <a:cs typeface="Arial"/>
              <a:sym typeface="Arial"/>
            </a:endParaRPr>
          </a:p>
        </p:txBody>
      </p:sp>
      <p:sp>
        <p:nvSpPr>
          <p:cNvPr id="237" name="Google Shape;237;p7" descr="question mark action button"/>
          <p:cNvSpPr/>
          <p:nvPr/>
        </p:nvSpPr>
        <p:spPr>
          <a:xfrm>
            <a:off x="1260000" y="5094792"/>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EEC100"/>
              </a:solidFill>
              <a:latin typeface="Century Gothic"/>
              <a:ea typeface="Century Gothic"/>
              <a:cs typeface="Century Gothic"/>
              <a:sym typeface="Century Gothic"/>
            </a:endParaRPr>
          </a:p>
        </p:txBody>
      </p:sp>
      <p:sp>
        <p:nvSpPr>
          <p:cNvPr id="238" name="Google Shape;238;p7"/>
          <p:cNvSpPr txBox="1"/>
          <p:nvPr/>
        </p:nvSpPr>
        <p:spPr>
          <a:xfrm>
            <a:off x="0" y="3337200"/>
            <a:ext cx="12192000" cy="186204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11500"/>
              <a:buFont typeface="Arial"/>
              <a:buNone/>
            </a:pPr>
            <a:r>
              <a:rPr lang="en-GB" sz="11500" b="1" i="0" u="none" strike="noStrike" cap="none" dirty="0" err="1">
                <a:solidFill>
                  <a:srgbClr val="1E4E79"/>
                </a:solidFill>
                <a:latin typeface="Century Gothic"/>
                <a:ea typeface="Century Gothic"/>
                <a:cs typeface="Century Gothic"/>
                <a:sym typeface="Century Gothic"/>
              </a:rPr>
              <a:t>vendemos</a:t>
            </a:r>
            <a:endParaRPr sz="1400" b="0" i="0" u="none" strike="noStrike" cap="none" dirty="0">
              <a:solidFill>
                <a:srgbClr val="000000"/>
              </a:solidFill>
              <a:latin typeface="Arial"/>
              <a:ea typeface="Arial"/>
              <a:cs typeface="Arial"/>
              <a:sym typeface="Arial"/>
            </a:endParaRPr>
          </a:p>
        </p:txBody>
      </p:sp>
      <p:sp>
        <p:nvSpPr>
          <p:cNvPr id="239" name="Google Shape;239;p7"/>
          <p:cNvSpPr txBox="1"/>
          <p:nvPr/>
        </p:nvSpPr>
        <p:spPr>
          <a:xfrm>
            <a:off x="2014778" y="5033064"/>
            <a:ext cx="816760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solidFill>
                  <a:srgbClr val="1E4E79"/>
                </a:solidFill>
                <a:latin typeface="Century Gothic"/>
                <a:ea typeface="Century Gothic"/>
                <a:cs typeface="Century Gothic"/>
                <a:sym typeface="Century Gothic"/>
              </a:rPr>
              <a:t>[we sell]</a:t>
            </a:r>
            <a:endParaRPr sz="1400" b="0" i="0" u="none" strike="noStrike" cap="none">
              <a:solidFill>
                <a:srgbClr val="000000"/>
              </a:solidFill>
              <a:latin typeface="Arial"/>
              <a:ea typeface="Arial"/>
              <a:cs typeface="Arial"/>
              <a:sym typeface="Arial"/>
            </a:endParaRPr>
          </a:p>
        </p:txBody>
      </p:sp>
      <p:sp>
        <p:nvSpPr>
          <p:cNvPr id="240" name="Google Shape;240;p7"/>
          <p:cNvSpPr/>
          <p:nvPr/>
        </p:nvSpPr>
        <p:spPr>
          <a:xfrm>
            <a:off x="754747" y="1861288"/>
            <a:ext cx="1117600" cy="7112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41" name="Google Shape;241;p7" descr="question mark action button"/>
          <p:cNvSpPr/>
          <p:nvPr/>
        </p:nvSpPr>
        <p:spPr>
          <a:xfrm>
            <a:off x="1260000" y="2239992"/>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500"/>
                                        <p:tgtEl>
                                          <p:spTgt spid="235"/>
                                        </p:tgtEl>
                                      </p:cBhvr>
                                    </p:animEffect>
                                  </p:childTnLst>
                                  <p:subTnLst>
                                    <p:audio>
                                      <p:cMediaNode>
                                        <p:cTn display="0" masterRel="sameClick">
                                          <p:stCondLst>
                                            <p:cond evt="begin" delay="0">
                                              <p:tn val="5"/>
                                            </p:cond>
                                          </p:stCondLst>
                                          <p:endCondLst>
                                            <p:cond evt="onStopAudio" delay="0">
                                              <p:tgtEl>
                                                <p:sldTgt/>
                                              </p:tgtEl>
                                            </p:cond>
                                          </p:endCondLst>
                                        </p:cTn>
                                        <p:tgtEl>
                                          <p:sndTgt r:embed="rId3" name="vend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fade">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6"/>
                                        </p:tgtEl>
                                        <p:attrNameLst>
                                          <p:attrName>style.visibility</p:attrName>
                                        </p:attrNameLst>
                                      </p:cBhvr>
                                      <p:to>
                                        <p:strVal val="visible"/>
                                      </p:to>
                                    </p:set>
                                    <p:animEffect transition="in" filter="fade">
                                      <p:cBhvr>
                                        <p:cTn id="17" dur="500"/>
                                        <p:tgtEl>
                                          <p:spTgt spid="2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8"/>
                                        </p:tgtEl>
                                        <p:attrNameLst>
                                          <p:attrName>style.visibility</p:attrName>
                                        </p:attrNameLst>
                                      </p:cBhvr>
                                      <p:to>
                                        <p:strVal val="visible"/>
                                      </p:to>
                                    </p:set>
                                    <p:animEffect transition="in" filter="fade">
                                      <p:cBhvr>
                                        <p:cTn id="22" dur="500"/>
                                        <p:tgtEl>
                                          <p:spTgt spid="238"/>
                                        </p:tgtEl>
                                      </p:cBhvr>
                                    </p:animEffect>
                                  </p:childTnLst>
                                  <p:subTnLst>
                                    <p:audio>
                                      <p:cMediaNode>
                                        <p:cTn display="0" masterRel="sameClick">
                                          <p:stCondLst>
                                            <p:cond evt="begin" delay="0">
                                              <p:tn val="20"/>
                                            </p:cond>
                                          </p:stCondLst>
                                          <p:endCondLst>
                                            <p:cond evt="onStopAudio" delay="0">
                                              <p:tgtEl>
                                                <p:sldTgt/>
                                              </p:tgtEl>
                                            </p:cond>
                                          </p:endCondLst>
                                        </p:cTn>
                                        <p:tgtEl>
                                          <p:sndTgt r:embed="rId4" name="vendemo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7"/>
                                        </p:tgtEl>
                                        <p:attrNameLst>
                                          <p:attrName>style.visibility</p:attrName>
                                        </p:attrNameLst>
                                      </p:cBhvr>
                                      <p:to>
                                        <p:strVal val="visible"/>
                                      </p:to>
                                    </p:set>
                                    <p:animEffect transition="in" filter="fade">
                                      <p:cBhvr>
                                        <p:cTn id="27" dur="500"/>
                                        <p:tgtEl>
                                          <p:spTgt spid="2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9"/>
                                        </p:tgtEl>
                                        <p:attrNameLst>
                                          <p:attrName>style.visibility</p:attrName>
                                        </p:attrNameLst>
                                      </p:cBhvr>
                                      <p:to>
                                        <p:strVal val="visible"/>
                                      </p:to>
                                    </p:set>
                                    <p:animEffect transition="in" filter="fade">
                                      <p:cBhvr>
                                        <p:cTn id="32"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8"/>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4400"/>
              <a:buFont typeface="Century Gothic"/>
              <a:buNone/>
            </a:pPr>
            <a:r>
              <a:rPr lang="en-GB" sz="11500" b="1">
                <a:solidFill>
                  <a:srgbClr val="1E4E79"/>
                </a:solidFill>
              </a:rPr>
              <a:t>vender</a:t>
            </a:r>
            <a:endParaRPr sz="11500"/>
          </a:p>
        </p:txBody>
      </p:sp>
      <p:sp>
        <p:nvSpPr>
          <p:cNvPr id="248" name="Google Shape;248;p8"/>
          <p:cNvSpPr txBox="1"/>
          <p:nvPr/>
        </p:nvSpPr>
        <p:spPr>
          <a:xfrm>
            <a:off x="0" y="2177384"/>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3200">
                <a:solidFill>
                  <a:srgbClr val="1E4E79"/>
                </a:solidFill>
                <a:latin typeface="Century Gothic"/>
                <a:ea typeface="Century Gothic"/>
                <a:cs typeface="Century Gothic"/>
                <a:sym typeface="Century Gothic"/>
              </a:rPr>
              <a:t>[to sell | selling]</a:t>
            </a:r>
            <a:endParaRPr sz="1400" b="0" i="0" u="none" strike="noStrike" cap="none">
              <a:solidFill>
                <a:srgbClr val="000000"/>
              </a:solidFill>
              <a:latin typeface="Arial"/>
              <a:ea typeface="Arial"/>
              <a:cs typeface="Arial"/>
              <a:sym typeface="Arial"/>
            </a:endParaRPr>
          </a:p>
        </p:txBody>
      </p:sp>
      <p:sp>
        <p:nvSpPr>
          <p:cNvPr id="249" name="Google Shape;249;p8"/>
          <p:cNvSpPr txBox="1"/>
          <p:nvPr/>
        </p:nvSpPr>
        <p:spPr>
          <a:xfrm>
            <a:off x="754747" y="4027994"/>
            <a:ext cx="1059542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6000"/>
              <a:buFont typeface="Arial"/>
              <a:buNone/>
            </a:pPr>
            <a:r>
              <a:rPr lang="en-GB" sz="6000" i="0" u="none" strike="noStrike" cap="none">
                <a:solidFill>
                  <a:srgbClr val="1E4E79"/>
                </a:solidFill>
                <a:latin typeface="Century Gothic"/>
                <a:ea typeface="Century Gothic"/>
                <a:cs typeface="Century Gothic"/>
                <a:sym typeface="Century Gothic"/>
              </a:rPr>
              <a:t>Ana quiere</a:t>
            </a:r>
            <a:r>
              <a:rPr lang="en-GB" sz="6000" i="0" u="none" strike="noStrike" cap="none">
                <a:solidFill>
                  <a:srgbClr val="C55A11"/>
                </a:solidFill>
                <a:latin typeface="Century Gothic"/>
                <a:ea typeface="Century Gothic"/>
                <a:cs typeface="Century Gothic"/>
                <a:sym typeface="Century Gothic"/>
              </a:rPr>
              <a:t> </a:t>
            </a:r>
            <a:r>
              <a:rPr lang="en-GB" sz="6000" b="1" i="0" u="none" strike="noStrike" cap="none">
                <a:solidFill>
                  <a:srgbClr val="C55A11"/>
                </a:solidFill>
                <a:latin typeface="Century Gothic"/>
                <a:ea typeface="Century Gothic"/>
                <a:cs typeface="Century Gothic"/>
                <a:sym typeface="Century Gothic"/>
              </a:rPr>
              <a:t>vender</a:t>
            </a:r>
            <a:r>
              <a:rPr lang="en-GB" sz="6000" b="1" i="0" u="none" strike="noStrike" cap="none">
                <a:solidFill>
                  <a:srgbClr val="2F5496"/>
                </a:solidFill>
                <a:latin typeface="Century Gothic"/>
                <a:ea typeface="Century Gothic"/>
                <a:cs typeface="Century Gothic"/>
                <a:sym typeface="Century Gothic"/>
              </a:rPr>
              <a:t> </a:t>
            </a:r>
            <a:r>
              <a:rPr lang="en-GB" sz="6000" b="0" i="0" u="none" strike="noStrike" cap="none">
                <a:solidFill>
                  <a:srgbClr val="1E4E79"/>
                </a:solidFill>
                <a:latin typeface="Century Gothic"/>
                <a:ea typeface="Century Gothic"/>
                <a:cs typeface="Century Gothic"/>
                <a:sym typeface="Century Gothic"/>
              </a:rPr>
              <a:t>libros. </a:t>
            </a:r>
            <a:endParaRPr sz="6000" b="0" i="0" u="none" strike="noStrike" cap="none">
              <a:solidFill>
                <a:srgbClr val="1E4E79"/>
              </a:solidFill>
              <a:latin typeface="Century Gothic"/>
              <a:ea typeface="Century Gothic"/>
              <a:cs typeface="Century Gothic"/>
              <a:sym typeface="Century Gothic"/>
            </a:endParaRPr>
          </a:p>
        </p:txBody>
      </p:sp>
      <p:sp>
        <p:nvSpPr>
          <p:cNvPr id="250" name="Google Shape;250;p8"/>
          <p:cNvSpPr txBox="1"/>
          <p:nvPr/>
        </p:nvSpPr>
        <p:spPr>
          <a:xfrm>
            <a:off x="3135086" y="5032800"/>
            <a:ext cx="596537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solidFill>
                  <a:srgbClr val="1E4E79"/>
                </a:solidFill>
                <a:latin typeface="Century Gothic"/>
                <a:ea typeface="Century Gothic"/>
                <a:cs typeface="Century Gothic"/>
                <a:sym typeface="Century Gothic"/>
              </a:rPr>
              <a:t>[</a:t>
            </a:r>
            <a:r>
              <a:rPr lang="en-GB" sz="3200" i="0" u="none" strike="noStrike" cap="none">
                <a:solidFill>
                  <a:srgbClr val="1E4E79"/>
                </a:solidFill>
                <a:latin typeface="Century Gothic"/>
                <a:ea typeface="Century Gothic"/>
                <a:cs typeface="Century Gothic"/>
                <a:sym typeface="Century Gothic"/>
              </a:rPr>
              <a:t>Ana</a:t>
            </a:r>
            <a:r>
              <a:rPr lang="en-GB" sz="3200" b="0" i="0" u="none" strike="noStrike" cap="none">
                <a:solidFill>
                  <a:srgbClr val="1E4E79"/>
                </a:solidFill>
                <a:latin typeface="Century Gothic"/>
                <a:ea typeface="Century Gothic"/>
                <a:cs typeface="Century Gothic"/>
                <a:sym typeface="Century Gothic"/>
              </a:rPr>
              <a:t> wants </a:t>
            </a:r>
            <a:r>
              <a:rPr lang="en-GB" sz="3200" b="1" i="0" u="none" strike="noStrike" cap="none">
                <a:solidFill>
                  <a:srgbClr val="C55A11"/>
                </a:solidFill>
                <a:latin typeface="Century Gothic"/>
                <a:ea typeface="Century Gothic"/>
                <a:cs typeface="Century Gothic"/>
                <a:sym typeface="Century Gothic"/>
              </a:rPr>
              <a:t>to sell</a:t>
            </a:r>
            <a:r>
              <a:rPr lang="en-GB" sz="3200" b="1" i="0" u="none" strike="noStrike" cap="none">
                <a:solidFill>
                  <a:srgbClr val="EEC100"/>
                </a:solidFill>
                <a:latin typeface="Century Gothic"/>
                <a:ea typeface="Century Gothic"/>
                <a:cs typeface="Century Gothic"/>
                <a:sym typeface="Century Gothic"/>
              </a:rPr>
              <a:t> </a:t>
            </a:r>
            <a:r>
              <a:rPr lang="en-GB" sz="3200" b="0" i="0" u="none" strike="noStrike" cap="none">
                <a:solidFill>
                  <a:srgbClr val="1E4E79"/>
                </a:solidFill>
                <a:latin typeface="Century Gothic"/>
                <a:ea typeface="Century Gothic"/>
                <a:cs typeface="Century Gothic"/>
                <a:sym typeface="Century Gothic"/>
              </a:rPr>
              <a:t>books.]</a:t>
            </a:r>
            <a:endParaRPr sz="1400" b="0" i="0" u="none" strike="noStrike" cap="none">
              <a:solidFill>
                <a:srgbClr val="000000"/>
              </a:solidFill>
              <a:latin typeface="Arial"/>
              <a:ea typeface="Arial"/>
              <a:cs typeface="Arial"/>
              <a:sym typeface="Arial"/>
            </a:endParaRPr>
          </a:p>
        </p:txBody>
      </p:sp>
      <p:sp>
        <p:nvSpPr>
          <p:cNvPr id="251" name="Google Shape;251;p8"/>
          <p:cNvSpPr/>
          <p:nvPr/>
        </p:nvSpPr>
        <p:spPr>
          <a:xfrm>
            <a:off x="754747" y="1861288"/>
            <a:ext cx="1117600" cy="7112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500"/>
                                        <p:tgtEl>
                                          <p:spTgt spid="2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8"/>
                                        </p:tgtEl>
                                        <p:attrNameLst>
                                          <p:attrName>style.visibility</p:attrName>
                                        </p:attrNameLst>
                                      </p:cBhvr>
                                      <p:to>
                                        <p:strVal val="visible"/>
                                      </p:to>
                                    </p:set>
                                    <p:animEffect transition="in" filter="fade">
                                      <p:cBhvr>
                                        <p:cTn id="12" dur="500"/>
                                        <p:tgtEl>
                                          <p:spTgt spid="2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9"/>
                                        </p:tgtEl>
                                        <p:attrNameLst>
                                          <p:attrName>style.visibility</p:attrName>
                                        </p:attrNameLst>
                                      </p:cBhvr>
                                      <p:to>
                                        <p:strVal val="visible"/>
                                      </p:to>
                                    </p:set>
                                    <p:animEffect transition="in" filter="fade">
                                      <p:cBhvr>
                                        <p:cTn id="17" dur="500"/>
                                        <p:tgtEl>
                                          <p:spTgt spid="249"/>
                                        </p:tgtEl>
                                      </p:cBhvr>
                                    </p:animEffect>
                                  </p:childTnLst>
                                  <p:subTnLst>
                                    <p:audio>
                                      <p:cMediaNode>
                                        <p:cTn display="0" masterRel="sameClick">
                                          <p:stCondLst>
                                            <p:cond evt="begin" delay="0">
                                              <p:tn val="15"/>
                                            </p:cond>
                                          </p:stCondLst>
                                          <p:endCondLst>
                                            <p:cond evt="onStopAudio" delay="0">
                                              <p:tgtEl>
                                                <p:sldTgt/>
                                              </p:tgtEl>
                                            </p:cond>
                                          </p:endCondLst>
                                        </p:cTn>
                                        <p:tgtEl>
                                          <p:sndTgt r:embed="rId3" name="ana quiere vender libro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0"/>
                                        </p:tgtEl>
                                        <p:attrNameLst>
                                          <p:attrName>style.visibility</p:attrName>
                                        </p:attrNameLst>
                                      </p:cBhvr>
                                      <p:to>
                                        <p:strVal val="visible"/>
                                      </p:to>
                                    </p:set>
                                    <p:animEffect transition="in" filter="fade">
                                      <p:cBhvr>
                                        <p:cTn id="22"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9"/>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4400"/>
              <a:buFont typeface="Century Gothic"/>
              <a:buNone/>
            </a:pPr>
            <a:r>
              <a:rPr lang="en-GB" sz="11520" b="1">
                <a:solidFill>
                  <a:srgbClr val="1E4E79"/>
                </a:solidFill>
              </a:rPr>
              <a:t>vendemos</a:t>
            </a:r>
            <a:endParaRPr sz="3959"/>
          </a:p>
        </p:txBody>
      </p:sp>
      <p:sp>
        <p:nvSpPr>
          <p:cNvPr id="258" name="Google Shape;258;p9"/>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solidFill>
                  <a:srgbClr val="1E4E79"/>
                </a:solidFill>
                <a:latin typeface="Century Gothic"/>
                <a:ea typeface="Century Gothic"/>
                <a:cs typeface="Century Gothic"/>
                <a:sym typeface="Century Gothic"/>
              </a:rPr>
              <a:t>[we sell]</a:t>
            </a:r>
            <a:endParaRPr sz="1400" b="0" i="0" u="none" strike="noStrike" cap="none">
              <a:solidFill>
                <a:srgbClr val="000000"/>
              </a:solidFill>
              <a:latin typeface="Arial"/>
              <a:ea typeface="Arial"/>
              <a:cs typeface="Arial"/>
              <a:sym typeface="Arial"/>
            </a:endParaRPr>
          </a:p>
        </p:txBody>
      </p:sp>
      <p:sp>
        <p:nvSpPr>
          <p:cNvPr id="259" name="Google Shape;259;p9"/>
          <p:cNvSpPr txBox="1"/>
          <p:nvPr/>
        </p:nvSpPr>
        <p:spPr>
          <a:xfrm>
            <a:off x="0" y="40176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6000"/>
              <a:buFont typeface="Arial"/>
              <a:buNone/>
            </a:pPr>
            <a:r>
              <a:rPr lang="en-GB" sz="6000" b="1" i="0" u="none" strike="noStrike" cap="none">
                <a:solidFill>
                  <a:srgbClr val="C55A11"/>
                </a:solidFill>
                <a:latin typeface="Century Gothic"/>
                <a:ea typeface="Century Gothic"/>
                <a:cs typeface="Century Gothic"/>
                <a:sym typeface="Century Gothic"/>
              </a:rPr>
              <a:t>Vendemos</a:t>
            </a:r>
            <a:r>
              <a:rPr lang="en-GB" sz="6000" b="0" i="0" u="none" strike="noStrike" cap="none">
                <a:solidFill>
                  <a:srgbClr val="1E4E79"/>
                </a:solidFill>
                <a:latin typeface="Century Gothic"/>
                <a:ea typeface="Century Gothic"/>
                <a:cs typeface="Century Gothic"/>
                <a:sym typeface="Century Gothic"/>
              </a:rPr>
              <a:t> </a:t>
            </a:r>
            <a:r>
              <a:rPr lang="en-GB" sz="6000" i="0" u="none" strike="noStrike" cap="none">
                <a:solidFill>
                  <a:srgbClr val="1E4E79"/>
                </a:solidFill>
                <a:latin typeface="Century Gothic"/>
                <a:ea typeface="Century Gothic"/>
                <a:cs typeface="Century Gothic"/>
                <a:sym typeface="Century Gothic"/>
              </a:rPr>
              <a:t>libros</a:t>
            </a:r>
            <a:r>
              <a:rPr lang="en-GB" sz="6000" b="0" i="0" u="none" strike="noStrike" cap="none">
                <a:solidFill>
                  <a:srgbClr val="1E4E79"/>
                </a:solidFill>
                <a:latin typeface="Century Gothic"/>
                <a:ea typeface="Century Gothic"/>
                <a:cs typeface="Century Gothic"/>
                <a:sym typeface="Century Gothic"/>
              </a:rPr>
              <a:t>. </a:t>
            </a:r>
            <a:endParaRPr sz="6000" b="0" i="0" u="none" strike="noStrike" cap="none">
              <a:solidFill>
                <a:srgbClr val="1E4E79"/>
              </a:solidFill>
              <a:latin typeface="Century Gothic"/>
              <a:ea typeface="Century Gothic"/>
              <a:cs typeface="Century Gothic"/>
              <a:sym typeface="Century Gothic"/>
            </a:endParaRPr>
          </a:p>
        </p:txBody>
      </p:sp>
      <p:sp>
        <p:nvSpPr>
          <p:cNvPr id="260" name="Google Shape;260;p9"/>
          <p:cNvSpPr txBox="1"/>
          <p:nvPr/>
        </p:nvSpPr>
        <p:spPr>
          <a:xfrm>
            <a:off x="3293323" y="5032800"/>
            <a:ext cx="560535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solidFill>
                  <a:srgbClr val="1E4E79"/>
                </a:solidFill>
                <a:latin typeface="Century Gothic"/>
                <a:ea typeface="Century Gothic"/>
                <a:cs typeface="Century Gothic"/>
                <a:sym typeface="Century Gothic"/>
              </a:rPr>
              <a:t>[</a:t>
            </a:r>
            <a:r>
              <a:rPr lang="en-GB" sz="3200" b="1" i="0" u="none" strike="noStrike" cap="none">
                <a:solidFill>
                  <a:srgbClr val="C55A11"/>
                </a:solidFill>
                <a:latin typeface="Century Gothic"/>
                <a:ea typeface="Century Gothic"/>
                <a:cs typeface="Century Gothic"/>
                <a:sym typeface="Century Gothic"/>
              </a:rPr>
              <a:t>We sell </a:t>
            </a:r>
            <a:r>
              <a:rPr lang="en-GB" sz="3200" b="0" i="0" u="none" strike="noStrike" cap="none">
                <a:solidFill>
                  <a:srgbClr val="1E4E79"/>
                </a:solidFill>
                <a:latin typeface="Century Gothic"/>
                <a:ea typeface="Century Gothic"/>
                <a:cs typeface="Century Gothic"/>
                <a:sym typeface="Century Gothic"/>
              </a:rPr>
              <a:t>books.]</a:t>
            </a:r>
            <a:endParaRPr sz="1400" b="0" i="0" u="none" strike="noStrike" cap="none">
              <a:solidFill>
                <a:srgbClr val="000000"/>
              </a:solidFill>
              <a:latin typeface="Arial"/>
              <a:ea typeface="Arial"/>
              <a:cs typeface="Arial"/>
              <a:sym typeface="Arial"/>
            </a:endParaRPr>
          </a:p>
        </p:txBody>
      </p:sp>
      <p:sp>
        <p:nvSpPr>
          <p:cNvPr id="261" name="Google Shape;261;p9"/>
          <p:cNvSpPr/>
          <p:nvPr/>
        </p:nvSpPr>
        <p:spPr>
          <a:xfrm>
            <a:off x="754747" y="1861288"/>
            <a:ext cx="1117600" cy="7112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500"/>
                                        <p:tgtEl>
                                          <p:spTgt spid="2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8"/>
                                        </p:tgtEl>
                                        <p:attrNameLst>
                                          <p:attrName>style.visibility</p:attrName>
                                        </p:attrNameLst>
                                      </p:cBhvr>
                                      <p:to>
                                        <p:strVal val="visible"/>
                                      </p:to>
                                    </p:set>
                                    <p:animEffect transition="in" filter="fade">
                                      <p:cBhvr>
                                        <p:cTn id="12" dur="500"/>
                                        <p:tgtEl>
                                          <p:spTgt spid="2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9"/>
                                        </p:tgtEl>
                                        <p:attrNameLst>
                                          <p:attrName>style.visibility</p:attrName>
                                        </p:attrNameLst>
                                      </p:cBhvr>
                                      <p:to>
                                        <p:strVal val="visible"/>
                                      </p:to>
                                    </p:set>
                                    <p:animEffect transition="in" filter="fade">
                                      <p:cBhvr>
                                        <p:cTn id="17" dur="500"/>
                                        <p:tgtEl>
                                          <p:spTgt spid="259"/>
                                        </p:tgtEl>
                                      </p:cBhvr>
                                    </p:animEffect>
                                  </p:childTnLst>
                                  <p:subTnLst>
                                    <p:audio>
                                      <p:cMediaNode>
                                        <p:cTn display="0" masterRel="sameClick">
                                          <p:stCondLst>
                                            <p:cond evt="begin" delay="0">
                                              <p:tn val="15"/>
                                            </p:cond>
                                          </p:stCondLst>
                                          <p:endCondLst>
                                            <p:cond evt="onStopAudio" delay="0">
                                              <p:tgtEl>
                                                <p:sldTgt/>
                                              </p:tgtEl>
                                            </p:cond>
                                          </p:endCondLst>
                                        </p:cTn>
                                        <p:tgtEl>
                                          <p:sndTgt r:embed="rId3" name="vendemos libro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0"/>
                                        </p:tgtEl>
                                        <p:attrNameLst>
                                          <p:attrName>style.visibility</p:attrName>
                                        </p:attrNameLst>
                                      </p:cBhvr>
                                      <p:to>
                                        <p:strVal val="visible"/>
                                      </p:to>
                                    </p:set>
                                    <p:animEffect transition="in" filter="fade">
                                      <p:cBhvr>
                                        <p:cTn id="22"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5628</Words>
  <Application>Microsoft Macintosh PowerPoint</Application>
  <PresentationFormat>Panorámica</PresentationFormat>
  <Paragraphs>823</Paragraphs>
  <Slides>31</Slides>
  <Notes>31</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31</vt:i4>
      </vt:variant>
    </vt:vector>
  </HeadingPairs>
  <TitlesOfParts>
    <vt:vector size="40" baseType="lpstr">
      <vt:lpstr>Twentieth Century</vt:lpstr>
      <vt:lpstr>arial</vt:lpstr>
      <vt:lpstr>Century Gothic</vt:lpstr>
      <vt:lpstr>Dancing Script</vt:lpstr>
      <vt:lpstr>Tw Cen MT</vt:lpstr>
      <vt:lpstr>Calibri</vt:lpstr>
      <vt:lpstr>arial</vt:lpstr>
      <vt:lpstr>1_Office Theme</vt:lpstr>
      <vt:lpstr>4_Office Theme</vt:lpstr>
      <vt:lpstr>Comparing what you and someone else (we) do (News and media) </vt:lpstr>
      <vt:lpstr>Fonética</vt:lpstr>
      <vt:lpstr>Fonética</vt:lpstr>
      <vt:lpstr>Vocabulario</vt:lpstr>
      <vt:lpstr>Present tense -er verbs: 1st person plural (-emos)</vt:lpstr>
      <vt:lpstr>vender</vt:lpstr>
      <vt:lpstr>vender</vt:lpstr>
      <vt:lpstr>vender</vt:lpstr>
      <vt:lpstr>vendemos</vt:lpstr>
      <vt:lpstr>vender</vt:lpstr>
      <vt:lpstr>vendemos</vt:lpstr>
      <vt:lpstr>present tense -er verbs in 1st person  singular and plural</vt:lpstr>
      <vt:lpstr>present tense -er verbs in 1st person:  singular and plural</vt:lpstr>
      <vt:lpstr>leer</vt:lpstr>
      <vt:lpstr>La visita de los periodistas</vt:lpstr>
      <vt:lpstr>La visita de los periodistas</vt:lpstr>
      <vt:lpstr>Ahora, ¡eres el periodista!</vt:lpstr>
      <vt:lpstr>Comparing what you and someone else (we) do (News and media) [2] </vt:lpstr>
      <vt:lpstr>Fonética</vt:lpstr>
      <vt:lpstr>Vocabulario</vt:lpstr>
      <vt:lpstr>¿Cómo se dice en español?</vt:lpstr>
      <vt:lpstr>Vocabulario</vt:lpstr>
      <vt:lpstr>Routine vs ongoing/current actions</vt:lpstr>
      <vt:lpstr>Routine vs unfinished/current actions</vt:lpstr>
      <vt:lpstr>Routine vs unfinished/current actions</vt:lpstr>
      <vt:lpstr>Hablan los periodistas</vt:lpstr>
      <vt:lpstr>Hablan los periodistas</vt:lpstr>
      <vt:lpstr>Una emergencia en las noticias</vt:lpstr>
      <vt:lpstr>Una emergencia en las noticias</vt:lpstr>
      <vt:lpstr>Gaming Grammar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Comparing what you and someone else (we) do (News and media)</dc:title>
  <dc:creator>Victoria Hobson</dc:creator>
  <cp:lastModifiedBy>Amanda Izquierdo</cp:lastModifiedBy>
  <cp:revision>7</cp:revision>
  <dcterms:created xsi:type="dcterms:W3CDTF">2020-07-01T07:54:20Z</dcterms:created>
  <dcterms:modified xsi:type="dcterms:W3CDTF">2021-10-08T11:53:13Z</dcterms:modified>
</cp:coreProperties>
</file>