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0"/>
  </p:notesMasterIdLst>
  <p:sldIdLst>
    <p:sldId id="298" r:id="rId2"/>
    <p:sldId id="289" r:id="rId3"/>
    <p:sldId id="290" r:id="rId4"/>
    <p:sldId id="277" r:id="rId5"/>
    <p:sldId id="291" r:id="rId6"/>
    <p:sldId id="288" r:id="rId7"/>
    <p:sldId id="275" r:id="rId8"/>
    <p:sldId id="297" r:id="rId9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7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EAF370D-480B-4BB2-B7DF-66C72BEB6792}" type="datetimeFigureOut">
              <a:rPr lang="fr-FR" smtClean="0"/>
              <a:t>20/12/2022</a:t>
            </a:fld>
            <a:endParaRPr lang="fr-FR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fr-FR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r-FR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fr-FR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FD452D-D160-4DB7-90DE-FCC32E762ECF}" type="slidenum">
              <a:rPr lang="fr-FR" smtClean="0"/>
              <a:t>‹#›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118077186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Higher version</a:t>
            </a:r>
          </a:p>
          <a:p>
            <a:r>
              <a:rPr lang="en-GB" b="1" noProof="0" dirty="0"/>
              <a:t>Timing: 4 minutes</a:t>
            </a:r>
            <a:endParaRPr lang="fr-FR" b="1" dirty="0"/>
          </a:p>
          <a:p>
            <a:endParaRPr lang="en-GB" b="1" noProof="0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Introduction of </a:t>
            </a:r>
            <a:r>
              <a:rPr lang="en-GB" b="0" i="0" noProof="0" dirty="0"/>
              <a:t>direct object pronouns </a:t>
            </a:r>
            <a:r>
              <a:rPr lang="fr-FR" b="0" i="1" dirty="0"/>
              <a:t>vous </a:t>
            </a:r>
            <a:r>
              <a:rPr lang="fr-FR" b="0" i="0" dirty="0"/>
              <a:t>(</a:t>
            </a:r>
            <a:r>
              <a:rPr lang="en-GB" b="0" i="0" noProof="0" dirty="0"/>
              <a:t>singular) and</a:t>
            </a:r>
            <a:r>
              <a:rPr lang="fr-FR" b="0" i="0" dirty="0"/>
              <a:t> </a:t>
            </a:r>
            <a:r>
              <a:rPr lang="fr-FR" b="0" i="1" dirty="0"/>
              <a:t>nous, vous </a:t>
            </a:r>
            <a:r>
              <a:rPr lang="fr-FR" b="0" i="0" dirty="0"/>
              <a:t>(</a:t>
            </a:r>
            <a:r>
              <a:rPr lang="en-GB" b="0" i="0" noProof="0" dirty="0"/>
              <a:t>plural</a:t>
            </a:r>
            <a:r>
              <a:rPr lang="fr-FR" b="0" i="0" dirty="0"/>
              <a:t>), </a:t>
            </a:r>
            <a:r>
              <a:rPr lang="fr-FR" b="0" i="1" dirty="0"/>
              <a:t>les</a:t>
            </a:r>
            <a:r>
              <a:rPr lang="fr-FR" b="0" i="0" dirty="0"/>
              <a:t> (</a:t>
            </a:r>
            <a:r>
              <a:rPr lang="en-GB" b="0" i="0" noProof="0" dirty="0"/>
              <a:t>H only)</a:t>
            </a:r>
          </a:p>
          <a:p>
            <a:endParaRPr lang="en-GB" b="1" i="0" noProof="0" dirty="0"/>
          </a:p>
          <a:p>
            <a:r>
              <a:rPr lang="en-GB" b="1" i="0" noProof="0" dirty="0"/>
              <a:t>Procedure:</a:t>
            </a:r>
          </a:p>
          <a:p>
            <a:pPr marL="228600" indent="-228600">
              <a:buAutoNum type="arabicPeriod"/>
            </a:pPr>
            <a:r>
              <a:rPr lang="en-GB" b="0" i="0" noProof="0" dirty="0"/>
              <a:t>Click to reveal explanations and examples.</a:t>
            </a:r>
          </a:p>
          <a:p>
            <a:pPr marL="228600" indent="-228600">
              <a:buAutoNum type="arabicPeriod"/>
            </a:pPr>
            <a:r>
              <a:rPr lang="en-GB" b="0" i="0" noProof="0" dirty="0"/>
              <a:t>Ensure understanding.</a:t>
            </a:r>
            <a:endParaRPr lang="en-GB" b="0" noProof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1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810773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Foundation version</a:t>
            </a:r>
          </a:p>
          <a:p>
            <a:r>
              <a:rPr lang="en-GB" b="1" noProof="0" dirty="0"/>
              <a:t>Timing: 10 minutes </a:t>
            </a:r>
          </a:p>
          <a:p>
            <a:endParaRPr lang="fr-FR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Written production of direct object pronouns </a:t>
            </a:r>
            <a:r>
              <a:rPr lang="fr-FR" b="0" i="1" dirty="0"/>
              <a:t>me</a:t>
            </a:r>
            <a:r>
              <a:rPr lang="fr-FR" b="0" i="0" dirty="0"/>
              <a:t> and </a:t>
            </a:r>
            <a:r>
              <a:rPr lang="fr-FR" b="0" i="1" dirty="0"/>
              <a:t>vous</a:t>
            </a:r>
            <a:r>
              <a:rPr lang="fr-FR" b="0" i="0" dirty="0"/>
              <a:t>.</a:t>
            </a:r>
          </a:p>
          <a:p>
            <a:endParaRPr lang="fr-FR" b="1" i="0" dirty="0"/>
          </a:p>
          <a:p>
            <a:r>
              <a:rPr lang="en-GB" b="1" i="0" noProof="0" dirty="0"/>
              <a:t>Procedure:</a:t>
            </a:r>
          </a:p>
          <a:p>
            <a:pPr marL="228600" indent="-228600">
              <a:buAutoNum type="arabicPeriod"/>
            </a:pPr>
            <a:r>
              <a:rPr lang="en-GB" b="0" i="0" noProof="0" dirty="0"/>
              <a:t>Students read the text and fill in the pronouns in the appropriate gap.</a:t>
            </a:r>
          </a:p>
          <a:p>
            <a:pPr marL="228600" indent="-228600">
              <a:buAutoNum type="arabicPeriod"/>
            </a:pPr>
            <a:r>
              <a:rPr lang="en-GB" b="0" i="0" noProof="0" dirty="0"/>
              <a:t>Click to reveal answers.</a:t>
            </a:r>
          </a:p>
          <a:p>
            <a:pPr marL="228600" indent="-228600">
              <a:buAutoNum type="arabicPeriod"/>
            </a:pPr>
            <a:endParaRPr lang="en-GB" b="0" i="0" noProof="0" dirty="0"/>
          </a:p>
          <a:p>
            <a:pPr marL="0" indent="0">
              <a:buNone/>
            </a:pPr>
            <a:r>
              <a:rPr lang="en-GB" b="1" i="0" noProof="0" dirty="0"/>
              <a:t>Word frequency of unknown words used (1 is the most frequent word in French):</a:t>
            </a:r>
          </a:p>
          <a:p>
            <a:pPr marL="0" indent="0">
              <a:buNone/>
            </a:pPr>
            <a:r>
              <a:rPr lang="fr-FR" b="0" i="0" dirty="0"/>
              <a:t>maquette [&gt;5000]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fr-FR" b="0" i="0" dirty="0"/>
          </a:p>
          <a:p>
            <a:pPr marL="0" indent="0">
              <a:buNone/>
            </a:pPr>
            <a:r>
              <a:rPr lang="en-GB" b="1" i="0" noProof="0" dirty="0"/>
              <a:t>Word frequency of cognates used (1 is the most frequent word in French):</a:t>
            </a:r>
          </a:p>
          <a:p>
            <a:pPr marL="0" indent="0">
              <a:buNone/>
            </a:pPr>
            <a:r>
              <a:rPr lang="fr-FR" b="0" i="0" dirty="0"/>
              <a:t>vidéo [2611], imaginer [840], inviter [624], détail [318], invention [3821], intéresser [559]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2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75381397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Higher version</a:t>
            </a:r>
          </a:p>
          <a:p>
            <a:r>
              <a:rPr lang="en-GB" b="1" noProof="0" dirty="0"/>
              <a:t>Timing: 10 minutes </a:t>
            </a:r>
          </a:p>
          <a:p>
            <a:endParaRPr lang="fr-FR" b="1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Written production of direct object pronouns </a:t>
            </a:r>
            <a:r>
              <a:rPr lang="fr-FR" b="0" i="1" dirty="0"/>
              <a:t>nous, vous, </a:t>
            </a:r>
            <a:r>
              <a:rPr lang="fr-FR" b="0" i="0" dirty="0"/>
              <a:t>and </a:t>
            </a:r>
            <a:r>
              <a:rPr lang="fr-FR" b="0" i="1" dirty="0"/>
              <a:t>les</a:t>
            </a:r>
            <a:r>
              <a:rPr lang="fr-FR" b="0" i="0" dirty="0"/>
              <a:t>.</a:t>
            </a:r>
          </a:p>
          <a:p>
            <a:endParaRPr lang="fr-FR" b="1" i="0" dirty="0"/>
          </a:p>
          <a:p>
            <a:r>
              <a:rPr lang="en-GB" b="1" i="0" noProof="0" dirty="0"/>
              <a:t>Procedure:</a:t>
            </a:r>
          </a:p>
          <a:p>
            <a:pPr marL="228600" indent="-228600">
              <a:buAutoNum type="arabicPeriod"/>
            </a:pPr>
            <a:r>
              <a:rPr lang="en-GB" b="0" i="0" noProof="0" dirty="0"/>
              <a:t>Students read the text and insert the pronouns in the correct place.</a:t>
            </a:r>
          </a:p>
          <a:p>
            <a:pPr marL="228600" indent="-228600">
              <a:buAutoNum type="arabicPeriod"/>
            </a:pPr>
            <a:r>
              <a:rPr lang="en-GB" b="0" i="0" noProof="0" dirty="0"/>
              <a:t>Click to reveal answers.</a:t>
            </a:r>
          </a:p>
          <a:p>
            <a:pPr marL="228600" indent="-228600">
              <a:buAutoNum type="arabicPeriod"/>
            </a:pPr>
            <a:endParaRPr lang="fr-FR" b="0" i="0" dirty="0"/>
          </a:p>
          <a:p>
            <a:pPr marL="0" indent="0">
              <a:buNone/>
            </a:pPr>
            <a:r>
              <a:rPr lang="en-GB" b="1" i="0" noProof="0" dirty="0"/>
              <a:t>Word frequency of unknown words used (1 is the most frequent word in French):</a:t>
            </a:r>
          </a:p>
          <a:p>
            <a:pPr marL="0" indent="0">
              <a:buNone/>
            </a:pPr>
            <a:r>
              <a:rPr lang="fr-FR" b="0" i="0" dirty="0"/>
              <a:t>maquette [&gt;5000]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fr-FR" b="0" i="0" dirty="0"/>
          </a:p>
          <a:p>
            <a:pPr marL="0" indent="0">
              <a:buNone/>
            </a:pPr>
            <a:r>
              <a:rPr lang="en-GB" b="1" i="0" noProof="0" dirty="0"/>
              <a:t>Word frequency of cognates used (1 is the most frequent word in French):</a:t>
            </a:r>
          </a:p>
          <a:p>
            <a:pPr marL="0" indent="0">
              <a:buNone/>
            </a:pPr>
            <a:r>
              <a:rPr lang="fr-FR" b="0" i="0" dirty="0"/>
              <a:t>vidéo [2611], imaginer [840], inviter [624], détail [318], invention [3821], intéresser [559], fascinant [&gt;5000]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pPr marL="0" indent="0">
              <a:buNone/>
            </a:pPr>
            <a:endParaRPr lang="fr-FR" b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3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698213981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Timing</a:t>
            </a:r>
            <a:r>
              <a:rPr lang="en-GB" b="0" noProof="0" dirty="0"/>
              <a:t>: </a:t>
            </a:r>
            <a:r>
              <a:rPr lang="en-GB" b="1" noProof="0" dirty="0"/>
              <a:t>4 minutes</a:t>
            </a:r>
          </a:p>
          <a:p>
            <a:endParaRPr lang="en-GB" b="1" noProof="0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Introduction of negation with direct object pronouns</a:t>
            </a:r>
          </a:p>
          <a:p>
            <a:endParaRPr lang="en-GB" b="1" noProof="0" dirty="0"/>
          </a:p>
          <a:p>
            <a:r>
              <a:rPr lang="en-GB" b="1" noProof="0" dirty="0"/>
              <a:t>Procedure:</a:t>
            </a:r>
          </a:p>
          <a:p>
            <a:pPr marL="228600" indent="-228600">
              <a:buAutoNum type="arabicPeriod"/>
            </a:pPr>
            <a:r>
              <a:rPr lang="en-GB" b="0" noProof="0" dirty="0"/>
              <a:t>Click to reveal explanations and examples.</a:t>
            </a:r>
          </a:p>
          <a:p>
            <a:pPr marL="228600" indent="-228600">
              <a:buAutoNum type="arabicPeriod"/>
            </a:pPr>
            <a:r>
              <a:rPr lang="en-GB" b="0" noProof="0" dirty="0"/>
              <a:t>Ensure understanding.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4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057210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Higher version</a:t>
            </a:r>
          </a:p>
          <a:p>
            <a:r>
              <a:rPr lang="en-GB" b="1" noProof="0" dirty="0"/>
              <a:t>Timing: 10 minutes </a:t>
            </a:r>
          </a:p>
          <a:p>
            <a:endParaRPr lang="fr-FR" b="1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Written production of negation with direct object pronouns.</a:t>
            </a:r>
            <a:endParaRPr lang="en-GB" b="1" noProof="0" dirty="0"/>
          </a:p>
          <a:p>
            <a:endParaRPr lang="fr-FR" b="1" dirty="0"/>
          </a:p>
          <a:p>
            <a:r>
              <a:rPr lang="en-GB" b="1" noProof="0" dirty="0"/>
              <a:t>Procedure:</a:t>
            </a:r>
          </a:p>
          <a:p>
            <a:pPr marL="228600" indent="-228600">
              <a:buAutoNum type="arabicPeriod"/>
            </a:pPr>
            <a:r>
              <a:rPr lang="en-GB" noProof="0" dirty="0"/>
              <a:t>Read the sentences about Paris fashion week.</a:t>
            </a:r>
          </a:p>
          <a:p>
            <a:pPr marL="228600" indent="-228600">
              <a:buAutoNum type="arabicPeriod"/>
            </a:pPr>
            <a:r>
              <a:rPr lang="en-GB" noProof="0" dirty="0"/>
              <a:t>Students to form negative sentences to disagree with the sentences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noProof="0" dirty="0"/>
              <a:t>Click to reveal first example.</a:t>
            </a:r>
          </a:p>
          <a:p>
            <a:pPr marL="228600" indent="-228600">
              <a:buAutoNum type="arabicPeriod"/>
            </a:pPr>
            <a:r>
              <a:rPr lang="en-GB" noProof="0" dirty="0"/>
              <a:t>Q1-3 have the direct object provided.</a:t>
            </a:r>
          </a:p>
          <a:p>
            <a:pPr marL="228600" indent="-228600">
              <a:buAutoNum type="arabicPeriod"/>
            </a:pPr>
            <a:r>
              <a:rPr lang="en-GB" noProof="0" dirty="0"/>
              <a:t>Q4-8 require students to identify direct object and replace it with a pronoun.</a:t>
            </a:r>
          </a:p>
          <a:p>
            <a:pPr marL="228600" indent="-228600">
              <a:buAutoNum type="arabicPeriod"/>
            </a:pPr>
            <a:r>
              <a:rPr lang="en-GB" noProof="0" dirty="0"/>
              <a:t>Click to reveal answers one by one.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noProof="0" dirty="0"/>
              <a:t>Word frequency of unknown words used (1 is the most frequent word in French):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mannequin [&gt;5000]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noProof="0" dirty="0"/>
              <a:t>Word frequency of cognates used (1 is the most frequent word in French):</a:t>
            </a:r>
          </a:p>
          <a:p>
            <a:r>
              <a:rPr lang="fr-FR" dirty="0"/>
              <a:t>style [1999], styliste [&gt;2000], collection [&gt;2000], production [638], causer [1089], environnement [945], influence [&gt;2000]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5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18218047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Foundation version on this slide where all direct objects are pronouns – students don’t need to replace any nouns with pronouns.</a:t>
            </a:r>
          </a:p>
          <a:p>
            <a:r>
              <a:rPr lang="en-GB" b="1" noProof="0" dirty="0"/>
              <a:t>Timing: 10 minutes</a:t>
            </a:r>
          </a:p>
          <a:p>
            <a:endParaRPr lang="en-GB" b="1" noProof="0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Written production of negation with direct object pronouns</a:t>
            </a:r>
            <a:endParaRPr lang="en-GB" b="1" noProof="0" dirty="0"/>
          </a:p>
          <a:p>
            <a:endParaRPr lang="en-GB" b="1" noProof="0" dirty="0"/>
          </a:p>
          <a:p>
            <a:r>
              <a:rPr lang="en-GB" b="1" noProof="0" dirty="0"/>
              <a:t>Procedure:</a:t>
            </a:r>
          </a:p>
          <a:p>
            <a:pPr marL="228600" indent="-228600">
              <a:buAutoNum type="arabicPeriod"/>
            </a:pPr>
            <a:r>
              <a:rPr lang="en-GB" noProof="0" dirty="0"/>
              <a:t>Read the sentences about Paris fashion week.</a:t>
            </a:r>
          </a:p>
          <a:p>
            <a:pPr marL="228600" indent="-228600">
              <a:buAutoNum type="arabicPeriod"/>
            </a:pPr>
            <a:r>
              <a:rPr lang="en-GB" noProof="0" dirty="0"/>
              <a:t>Students to form negative sentences to disagree with the sentences on the slide.</a:t>
            </a:r>
          </a:p>
          <a:p>
            <a:pPr marL="228600" marR="0" lvl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AutoNum type="arabicPeriod"/>
              <a:tabLst/>
              <a:defRPr/>
            </a:pPr>
            <a:r>
              <a:rPr lang="en-GB" noProof="0" dirty="0"/>
              <a:t>Click to reveal first example.</a:t>
            </a:r>
          </a:p>
          <a:p>
            <a:pPr marL="228600" indent="-228600">
              <a:buAutoNum type="arabicPeriod"/>
            </a:pPr>
            <a:r>
              <a:rPr lang="en-GB" noProof="0" dirty="0"/>
              <a:t>Click to reveal answers one by one.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en-GB" b="1" i="0" noProof="0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noProof="0" dirty="0"/>
              <a:t>Word frequency of unknown words used (1 is the most frequent word in French):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FR" dirty="0"/>
              <a:t>mannequin [&gt;5000]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fr-FR" dirty="0"/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GB" b="1" i="0" noProof="0" dirty="0"/>
              <a:t>Word frequency of cognates used (1 is the most frequent word in French):</a:t>
            </a:r>
          </a:p>
          <a:p>
            <a:r>
              <a:rPr lang="fr-FR" dirty="0"/>
              <a:t>style [1999], styliste [&gt;2000], collection [&gt;2000], production [638], causer [1089], environnement [945], influence [&gt;2000]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de-DE" sz="1200" b="0" i="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Source: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Lonsdale, D., &amp; Le Bras, Y.  (2009). </a:t>
            </a:r>
            <a:r>
              <a:rPr lang="en-GB" sz="1200" i="1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A Frequency Dictionary of French: Core vocabulary for learners </a:t>
            </a:r>
            <a:r>
              <a:rPr lang="en-GB" sz="1200" kern="1200" dirty="0">
                <a:solidFill>
                  <a:schemeClr val="tx1"/>
                </a:solidFill>
                <a:effectLst/>
                <a:latin typeface="Century Gothic" panose="020B0502020202020204" pitchFamily="34" charset="0"/>
                <a:ea typeface="+mn-ea"/>
                <a:cs typeface="+mn-cs"/>
              </a:rPr>
              <a:t>London: Routledge.</a:t>
            </a:r>
          </a:p>
          <a:p>
            <a:endParaRPr lang="fr-FR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781250680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GB" b="1" noProof="0" dirty="0"/>
              <a:t>Timing: 12 minutes</a:t>
            </a:r>
          </a:p>
          <a:p>
            <a:endParaRPr lang="en-GB" b="1" noProof="0" dirty="0"/>
          </a:p>
          <a:p>
            <a:r>
              <a:rPr lang="en-GB" b="1" noProof="0" dirty="0"/>
              <a:t>Aim: </a:t>
            </a:r>
            <a:r>
              <a:rPr lang="en-GB" b="0" noProof="0" dirty="0"/>
              <a:t>Oral production and aural recognition of direct object pronouns with and without negation</a:t>
            </a:r>
          </a:p>
          <a:p>
            <a:endParaRPr lang="en-GB" b="1" noProof="0" dirty="0"/>
          </a:p>
          <a:p>
            <a:r>
              <a:rPr lang="en-GB" b="1" noProof="0" dirty="0"/>
              <a:t>Procedure:</a:t>
            </a:r>
            <a:endParaRPr lang="en-GB" b="0" noProof="0" dirty="0"/>
          </a:p>
          <a:p>
            <a:pPr marL="228600" indent="-228600">
              <a:buAutoNum type="arabicPeriod"/>
            </a:pPr>
            <a:r>
              <a:rPr lang="en-GB" b="0" noProof="0" dirty="0"/>
              <a:t>Print role cards.</a:t>
            </a:r>
          </a:p>
          <a:p>
            <a:pPr marL="228600" indent="-228600">
              <a:buAutoNum type="arabicPeriod"/>
            </a:pPr>
            <a:r>
              <a:rPr lang="en-GB" b="0" noProof="0" dirty="0"/>
              <a:t>Students ask each other the questions and give the answers provided. Answer C allows for the students to complete the answer themselves.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9227728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r-FR" b="1" dirty="0"/>
              <a:t>SUGGESTED ANSWERS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051212F4-EB5A-464B-92EC-DACFCB1CC2CD}" type="slidenum">
              <a:rPr kumimoji="0" lang="en-GB" sz="1200" b="0" i="0" u="none" strike="noStrike" kern="1200" cap="none" spc="0" normalizeH="0" baseline="0" noProof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8</a:t>
            </a:fld>
            <a:endParaRPr kumimoji="0" lang="en-GB" sz="12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6826568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Opening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62571446-7954-414E-9DB8-BF1D36218850}"/>
              </a:ext>
            </a:extLst>
          </p:cNvPr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8467F76C-DA5B-49DF-A177-918DB6A6C241}"/>
              </a:ext>
            </a:extLst>
          </p:cNvPr>
          <p:cNvPicPr>
            <a:picLocks noChangeAspect="1"/>
          </p:cNvPicPr>
          <p:nvPr userDrawn="1"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731478" y="6483598"/>
            <a:ext cx="2274092" cy="212871"/>
          </a:xfrm>
          <a:prstGeom prst="rect">
            <a:avLst/>
          </a:prstGeom>
        </p:spPr>
      </p:pic>
      <p:sp>
        <p:nvSpPr>
          <p:cNvPr id="15" name="Text Placeholder 14">
            <a:extLst>
              <a:ext uri="{FF2B5EF4-FFF2-40B4-BE49-F238E27FC236}">
                <a16:creationId xmlns:a16="http://schemas.microsoft.com/office/drawing/2014/main" id="{7FFCC4F5-9CCC-4717-BE70-2F72AABF9B18}"/>
              </a:ext>
            </a:extLst>
          </p:cNvPr>
          <p:cNvSpPr>
            <a:spLocks noGrp="1"/>
          </p:cNvSpPr>
          <p:nvPr>
            <p:ph type="body" sz="quarter" idx="12"/>
          </p:nvPr>
        </p:nvSpPr>
        <p:spPr>
          <a:xfrm>
            <a:off x="363538" y="5329486"/>
            <a:ext cx="2974975" cy="1154112"/>
          </a:xfrm>
        </p:spPr>
        <p:txBody>
          <a:bodyPr>
            <a:normAutofit/>
          </a:bodyPr>
          <a:lstStyle>
            <a:lvl1pPr marL="0" indent="0">
              <a:buNone/>
              <a:defRPr sz="2400">
                <a:solidFill>
                  <a:schemeClr val="bg1"/>
                </a:solidFill>
              </a:defRPr>
            </a:lvl1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17" name="Text Placeholder 16">
            <a:extLst>
              <a:ext uri="{FF2B5EF4-FFF2-40B4-BE49-F238E27FC236}">
                <a16:creationId xmlns:a16="http://schemas.microsoft.com/office/drawing/2014/main" id="{2B2FBAE8-A440-4E2A-AF34-22068D446A49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363538" y="2796466"/>
            <a:ext cx="4864546" cy="479394"/>
          </a:xfrm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Subtitle</a:t>
            </a:r>
          </a:p>
        </p:txBody>
      </p:sp>
      <p:sp>
        <p:nvSpPr>
          <p:cNvPr id="19" name="Text Placeholder 18">
            <a:extLst>
              <a:ext uri="{FF2B5EF4-FFF2-40B4-BE49-F238E27FC236}">
                <a16:creationId xmlns:a16="http://schemas.microsoft.com/office/drawing/2014/main" id="{1555EDF1-BA5E-4B1D-BBC1-D461B67A848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363538" y="1952625"/>
            <a:ext cx="6640512" cy="844550"/>
          </a:xfrm>
        </p:spPr>
        <p:txBody>
          <a:bodyPr>
            <a:normAutofit/>
          </a:bodyPr>
          <a:lstStyle>
            <a:lvl1pPr marL="0" indent="0">
              <a:buNone/>
              <a:defRPr sz="5400"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US" dirty="0"/>
              <a:t>Click to Edit Title</a:t>
            </a:r>
          </a:p>
        </p:txBody>
      </p:sp>
    </p:spTree>
    <p:extLst>
      <p:ext uri="{BB962C8B-B14F-4D97-AF65-F5344CB8AC3E}">
        <p14:creationId xmlns:p14="http://schemas.microsoft.com/office/powerpoint/2010/main" val="111888951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Gloss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66587BCE-A7F1-4179-89F8-239871931767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7544051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34193" y="1260306"/>
            <a:ext cx="11123613" cy="468788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chart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7F486051-81AD-43B6-AD4C-7A61DE5F90D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2058888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har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hart Placeholder 2">
            <a:extLst>
              <a:ext uri="{FF2B5EF4-FFF2-40B4-BE49-F238E27FC236}">
                <a16:creationId xmlns:a16="http://schemas.microsoft.com/office/drawing/2014/main" id="{4126FFC4-E941-4B9B-8000-255A16B39787}"/>
              </a:ext>
            </a:extLst>
          </p:cNvPr>
          <p:cNvSpPr>
            <a:spLocks noGrp="1"/>
          </p:cNvSpPr>
          <p:nvPr>
            <p:ph type="chart" sz="quarter" idx="10" hasCustomPrompt="1"/>
          </p:nvPr>
        </p:nvSpPr>
        <p:spPr>
          <a:xfrm>
            <a:off x="558800" y="461639"/>
            <a:ext cx="11123613" cy="5433134"/>
          </a:xfrm>
        </p:spPr>
        <p:txBody>
          <a:bodyPr/>
          <a:lstStyle>
            <a:lvl1pPr>
              <a:defRPr/>
            </a:lvl1pPr>
          </a:lstStyle>
          <a:p>
            <a:r>
              <a:rPr lang="en-GB" dirty="0"/>
              <a:t>Click icon to edit chart</a:t>
            </a:r>
          </a:p>
        </p:txBody>
      </p:sp>
    </p:spTree>
    <p:extLst>
      <p:ext uri="{BB962C8B-B14F-4D97-AF65-F5344CB8AC3E}">
        <p14:creationId xmlns:p14="http://schemas.microsoft.com/office/powerpoint/2010/main" val="391210998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Number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036ABA6E-0756-48F7-A625-8EA2220E626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99128" y="17071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56" name="Text Placeholder 15">
            <a:extLst>
              <a:ext uri="{FF2B5EF4-FFF2-40B4-BE49-F238E27FC236}">
                <a16:creationId xmlns:a16="http://schemas.microsoft.com/office/drawing/2014/main" id="{F06B0192-1A5A-4B80-AF1C-5C776E39E9D1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82563" y="2754077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57" name="Text Placeholder 15">
            <a:extLst>
              <a:ext uri="{FF2B5EF4-FFF2-40B4-BE49-F238E27FC236}">
                <a16:creationId xmlns:a16="http://schemas.microsoft.com/office/drawing/2014/main" id="{E0221A15-F26C-497D-8296-4787B600AC25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75937" y="3860634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58" name="Text Placeholder 15">
            <a:extLst>
              <a:ext uri="{FF2B5EF4-FFF2-40B4-BE49-F238E27FC236}">
                <a16:creationId xmlns:a16="http://schemas.microsoft.com/office/drawing/2014/main" id="{9D6B932B-8B45-4FFA-BDD8-9AB30FB5BCB4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89189" y="507652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59" name="Text Placeholder 15">
            <a:extLst>
              <a:ext uri="{FF2B5EF4-FFF2-40B4-BE49-F238E27FC236}">
                <a16:creationId xmlns:a16="http://schemas.microsoft.com/office/drawing/2014/main" id="{C27C6324-C464-44F5-B791-ACE63B3AC4C7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608720" y="17204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60" name="Text Placeholder 15">
            <a:extLst>
              <a:ext uri="{FF2B5EF4-FFF2-40B4-BE49-F238E27FC236}">
                <a16:creationId xmlns:a16="http://schemas.microsoft.com/office/drawing/2014/main" id="{0A13D7AE-E34F-4CDB-AAF4-C132357CC515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92155" y="276732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61" name="Text Placeholder 15">
            <a:extLst>
              <a:ext uri="{FF2B5EF4-FFF2-40B4-BE49-F238E27FC236}">
                <a16:creationId xmlns:a16="http://schemas.microsoft.com/office/drawing/2014/main" id="{964E7422-ADB1-4670-A633-1C8F2D04D799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85529" y="387388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62" name="Text Placeholder 15">
            <a:extLst>
              <a:ext uri="{FF2B5EF4-FFF2-40B4-BE49-F238E27FC236}">
                <a16:creationId xmlns:a16="http://schemas.microsoft.com/office/drawing/2014/main" id="{C3ECA795-2EFA-4A36-949F-E8B4DE4C8419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98781" y="508977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  <p:sp>
        <p:nvSpPr>
          <p:cNvPr id="11" name="Title 3">
            <a:extLst>
              <a:ext uri="{FF2B5EF4-FFF2-40B4-BE49-F238E27FC236}">
                <a16:creationId xmlns:a16="http://schemas.microsoft.com/office/drawing/2014/main" id="{09994A4A-D944-41F2-8DEA-F17F60432A5D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425444627"/>
      </p:ext>
    </p:extLst>
  </p:cSld>
  <p:clrMapOvr>
    <a:masterClrMapping/>
  </p:clrMapOvr>
  <p:extLst>
    <p:ext uri="{DCECCB84-F9BA-43D5-87BE-67443E8EF086}">
      <p15:sldGuideLst xmlns:p15="http://schemas.microsoft.com/office/powerpoint/2012/main">
        <p15:guide id="1" orient="horz" pos="2160">
          <p15:clr>
            <a:srgbClr val="FBAE40"/>
          </p15:clr>
        </p15:guide>
        <p15:guide id="2" pos="3840">
          <p15:clr>
            <a:srgbClr val="FBAE40"/>
          </p15:clr>
        </p15:guide>
      </p15:sldGuideLst>
    </p:ext>
  </p:extLst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umbers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ext Placeholder 15">
            <a:extLst>
              <a:ext uri="{FF2B5EF4-FFF2-40B4-BE49-F238E27FC236}">
                <a16:creationId xmlns:a16="http://schemas.microsoft.com/office/drawing/2014/main" id="{BE1EE79E-FB38-4A37-BA9B-631DCFF801A7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1089401" y="132777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1</a:t>
            </a:r>
          </a:p>
        </p:txBody>
      </p:sp>
      <p:sp>
        <p:nvSpPr>
          <p:cNvPr id="11" name="Text Placeholder 15">
            <a:extLst>
              <a:ext uri="{FF2B5EF4-FFF2-40B4-BE49-F238E27FC236}">
                <a16:creationId xmlns:a16="http://schemas.microsoft.com/office/drawing/2014/main" id="{A3CECB09-ECFC-4213-8BBB-5E3A94F6E479}"/>
              </a:ext>
            </a:extLst>
          </p:cNvPr>
          <p:cNvSpPr>
            <a:spLocks noGrp="1"/>
          </p:cNvSpPr>
          <p:nvPr>
            <p:ph type="body" sz="quarter" idx="43" hasCustomPrompt="1"/>
          </p:nvPr>
        </p:nvSpPr>
        <p:spPr>
          <a:xfrm>
            <a:off x="1072836" y="2374699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2</a:t>
            </a:r>
          </a:p>
        </p:txBody>
      </p:sp>
      <p:sp>
        <p:nvSpPr>
          <p:cNvPr id="12" name="Text Placeholder 15">
            <a:extLst>
              <a:ext uri="{FF2B5EF4-FFF2-40B4-BE49-F238E27FC236}">
                <a16:creationId xmlns:a16="http://schemas.microsoft.com/office/drawing/2014/main" id="{E599634D-BD6D-4834-A7C9-980C8B48934F}"/>
              </a:ext>
            </a:extLst>
          </p:cNvPr>
          <p:cNvSpPr>
            <a:spLocks noGrp="1"/>
          </p:cNvSpPr>
          <p:nvPr>
            <p:ph type="body" sz="quarter" idx="44" hasCustomPrompt="1"/>
          </p:nvPr>
        </p:nvSpPr>
        <p:spPr>
          <a:xfrm>
            <a:off x="1066210" y="3481256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3</a:t>
            </a:r>
          </a:p>
        </p:txBody>
      </p:sp>
      <p:sp>
        <p:nvSpPr>
          <p:cNvPr id="13" name="Text Placeholder 15">
            <a:extLst>
              <a:ext uri="{FF2B5EF4-FFF2-40B4-BE49-F238E27FC236}">
                <a16:creationId xmlns:a16="http://schemas.microsoft.com/office/drawing/2014/main" id="{46DC617B-6FDE-4A8F-B7D5-282D64FD78F8}"/>
              </a:ext>
            </a:extLst>
          </p:cNvPr>
          <p:cNvSpPr>
            <a:spLocks noGrp="1"/>
          </p:cNvSpPr>
          <p:nvPr>
            <p:ph type="body" sz="quarter" idx="45" hasCustomPrompt="1"/>
          </p:nvPr>
        </p:nvSpPr>
        <p:spPr>
          <a:xfrm>
            <a:off x="1079462" y="4697143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4</a:t>
            </a:r>
          </a:p>
        </p:txBody>
      </p:sp>
      <p:sp>
        <p:nvSpPr>
          <p:cNvPr id="14" name="Text Placeholder 15">
            <a:extLst>
              <a:ext uri="{FF2B5EF4-FFF2-40B4-BE49-F238E27FC236}">
                <a16:creationId xmlns:a16="http://schemas.microsoft.com/office/drawing/2014/main" id="{1A456C8A-BE46-4D0F-8213-46E52C20CD60}"/>
              </a:ext>
            </a:extLst>
          </p:cNvPr>
          <p:cNvSpPr>
            <a:spLocks noGrp="1"/>
          </p:cNvSpPr>
          <p:nvPr>
            <p:ph type="body" sz="quarter" idx="46" hasCustomPrompt="1"/>
          </p:nvPr>
        </p:nvSpPr>
        <p:spPr>
          <a:xfrm>
            <a:off x="6598993" y="1341030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5</a:t>
            </a:r>
          </a:p>
        </p:txBody>
      </p:sp>
      <p:sp>
        <p:nvSpPr>
          <p:cNvPr id="15" name="Text Placeholder 15">
            <a:extLst>
              <a:ext uri="{FF2B5EF4-FFF2-40B4-BE49-F238E27FC236}">
                <a16:creationId xmlns:a16="http://schemas.microsoft.com/office/drawing/2014/main" id="{55766683-7AC3-4E4F-A9A7-9EDC76C39CE8}"/>
              </a:ext>
            </a:extLst>
          </p:cNvPr>
          <p:cNvSpPr>
            <a:spLocks noGrp="1"/>
          </p:cNvSpPr>
          <p:nvPr>
            <p:ph type="body" sz="quarter" idx="47" hasCustomPrompt="1"/>
          </p:nvPr>
        </p:nvSpPr>
        <p:spPr>
          <a:xfrm>
            <a:off x="6582428" y="2387951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6</a:t>
            </a:r>
          </a:p>
        </p:txBody>
      </p:sp>
      <p:sp>
        <p:nvSpPr>
          <p:cNvPr id="16" name="Text Placeholder 15">
            <a:extLst>
              <a:ext uri="{FF2B5EF4-FFF2-40B4-BE49-F238E27FC236}">
                <a16:creationId xmlns:a16="http://schemas.microsoft.com/office/drawing/2014/main" id="{B465416C-6A60-4818-972A-2F8D549106CB}"/>
              </a:ext>
            </a:extLst>
          </p:cNvPr>
          <p:cNvSpPr>
            <a:spLocks noGrp="1"/>
          </p:cNvSpPr>
          <p:nvPr>
            <p:ph type="body" sz="quarter" idx="48" hasCustomPrompt="1"/>
          </p:nvPr>
        </p:nvSpPr>
        <p:spPr>
          <a:xfrm>
            <a:off x="6575802" y="3494508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7</a:t>
            </a:r>
          </a:p>
        </p:txBody>
      </p:sp>
      <p:sp>
        <p:nvSpPr>
          <p:cNvPr id="17" name="Text Placeholder 15">
            <a:extLst>
              <a:ext uri="{FF2B5EF4-FFF2-40B4-BE49-F238E27FC236}">
                <a16:creationId xmlns:a16="http://schemas.microsoft.com/office/drawing/2014/main" id="{8B48A780-5959-4411-94B3-5C6A479C2B6F}"/>
              </a:ext>
            </a:extLst>
          </p:cNvPr>
          <p:cNvSpPr>
            <a:spLocks noGrp="1"/>
          </p:cNvSpPr>
          <p:nvPr>
            <p:ph type="body" sz="quarter" idx="49" hasCustomPrompt="1"/>
          </p:nvPr>
        </p:nvSpPr>
        <p:spPr>
          <a:xfrm>
            <a:off x="6589054" y="4710395"/>
            <a:ext cx="452582" cy="435679"/>
          </a:xfrm>
          <a:prstGeom prst="roundRect">
            <a:avLst/>
          </a:prstGeom>
          <a:solidFill>
            <a:srgbClr val="0055A5"/>
          </a:solidFill>
          <a:effectLst>
            <a:outerShdw blurRad="50800" dist="38100" dir="5400000" algn="t" rotWithShape="0">
              <a:prstClr val="black">
                <a:alpha val="40000"/>
              </a:prstClr>
            </a:outerShdw>
          </a:effectLst>
        </p:spPr>
        <p:txBody>
          <a:bodyPr/>
          <a:lstStyle>
            <a:lvl1pPr algn="ctr">
              <a:defRPr b="1">
                <a:solidFill>
                  <a:schemeClr val="bg1"/>
                </a:solidFill>
              </a:defRPr>
            </a:lvl1pPr>
          </a:lstStyle>
          <a:p>
            <a:pPr lvl="0"/>
            <a:r>
              <a:rPr lang="en-GB" dirty="0"/>
              <a:t>8</a:t>
            </a:r>
          </a:p>
        </p:txBody>
      </p:sp>
    </p:spTree>
    <p:extLst>
      <p:ext uri="{BB962C8B-B14F-4D97-AF65-F5344CB8AC3E}">
        <p14:creationId xmlns:p14="http://schemas.microsoft.com/office/powerpoint/2010/main" val="199361621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_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75951703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ext 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ext Placeholder 8">
            <a:extLst>
              <a:ext uri="{FF2B5EF4-FFF2-40B4-BE49-F238E27FC236}">
                <a16:creationId xmlns:a16="http://schemas.microsoft.com/office/drawing/2014/main" id="{742799C8-81C0-4519-88E3-F9A241FAF10D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373063" y="1065213"/>
            <a:ext cx="11514137" cy="5105400"/>
          </a:xfrm>
        </p:spPr>
        <p:txBody>
          <a:bodyPr/>
          <a:lstStyle>
            <a:lvl1pPr marL="0" indent="0">
              <a:buNone/>
              <a:defRPr sz="2400">
                <a:solidFill>
                  <a:srgbClr val="525050"/>
                </a:solidFill>
              </a:defRPr>
            </a:lvl1pPr>
            <a:lvl2pPr marL="457200" indent="0">
              <a:buNone/>
              <a:defRPr sz="2200">
                <a:solidFill>
                  <a:srgbClr val="525050"/>
                </a:solidFill>
              </a:defRPr>
            </a:lvl2pPr>
            <a:lvl3pPr marL="914400" indent="0">
              <a:buNone/>
              <a:defRPr>
                <a:solidFill>
                  <a:srgbClr val="525050"/>
                </a:solidFill>
              </a:defRPr>
            </a:lvl3pPr>
            <a:lvl4pPr marL="1371600" indent="0">
              <a:buNone/>
              <a:defRPr>
                <a:solidFill>
                  <a:srgbClr val="525050"/>
                </a:solidFill>
              </a:defRPr>
            </a:lvl4pPr>
            <a:lvl5pPr marL="1828800" indent="0">
              <a:buNone/>
              <a:defRPr sz="1600">
                <a:solidFill>
                  <a:srgbClr val="525050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10" name="Title 3">
            <a:extLst>
              <a:ext uri="{FF2B5EF4-FFF2-40B4-BE49-F238E27FC236}">
                <a16:creationId xmlns:a16="http://schemas.microsoft.com/office/drawing/2014/main" id="{B5626083-07F5-422B-BAF9-8C03F4F10DDA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91606796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ext_Box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8">
            <a:extLst>
              <a:ext uri="{FF2B5EF4-FFF2-40B4-BE49-F238E27FC236}">
                <a16:creationId xmlns:a16="http://schemas.microsoft.com/office/drawing/2014/main" id="{0C91D381-37F9-4BE8-A2AB-C70829F37D89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266531" y="212956"/>
            <a:ext cx="11691690" cy="6019168"/>
          </a:xfrm>
        </p:spPr>
        <p:txBody>
          <a:bodyPr/>
          <a:lstStyle>
            <a:lvl1pPr marL="0" indent="0">
              <a:buNone/>
              <a:defRPr sz="2400"/>
            </a:lvl1pPr>
            <a:lvl2pPr marL="457200" indent="0">
              <a:buNone/>
              <a:defRPr sz="2200"/>
            </a:lvl2pPr>
            <a:lvl3pPr marL="914400" indent="0">
              <a:buNone/>
              <a:defRPr/>
            </a:lvl3pPr>
            <a:lvl4pPr marL="1371600" indent="0">
              <a:buNone/>
              <a:defRPr/>
            </a:lvl4pPr>
            <a:lvl5pPr marL="1828800" indent="0">
              <a:buNone/>
              <a:defRPr sz="1600"/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26404417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1198563"/>
            <a:ext cx="10733087" cy="4643437"/>
          </a:xfrm>
        </p:spPr>
        <p:txBody>
          <a:bodyPr>
            <a:normAutofit/>
          </a:bodyPr>
          <a:lstStyle>
            <a:lvl1pPr>
              <a:defRPr sz="2400"/>
            </a:lvl1pPr>
          </a:lstStyle>
          <a:p>
            <a:r>
              <a:rPr lang="en-GB" dirty="0"/>
              <a:t>Click icon to edit table</a:t>
            </a:r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4B2BAD87-395B-431E-B3EE-E8110C1FEBA2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203255023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able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able Placeholder 5">
            <a:extLst>
              <a:ext uri="{FF2B5EF4-FFF2-40B4-BE49-F238E27FC236}">
                <a16:creationId xmlns:a16="http://schemas.microsoft.com/office/drawing/2014/main" id="{29D7E454-4825-4E11-9D97-AC88417DE892}"/>
              </a:ext>
            </a:extLst>
          </p:cNvPr>
          <p:cNvSpPr>
            <a:spLocks noGrp="1"/>
          </p:cNvSpPr>
          <p:nvPr>
            <p:ph type="tbl" sz="quarter" idx="10" hasCustomPrompt="1"/>
          </p:nvPr>
        </p:nvSpPr>
        <p:spPr>
          <a:xfrm>
            <a:off x="728663" y="479394"/>
            <a:ext cx="10733087" cy="5362606"/>
          </a:xfrm>
        </p:spPr>
        <p:txBody>
          <a:bodyPr/>
          <a:lstStyle>
            <a:lvl1pPr>
              <a:defRPr sz="2400"/>
            </a:lvl1pPr>
          </a:lstStyle>
          <a:p>
            <a:pPr marL="228600" marR="0" lvl="0" indent="-2286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en-GB" dirty="0"/>
              <a:t>Click icon to edit table</a:t>
            </a:r>
          </a:p>
          <a:p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3701046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Call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Text Placeholder 16">
            <a:extLst>
              <a:ext uri="{FF2B5EF4-FFF2-40B4-BE49-F238E27FC236}">
                <a16:creationId xmlns:a16="http://schemas.microsoft.com/office/drawing/2014/main" id="{7445599D-3087-4CD8-84AE-3226DD4183E9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8" name="Text Placeholder 16">
            <a:extLst>
              <a:ext uri="{FF2B5EF4-FFF2-40B4-BE49-F238E27FC236}">
                <a16:creationId xmlns:a16="http://schemas.microsoft.com/office/drawing/2014/main" id="{A4D76083-378C-4F18-A41A-DF691C5BBE1E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5" name="Title 3">
            <a:extLst>
              <a:ext uri="{FF2B5EF4-FFF2-40B4-BE49-F238E27FC236}">
                <a16:creationId xmlns:a16="http://schemas.microsoft.com/office/drawing/2014/main" id="{1C96604B-D187-48EB-B216-EF8EB1032A7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285948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allout_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BCBF304C-CE99-40D8-AB7A-30072AC4CF7C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449850" y="1757778"/>
            <a:ext cx="3681444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7" name="Text Placeholder 16">
            <a:extLst>
              <a:ext uri="{FF2B5EF4-FFF2-40B4-BE49-F238E27FC236}">
                <a16:creationId xmlns:a16="http://schemas.microsoft.com/office/drawing/2014/main" id="{E1024D67-5226-41E5-A06A-E4C244D0780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 flipH="1">
            <a:off x="6991927" y="1790106"/>
            <a:ext cx="3694546" cy="2645545"/>
          </a:xfrm>
          <a:prstGeom prst="wedgeRoundRectCallout">
            <a:avLst>
              <a:gd name="adj1" fmla="val 51423"/>
              <a:gd name="adj2" fmla="val 97413"/>
              <a:gd name="adj3" fmla="val 16667"/>
            </a:avLst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87660126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_&amp;_Gloss_Box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 Placeholder 16">
            <a:extLst>
              <a:ext uri="{FF2B5EF4-FFF2-40B4-BE49-F238E27FC236}">
                <a16:creationId xmlns:a16="http://schemas.microsoft.com/office/drawing/2014/main" id="{5535C424-5B8D-4C9E-A5A7-5D9ABAD23E31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3544261" y="1951024"/>
            <a:ext cx="4826664" cy="2645545"/>
          </a:xfrm>
          <a:prstGeom prst="roundRect">
            <a:avLst/>
          </a:prstGeom>
          <a:solidFill>
            <a:schemeClr val="tx2"/>
          </a:solidFill>
        </p:spPr>
        <p:txBody>
          <a:bodyPr/>
          <a:lstStyle>
            <a:lvl1pPr marL="0" indent="0">
              <a:buNone/>
              <a:defRPr>
                <a:solidFill>
                  <a:schemeClr val="bg1"/>
                </a:solidFill>
              </a:defRPr>
            </a:lvl1pPr>
            <a:lvl2pPr marL="457200" indent="0">
              <a:buNone/>
              <a:defRPr>
                <a:solidFill>
                  <a:schemeClr val="bg1"/>
                </a:solidFill>
              </a:defRPr>
            </a:lvl2pPr>
            <a:lvl3pPr marL="914400" indent="0">
              <a:buNone/>
              <a:defRPr>
                <a:solidFill>
                  <a:schemeClr val="bg1"/>
                </a:solidFill>
              </a:defRPr>
            </a:lvl3pPr>
            <a:lvl4pPr marL="1371600" indent="0">
              <a:buNone/>
              <a:defRPr>
                <a:solidFill>
                  <a:schemeClr val="bg1"/>
                </a:solidFill>
              </a:defRPr>
            </a:lvl4pPr>
            <a:lvl5pPr marL="1828800" indent="0">
              <a:buNone/>
              <a:defRPr>
                <a:solidFill>
                  <a:schemeClr val="bg1"/>
                </a:solidFill>
              </a:defRPr>
            </a:lvl5pPr>
          </a:lstStyle>
          <a:p>
            <a:pPr lvl="0"/>
            <a:r>
              <a:rPr lang="en-US" dirty="0"/>
              <a:t>Click to edit text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  <a:endParaRPr lang="en-GB" dirty="0"/>
          </a:p>
        </p:txBody>
      </p:sp>
      <p:sp>
        <p:nvSpPr>
          <p:cNvPr id="4" name="Title 3">
            <a:extLst>
              <a:ext uri="{FF2B5EF4-FFF2-40B4-BE49-F238E27FC236}">
                <a16:creationId xmlns:a16="http://schemas.microsoft.com/office/drawing/2014/main" id="{6A75DCF8-1088-417D-A2D4-5DAC15A25951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213557"/>
            <a:ext cx="4427580" cy="647577"/>
          </a:xfrm>
          <a:prstGeom prst="rect">
            <a:avLst/>
          </a:prstGeom>
          <a:blipFill dpi="0" rotWithShape="1"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</p:spPr>
        <p:txBody>
          <a:bodyPr anchor="t" anchorCtr="0">
            <a:normAutofit/>
          </a:bodyPr>
          <a:lstStyle>
            <a:lvl1pPr>
              <a:defRPr sz="3200" b="1">
                <a:solidFill>
                  <a:schemeClr val="bg1"/>
                </a:solidFill>
              </a:defRPr>
            </a:lvl1pPr>
          </a:lstStyle>
          <a:p>
            <a:r>
              <a:rPr lang="en-US" dirty="0"/>
              <a:t>Click to Edit Title</a:t>
            </a:r>
            <a:endParaRPr lang="en-GB" dirty="0"/>
          </a:p>
        </p:txBody>
      </p:sp>
    </p:spTree>
    <p:extLst>
      <p:ext uri="{BB962C8B-B14F-4D97-AF65-F5344CB8AC3E}">
        <p14:creationId xmlns:p14="http://schemas.microsoft.com/office/powerpoint/2010/main" val="155532720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6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838200" y="443073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824095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  <p:sldLayoutId id="2147483672" r:id="rId12"/>
    <p:sldLayoutId id="2147483673" r:id="rId13"/>
    <p:sldLayoutId id="2147483674" r:id="rId14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1" kern="1200">
          <a:solidFill>
            <a:srgbClr val="525050"/>
          </a:solidFill>
          <a:latin typeface="Century Gothic" panose="020B0502020202020204" pitchFamily="34" charset="0"/>
          <a:ea typeface="+mj-ea"/>
          <a:cs typeface="+mj-cs"/>
        </a:defRPr>
      </a:lvl1pPr>
    </p:titleStyle>
    <p:bodyStyle>
      <a:lvl1pPr marL="0" indent="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None/>
        <a:defRPr sz="24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1pPr>
      <a:lvl2pPr marL="4572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2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2pPr>
      <a:lvl3pPr marL="9144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20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3pPr>
      <a:lvl4pPr marL="13716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4pPr>
      <a:lvl5pPr marL="1828800" indent="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None/>
        <a:defRPr sz="1800" kern="1200">
          <a:solidFill>
            <a:srgbClr val="525050"/>
          </a:solidFill>
          <a:latin typeface="Century Gothic" panose="020B0502020202020204" pitchFamily="34" charset="0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8.jpg"/><Relationship Id="rId5" Type="http://schemas.openxmlformats.org/officeDocument/2006/relationships/image" Target="../media/image7.png"/><Relationship Id="rId4" Type="http://schemas.openxmlformats.org/officeDocument/2006/relationships/image" Target="../media/image6.jp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0C2A3-1E51-727B-5594-7A9FB08C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5321808" cy="647577"/>
          </a:xfrm>
        </p:spPr>
        <p:txBody>
          <a:bodyPr>
            <a:normAutofit/>
          </a:bodyPr>
          <a:lstStyle/>
          <a:p>
            <a:r>
              <a:rPr lang="en-GB"/>
              <a:t>Direct object pronouns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3BF9F0B-B26C-1941-A05F-21F6158C043F}"/>
              </a:ext>
            </a:extLst>
          </p:cNvPr>
          <p:cNvSpPr txBox="1"/>
          <p:nvPr/>
        </p:nvSpPr>
        <p:spPr>
          <a:xfrm>
            <a:off x="303072" y="900206"/>
            <a:ext cx="11585856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When ‘you’ (sing. fml) is the ‘receiver’ (object) of the verb, we use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   Like other direct object pronouns, it goes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before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verb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80E106D-29C9-CEA9-8865-4F29E28DC057}"/>
              </a:ext>
            </a:extLst>
          </p:cNvPr>
          <p:cNvSpPr txBox="1"/>
          <p:nvPr/>
        </p:nvSpPr>
        <p:spPr>
          <a:xfrm>
            <a:off x="303072" y="1949713"/>
            <a:ext cx="2308413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Il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aide.	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FD985B1-90CA-967F-D909-45AEF48031ED}"/>
              </a:ext>
            </a:extLst>
          </p:cNvPr>
          <p:cNvSpPr txBox="1"/>
          <p:nvPr/>
        </p:nvSpPr>
        <p:spPr>
          <a:xfrm>
            <a:off x="4669396" y="1953650"/>
            <a:ext cx="485784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 helps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(sing. fml)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50E527-3B23-C0EC-32B2-2DDDBAAC6C28}"/>
              </a:ext>
            </a:extLst>
          </p:cNvPr>
          <p:cNvSpPr txBox="1"/>
          <p:nvPr/>
        </p:nvSpPr>
        <p:spPr>
          <a:xfrm>
            <a:off x="303072" y="2630216"/>
            <a:ext cx="236565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Higher only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: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FFC87C12-D013-458D-385C-5FF3398F2BEC}"/>
              </a:ext>
            </a:extLst>
          </p:cNvPr>
          <p:cNvSpPr txBox="1"/>
          <p:nvPr/>
        </p:nvSpPr>
        <p:spPr>
          <a:xfrm>
            <a:off x="303072" y="3310391"/>
            <a:ext cx="9113071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 plural direct object pronouns are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nous, vous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, and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 They go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before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the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verb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751E8739-BECB-F4EF-9F88-4BCE77895B08}"/>
              </a:ext>
            </a:extLst>
          </p:cNvPr>
          <p:cNvSpPr txBox="1"/>
          <p:nvPr/>
        </p:nvSpPr>
        <p:spPr>
          <a:xfrm>
            <a:off x="303072" y="4359898"/>
            <a:ext cx="3244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Elle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soutient.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D9DB78BC-8898-008B-EA3C-04ED8592549D}"/>
              </a:ext>
            </a:extLst>
          </p:cNvPr>
          <p:cNvSpPr txBox="1"/>
          <p:nvPr/>
        </p:nvSpPr>
        <p:spPr>
          <a:xfrm>
            <a:off x="3714601" y="4376396"/>
            <a:ext cx="324478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She supports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us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DB064B95-7068-5629-72DA-1A1E2CF0DF7C}"/>
              </a:ext>
            </a:extLst>
          </p:cNvPr>
          <p:cNvSpPr txBox="1"/>
          <p:nvPr/>
        </p:nvSpPr>
        <p:spPr>
          <a:xfrm>
            <a:off x="303072" y="5040073"/>
            <a:ext cx="3405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encourage.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82CB0D92-4327-AA22-AC88-7CC18F849C02}"/>
              </a:ext>
            </a:extLst>
          </p:cNvPr>
          <p:cNvSpPr txBox="1"/>
          <p:nvPr/>
        </p:nvSpPr>
        <p:spPr>
          <a:xfrm>
            <a:off x="3714601" y="5062400"/>
            <a:ext cx="409808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 encourage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(plural).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D8FD605B-9F4A-2724-FA52-A3C46FDEEC38}"/>
              </a:ext>
            </a:extLst>
          </p:cNvPr>
          <p:cNvSpPr txBox="1"/>
          <p:nvPr/>
        </p:nvSpPr>
        <p:spPr>
          <a:xfrm>
            <a:off x="303072" y="5720250"/>
            <a:ext cx="2319806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Il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suit.	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225171E-6402-B25C-6298-74A5AFCB3EC0}"/>
              </a:ext>
            </a:extLst>
          </p:cNvPr>
          <p:cNvSpPr txBox="1"/>
          <p:nvPr/>
        </p:nvSpPr>
        <p:spPr>
          <a:xfrm>
            <a:off x="3714601" y="5732811"/>
            <a:ext cx="340533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 follows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them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" name="Rounded Rectangle 46">
            <a:extLst>
              <a:ext uri="{FF2B5EF4-FFF2-40B4-BE49-F238E27FC236}">
                <a16:creationId xmlns:a16="http://schemas.microsoft.com/office/drawing/2014/main" id="{F3A1CE30-EE21-40F2-2EC8-6F10F2D61232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grammaire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5AD17EFE-C34F-9F4F-5683-51DAD89B0B6E}"/>
              </a:ext>
            </a:extLst>
          </p:cNvPr>
          <p:cNvSpPr/>
          <p:nvPr/>
        </p:nvSpPr>
        <p:spPr>
          <a:xfrm>
            <a:off x="10551529" y="1563245"/>
            <a:ext cx="1325271" cy="1915104"/>
          </a:xfrm>
          <a:prstGeom prst="roundRect">
            <a:avLst/>
          </a:prstGeom>
          <a:blipFill dpi="0" rotWithShape="1">
            <a:blip r:embed="rId3"/>
            <a:srcRect/>
            <a:stretch>
              <a:fillRect l="-15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2ABB8CC2-729A-0043-704A-7A4B8FCB0348}"/>
              </a:ext>
            </a:extLst>
          </p:cNvPr>
          <p:cNvSpPr/>
          <p:nvPr/>
        </p:nvSpPr>
        <p:spPr>
          <a:xfrm>
            <a:off x="9207515" y="4266811"/>
            <a:ext cx="1297512" cy="1915104"/>
          </a:xfrm>
          <a:prstGeom prst="roundRect">
            <a:avLst/>
          </a:prstGeom>
          <a:blipFill dpi="0" rotWithShape="1">
            <a:blip r:embed="rId4"/>
            <a:srcRect/>
            <a:stretch>
              <a:fillRect l="-26000" r="-2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CC82FEB6-3D01-A7EC-CC77-5B66EAB2B1E3}"/>
              </a:ext>
            </a:extLst>
          </p:cNvPr>
          <p:cNvSpPr/>
          <p:nvPr/>
        </p:nvSpPr>
        <p:spPr>
          <a:xfrm>
            <a:off x="7768691" y="4266811"/>
            <a:ext cx="1297512" cy="1915104"/>
          </a:xfrm>
          <a:prstGeom prst="roundRect">
            <a:avLst/>
          </a:prstGeom>
          <a:blipFill dpi="0" rotWithShape="1">
            <a:blip r:embed="rId5"/>
            <a:srcRect/>
            <a:stretch>
              <a:fillRect l="-18000" r="-20000"/>
            </a:stretch>
          </a:blipFill>
          <a:ln>
            <a:solidFill>
              <a:srgbClr val="0055A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2DF9F65-08E6-F318-6F59-11FEFD1FCC7E}"/>
              </a:ext>
            </a:extLst>
          </p:cNvPr>
          <p:cNvSpPr/>
          <p:nvPr/>
        </p:nvSpPr>
        <p:spPr>
          <a:xfrm>
            <a:off x="10646340" y="4255552"/>
            <a:ext cx="1297512" cy="1915104"/>
          </a:xfrm>
          <a:prstGeom prst="roundRect">
            <a:avLst/>
          </a:prstGeom>
          <a:blipFill dpi="0" rotWithShape="1">
            <a:blip r:embed="rId6"/>
            <a:srcRect/>
            <a:stretch>
              <a:fillRect l="-8000" r="-5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5593290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5" grpId="0"/>
      <p:bldP spid="17" grpId="0"/>
      <p:bldP spid="19" grpId="0"/>
      <p:bldP spid="21" grpId="0"/>
      <p:bldP spid="23" grpId="0"/>
      <p:bldP spid="25" grpId="0"/>
      <p:bldP spid="6" grpId="0" animBg="1"/>
      <p:bldP spid="8" grpId="0" animBg="1"/>
      <p:bldP spid="10" grpId="0" animBg="1"/>
      <p:bldP spid="12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0C2A3-1E51-727B-5594-7A9FB08C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5870448" cy="647577"/>
          </a:xfrm>
        </p:spPr>
        <p:txBody>
          <a:bodyPr>
            <a:normAutofit/>
          </a:bodyPr>
          <a:lstStyle/>
          <a:p>
            <a:r>
              <a:rPr lang="fr-FR" dirty="0"/>
              <a:t>Le château du Clos Lucé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98DF0-CD01-46CE-5156-A86E8B1CA4FD}"/>
              </a:ext>
            </a:extLst>
          </p:cNvPr>
          <p:cNvSpPr txBox="1"/>
          <p:nvPr/>
        </p:nvSpPr>
        <p:spPr>
          <a:xfrm>
            <a:off x="5676246" y="168404"/>
            <a:ext cx="405558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 professeure regarde une vidéo sur un réseau social.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928DC5-F11D-2733-3F91-23290F4435E6}"/>
              </a:ext>
            </a:extLst>
          </p:cNvPr>
          <p:cNvSpPr/>
          <p:nvPr/>
        </p:nvSpPr>
        <p:spPr>
          <a:xfrm>
            <a:off x="184404" y="1437647"/>
            <a:ext cx="8193024" cy="504000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suis prof d’histoire, et je trouve cette vidéo très intéressante !</a:t>
            </a: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42B161-A269-1299-1C1A-698B93DF93F2}"/>
              </a:ext>
            </a:extLst>
          </p:cNvPr>
          <p:cNvSpPr/>
          <p:nvPr/>
        </p:nvSpPr>
        <p:spPr>
          <a:xfrm>
            <a:off x="968188" y="2087178"/>
            <a:ext cx="11039408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L’histoire culturelle de ce bâtiment _________ surprend _________ ?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 [sing. fml])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ED9C26-D78A-6ECD-E81F-72614BF838AA}"/>
              </a:ext>
            </a:extLst>
          </p:cNvPr>
          <p:cNvSpPr/>
          <p:nvPr/>
        </p:nvSpPr>
        <p:spPr>
          <a:xfrm>
            <a:off x="184404" y="2684479"/>
            <a:ext cx="11823192" cy="649531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Oui, et le film ________ aide ________ à imaginer la vie quotidienne de l’artiste, Léonard de Vinci.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B0EF78-E52F-D8B3-CD58-849937D5CFF6}"/>
              </a:ext>
            </a:extLst>
          </p:cNvPr>
          <p:cNvSpPr/>
          <p:nvPr/>
        </p:nvSpPr>
        <p:spPr>
          <a:xfrm>
            <a:off x="1165413" y="3379745"/>
            <a:ext cx="10842184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On ________ invite ________ à visiter le château avec votre classe.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 [sing. fml])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434AD5-E3BC-4BB0-A859-B1ABC1C547BD}"/>
              </a:ext>
            </a:extLst>
          </p:cNvPr>
          <p:cNvSpPr/>
          <p:nvPr/>
        </p:nvSpPr>
        <p:spPr>
          <a:xfrm>
            <a:off x="184405" y="3943034"/>
            <a:ext cx="11823192" cy="689915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Regarder les détails ________ encourage ________ à organiser une visite.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maquettes* des inventions ________ intéressent ________.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C3494-D05D-CB38-3236-DEEF7B17708F}"/>
              </a:ext>
            </a:extLst>
          </p:cNvPr>
          <p:cNvSpPr/>
          <p:nvPr/>
        </p:nvSpPr>
        <p:spPr>
          <a:xfrm>
            <a:off x="-65315" y="4700847"/>
            <a:ext cx="12322629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Nous ________ encourageons ________ à jouer avec les maquettes* dans le jardin !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 [sing. fml])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34764C-6619-B506-9918-5FB944A737CD}"/>
              </a:ext>
            </a:extLst>
          </p:cNvPr>
          <p:cNvSpPr/>
          <p:nvPr/>
        </p:nvSpPr>
        <p:spPr>
          <a:xfrm>
            <a:off x="184404" y="5260893"/>
            <a:ext cx="10573512" cy="504000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Et vous ________ aidez ________ si je ne comprends pas la science ?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A38DD3-2431-9DB2-5A61-EDBF77909A8B}"/>
              </a:ext>
            </a:extLst>
          </p:cNvPr>
          <p:cNvSpPr/>
          <p:nvPr/>
        </p:nvSpPr>
        <p:spPr>
          <a:xfrm>
            <a:off x="968188" y="5795316"/>
            <a:ext cx="11039408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Oui, nous ________ aidons ________ à expliquer la science aux élèves.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 [sing. fml])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63592CD-0A85-6326-CD02-34F3C2B8D74F}"/>
              </a:ext>
            </a:extLst>
          </p:cNvPr>
          <p:cNvSpPr/>
          <p:nvPr/>
        </p:nvSpPr>
        <p:spPr>
          <a:xfrm>
            <a:off x="5975728" y="2105639"/>
            <a:ext cx="793108" cy="360000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9C53183D-CF9E-3A43-8012-46C069262140}"/>
              </a:ext>
            </a:extLst>
          </p:cNvPr>
          <p:cNvSpPr/>
          <p:nvPr/>
        </p:nvSpPr>
        <p:spPr>
          <a:xfrm>
            <a:off x="2360184" y="2684687"/>
            <a:ext cx="793108" cy="360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m’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41E4B79-014E-0600-4CFE-F09CA24260B4}"/>
              </a:ext>
            </a:extLst>
          </p:cNvPr>
          <p:cNvSpPr/>
          <p:nvPr/>
        </p:nvSpPr>
        <p:spPr>
          <a:xfrm>
            <a:off x="2142117" y="3416511"/>
            <a:ext cx="793108" cy="360000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DA6F9AAD-52F5-B826-25E7-BB02F972CDB3}"/>
              </a:ext>
            </a:extLst>
          </p:cNvPr>
          <p:cNvSpPr/>
          <p:nvPr/>
        </p:nvSpPr>
        <p:spPr>
          <a:xfrm>
            <a:off x="2935225" y="3949558"/>
            <a:ext cx="793108" cy="360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m’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B0CDCEC-349D-03ED-29D5-7259305E9717}"/>
              </a:ext>
            </a:extLst>
          </p:cNvPr>
          <p:cNvSpPr/>
          <p:nvPr/>
        </p:nvSpPr>
        <p:spPr>
          <a:xfrm>
            <a:off x="5031434" y="4309558"/>
            <a:ext cx="793108" cy="360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m’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64E3C0FE-CFF2-A37B-A7A3-39A71719D58B}"/>
              </a:ext>
            </a:extLst>
          </p:cNvPr>
          <p:cNvSpPr/>
          <p:nvPr/>
        </p:nvSpPr>
        <p:spPr>
          <a:xfrm>
            <a:off x="875899" y="4734631"/>
            <a:ext cx="793108" cy="360000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B5C7D817-D172-D298-56DD-929CD14F8683}"/>
              </a:ext>
            </a:extLst>
          </p:cNvPr>
          <p:cNvSpPr/>
          <p:nvPr/>
        </p:nvSpPr>
        <p:spPr>
          <a:xfrm>
            <a:off x="2089135" y="5332893"/>
            <a:ext cx="793108" cy="360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m’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54BE9F8B-AC70-DEC2-122C-16A21B1AED31}"/>
              </a:ext>
            </a:extLst>
          </p:cNvPr>
          <p:cNvSpPr/>
          <p:nvPr/>
        </p:nvSpPr>
        <p:spPr>
          <a:xfrm>
            <a:off x="2588873" y="5867316"/>
            <a:ext cx="793108" cy="360000"/>
          </a:xfrm>
          <a:prstGeom prst="roundRect">
            <a:avLst/>
          </a:prstGeom>
          <a:solidFill>
            <a:srgbClr val="0055A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</a:p>
        </p:txBody>
      </p:sp>
      <p:sp>
        <p:nvSpPr>
          <p:cNvPr id="21" name="Rounded Rectangle 46">
            <a:extLst>
              <a:ext uri="{FF2B5EF4-FFF2-40B4-BE49-F238E27FC236}">
                <a16:creationId xmlns:a16="http://schemas.microsoft.com/office/drawing/2014/main" id="{A4BECD8A-7DEA-D020-EEA5-FFE057B751A1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F3108FB1-2B06-E1D7-249F-D243D356BB08}"/>
              </a:ext>
            </a:extLst>
          </p:cNvPr>
          <p:cNvSpPr txBox="1"/>
          <p:nvPr/>
        </p:nvSpPr>
        <p:spPr>
          <a:xfrm>
            <a:off x="184404" y="944188"/>
            <a:ext cx="11387110" cy="400110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Elle poste des commentaires avec un employé du château. Lis et écris les pronoms.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4" name="Speech Bubble: Rectangle with Corners Rounded 23">
            <a:extLst>
              <a:ext uri="{FF2B5EF4-FFF2-40B4-BE49-F238E27FC236}">
                <a16:creationId xmlns:a16="http://schemas.microsoft.com/office/drawing/2014/main" id="{0915049D-AE86-5722-1928-C01CC1392B66}"/>
              </a:ext>
            </a:extLst>
          </p:cNvPr>
          <p:cNvSpPr/>
          <p:nvPr/>
        </p:nvSpPr>
        <p:spPr>
          <a:xfrm>
            <a:off x="8804973" y="1412196"/>
            <a:ext cx="3202623" cy="504000"/>
          </a:xfrm>
          <a:prstGeom prst="wedgeRoundRectCallout">
            <a:avLst>
              <a:gd name="adj1" fmla="val -19357"/>
              <a:gd name="adj2" fmla="val -37442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 la maquette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= model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5782784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5" grpId="0" animBg="1"/>
      <p:bldP spid="14" grpId="0" animBg="1"/>
      <p:bldP spid="16" grpId="0" animBg="1"/>
      <p:bldP spid="17" grpId="0" animBg="1"/>
      <p:bldP spid="18" grpId="0" animBg="1"/>
      <p:bldP spid="19" grpId="0" animBg="1"/>
      <p:bldP spid="20" grpId="0" animBg="1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BA20C2A3-1E51-727B-5594-7A9FB08C983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5870448" cy="647577"/>
          </a:xfrm>
        </p:spPr>
        <p:txBody>
          <a:bodyPr>
            <a:normAutofit/>
          </a:bodyPr>
          <a:lstStyle/>
          <a:p>
            <a:r>
              <a:rPr lang="fr-FR" dirty="0"/>
              <a:t>Le château </a:t>
            </a:r>
            <a:r>
              <a:rPr lang="fr-FR"/>
              <a:t>du Clos Lucé</a:t>
            </a:r>
            <a:endParaRPr lang="fr-FR" dirty="0"/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1A98DF0-CD01-46CE-5156-A86E8B1CA4FD}"/>
              </a:ext>
            </a:extLst>
          </p:cNvPr>
          <p:cNvSpPr txBox="1"/>
          <p:nvPr/>
        </p:nvSpPr>
        <p:spPr>
          <a:xfrm>
            <a:off x="5796534" y="149193"/>
            <a:ext cx="3935839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Une professeure regarde une vidéo sur un réseau social… </a:t>
            </a:r>
          </a:p>
        </p:txBody>
      </p:sp>
      <p:sp>
        <p:nvSpPr>
          <p:cNvPr id="6" name="Rectangle: Rounded Corners 5">
            <a:extLst>
              <a:ext uri="{FF2B5EF4-FFF2-40B4-BE49-F238E27FC236}">
                <a16:creationId xmlns:a16="http://schemas.microsoft.com/office/drawing/2014/main" id="{07928DC5-F11D-2733-3F91-23290F4435E6}"/>
              </a:ext>
            </a:extLst>
          </p:cNvPr>
          <p:cNvSpPr/>
          <p:nvPr/>
        </p:nvSpPr>
        <p:spPr>
          <a:xfrm>
            <a:off x="3577444" y="994209"/>
            <a:ext cx="8512885" cy="50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suis prof d’histoire, et je trouve cette vidéo tr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ès intéressante !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1542B161-A269-1299-1C1A-698B93DF93F2}"/>
              </a:ext>
            </a:extLst>
          </p:cNvPr>
          <p:cNvSpPr/>
          <p:nvPr/>
        </p:nvSpPr>
        <p:spPr>
          <a:xfrm>
            <a:off x="3816096" y="1559787"/>
            <a:ext cx="8193024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L’histoire culturelle de ce bâtiment surprend ?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sing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fml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])</a:t>
            </a:r>
          </a:p>
        </p:txBody>
      </p:sp>
      <p:sp>
        <p:nvSpPr>
          <p:cNvPr id="8" name="Rectangle: Rounded Corners 7">
            <a:extLst>
              <a:ext uri="{FF2B5EF4-FFF2-40B4-BE49-F238E27FC236}">
                <a16:creationId xmlns:a16="http://schemas.microsoft.com/office/drawing/2014/main" id="{CCED9C26-D78A-6ECD-E81F-72614BF838AA}"/>
              </a:ext>
            </a:extLst>
          </p:cNvPr>
          <p:cNvSpPr/>
          <p:nvPr/>
        </p:nvSpPr>
        <p:spPr>
          <a:xfrm>
            <a:off x="182880" y="2093848"/>
            <a:ext cx="10573512" cy="50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Oui, et le film aide à imaginer la vie quotidienne de l’artiste,  Léonard de Vinci.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</a:t>
            </a:r>
          </a:p>
        </p:txBody>
      </p:sp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8DB0EF78-E52F-D8B3-CD58-849937D5CFF6}"/>
              </a:ext>
            </a:extLst>
          </p:cNvPr>
          <p:cNvSpPr/>
          <p:nvPr/>
        </p:nvSpPr>
        <p:spPr>
          <a:xfrm>
            <a:off x="3273552" y="2627909"/>
            <a:ext cx="8735568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On invite à visiter le château avec votre classe.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sing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fml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])</a:t>
            </a:r>
          </a:p>
        </p:txBody>
      </p:sp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3C434AD5-E3BC-4BB0-A859-B1ABC1C547BD}"/>
              </a:ext>
            </a:extLst>
          </p:cNvPr>
          <p:cNvSpPr/>
          <p:nvPr/>
        </p:nvSpPr>
        <p:spPr>
          <a:xfrm>
            <a:off x="182880" y="4230092"/>
            <a:ext cx="11227308" cy="50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maquettes des inventions intéressent.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trouve fascinantes.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them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E48C3494-D05D-CB38-3236-DEEF7B17708F}"/>
              </a:ext>
            </a:extLst>
          </p:cNvPr>
          <p:cNvSpPr/>
          <p:nvPr/>
        </p:nvSpPr>
        <p:spPr>
          <a:xfrm>
            <a:off x="1624584" y="4764153"/>
            <a:ext cx="10384536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Nous encourageons à jouer avec les maquettes dans le jardin !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[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sing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. </a:t>
            </a:r>
            <a:r>
              <a:rPr kumimoji="0" lang="fr-FR" sz="2000" b="1" i="0" u="none" strike="noStrike" kern="1200" cap="none" spc="0" normalizeH="0" baseline="0" noProof="0" dirty="0" err="1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fml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])</a:t>
            </a:r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1034764C-6619-B506-9918-5FB944A737CD}"/>
              </a:ext>
            </a:extLst>
          </p:cNvPr>
          <p:cNvSpPr/>
          <p:nvPr/>
        </p:nvSpPr>
        <p:spPr>
          <a:xfrm>
            <a:off x="182880" y="5298214"/>
            <a:ext cx="10573512" cy="50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 connaissez bien ?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them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39A38DD3-2431-9DB2-5A61-EDBF77909A8B}"/>
              </a:ext>
            </a:extLst>
          </p:cNvPr>
          <p:cNvSpPr/>
          <p:nvPr/>
        </p:nvSpPr>
        <p:spPr>
          <a:xfrm>
            <a:off x="3273552" y="5832274"/>
            <a:ext cx="8735568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Oui, les maquettes aident à expliquer la science.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(us)</a:t>
            </a:r>
          </a:p>
        </p:txBody>
      </p:sp>
      <p:sp>
        <p:nvSpPr>
          <p:cNvPr id="5" name="Rectangle: Rounded Corners 4">
            <a:extLst>
              <a:ext uri="{FF2B5EF4-FFF2-40B4-BE49-F238E27FC236}">
                <a16:creationId xmlns:a16="http://schemas.microsoft.com/office/drawing/2014/main" id="{A7A2E7D1-2E47-7B7B-DC95-08BC6E4FE4B7}"/>
              </a:ext>
            </a:extLst>
          </p:cNvPr>
          <p:cNvSpPr/>
          <p:nvPr/>
        </p:nvSpPr>
        <p:spPr>
          <a:xfrm>
            <a:off x="182880" y="3161969"/>
            <a:ext cx="10573512" cy="50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cherche sur le plan.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[pl])</a:t>
            </a:r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08B72220-EA9B-CAA7-7098-7B0393BD9648}"/>
              </a:ext>
            </a:extLst>
          </p:cNvPr>
          <p:cNvSpPr/>
          <p:nvPr/>
        </p:nvSpPr>
        <p:spPr>
          <a:xfrm>
            <a:off x="3273552" y="3696031"/>
            <a:ext cx="8735568" cy="504000"/>
          </a:xfrm>
          <a:prstGeom prst="round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Vous trouvez près du château d’Amboise.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(us)</a:t>
            </a:r>
          </a:p>
        </p:txBody>
      </p:sp>
      <p:sp>
        <p:nvSpPr>
          <p:cNvPr id="2" name="Rectangle: Rounded Corners 1">
            <a:extLst>
              <a:ext uri="{FF2B5EF4-FFF2-40B4-BE49-F238E27FC236}">
                <a16:creationId xmlns:a16="http://schemas.microsoft.com/office/drawing/2014/main" id="{B704422C-C387-A084-EFAB-12EA9D20A527}"/>
              </a:ext>
            </a:extLst>
          </p:cNvPr>
          <p:cNvSpPr/>
          <p:nvPr/>
        </p:nvSpPr>
        <p:spPr>
          <a:xfrm>
            <a:off x="3557195" y="1558330"/>
            <a:ext cx="8512885" cy="504000"/>
          </a:xfrm>
          <a:prstGeom prst="roundRect">
            <a:avLst/>
          </a:prstGeom>
          <a:solidFill>
            <a:srgbClr val="FF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L’histoire culturelle de ce bâtiment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vous</a:t>
            </a: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surprend ?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 [sing. fml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])</a:t>
            </a:r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DAA59017-356C-4160-96F7-25D5714B8DB5}"/>
              </a:ext>
            </a:extLst>
          </p:cNvPr>
          <p:cNvSpPr/>
          <p:nvPr/>
        </p:nvSpPr>
        <p:spPr>
          <a:xfrm>
            <a:off x="182880" y="2086032"/>
            <a:ext cx="11227308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Oui, et le film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m’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aide à imaginer la vie quotidienne de l’artiste,  Léonard de Vinci.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3DFD4D24-454B-E88A-280A-CF495B6967D3}"/>
              </a:ext>
            </a:extLst>
          </p:cNvPr>
          <p:cNvSpPr/>
          <p:nvPr/>
        </p:nvSpPr>
        <p:spPr>
          <a:xfrm>
            <a:off x="3273552" y="2620092"/>
            <a:ext cx="8735568" cy="504000"/>
          </a:xfrm>
          <a:prstGeom prst="roundRect">
            <a:avLst/>
          </a:prstGeom>
          <a:solidFill>
            <a:srgbClr val="FF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On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vous</a:t>
            </a: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invite à visiter le château avec votre classe.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 [sing. fml])</a:t>
            </a: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35245605-857A-69DF-D081-FD6B6370AA60}"/>
              </a:ext>
            </a:extLst>
          </p:cNvPr>
          <p:cNvSpPr/>
          <p:nvPr/>
        </p:nvSpPr>
        <p:spPr>
          <a:xfrm>
            <a:off x="182880" y="3161969"/>
            <a:ext cx="10573512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cherche sur le plan.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[pl])</a:t>
            </a:r>
          </a:p>
        </p:txBody>
      </p:sp>
      <p:sp>
        <p:nvSpPr>
          <p:cNvPr id="18" name="Rectangle: Rounded Corners 17">
            <a:extLst>
              <a:ext uri="{FF2B5EF4-FFF2-40B4-BE49-F238E27FC236}">
                <a16:creationId xmlns:a16="http://schemas.microsoft.com/office/drawing/2014/main" id="{F794740C-F1E6-C77A-4324-E16C5E444EF3}"/>
              </a:ext>
            </a:extLst>
          </p:cNvPr>
          <p:cNvSpPr/>
          <p:nvPr/>
        </p:nvSpPr>
        <p:spPr>
          <a:xfrm>
            <a:off x="3273552" y="3665973"/>
            <a:ext cx="8735568" cy="504000"/>
          </a:xfrm>
          <a:prstGeom prst="roundRect">
            <a:avLst/>
          </a:prstGeom>
          <a:solidFill>
            <a:srgbClr val="FF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Vous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nous </a:t>
            </a: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trouvez près du château d’Amboise.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(us)</a:t>
            </a:r>
          </a:p>
        </p:txBody>
      </p:sp>
      <p:sp>
        <p:nvSpPr>
          <p:cNvPr id="19" name="Rectangle: Rounded Corners 18">
            <a:extLst>
              <a:ext uri="{FF2B5EF4-FFF2-40B4-BE49-F238E27FC236}">
                <a16:creationId xmlns:a16="http://schemas.microsoft.com/office/drawing/2014/main" id="{81783F0C-8462-1625-282C-EB600AE1AB8E}"/>
              </a:ext>
            </a:extLst>
          </p:cNvPr>
          <p:cNvSpPr/>
          <p:nvPr/>
        </p:nvSpPr>
        <p:spPr>
          <a:xfrm>
            <a:off x="182880" y="4230092"/>
            <a:ext cx="11227308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maquettes des inventions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m’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intéressent.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(me)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trouve fascinantes.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them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20" name="Rectangle: Rounded Corners 19">
            <a:extLst>
              <a:ext uri="{FF2B5EF4-FFF2-40B4-BE49-F238E27FC236}">
                <a16:creationId xmlns:a16="http://schemas.microsoft.com/office/drawing/2014/main" id="{7EEA2F8F-D7B4-1436-4423-5599CB57D502}"/>
              </a:ext>
            </a:extLst>
          </p:cNvPr>
          <p:cNvSpPr/>
          <p:nvPr/>
        </p:nvSpPr>
        <p:spPr>
          <a:xfrm>
            <a:off x="1201271" y="4794213"/>
            <a:ext cx="10807849" cy="504000"/>
          </a:xfrm>
          <a:prstGeom prst="roundRect">
            <a:avLst/>
          </a:prstGeom>
          <a:solidFill>
            <a:srgbClr val="FF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Nous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vous </a:t>
            </a: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encourageons à jouer avec les maquettes dans le jardin !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you [sing. fml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])</a:t>
            </a:r>
          </a:p>
        </p:txBody>
      </p:sp>
      <p:sp>
        <p:nvSpPr>
          <p:cNvPr id="21" name="Rectangle: Rounded Corners 20">
            <a:extLst>
              <a:ext uri="{FF2B5EF4-FFF2-40B4-BE49-F238E27FC236}">
                <a16:creationId xmlns:a16="http://schemas.microsoft.com/office/drawing/2014/main" id="{F0D77EA6-2FCA-4E60-0C92-36619A470F14}"/>
              </a:ext>
            </a:extLst>
          </p:cNvPr>
          <p:cNvSpPr/>
          <p:nvPr/>
        </p:nvSpPr>
        <p:spPr>
          <a:xfrm>
            <a:off x="182880" y="5298216"/>
            <a:ext cx="10573512" cy="504000"/>
          </a:xfrm>
          <a:prstGeom prst="round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 comprenez bien ?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fr-FR" sz="2000" b="1" i="0" u="none" strike="noStrike" kern="1200" cap="none" spc="0" normalizeH="0" baseline="0" noProof="0" dirty="0" err="1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them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84287478-26CA-6DFE-C161-07D01B4436AB}"/>
              </a:ext>
            </a:extLst>
          </p:cNvPr>
          <p:cNvSpPr/>
          <p:nvPr/>
        </p:nvSpPr>
        <p:spPr>
          <a:xfrm>
            <a:off x="162760" y="5298212"/>
            <a:ext cx="10573512" cy="504000"/>
          </a:xfrm>
          <a:prstGeom prst="round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comprenez bien ? 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them</a:t>
            </a: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7D30C6E9-E577-77BB-6D7B-95A12DA4B921}"/>
              </a:ext>
            </a:extLst>
          </p:cNvPr>
          <p:cNvSpPr/>
          <p:nvPr/>
        </p:nvSpPr>
        <p:spPr>
          <a:xfrm>
            <a:off x="3273552" y="5822996"/>
            <a:ext cx="8735568" cy="504000"/>
          </a:xfrm>
          <a:prstGeom prst="roundRect">
            <a:avLst/>
          </a:prstGeom>
          <a:solidFill>
            <a:srgbClr val="FFF6D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Oui, les maquettes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nous</a:t>
            </a:r>
            <a:r>
              <a:rPr kumimoji="0" lang="fr-FR" sz="2000" b="0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 aident à expliquer la science. 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(</a:t>
            </a:r>
            <a:r>
              <a:rPr kumimoji="0" lang="en-GB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us</a:t>
            </a:r>
            <a:r>
              <a:rPr kumimoji="0" lang="fr-FR" sz="2000" b="1" i="0" u="none" strike="noStrike" kern="1200" cap="none" spc="0" normalizeH="0" baseline="0" noProof="0" dirty="0">
                <a:ln w="0"/>
                <a:solidFill>
                  <a:srgbClr val="0055A5"/>
                </a:solidFill>
                <a:effectLst>
                  <a:outerShdw blurRad="38100" dist="19050" dir="2700000" algn="tl" rotWithShape="0">
                    <a:srgbClr val="525050">
                      <a:alpha val="40000"/>
                    </a:srgbClr>
                  </a:outerShdw>
                </a:effectLst>
                <a:uLnTx/>
                <a:uFillTx/>
                <a:latin typeface="Century Gothic"/>
                <a:ea typeface="+mn-ea"/>
                <a:cs typeface="+mn-cs"/>
              </a:rPr>
              <a:t>)</a:t>
            </a:r>
          </a:p>
        </p:txBody>
      </p:sp>
      <p:sp>
        <p:nvSpPr>
          <p:cNvPr id="24" name="Rounded Rectangle 46">
            <a:extLst>
              <a:ext uri="{FF2B5EF4-FFF2-40B4-BE49-F238E27FC236}">
                <a16:creationId xmlns:a16="http://schemas.microsoft.com/office/drawing/2014/main" id="{F6C51448-79A3-5B81-22BA-561D036B150F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7F5C1259-BF5E-779C-7175-ACE286B4437B}"/>
              </a:ext>
            </a:extLst>
          </p:cNvPr>
          <p:cNvSpPr txBox="1"/>
          <p:nvPr/>
        </p:nvSpPr>
        <p:spPr>
          <a:xfrm>
            <a:off x="162760" y="784541"/>
            <a:ext cx="2923648" cy="132343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…et elle poste des commentaires. 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Lis le texte. Où écrit-on les pronoms ?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1740738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22" grpId="0" animBg="1"/>
      <p:bldP spid="23" grpId="0" animBg="1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>
            <a:extLst>
              <a:ext uri="{FF2B5EF4-FFF2-40B4-BE49-F238E27FC236}">
                <a16:creationId xmlns:a16="http://schemas.microsoft.com/office/drawing/2014/main" id="{7598D6E0-0CD7-F71A-0C94-F8F8DC185A1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9015984" cy="647577"/>
          </a:xfrm>
        </p:spPr>
        <p:txBody>
          <a:bodyPr>
            <a:normAutofit/>
          </a:bodyPr>
          <a:lstStyle/>
          <a:p>
            <a:r>
              <a:rPr lang="en-GB" dirty="0"/>
              <a:t>Negation with direct object pronouns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5F88B86-3A26-FACA-1397-E71F90639260}"/>
              </a:ext>
            </a:extLst>
          </p:cNvPr>
          <p:cNvSpPr txBox="1"/>
          <p:nvPr/>
        </p:nvSpPr>
        <p:spPr>
          <a:xfrm>
            <a:off x="247557" y="914220"/>
            <a:ext cx="10627272" cy="830997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 a negative sentence, the direct object pronoun goes after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and before the verb.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18418F0D-E35A-A0CB-9D03-A8897CD786D7}"/>
              </a:ext>
            </a:extLst>
          </p:cNvPr>
          <p:cNvSpPr txBox="1"/>
          <p:nvPr/>
        </p:nvSpPr>
        <p:spPr>
          <a:xfrm>
            <a:off x="1521185" y="1920494"/>
            <a:ext cx="3822419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ne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vends pas.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171215E6-78DF-512F-CDAA-3810A87702D0}"/>
              </a:ext>
            </a:extLst>
          </p:cNvPr>
          <p:cNvSpPr txBox="1"/>
          <p:nvPr/>
        </p:nvSpPr>
        <p:spPr>
          <a:xfrm>
            <a:off x="1722377" y="2464190"/>
            <a:ext cx="3420035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I’m not selling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it.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F03A8312-B478-ADC6-72F3-90828A7A085F}"/>
              </a:ext>
            </a:extLst>
          </p:cNvPr>
          <p:cNvSpPr txBox="1"/>
          <p:nvPr/>
        </p:nvSpPr>
        <p:spPr>
          <a:xfrm>
            <a:off x="7520234" y="1920494"/>
            <a:ext cx="3392114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Il ne </a:t>
            </a:r>
            <a:r>
              <a:rPr kumimoji="0" lang="fr-FR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</a:t>
            </a:r>
            <a:r>
              <a:rPr kumimoji="0" lang="fr-FR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aide pas.</a:t>
            </a: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74BB334C-1B3F-E7F2-E6FF-AF678CEC1348}"/>
              </a:ext>
            </a:extLst>
          </p:cNvPr>
          <p:cNvSpPr txBox="1"/>
          <p:nvPr/>
        </p:nvSpPr>
        <p:spPr>
          <a:xfrm>
            <a:off x="7380767" y="2464190"/>
            <a:ext cx="3671048" cy="461665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He doesn’t help </a:t>
            </a:r>
            <a:r>
              <a:rPr kumimoji="0" lang="en-GB" sz="24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you</a:t>
            </a:r>
            <a:r>
              <a:rPr kumimoji="0" lang="en-GB" sz="24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  <a:endParaRPr kumimoji="0" lang="en-GB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Rounded Rectangle 46">
            <a:extLst>
              <a:ext uri="{FF2B5EF4-FFF2-40B4-BE49-F238E27FC236}">
                <a16:creationId xmlns:a16="http://schemas.microsoft.com/office/drawing/2014/main" id="{9C5F45EC-73CD-356D-C56F-EE747E5B23AC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grammaire</a:t>
            </a:r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4CB2FF06-1BB6-A9A4-FC5F-6C355BE85CEE}"/>
              </a:ext>
            </a:extLst>
          </p:cNvPr>
          <p:cNvSpPr/>
          <p:nvPr/>
        </p:nvSpPr>
        <p:spPr>
          <a:xfrm>
            <a:off x="1945687" y="3088763"/>
            <a:ext cx="3016957" cy="3016957"/>
          </a:xfrm>
          <a:prstGeom prst="roundRect">
            <a:avLst/>
          </a:prstGeom>
          <a:blipFill dpi="0" rotWithShape="1">
            <a:blip r:embed="rId3"/>
            <a:srcRect/>
            <a:stretch>
              <a:fillRect l="-15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15B26B5D-4D22-8DD4-F333-DE92FD3E1B46}"/>
              </a:ext>
            </a:extLst>
          </p:cNvPr>
          <p:cNvSpPr/>
          <p:nvPr/>
        </p:nvSpPr>
        <p:spPr>
          <a:xfrm>
            <a:off x="7707812" y="3088763"/>
            <a:ext cx="3016957" cy="3016957"/>
          </a:xfrm>
          <a:prstGeom prst="roundRect">
            <a:avLst/>
          </a:prstGeom>
          <a:blipFill dpi="0" rotWithShape="1">
            <a:blip r:embed="rId4"/>
            <a:srcRect/>
            <a:stretch>
              <a:fillRect l="-15000" r="-14000"/>
            </a:stretch>
          </a:blip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GB" sz="1800" b="0" i="0" u="none" strike="noStrike" kern="1200" cap="none" spc="0" normalizeH="0" baseline="0" noProof="0">
              <a:ln>
                <a:noFill/>
              </a:ln>
              <a:solidFill>
                <a:srgbClr val="FFFFFF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pic>
        <p:nvPicPr>
          <p:cNvPr id="20" name="Picture 19" descr="Icon&#10;&#10;Description automatically generated">
            <a:extLst>
              <a:ext uri="{FF2B5EF4-FFF2-40B4-BE49-F238E27FC236}">
                <a16:creationId xmlns:a16="http://schemas.microsoft.com/office/drawing/2014/main" id="{B3201B95-4240-E5C9-D1C9-1BDC82D57A39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3"/>
          <a:stretch/>
        </p:blipFill>
        <p:spPr>
          <a:xfrm>
            <a:off x="3837410" y="4843239"/>
            <a:ext cx="999005" cy="1100541"/>
          </a:xfrm>
          <a:prstGeom prst="rect">
            <a:avLst/>
          </a:prstGeom>
        </p:spPr>
      </p:pic>
      <p:pic>
        <p:nvPicPr>
          <p:cNvPr id="21" name="Picture 20" descr="Icon&#10;&#10;Description automatically generated">
            <a:extLst>
              <a:ext uri="{FF2B5EF4-FFF2-40B4-BE49-F238E27FC236}">
                <a16:creationId xmlns:a16="http://schemas.microsoft.com/office/drawing/2014/main" id="{FADD53CC-5E75-2569-F749-222C8B0448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4613"/>
          <a:stretch/>
        </p:blipFill>
        <p:spPr>
          <a:xfrm>
            <a:off x="9500559" y="4843239"/>
            <a:ext cx="999005" cy="1100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278229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9" grpId="0"/>
      <p:bldP spid="11" grpId="0"/>
      <p:bldP spid="13" grpId="0"/>
      <p:bldP spid="16" grpId="0" animBg="1"/>
      <p:bldP spid="17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6BA8D9-D900-9441-CBDB-1D066C060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95639" y="971606"/>
            <a:ext cx="8025869" cy="5444769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55A5"/>
                </a:solidFill>
              </a:rPr>
              <a:t>e.g. Je découvre de nouveaux styles étonnants 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Les spectacles énormes me surprennent.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Vous, mannequins* célèbres, je vous trouve vraiment jolis.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Je te trouve travailleur.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Je visite le spectacle gratuit.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Les stylistes créent des collections uniques.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Un styliste intègre les influences traditionnelles et nouvelles.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Je trouve la collection belle.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La production de nouveaux vêtements cause la destruction de l’environnement.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A096CD-304D-E515-03AE-8934A603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6769290" cy="647577"/>
          </a:xfrm>
        </p:spPr>
        <p:txBody>
          <a:bodyPr>
            <a:normAutofit/>
          </a:bodyPr>
          <a:lstStyle/>
          <a:p>
            <a:r>
              <a:rPr lang="fr-FR" sz="2800" dirty="0"/>
              <a:t>La Semaine de la mode à Paris</a:t>
            </a:r>
          </a:p>
        </p:txBody>
      </p:sp>
      <p:pic>
        <p:nvPicPr>
          <p:cNvPr id="1028" name="Picture 4" descr="Free photos of Fashion show">
            <a:extLst>
              <a:ext uri="{FF2B5EF4-FFF2-40B4-BE49-F238E27FC236}">
                <a16:creationId xmlns:a16="http://schemas.microsoft.com/office/drawing/2014/main" id="{2EFBAC97-E8A9-1826-B9DC-E70C16FB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077490" y="971606"/>
            <a:ext cx="2938264" cy="44073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F4DB3A-5CCF-EB82-AEE5-7BD9CF51B6DF}"/>
              </a:ext>
            </a:extLst>
          </p:cNvPr>
          <p:cNvSpPr txBox="1"/>
          <p:nvPr/>
        </p:nvSpPr>
        <p:spPr>
          <a:xfrm>
            <a:off x="821641" y="1095619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les découvre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EC831-056B-7C27-766B-F1ACF4953B88}"/>
              </a:ext>
            </a:extLst>
          </p:cNvPr>
          <p:cNvSpPr txBox="1"/>
          <p:nvPr/>
        </p:nvSpPr>
        <p:spPr>
          <a:xfrm>
            <a:off x="721505" y="3408030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 visite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92BE3-ACE2-B48F-DEA9-EF5369D866CE}"/>
              </a:ext>
            </a:extLst>
          </p:cNvPr>
          <p:cNvSpPr txBox="1"/>
          <p:nvPr/>
        </p:nvSpPr>
        <p:spPr>
          <a:xfrm>
            <a:off x="721505" y="1662403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spectacles énormes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me surprennent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E259E-A3CA-B565-1AA0-83283FA499AC}"/>
              </a:ext>
            </a:extLst>
          </p:cNvPr>
          <p:cNvSpPr txBox="1"/>
          <p:nvPr/>
        </p:nvSpPr>
        <p:spPr>
          <a:xfrm>
            <a:off x="721505" y="3993845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stylistes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créent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070ECA-1D43-BC5E-F484-B16008A7E259}"/>
              </a:ext>
            </a:extLst>
          </p:cNvPr>
          <p:cNvSpPr txBox="1"/>
          <p:nvPr/>
        </p:nvSpPr>
        <p:spPr>
          <a:xfrm>
            <a:off x="721505" y="4579660"/>
            <a:ext cx="7505311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styliste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intègre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355F4-4403-B9B9-1261-D0F1C7B0B2A8}"/>
              </a:ext>
            </a:extLst>
          </p:cNvPr>
          <p:cNvSpPr txBox="1"/>
          <p:nvPr/>
        </p:nvSpPr>
        <p:spPr>
          <a:xfrm>
            <a:off x="721505" y="5090242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trouve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belle.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2EE7C3-D459-50CC-3C31-358E39ADBA78}"/>
              </a:ext>
            </a:extLst>
          </p:cNvPr>
          <p:cNvSpPr txBox="1"/>
          <p:nvPr/>
        </p:nvSpPr>
        <p:spPr>
          <a:xfrm>
            <a:off x="721505" y="5629891"/>
            <a:ext cx="7756302" cy="707886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La production de nouveaux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vêtements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cause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9EBAAF-88D4-FC14-42DC-704BF0D437E2}"/>
              </a:ext>
            </a:extLst>
          </p:cNvPr>
          <p:cNvSpPr txBox="1"/>
          <p:nvPr/>
        </p:nvSpPr>
        <p:spPr>
          <a:xfrm>
            <a:off x="721505" y="2239383"/>
            <a:ext cx="82395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Vous, mannequins* célèbres, j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vous trouve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vraiment jolis.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0FA18-0466-C201-FE2D-B4616EDFF32E}"/>
              </a:ext>
            </a:extLst>
          </p:cNvPr>
          <p:cNvSpPr txBox="1"/>
          <p:nvPr/>
        </p:nvSpPr>
        <p:spPr>
          <a:xfrm>
            <a:off x="721505" y="2816363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te trouve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travailleur.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ounded Rectangle 46">
            <a:extLst>
              <a:ext uri="{FF2B5EF4-FFF2-40B4-BE49-F238E27FC236}">
                <a16:creationId xmlns:a16="http://schemas.microsoft.com/office/drawing/2014/main" id="{FA5A603E-A5FB-CFF6-6E44-29382E89ADF9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</a:p>
        </p:txBody>
      </p:sp>
      <p:sp>
        <p:nvSpPr>
          <p:cNvPr id="7" name="Speech Bubble: Rectangle with Corners Rounded 6">
            <a:extLst>
              <a:ext uri="{FF2B5EF4-FFF2-40B4-BE49-F238E27FC236}">
                <a16:creationId xmlns:a16="http://schemas.microsoft.com/office/drawing/2014/main" id="{39B1FA83-FC5B-AFD3-0E23-A740F06B29C4}"/>
              </a:ext>
            </a:extLst>
          </p:cNvPr>
          <p:cNvSpPr/>
          <p:nvPr/>
        </p:nvSpPr>
        <p:spPr>
          <a:xfrm>
            <a:off x="8847510" y="5648597"/>
            <a:ext cx="3202623" cy="504000"/>
          </a:xfrm>
          <a:prstGeom prst="wedgeRoundRectCallout">
            <a:avLst>
              <a:gd name="adj1" fmla="val -19357"/>
              <a:gd name="adj2" fmla="val -37442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mannequin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model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26373275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16BA8D9-D900-9441-CBDB-1D066C060F2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253994" y="948069"/>
            <a:ext cx="8593516" cy="5444769"/>
          </a:xfrm>
        </p:spPr>
        <p:txBody>
          <a:bodyPr>
            <a:normAutofit lnSpcReduction="10000"/>
          </a:bodyPr>
          <a:lstStyle/>
          <a:p>
            <a:pPr>
              <a:lnSpc>
                <a:spcPct val="150000"/>
              </a:lnSpc>
            </a:pPr>
            <a:r>
              <a:rPr lang="fr-FR" sz="2000" dirty="0">
                <a:solidFill>
                  <a:srgbClr val="0055A5"/>
                </a:solidFill>
              </a:rPr>
              <a:t>e.g. Je découvre un nouveau style étonnant !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Les spectacles énormes me surprennent. 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Vous, le mannequin* célèbre, je vous trouve vraiment joli.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Je te trouve travailleur.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Le spectacle gratuit, je le visite..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Une collection unique, les stylistes la créent.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L’influence des styles traditionnels, un styliste l’intègre.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La collection, je la trouve belle.</a:t>
            </a:r>
          </a:p>
          <a:p>
            <a:pPr marL="457200" indent="-457200">
              <a:lnSpc>
                <a:spcPct val="100000"/>
              </a:lnSpc>
              <a:buFont typeface="+mj-lt"/>
              <a:buAutoNum type="arabicPeriod"/>
            </a:pPr>
            <a:r>
              <a:rPr lang="fr-FR" sz="2000" dirty="0">
                <a:solidFill>
                  <a:srgbClr val="0055A5"/>
                </a:solidFill>
              </a:rPr>
              <a:t>La destruction de l’environnement, la production de</a:t>
            </a:r>
          </a:p>
          <a:p>
            <a:pPr>
              <a:lnSpc>
                <a:spcPct val="100000"/>
              </a:lnSpc>
            </a:pPr>
            <a:r>
              <a:rPr lang="fr-FR" sz="2000" dirty="0">
                <a:solidFill>
                  <a:srgbClr val="0055A5"/>
                </a:solidFill>
              </a:rPr>
              <a:t> nouveaux vêtements  la cause.</a:t>
            </a:r>
          </a:p>
          <a:p>
            <a:pPr marL="457200" indent="-457200">
              <a:lnSpc>
                <a:spcPct val="150000"/>
              </a:lnSpc>
              <a:buFont typeface="+mj-lt"/>
              <a:buAutoNum type="arabicPeriod"/>
            </a:pPr>
            <a:endParaRPr lang="fr-FR" sz="2000" dirty="0"/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35A096CD-304D-E515-03AE-8934A603F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13557"/>
            <a:ext cx="6769290" cy="647577"/>
          </a:xfrm>
        </p:spPr>
        <p:txBody>
          <a:bodyPr>
            <a:normAutofit/>
          </a:bodyPr>
          <a:lstStyle/>
          <a:p>
            <a:r>
              <a:rPr lang="fr-FR" sz="2800" dirty="0"/>
              <a:t>La Semaine de la mode à Paris</a:t>
            </a:r>
          </a:p>
        </p:txBody>
      </p:sp>
      <p:pic>
        <p:nvPicPr>
          <p:cNvPr id="1028" name="Picture 4" descr="Free photos of Fashion show">
            <a:extLst>
              <a:ext uri="{FF2B5EF4-FFF2-40B4-BE49-F238E27FC236}">
                <a16:creationId xmlns:a16="http://schemas.microsoft.com/office/drawing/2014/main" id="{2EFBAC97-E8A9-1826-B9DC-E70C16FBE60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53640" y="1208314"/>
            <a:ext cx="2832127" cy="424819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id="{FCF4DB3A-5CCF-EB82-AEE5-7BD9CF51B6DF}"/>
              </a:ext>
            </a:extLst>
          </p:cNvPr>
          <p:cNvSpPr txBox="1"/>
          <p:nvPr/>
        </p:nvSpPr>
        <p:spPr>
          <a:xfrm>
            <a:off x="850818" y="1046629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 découvre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!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11CEC831-056B-7C27-766B-F1ACF4953B88}"/>
              </a:ext>
            </a:extLst>
          </p:cNvPr>
          <p:cNvSpPr txBox="1"/>
          <p:nvPr/>
        </p:nvSpPr>
        <p:spPr>
          <a:xfrm>
            <a:off x="3378510" y="3227033"/>
            <a:ext cx="371323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le visite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A6892BE3-ACE2-B48F-DEA9-EF5369D866CE}"/>
              </a:ext>
            </a:extLst>
          </p:cNvPr>
          <p:cNvSpPr txBox="1"/>
          <p:nvPr/>
        </p:nvSpPr>
        <p:spPr>
          <a:xfrm>
            <a:off x="709873" y="1627823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spectacles énormes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me surprennent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A7FE259E-A3CA-B565-1AA0-83283FA499AC}"/>
              </a:ext>
            </a:extLst>
          </p:cNvPr>
          <p:cNvSpPr txBox="1"/>
          <p:nvPr/>
        </p:nvSpPr>
        <p:spPr>
          <a:xfrm>
            <a:off x="3511814" y="3770003"/>
            <a:ext cx="4085729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les stylistes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créent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09070ECA-1D43-BC5E-F484-B16008A7E259}"/>
              </a:ext>
            </a:extLst>
          </p:cNvPr>
          <p:cNvSpPr txBox="1"/>
          <p:nvPr/>
        </p:nvSpPr>
        <p:spPr>
          <a:xfrm>
            <a:off x="4970908" y="4338395"/>
            <a:ext cx="3693994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un styliste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l’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intègre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920355F4-4403-B9B9-1261-D0F1C7B0B2A8}"/>
              </a:ext>
            </a:extLst>
          </p:cNvPr>
          <p:cNvSpPr txBox="1"/>
          <p:nvPr/>
        </p:nvSpPr>
        <p:spPr>
          <a:xfrm>
            <a:off x="2449820" y="4877722"/>
            <a:ext cx="3806880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trouve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belle.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522EE7C3-D459-50CC-3C31-358E39ADBA78}"/>
              </a:ext>
            </a:extLst>
          </p:cNvPr>
          <p:cNvSpPr txBox="1"/>
          <p:nvPr/>
        </p:nvSpPr>
        <p:spPr>
          <a:xfrm>
            <a:off x="253994" y="5719631"/>
            <a:ext cx="5095408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nouveaux vêtements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la cause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.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59EBAAF-88D4-FC14-42DC-704BF0D437E2}"/>
              </a:ext>
            </a:extLst>
          </p:cNvPr>
          <p:cNvSpPr txBox="1"/>
          <p:nvPr/>
        </p:nvSpPr>
        <p:spPr>
          <a:xfrm>
            <a:off x="709872" y="2185326"/>
            <a:ext cx="8239573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Vous, le mannequin* célèbre, j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vous trouve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vraiment joli.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6E0FA18-0466-C201-FE2D-B4616EDFF32E}"/>
              </a:ext>
            </a:extLst>
          </p:cNvPr>
          <p:cNvSpPr txBox="1"/>
          <p:nvPr/>
        </p:nvSpPr>
        <p:spPr>
          <a:xfrm>
            <a:off x="709872" y="2731524"/>
            <a:ext cx="7399867" cy="400110"/>
          </a:xfrm>
          <a:prstGeom prst="rect">
            <a:avLst/>
          </a:prstGeom>
          <a:solidFill>
            <a:schemeClr val="bg1"/>
          </a:solidFill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Je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ne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 te trouve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EF413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pas 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5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travailleur.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5" name="Rounded Rectangle 46">
            <a:extLst>
              <a:ext uri="{FF2B5EF4-FFF2-40B4-BE49-F238E27FC236}">
                <a16:creationId xmlns:a16="http://schemas.microsoft.com/office/drawing/2014/main" id="{31DEDBB2-81E0-D6D2-9A03-ADADA8401EBD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écrire</a:t>
            </a:r>
          </a:p>
        </p:txBody>
      </p:sp>
      <p:sp>
        <p:nvSpPr>
          <p:cNvPr id="6" name="Speech Bubble: Rectangle with Corners Rounded 5">
            <a:extLst>
              <a:ext uri="{FF2B5EF4-FFF2-40B4-BE49-F238E27FC236}">
                <a16:creationId xmlns:a16="http://schemas.microsoft.com/office/drawing/2014/main" id="{34E8EEA0-3464-E0ED-22CE-4DC4FFCB23BD}"/>
              </a:ext>
            </a:extLst>
          </p:cNvPr>
          <p:cNvSpPr/>
          <p:nvPr/>
        </p:nvSpPr>
        <p:spPr>
          <a:xfrm>
            <a:off x="8847510" y="5648597"/>
            <a:ext cx="3202623" cy="504000"/>
          </a:xfrm>
          <a:prstGeom prst="wedgeRoundRectCallout">
            <a:avLst>
              <a:gd name="adj1" fmla="val -19357"/>
              <a:gd name="adj2" fmla="val -37442"/>
              <a:gd name="adj3" fmla="val 16667"/>
            </a:avLst>
          </a:prstGeom>
          <a:solidFill>
            <a:srgbClr val="0055A5"/>
          </a:solidFill>
          <a:ln cmpd="dbl">
            <a:solidFill>
              <a:schemeClr val="bg1"/>
            </a:solidFill>
          </a:ln>
          <a:effectLst>
            <a:outerShdw blurRad="50800" dist="38100" dir="2700000" algn="t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*</a:t>
            </a:r>
            <a:r>
              <a:rPr kumimoji="0" lang="en-GB" sz="2000" b="1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le mannequin </a:t>
            </a:r>
            <a:r>
              <a:rPr kumimoji="0" lang="en-GB" sz="2000" b="0" i="0" u="none" strike="noStrike" kern="1200" cap="none" spc="0" normalizeH="0" baseline="0" noProof="0" dirty="0">
                <a:ln>
                  <a:noFill/>
                </a:ln>
                <a:solidFill>
                  <a:srgbClr val="FFFFFF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= model</a:t>
            </a:r>
            <a:endParaRPr kumimoji="0" lang="en-GB" sz="2000" b="0" i="0" u="none" strike="noStrike" kern="1200" cap="none" spc="0" normalizeH="0" baseline="0" noProof="0" dirty="0">
              <a:ln>
                <a:noFill/>
              </a:ln>
              <a:solidFill>
                <a:srgbClr val="FF0000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526017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 animBg="1"/>
      <p:bldP spid="14" grpId="0" animBg="1"/>
      <p:bldP spid="15" grpId="0" animBg="1"/>
      <p:bldP spid="16" grpId="0" animBg="1"/>
      <p:bldP spid="17" grpId="0" animBg="1"/>
      <p:bldP spid="18" grpId="0" animBg="1"/>
      <p:bldP spid="19" grpId="0" animBg="1"/>
      <p:bldP spid="20" grpId="0" animBg="1"/>
      <p:bldP spid="4" grpId="0" animBg="1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DEBD6-5D53-994C-7E63-3FEC7A29C1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12106" y="870043"/>
            <a:ext cx="5714999" cy="5524500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PARTENAIRE A</a:t>
            </a:r>
          </a:p>
          <a:p>
            <a:pPr marL="358775" indent="-358775"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Do they celebrate Fashion Week every year?</a:t>
            </a:r>
          </a:p>
          <a:p>
            <a:pPr marL="358775" indent="-358775"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Does the president open the show?</a:t>
            </a:r>
          </a:p>
          <a:p>
            <a:pPr marL="358775" indent="-358775"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How do you find the clothes?</a:t>
            </a:r>
          </a:p>
          <a:p>
            <a:pPr marL="358775" indent="-358775"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Do they invite you to the show?</a:t>
            </a:r>
          </a:p>
          <a:p>
            <a:pPr marL="358775" indent="-358775">
              <a:buAutoNum type="arabicPeriod"/>
            </a:pPr>
            <a:r>
              <a:rPr lang="en-GB" sz="2000" dirty="0">
                <a:solidFill>
                  <a:schemeClr val="tx2"/>
                </a:solidFill>
              </a:rPr>
              <a:t>Do they sell the clothes? (H)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pPr marL="358775" indent="-358775">
              <a:buAutoNum type="alphaUcPeriod"/>
            </a:pPr>
            <a:r>
              <a:rPr lang="en-GB" sz="2000" dirty="0">
                <a:solidFill>
                  <a:schemeClr val="tx2"/>
                </a:solidFill>
              </a:rPr>
              <a:t>Yes, it interests me a lot.</a:t>
            </a:r>
          </a:p>
          <a:p>
            <a:pPr marL="358775" indent="-358775">
              <a:buAutoNum type="alphaUcPeriod"/>
            </a:pPr>
            <a:r>
              <a:rPr lang="en-GB" sz="2000" dirty="0">
                <a:solidFill>
                  <a:schemeClr val="tx2"/>
                </a:solidFill>
              </a:rPr>
              <a:t>Yes, I encourage you (sing.) to go to the show.</a:t>
            </a:r>
          </a:p>
          <a:p>
            <a:pPr marL="358775" indent="-358775">
              <a:buAutoNum type="alphaUcPeriod"/>
            </a:pPr>
            <a:r>
              <a:rPr lang="en-GB" sz="2000" dirty="0">
                <a:solidFill>
                  <a:schemeClr val="tx2"/>
                </a:solidFill>
              </a:rPr>
              <a:t>I find it...</a:t>
            </a:r>
          </a:p>
          <a:p>
            <a:pPr marL="358775" indent="-358775">
              <a:buAutoNum type="alphaUcPeriod"/>
            </a:pPr>
            <a:r>
              <a:rPr lang="en-GB" sz="2000" dirty="0">
                <a:solidFill>
                  <a:schemeClr val="tx2"/>
                </a:solidFill>
              </a:rPr>
              <a:t>No, I don’t buy it often.</a:t>
            </a:r>
          </a:p>
          <a:p>
            <a:pPr marL="358775" indent="-358775">
              <a:buAutoNum type="alphaUcPeriod"/>
            </a:pPr>
            <a:r>
              <a:rPr lang="en-GB" sz="2000" dirty="0">
                <a:solidFill>
                  <a:schemeClr val="tx2"/>
                </a:solidFill>
              </a:rPr>
              <a:t>No, she doesn’t help us to choose our clothes. (H)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FFCAB9-F01C-1713-15B9-C8FD3CF9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0" y="201381"/>
            <a:ext cx="7261413" cy="647577"/>
          </a:xfrm>
        </p:spPr>
        <p:txBody>
          <a:bodyPr>
            <a:normAutofit/>
          </a:bodyPr>
          <a:lstStyle/>
          <a:p>
            <a:r>
              <a:rPr lang="fr-FR" dirty="0"/>
              <a:t>La Semaine de la mode à Paris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0B461A3-EED8-42D1-CC5E-081B96563858}"/>
              </a:ext>
            </a:extLst>
          </p:cNvPr>
          <p:cNvSpPr txBox="1">
            <a:spLocks/>
          </p:cNvSpPr>
          <p:nvPr/>
        </p:nvSpPr>
        <p:spPr>
          <a:xfrm>
            <a:off x="5827105" y="870043"/>
            <a:ext cx="6116747" cy="5524500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2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PARTENAIRE B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They celebrate it every spring and every autumn.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he doesn’t open it.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 find them…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they don’t invite me.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No, they don’t sell them. (H)</a:t>
            </a:r>
          </a:p>
          <a:p>
            <a:pPr marL="457200" marR="0" lvl="0" indent="-457200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en-GB" sz="17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 the culture interest you?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you encourage me to go to the show?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Where do you find the list of events?</a:t>
            </a:r>
          </a:p>
          <a:p>
            <a:pPr marL="358775" marR="0" lvl="0" indent="-358775" algn="l" defTabSz="914400" rtl="0" eaLnBrk="1" fontAlgn="auto" latinLnBrk="0" hangingPunct="1">
              <a:lnSpc>
                <a:spcPct val="11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 you buy the newspaper every day?</a:t>
            </a:r>
          </a:p>
          <a:p>
            <a:pPr marL="358775" marR="0" lvl="0" indent="-358775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en-GB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Does your mother help you (pl.) to choose your clothes? (H)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B7DF1038-16F1-79EE-6539-D0E01660B312}"/>
              </a:ext>
            </a:extLst>
          </p:cNvPr>
          <p:cNvSpPr txBox="1"/>
          <p:nvPr/>
        </p:nvSpPr>
        <p:spPr>
          <a:xfrm>
            <a:off x="7045746" y="-44375"/>
            <a:ext cx="33937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Tu parles avec un(e) ami(e) qui conna</a:t>
            </a: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ît la Semaine de la Mode.</a:t>
            </a:r>
            <a:endParaRPr kumimoji="0" lang="fr-FR" sz="20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/>
              <a:ea typeface="+mn-ea"/>
              <a:cs typeface="+mn-cs"/>
            </a:endParaRP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2AD24351-E81E-E4BE-7E72-975DE27DFEC6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</a:p>
        </p:txBody>
      </p:sp>
    </p:spTree>
    <p:extLst>
      <p:ext uri="{BB962C8B-B14F-4D97-AF65-F5344CB8AC3E}">
        <p14:creationId xmlns:p14="http://schemas.microsoft.com/office/powerpoint/2010/main" val="305167748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6BDEBD6-5D53-994C-7E63-3FEC7A29C111}"/>
              </a:ext>
            </a:extLst>
          </p:cNvPr>
          <p:cNvSpPr>
            <a:spLocks noGrp="1"/>
          </p:cNvSpPr>
          <p:nvPr>
            <p:ph type="body" sz="quarter" idx="10"/>
          </p:nvPr>
        </p:nvSpPr>
        <p:spPr>
          <a:xfrm>
            <a:off x="124915" y="887752"/>
            <a:ext cx="5722937" cy="5497883"/>
          </a:xfrm>
          <a:ln>
            <a:solidFill>
              <a:schemeClr val="tx2"/>
            </a:solidFill>
          </a:ln>
        </p:spPr>
        <p:txBody>
          <a:bodyPr>
            <a:noAutofit/>
          </a:bodyPr>
          <a:lstStyle/>
          <a:p>
            <a:r>
              <a:rPr lang="fr-FR" sz="2000" b="1" dirty="0">
                <a:solidFill>
                  <a:schemeClr val="tx2"/>
                </a:solidFill>
              </a:rPr>
              <a:t>PARTENAIRE A</a:t>
            </a: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Ils célèbrent la Semaine de la mode chaque année ?</a:t>
            </a: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Le président ouvre le spectacle ?</a:t>
            </a: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Tu trouves la mode comment ?</a:t>
            </a: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Ils t’invitent au spectacle ?</a:t>
            </a:r>
          </a:p>
          <a:p>
            <a:pPr marL="457200" indent="-457200">
              <a:buAutoNum type="arabicPeriod"/>
            </a:pPr>
            <a:r>
              <a:rPr lang="fr-FR" sz="2000" dirty="0">
                <a:solidFill>
                  <a:schemeClr val="tx2"/>
                </a:solidFill>
              </a:rPr>
              <a:t>Ils vendent les vêtements ? (H)</a:t>
            </a:r>
          </a:p>
          <a:p>
            <a:pPr marL="457200" indent="-457200">
              <a:buAutoNum type="arabicPeriod"/>
            </a:pPr>
            <a:endParaRPr lang="fr-FR" sz="600" dirty="0">
              <a:solidFill>
                <a:schemeClr val="tx2"/>
              </a:solidFill>
            </a:endParaRPr>
          </a:p>
          <a:p>
            <a:pPr marL="457200" indent="-457200">
              <a:buAutoNum type="alphaUcPeriod"/>
            </a:pPr>
            <a:r>
              <a:rPr lang="fr-FR" sz="2000" dirty="0">
                <a:solidFill>
                  <a:schemeClr val="tx2"/>
                </a:solidFill>
              </a:rPr>
              <a:t>Oui, elle m’intéresse beaucoup.</a:t>
            </a:r>
          </a:p>
          <a:p>
            <a:pPr marL="457200" indent="-457200">
              <a:buAutoNum type="alphaUcPeriod"/>
            </a:pPr>
            <a:r>
              <a:rPr lang="fr-FR" sz="2000" dirty="0">
                <a:solidFill>
                  <a:schemeClr val="tx2"/>
                </a:solidFill>
              </a:rPr>
              <a:t>Oui, je vous encourage à aller au spectacle.</a:t>
            </a:r>
          </a:p>
          <a:p>
            <a:pPr marL="457200" indent="-457200">
              <a:buAutoNum type="alphaUcPeriod"/>
            </a:pPr>
            <a:r>
              <a:rPr lang="fr-FR" sz="2000" dirty="0">
                <a:solidFill>
                  <a:schemeClr val="tx2"/>
                </a:solidFill>
              </a:rPr>
              <a:t>Je la trouve…</a:t>
            </a:r>
          </a:p>
          <a:p>
            <a:pPr marL="457200" indent="-457200">
              <a:buAutoNum type="alphaUcPeriod"/>
            </a:pPr>
            <a:r>
              <a:rPr lang="fr-FR" sz="2000" dirty="0">
                <a:solidFill>
                  <a:schemeClr val="tx2"/>
                </a:solidFill>
              </a:rPr>
              <a:t>Non, je ne l’achète pas chaque jour.</a:t>
            </a:r>
          </a:p>
          <a:p>
            <a:pPr marL="457200" indent="-457200">
              <a:buAutoNum type="alphaUcPeriod"/>
            </a:pPr>
            <a:r>
              <a:rPr lang="fr-FR" sz="2000" dirty="0">
                <a:solidFill>
                  <a:schemeClr val="tx2"/>
                </a:solidFill>
              </a:rPr>
              <a:t>Non, elle ne nous aide pas à choisir nos vêtements. (H)</a:t>
            </a:r>
          </a:p>
          <a:p>
            <a:endParaRPr lang="fr-FR" sz="2000" dirty="0">
              <a:solidFill>
                <a:schemeClr val="tx2"/>
              </a:solidFill>
            </a:endParaRPr>
          </a:p>
          <a:p>
            <a:endParaRPr lang="fr-FR" sz="2000" dirty="0">
              <a:solidFill>
                <a:schemeClr val="tx2"/>
              </a:solidFill>
            </a:endParaRPr>
          </a:p>
        </p:txBody>
      </p:sp>
      <p:sp>
        <p:nvSpPr>
          <p:cNvPr id="3" name="Title 2">
            <a:extLst>
              <a:ext uri="{FF2B5EF4-FFF2-40B4-BE49-F238E27FC236}">
                <a16:creationId xmlns:a16="http://schemas.microsoft.com/office/drawing/2014/main" id="{57FFCAB9-F01C-1713-15B9-C8FD3CF972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-1" y="213557"/>
            <a:ext cx="7261413" cy="647577"/>
          </a:xfrm>
        </p:spPr>
        <p:txBody>
          <a:bodyPr>
            <a:normAutofit/>
          </a:bodyPr>
          <a:lstStyle/>
          <a:p>
            <a:r>
              <a:rPr lang="fr-FR" dirty="0"/>
              <a:t>La Semaine de la mode à Paris</a:t>
            </a:r>
          </a:p>
        </p:txBody>
      </p:sp>
      <p:sp>
        <p:nvSpPr>
          <p:cNvPr id="4" name="Text Placeholder 1">
            <a:extLst>
              <a:ext uri="{FF2B5EF4-FFF2-40B4-BE49-F238E27FC236}">
                <a16:creationId xmlns:a16="http://schemas.microsoft.com/office/drawing/2014/main" id="{C0B461A3-EED8-42D1-CC5E-081B96563858}"/>
              </a:ext>
            </a:extLst>
          </p:cNvPr>
          <p:cNvSpPr txBox="1">
            <a:spLocks/>
          </p:cNvSpPr>
          <p:nvPr/>
        </p:nvSpPr>
        <p:spPr>
          <a:xfrm>
            <a:off x="5847852" y="887752"/>
            <a:ext cx="6096000" cy="5497882"/>
          </a:xfrm>
          <a:prstGeom prst="rect">
            <a:avLst/>
          </a:prstGeom>
          <a:ln>
            <a:solidFill>
              <a:schemeClr val="tx2"/>
            </a:solidFill>
          </a:ln>
        </p:spPr>
        <p:txBody>
          <a:bodyPr vert="horz" lIns="91440" tIns="45720" rIns="91440" bIns="45720" rtlCol="0">
            <a:normAutofit fontScale="92500" lnSpcReduction="10000"/>
          </a:bodyPr>
          <a:lstStyle>
            <a:lvl1pPr marL="0" indent="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1pPr>
            <a:lvl2pPr marL="4572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2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2pPr>
            <a:lvl3pPr marL="9144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3pPr>
            <a:lvl4pPr marL="13716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4pPr>
            <a:lvl5pPr marL="1828800" indent="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rgbClr val="525050"/>
                </a:solidFill>
                <a:latin typeface="Century Gothic" panose="020B0502020202020204" pitchFamily="34" charset="0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l" defTabSz="914400" rtl="0" eaLnBrk="1" fontAlgn="auto" latinLnBrk="0" hangingPunct="1">
              <a:lnSpc>
                <a:spcPct val="12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kumimoji="0" lang="fr-FR" sz="2200" b="1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PARTENAIRE B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Ils la célèbrent chaque printemps et chaque  automne.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Non, il ne l’ouvre pas.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Je la trouve…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Non, ils ne m’invitent pas.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Non, ils ne les vendent pas. (H)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fr-FR" sz="26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La culture t’intéresse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m’encourages à aller voir le spectacle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Où trouves-tu la liste d’événements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Tu achètes le journal chaque jour ?</a:t>
            </a:r>
          </a:p>
          <a:p>
            <a:pPr marL="457200" marR="0" lvl="0" indent="-457200" algn="l" defTabSz="914400" rtl="0" eaLnBrk="1" fontAlgn="auto" latinLnBrk="0" hangingPunct="1">
              <a:lnSpc>
                <a:spcPct val="10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r>
              <a:rPr kumimoji="0" lang="fr-FR" sz="22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Votre mère vous aide à choisir vos vêtements ? (H)</a:t>
            </a: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endParaRPr kumimoji="0" lang="fr-FR" sz="2200" b="0" i="0" u="none" strike="noStrike" kern="1200" cap="none" spc="0" normalizeH="0" baseline="0" noProof="0" dirty="0">
              <a:ln>
                <a:noFill/>
              </a:ln>
              <a:solidFill>
                <a:srgbClr val="0055A4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lphaU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  <a:p>
            <a:pPr marL="457200" marR="0" lvl="0" indent="-457200" algn="l" defTabSz="914400" rtl="0" eaLnBrk="1" fontAlgn="auto" latinLnBrk="0" hangingPunct="1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AutoNum type="arabicPeriod"/>
              <a:tabLst/>
              <a:defRPr/>
            </a:pPr>
            <a:endParaRPr kumimoji="0" lang="fr-FR" sz="2400" b="0" i="0" u="none" strike="noStrike" kern="1200" cap="none" spc="0" normalizeH="0" baseline="0" noProof="0" dirty="0">
              <a:ln>
                <a:noFill/>
              </a:ln>
              <a:solidFill>
                <a:srgbClr val="525050"/>
              </a:solidFill>
              <a:effectLst/>
              <a:uLnTx/>
              <a:uFillTx/>
              <a:latin typeface="Century Gothic" panose="020B0502020202020204" pitchFamily="34" charset="0"/>
              <a:ea typeface="+mn-ea"/>
              <a:cs typeface="+mn-cs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0ABB9D89-5C85-8F54-4486-5E9BD056A2BD}"/>
              </a:ext>
            </a:extLst>
          </p:cNvPr>
          <p:cNvSpPr txBox="1"/>
          <p:nvPr/>
        </p:nvSpPr>
        <p:spPr>
          <a:xfrm>
            <a:off x="7261412" y="240175"/>
            <a:ext cx="20556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0" i="0" u="none" strike="noStrike" kern="1200" cap="none" spc="0" normalizeH="0" baseline="0" noProof="0" dirty="0">
                <a:ln>
                  <a:noFill/>
                </a:ln>
                <a:solidFill>
                  <a:srgbClr val="0055A4"/>
                </a:solidFill>
                <a:effectLst/>
                <a:uLnTx/>
                <a:uFillTx/>
                <a:latin typeface="Century Gothic"/>
                <a:ea typeface="+mn-ea"/>
                <a:cs typeface="+mn-cs"/>
              </a:rPr>
              <a:t>Des réponses.</a:t>
            </a:r>
          </a:p>
        </p:txBody>
      </p:sp>
      <p:sp>
        <p:nvSpPr>
          <p:cNvPr id="6" name="Rounded Rectangle 46">
            <a:extLst>
              <a:ext uri="{FF2B5EF4-FFF2-40B4-BE49-F238E27FC236}">
                <a16:creationId xmlns:a16="http://schemas.microsoft.com/office/drawing/2014/main" id="{4A1E885F-EC04-BD53-570C-8B3A42E35F25}"/>
              </a:ext>
            </a:extLst>
          </p:cNvPr>
          <p:cNvSpPr/>
          <p:nvPr/>
        </p:nvSpPr>
        <p:spPr>
          <a:xfrm>
            <a:off x="9888252" y="251614"/>
            <a:ext cx="2055600" cy="399600"/>
          </a:xfrm>
          <a:prstGeom prst="roundRect">
            <a:avLst/>
          </a:prstGeom>
          <a:solidFill>
            <a:srgbClr val="0055A5"/>
          </a:solidFill>
          <a:ln>
            <a:solidFill>
              <a:srgbClr val="0055A5"/>
            </a:solidFill>
          </a:ln>
        </p:spPr>
        <p:style>
          <a:lnRef idx="2">
            <a:schemeClr val="accent2">
              <a:shade val="50000"/>
            </a:schemeClr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fr-FR" sz="20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 pitchFamily="34" charset="0"/>
                <a:ea typeface="+mn-ea"/>
                <a:cs typeface="+mn-cs"/>
              </a:rPr>
              <a:t>parler</a:t>
            </a:r>
          </a:p>
        </p:txBody>
      </p:sp>
    </p:spTree>
    <p:extLst>
      <p:ext uri="{BB962C8B-B14F-4D97-AF65-F5344CB8AC3E}">
        <p14:creationId xmlns:p14="http://schemas.microsoft.com/office/powerpoint/2010/main" val="147371169"/>
      </p:ext>
    </p:extLst>
  </p:cSld>
  <p:clrMapOvr>
    <a:masterClrMapping/>
  </p:clrMapOvr>
</p:sld>
</file>

<file path=ppt/theme/theme1.xml><?xml version="1.0" encoding="utf-8"?>
<a:theme xmlns:a="http://schemas.openxmlformats.org/drawingml/2006/main" name="NCELP_German_2022">
  <a:themeElements>
    <a:clrScheme name="NCELP_French">
      <a:dk1>
        <a:srgbClr val="525050"/>
      </a:dk1>
      <a:lt1>
        <a:srgbClr val="FFFFFF"/>
      </a:lt1>
      <a:dk2>
        <a:srgbClr val="0055A4"/>
      </a:dk2>
      <a:lt2>
        <a:srgbClr val="FFFFFF"/>
      </a:lt2>
      <a:accent1>
        <a:srgbClr val="0060B8"/>
      </a:accent1>
      <a:accent2>
        <a:srgbClr val="EF4135"/>
      </a:accent2>
      <a:accent3>
        <a:srgbClr val="979595"/>
      </a:accent3>
      <a:accent4>
        <a:srgbClr val="2F9AFF"/>
      </a:accent4>
      <a:accent5>
        <a:srgbClr val="F7A59F"/>
      </a:accent5>
      <a:accent6>
        <a:srgbClr val="CCE7FE"/>
      </a:accent6>
      <a:hlink>
        <a:srgbClr val="00B0F0"/>
      </a:hlink>
      <a:folHlink>
        <a:srgbClr val="B87999"/>
      </a:folHlink>
    </a:clrScheme>
    <a:fontScheme name="NCELP_Default_Font">
      <a:majorFont>
        <a:latin typeface="Century Gothic"/>
        <a:ea typeface=""/>
        <a:cs typeface=""/>
      </a:majorFont>
      <a:minorFont>
        <a:latin typeface="Century Gothic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French_Master_Template" id="{8527CCA5-71F5-40AF-9879-95464AC507DC}" vid="{BB1D041E-3947-48A9-8945-D40BC9A5972F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2195</Words>
  <Application>Microsoft Office PowerPoint</Application>
  <PresentationFormat>Widescreen</PresentationFormat>
  <Paragraphs>270</Paragraphs>
  <Slides>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12" baseType="lpstr">
      <vt:lpstr>Arial</vt:lpstr>
      <vt:lpstr>Calibri</vt:lpstr>
      <vt:lpstr>Century Gothic</vt:lpstr>
      <vt:lpstr>NCELP_German_2022</vt:lpstr>
      <vt:lpstr>Direct object pronouns</vt:lpstr>
      <vt:lpstr>Le château du Clos Lucé</vt:lpstr>
      <vt:lpstr>Le château du Clos Lucé</vt:lpstr>
      <vt:lpstr>Negation with direct object pronouns</vt:lpstr>
      <vt:lpstr>La Semaine de la mode à Paris</vt:lpstr>
      <vt:lpstr>La Semaine de la mode à Paris</vt:lpstr>
      <vt:lpstr>La Semaine de la mode à Paris</vt:lpstr>
      <vt:lpstr>La Semaine de la mode à Paris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Direct object pronouns</dc:title>
  <dc:creator>Catherine Salkeld</dc:creator>
  <cp:lastModifiedBy>Catherine Salkeld</cp:lastModifiedBy>
  <cp:revision>1</cp:revision>
  <dcterms:created xsi:type="dcterms:W3CDTF">2022-12-20T17:11:27Z</dcterms:created>
  <dcterms:modified xsi:type="dcterms:W3CDTF">2022-12-20T17:11:59Z</dcterms:modified>
</cp:coreProperties>
</file>