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1" r:id="rId5"/>
  </p:sldMasterIdLst>
  <p:notesMasterIdLst>
    <p:notesMasterId r:id="rId28"/>
  </p:notesMasterIdLst>
  <p:sldIdLst>
    <p:sldId id="257" r:id="rId6"/>
    <p:sldId id="314" r:id="rId7"/>
    <p:sldId id="316" r:id="rId8"/>
    <p:sldId id="317" r:id="rId9"/>
    <p:sldId id="324" r:id="rId10"/>
    <p:sldId id="341" r:id="rId11"/>
    <p:sldId id="319" r:id="rId12"/>
    <p:sldId id="320" r:id="rId13"/>
    <p:sldId id="321" r:id="rId14"/>
    <p:sldId id="342" r:id="rId15"/>
    <p:sldId id="337" r:id="rId16"/>
    <p:sldId id="335" r:id="rId17"/>
    <p:sldId id="336" r:id="rId18"/>
    <p:sldId id="340" r:id="rId19"/>
    <p:sldId id="334" r:id="rId20"/>
    <p:sldId id="329" r:id="rId21"/>
    <p:sldId id="331" r:id="rId22"/>
    <p:sldId id="345" r:id="rId23"/>
    <p:sldId id="346" r:id="rId24"/>
    <p:sldId id="339" r:id="rId25"/>
    <p:sldId id="348" r:id="rId26"/>
    <p:sldId id="32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BF0D5"/>
    <a:srgbClr val="E25B00"/>
    <a:srgbClr val="F66400"/>
    <a:srgbClr val="EE6000"/>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94343" autoAdjust="0"/>
  </p:normalViewPr>
  <p:slideViewPr>
    <p:cSldViewPr snapToGrid="0">
      <p:cViewPr varScale="1">
        <p:scale>
          <a:sx n="73" d="100"/>
          <a:sy n="73" d="100"/>
        </p:scale>
        <p:origin x="414" y="72"/>
      </p:cViewPr>
      <p:guideLst/>
    </p:cSldViewPr>
  </p:slideViewPr>
  <p:outlineViewPr>
    <p:cViewPr>
      <p:scale>
        <a:sx n="33" d="100"/>
        <a:sy n="33" d="100"/>
      </p:scale>
      <p:origin x="0" y="0"/>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12/03/2021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 my name is</a:t>
            </a:r>
            <a:r>
              <a:rPr lang="en-GB" baseline="0" dirty="0" smtClean="0"/>
              <a:t> Nick Avery and I’m a resource developer and the Spanish scheme of work holder at NCELP. My talk today focuses on how we can make grammar practice meaningful and effective.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smtClean="0"/>
              <a:t>DO </a:t>
            </a:r>
            <a:r>
              <a:rPr lang="en-GB" b="1" u="none" dirty="0"/>
              <a:t>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192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Here is an example from German. This time, the grammar being practised is a syntactic (word order) 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German example authors: Natalie Finlayson, Rachel Hawkes, </a:t>
            </a:r>
            <a:r>
              <a:rPr lang="en-GB" b="0" baseline="0" dirty="0" err="1" smtClean="0"/>
              <a:t>Inge</a:t>
            </a:r>
            <a:r>
              <a:rPr lang="en-GB" b="0" baseline="0" dirty="0" smtClean="0"/>
              <a:t> </a:t>
            </a:r>
            <a:r>
              <a:rPr lang="en-GB" b="0" baseline="0" dirty="0" err="1" smtClean="0"/>
              <a:t>Alferink</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Timing</a:t>
            </a:r>
            <a:r>
              <a:rPr lang="en-GB" b="1" baseline="0"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explain the order of words in a German sentence,</a:t>
            </a:r>
            <a:r>
              <a:rPr lang="en-US" b="0" baseline="0" dirty="0"/>
              <a:t> and how this is affected by an initial adverb.</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0" lvl="0" indent="0" algn="l" rtl="0">
              <a:lnSpc>
                <a:spcPct val="100000"/>
              </a:lnSpc>
              <a:spcBef>
                <a:spcPts val="0"/>
              </a:spcBef>
              <a:spcAft>
                <a:spcPts val="0"/>
              </a:spcAft>
              <a:buSzPts val="1400"/>
              <a:buNone/>
            </a:pPr>
            <a:r>
              <a:rPr lang="en-GB" b="0" dirty="0"/>
              <a:t>1.</a:t>
            </a:r>
            <a:r>
              <a:rPr lang="en-GB" b="0" baseline="0" dirty="0"/>
              <a:t> Cycle through the information on the slide using the animation sequence.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880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smtClean="0"/>
              <a:t>In German, sentences may either begin with a subject or an adverb. The adverb comes first when it is given more emphasis.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smtClean="0"/>
          </a:p>
          <a:p>
            <a:endParaRPr lang="en-GB" b="1" noProof="0" smtClean="0"/>
          </a:p>
          <a:p>
            <a:r>
              <a:rPr lang="en-US" b="1" smtClean="0"/>
              <a:t>-----------------------------</a:t>
            </a:r>
          </a:p>
          <a:p>
            <a:r>
              <a:rPr lang="en-US" b="1" smtClean="0"/>
              <a:t>Activity notes</a:t>
            </a:r>
            <a:endParaRPr lang="en-GB" b="1" baseline="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smtClean="0"/>
              <a:t>Timing</a:t>
            </a:r>
            <a:r>
              <a:rPr lang="en-GB" b="1" baseline="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US" b="0"/>
              <a:t>To explain the order of words in a German sentence,</a:t>
            </a:r>
            <a:r>
              <a:rPr lang="en-US" b="0" baseline="0"/>
              <a:t> and how this is affected by an initial adverb.</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0" lvl="0" indent="0" algn="l" rtl="0">
              <a:lnSpc>
                <a:spcPct val="100000"/>
              </a:lnSpc>
              <a:spcBef>
                <a:spcPts val="0"/>
              </a:spcBef>
              <a:spcAft>
                <a:spcPts val="0"/>
              </a:spcAft>
              <a:buSzPts val="1400"/>
              <a:buNone/>
            </a:pPr>
            <a:r>
              <a:rPr lang="en-GB" b="0"/>
              <a:t>1.</a:t>
            </a:r>
            <a:r>
              <a:rPr lang="en-GB" b="0" baseline="0"/>
              <a:t> Cycle through the information on the slide using the animation sequence.</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148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smtClean="0"/>
              <a:t>In this reading activity, students need to read the sentences and decide how they must begin: with an adverb (like Heute-today; Am Dienstag – on Tuesday) or without anything. To do this, they have to look carefully at the first word of the sentence. If it begins with a subject (like </a:t>
            </a:r>
            <a:r>
              <a:rPr lang="en-GB" b="0" i="1" baseline="0" smtClean="0"/>
              <a:t>ich</a:t>
            </a:r>
            <a:r>
              <a:rPr lang="en-GB" b="0" i="0" baseline="0" smtClean="0"/>
              <a:t>), </a:t>
            </a:r>
            <a:r>
              <a:rPr lang="en-GB" b="0" baseline="0" smtClean="0"/>
              <a:t>nothing is missing. If it begins with a verb (like </a:t>
            </a:r>
            <a:r>
              <a:rPr lang="en-GB" b="0" i="1" baseline="0" smtClean="0"/>
              <a:t>spiele</a:t>
            </a:r>
            <a:r>
              <a:rPr lang="en-GB" b="0" i="0" baseline="0" smtClean="0"/>
              <a:t>), </a:t>
            </a:r>
            <a:r>
              <a:rPr lang="en-GB" b="0" baseline="0" smtClean="0"/>
              <a:t>the sentence must begin with an adverb. It is followed in the same teaching sequence by a listening activity and then a scaffolded written production task, which cues production of the two different word 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smtClean="0"/>
          </a:p>
          <a:p>
            <a:r>
              <a:rPr lang="en-US" b="1" smtClean="0"/>
              <a:t>-----------------------------</a:t>
            </a:r>
          </a:p>
          <a:p>
            <a:r>
              <a:rPr lang="en-US" b="1" smtClean="0"/>
              <a:t>Activity notes</a:t>
            </a:r>
            <a:endParaRPr lang="en-GB" b="1" noProof="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smtClean="0"/>
              <a:t>Timing</a:t>
            </a:r>
            <a:r>
              <a:rPr lang="en-GB" b="1" baseline="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In this referential reading activity and the listening exercise that follow, students must decide whether a time phrase is included in the sentence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Explain that the </a:t>
            </a:r>
            <a:r>
              <a:rPr lang="en-GB" b="1" baseline="0" dirty="0"/>
              <a:t>word order</a:t>
            </a:r>
            <a:r>
              <a:rPr lang="en-GB" b="0" baseline="0" dirty="0"/>
              <a:t> will tell them whether or not </a:t>
            </a:r>
            <a:r>
              <a:rPr lang="en-GB" baseline="0" dirty="0"/>
              <a:t>whether a time phrase is included in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Students select between the time phrase shown in each case, or a blank (indicated by a dash), in order to complete the </a:t>
            </a:r>
            <a:r>
              <a:rPr lang="en-GB" baseline="0" dirty="0" err="1"/>
              <a:t>sectence</a:t>
            </a:r>
            <a:r>
              <a:rPr lang="en-GB"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Capital letters have been removed from all sentences so as not to give lexical clues. Teachers to note that Wolfgang und Mehmet should have used capital letters at the beginning of sentences 1 and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2.</a:t>
            </a:r>
            <a:r>
              <a:rPr lang="en-GB" sz="1200" b="0" i="0" u="none" strike="noStrike" kern="1200" cap="none" baseline="0" dirty="0">
                <a:solidFill>
                  <a:schemeClr val="tx1"/>
                </a:solidFill>
                <a:effectLst/>
                <a:latin typeface="+mn-lt"/>
                <a:ea typeface="Calibri"/>
                <a:cs typeface="Calibri"/>
                <a:sym typeface="Calibri"/>
              </a:rPr>
              <a:t> </a:t>
            </a:r>
            <a:r>
              <a:rPr lang="en-GB" b="0" i="0" baseline="0" dirty="0"/>
              <a:t>This week’s SSC ‘TH’ appears in the word ‘</a:t>
            </a:r>
            <a:r>
              <a:rPr lang="en-GB" b="0" i="0" baseline="0" dirty="0" err="1"/>
              <a:t>Mathe</a:t>
            </a:r>
            <a:r>
              <a:rPr lang="en-GB" b="0" i="0" baseline="0" dirty="0"/>
              <a:t>’ - it is worth pointing this out to students. </a:t>
            </a:r>
            <a:r>
              <a:rPr lang="en-GB" b="0" i="0" baseline="0" dirty="0">
                <a:sym typeface="Wingdings" panose="05000000000000000000" pitchFamily="2" charset="2"/>
              </a:rPr>
              <a:t>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err="1"/>
              <a:t>chillen</a:t>
            </a:r>
            <a:r>
              <a:rPr lang="en-GB" i="0" baseline="0" dirty="0"/>
              <a:t> [&gt;4034] </a:t>
            </a:r>
            <a:r>
              <a:rPr lang="en-GB" i="0" baseline="0" dirty="0" err="1"/>
              <a:t>shoppen</a:t>
            </a:r>
            <a:r>
              <a:rPr lang="en-GB" i="0" baseline="0" dirty="0"/>
              <a:t> [&gt;4034]</a:t>
            </a:r>
            <a:br>
              <a:rPr lang="en-GB" i="0" baseline="0" dirty="0"/>
            </a:b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337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smtClean="0"/>
              <a:t>This scaffolded writing task is taken from the end of the same lesson. It practises the same features (word order one vs word order two). To compel students to use both word orders, the sentence starter is given. After further practice, students could be asked to produce such sentences more freely, writing their own sentences using the two word 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smtClean="0"/>
              <a:t>Timing</a:t>
            </a:r>
            <a:r>
              <a:rPr lang="en-GB" b="1" baseline="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aseline="0"/>
              <a:t>This exercise is a scaffolded task that prepares students for the freer spoken and written exercises in the next lesson. The starts of the German sentences are given so that students must practise both WO1 and WO2.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Teacher </a:t>
            </a:r>
            <a:r>
              <a:rPr lang="en-GB" baseline="0" dirty="0"/>
              <a:t>to note the use of the present continuous in English throughout, and highlight to students.</a:t>
            </a:r>
            <a:r>
              <a:rPr lang="en-GB" baseline="0"/>
              <a:t/>
            </a:r>
            <a:br>
              <a:rPr lang="en-GB" baseline="0"/>
            </a:br>
            <a:r>
              <a:rPr lang="en-GB" baseline="0"/>
              <a:t>2. Students translate each sentence into German, following the start indicated.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baseline="0" dirty="0"/>
              <a:t>Students may be inclined to reproduce English word order (i.e. put the days of the week at the end of the sentence).</a:t>
            </a:r>
            <a:br>
              <a:rPr lang="en-GB" baseline="0" dirty="0"/>
            </a:br>
            <a:r>
              <a:rPr lang="en-GB" baseline="0" dirty="0"/>
              <a:t>It is worth perhaps doing the first two sentences and then providing whole class feedback, reminding students that the adverb (here it is an adverbial time expression - on Monday etc..) goes straight after the verb in WO1, as they have previously learnt </a:t>
            </a:r>
            <a:r>
              <a:rPr lang="en-GB" sz="1200" kern="1200" dirty="0">
                <a:solidFill>
                  <a:schemeClr val="tx1"/>
                </a:solidFill>
                <a:effectLst/>
                <a:latin typeface="+mn-lt"/>
                <a:ea typeface="+mn-ea"/>
                <a:cs typeface="+mn-cs"/>
              </a:rPr>
              <a:t>and practised with other adverbs.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257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smtClean="0"/>
              <a:t>Like the Spanish example, the French one here focuses on endings, but this time for nouns. Some masculine nouns in French end in ‘-al’ and in their plural form they take the ending ‘-aux’. We’re going to look at a listening activity that directs students’ attention to these two endings and their meanings.</a:t>
            </a:r>
            <a:endParaRPr lang="en-US" b="1" smtClean="0"/>
          </a:p>
          <a:p>
            <a:endParaRPr lang="en-GB" b="1" noProof="0" smtClean="0"/>
          </a:p>
          <a:p>
            <a:r>
              <a:rPr lang="en-US" b="1" smtClean="0"/>
              <a:t>-----------------------------</a:t>
            </a:r>
          </a:p>
          <a:p>
            <a:r>
              <a:rPr lang="en-US" b="1" smtClean="0"/>
              <a:t>Activity notes</a:t>
            </a:r>
            <a:endParaRPr lang="en-GB" b="1" noProof="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smtClean="0"/>
              <a:t>Timing</a:t>
            </a:r>
            <a:r>
              <a:rPr lang="en-US" b="1" dirty="0"/>
              <a:t>: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introduce the regular plural marker –aux with nouns ending in –ail or –ail (with an audible difference).</a:t>
            </a:r>
            <a:endParaRPr lang="en-US" b="0" dirty="0"/>
          </a:p>
          <a:p>
            <a:endParaRPr lang="en-US" b="1" dirty="0"/>
          </a:p>
          <a:p>
            <a:r>
              <a:rPr lang="en-US" b="1" dirty="0"/>
              <a:t>Procedure:</a:t>
            </a:r>
          </a:p>
          <a:p>
            <a:pPr marL="228600" indent="-228600">
              <a:buAutoNum type="arabicPeriod"/>
            </a:pPr>
            <a:r>
              <a:rPr lang="en-US" b="0" dirty="0"/>
              <a:t>Click to</a:t>
            </a:r>
            <a:r>
              <a:rPr lang="en-US" b="0" baseline="0" dirty="0"/>
              <a:t> bring up the explanation.</a:t>
            </a:r>
          </a:p>
          <a:p>
            <a:pPr marL="228600" indent="-228600">
              <a:buAutoNum type="arabicPeriod"/>
            </a:pPr>
            <a:r>
              <a:rPr lang="en-US" b="0" baseline="0" dirty="0"/>
              <a:t>Click on the audio triggers to hear the pronunciations of singular vs plural.</a:t>
            </a:r>
          </a:p>
          <a:p>
            <a:pPr marL="228600" indent="-228600">
              <a:buAutoNum type="arabicPeriod"/>
            </a:pPr>
            <a:r>
              <a:rPr lang="en-US" b="0" dirty="0"/>
              <a:t>Clarify meaning</a:t>
            </a:r>
            <a:r>
              <a:rPr lang="en-US" b="0" baseline="0" dirty="0"/>
              <a:t>s in English of nouns before moving on.</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used (1 is the most frequent word in French): </a:t>
            </a:r>
            <a:r>
              <a:rPr lang="en-GB" baseline="0" dirty="0"/>
              <a:t/>
            </a:r>
            <a:br>
              <a:rPr lang="en-GB" baseline="0" dirty="0"/>
            </a:br>
            <a:r>
              <a:rPr lang="en-GB" baseline="0" dirty="0" err="1"/>
              <a:t>pluriel</a:t>
            </a:r>
            <a:r>
              <a:rPr lang="en-GB" baseline="0" dirty="0"/>
              <a:t> [&gt;5000], cheval [2220]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28600" indent="-228600">
              <a:buAutoNum type="arabicPeriod"/>
            </a:pPr>
            <a:endParaRPr lang="en-US" b="0" dirty="0"/>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031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smtClean="0"/>
              <a:t>The activity</a:t>
            </a:r>
            <a:r>
              <a:rPr lang="en-GB" b="0" baseline="0" noProof="0" dirty="0" smtClean="0"/>
              <a:t> gets students to ‘find the fly’ under the lily pad by listening to a set of words that either have the singular –al (or –ail) or plural –aux endings.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smtClean="0"/>
              <a:t>You can see in the picture that the decision to move one way or another depends on recognition of each noun’s ending and understanding of whether it refers to one thing (1) or several things (2+). If students do this correctly, they’ll be able to work out which lily pad the frog needs to go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smtClean="0"/>
              <a:t>Only the noun is heard. There are no articles like ‘le’ or ‘les’ as these would give away the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smtClean="0"/>
              <a:t>Activity authors: Natalie Finlayson, Victoria Hobson, Catherine </a:t>
            </a:r>
            <a:r>
              <a:rPr lang="en-GB" b="0" baseline="0" noProof="0" smtClean="0"/>
              <a:t>Salkeld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smtClean="0"/>
          </a:p>
          <a:p>
            <a:r>
              <a:rPr lang="en-US" b="1" dirty="0" smtClean="0"/>
              <a:t>-----------------------------</a:t>
            </a:r>
          </a:p>
          <a:p>
            <a:r>
              <a:rPr lang="en-US" b="1" dirty="0" smtClean="0"/>
              <a:t>Activity notes</a:t>
            </a:r>
            <a:endParaRPr lang="en-GB" b="1" dirty="0" smtClean="0"/>
          </a:p>
          <a:p>
            <a:endParaRPr lang="en-GB" b="1" dirty="0" smtClean="0"/>
          </a:p>
          <a:p>
            <a:r>
              <a:rPr lang="en-GB" b="1" dirty="0" smtClean="0"/>
              <a:t>Timing</a:t>
            </a:r>
            <a:r>
              <a:rPr lang="en-GB" b="1" dirty="0"/>
              <a:t>: 7 minutes </a:t>
            </a:r>
            <a:r>
              <a:rPr lang="en-GB" b="0" dirty="0"/>
              <a:t>for 4 slides</a:t>
            </a:r>
            <a:r>
              <a:rPr lang="en-GB" dirty="0"/>
              <a:t/>
            </a:r>
            <a:br>
              <a:rPr lang="en-GB" dirty="0"/>
            </a:br>
            <a:r>
              <a:rPr lang="en-GB" b="1" dirty="0"/>
              <a:t/>
            </a:r>
            <a:br>
              <a:rPr lang="en-GB" b="1" dirty="0"/>
            </a:br>
            <a:r>
              <a:rPr lang="en-GB" b="1" dirty="0"/>
              <a:t>Aim: </a:t>
            </a:r>
            <a:r>
              <a:rPr lang="en-GB" b="0" dirty="0"/>
              <a:t>To distinguish aurally between sounds –al/–ail </a:t>
            </a:r>
            <a:r>
              <a:rPr lang="en-GB" sz="1200" b="0" dirty="0">
                <a:solidFill>
                  <a:schemeClr val="accent5">
                    <a:lumMod val="50000"/>
                  </a:schemeClr>
                </a:solidFill>
              </a:rPr>
              <a:t>and –aux, and to connect this difference in sound with a change in meaning (singular/plural).</a:t>
            </a:r>
            <a:r>
              <a:rPr lang="en-GB" dirty="0"/>
              <a:t/>
            </a:r>
            <a:br>
              <a:rPr lang="en-GB" dirty="0"/>
            </a:br>
            <a:r>
              <a:rPr lang="en-GB" dirty="0"/>
              <a:t/>
            </a:r>
            <a:br>
              <a:rPr lang="en-GB" dirty="0"/>
            </a:br>
            <a:r>
              <a:rPr lang="en-GB" b="1" dirty="0"/>
              <a:t>Procedure:</a:t>
            </a:r>
            <a:r>
              <a:rPr lang="en-GB" dirty="0"/>
              <a:t/>
            </a:r>
            <a:br>
              <a:rPr lang="en-GB" dirty="0"/>
            </a:br>
            <a:r>
              <a:rPr lang="en-GB" dirty="0"/>
              <a:t>1. Use this example to prepare students for the full game on the slide that follows.</a:t>
            </a:r>
          </a:p>
          <a:p>
            <a:r>
              <a:rPr lang="en-GB" dirty="0"/>
              <a:t>2. Explain to students that they will hear a ‘code’ in French which will direct them to the lily pad where the fly is. The ‘code’ will be </a:t>
            </a:r>
            <a:r>
              <a:rPr lang="en-GB" b="1" dirty="0"/>
              <a:t>two</a:t>
            </a:r>
            <a:r>
              <a:rPr lang="en-GB" dirty="0"/>
              <a:t> words long in the example (</a:t>
            </a:r>
            <a:r>
              <a:rPr lang="en-GB" b="1" dirty="0"/>
              <a:t>five </a:t>
            </a:r>
            <a:r>
              <a:rPr lang="en-GB" b="0" dirty="0"/>
              <a:t>words long in the game) and will consist of a mix of singular and plural forms of </a:t>
            </a:r>
            <a:r>
              <a:rPr lang="en-GB" b="0" i="1" dirty="0"/>
              <a:t>animal, journal, </a:t>
            </a:r>
            <a:r>
              <a:rPr lang="en-GB" b="0" i="1" dirty="0" err="1"/>
              <a:t>hôpital</a:t>
            </a:r>
            <a:r>
              <a:rPr lang="en-GB" b="0" i="1" dirty="0"/>
              <a:t> </a:t>
            </a:r>
            <a:r>
              <a:rPr lang="en-GB" b="0" i="0" dirty="0"/>
              <a:t>and </a:t>
            </a:r>
            <a:r>
              <a:rPr lang="en-GB" b="0" i="1" dirty="0"/>
              <a:t>travail</a:t>
            </a:r>
            <a:r>
              <a:rPr lang="en-GB" b="0" i="1" u="none" dirty="0"/>
              <a:t>. </a:t>
            </a:r>
            <a:r>
              <a:rPr lang="en-GB" b="0" i="0" u="none" dirty="0"/>
              <a:t>If they hear the singular form, they should follow the arrow labelled ‘</a:t>
            </a:r>
            <a:r>
              <a:rPr lang="en-GB" b="1" i="0" u="none" dirty="0"/>
              <a:t>1</a:t>
            </a:r>
            <a:r>
              <a:rPr lang="en-GB" b="0" i="0" u="none" dirty="0"/>
              <a:t>’. If they hear the plural form, they should follow the arrow labelled ‘</a:t>
            </a:r>
            <a:r>
              <a:rPr lang="en-US" sz="1200" b="1" dirty="0">
                <a:solidFill>
                  <a:schemeClr val="accent5">
                    <a:lumMod val="50000"/>
                  </a:schemeClr>
                </a:solidFill>
              </a:rPr>
              <a:t>2</a:t>
            </a:r>
            <a:r>
              <a:rPr lang="en-US" sz="1200" b="1" baseline="30000" dirty="0">
                <a:solidFill>
                  <a:schemeClr val="accent5">
                    <a:lumMod val="50000"/>
                  </a:schemeClr>
                </a:solidFill>
              </a:rPr>
              <a:t>+</a:t>
            </a:r>
            <a:r>
              <a:rPr lang="en-US" sz="1200" b="0" baseline="0" dirty="0">
                <a:solidFill>
                  <a:schemeClr val="accent5">
                    <a:lumMod val="50000"/>
                  </a:schemeClr>
                </a:solidFill>
              </a:rPr>
              <a:t>’.</a:t>
            </a:r>
            <a:endParaRPr lang="en-GB" b="0" baseline="0" dirty="0"/>
          </a:p>
          <a:p>
            <a:r>
              <a:rPr lang="en-GB" dirty="0"/>
              <a:t>3. Click on the arrow to hear the code.</a:t>
            </a:r>
          </a:p>
          <a:p>
            <a:r>
              <a:rPr lang="en-GB" dirty="0"/>
              <a:t>4. Students hear </a:t>
            </a:r>
            <a:r>
              <a:rPr lang="en-GB" sz="1200" i="1" dirty="0" err="1">
                <a:solidFill>
                  <a:schemeClr val="accent1">
                    <a:lumMod val="50000"/>
                  </a:schemeClr>
                </a:solidFill>
              </a:rPr>
              <a:t>animaux</a:t>
            </a:r>
            <a:r>
              <a:rPr lang="en-GB" sz="1200" i="1" dirty="0">
                <a:solidFill>
                  <a:schemeClr val="accent1">
                    <a:lumMod val="50000"/>
                  </a:schemeClr>
                </a:solidFill>
              </a:rPr>
              <a:t>. </a:t>
            </a:r>
            <a:r>
              <a:rPr lang="en-GB" b="1" dirty="0"/>
              <a:t>Starting on the lily pad with the frog</a:t>
            </a:r>
            <a:r>
              <a:rPr lang="en-GB" dirty="0"/>
              <a:t> on it,</a:t>
            </a:r>
            <a:r>
              <a:rPr lang="en-GB" sz="1200" i="0" dirty="0">
                <a:solidFill>
                  <a:schemeClr val="accent1">
                    <a:lumMod val="50000"/>
                  </a:schemeClr>
                </a:solidFill>
              </a:rPr>
              <a:t> they move down one lily pad, following the </a:t>
            </a:r>
            <a:r>
              <a:rPr lang="en-GB" b="0" i="0" u="none" dirty="0"/>
              <a:t>‘</a:t>
            </a:r>
            <a:r>
              <a:rPr lang="en-US" sz="1200" b="1" dirty="0">
                <a:solidFill>
                  <a:schemeClr val="accent5">
                    <a:lumMod val="50000"/>
                  </a:schemeClr>
                </a:solidFill>
              </a:rPr>
              <a:t>2</a:t>
            </a:r>
            <a:r>
              <a:rPr lang="en-US" sz="1200" b="1" baseline="30000" dirty="0">
                <a:solidFill>
                  <a:schemeClr val="accent5">
                    <a:lumMod val="50000"/>
                  </a:schemeClr>
                </a:solidFill>
              </a:rPr>
              <a:t>+</a:t>
            </a:r>
            <a:r>
              <a:rPr lang="en-US" sz="1200" b="0" baseline="0" dirty="0">
                <a:solidFill>
                  <a:schemeClr val="accent5">
                    <a:lumMod val="50000"/>
                  </a:schemeClr>
                </a:solidFill>
              </a:rPr>
              <a:t>’ arrow. They then hear </a:t>
            </a:r>
            <a:r>
              <a:rPr lang="en-US" sz="1200" b="0" i="1" baseline="0" dirty="0">
                <a:solidFill>
                  <a:schemeClr val="accent5">
                    <a:lumMod val="50000"/>
                  </a:schemeClr>
                </a:solidFill>
              </a:rPr>
              <a:t>travail</a:t>
            </a:r>
            <a:r>
              <a:rPr lang="en-US" sz="1200" b="0" i="0" baseline="0" dirty="0">
                <a:solidFill>
                  <a:schemeClr val="accent5">
                    <a:lumMod val="50000"/>
                  </a:schemeClr>
                </a:solidFill>
              </a:rPr>
              <a:t> and follow the ‘</a:t>
            </a:r>
            <a:r>
              <a:rPr lang="en-US" sz="1200" b="1" i="0" baseline="0" dirty="0">
                <a:solidFill>
                  <a:schemeClr val="accent5">
                    <a:lumMod val="50000"/>
                  </a:schemeClr>
                </a:solidFill>
              </a:rPr>
              <a:t>1</a:t>
            </a:r>
            <a:r>
              <a:rPr lang="en-US" sz="1200" b="0" i="0" baseline="0" dirty="0">
                <a:solidFill>
                  <a:schemeClr val="accent5">
                    <a:lumMod val="50000"/>
                  </a:schemeClr>
                </a:solidFill>
              </a:rPr>
              <a:t>’ arrow, moving left to end on lily pad ‘Z’.</a:t>
            </a:r>
            <a:endParaRPr lang="en-GB" dirty="0"/>
          </a:p>
          <a:p>
            <a:r>
              <a:rPr lang="en-GB" dirty="0"/>
              <a:t>5. Click to reveal a transcript so that students can check their answer. Ask ‘</a:t>
            </a:r>
            <a:r>
              <a:rPr lang="en-GB" dirty="0" err="1"/>
              <a:t>tu</a:t>
            </a:r>
            <a:r>
              <a:rPr lang="en-GB" dirty="0"/>
              <a:t> es </a:t>
            </a:r>
            <a:r>
              <a:rPr lang="en-US" sz="1200" dirty="0" err="1">
                <a:solidFill>
                  <a:schemeClr val="accent5">
                    <a:lumMod val="50000"/>
                  </a:schemeClr>
                </a:solidFill>
              </a:rPr>
              <a:t>où</a:t>
            </a:r>
            <a:r>
              <a:rPr lang="en-US" sz="1200" dirty="0">
                <a:solidFill>
                  <a:schemeClr val="accent5">
                    <a:lumMod val="50000"/>
                  </a:schemeClr>
                </a:solidFill>
              </a:rPr>
              <a:t> ?</a:t>
            </a:r>
            <a:r>
              <a:rPr lang="en-GB" dirty="0"/>
              <a:t>’ to elicit a letter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Click on the lily pad with the letter the students call out. If they are correct, the lily pad disappears to reveal a fly. If they are incorrect, a net is revealed.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algn="l"/>
            <a:r>
              <a:rPr lang="en-GB" sz="1200" dirty="0" err="1">
                <a:solidFill>
                  <a:schemeClr val="accent1">
                    <a:lumMod val="50000"/>
                  </a:schemeClr>
                </a:solidFill>
              </a:rPr>
              <a:t>animaux</a:t>
            </a:r>
            <a:r>
              <a:rPr lang="en-GB" sz="1200" dirty="0">
                <a:solidFill>
                  <a:schemeClr val="accent1">
                    <a:lumMod val="50000"/>
                  </a:schemeClr>
                </a:solidFill>
              </a:rPr>
              <a:t>, travail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983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One example slide. In the lesson,</a:t>
            </a:r>
            <a:r>
              <a:rPr lang="en-GB" baseline="0" smtClean="0"/>
              <a:t> there were 3 such slides, to allow for sufficient practice.</a:t>
            </a:r>
            <a:endParaRPr lang="en-GB" smtClean="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travaux, </a:t>
            </a:r>
            <a:r>
              <a:rPr lang="en-GB" dirty="0" err="1"/>
              <a:t>hôpital</a:t>
            </a:r>
            <a:r>
              <a:rPr lang="en-GB" dirty="0"/>
              <a:t>, </a:t>
            </a:r>
            <a:r>
              <a:rPr lang="en-GB" dirty="0" err="1"/>
              <a:t>animaux</a:t>
            </a:r>
            <a:r>
              <a:rPr lang="en-GB" dirty="0"/>
              <a:t>, journal, travail (Answer = D)</a:t>
            </a:r>
          </a:p>
          <a:p>
            <a:endParaRPr lang="en-US" b="1" smtClean="0"/>
          </a:p>
          <a:p>
            <a:r>
              <a:rPr lang="en-US" b="1" smtClean="0"/>
              <a:t>-----------------------------</a:t>
            </a:r>
          </a:p>
          <a:p>
            <a:r>
              <a:rPr lang="en-US" b="1" smtClean="0"/>
              <a:t>Activity notes</a:t>
            </a:r>
            <a:endParaRPr lang="en-GB" b="1" smtClean="0"/>
          </a:p>
          <a:p>
            <a:endParaRPr lang="en-GB" b="1" smtClean="0"/>
          </a:p>
          <a:p>
            <a:r>
              <a:rPr lang="en-GB" b="1" smtClean="0"/>
              <a:t>Procedure:</a:t>
            </a:r>
            <a:r>
              <a:rPr lang="en-GB" smtClean="0"/>
              <a:t/>
            </a:r>
            <a:br>
              <a:rPr lang="en-GB" smtClean="0"/>
            </a:br>
            <a:r>
              <a:rPr lang="en-GB" smtClean="0"/>
              <a:t>1. Explain to students that they are now going to hear three longer codes consisting of five words (singular and plural forms of </a:t>
            </a:r>
            <a:r>
              <a:rPr lang="en-GB" i="1" smtClean="0"/>
              <a:t>animal, journal, hôpital </a:t>
            </a:r>
            <a:r>
              <a:rPr lang="en-GB" i="0" smtClean="0"/>
              <a:t>and </a:t>
            </a:r>
            <a:r>
              <a:rPr lang="en-GB" i="1" smtClean="0"/>
              <a:t>travail</a:t>
            </a:r>
            <a:r>
              <a:rPr lang="en-GB" i="0" smtClean="0"/>
              <a:t>). </a:t>
            </a:r>
            <a:endParaRPr lang="en-GB" smtClean="0"/>
          </a:p>
          <a:p>
            <a:r>
              <a:rPr lang="en-GB" smtClean="0"/>
              <a:t>2. Click on ‘1’ to play the first code. </a:t>
            </a:r>
            <a:r>
              <a:rPr lang="en-GB" b="1" smtClean="0"/>
              <a:t>Starting on the lily pad with the frog</a:t>
            </a:r>
            <a:r>
              <a:rPr lang="en-GB" smtClean="0"/>
              <a:t> on it, students trace the route with their fingers, or mini versions of the slide can be printed to trace with a pen.</a:t>
            </a:r>
          </a:p>
          <a:p>
            <a:r>
              <a:rPr lang="en-GB" smtClean="0"/>
              <a:t>3. Play the audio for a second time if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4. Ask ‘tu es </a:t>
            </a:r>
            <a:r>
              <a:rPr lang="en-US" sz="1200" smtClean="0">
                <a:solidFill>
                  <a:schemeClr val="accent5">
                    <a:lumMod val="50000"/>
                  </a:schemeClr>
                </a:solidFill>
              </a:rPr>
              <a:t>où ?</a:t>
            </a:r>
            <a:r>
              <a:rPr lang="en-GB" smtClean="0"/>
              <a:t>’ to elicit letters (in French!) from the class.</a:t>
            </a:r>
          </a:p>
          <a:p>
            <a:r>
              <a:rPr lang="en-GB" smtClean="0"/>
              <a:t>5. Click on the lily pad to reveal whether the students were correct (fly) or incorrect (net). </a:t>
            </a:r>
          </a:p>
          <a:p>
            <a:r>
              <a:rPr lang="en-GB" smtClean="0"/>
              <a:t>6. Repeat steps 2-5 for the second and third codes (</a:t>
            </a:r>
            <a:r>
              <a:rPr lang="en-GB" b="1" smtClean="0"/>
              <a:t>on the next two slides</a:t>
            </a:r>
            <a:r>
              <a:rPr lang="en-GB" b="0" smtClean="0"/>
              <a:t>).</a:t>
            </a:r>
            <a:endParaRPr lang="en-GB" smtClean="0"/>
          </a:p>
          <a:p>
            <a:r>
              <a:rPr lang="en-GB" smtClean="0"/>
              <a:t>7. Now tell students they are going to work with a partner to direct them to a lily pad of their choice using a similar code. Give students 30 seconds to write down three codes using singular and plural forms of </a:t>
            </a:r>
            <a:r>
              <a:rPr lang="en-GB" i="1" smtClean="0"/>
              <a:t>animal, journal, hôpital </a:t>
            </a:r>
            <a:r>
              <a:rPr lang="en-GB" i="0" smtClean="0"/>
              <a:t>and </a:t>
            </a:r>
            <a:r>
              <a:rPr lang="en-GB" i="1" smtClean="0"/>
              <a:t>travail.</a:t>
            </a:r>
          </a:p>
          <a:p>
            <a:r>
              <a:rPr lang="en-GB" i="0" smtClean="0"/>
              <a:t>8. Students take turns to read out their codes to their partner, and ask </a:t>
            </a:r>
            <a:r>
              <a:rPr lang="en-GB" smtClean="0"/>
              <a:t>‘tu es </a:t>
            </a:r>
            <a:r>
              <a:rPr lang="en-US" sz="1200" smtClean="0">
                <a:solidFill>
                  <a:schemeClr val="accent5">
                    <a:lumMod val="50000"/>
                  </a:schemeClr>
                </a:solidFill>
              </a:rPr>
              <a:t>où ?</a:t>
            </a:r>
            <a:r>
              <a:rPr lang="en-GB" smtClean="0"/>
              <a:t>’</a:t>
            </a:r>
          </a:p>
          <a:p>
            <a:endParaRPr lang="en-GB"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smtClean="0"/>
              <a:t>Transcript:</a:t>
            </a:r>
            <a:r>
              <a:rPr lang="en-GB" smtClean="0"/>
              <a:t/>
            </a:r>
            <a:br>
              <a:rPr lang="en-GB" smtClean="0"/>
            </a:br>
            <a:r>
              <a:rPr lang="en-GB" smtClean="0"/>
              <a:t>travaux, hôpital, animaux, journal, travail (Answer = 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966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6 minutes</a:t>
            </a:r>
          </a:p>
          <a:p>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endParaRPr lang="en-GB" noProof="0" dirty="0"/>
          </a:p>
          <a:p>
            <a:pPr marL="0" indent="0">
              <a:buNone/>
            </a:pPr>
            <a:r>
              <a:rPr lang="en-GB" b="1" noProof="0" dirty="0"/>
              <a:t>Procedure:</a:t>
            </a:r>
            <a:r>
              <a:rPr lang="en-GB" noProof="0" dirty="0"/>
              <a:t/>
            </a:r>
            <a:br>
              <a:rPr lang="en-GB" noProof="0" dirty="0"/>
            </a:b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1-6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All </a:t>
            </a:r>
            <a:r>
              <a:rPr lang="en-GB" sz="1200" kern="1200">
                <a:solidFill>
                  <a:schemeClr val="tx1"/>
                </a:solidFill>
                <a:effectLst/>
                <a:latin typeface="+mn-lt"/>
                <a:ea typeface="+mn-ea"/>
                <a:cs typeface="+mn-cs"/>
              </a:rPr>
              <a:t>of </a:t>
            </a:r>
            <a:r>
              <a:rPr lang="en-GB" sz="1200" kern="1200" smtClean="0">
                <a:solidFill>
                  <a:schemeClr val="tx1"/>
                </a:solidFill>
                <a:effectLst/>
                <a:latin typeface="+mn-lt"/>
                <a:ea typeface="+mn-ea"/>
                <a:cs typeface="+mn-cs"/>
              </a:rPr>
              <a:t>the set </a:t>
            </a:r>
            <a:r>
              <a:rPr lang="en-GB" sz="1200" kern="1200" dirty="0">
                <a:solidFill>
                  <a:schemeClr val="tx1"/>
                </a:solidFill>
                <a:effectLst/>
                <a:latin typeface="+mn-lt"/>
                <a:ea typeface="+mn-ea"/>
                <a:cs typeface="+mn-cs"/>
              </a:rPr>
              <a:t>gaps are after the subject pronouns, so students will need to think </a:t>
            </a:r>
            <a:r>
              <a:rPr lang="en-GB" sz="1200" kern="1200">
                <a:solidFill>
                  <a:schemeClr val="tx1"/>
                </a:solidFill>
                <a:effectLst/>
                <a:latin typeface="+mn-lt"/>
                <a:ea typeface="+mn-ea"/>
                <a:cs typeface="+mn-cs"/>
              </a:rPr>
              <a:t>about </a:t>
            </a:r>
            <a:r>
              <a:rPr lang="en-GB" sz="1200" kern="1200" smtClean="0">
                <a:solidFill>
                  <a:schemeClr val="tx1"/>
                </a:solidFill>
                <a:effectLst/>
                <a:latin typeface="+mn-lt"/>
                <a:ea typeface="+mn-ea"/>
                <a:cs typeface="+mn-cs"/>
              </a:rPr>
              <a:t>the</a:t>
            </a:r>
            <a:r>
              <a:rPr lang="en-GB" sz="1200" kern="1200" baseline="0" smtClean="0">
                <a:solidFill>
                  <a:schemeClr val="tx1"/>
                </a:solidFill>
                <a:effectLst/>
                <a:latin typeface="+mn-lt"/>
                <a:ea typeface="+mn-ea"/>
                <a:cs typeface="+mn-cs"/>
              </a:rPr>
              <a:t> </a:t>
            </a:r>
            <a:r>
              <a:rPr lang="en-GB" sz="1200" kern="1200" smtClean="0">
                <a:solidFill>
                  <a:schemeClr val="tx1"/>
                </a:solidFill>
                <a:effectLst/>
                <a:latin typeface="+mn-lt"/>
                <a:ea typeface="+mn-ea"/>
                <a:cs typeface="+mn-cs"/>
              </a:rPr>
              <a:t>verbs </a:t>
            </a:r>
            <a:r>
              <a:rPr lang="en-GB" sz="1200" kern="1200" dirty="0">
                <a:solidFill>
                  <a:schemeClr val="tx1"/>
                </a:solidFill>
                <a:effectLst/>
                <a:latin typeface="+mn-lt"/>
                <a:ea typeface="+mn-ea"/>
                <a:cs typeface="+mn-cs"/>
              </a:rPr>
              <a:t>they can </a:t>
            </a:r>
            <a:r>
              <a:rPr lang="es-ES" sz="1200" kern="1200" dirty="0">
                <a:solidFill>
                  <a:schemeClr val="tx1"/>
                </a:solidFill>
                <a:effectLst/>
                <a:latin typeface="+mn-lt"/>
                <a:ea typeface="+mn-ea"/>
                <a:cs typeface="+mn-cs"/>
              </a:rPr>
              <a:t>use in </a:t>
            </a:r>
            <a:r>
              <a:rPr lang="es-ES" sz="1200" kern="1200" dirty="0" err="1">
                <a:solidFill>
                  <a:schemeClr val="tx1"/>
                </a:solidFill>
                <a:effectLst/>
                <a:latin typeface="+mn-lt"/>
                <a:ea typeface="+mn-ea"/>
                <a:cs typeface="+mn-cs"/>
              </a:rPr>
              <a:t>that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context</a:t>
            </a:r>
            <a:r>
              <a:rPr lang="es-ES" sz="1200" kern="1200" dirty="0">
                <a:solidFill>
                  <a:schemeClr val="tx1"/>
                </a:solidFill>
                <a:effectLst/>
                <a:latin typeface="+mn-lt"/>
                <a:ea typeface="+mn-ea"/>
                <a:cs typeface="+mn-cs"/>
              </a:rPr>
              <a:t>, and be </a:t>
            </a:r>
            <a:r>
              <a:rPr lang="es-ES" sz="1200" kern="1200" dirty="0" err="1">
                <a:solidFill>
                  <a:schemeClr val="tx1"/>
                </a:solidFill>
                <a:effectLst/>
                <a:latin typeface="+mn-lt"/>
                <a:ea typeface="+mn-ea"/>
                <a:cs typeface="+mn-cs"/>
              </a:rPr>
              <a:t>aware</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verb</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ending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corresponds</a:t>
            </a:r>
            <a:r>
              <a:rPr lang="es-ES" sz="1200" kern="1200" dirty="0">
                <a:solidFill>
                  <a:schemeClr val="tx1"/>
                </a:solidFill>
                <a:effectLst/>
                <a:latin typeface="+mn-lt"/>
                <a:ea typeface="+mn-ea"/>
                <a:cs typeface="+mn-cs"/>
              </a:rPr>
              <a:t> to </a:t>
            </a:r>
            <a:r>
              <a:rPr lang="es-ES" sz="1200" kern="1200" dirty="0" err="1">
                <a:solidFill>
                  <a:schemeClr val="tx1"/>
                </a:solidFill>
                <a:effectLst/>
                <a:latin typeface="+mn-lt"/>
                <a:ea typeface="+mn-ea"/>
                <a:cs typeface="+mn-cs"/>
              </a:rPr>
              <a:t>each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subject</a:t>
            </a:r>
            <a:r>
              <a:rPr lang="es-ES" sz="1200" kern="1200" dirty="0">
                <a:solidFill>
                  <a:schemeClr val="tx1"/>
                </a:solidFill>
                <a:effectLst/>
                <a:latin typeface="+mn-lt"/>
                <a:ea typeface="+mn-ea"/>
                <a:cs typeface="+mn-cs"/>
              </a:rPr>
              <a:t> </a:t>
            </a:r>
            <a:r>
              <a:rPr lang="es-ES" sz="1200" kern="1200" err="1">
                <a:solidFill>
                  <a:schemeClr val="tx1"/>
                </a:solidFill>
                <a:effectLst/>
                <a:latin typeface="+mn-lt"/>
                <a:ea typeface="+mn-ea"/>
                <a:cs typeface="+mn-cs"/>
              </a:rPr>
              <a:t>pronoun</a:t>
            </a:r>
            <a:r>
              <a:rPr lang="es-ES" sz="1200" kern="1200" smtClean="0">
                <a:solidFill>
                  <a:schemeClr val="tx1"/>
                </a:solidFill>
                <a:effectLst/>
                <a:latin typeface="+mn-lt"/>
                <a:ea typeface="+mn-ea"/>
                <a:cs typeface="+mn-cs"/>
              </a:rPr>
              <a:t>. As</a:t>
            </a:r>
            <a:r>
              <a:rPr lang="es-ES" sz="1200" kern="1200" baseline="0" smtClean="0">
                <a:solidFill>
                  <a:schemeClr val="tx1"/>
                </a:solidFill>
                <a:effectLst/>
                <a:latin typeface="+mn-lt"/>
                <a:ea typeface="+mn-ea"/>
                <a:cs typeface="+mn-cs"/>
              </a:rPr>
              <a:t> the lesson practises </a:t>
            </a:r>
            <a:r>
              <a:rPr lang="en-GB" sz="1200" kern="1200" smtClean="0">
                <a:solidFill>
                  <a:schemeClr val="tx1"/>
                </a:solidFill>
                <a:effectLst/>
                <a:latin typeface="+mn-lt"/>
                <a:ea typeface="+mn-ea"/>
                <a:cs typeface="+mn-cs"/>
              </a:rPr>
              <a:t>–er and –ir verbs, some ideas using such verbs are suggested below, but students may also come up with –ar verbs. If so, they just</a:t>
            </a:r>
            <a:r>
              <a:rPr lang="en-GB" sz="1200" kern="1200" baseline="0" smtClean="0">
                <a:solidFill>
                  <a:schemeClr val="tx1"/>
                </a:solidFill>
                <a:effectLst/>
                <a:latin typeface="+mn-lt"/>
                <a:ea typeface="+mn-ea"/>
                <a:cs typeface="+mn-cs"/>
              </a:rPr>
              <a:t> need to make sure that the correct endings are used.</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solidFill>
                  <a:srgbClr val="203864"/>
                </a:solidFill>
              </a:rPr>
              <a:t>Antes de sus vacaciones ella</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some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words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could</a:t>
            </a:r>
            <a:r>
              <a:rPr lang="es-ES" sz="1200" b="0" kern="1200" dirty="0">
                <a:solidFill>
                  <a:schemeClr val="tx1"/>
                </a:solidFill>
                <a:effectLst/>
                <a:latin typeface="+mn-lt"/>
                <a:ea typeface="+mn-ea"/>
                <a:cs typeface="+mn-cs"/>
              </a:rPr>
              <a:t> be: tiene, hace, recibe, recoge, ofrece, </a:t>
            </a:r>
            <a:r>
              <a:rPr lang="es-ES" sz="1200" b="0" kern="1200">
                <a:solidFill>
                  <a:schemeClr val="tx1"/>
                </a:solidFill>
                <a:effectLst/>
                <a:latin typeface="+mn-lt"/>
                <a:ea typeface="+mn-ea"/>
                <a:cs typeface="+mn-cs"/>
              </a:rPr>
              <a:t>comparte</a:t>
            </a:r>
            <a:r>
              <a:rPr lang="es-ES" sz="1200" b="0" kern="1200" smtClean="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solidFill>
                  <a:srgbClr val="203864"/>
                </a:solidFill>
              </a:rPr>
              <a:t>para organizar las camisas y los zapatos y tú</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(recibes, tienes, </a:t>
            </a:r>
            <a:r>
              <a:rPr lang="es-ES" sz="1200" b="0" kern="1200">
                <a:solidFill>
                  <a:schemeClr val="tx1"/>
                </a:solidFill>
                <a:effectLst/>
                <a:latin typeface="+mn-lt"/>
                <a:ea typeface="+mn-ea"/>
                <a:cs typeface="+mn-cs"/>
              </a:rPr>
              <a:t>quieres</a:t>
            </a:r>
            <a:r>
              <a:rPr lang="es-ES" sz="1200" b="0" kern="1200" smtClean="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solidFill>
                  <a:srgbClr val="203864"/>
                </a:solidFill>
              </a:rPr>
              <a:t>mientras que yo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(voy, corro, subo...)</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solidFill>
                  <a:srgbClr val="203864"/>
                </a:solidFill>
              </a:rPr>
              <a:t>sobre el lugar y las fiestas y tú</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(descubres, conoces, tienes...)</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solidFill>
                  <a:srgbClr val="203864"/>
                </a:solidFill>
              </a:rPr>
              <a:t>Más tarde, ella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(comparte, ofrece, reparte...)</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solidFill>
                  <a:srgbClr val="203864"/>
                </a:solidFill>
              </a:rPr>
              <a:t>para el barco porque tú siempre... </a:t>
            </a:r>
            <a:r>
              <a:rPr lang="es-ES" sz="1200" b="0" kern="1200" dirty="0">
                <a:solidFill>
                  <a:schemeClr val="tx1"/>
                </a:solidFill>
                <a:effectLst/>
                <a:latin typeface="+mn-lt"/>
                <a:ea typeface="+mn-ea"/>
                <a:cs typeface="+mn-cs"/>
              </a:rPr>
              <a:t>(puedes, debes, ofreces...)</a:t>
            </a:r>
            <a:endParaRPr lang="x-none" sz="1200" b="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738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noProof="0" dirty="0"/>
              <a:t>Timing: </a:t>
            </a:r>
            <a:r>
              <a:rPr lang="en-GB" b="0" i="0" noProof="0" dirty="0"/>
              <a:t>12 minutes</a:t>
            </a:r>
          </a:p>
          <a:p>
            <a:endParaRPr lang="en-GB" b="0"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Aim: </a:t>
            </a:r>
            <a:r>
              <a:rPr lang="en-GB" b="0" i="0" noProof="0" dirty="0"/>
              <a:t>to</a:t>
            </a:r>
            <a:r>
              <a:rPr lang="en-GB" b="0" i="0" baseline="0" noProof="0" dirty="0"/>
              <a:t> </a:t>
            </a:r>
            <a:r>
              <a:rPr lang="en-GB" baseline="0" noProof="0" dirty="0"/>
              <a:t>allow students to write more freely and creatively using 1</a:t>
            </a:r>
            <a:r>
              <a:rPr lang="en-GB" baseline="30000" noProof="0" dirty="0"/>
              <a:t>st</a:t>
            </a:r>
            <a:r>
              <a:rPr lang="en-GB" baseline="0" noProof="0" dirty="0"/>
              <a:t>, 2</a:t>
            </a:r>
            <a:r>
              <a:rPr lang="en-GB" baseline="30000" noProof="0" dirty="0"/>
              <a:t>nd</a:t>
            </a:r>
            <a:r>
              <a:rPr lang="en-GB" baseline="0" noProof="0" dirty="0"/>
              <a:t> and 3</a:t>
            </a:r>
            <a:r>
              <a:rPr lang="en-GB" baseline="30000" noProof="0" dirty="0"/>
              <a:t>rd</a:t>
            </a:r>
            <a:r>
              <a:rPr lang="en-GB" baseline="0" noProof="0" dirty="0"/>
              <a:t> person singular forms of –er and –</a:t>
            </a:r>
            <a:r>
              <a:rPr lang="en-GB" baseline="0" noProof="0" dirty="0" err="1"/>
              <a:t>ir</a:t>
            </a:r>
            <a:r>
              <a:rPr lang="en-GB" baseline="0" noProof="0" dirty="0"/>
              <a:t> verbs; to further consolidate use of subject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r>
              <a:rPr lang="en-GB" b="1" baseline="0" noProof="0" dirty="0"/>
              <a:t>Procedure:</a:t>
            </a:r>
          </a:p>
          <a:p>
            <a:pPr marL="228600" indent="-228600">
              <a:buAutoNum type="arabicPeriod"/>
            </a:pPr>
            <a:r>
              <a:rPr lang="en-GB" b="0" noProof="0" dirty="0"/>
              <a:t>After going through the</a:t>
            </a:r>
            <a:r>
              <a:rPr lang="en-GB" b="0" baseline="0" noProof="0" dirty="0"/>
              <a:t> instructions on this slide, the full text can be displayed (see next slide).</a:t>
            </a:r>
            <a:endParaRPr lang="en-GB" sz="1200" b="0" kern="1200" noProof="0" dirty="0">
              <a:solidFill>
                <a:schemeClr val="tx1"/>
              </a:solidFill>
              <a:effectLst/>
              <a:latin typeface="+mn-lt"/>
              <a:ea typeface="+mn-ea"/>
              <a:cs typeface="+mn-cs"/>
            </a:endParaRPr>
          </a:p>
          <a:p>
            <a:pPr marL="228600" indent="-228600">
              <a:buAutoNum type="arabicPeriod"/>
            </a:pPr>
            <a:r>
              <a:rPr lang="en-GB" sz="1200" b="0" kern="1200" noProof="0" dirty="0">
                <a:solidFill>
                  <a:schemeClr val="tx1"/>
                </a:solidFill>
                <a:effectLst/>
                <a:latin typeface="+mn-lt"/>
                <a:ea typeface="+mn-ea"/>
                <a:cs typeface="+mn-cs"/>
              </a:rPr>
              <a:t>Students write a new version of the text. </a:t>
            </a:r>
            <a:r>
              <a:rPr lang="en-GB" sz="1200" b="0" kern="1200" noProof="0" dirty="0" smtClean="0">
                <a:solidFill>
                  <a:schemeClr val="tx1"/>
                </a:solidFill>
                <a:effectLst/>
                <a:latin typeface="+mn-lt"/>
                <a:ea typeface="+mn-ea"/>
                <a:cs typeface="+mn-cs"/>
              </a:rPr>
              <a:t>The bold, italicised parts of the text are given as examples of phrases</a:t>
            </a:r>
            <a:r>
              <a:rPr lang="en-GB" sz="1200" b="0" kern="1200" baseline="0" noProof="0" dirty="0" smtClean="0">
                <a:solidFill>
                  <a:schemeClr val="tx1"/>
                </a:solidFill>
                <a:effectLst/>
                <a:latin typeface="+mn-lt"/>
                <a:ea typeface="+mn-ea"/>
                <a:cs typeface="+mn-cs"/>
              </a:rPr>
              <a:t> that students can include, while the non-bold parts are those that could be modified. Their new version could </a:t>
            </a:r>
            <a:r>
              <a:rPr lang="en-GB" sz="1200" b="0" kern="1200" baseline="0" noProof="0" dirty="0">
                <a:solidFill>
                  <a:schemeClr val="tx1"/>
                </a:solidFill>
                <a:effectLst/>
                <a:latin typeface="+mn-lt"/>
                <a:ea typeface="+mn-ea"/>
                <a:cs typeface="+mn-cs"/>
              </a:rPr>
              <a:t>include </a:t>
            </a:r>
            <a:r>
              <a:rPr lang="en-GB" sz="1200" b="0" kern="1200" baseline="0" noProof="0" dirty="0" smtClean="0">
                <a:solidFill>
                  <a:schemeClr val="tx1"/>
                </a:solidFill>
                <a:effectLst/>
                <a:latin typeface="+mn-lt"/>
                <a:ea typeface="+mn-ea"/>
                <a:cs typeface="+mn-cs"/>
              </a:rPr>
              <a:t>changes to some or all of the following in the original: </a:t>
            </a:r>
            <a:r>
              <a:rPr lang="en-GB" sz="1200" b="0" kern="1200" baseline="0" noProof="0" dirty="0">
                <a:solidFill>
                  <a:schemeClr val="tx1"/>
                </a:solidFill>
                <a:effectLst/>
                <a:latin typeface="+mn-lt"/>
                <a:ea typeface="+mn-ea"/>
                <a:cs typeface="+mn-cs"/>
              </a:rPr>
              <a:t>1) subject pronoun/person; 2) verb, including its ending; 3) vocabulary. </a:t>
            </a:r>
            <a:endParaRPr lang="en-GB" sz="1200" b="0" kern="1200" baseline="0" noProof="0" dirty="0" smtClean="0">
              <a:solidFill>
                <a:schemeClr val="tx1"/>
              </a:solidFill>
              <a:effectLst/>
              <a:latin typeface="+mn-lt"/>
              <a:ea typeface="+mn-ea"/>
              <a:cs typeface="+mn-cs"/>
            </a:endParaRPr>
          </a:p>
          <a:p>
            <a:pPr marL="228600" indent="-228600">
              <a:buAutoNum type="arabicPeriod"/>
            </a:pPr>
            <a:r>
              <a:rPr lang="en-GB" sz="1200" b="0" kern="1200" noProof="0" dirty="0" smtClean="0">
                <a:solidFill>
                  <a:schemeClr val="tx1"/>
                </a:solidFill>
                <a:effectLst/>
                <a:latin typeface="+mn-lt"/>
                <a:ea typeface="+mn-ea"/>
                <a:cs typeface="+mn-cs"/>
              </a:rPr>
              <a:t>Students </a:t>
            </a:r>
            <a:r>
              <a:rPr lang="en-GB" sz="1200" b="0" kern="1200" noProof="0" dirty="0">
                <a:solidFill>
                  <a:schemeClr val="tx1"/>
                </a:solidFill>
                <a:effectLst/>
                <a:latin typeface="+mn-lt"/>
                <a:ea typeface="+mn-ea"/>
                <a:cs typeface="+mn-cs"/>
              </a:rPr>
              <a:t>read out their texts to their partners, who will make note of the information on a grid by ticking ‘I’, ‘you’ or ‘s/he’ and then writing what that person does.</a:t>
            </a:r>
          </a:p>
          <a:p>
            <a:pPr marL="228600" indent="-228600">
              <a:buAutoNum type="arabicPeriod"/>
            </a:pPr>
            <a:r>
              <a:rPr lang="en-GB" sz="1200" b="0" kern="1200" noProof="0" dirty="0">
                <a:solidFill>
                  <a:schemeClr val="tx1"/>
                </a:solidFill>
                <a:effectLst/>
                <a:latin typeface="+mn-lt"/>
                <a:ea typeface="+mn-ea"/>
                <a:cs typeface="+mn-cs"/>
              </a:rPr>
              <a:t>Students swap and compare answers in pairs</a:t>
            </a:r>
            <a:r>
              <a:rPr lang="en-GB" sz="1200" b="0" kern="1200" baseline="0" noProof="0" dirty="0">
                <a:solidFill>
                  <a:schemeClr val="tx1"/>
                </a:solidFill>
                <a:effectLst/>
                <a:latin typeface="+mn-lt"/>
                <a:ea typeface="+mn-ea"/>
                <a:cs typeface="+mn-cs"/>
              </a:rPr>
              <a:t> (e.g. comparing Person A’s new text with the information that Person B noted while listening).</a:t>
            </a:r>
            <a:endParaRPr lang="en-GB" sz="1200" b="0" kern="1200" noProof="0" dirty="0">
              <a:solidFill>
                <a:schemeClr val="tx1"/>
              </a:solidFill>
              <a:effectLst/>
              <a:latin typeface="+mn-lt"/>
              <a:ea typeface="+mn-ea"/>
              <a:cs typeface="+mn-cs"/>
            </a:endParaRPr>
          </a:p>
          <a:p>
            <a:pPr marL="228600" indent="-228600">
              <a:buAutoNum type="arabicPeriod"/>
            </a:pPr>
            <a:r>
              <a:rPr lang="en-GB" sz="1200" b="0" kern="1200" noProof="0" dirty="0">
                <a:solidFill>
                  <a:schemeClr val="tx1"/>
                </a:solidFill>
                <a:effectLst/>
                <a:latin typeface="+mn-lt"/>
                <a:ea typeface="+mn-ea"/>
                <a:cs typeface="+mn-cs"/>
              </a:rPr>
              <a:t>The teacher circulates around the classroom to give feedback, monitoring and responding to any questions.</a:t>
            </a:r>
          </a:p>
          <a:p>
            <a:pPr marL="228600" indent="-228600">
              <a:buAutoNum type="arabicPeriod"/>
            </a:pPr>
            <a:endParaRPr lang="en-GB" sz="1200" b="0" kern="1200" noProof="0" dirty="0">
              <a:solidFill>
                <a:schemeClr val="tx1"/>
              </a:solidFill>
              <a:effectLst/>
              <a:latin typeface="+mn-lt"/>
              <a:ea typeface="+mn-ea"/>
              <a:cs typeface="+mn-cs"/>
            </a:endParaRPr>
          </a:p>
          <a:p>
            <a:pPr marL="0" indent="0">
              <a:buNone/>
            </a:pPr>
            <a:r>
              <a:rPr lang="en-GB" sz="1200" b="1" kern="1200" noProof="0" dirty="0">
                <a:solidFill>
                  <a:schemeClr val="tx1"/>
                </a:solidFill>
                <a:effectLst/>
                <a:latin typeface="+mn-lt"/>
                <a:ea typeface="+mn-ea"/>
                <a:cs typeface="+mn-cs"/>
              </a:rPr>
              <a:t>Notes:</a:t>
            </a:r>
            <a:r>
              <a:rPr lang="en-GB" sz="1200" b="1" kern="1200" baseline="0" noProof="0" dirty="0">
                <a:solidFill>
                  <a:schemeClr val="tx1"/>
                </a:solidFill>
                <a:effectLst/>
                <a:latin typeface="+mn-lt"/>
                <a:ea typeface="+mn-ea"/>
                <a:cs typeface="+mn-cs"/>
              </a:rPr>
              <a:t> </a:t>
            </a:r>
          </a:p>
          <a:p>
            <a:pPr marL="228600" indent="-228600">
              <a:buAutoNum type="arabicPeriod"/>
            </a:pPr>
            <a:r>
              <a:rPr lang="en-GB" sz="1200" b="0" kern="1200" baseline="0" noProof="0" dirty="0">
                <a:solidFill>
                  <a:schemeClr val="tx1"/>
                </a:solidFill>
                <a:effectLst/>
                <a:latin typeface="+mn-lt"/>
                <a:ea typeface="+mn-ea"/>
                <a:cs typeface="+mn-cs"/>
              </a:rPr>
              <a:t>Depending on the ability of the group / how they have coped with producing verbs in the last activity, teachers may wish to ask students to conjugate these verbs before beginning the next activity (i.e. as a warm-up).</a:t>
            </a:r>
          </a:p>
          <a:p>
            <a:pPr marL="228600" indent="-228600">
              <a:buAutoNum type="arabicPeriod"/>
            </a:pPr>
            <a:r>
              <a:rPr lang="en-GB" sz="1200" b="0" kern="1200" baseline="0" noProof="0" dirty="0" smtClean="0">
                <a:solidFill>
                  <a:schemeClr val="tx1"/>
                </a:solidFill>
                <a:effectLst/>
                <a:latin typeface="+mn-lt"/>
                <a:ea typeface="+mn-ea"/>
                <a:cs typeface="+mn-cs"/>
              </a:rPr>
              <a:t>There is plenty of scope for differentiation in the number of changes students make to the text.  Higher-achieving students </a:t>
            </a:r>
            <a:r>
              <a:rPr lang="en-GB" sz="1200" b="0" kern="1200" baseline="0" noProof="0" dirty="0">
                <a:solidFill>
                  <a:schemeClr val="tx1"/>
                </a:solidFill>
                <a:effectLst/>
                <a:latin typeface="+mn-lt"/>
                <a:ea typeface="+mn-ea"/>
                <a:cs typeface="+mn-cs"/>
              </a:rPr>
              <a:t>could also be asked to add </a:t>
            </a:r>
            <a:r>
              <a:rPr lang="en-GB" sz="1200" b="0" kern="1200" baseline="0" noProof="0" dirty="0" smtClean="0">
                <a:solidFill>
                  <a:schemeClr val="tx1"/>
                </a:solidFill>
                <a:effectLst/>
                <a:latin typeface="+mn-lt"/>
                <a:ea typeface="+mn-ea"/>
                <a:cs typeface="+mn-cs"/>
              </a:rPr>
              <a:t>alternative time </a:t>
            </a:r>
            <a:r>
              <a:rPr lang="en-GB" sz="1200" b="0" kern="1200" baseline="0" noProof="0" dirty="0">
                <a:solidFill>
                  <a:schemeClr val="tx1"/>
                </a:solidFill>
                <a:effectLst/>
                <a:latin typeface="+mn-lt"/>
                <a:ea typeface="+mn-ea"/>
                <a:cs typeface="+mn-cs"/>
              </a:rPr>
              <a:t>markers in the text (e.g. </a:t>
            </a:r>
            <a:r>
              <a:rPr lang="en-GB" sz="1200" b="0" kern="1200" baseline="0" noProof="0" dirty="0" err="1">
                <a:solidFill>
                  <a:schemeClr val="tx1"/>
                </a:solidFill>
                <a:effectLst/>
                <a:latin typeface="+mn-lt"/>
                <a:ea typeface="+mn-ea"/>
                <a:cs typeface="+mn-cs"/>
              </a:rPr>
              <a:t>durante</a:t>
            </a:r>
            <a:r>
              <a:rPr lang="en-GB" sz="1200" b="0" kern="1200" baseline="0" noProof="0" dirty="0">
                <a:solidFill>
                  <a:schemeClr val="tx1"/>
                </a:solidFill>
                <a:effectLst/>
                <a:latin typeface="+mn-lt"/>
                <a:ea typeface="+mn-ea"/>
                <a:cs typeface="+mn-cs"/>
              </a:rPr>
              <a:t> el </a:t>
            </a:r>
            <a:r>
              <a:rPr lang="en-GB" sz="1200" b="0" kern="1200" baseline="0" noProof="0" dirty="0" err="1">
                <a:solidFill>
                  <a:schemeClr val="tx1"/>
                </a:solidFill>
                <a:effectLst/>
                <a:latin typeface="+mn-lt"/>
                <a:ea typeface="+mn-ea"/>
                <a:cs typeface="+mn-cs"/>
              </a:rPr>
              <a:t>viaje</a:t>
            </a:r>
            <a:r>
              <a:rPr lang="en-GB" sz="1200" b="0" kern="1200" baseline="0" noProof="0" dirty="0">
                <a:solidFill>
                  <a:schemeClr val="tx1"/>
                </a:solidFill>
                <a:effectLst/>
                <a:latin typeface="+mn-lt"/>
                <a:ea typeface="+mn-ea"/>
                <a:cs typeface="+mn-cs"/>
              </a:rPr>
              <a:t>, el fin de </a:t>
            </a:r>
            <a:r>
              <a:rPr lang="en-GB" sz="1200" b="0" kern="1200" baseline="0" noProof="0" dirty="0" err="1">
                <a:solidFill>
                  <a:schemeClr val="tx1"/>
                </a:solidFill>
                <a:effectLst/>
                <a:latin typeface="+mn-lt"/>
                <a:ea typeface="+mn-ea"/>
                <a:cs typeface="+mn-cs"/>
              </a:rPr>
              <a:t>semana</a:t>
            </a:r>
            <a:r>
              <a:rPr lang="en-GB" sz="1200" b="0" kern="1200" baseline="0" noProof="0" dirty="0">
                <a:solidFill>
                  <a:schemeClr val="tx1"/>
                </a:solidFill>
                <a:effectLst/>
                <a:latin typeface="+mn-lt"/>
                <a:ea typeface="+mn-ea"/>
                <a:cs typeface="+mn-cs"/>
              </a:rPr>
              <a:t>, </a:t>
            </a:r>
            <a:r>
              <a:rPr lang="en-GB" sz="1200" b="0" kern="1200" baseline="0" noProof="0" dirty="0" err="1">
                <a:solidFill>
                  <a:schemeClr val="tx1"/>
                </a:solidFill>
                <a:effectLst/>
                <a:latin typeface="+mn-lt"/>
                <a:ea typeface="+mn-ea"/>
                <a:cs typeface="+mn-cs"/>
              </a:rPr>
              <a:t>en</a:t>
            </a:r>
            <a:r>
              <a:rPr lang="en-GB" sz="1200" b="0" kern="1200" baseline="0" noProof="0" dirty="0">
                <a:solidFill>
                  <a:schemeClr val="tx1"/>
                </a:solidFill>
                <a:effectLst/>
                <a:latin typeface="+mn-lt"/>
                <a:ea typeface="+mn-ea"/>
                <a:cs typeface="+mn-cs"/>
              </a:rPr>
              <a:t> </a:t>
            </a:r>
            <a:r>
              <a:rPr lang="en-GB" sz="1200" b="0" kern="1200" baseline="0" noProof="0" dirty="0" err="1">
                <a:solidFill>
                  <a:schemeClr val="tx1"/>
                </a:solidFill>
                <a:effectLst/>
                <a:latin typeface="+mn-lt"/>
                <a:ea typeface="+mn-ea"/>
                <a:cs typeface="+mn-cs"/>
              </a:rPr>
              <a:t>verano</a:t>
            </a:r>
            <a:r>
              <a:rPr lang="en-GB" sz="1200" b="0" kern="1200" baseline="0" noProof="0" dirty="0">
                <a:solidFill>
                  <a:schemeClr val="tx1"/>
                </a:solidFill>
                <a:effectLst/>
                <a:latin typeface="+mn-lt"/>
                <a:ea typeface="+mn-ea"/>
                <a:cs typeface="+mn-cs"/>
              </a:rPr>
              <a:t> etc.) An even freer variation of the activity would be for students to write a dialogue between two people saying what ‘I’, ‘you’ and ‘s/he’ do when planning a trip (using the –er and –</a:t>
            </a:r>
            <a:r>
              <a:rPr lang="en-GB" sz="1200" b="0" kern="1200" baseline="0" noProof="0" dirty="0" err="1">
                <a:solidFill>
                  <a:schemeClr val="tx1"/>
                </a:solidFill>
                <a:effectLst/>
                <a:latin typeface="+mn-lt"/>
                <a:ea typeface="+mn-ea"/>
                <a:cs typeface="+mn-cs"/>
              </a:rPr>
              <a:t>ir</a:t>
            </a:r>
            <a:r>
              <a:rPr lang="en-GB" sz="1200" b="0" kern="1200" baseline="0" noProof="0" dirty="0">
                <a:solidFill>
                  <a:schemeClr val="tx1"/>
                </a:solidFill>
                <a:effectLst/>
                <a:latin typeface="+mn-lt"/>
                <a:ea typeface="+mn-ea"/>
                <a:cs typeface="+mn-cs"/>
              </a:rPr>
              <a:t> verbs on this slide if desired).</a:t>
            </a:r>
          </a:p>
          <a:p>
            <a:pPr marL="228600" indent="-228600">
              <a:buAutoNum type="arabicPeriod"/>
            </a:pPr>
            <a:endParaRPr lang="en-GB" sz="1200" b="0" kern="1200" noProof="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472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a:t>
            </a:r>
            <a:r>
              <a:rPr lang="en-GB" baseline="0" dirty="0" smtClean="0"/>
              <a:t> a brief outline of the talk. I’m going to start by briefly discussing the concept of meaningful practice, and why meaningful </a:t>
            </a:r>
            <a:r>
              <a:rPr lang="en-GB" i="1" baseline="0" dirty="0" smtClean="0"/>
              <a:t>grammar </a:t>
            </a:r>
            <a:r>
              <a:rPr lang="en-GB" i="0" baseline="0" dirty="0" smtClean="0"/>
              <a:t>practice, in particular, is sometimes difficult</a:t>
            </a:r>
            <a:r>
              <a:rPr lang="en-GB" baseline="0" dirty="0" smtClean="0"/>
              <a:t>. I’ll then share some principles for grammar practice from relevant research. Finally, I’ll be presenting some resources that NCELP has made to try to enact these ideas in classroom activities.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4289805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hope this has given you a flavour</a:t>
            </a:r>
            <a:r>
              <a:rPr lang="en-GB" baseline="0" dirty="0" smtClean="0"/>
              <a:t> of some meaningful grammar practice. To see these activities within a full lesson sequence, or to find other examples, I’d recommend going to the NCELP resource portal. All resources are freely available and also include professional development material such as rationale documents for grammar teaching and meaningful practice.</a:t>
            </a:r>
          </a:p>
          <a:p>
            <a:r>
              <a:rPr lang="en-GB" baseline="0" dirty="0" smtClean="0"/>
              <a:t>NCELP colleagues have also produced a digital game called Gaming Grammar that has listening and reading activities, based on a spy mission context, that are in line with the principles I’ve discussed here. Teachers can also track student progress, and this is something could be done both remotely and in class.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581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ANSWER GRIDS </a:t>
            </a:r>
            <a:r>
              <a:rPr lang="en-GB" dirty="0"/>
              <a:t>(no</a:t>
            </a:r>
            <a:r>
              <a:rPr lang="en-GB" baseline="0" dirty="0"/>
              <a:t> printing needed)</a:t>
            </a:r>
            <a:endParaRPr lang="en-GB" dirty="0"/>
          </a:p>
          <a:p>
            <a:r>
              <a:rPr lang="es-GB" dirty="0"/>
              <a:t>These grids </a:t>
            </a:r>
            <a:r>
              <a:rPr lang="en-GB" dirty="0"/>
              <a:t>can</a:t>
            </a:r>
            <a:r>
              <a:rPr lang="es-GB" dirty="0"/>
              <a:t> cop</a:t>
            </a:r>
            <a:r>
              <a:rPr lang="en-GB" dirty="0"/>
              <a:t>ied into students’</a:t>
            </a:r>
            <a:r>
              <a:rPr lang="es-GB" dirty="0"/>
              <a:t> books</a:t>
            </a:r>
            <a:r>
              <a:rPr lang="en-GB" baseline="0" dirty="0"/>
              <a:t> </a:t>
            </a:r>
            <a:r>
              <a:rPr lang="en-GB" baseline="0"/>
              <a:t>for note-taking.</a:t>
            </a:r>
            <a:endParaRPr lang="en-GB"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349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mtClean="0"/>
              <a:t>One way of</a:t>
            </a:r>
            <a:r>
              <a:rPr lang="en-GB" baseline="0" smtClean="0"/>
              <a:t> conceptualising ‘practice’ is to think of it as a journey with a new feature, all the way from an initial encounter to being able to use it independently, with minimal effort. In a foreign language setting, this usually requires intentional engagement in a range of activities – activities which also need to be sufficiently frequent, yet spaced, and involve activities in both the oral and written modalities of language use. Crucially, practice should ensure that meaning is always in focus, and indeed the connection between new forms and their meanings should be central to completing the activity.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mtClean="0"/>
              <a:t>But in grammar practice,</a:t>
            </a:r>
            <a:r>
              <a:rPr lang="en-GB" baseline="0" smtClean="0"/>
              <a:t> it is particularly difficult to make meaning matter! </a:t>
            </a:r>
            <a:r>
              <a:rPr lang="en-GB" smtClean="0"/>
              <a:t>One reason for this is that we naturally rely on vocabulary (and</a:t>
            </a:r>
            <a:r>
              <a:rPr lang="en-GB" baseline="0" smtClean="0"/>
              <a:t> real-world expectations)</a:t>
            </a:r>
            <a:r>
              <a:rPr lang="en-GB" smtClean="0"/>
              <a:t> to access meaning</a:t>
            </a:r>
            <a:r>
              <a:rPr lang="en-GB" baseline="0" smtClean="0"/>
              <a:t>, so it might not be necessary to pay attention to a grammar feature. (For example temporal adverbs can make it unnecessary to learn that a verb ending marks a particular tense.) When meaning isn’t an </a:t>
            </a:r>
            <a:r>
              <a:rPr lang="en-GB" i="1" baseline="0" smtClean="0"/>
              <a:t>essential</a:t>
            </a:r>
            <a:r>
              <a:rPr lang="en-GB" baseline="0" smtClean="0"/>
              <a:t> part of grammar practice, it is easy for tasks to become ‘mechanical’ (predictable, and possible to complete without understanding the meaning of the grammar). This is partly why grammar is seen as the ‘dull’ part of language.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mtClean="0"/>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2103438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what can we</a:t>
            </a:r>
            <a:r>
              <a:rPr lang="en-GB" baseline="0" dirty="0" smtClean="0"/>
              <a:t> do to make grammar practice meaningful and effective? I should start with a caveat that there are</a:t>
            </a:r>
            <a:r>
              <a:rPr lang="en-GB" dirty="0" smtClean="0"/>
              <a:t> </a:t>
            </a:r>
            <a:r>
              <a:rPr lang="en-GB" i="0" dirty="0" smtClean="0"/>
              <a:t>many</a:t>
            </a:r>
            <a:r>
              <a:rPr lang="en-GB" i="1" dirty="0" smtClean="0"/>
              <a:t> </a:t>
            </a:r>
            <a:r>
              <a:rPr lang="en-GB" i="0" dirty="0" smtClean="0"/>
              <a:t>factors that affect </a:t>
            </a:r>
            <a:r>
              <a:rPr lang="en-GB" sz="1200" b="0" dirty="0" smtClean="0">
                <a:latin typeface="Century Gothic" panose="020B0502020202020204" pitchFamily="34" charset="0"/>
              </a:rPr>
              <a:t>what can be effectively learnt, and when,</a:t>
            </a:r>
            <a:r>
              <a:rPr lang="en-GB" sz="1200" b="0" baseline="0" dirty="0" smtClean="0">
                <a:latin typeface="Century Gothic" panose="020B0502020202020204" pitchFamily="34" charset="0"/>
              </a:rPr>
              <a:t> but here are some general principles drawn from research in second language learning. </a:t>
            </a:r>
          </a:p>
          <a:p>
            <a:pPr marL="171450" indent="-171450">
              <a:buFont typeface="Arial" panose="020B0604020202020204" pitchFamily="34" charset="0"/>
              <a:buChar char="•"/>
            </a:pPr>
            <a:r>
              <a:rPr lang="en-GB" sz="1200" b="0" baseline="0" dirty="0" smtClean="0">
                <a:latin typeface="Century Gothic" panose="020B0502020202020204" pitchFamily="34" charset="0"/>
              </a:rPr>
              <a:t>The first is to practise pairs of features together. For example, two verb endings can be ‘paired up’ to juxtapose two meanings (or functions). Practising a whole new set of features together, e.g., a full range of verb endings, is unlikely to lead to be effective, as it is beyond what most learners can pay attention to at any one time. </a:t>
            </a:r>
          </a:p>
          <a:p>
            <a:pPr marL="171450" indent="-171450">
              <a:buFont typeface="Arial" panose="020B0604020202020204" pitchFamily="34" charset="0"/>
              <a:buChar char="•"/>
            </a:pPr>
            <a:r>
              <a:rPr lang="en-GB" sz="1200" b="0" baseline="0" dirty="0" smtClean="0">
                <a:latin typeface="Century Gothic" panose="020B0502020202020204" pitchFamily="34" charset="0"/>
              </a:rPr>
              <a:t>The practice itself should require attention to form </a:t>
            </a:r>
            <a:r>
              <a:rPr lang="en-GB" sz="1200" b="0" i="1" baseline="0" dirty="0" smtClean="0">
                <a:latin typeface="Century Gothic" panose="020B0502020202020204" pitchFamily="34" charset="0"/>
              </a:rPr>
              <a:t>and </a:t>
            </a:r>
            <a:r>
              <a:rPr lang="en-GB" sz="1200" b="0" i="0" baseline="0" dirty="0" smtClean="0">
                <a:latin typeface="Century Gothic" panose="020B0502020202020204" pitchFamily="34" charset="0"/>
              </a:rPr>
              <a:t>meaning. A simple example could be to read sentences with two types of verb ending and decide, in each case, when an action occurred.</a:t>
            </a:r>
          </a:p>
          <a:p>
            <a:pPr marL="171450" indent="-171450">
              <a:buFont typeface="Arial" panose="020B0604020202020204" pitchFamily="34" charset="0"/>
              <a:buChar char="•"/>
            </a:pPr>
            <a:r>
              <a:rPr lang="en-GB" sz="1200" b="0" i="0" baseline="0" dirty="0" smtClean="0">
                <a:latin typeface="Century Gothic" panose="020B0502020202020204" pitchFamily="34" charset="0"/>
              </a:rPr>
              <a:t>It may be necessary to remove other cues from the sentence, such as time markers, as these otherwise give the answer away. </a:t>
            </a:r>
          </a:p>
          <a:p>
            <a:pPr marL="171450" indent="-171450">
              <a:buFont typeface="Arial" panose="020B0604020202020204" pitchFamily="34" charset="0"/>
              <a:buChar char="•"/>
            </a:pPr>
            <a:r>
              <a:rPr lang="en-GB" sz="1200" b="0" i="0" baseline="0" dirty="0" smtClean="0">
                <a:latin typeface="Century Gothic" panose="020B0502020202020204" pitchFamily="34" charset="0"/>
              </a:rPr>
              <a:t>There should be plenty of initial reading and listening practice with the new features before production, and there is evidence that this controlled approach can actually make the production practice more successful.</a:t>
            </a:r>
            <a:endParaRPr lang="en-GB" sz="1200" b="0" baseline="0" dirty="0" smtClean="0">
              <a:latin typeface="Century Gothic" panose="020B0502020202020204" pitchFamily="34" charset="0"/>
            </a:endParaRPr>
          </a:p>
          <a:p>
            <a:endParaRPr lang="en-GB" sz="1200" b="0" baseline="0" dirty="0" smtClean="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51067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 now going to present a few</a:t>
            </a:r>
            <a:r>
              <a:rPr lang="en-GB" baseline="0" dirty="0" smtClean="0"/>
              <a:t> activities that we have made at NCELP to illustrate these principles.</a:t>
            </a:r>
          </a:p>
          <a:p>
            <a:r>
              <a:rPr lang="en-GB" baseline="0" dirty="0" smtClean="0"/>
              <a:t>The first is an example from Spanish, where we juxtaposed –</a:t>
            </a:r>
            <a:r>
              <a:rPr lang="en-GB" baseline="0" dirty="0" err="1" smtClean="0"/>
              <a:t>er</a:t>
            </a:r>
            <a:r>
              <a:rPr lang="en-GB" baseline="0" dirty="0" smtClean="0"/>
              <a:t> and –</a:t>
            </a:r>
            <a:r>
              <a:rPr lang="en-GB" baseline="0" dirty="0" err="1" smtClean="0"/>
              <a:t>ir</a:t>
            </a:r>
            <a:r>
              <a:rPr lang="en-GB" baseline="0" dirty="0" smtClean="0"/>
              <a:t> verb endings for the 3</a:t>
            </a:r>
            <a:r>
              <a:rPr lang="en-GB" baseline="30000" dirty="0" smtClean="0"/>
              <a:t>rd</a:t>
            </a:r>
            <a:r>
              <a:rPr lang="en-GB" baseline="0" dirty="0" smtClean="0"/>
              <a:t> person singular in present simple and past </a:t>
            </a:r>
            <a:r>
              <a:rPr lang="en-GB" baseline="0" dirty="0" err="1" smtClean="0"/>
              <a:t>preterite</a:t>
            </a:r>
            <a:r>
              <a:rPr lang="en-GB" baseline="0" dirty="0" smtClean="0"/>
              <a:t>. We have a listening, and then a paired listening/speaking that was used at the end of the same lesson. The context for the lesson was travel in the past and present. </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Spanish example authors: Amanda </a:t>
            </a:r>
            <a:r>
              <a:rPr lang="en-GB" baseline="0" dirty="0" err="1" smtClean="0"/>
              <a:t>Izquierdo</a:t>
            </a:r>
            <a:r>
              <a:rPr lang="en-GB" baseline="0" dirty="0" smtClean="0"/>
              <a:t>, Nick Avery, Rachel Hawkes</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4181504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0" dirty="0" smtClean="0"/>
              <a:t>In</a:t>
            </a:r>
            <a:r>
              <a:rPr lang="en-US" b="0" baseline="0" dirty="0" smtClean="0"/>
              <a:t> this activity, students are asked to listen to sentences that have the verb ending –e (for a habitual present action) or –</a:t>
            </a:r>
            <a:r>
              <a:rPr lang="en-US" b="0" baseline="0" dirty="0" err="1" smtClean="0"/>
              <a:t>ió</a:t>
            </a:r>
            <a:r>
              <a:rPr lang="en-US" b="0" baseline="0" dirty="0" smtClean="0"/>
              <a:t> (for a completed past action). They have to </a:t>
            </a:r>
            <a:r>
              <a:rPr lang="en-US" b="0" baseline="0" dirty="0" err="1" smtClean="0"/>
              <a:t>recognise</a:t>
            </a:r>
            <a:r>
              <a:rPr lang="en-US" b="0" baseline="0" dirty="0" smtClean="0"/>
              <a:t> the ending and then decide which meaning it corresponds to (‘happens normally’ or ‘happened last year’). The sentences that students hear do not have any time markers, so the only way to complete the task is to pay attention to the verb ending.</a:t>
            </a:r>
          </a:p>
          <a:p>
            <a:endParaRPr lang="en-US" b="0" baseline="0" dirty="0" smtClean="0"/>
          </a:p>
          <a:p>
            <a:r>
              <a:rPr lang="en-US" b="0" baseline="0" dirty="0" smtClean="0"/>
              <a:t>Incidentally, the task also gets the learner to transcribe the verb, after listening again, to </a:t>
            </a:r>
            <a:r>
              <a:rPr lang="en-US" b="0" baseline="0" dirty="0" err="1" smtClean="0"/>
              <a:t>practise</a:t>
            </a:r>
            <a:r>
              <a:rPr lang="en-US" b="0" baseline="0" dirty="0" smtClean="0"/>
              <a:t> use of the written accent, and also involves note taking to check comprehension of the vocabulary. This is an important thing to note: grammar and vocabulary practice are closely connected, and happen as part of the same activities.</a:t>
            </a:r>
            <a:endParaRPr lang="en-US" b="1" dirty="0" smtClean="0"/>
          </a:p>
          <a:p>
            <a:endParaRPr lang="en-US" b="1" dirty="0" smtClean="0"/>
          </a:p>
          <a:p>
            <a:r>
              <a:rPr lang="en-US" b="1" dirty="0" smtClean="0"/>
              <a:t>-------</a:t>
            </a:r>
          </a:p>
          <a:p>
            <a:endParaRPr lang="en-US" b="1" dirty="0" smtClean="0"/>
          </a:p>
          <a:p>
            <a:r>
              <a:rPr lang="en-US" b="1" dirty="0" smtClean="0"/>
              <a:t>Timing</a:t>
            </a:r>
            <a:r>
              <a:rPr lang="en-US" b="1" dirty="0"/>
              <a:t>: </a:t>
            </a:r>
            <a:r>
              <a:rPr lang="en-US" b="0" dirty="0"/>
              <a:t>8 minutes</a:t>
            </a:r>
          </a:p>
          <a:p>
            <a:endParaRPr lang="en-US" b="1" dirty="0"/>
          </a:p>
          <a:p>
            <a:r>
              <a:rPr lang="en-US" b="1" dirty="0"/>
              <a:t>Aim: </a:t>
            </a:r>
            <a:r>
              <a:rPr lang="en-US" b="0" dirty="0"/>
              <a:t>1)</a:t>
            </a:r>
            <a:r>
              <a:rPr lang="en-US" b="1" dirty="0"/>
              <a:t> </a:t>
            </a:r>
            <a:r>
              <a:rPr lang="es-ES" b="0" dirty="0"/>
              <a:t>to </a:t>
            </a:r>
            <a:r>
              <a:rPr lang="es-ES" b="0" dirty="0" err="1"/>
              <a:t>consolidate</a:t>
            </a:r>
            <a:r>
              <a:rPr lang="es-ES" b="0" dirty="0"/>
              <a:t> </a:t>
            </a:r>
            <a:r>
              <a:rPr lang="es-ES" b="0" dirty="0" err="1"/>
              <a:t>understanding</a:t>
            </a:r>
            <a:r>
              <a:rPr lang="es-ES" b="0" dirty="0"/>
              <a:t> of </a:t>
            </a:r>
            <a:r>
              <a:rPr lang="es-ES" b="0" dirty="0" err="1"/>
              <a:t>the</a:t>
            </a:r>
            <a:r>
              <a:rPr lang="es-ES" b="0" dirty="0"/>
              <a:t> </a:t>
            </a:r>
            <a:r>
              <a:rPr lang="es-ES" b="0" dirty="0" err="1"/>
              <a:t>difference</a:t>
            </a:r>
            <a:r>
              <a:rPr lang="es-ES" b="0" dirty="0"/>
              <a:t> </a:t>
            </a:r>
            <a:r>
              <a:rPr lang="es-ES" b="0" dirty="0" err="1"/>
              <a:t>between</a:t>
            </a:r>
            <a:r>
              <a:rPr lang="es-ES" b="0" dirty="0"/>
              <a:t> 3rd </a:t>
            </a:r>
            <a:r>
              <a:rPr lang="es-ES" b="0" dirty="0" err="1"/>
              <a:t>person</a:t>
            </a:r>
            <a:r>
              <a:rPr lang="es-ES" b="0" dirty="0"/>
              <a:t> singular </a:t>
            </a:r>
            <a:r>
              <a:rPr lang="es-ES" b="0" dirty="0" err="1"/>
              <a:t>present</a:t>
            </a:r>
            <a:r>
              <a:rPr lang="es-ES" b="0" dirty="0"/>
              <a:t> (-e) and </a:t>
            </a:r>
            <a:r>
              <a:rPr lang="es-ES" b="0" dirty="0" err="1"/>
              <a:t>preterite</a:t>
            </a:r>
            <a:r>
              <a:rPr lang="es-ES" b="0" dirty="0"/>
              <a:t> (-</a:t>
            </a:r>
            <a:r>
              <a:rPr lang="es-ES" b="0" dirty="0" err="1"/>
              <a:t>ió</a:t>
            </a:r>
            <a:r>
              <a:rPr lang="es-ES" b="0" dirty="0"/>
              <a:t>) </a:t>
            </a:r>
            <a:r>
              <a:rPr lang="es-ES" b="0" dirty="0" err="1"/>
              <a:t>through</a:t>
            </a:r>
            <a:r>
              <a:rPr lang="es-ES" b="0" dirty="0"/>
              <a:t> </a:t>
            </a:r>
            <a:r>
              <a:rPr lang="es-ES" b="0" dirty="0" err="1"/>
              <a:t>listening</a:t>
            </a:r>
            <a:r>
              <a:rPr lang="es-ES" b="0" dirty="0"/>
              <a:t>; 2) to </a:t>
            </a:r>
            <a:r>
              <a:rPr lang="es-ES" b="0" dirty="0" err="1"/>
              <a:t>focus</a:t>
            </a:r>
            <a:r>
              <a:rPr lang="es-ES" b="0" dirty="0"/>
              <a:t> </a:t>
            </a:r>
            <a:r>
              <a:rPr lang="es-ES" b="0" dirty="0" err="1"/>
              <a:t>on</a:t>
            </a:r>
            <a:r>
              <a:rPr lang="es-ES" b="0" dirty="0"/>
              <a:t> </a:t>
            </a:r>
            <a:r>
              <a:rPr lang="es-ES" b="0" dirty="0" err="1"/>
              <a:t>the</a:t>
            </a:r>
            <a:r>
              <a:rPr lang="es-ES" b="0" dirty="0"/>
              <a:t> position of </a:t>
            </a:r>
            <a:r>
              <a:rPr lang="es-ES" b="0" dirty="0" err="1"/>
              <a:t>the</a:t>
            </a:r>
            <a:r>
              <a:rPr lang="es-ES" b="0" baseline="0" dirty="0"/>
              <a:t> stress and </a:t>
            </a:r>
            <a:r>
              <a:rPr lang="es-ES" b="0" baseline="0" dirty="0" err="1"/>
              <a:t>how</a:t>
            </a:r>
            <a:r>
              <a:rPr lang="es-ES" b="0" baseline="0" dirty="0"/>
              <a:t> </a:t>
            </a:r>
            <a:r>
              <a:rPr lang="es-ES" b="0" baseline="0" dirty="0" err="1"/>
              <a:t>this</a:t>
            </a:r>
            <a:r>
              <a:rPr lang="es-ES" b="0" baseline="0" dirty="0"/>
              <a:t> </a:t>
            </a:r>
            <a:r>
              <a:rPr lang="es-ES" b="0" baseline="0" dirty="0" err="1"/>
              <a:t>affects</a:t>
            </a:r>
            <a:r>
              <a:rPr lang="es-ES" b="0" baseline="0" dirty="0"/>
              <a:t> </a:t>
            </a:r>
            <a:r>
              <a:rPr lang="es-ES" b="0" baseline="0" dirty="0" err="1"/>
              <a:t>the</a:t>
            </a:r>
            <a:r>
              <a:rPr lang="es-ES" b="0" baseline="0" dirty="0"/>
              <a:t> use of </a:t>
            </a:r>
            <a:r>
              <a:rPr lang="es-ES" b="0" baseline="0" dirty="0" err="1"/>
              <a:t>the</a:t>
            </a:r>
            <a:r>
              <a:rPr lang="es-ES" b="0" baseline="0" dirty="0"/>
              <a:t> </a:t>
            </a:r>
            <a:r>
              <a:rPr lang="es-ES" b="0" baseline="0" dirty="0" err="1"/>
              <a:t>written</a:t>
            </a:r>
            <a:r>
              <a:rPr lang="es-ES" b="0" baseline="0" dirty="0"/>
              <a:t> </a:t>
            </a:r>
            <a:r>
              <a:rPr lang="es-ES" b="0" baseline="0" dirty="0" err="1"/>
              <a:t>accent</a:t>
            </a:r>
            <a:r>
              <a:rPr lang="es-ES" b="0" baseline="0" dirty="0"/>
              <a:t>.</a:t>
            </a:r>
            <a:endParaRPr lang="es-ES" b="0" dirty="0"/>
          </a:p>
          <a:p>
            <a:endParaRPr lang="en-US" b="1" dirty="0"/>
          </a:p>
          <a:p>
            <a:r>
              <a:rPr lang="en-US" b="1" dirty="0"/>
              <a:t>Procedure:</a:t>
            </a:r>
          </a:p>
          <a:p>
            <a:pPr marL="228600" indent="-228600">
              <a:buAutoNum type="arabicPeriod"/>
            </a:pPr>
            <a:r>
              <a:rPr lang="en-US" b="0" dirty="0"/>
              <a:t>Students</a:t>
            </a:r>
            <a:r>
              <a:rPr lang="en-US" b="0" baseline="0" dirty="0"/>
              <a:t> l</a:t>
            </a:r>
            <a:r>
              <a:rPr lang="en-US" b="0" dirty="0"/>
              <a:t>isten to each recording.</a:t>
            </a:r>
          </a:p>
          <a:p>
            <a:pPr marL="228600" indent="-228600">
              <a:buAutoNum type="arabicPeriod"/>
            </a:pPr>
            <a:r>
              <a:rPr lang="en-US" b="0" baseline="0" dirty="0"/>
              <a:t>They tick the correct column depending on whether the sentence refers to the present or to a completed action in the past.</a:t>
            </a:r>
          </a:p>
          <a:p>
            <a:pPr marL="228600" indent="-228600">
              <a:buAutoNum type="arabicPeriod"/>
            </a:pPr>
            <a:r>
              <a:rPr lang="en-US" b="0" baseline="0" dirty="0"/>
              <a:t>Students listen again. This time, they write the verb in Spanish and the activity in English.</a:t>
            </a:r>
          </a:p>
          <a:p>
            <a:pPr marL="228600" indent="-228600">
              <a:buAutoNum type="arabicPeriod"/>
            </a:pPr>
            <a:endParaRPr lang="en-US" b="0" baseline="0" dirty="0"/>
          </a:p>
          <a:p>
            <a:pPr marL="0" indent="0">
              <a:buNone/>
            </a:pPr>
            <a:r>
              <a:rPr lang="en-US" b="1" baseline="0" dirty="0"/>
              <a:t>Note: </a:t>
            </a:r>
          </a:p>
          <a:p>
            <a:pPr marL="228600" indent="-228600">
              <a:buAutoNum type="arabicPeriod"/>
            </a:pPr>
            <a:r>
              <a:rPr lang="en-US" b="0" baseline="0" dirty="0"/>
              <a:t>Some students may be able to complete the different parts in one go, rather than as separate steps.</a:t>
            </a:r>
          </a:p>
          <a:p>
            <a:pPr marL="0" indent="0">
              <a:buNone/>
            </a:pPr>
            <a:endParaRPr lang="en-US" b="0" baseline="0" dirty="0"/>
          </a:p>
          <a:p>
            <a:pPr marL="0" indent="0">
              <a:buNone/>
            </a:pPr>
            <a:r>
              <a:rPr lang="en-US" b="1" baseline="0" dirty="0"/>
              <a:t>Transcript</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Vivió</a:t>
            </a:r>
            <a:r>
              <a:rPr lang="en-GB" sz="1200" b="0" i="0" u="none" strike="noStrike" kern="1200" cap="none" dirty="0">
                <a:solidFill>
                  <a:schemeClr val="tx1"/>
                </a:solidFill>
                <a:effectLst/>
                <a:latin typeface="+mn-lt"/>
                <a:ea typeface="Calibri"/>
                <a:cs typeface="Calibri"/>
                <a:sym typeface="Calibri"/>
              </a:rPr>
              <a:t> un año en México.</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Conoce</a:t>
            </a:r>
            <a:r>
              <a:rPr lang="en-GB" sz="1200" b="0" i="0" u="none" strike="noStrike" kern="1200" cap="none" dirty="0">
                <a:solidFill>
                  <a:schemeClr val="tx1"/>
                </a:solidFill>
                <a:effectLst/>
                <a:latin typeface="+mn-lt"/>
                <a:ea typeface="Calibri"/>
                <a:cs typeface="Calibri"/>
                <a:sym typeface="Calibri"/>
              </a:rPr>
              <a:t> la </a:t>
            </a:r>
            <a:r>
              <a:rPr lang="en-GB" sz="1200" b="0" i="0" u="none" strike="noStrike" kern="1200" cap="none" dirty="0" err="1">
                <a:solidFill>
                  <a:schemeClr val="tx1"/>
                </a:solidFill>
                <a:effectLst/>
                <a:latin typeface="+mn-lt"/>
                <a:ea typeface="Calibri"/>
                <a:cs typeface="Calibri"/>
                <a:sym typeface="Calibri"/>
              </a:rPr>
              <a:t>frontera</a:t>
            </a:r>
            <a:r>
              <a:rPr lang="en-GB" sz="1200" b="0" i="0" u="none" strike="noStrike" kern="1200" cap="none" dirty="0">
                <a:solidFill>
                  <a:schemeClr val="tx1"/>
                </a:solidFill>
                <a:effectLst/>
                <a:latin typeface="+mn-lt"/>
                <a:ea typeface="Calibri"/>
                <a:cs typeface="Calibri"/>
                <a:sym typeface="Calibri"/>
              </a:rPr>
              <a:t> con </a:t>
            </a:r>
            <a:r>
              <a:rPr lang="en-GB" sz="1200" b="0" i="0" u="none" strike="noStrike" kern="1200" cap="none" dirty="0" err="1">
                <a:solidFill>
                  <a:schemeClr val="tx1"/>
                </a:solidFill>
                <a:effectLst/>
                <a:latin typeface="+mn-lt"/>
                <a:ea typeface="Calibri"/>
                <a:cs typeface="Calibri"/>
                <a:sym typeface="Calibri"/>
              </a:rPr>
              <a:t>Estados</a:t>
            </a:r>
            <a:r>
              <a:rPr lang="en-GB" sz="1200" b="0" i="0" u="none" strike="noStrike" kern="1200" cap="none" dirty="0">
                <a:solidFill>
                  <a:schemeClr val="tx1"/>
                </a:solidFill>
                <a:effectLst/>
                <a:latin typeface="+mn-lt"/>
                <a:ea typeface="Calibri"/>
                <a:cs typeface="Calibri"/>
                <a:sym typeface="Calibri"/>
              </a:rPr>
              <a:t> Unidos.</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Sufrió</a:t>
            </a:r>
            <a:r>
              <a:rPr lang="en-GB" sz="1200" b="0" i="0" u="none" strike="noStrike" kern="1200" cap="none" dirty="0">
                <a:solidFill>
                  <a:schemeClr val="tx1"/>
                </a:solidFill>
                <a:effectLst/>
                <a:latin typeface="+mn-lt"/>
                <a:ea typeface="Calibri"/>
                <a:cs typeface="Calibri"/>
                <a:sym typeface="Calibri"/>
              </a:rPr>
              <a:t> un </a:t>
            </a:r>
            <a:r>
              <a:rPr lang="en-GB" sz="1200" b="0" i="0" u="none" strike="noStrike" kern="1200" cap="none" dirty="0" err="1">
                <a:solidFill>
                  <a:schemeClr val="tx1"/>
                </a:solidFill>
                <a:effectLst/>
                <a:latin typeface="+mn-lt"/>
                <a:ea typeface="Calibri"/>
                <a:cs typeface="Calibri"/>
                <a:sym typeface="Calibri"/>
              </a:rPr>
              <a:t>accidente</a:t>
            </a:r>
            <a:r>
              <a:rPr lang="en-GB" sz="1200" b="0" i="0" u="none" strike="noStrike" kern="1200" cap="none" dirty="0">
                <a:solidFill>
                  <a:schemeClr val="tx1"/>
                </a:solidFill>
                <a:effectLst/>
                <a:latin typeface="+mn-lt"/>
                <a:ea typeface="Calibri"/>
                <a:cs typeface="Calibri"/>
                <a:sym typeface="Calibri"/>
              </a:rPr>
              <a:t> de </a:t>
            </a:r>
            <a:r>
              <a:rPr lang="en-GB" sz="1200" b="0" i="0" u="none" strike="noStrike" kern="1200" cap="none" dirty="0" err="1">
                <a:solidFill>
                  <a:schemeClr val="tx1"/>
                </a:solidFill>
                <a:effectLst/>
                <a:latin typeface="+mn-lt"/>
                <a:ea typeface="Calibri"/>
                <a:cs typeface="Calibri"/>
                <a:sym typeface="Calibri"/>
              </a:rPr>
              <a:t>coche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allí</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Ofrece</a:t>
            </a:r>
            <a:r>
              <a:rPr lang="en-GB" sz="1200" b="0" i="0" u="none" strike="noStrike" kern="1200" cap="none" dirty="0">
                <a:solidFill>
                  <a:schemeClr val="tx1"/>
                </a:solidFill>
                <a:effectLst/>
                <a:latin typeface="+mn-lt"/>
                <a:ea typeface="Calibri"/>
                <a:cs typeface="Calibri"/>
                <a:sym typeface="Calibri"/>
              </a:rPr>
              <a:t> regalos a los amigos después de las </a:t>
            </a:r>
            <a:r>
              <a:rPr lang="en-GB" sz="1200" b="0" i="0" u="none" strike="noStrike" kern="1200" cap="none" dirty="0" err="1">
                <a:solidFill>
                  <a:schemeClr val="tx1"/>
                </a:solidFill>
                <a:effectLst/>
                <a:latin typeface="+mn-lt"/>
                <a:ea typeface="Calibri"/>
                <a:cs typeface="Calibri"/>
                <a:sym typeface="Calibri"/>
              </a:rPr>
              <a:t>vacaciones</a:t>
            </a:r>
            <a:r>
              <a:rPr lang="en-GB" sz="1200" b="0" i="0" u="none" strike="noStrike" kern="1200" cap="none" dirty="0">
                <a:solidFill>
                  <a:schemeClr val="tx1"/>
                </a:solidFill>
                <a:effectLst/>
                <a:latin typeface="+mn-lt"/>
                <a:ea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Decide </a:t>
            </a:r>
            <a:r>
              <a:rPr lang="en-GB" sz="1200" b="0" i="0" u="none" strike="noStrike" kern="1200" cap="none" dirty="0" err="1">
                <a:solidFill>
                  <a:schemeClr val="tx1"/>
                </a:solidFill>
                <a:effectLst/>
                <a:latin typeface="+mn-lt"/>
                <a:ea typeface="Calibri"/>
                <a:cs typeface="Calibri"/>
                <a:sym typeface="Calibri"/>
              </a:rPr>
              <a:t>visitar</a:t>
            </a:r>
            <a:r>
              <a:rPr lang="en-GB" sz="1200" b="0" i="0" u="none" strike="noStrike" kern="1200" cap="none" dirty="0">
                <a:solidFill>
                  <a:schemeClr val="tx1"/>
                </a:solidFill>
                <a:effectLst/>
                <a:latin typeface="+mn-lt"/>
                <a:ea typeface="Calibri"/>
                <a:cs typeface="Calibri"/>
                <a:sym typeface="Calibri"/>
              </a:rPr>
              <a:t> pueblos </a:t>
            </a:r>
            <a:r>
              <a:rPr lang="en-GB" sz="1200" b="0" i="0" u="none" strike="noStrike" kern="1200" cap="none" dirty="0" err="1">
                <a:solidFill>
                  <a:schemeClr val="tx1"/>
                </a:solidFill>
                <a:effectLst/>
                <a:latin typeface="+mn-lt"/>
                <a:ea typeface="Calibri"/>
                <a:cs typeface="Calibri"/>
                <a:sym typeface="Calibri"/>
              </a:rPr>
              <a:t>antiguos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Aprende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cosas</a:t>
            </a:r>
            <a:r>
              <a:rPr lang="en-GB" sz="1200" b="0" i="0" u="none" strike="noStrike" kern="1200" cap="none" dirty="0">
                <a:solidFill>
                  <a:schemeClr val="tx1"/>
                </a:solidFill>
                <a:effectLst/>
                <a:latin typeface="+mn-lt"/>
                <a:ea typeface="Calibri"/>
                <a:cs typeface="Calibri"/>
                <a:sym typeface="Calibri"/>
              </a:rPr>
              <a:t> sobre la </a:t>
            </a:r>
            <a:r>
              <a:rPr lang="en-GB" sz="1200" b="0" i="0" u="none" strike="noStrike" kern="1200" cap="none" dirty="0" err="1">
                <a:solidFill>
                  <a:schemeClr val="tx1"/>
                </a:solidFill>
                <a:effectLst/>
                <a:latin typeface="+mn-lt"/>
                <a:ea typeface="Calibri"/>
                <a:cs typeface="Calibri"/>
                <a:sym typeface="Calibri"/>
              </a:rPr>
              <a:t>cultura</a:t>
            </a:r>
            <a:r>
              <a:rPr lang="en-GB" sz="1200" b="0" i="0" u="none" strike="noStrike" kern="1200" cap="none" dirty="0">
                <a:solidFill>
                  <a:schemeClr val="tx1"/>
                </a:solidFill>
                <a:effectLst/>
                <a:latin typeface="+mn-lt"/>
                <a:ea typeface="Calibri"/>
                <a:cs typeface="Calibri"/>
                <a:sym typeface="Calibri"/>
              </a:rPr>
              <a:t> de las </a:t>
            </a:r>
            <a:r>
              <a:rPr lang="en-GB" sz="1200" b="0" i="0" u="none" strike="noStrike" kern="1200" cap="none" dirty="0" err="1">
                <a:solidFill>
                  <a:schemeClr val="tx1"/>
                </a:solidFill>
                <a:effectLst/>
                <a:latin typeface="+mn-lt"/>
                <a:ea typeface="Calibri"/>
                <a:cs typeface="Calibri"/>
                <a:sym typeface="Calibri"/>
              </a:rPr>
              <a:t>ciudades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Rompió</a:t>
            </a:r>
            <a:r>
              <a:rPr lang="en-GB" sz="1200" b="0" i="0" u="none" strike="noStrike" kern="1200" cap="none" dirty="0">
                <a:solidFill>
                  <a:schemeClr val="tx1"/>
                </a:solidFill>
                <a:effectLst/>
                <a:latin typeface="+mn-lt"/>
                <a:ea typeface="Calibri"/>
                <a:cs typeface="Calibri"/>
                <a:sym typeface="Calibri"/>
              </a:rPr>
              <a:t> la </a:t>
            </a:r>
            <a:r>
              <a:rPr lang="en-GB" sz="1200" b="0" i="0" u="none" strike="noStrike" kern="1200" cap="none" dirty="0" err="1">
                <a:solidFill>
                  <a:schemeClr val="tx1"/>
                </a:solidFill>
                <a:effectLst/>
                <a:latin typeface="+mn-lt"/>
                <a:ea typeface="Calibri"/>
                <a:cs typeface="Calibri"/>
                <a:sym typeface="Calibri"/>
              </a:rPr>
              <a:t>cámara</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cerca</a:t>
            </a:r>
            <a:r>
              <a:rPr lang="en-GB" sz="1200" b="0" i="0" u="none" strike="noStrike" kern="1200" cap="none" dirty="0">
                <a:solidFill>
                  <a:schemeClr val="tx1"/>
                </a:solidFill>
                <a:effectLst/>
                <a:latin typeface="+mn-lt"/>
                <a:ea typeface="Calibri"/>
                <a:cs typeface="Calibri"/>
                <a:sym typeface="Calibri"/>
              </a:rPr>
              <a:t> de una </a:t>
            </a:r>
            <a:r>
              <a:rPr lang="en-GB" sz="1200" b="0" i="0" u="none" strike="noStrike" kern="1200" cap="none" dirty="0" err="1">
                <a:solidFill>
                  <a:schemeClr val="tx1"/>
                </a:solidFill>
                <a:effectLst/>
                <a:latin typeface="+mn-lt"/>
                <a:ea typeface="Calibri"/>
                <a:cs typeface="Calibri"/>
                <a:sym typeface="Calibri"/>
              </a:rPr>
              <a:t>montaña</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err="1">
                <a:solidFill>
                  <a:schemeClr val="tx1"/>
                </a:solidFill>
                <a:effectLst/>
                <a:latin typeface="+mn-lt"/>
                <a:ea typeface="Calibri"/>
                <a:cs typeface="Calibri"/>
                <a:sym typeface="Calibri"/>
              </a:rPr>
              <a:t>Salió</a:t>
            </a:r>
            <a:r>
              <a:rPr lang="en-GB" sz="1200" b="0" i="0" u="none" strike="noStrike" kern="1200" cap="none" dirty="0">
                <a:solidFill>
                  <a:schemeClr val="tx1"/>
                </a:solidFill>
                <a:effectLst/>
                <a:latin typeface="+mn-lt"/>
                <a:ea typeface="Calibri"/>
                <a:cs typeface="Calibri"/>
                <a:sym typeface="Calibri"/>
              </a:rPr>
              <a:t> con un amigo.</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55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noProof="0" smtClean="0"/>
              <a:t>This</a:t>
            </a:r>
            <a:r>
              <a:rPr lang="en-GB" b="0" baseline="0" noProof="0" smtClean="0"/>
              <a:t> is a paired listening/speaking activity from the end of the same lesson. Person A is prompted to produce sentences that either have a verb with the ending –e or –ió, depending on the English prompt. The person listening has to decide who that sentence corresponds to, based on the verb ending they hear and the answer option that matches it (which juxtaposes ‘past’ and ‘present’). This isn’t all that different to the last activity, except that a student is now giving the ‘input’ that a native speaker was giving on the last slide.</a:t>
            </a:r>
          </a:p>
          <a:p>
            <a:endParaRPr lang="en-GB" b="0" baseline="0" noProof="0" smtClean="0"/>
          </a:p>
          <a:p>
            <a:r>
              <a:rPr lang="en-GB" b="0" baseline="0" noProof="0" smtClean="0"/>
              <a:t>Again, there are no time markers to give away the answer. </a:t>
            </a:r>
          </a:p>
          <a:p>
            <a:endParaRPr lang="en-GB" b="0" baseline="0" noProof="0" smtClean="0"/>
          </a:p>
          <a:p>
            <a:r>
              <a:rPr lang="en-GB" b="0" baseline="0" noProof="0" smtClean="0"/>
              <a:t>As well as making grammar essential to task completion, the activity also allows for productive and receptive practice of the vocabulary used in the lesson.</a:t>
            </a:r>
            <a:endParaRPr lang="en-GB" b="1" noProof="0" smtClean="0"/>
          </a:p>
          <a:p>
            <a:endParaRPr lang="en-GB" b="1" noProof="0" smtClean="0"/>
          </a:p>
          <a:p>
            <a:endParaRPr lang="en-GB" b="1" noProof="0" smtClean="0"/>
          </a:p>
          <a:p>
            <a:r>
              <a:rPr lang="en-US" b="1" smtClean="0"/>
              <a:t>-----------------------------</a:t>
            </a:r>
          </a:p>
          <a:p>
            <a:r>
              <a:rPr lang="en-US" b="1" smtClean="0"/>
              <a:t>Activity notes</a:t>
            </a:r>
            <a:endParaRPr lang="en-GB" b="1" noProof="0" smtClean="0"/>
          </a:p>
          <a:p>
            <a:endParaRPr lang="en-GB" b="1" noProof="0" smtClean="0"/>
          </a:p>
          <a:p>
            <a:r>
              <a:rPr lang="en-GB" b="1" noProof="0" smtClean="0"/>
              <a:t>Timing</a:t>
            </a:r>
            <a:r>
              <a:rPr lang="en-GB" b="1" noProof="0" dirty="0" smtClean="0"/>
              <a:t>: </a:t>
            </a:r>
            <a:r>
              <a:rPr lang="en-GB" b="0" noProof="0" dirty="0" smtClean="0"/>
              <a:t>10 min.</a:t>
            </a:r>
          </a:p>
          <a:p>
            <a:endParaRPr lang="en-GB" b="1" noProof="0" dirty="0" smtClean="0"/>
          </a:p>
          <a:p>
            <a:r>
              <a:rPr lang="en-GB" b="1" noProof="0" dirty="0" smtClean="0"/>
              <a:t>Aim: </a:t>
            </a:r>
            <a:r>
              <a:rPr lang="en-GB" b="0" noProof="0" dirty="0" smtClean="0"/>
              <a:t>to practise producing and understanding the 1</a:t>
            </a:r>
            <a:r>
              <a:rPr lang="en-GB" b="0" baseline="30000" noProof="0" dirty="0" smtClean="0"/>
              <a:t>st</a:t>
            </a:r>
            <a:r>
              <a:rPr lang="en-GB" b="0" noProof="0" dirty="0" smtClean="0"/>
              <a:t> person singular present and 3</a:t>
            </a:r>
            <a:r>
              <a:rPr lang="en-GB" b="0" baseline="30000" noProof="0" dirty="0" smtClean="0"/>
              <a:t>rd</a:t>
            </a:r>
            <a:r>
              <a:rPr lang="en-GB" b="0" noProof="0" dirty="0" smtClean="0"/>
              <a:t> person singular preterite forms of –</a:t>
            </a:r>
            <a:r>
              <a:rPr lang="en-GB" b="0" noProof="0" dirty="0" err="1" smtClean="0"/>
              <a:t>ar</a:t>
            </a:r>
            <a:r>
              <a:rPr lang="en-GB" b="0" noProof="0" dirty="0" smtClean="0"/>
              <a:t> verbs in the oral</a:t>
            </a:r>
            <a:r>
              <a:rPr lang="en-GB" b="0" baseline="0" noProof="0" dirty="0" smtClean="0"/>
              <a:t> modality; to practise producing and understanding vocabulary</a:t>
            </a:r>
          </a:p>
          <a:p>
            <a:endParaRPr lang="en-GB" b="1" noProof="0" dirty="0" smtClean="0"/>
          </a:p>
          <a:p>
            <a:r>
              <a:rPr lang="en-GB" b="1" noProof="0" dirty="0" smtClean="0"/>
              <a:t>Procedure:</a:t>
            </a:r>
          </a:p>
          <a:p>
            <a:r>
              <a:rPr lang="en-GB" b="0" noProof="0" dirty="0" smtClean="0"/>
              <a:t>1. Person A says the card number and reads the question aloud in Spanish. (Saying</a:t>
            </a:r>
            <a:r>
              <a:rPr lang="en-GB" b="0" baseline="0" noProof="0" dirty="0" smtClean="0"/>
              <a:t> the card number will help the partner to follow the order.)</a:t>
            </a:r>
            <a:endParaRPr lang="en-GB" b="0" noProof="0" dirty="0" smtClean="0"/>
          </a:p>
          <a:p>
            <a:r>
              <a:rPr lang="en-GB" b="0" noProof="0" dirty="0" smtClean="0"/>
              <a:t>2. Person B </a:t>
            </a:r>
            <a:r>
              <a:rPr lang="en-GB" sz="1200" kern="1200" noProof="0" dirty="0" smtClean="0">
                <a:solidFill>
                  <a:schemeClr val="tx1"/>
                </a:solidFill>
                <a:effectLst/>
                <a:latin typeface="+mn-lt"/>
                <a:ea typeface="+mn-ea"/>
                <a:cs typeface="+mn-cs"/>
              </a:rPr>
              <a:t>looks at the card displayed on the</a:t>
            </a:r>
            <a:r>
              <a:rPr lang="en-GB" sz="1200" kern="1200" baseline="0" noProof="0" dirty="0" smtClean="0">
                <a:solidFill>
                  <a:schemeClr val="tx1"/>
                </a:solidFill>
                <a:effectLst/>
                <a:latin typeface="+mn-lt"/>
                <a:ea typeface="+mn-ea"/>
                <a:cs typeface="+mn-cs"/>
              </a:rPr>
              <a:t> interactive whiteboard </a:t>
            </a:r>
            <a:r>
              <a:rPr lang="en-GB" sz="1200" kern="1200" noProof="0" dirty="0" smtClean="0">
                <a:solidFill>
                  <a:schemeClr val="tx1"/>
                </a:solidFill>
                <a:effectLst/>
                <a:latin typeface="+mn-lt"/>
                <a:ea typeface="+mn-ea"/>
                <a:cs typeface="+mn-cs"/>
              </a:rPr>
              <a:t>with the same number that s/he just heard. Depending</a:t>
            </a:r>
            <a:r>
              <a:rPr lang="en-GB" sz="1200" kern="1200" baseline="0" noProof="0" dirty="0" smtClean="0">
                <a:solidFill>
                  <a:schemeClr val="tx1"/>
                </a:solidFill>
                <a:effectLst/>
                <a:latin typeface="+mn-lt"/>
                <a:ea typeface="+mn-ea"/>
                <a:cs typeface="+mn-cs"/>
              </a:rPr>
              <a:t> on what Person A says, Person B </a:t>
            </a:r>
            <a:r>
              <a:rPr lang="en-GB" sz="1200" kern="1200" noProof="0" dirty="0" smtClean="0">
                <a:solidFill>
                  <a:schemeClr val="tx1"/>
                </a:solidFill>
                <a:effectLst/>
                <a:latin typeface="+mn-lt"/>
                <a:ea typeface="+mn-ea"/>
                <a:cs typeface="+mn-cs"/>
              </a:rPr>
              <a:t>write</a:t>
            </a:r>
            <a:r>
              <a:rPr lang="en-GB" sz="1200" kern="1200" baseline="0" noProof="0" dirty="0" smtClean="0">
                <a:solidFill>
                  <a:schemeClr val="tx1"/>
                </a:solidFill>
                <a:effectLst/>
                <a:latin typeface="+mn-lt"/>
                <a:ea typeface="+mn-ea"/>
                <a:cs typeface="+mn-cs"/>
              </a:rPr>
              <a:t>s the name of the person that the sentence corresponds to (e.g. 1. Paula).</a:t>
            </a:r>
          </a:p>
          <a:p>
            <a:endParaRPr lang="en-GB" sz="1200" b="1" kern="1200" baseline="0" noProof="0" dirty="0" smtClean="0">
              <a:solidFill>
                <a:schemeClr val="tx1"/>
              </a:solidFill>
              <a:effectLst/>
              <a:latin typeface="+mn-lt"/>
              <a:ea typeface="+mn-ea"/>
              <a:cs typeface="+mn-cs"/>
            </a:endParaRPr>
          </a:p>
          <a:p>
            <a:r>
              <a:rPr lang="en-GB" sz="1200" b="1" kern="1200" baseline="0" noProof="0" dirty="0" smtClean="0">
                <a:solidFill>
                  <a:schemeClr val="tx1"/>
                </a:solidFill>
                <a:effectLst/>
                <a:latin typeface="+mn-lt"/>
                <a:ea typeface="+mn-ea"/>
                <a:cs typeface="+mn-cs"/>
              </a:rPr>
              <a:t>Notes: </a:t>
            </a:r>
            <a:endParaRPr lang="en-GB" sz="1200" b="0" kern="1200" baseline="0" noProof="0" dirty="0" smtClean="0">
              <a:solidFill>
                <a:schemeClr val="tx1"/>
              </a:solidFill>
              <a:effectLst/>
              <a:latin typeface="+mn-lt"/>
              <a:ea typeface="+mn-ea"/>
              <a:cs typeface="+mn-cs"/>
            </a:endParaRPr>
          </a:p>
          <a:p>
            <a:pPr marL="228600" indent="-228600">
              <a:buAutoNum type="arabicPeriod"/>
            </a:pPr>
            <a:r>
              <a:rPr lang="en-GB" sz="1200" b="0" kern="1200" baseline="0" noProof="0" dirty="0" smtClean="0">
                <a:solidFill>
                  <a:schemeClr val="tx1"/>
                </a:solidFill>
                <a:effectLst/>
                <a:latin typeface="+mn-lt"/>
                <a:ea typeface="+mn-ea"/>
                <a:cs typeface="+mn-cs"/>
              </a:rPr>
              <a:t>The cards for the person speaking are on the next slide. These need to be printed. </a:t>
            </a:r>
          </a:p>
          <a:p>
            <a:pPr marL="228600" indent="-228600">
              <a:buAutoNum type="arabicPeriod"/>
            </a:pPr>
            <a:r>
              <a:rPr lang="en-GB" sz="1200" b="0" kern="1200" baseline="0" noProof="0" dirty="0" smtClean="0">
                <a:solidFill>
                  <a:schemeClr val="tx1"/>
                </a:solidFill>
                <a:effectLst/>
                <a:latin typeface="+mn-lt"/>
                <a:ea typeface="+mn-ea"/>
                <a:cs typeface="+mn-cs"/>
              </a:rPr>
              <a:t>The cards for the person listening are on the following slide. These can be displayed on the board during the activity (no need to print).</a:t>
            </a:r>
            <a:endParaRPr lang="en-GB" b="1"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30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mtClean="0"/>
              <a:t>These</a:t>
            </a:r>
            <a:r>
              <a:rPr lang="en-GB" baseline="0" smtClean="0"/>
              <a:t> are the prompt cards. As you can see, half of the sentences that each person produces are in the present tense and half are in the past, and this cannot be known in advance, so there is no predictability. Every interaction requires the speaker and listener to actively choose between the two verb  forms and the meanings that they convey. There is no other way to successfully complete the task, without cheating!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499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smtClean="0"/>
              <a:t>While </a:t>
            </a:r>
            <a:r>
              <a:rPr lang="en-GB" b="0" dirty="0"/>
              <a:t>the other student reads his/her </a:t>
            </a:r>
            <a:r>
              <a:rPr lang="en-GB" b="0"/>
              <a:t>sentences </a:t>
            </a:r>
            <a:r>
              <a:rPr lang="en-GB" b="0" smtClean="0"/>
              <a:t>aloud, </a:t>
            </a:r>
            <a:r>
              <a:rPr lang="en-GB" b="0" dirty="0"/>
              <a:t>the other student will be looking at these on the interactive</a:t>
            </a:r>
            <a:r>
              <a:rPr lang="en-GB" b="0" baseline="0" dirty="0"/>
              <a:t> white</a:t>
            </a:r>
            <a:r>
              <a:rPr lang="en-GB" b="0" dirty="0"/>
              <a:t>board,</a:t>
            </a:r>
            <a:r>
              <a:rPr lang="en-GB" b="0" baseline="0" dirty="0"/>
              <a:t> and will decide which person is referred to for each item.</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197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1891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9293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2497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7969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7502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40526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12/03/2021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29007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0726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97002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28413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14775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18567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5734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54748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9278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5675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70219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361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25912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67301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9343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4451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42642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077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949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9984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9827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2886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842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56448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68046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79338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1393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173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821811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7913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6883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5943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4169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391651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42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226176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729625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061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3804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6.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r>
              <a:rPr lang="en-GB" sz="1100" dirty="0">
                <a:latin typeface="Tw Cen MT" panose="020B0602020104020603" pitchFamily="34" charset="0"/>
              </a:rPr>
              <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37798839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98201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85661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03256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image" Target="../media/image16.tiff"/><Relationship Id="rId7" Type="http://schemas.openxmlformats.org/officeDocument/2006/relationships/image" Target="../media/image20.tiff"/><Relationship Id="rId12"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tiff"/><Relationship Id="rId11" Type="http://schemas.microsoft.com/office/2007/relationships/hdphoto" Target="../media/hdphoto9.wdp"/><Relationship Id="rId5" Type="http://schemas.openxmlformats.org/officeDocument/2006/relationships/image" Target="../media/image18.tiff"/><Relationship Id="rId15" Type="http://schemas.openxmlformats.org/officeDocument/2006/relationships/image" Target="../media/image22.png"/><Relationship Id="rId10" Type="http://schemas.openxmlformats.org/officeDocument/2006/relationships/image" Target="../media/image13.png"/><Relationship Id="rId4" Type="http://schemas.openxmlformats.org/officeDocument/2006/relationships/image" Target="../media/image17.tiff"/><Relationship Id="rId9" Type="http://schemas.microsoft.com/office/2007/relationships/hdphoto" Target="../media/hdphoto8.wdp"/><Relationship Id="rId1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audio" Target="../media/audio9.wav"/><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0.png"/><Relationship Id="rId7" Type="http://schemas.openxmlformats.org/officeDocument/2006/relationships/audio" Target="../media/audio10.wav"/><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slideLayout" Target="../slideLayouts/slideLayout2.xml"/><Relationship Id="rId7" Type="http://schemas.openxmlformats.org/officeDocument/2006/relationships/image" Target="../media/image38.png"/><Relationship Id="rId12" Type="http://schemas.openxmlformats.org/officeDocument/2006/relationships/audio" Target="../media/audio15.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jpeg"/><Relationship Id="rId11" Type="http://schemas.openxmlformats.org/officeDocument/2006/relationships/audio" Target="../media/audio14.wav"/><Relationship Id="rId5" Type="http://schemas.openxmlformats.org/officeDocument/2006/relationships/image" Target="../media/image36.png"/><Relationship Id="rId15" Type="http://schemas.openxmlformats.org/officeDocument/2006/relationships/image" Target="../media/image39.png"/><Relationship Id="rId10" Type="http://schemas.openxmlformats.org/officeDocument/2006/relationships/audio" Target="../media/audio13.wav"/><Relationship Id="rId4" Type="http://schemas.openxmlformats.org/officeDocument/2006/relationships/notesSlide" Target="../notesSlides/notesSlide18.xml"/><Relationship Id="rId9" Type="http://schemas.openxmlformats.org/officeDocument/2006/relationships/audio" Target="../media/audio12.wav"/><Relationship Id="rId14" Type="http://schemas.openxmlformats.org/officeDocument/2006/relationships/audio" Target="../media/audio17.wav"/></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hyperlink" Target="https://resources.ncelp.org/" TargetMode="External"/><Relationship Id="rId3" Type="http://schemas.openxmlformats.org/officeDocument/2006/relationships/image" Target="../media/image8.png"/><Relationship Id="rId7" Type="http://schemas.openxmlformats.org/officeDocument/2006/relationships/hyperlink" Target="https://resources.ncelp.org/concern/resources/ng451h506?locale=en"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hyperlink" Target="https://resources.ncelp.org/concern/parent/08612n54w/file_sets/76537133j" TargetMode="External"/><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hyperlink" Target="https://www.gaminggrammar.com/"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2.tiff"/><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5.wdp"/><Relationship Id="rId3" Type="http://schemas.openxmlformats.org/officeDocument/2006/relationships/image" Target="../media/image16.tiff"/><Relationship Id="rId7" Type="http://schemas.openxmlformats.org/officeDocument/2006/relationships/image" Target="../media/image20.tiff"/><Relationship Id="rId12" Type="http://schemas.openxmlformats.org/officeDocument/2006/relationships/image" Target="../media/image13.png"/><Relationship Id="rId17" Type="http://schemas.microsoft.com/office/2007/relationships/hdphoto" Target="../media/hdphoto7.wdp"/><Relationship Id="rId2" Type="http://schemas.openxmlformats.org/officeDocument/2006/relationships/notesSlide" Target="../notesSlides/notesSlide9.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9.tiff"/><Relationship Id="rId11" Type="http://schemas.microsoft.com/office/2007/relationships/hdphoto" Target="../media/hdphoto4.wdp"/><Relationship Id="rId5" Type="http://schemas.openxmlformats.org/officeDocument/2006/relationships/image" Target="../media/image18.tiff"/><Relationship Id="rId15" Type="http://schemas.microsoft.com/office/2007/relationships/hdphoto" Target="../media/hdphoto6.wdp"/><Relationship Id="rId10" Type="http://schemas.openxmlformats.org/officeDocument/2006/relationships/image" Target="../media/image22.png"/><Relationship Id="rId4" Type="http://schemas.openxmlformats.org/officeDocument/2006/relationships/image" Target="../media/image17.tiff"/><Relationship Id="rId9" Type="http://schemas.microsoft.com/office/2007/relationships/hdphoto" Target="../media/hdphoto3.wdp"/><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44783" y="2789486"/>
            <a:ext cx="8999627" cy="879475"/>
          </a:xfrm>
        </p:spPr>
        <p:txBody>
          <a:bodyPr>
            <a:noAutofit/>
          </a:bodyPr>
          <a:lstStyle/>
          <a:p>
            <a:pPr algn="l"/>
            <a:r>
              <a:rPr lang="en-GB" sz="4400" b="1">
                <a:solidFill>
                  <a:schemeClr val="bg1"/>
                </a:solidFill>
              </a:rPr>
              <a:t>Making grammar practice meaningful and effective</a:t>
            </a:r>
            <a:endParaRPr lang="en-GB" sz="4400">
              <a:solidFill>
                <a:schemeClr val="bg1"/>
              </a:solidFill>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Nick Avery</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smtClean="0">
                <a:solidFill>
                  <a:prstClr val="white"/>
                </a:solidFill>
                <a:latin typeface="Century Gothic" panose="020B0502020202020204" pitchFamily="34" charset="0"/>
              </a:rPr>
              <a:t>11</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.03.2021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breaks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broke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47187" y="3174274"/>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shares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shared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smtClean="0">
                <a:ln>
                  <a:noFill/>
                </a:ln>
                <a:solidFill>
                  <a:prstClr val="black"/>
                </a:solidFill>
                <a:effectLst/>
                <a:uLnTx/>
                <a:uFillTx/>
                <a:latin typeface="Century Gothic" panose="020F0302020204030204"/>
                <a:ea typeface="+mn-ea"/>
                <a:cs typeface="+mn-cs"/>
              </a:rPr>
              <a:t>States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gets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got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17308951">
            <a:off x="6746046" y="827771"/>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0" cstate="screen">
            <a:extLst>
              <a:ext uri="{BEBA8EAE-BF5A-486C-A8C5-ECC9F3942E4B}">
                <a14:imgProps xmlns:a14="http://schemas.microsoft.com/office/drawing/2010/main">
                  <a14:imgLayer r:embed="rId14">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sp>
        <p:nvSpPr>
          <p:cNvPr id="69" name="Anillo 68">
            <a:extLst>
              <a:ext uri="{FF2B5EF4-FFF2-40B4-BE49-F238E27FC236}">
                <a16:creationId xmlns:a16="http://schemas.microsoft.com/office/drawing/2014/main" id="{BF6AE013-1C94-C144-A47C-C4CE30E0D08B}"/>
              </a:ext>
            </a:extLst>
          </p:cNvPr>
          <p:cNvSpPr/>
          <p:nvPr/>
        </p:nvSpPr>
        <p:spPr>
          <a:xfrm>
            <a:off x="654776" y="62288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0" name="Anillo 69">
            <a:extLst>
              <a:ext uri="{FF2B5EF4-FFF2-40B4-BE49-F238E27FC236}">
                <a16:creationId xmlns:a16="http://schemas.microsoft.com/office/drawing/2014/main" id="{A6B58E19-78AB-EE42-95B9-6EA688EE10B5}"/>
              </a:ext>
            </a:extLst>
          </p:cNvPr>
          <p:cNvSpPr/>
          <p:nvPr/>
        </p:nvSpPr>
        <p:spPr>
          <a:xfrm>
            <a:off x="6181355" y="590127"/>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1" name="Anillo 70">
            <a:extLst>
              <a:ext uri="{FF2B5EF4-FFF2-40B4-BE49-F238E27FC236}">
                <a16:creationId xmlns:a16="http://schemas.microsoft.com/office/drawing/2014/main" id="{5347CC19-04EE-F04E-9AED-5CAB6E8F990E}"/>
              </a:ext>
            </a:extLst>
          </p:cNvPr>
          <p:cNvSpPr/>
          <p:nvPr/>
        </p:nvSpPr>
        <p:spPr>
          <a:xfrm>
            <a:off x="9718002" y="57119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9" name="Anillo 78">
            <a:extLst>
              <a:ext uri="{FF2B5EF4-FFF2-40B4-BE49-F238E27FC236}">
                <a16:creationId xmlns:a16="http://schemas.microsoft.com/office/drawing/2014/main" id="{207AFF1E-2F7F-7449-AB60-B97E712B86D6}"/>
              </a:ext>
            </a:extLst>
          </p:cNvPr>
          <p:cNvSpPr/>
          <p:nvPr/>
        </p:nvSpPr>
        <p:spPr>
          <a:xfrm>
            <a:off x="2496827" y="2524613"/>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7" name="Anillo 86">
            <a:extLst>
              <a:ext uri="{FF2B5EF4-FFF2-40B4-BE49-F238E27FC236}">
                <a16:creationId xmlns:a16="http://schemas.microsoft.com/office/drawing/2014/main" id="{0484CEE0-1652-1A49-93B5-37C79A273B78}"/>
              </a:ext>
            </a:extLst>
          </p:cNvPr>
          <p:cNvSpPr/>
          <p:nvPr/>
        </p:nvSpPr>
        <p:spPr>
          <a:xfrm>
            <a:off x="4370839" y="252461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1" name="Anillo 90">
            <a:extLst>
              <a:ext uri="{FF2B5EF4-FFF2-40B4-BE49-F238E27FC236}">
                <a16:creationId xmlns:a16="http://schemas.microsoft.com/office/drawing/2014/main" id="{D4793816-A66A-7740-B2E9-CAABC3A5AA1C}"/>
              </a:ext>
            </a:extLst>
          </p:cNvPr>
          <p:cNvSpPr/>
          <p:nvPr/>
        </p:nvSpPr>
        <p:spPr>
          <a:xfrm>
            <a:off x="7982063" y="2495465"/>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2" name="Anillo 91">
            <a:extLst>
              <a:ext uri="{FF2B5EF4-FFF2-40B4-BE49-F238E27FC236}">
                <a16:creationId xmlns:a16="http://schemas.microsoft.com/office/drawing/2014/main" id="{DE8E486C-8116-2D4E-9895-F2470CF67464}"/>
              </a:ext>
            </a:extLst>
          </p:cNvPr>
          <p:cNvSpPr/>
          <p:nvPr/>
        </p:nvSpPr>
        <p:spPr>
          <a:xfrm>
            <a:off x="4201751" y="4355510"/>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3" name="Anillo 92">
            <a:extLst>
              <a:ext uri="{FF2B5EF4-FFF2-40B4-BE49-F238E27FC236}">
                <a16:creationId xmlns:a16="http://schemas.microsoft.com/office/drawing/2014/main" id="{AD0374E2-775D-1848-87CC-63506D53B70F}"/>
              </a:ext>
            </a:extLst>
          </p:cNvPr>
          <p:cNvSpPr/>
          <p:nvPr/>
        </p:nvSpPr>
        <p:spPr>
          <a:xfrm>
            <a:off x="7858980" y="433690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94" name="Picture 6">
            <a:extLst>
              <a:ext uri="{FF2B5EF4-FFF2-40B4-BE49-F238E27FC236}">
                <a16:creationId xmlns:a16="http://schemas.microsoft.com/office/drawing/2014/main" id="{0176A7CD-8EBD-EE4B-A968-3AE57FD3397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95" name="Picture 6">
            <a:extLst>
              <a:ext uri="{FF2B5EF4-FFF2-40B4-BE49-F238E27FC236}">
                <a16:creationId xmlns:a16="http://schemas.microsoft.com/office/drawing/2014/main" id="{52FCF3D5-2BD3-0944-AB73-1570CC464BA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5214391">
            <a:off x="8623944" y="2662907"/>
            <a:ext cx="580018" cy="624705"/>
          </a:xfrm>
          <a:prstGeom prst="rect">
            <a:avLst/>
          </a:prstGeom>
        </p:spPr>
      </p:pic>
      <p:sp>
        <p:nvSpPr>
          <p:cNvPr id="5" name="Title 4"/>
          <p:cNvSpPr>
            <a:spLocks noGrp="1"/>
          </p:cNvSpPr>
          <p:nvPr>
            <p:ph type="title"/>
          </p:nvPr>
        </p:nvSpPr>
        <p:spPr>
          <a:xfrm>
            <a:off x="708189" y="223300"/>
            <a:ext cx="3723590" cy="518066"/>
          </a:xfrm>
        </p:spPr>
        <p:txBody>
          <a:bodyPr>
            <a:normAutofit/>
          </a:bodyPr>
          <a:lstStyle/>
          <a:p>
            <a:r>
              <a:rPr lang="es-GB" sz="2400" b="1" dirty="0"/>
              <a:t>Solución – Persona </a:t>
            </a:r>
            <a:r>
              <a:rPr lang="en-GB" sz="2400" b="1" dirty="0"/>
              <a:t>A</a:t>
            </a:r>
            <a:endParaRPr lang="en-GB" sz="2400" dirty="0"/>
          </a:p>
        </p:txBody>
      </p:sp>
    </p:spTree>
    <p:extLst>
      <p:ext uri="{BB962C8B-B14F-4D97-AF65-F5344CB8AC3E}">
        <p14:creationId xmlns:p14="http://schemas.microsoft.com/office/powerpoint/2010/main" val="17934811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78378" y="313809"/>
            <a:ext cx="5706319" cy="707849"/>
          </a:xfrm>
        </p:spPr>
        <p:txBody>
          <a:bodyPr>
            <a:normAutofit/>
          </a:bodyPr>
          <a:lstStyle/>
          <a:p>
            <a:r>
              <a:rPr lang="en-GB" sz="3600" b="1" smtClean="0">
                <a:solidFill>
                  <a:schemeClr val="bg1"/>
                </a:solidFill>
              </a:rPr>
              <a:t>German example</a:t>
            </a:r>
            <a:endParaRPr lang="en-GB" sz="3600" b="1" dirty="0">
              <a:solidFill>
                <a:schemeClr val="bg1"/>
              </a:solidFill>
            </a:endParaRPr>
          </a:p>
        </p:txBody>
      </p:sp>
      <p:sp>
        <p:nvSpPr>
          <p:cNvPr id="42" name="TextBox 41"/>
          <p:cNvSpPr txBox="1"/>
          <p:nvPr/>
        </p:nvSpPr>
        <p:spPr>
          <a:xfrm>
            <a:off x="463361" y="1704692"/>
            <a:ext cx="11958641" cy="430887"/>
          </a:xfrm>
          <a:prstGeom prst="rect">
            <a:avLst/>
          </a:prstGeom>
          <a:noFill/>
        </p:spPr>
        <p:txBody>
          <a:bodyPr wrap="square" rtlCol="0">
            <a:spAutoFit/>
          </a:bodyPr>
          <a:lstStyle/>
          <a:p>
            <a:r>
              <a:rPr lang="en-GB" sz="2200" b="1" smtClean="0">
                <a:solidFill>
                  <a:srgbClr val="002060"/>
                </a:solidFill>
                <a:latin typeface="Century Gothic" panose="020B0502020202020204" pitchFamily="34" charset="0"/>
              </a:rPr>
              <a:t>Pair of features: </a:t>
            </a:r>
            <a:r>
              <a:rPr lang="en-GB" sz="2200" smtClean="0">
                <a:solidFill>
                  <a:srgbClr val="002060"/>
                </a:solidFill>
                <a:latin typeface="Century Gothic" panose="020B0502020202020204" pitchFamily="34" charset="0"/>
              </a:rPr>
              <a:t>word order 1 versus word order 2</a:t>
            </a:r>
            <a:endParaRPr lang="en-GB" sz="2200" b="1" smtClean="0">
              <a:solidFill>
                <a:srgbClr val="002060"/>
              </a:solidFill>
              <a:latin typeface="Century Gothic" panose="020B0502020202020204" pitchFamily="34" charset="0"/>
            </a:endParaRPr>
          </a:p>
        </p:txBody>
      </p:sp>
      <p:sp>
        <p:nvSpPr>
          <p:cNvPr id="50" name="TextBox 49"/>
          <p:cNvSpPr txBox="1"/>
          <p:nvPr/>
        </p:nvSpPr>
        <p:spPr>
          <a:xfrm>
            <a:off x="463360" y="2771492"/>
            <a:ext cx="11958641" cy="430887"/>
          </a:xfrm>
          <a:prstGeom prst="rect">
            <a:avLst/>
          </a:prstGeom>
          <a:noFill/>
        </p:spPr>
        <p:txBody>
          <a:bodyPr wrap="square" rtlCol="0">
            <a:spAutoFit/>
          </a:bodyPr>
          <a:lstStyle/>
          <a:p>
            <a:r>
              <a:rPr lang="en-GB" sz="2200" b="1" dirty="0" smtClean="0">
                <a:solidFill>
                  <a:srgbClr val="002060"/>
                </a:solidFill>
                <a:latin typeface="Century Gothic" panose="020B0502020202020204" pitchFamily="34" charset="0"/>
              </a:rPr>
              <a:t>Where in scheme of work: </a:t>
            </a:r>
            <a:r>
              <a:rPr lang="en-GB" sz="2200" dirty="0" smtClean="0">
                <a:solidFill>
                  <a:srgbClr val="002060"/>
                </a:solidFill>
                <a:latin typeface="Century Gothic" panose="020B0502020202020204" pitchFamily="34" charset="0"/>
              </a:rPr>
              <a:t>Y7, Term 3</a:t>
            </a:r>
            <a:endParaRPr lang="en-GB" sz="2200" dirty="0">
              <a:solidFill>
                <a:srgbClr val="002060"/>
              </a:solidFill>
              <a:latin typeface="Century Gothic" panose="020B0502020202020204" pitchFamily="34" charset="0"/>
            </a:endParaRPr>
          </a:p>
        </p:txBody>
      </p:sp>
      <p:sp>
        <p:nvSpPr>
          <p:cNvPr id="51" name="TextBox 50"/>
          <p:cNvSpPr txBox="1"/>
          <p:nvPr/>
        </p:nvSpPr>
        <p:spPr>
          <a:xfrm>
            <a:off x="463360" y="3838292"/>
            <a:ext cx="11958641" cy="430887"/>
          </a:xfrm>
          <a:prstGeom prst="rect">
            <a:avLst/>
          </a:prstGeom>
          <a:noFill/>
        </p:spPr>
        <p:txBody>
          <a:bodyPr wrap="square" rtlCol="0">
            <a:spAutoFit/>
          </a:bodyPr>
          <a:lstStyle/>
          <a:p>
            <a:r>
              <a:rPr lang="en-GB" sz="2200" b="1" smtClean="0">
                <a:solidFill>
                  <a:srgbClr val="002060"/>
                </a:solidFill>
                <a:latin typeface="Century Gothic" panose="020B0502020202020204" pitchFamily="34" charset="0"/>
              </a:rPr>
              <a:t>Activity: </a:t>
            </a:r>
            <a:r>
              <a:rPr lang="en-GB" sz="2200" smtClean="0">
                <a:solidFill>
                  <a:srgbClr val="002060"/>
                </a:solidFill>
                <a:latin typeface="Century Gothic" panose="020B0502020202020204" pitchFamily="34" charset="0"/>
              </a:rPr>
              <a:t>reading</a:t>
            </a:r>
          </a:p>
        </p:txBody>
      </p:sp>
      <p:sp>
        <p:nvSpPr>
          <p:cNvPr id="52" name="TextBox 51"/>
          <p:cNvSpPr txBox="1"/>
          <p:nvPr/>
        </p:nvSpPr>
        <p:spPr>
          <a:xfrm>
            <a:off x="463359" y="4905092"/>
            <a:ext cx="11958641" cy="430887"/>
          </a:xfrm>
          <a:prstGeom prst="rect">
            <a:avLst/>
          </a:prstGeom>
          <a:noFill/>
        </p:spPr>
        <p:txBody>
          <a:bodyPr wrap="square" rtlCol="0">
            <a:spAutoFit/>
          </a:bodyPr>
          <a:lstStyle/>
          <a:p>
            <a:r>
              <a:rPr lang="en-GB" sz="2200" b="1" dirty="0" smtClean="0">
                <a:solidFill>
                  <a:srgbClr val="002060"/>
                </a:solidFill>
                <a:latin typeface="Century Gothic" panose="020B0502020202020204" pitchFamily="34" charset="0"/>
              </a:rPr>
              <a:t>Context: </a:t>
            </a:r>
            <a:r>
              <a:rPr lang="en-GB" sz="2200" dirty="0" smtClean="0">
                <a:solidFill>
                  <a:srgbClr val="002060"/>
                </a:solidFill>
                <a:latin typeface="Century Gothic" panose="020B0502020202020204" pitchFamily="34" charset="0"/>
              </a:rPr>
              <a:t>talking about when people do things</a:t>
            </a:r>
          </a:p>
        </p:txBody>
      </p:sp>
    </p:spTree>
    <p:extLst>
      <p:ext uri="{BB962C8B-B14F-4D97-AF65-F5344CB8AC3E}">
        <p14:creationId xmlns:p14="http://schemas.microsoft.com/office/powerpoint/2010/main" val="628565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78378" y="313809"/>
            <a:ext cx="5706319" cy="707849"/>
          </a:xfrm>
        </p:spPr>
        <p:txBody>
          <a:bodyPr>
            <a:normAutofit/>
          </a:bodyPr>
          <a:lstStyle/>
          <a:p>
            <a:r>
              <a:rPr lang="en-GB" sz="3600" b="1" dirty="0">
                <a:solidFill>
                  <a:schemeClr val="bg1"/>
                </a:solidFill>
              </a:rPr>
              <a:t>Word order 2</a:t>
            </a:r>
          </a:p>
        </p:txBody>
      </p:sp>
      <p:sp>
        <p:nvSpPr>
          <p:cNvPr id="2" name="TextBox 1"/>
          <p:cNvSpPr txBox="1"/>
          <p:nvPr/>
        </p:nvSpPr>
        <p:spPr>
          <a:xfrm>
            <a:off x="130647" y="1208175"/>
            <a:ext cx="1153001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As you know, the order of words in a simple German sentence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Klarinette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Sometimes, we want to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start the sentence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with the adverb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emphasise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we do this,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swap places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Jeden</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Dienstag</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Mia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Klarinette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position of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does not change. It is always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between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subject and the adverb.</a:t>
            </a:r>
          </a:p>
        </p:txBody>
      </p:sp>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p>
        </p:txBody>
      </p:sp>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a:t>
            </a:r>
          </a:p>
        </p:txBody>
      </p:sp>
      <p:sp>
        <p:nvSpPr>
          <p:cNvPr id="13" name="TextBox 12">
            <a:extLst>
              <a:ext uri="{FF2B5EF4-FFF2-40B4-BE49-F238E27FC236}">
                <a16:creationId xmlns:a16="http://schemas.microsoft.com/office/drawing/2014/main" id="{A0CF8E12-D90E-44E2-AD18-2852381740B9}"/>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a:t>
            </a:r>
          </a:p>
        </p:txBody>
      </p:sp>
      <p:sp>
        <p:nvSpPr>
          <p:cNvPr id="14" name="TextBox 13">
            <a:extLst>
              <a:ext uri="{FF2B5EF4-FFF2-40B4-BE49-F238E27FC236}">
                <a16:creationId xmlns:a16="http://schemas.microsoft.com/office/drawing/2014/main" id="{33D82C17-0B12-40DE-8ECD-8C09365FCACD}"/>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NOUN</a:t>
            </a:r>
          </a:p>
        </p:txBody>
      </p:sp>
      <p:sp>
        <p:nvSpPr>
          <p:cNvPr id="15" name="TextBox 14">
            <a:extLst>
              <a:ext uri="{FF2B5EF4-FFF2-40B4-BE49-F238E27FC236}">
                <a16:creationId xmlns:a16="http://schemas.microsoft.com/office/drawing/2014/main" id="{050D3C9A-371E-4DFE-AA3A-D91EF83FD860}"/>
              </a:ext>
            </a:extLst>
          </p:cNvPr>
          <p:cNvSpPr txBox="1"/>
          <p:nvPr/>
        </p:nvSpPr>
        <p:spPr>
          <a:xfrm>
            <a:off x="6151731" y="4770679"/>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p>
        </p:txBody>
      </p:sp>
      <p:sp>
        <p:nvSpPr>
          <p:cNvPr id="16" name="TextBox 15">
            <a:extLst>
              <a:ext uri="{FF2B5EF4-FFF2-40B4-BE49-F238E27FC236}">
                <a16:creationId xmlns:a16="http://schemas.microsoft.com/office/drawing/2014/main" id="{B63C7794-EFA2-41DE-8706-CA10C544A5AB}"/>
              </a:ext>
            </a:extLst>
          </p:cNvPr>
          <p:cNvSpPr txBox="1"/>
          <p:nvPr/>
        </p:nvSpPr>
        <p:spPr>
          <a:xfrm>
            <a:off x="3763363" y="4770679"/>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a:t>
            </a:r>
          </a:p>
        </p:txBody>
      </p:sp>
      <p:sp>
        <p:nvSpPr>
          <p:cNvPr id="17" name="TextBox 16">
            <a:extLst>
              <a:ext uri="{FF2B5EF4-FFF2-40B4-BE49-F238E27FC236}">
                <a16:creationId xmlns:a16="http://schemas.microsoft.com/office/drawing/2014/main" id="{E7069E36-72DF-413B-8C2A-50B1F66834D6}"/>
              </a:ext>
            </a:extLst>
          </p:cNvPr>
          <p:cNvSpPr txBox="1"/>
          <p:nvPr/>
        </p:nvSpPr>
        <p:spPr>
          <a:xfrm>
            <a:off x="1374995" y="4770679"/>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a:t>
            </a:r>
          </a:p>
        </p:txBody>
      </p:sp>
      <p:sp>
        <p:nvSpPr>
          <p:cNvPr id="18" name="TextBox 17">
            <a:extLst>
              <a:ext uri="{FF2B5EF4-FFF2-40B4-BE49-F238E27FC236}">
                <a16:creationId xmlns:a16="http://schemas.microsoft.com/office/drawing/2014/main" id="{812B0AB1-90D0-4DB8-8850-BF1DA788F358}"/>
              </a:ext>
            </a:extLst>
          </p:cNvPr>
          <p:cNvSpPr txBox="1"/>
          <p:nvPr/>
        </p:nvSpPr>
        <p:spPr>
          <a:xfrm>
            <a:off x="8540099" y="4772786"/>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NOUN</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442819" y="1934835"/>
            <a:ext cx="1435360" cy="1200329"/>
            <a:chOff x="10442819" y="2066093"/>
            <a:chExt cx="1435360" cy="1200329"/>
          </a:xfrm>
          <a:solidFill>
            <a:schemeClr val="accent1">
              <a:lumMod val="50000"/>
            </a:schemeClr>
          </a:solidFill>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a:grpFill/>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a:grpFill/>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grpFill/>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grpFill/>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32" name="Group 31">
            <a:extLst>
              <a:ext uri="{FF2B5EF4-FFF2-40B4-BE49-F238E27FC236}">
                <a16:creationId xmlns:a16="http://schemas.microsoft.com/office/drawing/2014/main" id="{A19615F4-1287-420E-9337-89E97A2A2C51}"/>
              </a:ext>
            </a:extLst>
          </p:cNvPr>
          <p:cNvGrpSpPr/>
          <p:nvPr/>
        </p:nvGrpSpPr>
        <p:grpSpPr>
          <a:xfrm>
            <a:off x="10442819" y="4368404"/>
            <a:ext cx="1435360" cy="1200329"/>
            <a:chOff x="10442819" y="2066093"/>
            <a:chExt cx="1435360" cy="1200329"/>
          </a:xfrm>
          <a:solidFill>
            <a:schemeClr val="accent1">
              <a:lumMod val="50000"/>
            </a:schemeClr>
          </a:solidFill>
        </p:grpSpPr>
        <p:grpSp>
          <p:nvGrpSpPr>
            <p:cNvPr id="33" name="Group 32">
              <a:extLst>
                <a:ext uri="{FF2B5EF4-FFF2-40B4-BE49-F238E27FC236}">
                  <a16:creationId xmlns:a16="http://schemas.microsoft.com/office/drawing/2014/main" id="{80AC4FD0-DB25-4D12-969D-EC9CDA646D5B}"/>
                </a:ext>
              </a:extLst>
            </p:cNvPr>
            <p:cNvGrpSpPr/>
            <p:nvPr/>
          </p:nvGrpSpPr>
          <p:grpSpPr>
            <a:xfrm>
              <a:off x="10442819" y="2120158"/>
              <a:ext cx="374186" cy="1092200"/>
              <a:chOff x="10442819" y="2120158"/>
              <a:chExt cx="507524" cy="1092200"/>
            </a:xfrm>
            <a:grpFill/>
          </p:grpSpPr>
          <p:grpSp>
            <p:nvGrpSpPr>
              <p:cNvPr id="35" name="Group 34">
                <a:extLst>
                  <a:ext uri="{FF2B5EF4-FFF2-40B4-BE49-F238E27FC236}">
                    <a16:creationId xmlns:a16="http://schemas.microsoft.com/office/drawing/2014/main" id="{9790BFF3-D111-4176-B403-71117FE31BBB}"/>
                  </a:ext>
                </a:extLst>
              </p:cNvPr>
              <p:cNvGrpSpPr/>
              <p:nvPr/>
            </p:nvGrpSpPr>
            <p:grpSpPr>
              <a:xfrm>
                <a:off x="10442819" y="2120158"/>
                <a:ext cx="295031" cy="1092200"/>
                <a:chOff x="10595219" y="1873250"/>
                <a:chExt cx="295031" cy="1092200"/>
              </a:xfrm>
              <a:grpFill/>
            </p:grpSpPr>
            <p:cxnSp>
              <p:nvCxnSpPr>
                <p:cNvPr id="37" name="Straight Connector 36">
                  <a:extLst>
                    <a:ext uri="{FF2B5EF4-FFF2-40B4-BE49-F238E27FC236}">
                      <a16:creationId xmlns:a16="http://schemas.microsoft.com/office/drawing/2014/main" id="{B957EC34-F444-4D25-82E9-30396CD5E1E0}"/>
                    </a:ext>
                  </a:extLst>
                </p:cNvPr>
                <p:cNvCxnSpPr/>
                <p:nvPr/>
              </p:nvCxnSpPr>
              <p:spPr>
                <a:xfrm>
                  <a:off x="10595219" y="18732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80484E-8F02-4878-95A1-874454301C4F}"/>
                    </a:ext>
                  </a:extLst>
                </p:cNvPr>
                <p:cNvCxnSpPr/>
                <p:nvPr/>
              </p:nvCxnSpPr>
              <p:spPr>
                <a:xfrm>
                  <a:off x="10595219" y="29654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A9C1D1-5DE0-449A-9018-7A6E87005752}"/>
                    </a:ext>
                  </a:extLst>
                </p:cNvPr>
                <p:cNvCxnSpPr/>
                <p:nvPr/>
              </p:nvCxnSpPr>
              <p:spPr>
                <a:xfrm>
                  <a:off x="10890250" y="1873250"/>
                  <a:ext cx="0" cy="1092200"/>
                </a:xfrm>
                <a:prstGeom prst="line">
                  <a:avLst/>
                </a:prstGeom>
                <a:grpFill/>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7213A7FD-77D4-4BD9-82BF-D80DBC6AF7A7}"/>
                  </a:ext>
                </a:extLst>
              </p:cNvPr>
              <p:cNvCxnSpPr/>
              <p:nvPr/>
            </p:nvCxnSpPr>
            <p:spPr>
              <a:xfrm>
                <a:off x="10734443" y="2666258"/>
                <a:ext cx="215900" cy="0"/>
              </a:xfrm>
              <a:prstGeom prst="line">
                <a:avLst/>
              </a:prstGeom>
              <a:grpFill/>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F78642DD-08BE-4BB9-B0A9-E1AD5E0B7C54}"/>
                </a:ext>
              </a:extLst>
            </p:cNvPr>
            <p:cNvSpPr txBox="1"/>
            <p:nvPr/>
          </p:nvSpPr>
          <p:spPr>
            <a:xfrm>
              <a:off x="10816564" y="2066093"/>
              <a:ext cx="1061615"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pSp>
      <p:sp>
        <p:nvSpPr>
          <p:cNvPr id="40" name="TextBox 39">
            <a:extLst>
              <a:ext uri="{FF2B5EF4-FFF2-40B4-BE49-F238E27FC236}">
                <a16:creationId xmlns:a16="http://schemas.microsoft.com/office/drawing/2014/main" id="{2FE60497-65BF-4B8C-9EB1-5008BD3C82CD}"/>
              </a:ext>
            </a:extLst>
          </p:cNvPr>
          <p:cNvSpPr txBox="1"/>
          <p:nvPr/>
        </p:nvSpPr>
        <p:spPr>
          <a:xfrm>
            <a:off x="1590691" y="1811577"/>
            <a:ext cx="1160980" cy="4001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454F21E-450A-4A1B-BC47-4E08CC9BE48F}"/>
              </a:ext>
            </a:extLst>
          </p:cNvPr>
          <p:cNvSpPr txBox="1"/>
          <p:nvPr/>
        </p:nvSpPr>
        <p:spPr>
          <a:xfrm>
            <a:off x="4046254" y="1890655"/>
            <a:ext cx="1160980" cy="4001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150BC8E3-782B-4CE1-A778-E0F32FEF7805}"/>
              </a:ext>
            </a:extLst>
          </p:cNvPr>
          <p:cNvSpPr txBox="1"/>
          <p:nvPr/>
        </p:nvSpPr>
        <p:spPr>
          <a:xfrm>
            <a:off x="5978295" y="1811577"/>
            <a:ext cx="2090787" cy="4000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66E918A2-1B84-4451-A4EA-8EEDC6A1000B}"/>
              </a:ext>
            </a:extLst>
          </p:cNvPr>
          <p:cNvSpPr txBox="1"/>
          <p:nvPr/>
        </p:nvSpPr>
        <p:spPr>
          <a:xfrm>
            <a:off x="8682557" y="1843662"/>
            <a:ext cx="1502538" cy="4000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F39A6537-03BF-44DE-BD97-AD4AD37FB9B5}"/>
              </a:ext>
            </a:extLst>
          </p:cNvPr>
          <p:cNvSpPr txBox="1"/>
          <p:nvPr/>
        </p:nvSpPr>
        <p:spPr>
          <a:xfrm>
            <a:off x="1220806" y="4338871"/>
            <a:ext cx="2087357" cy="3310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82E3D4F3-4213-4A37-8064-CDD82B65C952}"/>
              </a:ext>
            </a:extLst>
          </p:cNvPr>
          <p:cNvSpPr txBox="1"/>
          <p:nvPr/>
        </p:nvSpPr>
        <p:spPr>
          <a:xfrm>
            <a:off x="3639398" y="4326385"/>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0F33B2C7-8916-443E-BAD2-1A2E03085F47}"/>
              </a:ext>
            </a:extLst>
          </p:cNvPr>
          <p:cNvSpPr txBox="1"/>
          <p:nvPr/>
        </p:nvSpPr>
        <p:spPr>
          <a:xfrm>
            <a:off x="6190917" y="4285404"/>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388CD4E6-7A42-4A03-AD5B-2B1DC166DAFC}"/>
              </a:ext>
            </a:extLst>
          </p:cNvPr>
          <p:cNvSpPr txBox="1"/>
          <p:nvPr/>
        </p:nvSpPr>
        <p:spPr>
          <a:xfrm>
            <a:off x="8445222" y="4285404"/>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Rounded Rectangle 3"/>
          <p:cNvSpPr/>
          <p:nvPr/>
        </p:nvSpPr>
        <p:spPr>
          <a:xfrm>
            <a:off x="3639398" y="1843662"/>
            <a:ext cx="2066921" cy="3725071"/>
          </a:xfrm>
          <a:prstGeom prst="roundRect">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27911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103860" y="1183596"/>
            <a:ext cx="11896080"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Wolfgang und Mehmet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finden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Mathe</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langweilig</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b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b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Sie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können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aber</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im</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Unterrricht</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nicht</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reden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Was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schreiben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sie</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endParaRPr>
          </a:p>
        </p:txBody>
      </p:sp>
      <p:sp>
        <p:nvSpPr>
          <p:cNvPr id="104" name="TextBox 103">
            <a:extLst>
              <a:ext uri="{FF2B5EF4-FFF2-40B4-BE49-F238E27FC236}">
                <a16:creationId xmlns:a16="http://schemas.microsoft.com/office/drawing/2014/main" id="{A14F07F3-1475-4289-A892-D6B2F9D01A39}"/>
              </a:ext>
            </a:extLst>
          </p:cNvPr>
          <p:cNvSpPr txBox="1"/>
          <p:nvPr/>
        </p:nvSpPr>
        <p:spPr>
          <a:xfrm>
            <a:off x="378649" y="4393026"/>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 </a:t>
            </a:r>
          </a:p>
        </p:txBody>
      </p:sp>
      <p:sp>
        <p:nvSpPr>
          <p:cNvPr id="105" name="TextBox 104">
            <a:extLst>
              <a:ext uri="{FF2B5EF4-FFF2-40B4-BE49-F238E27FC236}">
                <a16:creationId xmlns:a16="http://schemas.microsoft.com/office/drawing/2014/main" id="{1434A0A5-CBF9-4B26-874B-AC0AC70CE2E9}"/>
              </a:ext>
            </a:extLst>
          </p:cNvPr>
          <p:cNvSpPr txBox="1"/>
          <p:nvPr/>
        </p:nvSpPr>
        <p:spPr>
          <a:xfrm>
            <a:off x="378649" y="5509968"/>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B </a:t>
            </a:r>
          </a:p>
        </p:txBody>
      </p:sp>
      <p:sp>
        <p:nvSpPr>
          <p:cNvPr id="108" name="TextBox 107">
            <a:extLst>
              <a:ext uri="{FF2B5EF4-FFF2-40B4-BE49-F238E27FC236}">
                <a16:creationId xmlns:a16="http://schemas.microsoft.com/office/drawing/2014/main" id="{11075EBC-B1A2-446D-9C17-51B6B2043EDA}"/>
              </a:ext>
            </a:extLst>
          </p:cNvPr>
          <p:cNvSpPr txBox="1"/>
          <p:nvPr/>
        </p:nvSpPr>
        <p:spPr>
          <a:xfrm>
            <a:off x="5832518" y="2193020"/>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109" name="TextBox 108">
            <a:extLst>
              <a:ext uri="{FF2B5EF4-FFF2-40B4-BE49-F238E27FC236}">
                <a16:creationId xmlns:a16="http://schemas.microsoft.com/office/drawing/2014/main" id="{53F5D12D-0045-4FF5-8906-7F619E140E99}"/>
              </a:ext>
            </a:extLst>
          </p:cNvPr>
          <p:cNvSpPr txBox="1"/>
          <p:nvPr/>
        </p:nvSpPr>
        <p:spPr>
          <a:xfrm>
            <a:off x="5833827" y="3298249"/>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D </a:t>
            </a:r>
          </a:p>
        </p:txBody>
      </p:sp>
      <p:sp>
        <p:nvSpPr>
          <p:cNvPr id="110" name="TextBox 109">
            <a:extLst>
              <a:ext uri="{FF2B5EF4-FFF2-40B4-BE49-F238E27FC236}">
                <a16:creationId xmlns:a16="http://schemas.microsoft.com/office/drawing/2014/main" id="{CF636C96-4208-47F5-BDA1-6B082851F459}"/>
              </a:ext>
            </a:extLst>
          </p:cNvPr>
          <p:cNvSpPr txBox="1"/>
          <p:nvPr/>
        </p:nvSpPr>
        <p:spPr>
          <a:xfrm>
            <a:off x="5835204" y="4404740"/>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E </a:t>
            </a:r>
          </a:p>
        </p:txBody>
      </p:sp>
      <p:sp>
        <p:nvSpPr>
          <p:cNvPr id="111" name="TextBox 110">
            <a:extLst>
              <a:ext uri="{FF2B5EF4-FFF2-40B4-BE49-F238E27FC236}">
                <a16:creationId xmlns:a16="http://schemas.microsoft.com/office/drawing/2014/main" id="{988AE594-3DC0-47F7-9754-C5DA711078DD}"/>
              </a:ext>
            </a:extLst>
          </p:cNvPr>
          <p:cNvSpPr txBox="1"/>
          <p:nvPr/>
        </p:nvSpPr>
        <p:spPr>
          <a:xfrm>
            <a:off x="5828793" y="5509967"/>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F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17567" y="313809"/>
            <a:ext cx="5706319" cy="707849"/>
          </a:xfrm>
        </p:spPr>
        <p:txBody>
          <a:bodyPr>
            <a:normAutofit/>
          </a:bodyPr>
          <a:lstStyle/>
          <a:p>
            <a:r>
              <a:rPr lang="en-GB" sz="3600" b="1" dirty="0">
                <a:solidFill>
                  <a:schemeClr val="bg1"/>
                </a:solidFill>
              </a:rPr>
              <a:t>Was </a:t>
            </a:r>
            <a:r>
              <a:rPr lang="en-GB" sz="3600" b="1" dirty="0" err="1">
                <a:solidFill>
                  <a:schemeClr val="bg1"/>
                </a:solidFill>
              </a:rPr>
              <a:t>schreiben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pic>
        <p:nvPicPr>
          <p:cNvPr id="51" name="Picture 50">
            <a:extLst>
              <a:ext uri="{FF2B5EF4-FFF2-40B4-BE49-F238E27FC236}">
                <a16:creationId xmlns:a16="http://schemas.microsoft.com/office/drawing/2014/main" id="{9CD2BE42-6969-4328-B60D-ABD4620B959F}"/>
              </a:ext>
            </a:extLst>
          </p:cNvPr>
          <p:cNvPicPr>
            <a:picLocks noChangeAspect="1"/>
          </p:cNvPicPr>
          <p:nvPr/>
        </p:nvPicPr>
        <p:blipFill>
          <a:blip r:embed="rId4"/>
          <a:stretch>
            <a:fillRect/>
          </a:stretch>
        </p:blipFill>
        <p:spPr>
          <a:xfrm>
            <a:off x="2646327" y="4162941"/>
            <a:ext cx="2916578" cy="946011"/>
          </a:xfrm>
          <a:prstGeom prst="rect">
            <a:avLst/>
          </a:prstGeom>
        </p:spPr>
      </p:pic>
      <p:pic>
        <p:nvPicPr>
          <p:cNvPr id="52" name="Picture 51">
            <a:extLst>
              <a:ext uri="{FF2B5EF4-FFF2-40B4-BE49-F238E27FC236}">
                <a16:creationId xmlns:a16="http://schemas.microsoft.com/office/drawing/2014/main" id="{FBD8CA48-9E37-457B-92E6-DFD617833318}"/>
              </a:ext>
            </a:extLst>
          </p:cNvPr>
          <p:cNvPicPr>
            <a:picLocks noChangeAspect="1"/>
          </p:cNvPicPr>
          <p:nvPr/>
        </p:nvPicPr>
        <p:blipFill>
          <a:blip r:embed="rId4"/>
          <a:stretch>
            <a:fillRect/>
          </a:stretch>
        </p:blipFill>
        <p:spPr>
          <a:xfrm>
            <a:off x="1154862" y="4162194"/>
            <a:ext cx="1336399" cy="461665"/>
          </a:xfrm>
          <a:prstGeom prst="rect">
            <a:avLst/>
          </a:prstGeom>
        </p:spPr>
      </p:pic>
      <p:pic>
        <p:nvPicPr>
          <p:cNvPr id="53" name="Picture 52">
            <a:extLst>
              <a:ext uri="{FF2B5EF4-FFF2-40B4-BE49-F238E27FC236}">
                <a16:creationId xmlns:a16="http://schemas.microsoft.com/office/drawing/2014/main" id="{A305939F-C2F9-4E46-B838-3A4AA518E69F}"/>
              </a:ext>
            </a:extLst>
          </p:cNvPr>
          <p:cNvPicPr>
            <a:picLocks noChangeAspect="1"/>
          </p:cNvPicPr>
          <p:nvPr/>
        </p:nvPicPr>
        <p:blipFill>
          <a:blip r:embed="rId4"/>
          <a:stretch>
            <a:fillRect/>
          </a:stretch>
        </p:blipFill>
        <p:spPr>
          <a:xfrm>
            <a:off x="1154861" y="4635946"/>
            <a:ext cx="1336399" cy="461665"/>
          </a:xfrm>
          <a:prstGeom prst="rect">
            <a:avLst/>
          </a:prstGeom>
        </p:spPr>
      </p:pic>
      <p:sp>
        <p:nvSpPr>
          <p:cNvPr id="54" name="TextBox 53">
            <a:extLst>
              <a:ext uri="{FF2B5EF4-FFF2-40B4-BE49-F238E27FC236}">
                <a16:creationId xmlns:a16="http://schemas.microsoft.com/office/drawing/2014/main" id="{A8462067-C6FE-4127-83D5-0FF2FEE160CD}"/>
              </a:ext>
            </a:extLst>
          </p:cNvPr>
          <p:cNvSpPr txBox="1"/>
          <p:nvPr/>
        </p:nvSpPr>
        <p:spPr>
          <a:xfrm>
            <a:off x="2591532" y="4209019"/>
            <a:ext cx="2971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ich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Gitarre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Und du?</a:t>
            </a:r>
          </a:p>
        </p:txBody>
      </p:sp>
      <p:sp>
        <p:nvSpPr>
          <p:cNvPr id="55" name="TextBox 54">
            <a:extLst>
              <a:ext uri="{FF2B5EF4-FFF2-40B4-BE49-F238E27FC236}">
                <a16:creationId xmlns:a16="http://schemas.microsoft.com/office/drawing/2014/main" id="{A9FA2C80-ED36-4532-945C-EC330E0A5BF7}"/>
              </a:ext>
            </a:extLst>
          </p:cNvPr>
          <p:cNvSpPr txBox="1"/>
          <p:nvPr/>
        </p:nvSpPr>
        <p:spPr>
          <a:xfrm>
            <a:off x="1190142" y="4162194"/>
            <a:ext cx="1265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9" name="Picture 58">
            <a:extLst>
              <a:ext uri="{FF2B5EF4-FFF2-40B4-BE49-F238E27FC236}">
                <a16:creationId xmlns:a16="http://schemas.microsoft.com/office/drawing/2014/main" id="{EA5B911D-06FF-414B-967E-FB2934A04EF1}"/>
              </a:ext>
            </a:extLst>
          </p:cNvPr>
          <p:cNvPicPr>
            <a:picLocks noChangeAspect="1"/>
          </p:cNvPicPr>
          <p:nvPr/>
        </p:nvPicPr>
        <p:blipFill>
          <a:blip r:embed="rId4"/>
          <a:stretch>
            <a:fillRect/>
          </a:stretch>
        </p:blipFill>
        <p:spPr>
          <a:xfrm>
            <a:off x="2646327" y="5280257"/>
            <a:ext cx="2916578" cy="946011"/>
          </a:xfrm>
          <a:prstGeom prst="rect">
            <a:avLst/>
          </a:prstGeom>
        </p:spPr>
      </p:pic>
      <p:pic>
        <p:nvPicPr>
          <p:cNvPr id="60" name="Picture 59">
            <a:extLst>
              <a:ext uri="{FF2B5EF4-FFF2-40B4-BE49-F238E27FC236}">
                <a16:creationId xmlns:a16="http://schemas.microsoft.com/office/drawing/2014/main" id="{AD240E44-0B25-494B-A123-CFBEA339BEBA}"/>
              </a:ext>
            </a:extLst>
          </p:cNvPr>
          <p:cNvPicPr>
            <a:picLocks noChangeAspect="1"/>
          </p:cNvPicPr>
          <p:nvPr/>
        </p:nvPicPr>
        <p:blipFill>
          <a:blip r:embed="rId4"/>
          <a:stretch>
            <a:fillRect/>
          </a:stretch>
        </p:blipFill>
        <p:spPr>
          <a:xfrm>
            <a:off x="1154862" y="5279510"/>
            <a:ext cx="1336399" cy="461665"/>
          </a:xfrm>
          <a:prstGeom prst="rect">
            <a:avLst/>
          </a:prstGeom>
        </p:spPr>
      </p:pic>
      <p:pic>
        <p:nvPicPr>
          <p:cNvPr id="61" name="Picture 60">
            <a:extLst>
              <a:ext uri="{FF2B5EF4-FFF2-40B4-BE49-F238E27FC236}">
                <a16:creationId xmlns:a16="http://schemas.microsoft.com/office/drawing/2014/main" id="{18895E27-D523-4D7D-B371-CA628DBA1E86}"/>
              </a:ext>
            </a:extLst>
          </p:cNvPr>
          <p:cNvPicPr>
            <a:picLocks noChangeAspect="1"/>
          </p:cNvPicPr>
          <p:nvPr/>
        </p:nvPicPr>
        <p:blipFill>
          <a:blip r:embed="rId4"/>
          <a:stretch>
            <a:fillRect/>
          </a:stretch>
        </p:blipFill>
        <p:spPr>
          <a:xfrm>
            <a:off x="1154861" y="5753262"/>
            <a:ext cx="1336399" cy="461665"/>
          </a:xfrm>
          <a:prstGeom prst="rect">
            <a:avLst/>
          </a:prstGeom>
        </p:spPr>
      </p:pic>
      <p:sp>
        <p:nvSpPr>
          <p:cNvPr id="62" name="TextBox 61">
            <a:extLst>
              <a:ext uri="{FF2B5EF4-FFF2-40B4-BE49-F238E27FC236}">
                <a16:creationId xmlns:a16="http://schemas.microsoft.com/office/drawing/2014/main" id="{6D5555F7-6119-49BE-9E9D-8F4EEFBA8C5F}"/>
              </a:ext>
            </a:extLst>
          </p:cNvPr>
          <p:cNvSpPr txBox="1"/>
          <p:nvPr/>
        </p:nvSpPr>
        <p:spPr>
          <a:xfrm>
            <a:off x="2640307" y="5319321"/>
            <a:ext cx="33225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ich</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Schlagzeug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Und 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427420FC-F8A4-4B8E-95B3-3C5485F229AE}"/>
              </a:ext>
            </a:extLst>
          </p:cNvPr>
          <p:cNvSpPr txBox="1"/>
          <p:nvPr/>
        </p:nvSpPr>
        <p:spPr>
          <a:xfrm>
            <a:off x="1190142" y="5279510"/>
            <a:ext cx="1265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67" name="Picture 66">
            <a:extLst>
              <a:ext uri="{FF2B5EF4-FFF2-40B4-BE49-F238E27FC236}">
                <a16:creationId xmlns:a16="http://schemas.microsoft.com/office/drawing/2014/main" id="{3D95370C-A836-4EB4-8474-2D0734202FA6}"/>
              </a:ext>
            </a:extLst>
          </p:cNvPr>
          <p:cNvPicPr>
            <a:picLocks noChangeAspect="1"/>
          </p:cNvPicPr>
          <p:nvPr/>
        </p:nvPicPr>
        <p:blipFill>
          <a:blip r:embed="rId4"/>
          <a:stretch>
            <a:fillRect/>
          </a:stretch>
        </p:blipFill>
        <p:spPr>
          <a:xfrm>
            <a:off x="8315367" y="1962935"/>
            <a:ext cx="3745362" cy="946011"/>
          </a:xfrm>
          <a:prstGeom prst="rect">
            <a:avLst/>
          </a:prstGeom>
        </p:spPr>
      </p:pic>
      <p:pic>
        <p:nvPicPr>
          <p:cNvPr id="68" name="Picture 67">
            <a:extLst>
              <a:ext uri="{FF2B5EF4-FFF2-40B4-BE49-F238E27FC236}">
                <a16:creationId xmlns:a16="http://schemas.microsoft.com/office/drawing/2014/main" id="{9A378F3F-90B2-41A0-B6FA-22BDD4C41059}"/>
              </a:ext>
            </a:extLst>
          </p:cNvPr>
          <p:cNvPicPr>
            <a:picLocks noChangeAspect="1"/>
          </p:cNvPicPr>
          <p:nvPr/>
        </p:nvPicPr>
        <p:blipFill>
          <a:blip r:embed="rId4"/>
          <a:stretch>
            <a:fillRect/>
          </a:stretch>
        </p:blipFill>
        <p:spPr>
          <a:xfrm>
            <a:off x="6476216" y="1962188"/>
            <a:ext cx="1727619" cy="461665"/>
          </a:xfrm>
          <a:prstGeom prst="rect">
            <a:avLst/>
          </a:prstGeom>
        </p:spPr>
      </p:pic>
      <p:pic>
        <p:nvPicPr>
          <p:cNvPr id="69" name="Picture 68">
            <a:extLst>
              <a:ext uri="{FF2B5EF4-FFF2-40B4-BE49-F238E27FC236}">
                <a16:creationId xmlns:a16="http://schemas.microsoft.com/office/drawing/2014/main" id="{800FFE53-EE0F-4E5F-A0EB-B3727890A102}"/>
              </a:ext>
            </a:extLst>
          </p:cNvPr>
          <p:cNvPicPr>
            <a:picLocks noChangeAspect="1"/>
          </p:cNvPicPr>
          <p:nvPr/>
        </p:nvPicPr>
        <p:blipFill>
          <a:blip r:embed="rId4"/>
          <a:stretch>
            <a:fillRect/>
          </a:stretch>
        </p:blipFill>
        <p:spPr>
          <a:xfrm>
            <a:off x="6476215" y="2435940"/>
            <a:ext cx="1727619" cy="461665"/>
          </a:xfrm>
          <a:prstGeom prst="rect">
            <a:avLst/>
          </a:prstGeom>
        </p:spPr>
      </p:pic>
      <p:sp>
        <p:nvSpPr>
          <p:cNvPr id="70" name="TextBox 69">
            <a:extLst>
              <a:ext uri="{FF2B5EF4-FFF2-40B4-BE49-F238E27FC236}">
                <a16:creationId xmlns:a16="http://schemas.microsoft.com/office/drawing/2014/main" id="{2EFB2757-57B0-44DC-A5B2-573B5FA6D9B9}"/>
              </a:ext>
            </a:extLst>
          </p:cNvPr>
          <p:cNvSpPr txBox="1"/>
          <p:nvPr/>
        </p:nvSpPr>
        <p:spPr>
          <a:xfrm>
            <a:off x="8354003" y="2009487"/>
            <a:ext cx="37032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chille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bisshcen</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Und du?</a:t>
            </a:r>
          </a:p>
        </p:txBody>
      </p:sp>
      <p:sp>
        <p:nvSpPr>
          <p:cNvPr id="71" name="TextBox 70">
            <a:extLst>
              <a:ext uri="{FF2B5EF4-FFF2-40B4-BE49-F238E27FC236}">
                <a16:creationId xmlns:a16="http://schemas.microsoft.com/office/drawing/2014/main" id="{0F762310-35C4-4271-9352-B5E2920D8B0F}"/>
              </a:ext>
            </a:extLst>
          </p:cNvPr>
          <p:cNvSpPr txBox="1"/>
          <p:nvPr/>
        </p:nvSpPr>
        <p:spPr>
          <a:xfrm>
            <a:off x="6444615" y="1912720"/>
            <a:ext cx="1797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75" name="Picture 74">
            <a:extLst>
              <a:ext uri="{FF2B5EF4-FFF2-40B4-BE49-F238E27FC236}">
                <a16:creationId xmlns:a16="http://schemas.microsoft.com/office/drawing/2014/main" id="{B5BFEB47-04A6-464B-9CDF-8EE4D2DF81C6}"/>
              </a:ext>
            </a:extLst>
          </p:cNvPr>
          <p:cNvPicPr>
            <a:picLocks noChangeAspect="1"/>
          </p:cNvPicPr>
          <p:nvPr/>
        </p:nvPicPr>
        <p:blipFill>
          <a:blip r:embed="rId4"/>
          <a:stretch>
            <a:fillRect/>
          </a:stretch>
        </p:blipFill>
        <p:spPr>
          <a:xfrm>
            <a:off x="8315367" y="3069799"/>
            <a:ext cx="3745362" cy="946011"/>
          </a:xfrm>
          <a:prstGeom prst="rect">
            <a:avLst/>
          </a:prstGeom>
        </p:spPr>
      </p:pic>
      <p:pic>
        <p:nvPicPr>
          <p:cNvPr id="76" name="Picture 75">
            <a:extLst>
              <a:ext uri="{FF2B5EF4-FFF2-40B4-BE49-F238E27FC236}">
                <a16:creationId xmlns:a16="http://schemas.microsoft.com/office/drawing/2014/main" id="{B0E51652-01D1-4306-B0FF-F909B9ABEFDC}"/>
              </a:ext>
            </a:extLst>
          </p:cNvPr>
          <p:cNvPicPr>
            <a:picLocks noChangeAspect="1"/>
          </p:cNvPicPr>
          <p:nvPr/>
        </p:nvPicPr>
        <p:blipFill>
          <a:blip r:embed="rId4"/>
          <a:stretch>
            <a:fillRect/>
          </a:stretch>
        </p:blipFill>
        <p:spPr>
          <a:xfrm>
            <a:off x="6476216" y="3069052"/>
            <a:ext cx="1727619" cy="461665"/>
          </a:xfrm>
          <a:prstGeom prst="rect">
            <a:avLst/>
          </a:prstGeom>
        </p:spPr>
      </p:pic>
      <p:pic>
        <p:nvPicPr>
          <p:cNvPr id="77" name="Picture 76">
            <a:extLst>
              <a:ext uri="{FF2B5EF4-FFF2-40B4-BE49-F238E27FC236}">
                <a16:creationId xmlns:a16="http://schemas.microsoft.com/office/drawing/2014/main" id="{16D8B892-423B-415E-9A8B-FB686C0650BC}"/>
              </a:ext>
            </a:extLst>
          </p:cNvPr>
          <p:cNvPicPr>
            <a:picLocks noChangeAspect="1"/>
          </p:cNvPicPr>
          <p:nvPr/>
        </p:nvPicPr>
        <p:blipFill>
          <a:blip r:embed="rId4"/>
          <a:stretch>
            <a:fillRect/>
          </a:stretch>
        </p:blipFill>
        <p:spPr>
          <a:xfrm>
            <a:off x="6476215" y="3542804"/>
            <a:ext cx="1727619" cy="461665"/>
          </a:xfrm>
          <a:prstGeom prst="rect">
            <a:avLst/>
          </a:prstGeom>
        </p:spPr>
      </p:pic>
      <p:sp>
        <p:nvSpPr>
          <p:cNvPr id="78" name="TextBox 77">
            <a:extLst>
              <a:ext uri="{FF2B5EF4-FFF2-40B4-BE49-F238E27FC236}">
                <a16:creationId xmlns:a16="http://schemas.microsoft.com/office/drawing/2014/main" id="{0780DCA9-537E-4EA2-8762-F6ADB68C4636}"/>
              </a:ext>
            </a:extLst>
          </p:cNvPr>
          <p:cNvSpPr txBox="1"/>
          <p:nvPr/>
        </p:nvSpPr>
        <p:spPr>
          <a:xfrm>
            <a:off x="8342222" y="3098311"/>
            <a:ext cx="40785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ich</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habe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Tanzunterricht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machst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79" name="TextBox 78">
            <a:extLst>
              <a:ext uri="{FF2B5EF4-FFF2-40B4-BE49-F238E27FC236}">
                <a16:creationId xmlns:a16="http://schemas.microsoft.com/office/drawing/2014/main" id="{B8635C46-2E83-4D06-9035-D9C389AC8285}"/>
              </a:ext>
            </a:extLst>
          </p:cNvPr>
          <p:cNvSpPr txBox="1"/>
          <p:nvPr/>
        </p:nvSpPr>
        <p:spPr>
          <a:xfrm>
            <a:off x="6444615" y="3047192"/>
            <a:ext cx="1844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a:t>
            </a:r>
            <a:endPar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3" name="Picture 82">
            <a:extLst>
              <a:ext uri="{FF2B5EF4-FFF2-40B4-BE49-F238E27FC236}">
                <a16:creationId xmlns:a16="http://schemas.microsoft.com/office/drawing/2014/main" id="{83693DE9-D268-43F1-9F1C-606EEDF670F0}"/>
              </a:ext>
            </a:extLst>
          </p:cNvPr>
          <p:cNvPicPr>
            <a:picLocks noChangeAspect="1"/>
          </p:cNvPicPr>
          <p:nvPr/>
        </p:nvPicPr>
        <p:blipFill>
          <a:blip r:embed="rId4"/>
          <a:stretch>
            <a:fillRect/>
          </a:stretch>
        </p:blipFill>
        <p:spPr>
          <a:xfrm>
            <a:off x="8315367" y="4174655"/>
            <a:ext cx="3745362" cy="946011"/>
          </a:xfrm>
          <a:prstGeom prst="rect">
            <a:avLst/>
          </a:prstGeom>
        </p:spPr>
      </p:pic>
      <p:pic>
        <p:nvPicPr>
          <p:cNvPr id="84" name="Picture 83">
            <a:extLst>
              <a:ext uri="{FF2B5EF4-FFF2-40B4-BE49-F238E27FC236}">
                <a16:creationId xmlns:a16="http://schemas.microsoft.com/office/drawing/2014/main" id="{D12CE5BB-D3B9-4445-ACC1-8F3A719BA3A3}"/>
              </a:ext>
            </a:extLst>
          </p:cNvPr>
          <p:cNvPicPr>
            <a:picLocks noChangeAspect="1"/>
          </p:cNvPicPr>
          <p:nvPr/>
        </p:nvPicPr>
        <p:blipFill>
          <a:blip r:embed="rId4"/>
          <a:stretch>
            <a:fillRect/>
          </a:stretch>
        </p:blipFill>
        <p:spPr>
          <a:xfrm>
            <a:off x="6476216" y="4173908"/>
            <a:ext cx="1727619" cy="461665"/>
          </a:xfrm>
          <a:prstGeom prst="rect">
            <a:avLst/>
          </a:prstGeom>
        </p:spPr>
      </p:pic>
      <p:pic>
        <p:nvPicPr>
          <p:cNvPr id="85" name="Picture 84">
            <a:extLst>
              <a:ext uri="{FF2B5EF4-FFF2-40B4-BE49-F238E27FC236}">
                <a16:creationId xmlns:a16="http://schemas.microsoft.com/office/drawing/2014/main" id="{B64D0B39-8CBD-404B-9797-64535A0BD6CE}"/>
              </a:ext>
            </a:extLst>
          </p:cNvPr>
          <p:cNvPicPr>
            <a:picLocks noChangeAspect="1"/>
          </p:cNvPicPr>
          <p:nvPr/>
        </p:nvPicPr>
        <p:blipFill>
          <a:blip r:embed="rId4"/>
          <a:stretch>
            <a:fillRect/>
          </a:stretch>
        </p:blipFill>
        <p:spPr>
          <a:xfrm>
            <a:off x="6476215" y="4647660"/>
            <a:ext cx="1727619" cy="461665"/>
          </a:xfrm>
          <a:prstGeom prst="rect">
            <a:avLst/>
          </a:prstGeom>
        </p:spPr>
      </p:pic>
      <p:sp>
        <p:nvSpPr>
          <p:cNvPr id="86" name="TextBox 85">
            <a:extLst>
              <a:ext uri="{FF2B5EF4-FFF2-40B4-BE49-F238E27FC236}">
                <a16:creationId xmlns:a16="http://schemas.microsoft.com/office/drawing/2014/main" id="{165EC6C6-2E92-4741-B1D5-EC358FCD8B84}"/>
              </a:ext>
            </a:extLst>
          </p:cNvPr>
          <p:cNvSpPr txBox="1"/>
          <p:nvPr/>
        </p:nvSpPr>
        <p:spPr>
          <a:xfrm>
            <a:off x="8348063" y="4197878"/>
            <a:ext cx="38267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Mama ins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Theater</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Langweilig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!.Und du?</a:t>
            </a:r>
          </a:p>
        </p:txBody>
      </p:sp>
      <p:sp>
        <p:nvSpPr>
          <p:cNvPr id="87" name="TextBox 86">
            <a:extLst>
              <a:ext uri="{FF2B5EF4-FFF2-40B4-BE49-F238E27FC236}">
                <a16:creationId xmlns:a16="http://schemas.microsoft.com/office/drawing/2014/main" id="{F76B24B7-42F4-458B-8729-EF8CEB11EBB5}"/>
              </a:ext>
            </a:extLst>
          </p:cNvPr>
          <p:cNvSpPr txBox="1"/>
          <p:nvPr/>
        </p:nvSpPr>
        <p:spPr>
          <a:xfrm>
            <a:off x="6489092" y="4151711"/>
            <a:ext cx="1800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91" name="Picture 90">
            <a:extLst>
              <a:ext uri="{FF2B5EF4-FFF2-40B4-BE49-F238E27FC236}">
                <a16:creationId xmlns:a16="http://schemas.microsoft.com/office/drawing/2014/main" id="{EC8B34BC-D597-4243-9F95-4EEF161D57FE}"/>
              </a:ext>
            </a:extLst>
          </p:cNvPr>
          <p:cNvPicPr>
            <a:picLocks noChangeAspect="1"/>
          </p:cNvPicPr>
          <p:nvPr/>
        </p:nvPicPr>
        <p:blipFill>
          <a:blip r:embed="rId4"/>
          <a:stretch>
            <a:fillRect/>
          </a:stretch>
        </p:blipFill>
        <p:spPr>
          <a:xfrm>
            <a:off x="8315367" y="5279884"/>
            <a:ext cx="3745362" cy="946011"/>
          </a:xfrm>
          <a:prstGeom prst="rect">
            <a:avLst/>
          </a:prstGeom>
        </p:spPr>
      </p:pic>
      <p:pic>
        <p:nvPicPr>
          <p:cNvPr id="92" name="Picture 91">
            <a:extLst>
              <a:ext uri="{FF2B5EF4-FFF2-40B4-BE49-F238E27FC236}">
                <a16:creationId xmlns:a16="http://schemas.microsoft.com/office/drawing/2014/main" id="{DBD99CB9-5ADF-4C68-A30C-302853352813}"/>
              </a:ext>
            </a:extLst>
          </p:cNvPr>
          <p:cNvPicPr>
            <a:picLocks noChangeAspect="1"/>
          </p:cNvPicPr>
          <p:nvPr/>
        </p:nvPicPr>
        <p:blipFill>
          <a:blip r:embed="rId4"/>
          <a:stretch>
            <a:fillRect/>
          </a:stretch>
        </p:blipFill>
        <p:spPr>
          <a:xfrm>
            <a:off x="6476216" y="5279137"/>
            <a:ext cx="1727619" cy="461665"/>
          </a:xfrm>
          <a:prstGeom prst="rect">
            <a:avLst/>
          </a:prstGeom>
        </p:spPr>
      </p:pic>
      <p:pic>
        <p:nvPicPr>
          <p:cNvPr id="93" name="Picture 92">
            <a:extLst>
              <a:ext uri="{FF2B5EF4-FFF2-40B4-BE49-F238E27FC236}">
                <a16:creationId xmlns:a16="http://schemas.microsoft.com/office/drawing/2014/main" id="{8537E932-B4FE-460E-93CD-1718ECF6BF39}"/>
              </a:ext>
            </a:extLst>
          </p:cNvPr>
          <p:cNvPicPr>
            <a:picLocks noChangeAspect="1"/>
          </p:cNvPicPr>
          <p:nvPr/>
        </p:nvPicPr>
        <p:blipFill>
          <a:blip r:embed="rId4"/>
          <a:stretch>
            <a:fillRect/>
          </a:stretch>
        </p:blipFill>
        <p:spPr>
          <a:xfrm>
            <a:off x="6476215" y="5752889"/>
            <a:ext cx="1727619" cy="461665"/>
          </a:xfrm>
          <a:prstGeom prst="rect">
            <a:avLst/>
          </a:prstGeom>
        </p:spPr>
      </p:pic>
      <p:sp>
        <p:nvSpPr>
          <p:cNvPr id="94" name="TextBox 93">
            <a:extLst>
              <a:ext uri="{FF2B5EF4-FFF2-40B4-BE49-F238E27FC236}">
                <a16:creationId xmlns:a16="http://schemas.microsoft.com/office/drawing/2014/main" id="{FFEE6211-DBDA-47F7-8842-28C685415793}"/>
              </a:ext>
            </a:extLst>
          </p:cNvPr>
          <p:cNvSpPr txBox="1"/>
          <p:nvPr/>
        </p:nvSpPr>
        <p:spPr>
          <a:xfrm>
            <a:off x="8354005" y="5356454"/>
            <a:ext cx="36223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ich</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shoppen</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Heidi :D</a:t>
            </a:r>
          </a:p>
        </p:txBody>
      </p:sp>
      <p:sp>
        <p:nvSpPr>
          <p:cNvPr id="95" name="TextBox 94">
            <a:extLst>
              <a:ext uri="{FF2B5EF4-FFF2-40B4-BE49-F238E27FC236}">
                <a16:creationId xmlns:a16="http://schemas.microsoft.com/office/drawing/2014/main" id="{BCE9171E-5E70-4ADE-A079-98369EBBBBF3}"/>
              </a:ext>
            </a:extLst>
          </p:cNvPr>
          <p:cNvSpPr txBox="1"/>
          <p:nvPr/>
        </p:nvSpPr>
        <p:spPr>
          <a:xfrm>
            <a:off x="6489091" y="5245058"/>
            <a:ext cx="18005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48B658BB-03FC-4EB6-81B3-0E1D11760A89}"/>
              </a:ext>
            </a:extLst>
          </p:cNvPr>
          <p:cNvSpPr txBox="1"/>
          <p:nvPr/>
        </p:nvSpPr>
        <p:spPr>
          <a:xfrm>
            <a:off x="1180885" y="4571688"/>
            <a:ext cx="12658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97" name="TextBox 96">
            <a:extLst>
              <a:ext uri="{FF2B5EF4-FFF2-40B4-BE49-F238E27FC236}">
                <a16:creationId xmlns:a16="http://schemas.microsoft.com/office/drawing/2014/main" id="{6223C334-4ACF-4F1E-9ABB-0AB5A83CCE68}"/>
              </a:ext>
            </a:extLst>
          </p:cNvPr>
          <p:cNvSpPr txBox="1"/>
          <p:nvPr/>
        </p:nvSpPr>
        <p:spPr>
          <a:xfrm>
            <a:off x="1195761" y="5673264"/>
            <a:ext cx="12658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98" name="TextBox 97">
            <a:extLst>
              <a:ext uri="{FF2B5EF4-FFF2-40B4-BE49-F238E27FC236}">
                <a16:creationId xmlns:a16="http://schemas.microsoft.com/office/drawing/2014/main" id="{578BEDFD-CECA-414F-A622-A1704CF6A338}"/>
              </a:ext>
            </a:extLst>
          </p:cNvPr>
          <p:cNvSpPr txBox="1"/>
          <p:nvPr/>
        </p:nvSpPr>
        <p:spPr>
          <a:xfrm>
            <a:off x="6480925" y="2357606"/>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99" name="TextBox 98">
            <a:extLst>
              <a:ext uri="{FF2B5EF4-FFF2-40B4-BE49-F238E27FC236}">
                <a16:creationId xmlns:a16="http://schemas.microsoft.com/office/drawing/2014/main" id="{BDF6004C-87EF-43D0-B945-B6E85DFD53E9}"/>
              </a:ext>
            </a:extLst>
          </p:cNvPr>
          <p:cNvSpPr txBox="1"/>
          <p:nvPr/>
        </p:nvSpPr>
        <p:spPr>
          <a:xfrm>
            <a:off x="6489256" y="3498513"/>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0" name="TextBox 99">
            <a:extLst>
              <a:ext uri="{FF2B5EF4-FFF2-40B4-BE49-F238E27FC236}">
                <a16:creationId xmlns:a16="http://schemas.microsoft.com/office/drawing/2014/main" id="{16FD4EF8-A4BD-49A5-B87C-DF0BBD9A7DE6}"/>
              </a:ext>
            </a:extLst>
          </p:cNvPr>
          <p:cNvSpPr txBox="1"/>
          <p:nvPr/>
        </p:nvSpPr>
        <p:spPr>
          <a:xfrm>
            <a:off x="6480925" y="4597446"/>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1" name="TextBox 100">
            <a:extLst>
              <a:ext uri="{FF2B5EF4-FFF2-40B4-BE49-F238E27FC236}">
                <a16:creationId xmlns:a16="http://schemas.microsoft.com/office/drawing/2014/main" id="{C19CA0FE-41BA-4CF9-AAFB-A10933C83B58}"/>
              </a:ext>
            </a:extLst>
          </p:cNvPr>
          <p:cNvSpPr txBox="1"/>
          <p:nvPr/>
        </p:nvSpPr>
        <p:spPr>
          <a:xfrm>
            <a:off x="6489256" y="5718810"/>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02" name="Picture 101">
            <a:extLst>
              <a:ext uri="{FF2B5EF4-FFF2-40B4-BE49-F238E27FC236}">
                <a16:creationId xmlns:a16="http://schemas.microsoft.com/office/drawing/2014/main" id="{4B671936-D696-468F-A2EC-51DDC1E30D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2607" y="99875"/>
            <a:ext cx="1913293" cy="1605560"/>
          </a:xfrm>
          <a:prstGeom prst="rect">
            <a:avLst/>
          </a:prstGeom>
        </p:spPr>
      </p:pic>
      <p:pic>
        <p:nvPicPr>
          <p:cNvPr id="103" name="Picture 102">
            <a:extLst>
              <a:ext uri="{FF2B5EF4-FFF2-40B4-BE49-F238E27FC236}">
                <a16:creationId xmlns:a16="http://schemas.microsoft.com/office/drawing/2014/main" id="{B5E9A6B7-9B7F-48C0-B106-344FF052D2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7288">
            <a:off x="8390117" y="15595"/>
            <a:ext cx="1845092" cy="1813188"/>
          </a:xfrm>
          <a:prstGeom prst="rect">
            <a:avLst/>
          </a:prstGeom>
        </p:spPr>
      </p:pic>
      <p:pic>
        <p:nvPicPr>
          <p:cNvPr id="106" name="Picture 105">
            <a:extLst>
              <a:ext uri="{FF2B5EF4-FFF2-40B4-BE49-F238E27FC236}">
                <a16:creationId xmlns:a16="http://schemas.microsoft.com/office/drawing/2014/main" id="{07EA85BA-2175-47CE-8AA0-E3B58C0B10E0}"/>
              </a:ext>
            </a:extLst>
          </p:cNvPr>
          <p:cNvPicPr>
            <a:picLocks noChangeAspect="1"/>
          </p:cNvPicPr>
          <p:nvPr/>
        </p:nvPicPr>
        <p:blipFill>
          <a:blip r:embed="rId4"/>
          <a:stretch>
            <a:fillRect/>
          </a:stretch>
        </p:blipFill>
        <p:spPr>
          <a:xfrm>
            <a:off x="339178" y="2826286"/>
            <a:ext cx="5293571" cy="946011"/>
          </a:xfrm>
          <a:prstGeom prst="rect">
            <a:avLst/>
          </a:prstGeom>
        </p:spPr>
      </p:pic>
      <p:sp>
        <p:nvSpPr>
          <p:cNvPr id="107" name="TextBox 106">
            <a:extLst>
              <a:ext uri="{FF2B5EF4-FFF2-40B4-BE49-F238E27FC236}">
                <a16:creationId xmlns:a16="http://schemas.microsoft.com/office/drawing/2014/main" id="{BC1A9851-7DC8-4019-BBBB-3CF3E75C1794}"/>
              </a:ext>
            </a:extLst>
          </p:cNvPr>
          <p:cNvSpPr txBox="1"/>
          <p:nvPr/>
        </p:nvSpPr>
        <p:spPr>
          <a:xfrm>
            <a:off x="479468" y="2821488"/>
            <a:ext cx="52935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Hey Mehmet, was </a:t>
            </a:r>
            <a:r>
              <a:rPr kumimoji="0" lang="en-GB" sz="24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machst</a:t>
            </a:r>
            <a:r>
              <a:rPr kumimoji="0" lang="en-GB" sz="24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t>
            </a:r>
            <a:r>
              <a:rPr kumimoji="0" lang="en-GB" sz="24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4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6"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636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2000" fill="hold"/>
                                        <p:tgtEl>
                                          <p:spTgt spid="104"/>
                                        </p:tgtEl>
                                        <p:attrNameLst>
                                          <p:attrName>fillcolor</p:attrName>
                                        </p:attrNameLst>
                                      </p:cBhvr>
                                      <p:to>
                                        <a:schemeClr val="accent2"/>
                                      </p:to>
                                    </p:animClr>
                                    <p:set>
                                      <p:cBhvr>
                                        <p:cTn id="9" dur="2000" fill="hold"/>
                                        <p:tgtEl>
                                          <p:spTgt spid="104"/>
                                        </p:tgtEl>
                                        <p:attrNameLst>
                                          <p:attrName>fill.type</p:attrName>
                                        </p:attrNameLst>
                                      </p:cBhvr>
                                      <p:to>
                                        <p:strVal val="solid"/>
                                      </p:to>
                                    </p:set>
                                    <p:set>
                                      <p:cBhvr>
                                        <p:cTn id="10" dur="2000" fill="hold"/>
                                        <p:tgtEl>
                                          <p:spTgt spid="104"/>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hidden"/>
                                      </p:to>
                                    </p:set>
                                  </p:childTnLst>
                                </p:cTn>
                              </p:par>
                              <p:par>
                                <p:cTn id="15" presetID="1" presetClass="emph" presetSubtype="2" fill="hold" nodeType="withEffect">
                                  <p:stCondLst>
                                    <p:cond delay="0"/>
                                  </p:stCondLst>
                                  <p:childTnLst>
                                    <p:animClr clrSpc="rgb" dir="cw">
                                      <p:cBhvr>
                                        <p:cTn id="16" dur="2000" fill="hold"/>
                                        <p:tgtEl>
                                          <p:spTgt spid="105"/>
                                        </p:tgtEl>
                                        <p:attrNameLst>
                                          <p:attrName>fillcolor</p:attrName>
                                        </p:attrNameLst>
                                      </p:cBhvr>
                                      <p:to>
                                        <a:schemeClr val="accent2"/>
                                      </p:to>
                                    </p:animClr>
                                    <p:set>
                                      <p:cBhvr>
                                        <p:cTn id="17" dur="2000" fill="hold"/>
                                        <p:tgtEl>
                                          <p:spTgt spid="105"/>
                                        </p:tgtEl>
                                        <p:attrNameLst>
                                          <p:attrName>fill.type</p:attrName>
                                        </p:attrNameLst>
                                      </p:cBhvr>
                                      <p:to>
                                        <p:strVal val="solid"/>
                                      </p:to>
                                    </p:set>
                                    <p:set>
                                      <p:cBhvr>
                                        <p:cTn id="18" dur="2000" fill="hold"/>
                                        <p:tgtEl>
                                          <p:spTgt spid="105"/>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hidden"/>
                                      </p:to>
                                    </p:set>
                                  </p:childTnLst>
                                </p:cTn>
                              </p:par>
                              <p:par>
                                <p:cTn id="23" presetID="1" presetClass="emph" presetSubtype="2" fill="hold" nodeType="withEffect">
                                  <p:stCondLst>
                                    <p:cond delay="0"/>
                                  </p:stCondLst>
                                  <p:childTnLst>
                                    <p:animClr clrSpc="rgb" dir="cw">
                                      <p:cBhvr>
                                        <p:cTn id="24" dur="2000" fill="hold"/>
                                        <p:tgtEl>
                                          <p:spTgt spid="108"/>
                                        </p:tgtEl>
                                        <p:attrNameLst>
                                          <p:attrName>fillcolor</p:attrName>
                                        </p:attrNameLst>
                                      </p:cBhvr>
                                      <p:to>
                                        <a:schemeClr val="accent2"/>
                                      </p:to>
                                    </p:animClr>
                                    <p:set>
                                      <p:cBhvr>
                                        <p:cTn id="25" dur="2000" fill="hold"/>
                                        <p:tgtEl>
                                          <p:spTgt spid="108"/>
                                        </p:tgtEl>
                                        <p:attrNameLst>
                                          <p:attrName>fill.type</p:attrName>
                                        </p:attrNameLst>
                                      </p:cBhvr>
                                      <p:to>
                                        <p:strVal val="solid"/>
                                      </p:to>
                                    </p:set>
                                    <p:set>
                                      <p:cBhvr>
                                        <p:cTn id="26" dur="2000" fill="hold"/>
                                        <p:tgtEl>
                                          <p:spTgt spid="108"/>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hidden"/>
                                      </p:to>
                                    </p:set>
                                  </p:childTnLst>
                                </p:cTn>
                              </p:par>
                              <p:par>
                                <p:cTn id="31" presetID="1" presetClass="emph" presetSubtype="2" fill="hold" nodeType="withEffect">
                                  <p:stCondLst>
                                    <p:cond delay="0"/>
                                  </p:stCondLst>
                                  <p:childTnLst>
                                    <p:animClr clrSpc="rgb" dir="cw">
                                      <p:cBhvr>
                                        <p:cTn id="32" dur="2000" fill="hold"/>
                                        <p:tgtEl>
                                          <p:spTgt spid="109"/>
                                        </p:tgtEl>
                                        <p:attrNameLst>
                                          <p:attrName>fillcolor</p:attrName>
                                        </p:attrNameLst>
                                      </p:cBhvr>
                                      <p:to>
                                        <a:schemeClr val="accent2"/>
                                      </p:to>
                                    </p:animClr>
                                    <p:set>
                                      <p:cBhvr>
                                        <p:cTn id="33" dur="2000" fill="hold"/>
                                        <p:tgtEl>
                                          <p:spTgt spid="109"/>
                                        </p:tgtEl>
                                        <p:attrNameLst>
                                          <p:attrName>fill.type</p:attrName>
                                        </p:attrNameLst>
                                      </p:cBhvr>
                                      <p:to>
                                        <p:strVal val="solid"/>
                                      </p:to>
                                    </p:set>
                                    <p:set>
                                      <p:cBhvr>
                                        <p:cTn id="34" dur="2000" fill="hold"/>
                                        <p:tgtEl>
                                          <p:spTgt spid="109"/>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0"/>
                                        </p:tgtEl>
                                        <p:attrNameLst>
                                          <p:attrName>style.visibility</p:attrName>
                                        </p:attrNameLst>
                                      </p:cBhvr>
                                      <p:to>
                                        <p:strVal val="hidden"/>
                                      </p:to>
                                    </p:set>
                                  </p:childTnLst>
                                </p:cTn>
                              </p:par>
                              <p:par>
                                <p:cTn id="39" presetID="1" presetClass="emph" presetSubtype="2" fill="hold" nodeType="withEffect">
                                  <p:stCondLst>
                                    <p:cond delay="0"/>
                                  </p:stCondLst>
                                  <p:childTnLst>
                                    <p:animClr clrSpc="rgb" dir="cw">
                                      <p:cBhvr>
                                        <p:cTn id="40" dur="2000" fill="hold"/>
                                        <p:tgtEl>
                                          <p:spTgt spid="110"/>
                                        </p:tgtEl>
                                        <p:attrNameLst>
                                          <p:attrName>fillcolor</p:attrName>
                                        </p:attrNameLst>
                                      </p:cBhvr>
                                      <p:to>
                                        <a:schemeClr val="accent2"/>
                                      </p:to>
                                    </p:animClr>
                                    <p:set>
                                      <p:cBhvr>
                                        <p:cTn id="41" dur="2000" fill="hold"/>
                                        <p:tgtEl>
                                          <p:spTgt spid="110"/>
                                        </p:tgtEl>
                                        <p:attrNameLst>
                                          <p:attrName>fill.type</p:attrName>
                                        </p:attrNameLst>
                                      </p:cBhvr>
                                      <p:to>
                                        <p:strVal val="solid"/>
                                      </p:to>
                                    </p:set>
                                    <p:set>
                                      <p:cBhvr>
                                        <p:cTn id="42" dur="2000" fill="hold"/>
                                        <p:tgtEl>
                                          <p:spTgt spid="110"/>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1"/>
                                        </p:tgtEl>
                                        <p:attrNameLst>
                                          <p:attrName>style.visibility</p:attrName>
                                        </p:attrNameLst>
                                      </p:cBhvr>
                                      <p:to>
                                        <p:strVal val="hidden"/>
                                      </p:to>
                                    </p:set>
                                  </p:childTnLst>
                                </p:cTn>
                              </p:par>
                              <p:par>
                                <p:cTn id="47" presetID="1" presetClass="emph" presetSubtype="2" fill="hold" nodeType="withEffect">
                                  <p:stCondLst>
                                    <p:cond delay="0"/>
                                  </p:stCondLst>
                                  <p:childTnLst>
                                    <p:animClr clrSpc="rgb" dir="cw">
                                      <p:cBhvr>
                                        <p:cTn id="48" dur="2000" fill="hold"/>
                                        <p:tgtEl>
                                          <p:spTgt spid="111"/>
                                        </p:tgtEl>
                                        <p:attrNameLst>
                                          <p:attrName>fillcolor</p:attrName>
                                        </p:attrNameLst>
                                      </p:cBhvr>
                                      <p:to>
                                        <a:schemeClr val="accent2"/>
                                      </p:to>
                                    </p:animClr>
                                    <p:set>
                                      <p:cBhvr>
                                        <p:cTn id="49" dur="2000" fill="hold"/>
                                        <p:tgtEl>
                                          <p:spTgt spid="111"/>
                                        </p:tgtEl>
                                        <p:attrNameLst>
                                          <p:attrName>fill.type</p:attrName>
                                        </p:attrNameLst>
                                      </p:cBhvr>
                                      <p:to>
                                        <p:strVal val="solid"/>
                                      </p:to>
                                    </p:set>
                                    <p:set>
                                      <p:cBhvr>
                                        <p:cTn id="50" dur="2000" fill="hold"/>
                                        <p:tgtEl>
                                          <p:spTgt spid="1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79" grpId="0"/>
      <p:bldP spid="97" grpId="0"/>
      <p:bldP spid="98" grpId="0"/>
      <p:bldP spid="100" grpId="0"/>
      <p:bldP spid="10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236062" y="1203506"/>
            <a:ext cx="11719875" cy="10425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Dein</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Freund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versteht</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kein</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Englisch</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Schreib</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Sätze</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auf Deutsch. Word order 1 or 2? </a:t>
            </a:r>
            <a:endPar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17567" y="313809"/>
            <a:ext cx="5706319"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Woche</a:t>
            </a:r>
            <a:endParaRPr lang="en-GB" sz="3600" b="1" dirty="0">
              <a:solidFill>
                <a:schemeClr val="bg1"/>
              </a:solidFill>
            </a:endParaRPr>
          </a:p>
        </p:txBody>
      </p:sp>
      <p:sp>
        <p:nvSpPr>
          <p:cNvPr id="12" name="TextBox 11">
            <a:extLst>
              <a:ext uri="{FF2B5EF4-FFF2-40B4-BE49-F238E27FC236}">
                <a16:creationId xmlns:a16="http://schemas.microsoft.com/office/drawing/2014/main" id="{7B5EF191-E832-4753-9498-D5489CEC63C6}"/>
              </a:ext>
            </a:extLst>
          </p:cNvPr>
          <p:cNvSpPr txBox="1"/>
          <p:nvPr/>
        </p:nvSpPr>
        <p:spPr>
          <a:xfrm>
            <a:off x="2358256" y="2719247"/>
            <a:ext cx="8572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a:t>
            </a:r>
          </a:p>
        </p:txBody>
      </p:sp>
      <p:sp>
        <p:nvSpPr>
          <p:cNvPr id="42" name="TextBox 41">
            <a:extLst>
              <a:ext uri="{FF2B5EF4-FFF2-40B4-BE49-F238E27FC236}">
                <a16:creationId xmlns:a16="http://schemas.microsoft.com/office/drawing/2014/main" id="{7528A14B-FABF-4B35-966C-E8B5D97A7B1A}"/>
              </a:ext>
            </a:extLst>
          </p:cNvPr>
          <p:cNvSpPr txBox="1"/>
          <p:nvPr/>
        </p:nvSpPr>
        <p:spPr>
          <a:xfrm>
            <a:off x="2388390" y="2782852"/>
            <a:ext cx="76462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23D9F108-A173-480D-B8BC-A5A5A9BCFABF}"/>
              </a:ext>
            </a:extLst>
          </p:cNvPr>
          <p:cNvPicPr>
            <a:picLocks noChangeAspect="1"/>
          </p:cNvPicPr>
          <p:nvPr/>
        </p:nvPicPr>
        <p:blipFill>
          <a:blip r:embed="rId4"/>
          <a:stretch>
            <a:fillRect/>
          </a:stretch>
        </p:blipFill>
        <p:spPr>
          <a:xfrm>
            <a:off x="332272" y="1734363"/>
            <a:ext cx="11477438" cy="4545196"/>
          </a:xfrm>
          <a:prstGeom prst="rect">
            <a:avLst/>
          </a:prstGeom>
        </p:spPr>
      </p:pic>
      <p:sp>
        <p:nvSpPr>
          <p:cNvPr id="4" name="TextBox 3">
            <a:extLst>
              <a:ext uri="{FF2B5EF4-FFF2-40B4-BE49-F238E27FC236}">
                <a16:creationId xmlns:a16="http://schemas.microsoft.com/office/drawing/2014/main" id="{51515216-0E77-451E-9036-D6C656623F70}"/>
              </a:ext>
            </a:extLst>
          </p:cNvPr>
          <p:cNvSpPr txBox="1"/>
          <p:nvPr/>
        </p:nvSpPr>
        <p:spPr>
          <a:xfrm>
            <a:off x="596933" y="2050772"/>
            <a:ext cx="5237146" cy="332398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I’m cleaning my room on Monday.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I’m staying at home on Tuesday.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I’m eating ice cream on Wednesday.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I’m sleeping on Thursday.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I’m playing in the Orchestra on Friday.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I’m singing in the choir on Saturday.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I’m getting a present on Sunday!</a:t>
            </a:r>
          </a:p>
        </p:txBody>
      </p:sp>
      <p:sp>
        <p:nvSpPr>
          <p:cNvPr id="13" name="TextBox 12">
            <a:extLst>
              <a:ext uri="{FF2B5EF4-FFF2-40B4-BE49-F238E27FC236}">
                <a16:creationId xmlns:a16="http://schemas.microsoft.com/office/drawing/2014/main" id="{33E7E725-55C5-400F-AE73-E866B06EDDC4}"/>
              </a:ext>
            </a:extLst>
          </p:cNvPr>
          <p:cNvSpPr txBox="1"/>
          <p:nvPr/>
        </p:nvSpPr>
        <p:spPr>
          <a:xfrm>
            <a:off x="6357921" y="2050772"/>
            <a:ext cx="5237146"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Am Montag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putze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Zimmer.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Ich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bleibe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Ich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esse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Mittwoch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Am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Donnerstag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schlafe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Ich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Freitag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Orchester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Am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singe 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Chor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Am Sonntag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bekomme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Geschenk</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 name="TextBox 4">
            <a:extLst>
              <a:ext uri="{FF2B5EF4-FFF2-40B4-BE49-F238E27FC236}">
                <a16:creationId xmlns:a16="http://schemas.microsoft.com/office/drawing/2014/main" id="{3598EC8D-E4A5-497B-88C6-0EB0D02F8D4A}"/>
              </a:ext>
            </a:extLst>
          </p:cNvPr>
          <p:cNvSpPr txBox="1"/>
          <p:nvPr/>
        </p:nvSpPr>
        <p:spPr>
          <a:xfrm>
            <a:off x="7142324" y="2648180"/>
            <a:ext cx="38271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DE997797-DCCD-4240-A23B-D227D9066200}"/>
              </a:ext>
            </a:extLst>
          </p:cNvPr>
          <p:cNvSpPr txBox="1"/>
          <p:nvPr/>
        </p:nvSpPr>
        <p:spPr>
          <a:xfrm>
            <a:off x="8262345" y="2193112"/>
            <a:ext cx="30825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53C3275A-988E-43C5-B13C-430E32F2980A}"/>
              </a:ext>
            </a:extLst>
          </p:cNvPr>
          <p:cNvSpPr txBox="1"/>
          <p:nvPr/>
        </p:nvSpPr>
        <p:spPr>
          <a:xfrm>
            <a:off x="7142324" y="3103248"/>
            <a:ext cx="38271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4371554B-6DFC-4913-A207-300ED3D0B082}"/>
              </a:ext>
            </a:extLst>
          </p:cNvPr>
          <p:cNvSpPr txBox="1"/>
          <p:nvPr/>
        </p:nvSpPr>
        <p:spPr>
          <a:xfrm>
            <a:off x="8723696" y="3562426"/>
            <a:ext cx="14682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1CF3695A-29FC-416A-A035-46761F5F2530}"/>
              </a:ext>
            </a:extLst>
          </p:cNvPr>
          <p:cNvSpPr txBox="1"/>
          <p:nvPr/>
        </p:nvSpPr>
        <p:spPr>
          <a:xfrm>
            <a:off x="7142324" y="4015286"/>
            <a:ext cx="397431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grpSp>
        <p:nvGrpSpPr>
          <p:cNvPr id="2" name="Group 1">
            <a:extLst>
              <a:ext uri="{FF2B5EF4-FFF2-40B4-BE49-F238E27FC236}">
                <a16:creationId xmlns:a16="http://schemas.microsoft.com/office/drawing/2014/main" id="{01FD008F-9480-4519-BC91-8083F8C066F8}"/>
              </a:ext>
            </a:extLst>
          </p:cNvPr>
          <p:cNvGrpSpPr/>
          <p:nvPr/>
        </p:nvGrpSpPr>
        <p:grpSpPr>
          <a:xfrm>
            <a:off x="6631893" y="4923520"/>
            <a:ext cx="4073142" cy="849144"/>
            <a:chOff x="6631893" y="4923520"/>
            <a:chExt cx="4073142" cy="849144"/>
          </a:xfrm>
        </p:grpSpPr>
        <p:sp>
          <p:nvSpPr>
            <p:cNvPr id="19" name="TextBox 18">
              <a:extLst>
                <a:ext uri="{FF2B5EF4-FFF2-40B4-BE49-F238E27FC236}">
                  <a16:creationId xmlns:a16="http://schemas.microsoft.com/office/drawing/2014/main" id="{E36E137F-9A40-4A87-B97C-A8C308FE6428}"/>
                </a:ext>
              </a:extLst>
            </p:cNvPr>
            <p:cNvSpPr txBox="1"/>
            <p:nvPr/>
          </p:nvSpPr>
          <p:spPr>
            <a:xfrm>
              <a:off x="8281041" y="4923520"/>
              <a:ext cx="242399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79F0DC08-640E-4722-8F95-C02030282812}"/>
                </a:ext>
              </a:extLst>
            </p:cNvPr>
            <p:cNvSpPr txBox="1"/>
            <p:nvPr/>
          </p:nvSpPr>
          <p:spPr>
            <a:xfrm>
              <a:off x="6631893" y="5403332"/>
              <a:ext cx="242399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21" name="TextBox 20">
            <a:extLst>
              <a:ext uri="{FF2B5EF4-FFF2-40B4-BE49-F238E27FC236}">
                <a16:creationId xmlns:a16="http://schemas.microsoft.com/office/drawing/2014/main" id="{6032EF19-0798-4122-82D0-62E94749D814}"/>
              </a:ext>
            </a:extLst>
          </p:cNvPr>
          <p:cNvSpPr txBox="1"/>
          <p:nvPr/>
        </p:nvSpPr>
        <p:spPr>
          <a:xfrm>
            <a:off x="8315039" y="4469403"/>
            <a:ext cx="276186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2"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908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7" grpId="0" animBg="1"/>
      <p:bldP spid="18"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fr-FR" sz="3600" b="1" smtClean="0">
                <a:solidFill>
                  <a:schemeClr val="bg1"/>
                </a:solidFill>
              </a:rPr>
              <a:t>French example</a:t>
            </a:r>
            <a:endParaRPr lang="en-GB" sz="3600" b="1" dirty="0">
              <a:solidFill>
                <a:schemeClr val="bg1"/>
              </a:solidFill>
            </a:endParaRPr>
          </a:p>
        </p:txBody>
      </p:sp>
      <p:sp>
        <p:nvSpPr>
          <p:cNvPr id="26" name="TextBox 25"/>
          <p:cNvSpPr txBox="1"/>
          <p:nvPr/>
        </p:nvSpPr>
        <p:spPr>
          <a:xfrm>
            <a:off x="233361" y="1634272"/>
            <a:ext cx="11958641" cy="769441"/>
          </a:xfrm>
          <a:prstGeom prst="rect">
            <a:avLst/>
          </a:prstGeom>
          <a:noFill/>
        </p:spPr>
        <p:txBody>
          <a:bodyPr wrap="square" rtlCol="0">
            <a:spAutoFit/>
          </a:bodyPr>
          <a:lstStyle/>
          <a:p>
            <a:r>
              <a:rPr lang="en-GB" sz="2200" b="1" smtClean="0">
                <a:solidFill>
                  <a:srgbClr val="002060"/>
                </a:solidFill>
                <a:latin typeface="Century Gothic" panose="020B0502020202020204" pitchFamily="34" charset="0"/>
              </a:rPr>
              <a:t>Pair of grammar features: </a:t>
            </a:r>
            <a:r>
              <a:rPr lang="en-GB" sz="2200" smtClean="0">
                <a:solidFill>
                  <a:srgbClr val="002060"/>
                </a:solidFill>
                <a:latin typeface="Century Gothic" panose="020B0502020202020204" pitchFamily="34" charset="0"/>
              </a:rPr>
              <a:t>masculine nouns ending in singular ‘–al’ vs plural ‘–aux’ (e.g. cheval – chevaux) </a:t>
            </a:r>
          </a:p>
        </p:txBody>
      </p:sp>
      <p:sp>
        <p:nvSpPr>
          <p:cNvPr id="28" name="TextBox 27"/>
          <p:cNvSpPr txBox="1"/>
          <p:nvPr/>
        </p:nvSpPr>
        <p:spPr>
          <a:xfrm>
            <a:off x="233360" y="2701072"/>
            <a:ext cx="11958641" cy="430887"/>
          </a:xfrm>
          <a:prstGeom prst="rect">
            <a:avLst/>
          </a:prstGeom>
          <a:noFill/>
        </p:spPr>
        <p:txBody>
          <a:bodyPr wrap="square" rtlCol="0">
            <a:spAutoFit/>
          </a:bodyPr>
          <a:lstStyle/>
          <a:p>
            <a:r>
              <a:rPr lang="en-GB" sz="2200" b="1" smtClean="0">
                <a:solidFill>
                  <a:srgbClr val="002060"/>
                </a:solidFill>
                <a:latin typeface="Century Gothic" panose="020B0502020202020204" pitchFamily="34" charset="0"/>
              </a:rPr>
              <a:t>Where in scheme of work: </a:t>
            </a:r>
            <a:r>
              <a:rPr lang="en-GB" sz="2200" smtClean="0">
                <a:solidFill>
                  <a:srgbClr val="002060"/>
                </a:solidFill>
                <a:latin typeface="Century Gothic" panose="020B0502020202020204" pitchFamily="34" charset="0"/>
              </a:rPr>
              <a:t>Year 8, Term 2.1, Week 5</a:t>
            </a:r>
            <a:endParaRPr lang="en-GB" sz="2200">
              <a:solidFill>
                <a:srgbClr val="002060"/>
              </a:solidFill>
              <a:latin typeface="Century Gothic" panose="020B0502020202020204" pitchFamily="34" charset="0"/>
            </a:endParaRPr>
          </a:p>
        </p:txBody>
      </p:sp>
      <p:sp>
        <p:nvSpPr>
          <p:cNvPr id="29" name="TextBox 28"/>
          <p:cNvSpPr txBox="1"/>
          <p:nvPr/>
        </p:nvSpPr>
        <p:spPr>
          <a:xfrm>
            <a:off x="233360" y="3767872"/>
            <a:ext cx="11958641" cy="430887"/>
          </a:xfrm>
          <a:prstGeom prst="rect">
            <a:avLst/>
          </a:prstGeom>
          <a:noFill/>
        </p:spPr>
        <p:txBody>
          <a:bodyPr wrap="square" rtlCol="0">
            <a:spAutoFit/>
          </a:bodyPr>
          <a:lstStyle/>
          <a:p>
            <a:r>
              <a:rPr lang="en-GB" sz="2200" b="1" smtClean="0">
                <a:solidFill>
                  <a:srgbClr val="002060"/>
                </a:solidFill>
                <a:latin typeface="Century Gothic" panose="020B0502020202020204" pitchFamily="34" charset="0"/>
              </a:rPr>
              <a:t>Activity: </a:t>
            </a:r>
            <a:r>
              <a:rPr lang="en-GB" sz="2200" smtClean="0">
                <a:solidFill>
                  <a:srgbClr val="002060"/>
                </a:solidFill>
                <a:latin typeface="Century Gothic" panose="020B0502020202020204" pitchFamily="34" charset="0"/>
              </a:rPr>
              <a:t>listening</a:t>
            </a:r>
          </a:p>
        </p:txBody>
      </p:sp>
      <p:sp>
        <p:nvSpPr>
          <p:cNvPr id="30" name="TextBox 29"/>
          <p:cNvSpPr txBox="1"/>
          <p:nvPr/>
        </p:nvSpPr>
        <p:spPr>
          <a:xfrm>
            <a:off x="233359" y="4834672"/>
            <a:ext cx="11958641" cy="430887"/>
          </a:xfrm>
          <a:prstGeom prst="rect">
            <a:avLst/>
          </a:prstGeom>
          <a:noFill/>
        </p:spPr>
        <p:txBody>
          <a:bodyPr wrap="square" rtlCol="0">
            <a:spAutoFit/>
          </a:bodyPr>
          <a:lstStyle/>
          <a:p>
            <a:r>
              <a:rPr lang="en-GB" sz="2200" b="1" smtClean="0">
                <a:solidFill>
                  <a:srgbClr val="002060"/>
                </a:solidFill>
                <a:latin typeface="Century Gothic" panose="020B0502020202020204" pitchFamily="34" charset="0"/>
              </a:rPr>
              <a:t>Context: </a:t>
            </a:r>
            <a:r>
              <a:rPr lang="en-GB" sz="2200" smtClean="0">
                <a:solidFill>
                  <a:srgbClr val="002060"/>
                </a:solidFill>
                <a:latin typeface="Century Gothic" panose="020B0502020202020204" pitchFamily="34" charset="0"/>
              </a:rPr>
              <a:t>describing things</a:t>
            </a:r>
            <a:endParaRPr lang="en-GB" sz="2200" b="1" smtClean="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3922706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Trouve</a:t>
            </a:r>
            <a:r>
              <a:rPr lang="en-GB" sz="3600" b="1" dirty="0">
                <a:solidFill>
                  <a:schemeClr val="bg1"/>
                </a:solidFill>
              </a:rPr>
              <a:t> la </a:t>
            </a:r>
            <a:r>
              <a:rPr lang="en-GB" sz="3600" b="1" dirty="0" err="1">
                <a:solidFill>
                  <a:schemeClr val="bg1"/>
                </a:solidFill>
              </a:rPr>
              <a:t>mouche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9C4B41AB-C50D-4725-A6FA-E81A4A703B60}"/>
              </a:ext>
            </a:extLst>
          </p:cNvPr>
          <p:cNvSpPr txBox="1"/>
          <p:nvPr/>
        </p:nvSpPr>
        <p:spPr>
          <a:xfrm>
            <a:off x="180000" y="1296000"/>
            <a:ext cx="1177732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grenouille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mouche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Peux-tu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 Une chose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plusieurs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choses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US" sz="22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Est-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trouvé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mouche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6" name="Oval 45">
            <a:extLst>
              <a:ext uri="{FF2B5EF4-FFF2-40B4-BE49-F238E27FC236}">
                <a16:creationId xmlns:a16="http://schemas.microsoft.com/office/drawing/2014/main" id="{BD12E3CA-B363-4063-8CDC-53D29F1ABC6A}"/>
              </a:ext>
            </a:extLst>
          </p:cNvPr>
          <p:cNvSpPr/>
          <p:nvPr/>
        </p:nvSpPr>
        <p:spPr>
          <a:xfrm>
            <a:off x="4439081" y="3305709"/>
            <a:ext cx="7518246" cy="2849661"/>
          </a:xfrm>
          <a:prstGeom prst="ellipse">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7" name="Picture 46" descr="A close up of a logo&#10;&#10;Description automatically generated">
            <a:extLst>
              <a:ext uri="{FF2B5EF4-FFF2-40B4-BE49-F238E27FC236}">
                <a16:creationId xmlns:a16="http://schemas.microsoft.com/office/drawing/2014/main" id="{0D38474C-FD79-4F5D-B6BA-3380C4CA15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350082" y="3204621"/>
            <a:ext cx="377944" cy="788712"/>
          </a:xfrm>
          <a:prstGeom prst="rect">
            <a:avLst/>
          </a:prstGeom>
        </p:spPr>
      </p:pic>
      <p:pic>
        <p:nvPicPr>
          <p:cNvPr id="48" name="Picture 47" descr="A close up of a logo&#10;&#10;Description automatically generated">
            <a:extLst>
              <a:ext uri="{FF2B5EF4-FFF2-40B4-BE49-F238E27FC236}">
                <a16:creationId xmlns:a16="http://schemas.microsoft.com/office/drawing/2014/main" id="{54E19FC4-F8AF-40D5-B9F1-91B9C7101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10906232" y="4135859"/>
            <a:ext cx="377944" cy="788712"/>
          </a:xfrm>
          <a:prstGeom prst="rect">
            <a:avLst/>
          </a:prstGeom>
        </p:spPr>
      </p:pic>
      <p:pic>
        <p:nvPicPr>
          <p:cNvPr id="49" name="Picture 48" descr="A close up of a logo&#10;&#10;Description automatically generated">
            <a:extLst>
              <a:ext uri="{FF2B5EF4-FFF2-40B4-BE49-F238E27FC236}">
                <a16:creationId xmlns:a16="http://schemas.microsoft.com/office/drawing/2014/main" id="{E7DB5A2F-AE28-4ED9-A5C0-C88FE1EE2A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571760" flipV="1">
            <a:off x="9292430" y="5103537"/>
            <a:ext cx="348390" cy="727037"/>
          </a:xfrm>
          <a:prstGeom prst="rect">
            <a:avLst/>
          </a:prstGeom>
        </p:spPr>
      </p:pic>
      <p:pic>
        <p:nvPicPr>
          <p:cNvPr id="50" name="Picture 2" descr="Fly Bug Insect Clip Art">
            <a:extLst>
              <a:ext uri="{FF2B5EF4-FFF2-40B4-BE49-F238E27FC236}">
                <a16:creationId xmlns:a16="http://schemas.microsoft.com/office/drawing/2014/main" id="{642A9646-C9A4-4702-8EE1-8A05CC4ED1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318366" y="5308828"/>
            <a:ext cx="367208" cy="388043"/>
          </a:xfrm>
          <a:prstGeom prst="rect">
            <a:avLst/>
          </a:prstGeom>
          <a:noFill/>
          <a:extLst>
            <a:ext uri="{909E8E84-426E-40DD-AFC4-6F175D3DCCD1}">
              <a14:hiddenFill xmlns:a14="http://schemas.microsoft.com/office/drawing/2010/main">
                <a:solidFill>
                  <a:srgbClr val="FFFFFF"/>
                </a:solidFill>
              </a14:hiddenFill>
            </a:ext>
          </a:extLst>
        </p:spPr>
      </p:pic>
      <p:sp>
        <p:nvSpPr>
          <p:cNvPr id="51" name="Action Button: Go Forward or Next 50">
            <a:hlinkClick r:id="" action="ppaction://noaction" highlightClick="1">
              <a:snd r:embed="rId7" name="slide 7.wav"/>
            </a:hlinkClick>
            <a:extLst>
              <a:ext uri="{FF2B5EF4-FFF2-40B4-BE49-F238E27FC236}">
                <a16:creationId xmlns:a16="http://schemas.microsoft.com/office/drawing/2014/main" id="{6FFE3F2C-8EC6-43EE-8BFC-0DF3E7E079C6}"/>
              </a:ext>
            </a:extLst>
          </p:cNvPr>
          <p:cNvSpPr/>
          <p:nvPr/>
        </p:nvSpPr>
        <p:spPr>
          <a:xfrm>
            <a:off x="4840352" y="4286751"/>
            <a:ext cx="514350" cy="492443"/>
          </a:xfrm>
          <a:prstGeom prst="actionButtonForwardNext">
            <a:avLst/>
          </a:prstGeom>
          <a:solidFill>
            <a:srgbClr val="FFC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2" name="Picture 51" descr="A picture containing flower&#10;&#10;Description automatically generated">
            <a:extLst>
              <a:ext uri="{FF2B5EF4-FFF2-40B4-BE49-F238E27FC236}">
                <a16:creationId xmlns:a16="http://schemas.microsoft.com/office/drawing/2014/main" id="{F44DD88A-D1A3-48F4-BAAE-4FDEEA0407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6944" y="5015353"/>
            <a:ext cx="1068497" cy="846713"/>
          </a:xfrm>
          <a:prstGeom prst="rect">
            <a:avLst/>
          </a:prstGeom>
        </p:spPr>
      </p:pic>
      <p:pic>
        <p:nvPicPr>
          <p:cNvPr id="53" name="Picture 52" descr="A picture containing flower&#10;&#10;Description automatically generated">
            <a:extLst>
              <a:ext uri="{FF2B5EF4-FFF2-40B4-BE49-F238E27FC236}">
                <a16:creationId xmlns:a16="http://schemas.microsoft.com/office/drawing/2014/main" id="{1144C84D-FD81-4A25-B6F4-D2690DC359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505" y="4101847"/>
            <a:ext cx="1068497" cy="846713"/>
          </a:xfrm>
          <a:prstGeom prst="rect">
            <a:avLst/>
          </a:prstGeom>
        </p:spPr>
      </p:pic>
      <p:pic>
        <p:nvPicPr>
          <p:cNvPr id="54" name="Picture 53" descr="A picture containing flower&#10;&#10;Description automatically generated">
            <a:extLst>
              <a:ext uri="{FF2B5EF4-FFF2-40B4-BE49-F238E27FC236}">
                <a16:creationId xmlns:a16="http://schemas.microsoft.com/office/drawing/2014/main" id="{CFDAC4BD-0567-4DCA-816D-304424BBB7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6944" y="4073272"/>
            <a:ext cx="1068497" cy="846713"/>
          </a:xfrm>
          <a:prstGeom prst="rect">
            <a:avLst/>
          </a:prstGeom>
        </p:spPr>
      </p:pic>
      <p:pic>
        <p:nvPicPr>
          <p:cNvPr id="55" name="Picture 4" descr="Amphibian, Animal, Frog, Nature">
            <a:extLst>
              <a:ext uri="{FF2B5EF4-FFF2-40B4-BE49-F238E27FC236}">
                <a16:creationId xmlns:a16="http://schemas.microsoft.com/office/drawing/2014/main" id="{574E065E-1A2C-47B6-BAAD-ED4C608896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697277" y="4204995"/>
            <a:ext cx="752671" cy="542783"/>
          </a:xfrm>
          <a:prstGeom prst="rect">
            <a:avLst/>
          </a:prstGeom>
          <a:noFill/>
          <a:extLst>
            <a:ext uri="{909E8E84-426E-40DD-AFC4-6F175D3DCCD1}">
              <a14:hiddenFill xmlns:a14="http://schemas.microsoft.com/office/drawing/2010/main">
                <a:solidFill>
                  <a:srgbClr val="FFFFFF"/>
                </a:solidFill>
              </a14:hiddenFill>
            </a:ext>
          </a:extLst>
        </p:spPr>
      </p:pic>
      <p:sp>
        <p:nvSpPr>
          <p:cNvPr id="56" name="Arrow: Up 55">
            <a:extLst>
              <a:ext uri="{FF2B5EF4-FFF2-40B4-BE49-F238E27FC236}">
                <a16:creationId xmlns:a16="http://schemas.microsoft.com/office/drawing/2014/main" id="{4CCC8539-FB15-4721-A52A-5E927C139880}"/>
              </a:ext>
            </a:extLst>
          </p:cNvPr>
          <p:cNvSpPr/>
          <p:nvPr/>
        </p:nvSpPr>
        <p:spPr>
          <a:xfrm rot="10800000">
            <a:off x="7913505" y="4832093"/>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7" name="Group 56">
            <a:extLst>
              <a:ext uri="{FF2B5EF4-FFF2-40B4-BE49-F238E27FC236}">
                <a16:creationId xmlns:a16="http://schemas.microsoft.com/office/drawing/2014/main" id="{57007699-177C-47B6-A31D-E3ABA9E5C715}"/>
              </a:ext>
            </a:extLst>
          </p:cNvPr>
          <p:cNvGrpSpPr/>
          <p:nvPr/>
        </p:nvGrpSpPr>
        <p:grpSpPr>
          <a:xfrm>
            <a:off x="5935676" y="5004338"/>
            <a:ext cx="1068497" cy="846713"/>
            <a:chOff x="5935676" y="5004338"/>
            <a:chExt cx="1068497" cy="846713"/>
          </a:xfrm>
        </p:grpSpPr>
        <p:pic>
          <p:nvPicPr>
            <p:cNvPr id="58" name="Picture 57" descr="A picture containing flower&#10;&#10;Description automatically generated">
              <a:extLst>
                <a:ext uri="{FF2B5EF4-FFF2-40B4-BE49-F238E27FC236}">
                  <a16:creationId xmlns:a16="http://schemas.microsoft.com/office/drawing/2014/main" id="{4FC52F50-DB24-4665-9528-F86100C345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5676" y="5004338"/>
              <a:ext cx="1068497" cy="846713"/>
            </a:xfrm>
            <a:prstGeom prst="rect">
              <a:avLst/>
            </a:prstGeom>
          </p:spPr>
        </p:pic>
        <p:sp>
          <p:nvSpPr>
            <p:cNvPr id="59" name="TextBox 58">
              <a:extLst>
                <a:ext uri="{FF2B5EF4-FFF2-40B4-BE49-F238E27FC236}">
                  <a16:creationId xmlns:a16="http://schemas.microsoft.com/office/drawing/2014/main" id="{10AAA742-7C61-463C-8648-C6677EDAD031}"/>
                </a:ext>
              </a:extLst>
            </p:cNvPr>
            <p:cNvSpPr txBox="1"/>
            <p:nvPr/>
          </p:nvSpPr>
          <p:spPr>
            <a:xfrm>
              <a:off x="6161960" y="502824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sp>
        <p:nvSpPr>
          <p:cNvPr id="60" name="Arrow: Up 59">
            <a:extLst>
              <a:ext uri="{FF2B5EF4-FFF2-40B4-BE49-F238E27FC236}">
                <a16:creationId xmlns:a16="http://schemas.microsoft.com/office/drawing/2014/main" id="{6BF50042-0CC0-4CE7-9B60-82E168EA8AFC}"/>
              </a:ext>
            </a:extLst>
          </p:cNvPr>
          <p:cNvSpPr/>
          <p:nvPr/>
        </p:nvSpPr>
        <p:spPr>
          <a:xfrm rot="5400000">
            <a:off x="10192305" y="4388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Arrow: Up 60">
            <a:extLst>
              <a:ext uri="{FF2B5EF4-FFF2-40B4-BE49-F238E27FC236}">
                <a16:creationId xmlns:a16="http://schemas.microsoft.com/office/drawing/2014/main" id="{F3701841-7C07-432A-9DB4-311974945767}"/>
              </a:ext>
            </a:extLst>
          </p:cNvPr>
          <p:cNvSpPr/>
          <p:nvPr/>
        </p:nvSpPr>
        <p:spPr>
          <a:xfrm rot="16200000">
            <a:off x="7125105" y="5306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Arrow: Up 61">
            <a:extLst>
              <a:ext uri="{FF2B5EF4-FFF2-40B4-BE49-F238E27FC236}">
                <a16:creationId xmlns:a16="http://schemas.microsoft.com/office/drawing/2014/main" id="{AC3D2C9C-F654-4C66-902B-15454F6739A9}"/>
              </a:ext>
            </a:extLst>
          </p:cNvPr>
          <p:cNvSpPr/>
          <p:nvPr/>
        </p:nvSpPr>
        <p:spPr>
          <a:xfrm rot="5400000">
            <a:off x="8608305" y="4388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Arrow: Up 62">
            <a:extLst>
              <a:ext uri="{FF2B5EF4-FFF2-40B4-BE49-F238E27FC236}">
                <a16:creationId xmlns:a16="http://schemas.microsoft.com/office/drawing/2014/main" id="{FC522D83-84E8-475F-91CC-047142543270}"/>
              </a:ext>
            </a:extLst>
          </p:cNvPr>
          <p:cNvSpPr/>
          <p:nvPr/>
        </p:nvSpPr>
        <p:spPr>
          <a:xfrm rot="5400000">
            <a:off x="8608305" y="5306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6EFEB7D6-7FD8-493F-8E43-79AAAB897F1F}"/>
              </a:ext>
            </a:extLst>
          </p:cNvPr>
          <p:cNvSpPr txBox="1"/>
          <p:nvPr/>
        </p:nvSpPr>
        <p:spPr>
          <a:xfrm>
            <a:off x="8586990" y="413286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65" name="TextBox 64">
            <a:extLst>
              <a:ext uri="{FF2B5EF4-FFF2-40B4-BE49-F238E27FC236}">
                <a16:creationId xmlns:a16="http://schemas.microsoft.com/office/drawing/2014/main" id="{ABD718AB-8B86-4314-BCA6-921190F7D1AF}"/>
              </a:ext>
            </a:extLst>
          </p:cNvPr>
          <p:cNvSpPr txBox="1"/>
          <p:nvPr/>
        </p:nvSpPr>
        <p:spPr>
          <a:xfrm>
            <a:off x="9237916" y="3902999"/>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66" name="TextBox 65">
            <a:extLst>
              <a:ext uri="{FF2B5EF4-FFF2-40B4-BE49-F238E27FC236}">
                <a16:creationId xmlns:a16="http://schemas.microsoft.com/office/drawing/2014/main" id="{AF634B36-18F3-487F-A7D1-009C21D38E9A}"/>
              </a:ext>
            </a:extLst>
          </p:cNvPr>
          <p:cNvSpPr txBox="1"/>
          <p:nvPr/>
        </p:nvSpPr>
        <p:spPr>
          <a:xfrm>
            <a:off x="7201969" y="5102739"/>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67" name="TextBox 66">
            <a:extLst>
              <a:ext uri="{FF2B5EF4-FFF2-40B4-BE49-F238E27FC236}">
                <a16:creationId xmlns:a16="http://schemas.microsoft.com/office/drawing/2014/main" id="{D857FB25-3182-4641-AD2F-87BEAE1A3048}"/>
              </a:ext>
            </a:extLst>
          </p:cNvPr>
          <p:cNvSpPr txBox="1"/>
          <p:nvPr/>
        </p:nvSpPr>
        <p:spPr>
          <a:xfrm>
            <a:off x="10203229" y="4147868"/>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68" name="TextBox 67">
            <a:extLst>
              <a:ext uri="{FF2B5EF4-FFF2-40B4-BE49-F238E27FC236}">
                <a16:creationId xmlns:a16="http://schemas.microsoft.com/office/drawing/2014/main" id="{17B60308-47D5-4A6E-902F-010616A4F740}"/>
              </a:ext>
            </a:extLst>
          </p:cNvPr>
          <p:cNvSpPr txBox="1"/>
          <p:nvPr/>
        </p:nvSpPr>
        <p:spPr>
          <a:xfrm>
            <a:off x="7688850" y="484979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69" name="TextBox 68">
            <a:extLst>
              <a:ext uri="{FF2B5EF4-FFF2-40B4-BE49-F238E27FC236}">
                <a16:creationId xmlns:a16="http://schemas.microsoft.com/office/drawing/2014/main" id="{A8488946-DB6B-4AD3-BD95-099384F8434A}"/>
              </a:ext>
            </a:extLst>
          </p:cNvPr>
          <p:cNvSpPr txBox="1"/>
          <p:nvPr/>
        </p:nvSpPr>
        <p:spPr>
          <a:xfrm>
            <a:off x="8620940" y="50911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grpSp>
        <p:nvGrpSpPr>
          <p:cNvPr id="70" name="Group 69">
            <a:extLst>
              <a:ext uri="{FF2B5EF4-FFF2-40B4-BE49-F238E27FC236}">
                <a16:creationId xmlns:a16="http://schemas.microsoft.com/office/drawing/2014/main" id="{9B8D0344-68D1-4398-BDCC-08C3B78D5B67}"/>
              </a:ext>
            </a:extLst>
          </p:cNvPr>
          <p:cNvGrpSpPr/>
          <p:nvPr/>
        </p:nvGrpSpPr>
        <p:grpSpPr>
          <a:xfrm>
            <a:off x="9010428" y="3163482"/>
            <a:ext cx="1068497" cy="846713"/>
            <a:chOff x="9010428" y="3163482"/>
            <a:chExt cx="1068497" cy="846713"/>
          </a:xfrm>
        </p:grpSpPr>
        <p:pic>
          <p:nvPicPr>
            <p:cNvPr id="71" name="Picture 70" descr="A picture containing flower&#10;&#10;Description automatically generated">
              <a:extLst>
                <a:ext uri="{FF2B5EF4-FFF2-40B4-BE49-F238E27FC236}">
                  <a16:creationId xmlns:a16="http://schemas.microsoft.com/office/drawing/2014/main" id="{120A7C20-16E4-4DB4-B8A2-FB9F1C27F2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0428" y="3163482"/>
              <a:ext cx="1068497" cy="846713"/>
            </a:xfrm>
            <a:prstGeom prst="rect">
              <a:avLst/>
            </a:prstGeom>
          </p:spPr>
        </p:pic>
        <p:sp>
          <p:nvSpPr>
            <p:cNvPr id="72" name="TextBox 71">
              <a:extLst>
                <a:ext uri="{FF2B5EF4-FFF2-40B4-BE49-F238E27FC236}">
                  <a16:creationId xmlns:a16="http://schemas.microsoft.com/office/drawing/2014/main" id="{C9C4938E-BA64-4CE2-9889-E96BCFC38A5C}"/>
                </a:ext>
              </a:extLst>
            </p:cNvPr>
            <p:cNvSpPr txBox="1"/>
            <p:nvPr/>
          </p:nvSpPr>
          <p:spPr>
            <a:xfrm>
              <a:off x="9192033" y="319467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grpSp>
        <p:nvGrpSpPr>
          <p:cNvPr id="73" name="Group 72">
            <a:extLst>
              <a:ext uri="{FF2B5EF4-FFF2-40B4-BE49-F238E27FC236}">
                <a16:creationId xmlns:a16="http://schemas.microsoft.com/office/drawing/2014/main" id="{844D09A5-95E6-41C4-B035-8D20AEBE2ED7}"/>
              </a:ext>
            </a:extLst>
          </p:cNvPr>
          <p:cNvGrpSpPr/>
          <p:nvPr/>
        </p:nvGrpSpPr>
        <p:grpSpPr>
          <a:xfrm>
            <a:off x="10562262" y="4101847"/>
            <a:ext cx="1068497" cy="846713"/>
            <a:chOff x="10562262" y="4101847"/>
            <a:chExt cx="1068497" cy="846713"/>
          </a:xfrm>
        </p:grpSpPr>
        <p:pic>
          <p:nvPicPr>
            <p:cNvPr id="74" name="Picture 73" descr="A picture containing flower&#10;&#10;Description automatically generated">
              <a:extLst>
                <a:ext uri="{FF2B5EF4-FFF2-40B4-BE49-F238E27FC236}">
                  <a16:creationId xmlns:a16="http://schemas.microsoft.com/office/drawing/2014/main" id="{C722FA6F-59C1-4E7D-A832-9E64B28CA1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62262" y="4101847"/>
              <a:ext cx="1068497" cy="846713"/>
            </a:xfrm>
            <a:prstGeom prst="rect">
              <a:avLst/>
            </a:prstGeom>
          </p:spPr>
        </p:pic>
        <p:sp>
          <p:nvSpPr>
            <p:cNvPr id="75" name="TextBox 74">
              <a:extLst>
                <a:ext uri="{FF2B5EF4-FFF2-40B4-BE49-F238E27FC236}">
                  <a16:creationId xmlns:a16="http://schemas.microsoft.com/office/drawing/2014/main" id="{DC69B6E7-9B14-46AD-910C-384A5FAF5759}"/>
                </a:ext>
              </a:extLst>
            </p:cNvPr>
            <p:cNvSpPr txBox="1"/>
            <p:nvPr/>
          </p:nvSpPr>
          <p:spPr>
            <a:xfrm>
              <a:off x="10717723" y="41398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H</a:t>
              </a:r>
            </a:p>
          </p:txBody>
        </p:sp>
      </p:grpSp>
      <p:sp>
        <p:nvSpPr>
          <p:cNvPr id="76" name="Speech Bubble: Oval 75">
            <a:extLst>
              <a:ext uri="{FF2B5EF4-FFF2-40B4-BE49-F238E27FC236}">
                <a16:creationId xmlns:a16="http://schemas.microsoft.com/office/drawing/2014/main" id="{910D2CBC-0904-40AE-B446-C536BBD4D11B}"/>
              </a:ext>
            </a:extLst>
          </p:cNvPr>
          <p:cNvSpPr/>
          <p:nvPr/>
        </p:nvSpPr>
        <p:spPr>
          <a:xfrm>
            <a:off x="2305016" y="3350523"/>
            <a:ext cx="3116338" cy="997400"/>
          </a:xfrm>
          <a:prstGeom prst="wedgeEllipseCallout">
            <a:avLst>
              <a:gd name="adj1" fmla="val 40241"/>
              <a:gd name="adj2" fmla="val 64561"/>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animaux</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travail</a:t>
            </a:r>
          </a:p>
        </p:txBody>
      </p:sp>
      <p:grpSp>
        <p:nvGrpSpPr>
          <p:cNvPr id="77" name="Group 76">
            <a:extLst>
              <a:ext uri="{FF2B5EF4-FFF2-40B4-BE49-F238E27FC236}">
                <a16:creationId xmlns:a16="http://schemas.microsoft.com/office/drawing/2014/main" id="{A5E331AB-65A6-4738-B60E-6E545436CEAD}"/>
              </a:ext>
            </a:extLst>
          </p:cNvPr>
          <p:cNvGrpSpPr/>
          <p:nvPr/>
        </p:nvGrpSpPr>
        <p:grpSpPr>
          <a:xfrm>
            <a:off x="8982001" y="4999100"/>
            <a:ext cx="1068497" cy="846713"/>
            <a:chOff x="9011505" y="5015353"/>
            <a:chExt cx="1068497" cy="846713"/>
          </a:xfrm>
        </p:grpSpPr>
        <p:pic>
          <p:nvPicPr>
            <p:cNvPr id="78" name="Picture 77" descr="A picture containing flower&#10;&#10;Description automatically generated">
              <a:extLst>
                <a:ext uri="{FF2B5EF4-FFF2-40B4-BE49-F238E27FC236}">
                  <a16:creationId xmlns:a16="http://schemas.microsoft.com/office/drawing/2014/main" id="{02D0839B-F8ED-4B45-9995-20522DFA8D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505" y="5015353"/>
              <a:ext cx="1068497" cy="846713"/>
            </a:xfrm>
            <a:prstGeom prst="rect">
              <a:avLst/>
            </a:prstGeom>
          </p:spPr>
        </p:pic>
        <p:sp>
          <p:nvSpPr>
            <p:cNvPr id="79" name="TextBox 78">
              <a:extLst>
                <a:ext uri="{FF2B5EF4-FFF2-40B4-BE49-F238E27FC236}">
                  <a16:creationId xmlns:a16="http://schemas.microsoft.com/office/drawing/2014/main" id="{D5139615-EBCC-486D-B410-1D5862E32402}"/>
                </a:ext>
              </a:extLst>
            </p:cNvPr>
            <p:cNvSpPr txBox="1"/>
            <p:nvPr/>
          </p:nvSpPr>
          <p:spPr>
            <a:xfrm>
              <a:off x="9119916" y="5056572"/>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I</a:t>
              </a:r>
            </a:p>
          </p:txBody>
        </p:sp>
      </p:grpSp>
      <p:sp>
        <p:nvSpPr>
          <p:cNvPr id="80" name="Arrow: Up 79">
            <a:extLst>
              <a:ext uri="{FF2B5EF4-FFF2-40B4-BE49-F238E27FC236}">
                <a16:creationId xmlns:a16="http://schemas.microsoft.com/office/drawing/2014/main" id="{ADDE1D19-E4C5-44A0-9E10-2EBBC07DAB17}"/>
              </a:ext>
            </a:extLst>
          </p:cNvPr>
          <p:cNvSpPr/>
          <p:nvPr/>
        </p:nvSpPr>
        <p:spPr>
          <a:xfrm>
            <a:off x="9396705" y="38273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 name="Picture 1" descr="A picture containing doll, shirt&#10;&#10;Description automatically generated">
            <a:extLst>
              <a:ext uri="{FF2B5EF4-FFF2-40B4-BE49-F238E27FC236}">
                <a16:creationId xmlns:a16="http://schemas.microsoft.com/office/drawing/2014/main" id="{EBE038C4-5F8F-4D25-B8B9-A11E68BEC1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39443" y="14788"/>
            <a:ext cx="997399" cy="997399"/>
          </a:xfrm>
          <a:prstGeom prst="rect">
            <a:avLst/>
          </a:prstGeom>
        </p:spPr>
      </p:pic>
      <p:sp>
        <p:nvSpPr>
          <p:cNvPr id="3" name="Speech Bubble: Rectangle with Corners Rounded 2">
            <a:extLst>
              <a:ext uri="{FF2B5EF4-FFF2-40B4-BE49-F238E27FC236}">
                <a16:creationId xmlns:a16="http://schemas.microsoft.com/office/drawing/2014/main" id="{E00E8406-F2CA-4EAA-92D5-8307B8AF0696}"/>
              </a:ext>
            </a:extLst>
          </p:cNvPr>
          <p:cNvSpPr/>
          <p:nvPr/>
        </p:nvSpPr>
        <p:spPr>
          <a:xfrm>
            <a:off x="6469924" y="294320"/>
            <a:ext cx="2865214" cy="746065"/>
          </a:xfrm>
          <a:prstGeom prst="wedgeRoundRectCallout">
            <a:avLst>
              <a:gd name="adj1" fmla="val 56940"/>
              <a:gd name="adj2" fmla="val -18943"/>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la grenouille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frog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mouche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fly</a:t>
            </a:r>
          </a:p>
        </p:txBody>
      </p:sp>
    </p:spTree>
    <p:extLst>
      <p:ext uri="{BB962C8B-B14F-4D97-AF65-F5344CB8AC3E}">
        <p14:creationId xmlns:p14="http://schemas.microsoft.com/office/powerpoint/2010/main" val="1806789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 restart="whenNotActive" fill="hold" evtFilter="cancelBubble" nodeType="interactiveSeq">
                <p:stCondLst>
                  <p:cond evt="onClick" delay="0">
                    <p:tgtEl>
                      <p:spTgt spid="7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2" restart="whenNotActive" fill="hold" evtFilter="cancelBubble" nodeType="interactiveSeq">
                <p:stCondLst>
                  <p:cond evt="onClick" delay="0">
                    <p:tgtEl>
                      <p:spTgt spid="7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7" restart="whenNotActive" fill="hold" evtFilter="cancelBubble" nodeType="interactiveSeq">
                <p:stCondLst>
                  <p:cond evt="onClick" delay="0">
                    <p:tgtEl>
                      <p:spTgt spid="7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CB452E-BB84-4306-BE3A-FA5749E5D7C8}"/>
              </a:ext>
            </a:extLst>
          </p:cNvPr>
          <p:cNvSpPr/>
          <p:nvPr/>
        </p:nvSpPr>
        <p:spPr>
          <a:xfrm>
            <a:off x="0" y="-30933"/>
            <a:ext cx="12196119" cy="6428640"/>
          </a:xfrm>
          <a:prstGeom prst="rect">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10147162-15E1-446E-9EC0-4A80A40FF3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5102148" y="155561"/>
            <a:ext cx="377944" cy="788712"/>
          </a:xfrm>
          <a:prstGeom prst="rect">
            <a:avLst/>
          </a:prstGeom>
        </p:spPr>
      </p:pic>
      <p:grpSp>
        <p:nvGrpSpPr>
          <p:cNvPr id="11" name="Group 10">
            <a:extLst>
              <a:ext uri="{FF2B5EF4-FFF2-40B4-BE49-F238E27FC236}">
                <a16:creationId xmlns:a16="http://schemas.microsoft.com/office/drawing/2014/main" id="{2EEB6B3B-6D72-4017-A5F7-A26668522651}"/>
              </a:ext>
            </a:extLst>
          </p:cNvPr>
          <p:cNvGrpSpPr/>
          <p:nvPr/>
        </p:nvGrpSpPr>
        <p:grpSpPr>
          <a:xfrm>
            <a:off x="4766400" y="108000"/>
            <a:ext cx="1068497" cy="846713"/>
            <a:chOff x="4766400" y="108000"/>
            <a:chExt cx="1068497" cy="846713"/>
          </a:xfrm>
        </p:grpSpPr>
        <p:pic>
          <p:nvPicPr>
            <p:cNvPr id="12" name="Picture 11" descr="A picture containing flower&#10;&#10;Description automatically generated">
              <a:extLst>
                <a:ext uri="{FF2B5EF4-FFF2-40B4-BE49-F238E27FC236}">
                  <a16:creationId xmlns:a16="http://schemas.microsoft.com/office/drawing/2014/main" id="{F748CC5E-ABF3-4CEC-A70B-CCED5FD50E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400" y="108000"/>
              <a:ext cx="1068497" cy="846713"/>
            </a:xfrm>
            <a:prstGeom prst="rect">
              <a:avLst/>
            </a:prstGeom>
          </p:spPr>
        </p:pic>
        <p:sp>
          <p:nvSpPr>
            <p:cNvPr id="13" name="TextBox 12">
              <a:extLst>
                <a:ext uri="{FF2B5EF4-FFF2-40B4-BE49-F238E27FC236}">
                  <a16:creationId xmlns:a16="http://schemas.microsoft.com/office/drawing/2014/main" id="{61A446EF-7EA3-4B77-B6D7-2AE53E74F2BB}"/>
                </a:ext>
              </a:extLst>
            </p:cNvPr>
            <p:cNvSpPr txBox="1"/>
            <p:nvPr/>
          </p:nvSpPr>
          <p:spPr>
            <a:xfrm>
              <a:off x="4912001" y="146886"/>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L</a:t>
              </a:r>
            </a:p>
          </p:txBody>
        </p:sp>
      </p:grpSp>
      <p:pic>
        <p:nvPicPr>
          <p:cNvPr id="14" name="Picture 13" descr="A close up of a logo&#10;&#10;Description automatically generated">
            <a:extLst>
              <a:ext uri="{FF2B5EF4-FFF2-40B4-BE49-F238E27FC236}">
                <a16:creationId xmlns:a16="http://schemas.microsoft.com/office/drawing/2014/main" id="{338FB8E9-85A3-46B3-A85D-C3098C3E61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2060123" y="1929685"/>
            <a:ext cx="377944" cy="788712"/>
          </a:xfrm>
          <a:prstGeom prst="rect">
            <a:avLst/>
          </a:prstGeom>
        </p:spPr>
      </p:pic>
      <p:pic>
        <p:nvPicPr>
          <p:cNvPr id="15" name="Picture 14" descr="A close up of a logo&#10;&#10;Description automatically generated">
            <a:extLst>
              <a:ext uri="{FF2B5EF4-FFF2-40B4-BE49-F238E27FC236}">
                <a16:creationId xmlns:a16="http://schemas.microsoft.com/office/drawing/2014/main" id="{48E609B0-A43B-4AC3-9CBF-D7797F64AF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3596715" y="993460"/>
            <a:ext cx="377944" cy="788712"/>
          </a:xfrm>
          <a:prstGeom prst="rect">
            <a:avLst/>
          </a:prstGeom>
        </p:spPr>
      </p:pic>
      <p:pic>
        <p:nvPicPr>
          <p:cNvPr id="16" name="Picture 15" descr="A close up of a logo&#10;&#10;Description automatically generated">
            <a:extLst>
              <a:ext uri="{FF2B5EF4-FFF2-40B4-BE49-F238E27FC236}">
                <a16:creationId xmlns:a16="http://schemas.microsoft.com/office/drawing/2014/main" id="{7D45C1D7-9519-4846-AC99-C0D1347388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8176592" y="145966"/>
            <a:ext cx="377944" cy="788712"/>
          </a:xfrm>
          <a:prstGeom prst="rect">
            <a:avLst/>
          </a:prstGeom>
        </p:spPr>
      </p:pic>
      <p:pic>
        <p:nvPicPr>
          <p:cNvPr id="17" name="Picture 16" descr="A close up of a logo&#10;&#10;Description automatically generated">
            <a:extLst>
              <a:ext uri="{FF2B5EF4-FFF2-40B4-BE49-F238E27FC236}">
                <a16:creationId xmlns:a16="http://schemas.microsoft.com/office/drawing/2014/main" id="{F73F5F19-6720-4638-8A71-2E434F198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9703613" y="987026"/>
            <a:ext cx="377944" cy="788712"/>
          </a:xfrm>
          <a:prstGeom prst="rect">
            <a:avLst/>
          </a:prstGeom>
        </p:spPr>
      </p:pic>
      <p:pic>
        <p:nvPicPr>
          <p:cNvPr id="18" name="Picture 17" descr="A close up of a logo&#10;&#10;Description automatically generated">
            <a:extLst>
              <a:ext uri="{FF2B5EF4-FFF2-40B4-BE49-F238E27FC236}">
                <a16:creationId xmlns:a16="http://schemas.microsoft.com/office/drawing/2014/main" id="{03E28226-C2A8-4944-93A8-454B74D77D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8193435" y="5549386"/>
            <a:ext cx="377944" cy="788712"/>
          </a:xfrm>
          <a:prstGeom prst="rect">
            <a:avLst/>
          </a:prstGeom>
        </p:spPr>
      </p:pic>
      <p:pic>
        <p:nvPicPr>
          <p:cNvPr id="19" name="Picture 18" descr="A close up of a logo&#10;&#10;Description automatically generated">
            <a:extLst>
              <a:ext uri="{FF2B5EF4-FFF2-40B4-BE49-F238E27FC236}">
                <a16:creationId xmlns:a16="http://schemas.microsoft.com/office/drawing/2014/main" id="{5E7C8CAA-DFFE-487F-8BB9-014EA05AF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9691267" y="2860623"/>
            <a:ext cx="377944" cy="788712"/>
          </a:xfrm>
          <a:prstGeom prst="rect">
            <a:avLst/>
          </a:prstGeom>
        </p:spPr>
      </p:pic>
      <p:pic>
        <p:nvPicPr>
          <p:cNvPr id="20" name="Picture 19" descr="A close up of a logo&#10;&#10;Description automatically generated">
            <a:extLst>
              <a:ext uri="{FF2B5EF4-FFF2-40B4-BE49-F238E27FC236}">
                <a16:creationId xmlns:a16="http://schemas.microsoft.com/office/drawing/2014/main" id="{63DACE28-F369-4604-8783-B3F5D9912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11197815" y="3762118"/>
            <a:ext cx="377944" cy="788712"/>
          </a:xfrm>
          <a:prstGeom prst="rect">
            <a:avLst/>
          </a:prstGeom>
        </p:spPr>
      </p:pic>
      <p:pic>
        <p:nvPicPr>
          <p:cNvPr id="21" name="Picture 20" descr="A close up of a logo&#10;&#10;Description automatically generated">
            <a:extLst>
              <a:ext uri="{FF2B5EF4-FFF2-40B4-BE49-F238E27FC236}">
                <a16:creationId xmlns:a16="http://schemas.microsoft.com/office/drawing/2014/main" id="{47D091B8-230F-4D2C-8846-3426E79C64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9691268" y="4711015"/>
            <a:ext cx="377944" cy="788712"/>
          </a:xfrm>
          <a:prstGeom prst="rect">
            <a:avLst/>
          </a:prstGeom>
        </p:spPr>
      </p:pic>
      <p:pic>
        <p:nvPicPr>
          <p:cNvPr id="22" name="Picture 21" descr="A close up of a logo&#10;&#10;Description automatically generated">
            <a:extLst>
              <a:ext uri="{FF2B5EF4-FFF2-40B4-BE49-F238E27FC236}">
                <a16:creationId xmlns:a16="http://schemas.microsoft.com/office/drawing/2014/main" id="{5C3D3DB4-2EF6-42D0-82B3-38DA3B16E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5098452" y="5570665"/>
            <a:ext cx="377944" cy="788712"/>
          </a:xfrm>
          <a:prstGeom prst="rect">
            <a:avLst/>
          </a:prstGeom>
        </p:spPr>
      </p:pic>
      <p:pic>
        <p:nvPicPr>
          <p:cNvPr id="23" name="Picture 22" descr="A close up of a logo&#10;&#10;Description automatically generated">
            <a:extLst>
              <a:ext uri="{FF2B5EF4-FFF2-40B4-BE49-F238E27FC236}">
                <a16:creationId xmlns:a16="http://schemas.microsoft.com/office/drawing/2014/main" id="{5EB6EBDD-8C9D-483D-8DB5-299A7D64E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3582194" y="4713438"/>
            <a:ext cx="377944" cy="788712"/>
          </a:xfrm>
          <a:prstGeom prst="rect">
            <a:avLst/>
          </a:prstGeom>
        </p:spPr>
      </p:pic>
      <p:pic>
        <p:nvPicPr>
          <p:cNvPr id="24" name="Picture 23" descr="A close up of a logo&#10;&#10;Description automatically generated">
            <a:extLst>
              <a:ext uri="{FF2B5EF4-FFF2-40B4-BE49-F238E27FC236}">
                <a16:creationId xmlns:a16="http://schemas.microsoft.com/office/drawing/2014/main" id="{3FB93900-9500-4A93-8C5E-B712319FF0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2060124" y="5570664"/>
            <a:ext cx="377944" cy="788712"/>
          </a:xfrm>
          <a:prstGeom prst="rect">
            <a:avLst/>
          </a:prstGeom>
        </p:spPr>
      </p:pic>
      <p:pic>
        <p:nvPicPr>
          <p:cNvPr id="25" name="Picture 24" descr="A close up of a logo&#10;&#10;Description automatically generated">
            <a:extLst>
              <a:ext uri="{FF2B5EF4-FFF2-40B4-BE49-F238E27FC236}">
                <a16:creationId xmlns:a16="http://schemas.microsoft.com/office/drawing/2014/main" id="{57B5C596-803A-4553-B864-5564D5A6F1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541522" y="2875665"/>
            <a:ext cx="362549" cy="756584"/>
          </a:xfrm>
          <a:prstGeom prst="rect">
            <a:avLst/>
          </a:prstGeom>
        </p:spPr>
      </p:pic>
      <p:pic>
        <p:nvPicPr>
          <p:cNvPr id="26" name="Picture 2" descr="Fly Bug Insect Clip Art">
            <a:extLst>
              <a:ext uri="{FF2B5EF4-FFF2-40B4-BE49-F238E27FC236}">
                <a16:creationId xmlns:a16="http://schemas.microsoft.com/office/drawing/2014/main" id="{226A718F-809A-4BE9-AD70-834E42982C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89391" y="4956848"/>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ly Bug Insect Clip Art">
            <a:extLst>
              <a:ext uri="{FF2B5EF4-FFF2-40B4-BE49-F238E27FC236}">
                <a16:creationId xmlns:a16="http://schemas.microsoft.com/office/drawing/2014/main" id="{234C033C-D8A6-474A-9F49-A8A62AFBE0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175242" y="2153818"/>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flower&#10;&#10;Description automatically generated">
            <a:extLst>
              <a:ext uri="{FF2B5EF4-FFF2-40B4-BE49-F238E27FC236}">
                <a16:creationId xmlns:a16="http://schemas.microsoft.com/office/drawing/2014/main" id="{A28BA03B-9D52-4CCB-9C04-966B7BF1D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400" y="4658400"/>
            <a:ext cx="1068497" cy="846713"/>
          </a:xfrm>
          <a:prstGeom prst="rect">
            <a:avLst/>
          </a:prstGeom>
        </p:spPr>
      </p:pic>
      <p:pic>
        <p:nvPicPr>
          <p:cNvPr id="29" name="Picture 28" descr="A picture containing flower&#10;&#10;Description automatically generated">
            <a:extLst>
              <a:ext uri="{FF2B5EF4-FFF2-40B4-BE49-F238E27FC236}">
                <a16:creationId xmlns:a16="http://schemas.microsoft.com/office/drawing/2014/main" id="{31CD3F16-49A5-41FD-98C3-ED992756F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7108" y="3712949"/>
            <a:ext cx="1068497" cy="846713"/>
          </a:xfrm>
          <a:prstGeom prst="rect">
            <a:avLst/>
          </a:prstGeom>
        </p:spPr>
      </p:pic>
      <p:pic>
        <p:nvPicPr>
          <p:cNvPr id="30" name="Picture 29" descr="A picture containing flower&#10;&#10;Description automatically generated">
            <a:extLst>
              <a:ext uri="{FF2B5EF4-FFF2-40B4-BE49-F238E27FC236}">
                <a16:creationId xmlns:a16="http://schemas.microsoft.com/office/drawing/2014/main" id="{595668A1-DDC7-43D8-9DCC-2855DEDA52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4658400"/>
            <a:ext cx="1068497" cy="846713"/>
          </a:xfrm>
          <a:prstGeom prst="rect">
            <a:avLst/>
          </a:prstGeom>
        </p:spPr>
      </p:pic>
      <p:pic>
        <p:nvPicPr>
          <p:cNvPr id="31" name="Picture 30" descr="A picture containing flower&#10;&#10;Description automatically generated">
            <a:extLst>
              <a:ext uri="{FF2B5EF4-FFF2-40B4-BE49-F238E27FC236}">
                <a16:creationId xmlns:a16="http://schemas.microsoft.com/office/drawing/2014/main" id="{C36C357E-5D41-4DB0-9A92-039C45A060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108757"/>
            <a:ext cx="1068497" cy="846713"/>
          </a:xfrm>
          <a:prstGeom prst="rect">
            <a:avLst/>
          </a:prstGeom>
        </p:spPr>
      </p:pic>
      <p:pic>
        <p:nvPicPr>
          <p:cNvPr id="32" name="Picture 31" descr="A picture containing flower&#10;&#10;Description automatically generated">
            <a:extLst>
              <a:ext uri="{FF2B5EF4-FFF2-40B4-BE49-F238E27FC236}">
                <a16:creationId xmlns:a16="http://schemas.microsoft.com/office/drawing/2014/main" id="{1FF2655B-8A37-42DA-B027-D373396E48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602" y="1869845"/>
            <a:ext cx="1068497" cy="846713"/>
          </a:xfrm>
          <a:prstGeom prst="rect">
            <a:avLst/>
          </a:prstGeom>
        </p:spPr>
      </p:pic>
      <p:pic>
        <p:nvPicPr>
          <p:cNvPr id="33" name="Picture 32" descr="A picture containing flower&#10;&#10;Description automatically generated">
            <a:extLst>
              <a:ext uri="{FF2B5EF4-FFF2-40B4-BE49-F238E27FC236}">
                <a16:creationId xmlns:a16="http://schemas.microsoft.com/office/drawing/2014/main" id="{D956CBE3-87ED-4484-BF51-18CE8A866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923" y="952734"/>
            <a:ext cx="1068497" cy="846713"/>
          </a:xfrm>
          <a:prstGeom prst="rect">
            <a:avLst/>
          </a:prstGeom>
        </p:spPr>
      </p:pic>
      <p:pic>
        <p:nvPicPr>
          <p:cNvPr id="34" name="Picture 33" descr="A picture containing flower&#10;&#10;Description automatically generated">
            <a:extLst>
              <a:ext uri="{FF2B5EF4-FFF2-40B4-BE49-F238E27FC236}">
                <a16:creationId xmlns:a16="http://schemas.microsoft.com/office/drawing/2014/main" id="{69956A8B-1510-49FB-923A-F4C0B63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3722354"/>
            <a:ext cx="1068497" cy="846713"/>
          </a:xfrm>
          <a:prstGeom prst="rect">
            <a:avLst/>
          </a:prstGeom>
        </p:spPr>
      </p:pic>
      <p:pic>
        <p:nvPicPr>
          <p:cNvPr id="35" name="Picture 34" descr="A picture containing flower&#10;&#10;Description automatically generated">
            <a:extLst>
              <a:ext uri="{FF2B5EF4-FFF2-40B4-BE49-F238E27FC236}">
                <a16:creationId xmlns:a16="http://schemas.microsoft.com/office/drawing/2014/main" id="{E8A5DE15-C09F-4FD2-837D-1ECA66D16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3722354"/>
            <a:ext cx="1068497" cy="846713"/>
          </a:xfrm>
          <a:prstGeom prst="rect">
            <a:avLst/>
          </a:prstGeom>
        </p:spPr>
      </p:pic>
      <p:pic>
        <p:nvPicPr>
          <p:cNvPr id="36" name="Picture 35" descr="A picture containing flower&#10;&#10;Description automatically generated">
            <a:extLst>
              <a:ext uri="{FF2B5EF4-FFF2-40B4-BE49-F238E27FC236}">
                <a16:creationId xmlns:a16="http://schemas.microsoft.com/office/drawing/2014/main" id="{CC65F28E-11BD-45C5-8711-D248E566B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3722354"/>
            <a:ext cx="1068497" cy="846713"/>
          </a:xfrm>
          <a:prstGeom prst="rect">
            <a:avLst/>
          </a:prstGeom>
        </p:spPr>
      </p:pic>
      <p:pic>
        <p:nvPicPr>
          <p:cNvPr id="37" name="Picture 36" descr="A picture containing flower&#10;&#10;Description automatically generated">
            <a:extLst>
              <a:ext uri="{FF2B5EF4-FFF2-40B4-BE49-F238E27FC236}">
                <a16:creationId xmlns:a16="http://schemas.microsoft.com/office/drawing/2014/main" id="{A92820B0-5961-4160-BE3A-AFFC31292A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3722354"/>
            <a:ext cx="1068497" cy="846713"/>
          </a:xfrm>
          <a:prstGeom prst="rect">
            <a:avLst/>
          </a:prstGeom>
        </p:spPr>
      </p:pic>
      <p:pic>
        <p:nvPicPr>
          <p:cNvPr id="38" name="Picture 37" descr="A picture containing flower&#10;&#10;Description automatically generated">
            <a:extLst>
              <a:ext uri="{FF2B5EF4-FFF2-40B4-BE49-F238E27FC236}">
                <a16:creationId xmlns:a16="http://schemas.microsoft.com/office/drawing/2014/main" id="{618B60A9-D4D7-4BED-BEB6-58A6CD769A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439" y="3722354"/>
            <a:ext cx="1068497" cy="846713"/>
          </a:xfrm>
          <a:prstGeom prst="rect">
            <a:avLst/>
          </a:prstGeom>
        </p:spPr>
      </p:pic>
      <p:pic>
        <p:nvPicPr>
          <p:cNvPr id="39" name="Picture 38" descr="A picture containing flower&#10;&#10;Description automatically generated">
            <a:extLst>
              <a:ext uri="{FF2B5EF4-FFF2-40B4-BE49-F238E27FC236}">
                <a16:creationId xmlns:a16="http://schemas.microsoft.com/office/drawing/2014/main" id="{8438B4CA-3E4E-4F2B-A177-A8CA51C45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0471" y="2808848"/>
            <a:ext cx="1068497" cy="846713"/>
          </a:xfrm>
          <a:prstGeom prst="rect">
            <a:avLst/>
          </a:prstGeom>
        </p:spPr>
      </p:pic>
      <p:pic>
        <p:nvPicPr>
          <p:cNvPr id="40" name="Picture 39" descr="A picture containing flower&#10;&#10;Description automatically generated">
            <a:extLst>
              <a:ext uri="{FF2B5EF4-FFF2-40B4-BE49-F238E27FC236}">
                <a16:creationId xmlns:a16="http://schemas.microsoft.com/office/drawing/2014/main" id="{F997F86B-49C5-4C90-9E13-E84AE28769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2808848"/>
            <a:ext cx="1068497" cy="846713"/>
          </a:xfrm>
          <a:prstGeom prst="rect">
            <a:avLst/>
          </a:prstGeom>
        </p:spPr>
      </p:pic>
      <p:pic>
        <p:nvPicPr>
          <p:cNvPr id="41" name="Picture 40" descr="A picture containing flower&#10;&#10;Description automatically generated">
            <a:extLst>
              <a:ext uri="{FF2B5EF4-FFF2-40B4-BE49-F238E27FC236}">
                <a16:creationId xmlns:a16="http://schemas.microsoft.com/office/drawing/2014/main" id="{12770479-12F4-4471-9CF0-150204F8A3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2808848"/>
            <a:ext cx="1068497" cy="846713"/>
          </a:xfrm>
          <a:prstGeom prst="rect">
            <a:avLst/>
          </a:prstGeom>
        </p:spPr>
      </p:pic>
      <p:pic>
        <p:nvPicPr>
          <p:cNvPr id="42" name="Picture 41" descr="A picture containing flower&#10;&#10;Description automatically generated">
            <a:extLst>
              <a:ext uri="{FF2B5EF4-FFF2-40B4-BE49-F238E27FC236}">
                <a16:creationId xmlns:a16="http://schemas.microsoft.com/office/drawing/2014/main" id="{D383269F-3CF8-4564-8287-C2699B4CD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2808848"/>
            <a:ext cx="1068497" cy="846713"/>
          </a:xfrm>
          <a:prstGeom prst="rect">
            <a:avLst/>
          </a:prstGeom>
        </p:spPr>
      </p:pic>
      <p:pic>
        <p:nvPicPr>
          <p:cNvPr id="43" name="Picture 42" descr="A picture containing flower&#10;&#10;Description automatically generated">
            <a:extLst>
              <a:ext uri="{FF2B5EF4-FFF2-40B4-BE49-F238E27FC236}">
                <a16:creationId xmlns:a16="http://schemas.microsoft.com/office/drawing/2014/main" id="{EAAAC9C2-A044-4CCC-B6EA-FD7382C483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439" y="2808848"/>
            <a:ext cx="1068497" cy="846713"/>
          </a:xfrm>
          <a:prstGeom prst="rect">
            <a:avLst/>
          </a:prstGeom>
        </p:spPr>
      </p:pic>
      <p:pic>
        <p:nvPicPr>
          <p:cNvPr id="44" name="Picture 43" descr="A picture containing flower&#10;&#10;Description automatically generated">
            <a:extLst>
              <a:ext uri="{FF2B5EF4-FFF2-40B4-BE49-F238E27FC236}">
                <a16:creationId xmlns:a16="http://schemas.microsoft.com/office/drawing/2014/main" id="{63C44B6C-D3E9-4B95-96C2-91A03A6FCC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1870483"/>
            <a:ext cx="1068497" cy="846713"/>
          </a:xfrm>
          <a:prstGeom prst="rect">
            <a:avLst/>
          </a:prstGeom>
        </p:spPr>
      </p:pic>
      <p:pic>
        <p:nvPicPr>
          <p:cNvPr id="45" name="Picture 44" descr="A picture containing flower&#10;&#10;Description automatically generated">
            <a:extLst>
              <a:ext uri="{FF2B5EF4-FFF2-40B4-BE49-F238E27FC236}">
                <a16:creationId xmlns:a16="http://schemas.microsoft.com/office/drawing/2014/main" id="{C0646DD0-872B-4AF5-AD86-813AAE9CE3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923" y="1870483"/>
            <a:ext cx="1068497" cy="846713"/>
          </a:xfrm>
          <a:prstGeom prst="rect">
            <a:avLst/>
          </a:prstGeom>
        </p:spPr>
      </p:pic>
      <p:pic>
        <p:nvPicPr>
          <p:cNvPr id="46" name="Picture 45" descr="A picture containing flower&#10;&#10;Description automatically generated">
            <a:extLst>
              <a:ext uri="{FF2B5EF4-FFF2-40B4-BE49-F238E27FC236}">
                <a16:creationId xmlns:a16="http://schemas.microsoft.com/office/drawing/2014/main" id="{A7C84799-ECCD-44A2-BB08-D14ED00380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1870483"/>
            <a:ext cx="1068497" cy="846713"/>
          </a:xfrm>
          <a:prstGeom prst="rect">
            <a:avLst/>
          </a:prstGeom>
        </p:spPr>
      </p:pic>
      <p:pic>
        <p:nvPicPr>
          <p:cNvPr id="47" name="Picture 46" descr="A picture containing flower&#10;&#10;Description automatically generated">
            <a:extLst>
              <a:ext uri="{FF2B5EF4-FFF2-40B4-BE49-F238E27FC236}">
                <a16:creationId xmlns:a16="http://schemas.microsoft.com/office/drawing/2014/main" id="{D9443BAC-7CD9-498F-9D7D-5A52F2CCC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952734"/>
            <a:ext cx="1068497" cy="846713"/>
          </a:xfrm>
          <a:prstGeom prst="rect">
            <a:avLst/>
          </a:prstGeom>
        </p:spPr>
      </p:pic>
      <p:pic>
        <p:nvPicPr>
          <p:cNvPr id="48" name="Picture 47" descr="A picture containing flower&#10;&#10;Description automatically generated">
            <a:extLst>
              <a:ext uri="{FF2B5EF4-FFF2-40B4-BE49-F238E27FC236}">
                <a16:creationId xmlns:a16="http://schemas.microsoft.com/office/drawing/2014/main" id="{19B3093A-7B6B-4A29-9EBC-230E9DC6D8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439" y="952734"/>
            <a:ext cx="1068497" cy="846713"/>
          </a:xfrm>
          <a:prstGeom prst="rect">
            <a:avLst/>
          </a:prstGeom>
        </p:spPr>
      </p:pic>
      <p:pic>
        <p:nvPicPr>
          <p:cNvPr id="49" name="Picture 4" descr="Amphibian, Animal, Frog, Nature">
            <a:extLst>
              <a:ext uri="{FF2B5EF4-FFF2-40B4-BE49-F238E27FC236}">
                <a16:creationId xmlns:a16="http://schemas.microsoft.com/office/drawing/2014/main" id="{A9FC8F26-61BC-48CC-8370-573CF62BDB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967772" y="2911996"/>
            <a:ext cx="752671" cy="54278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A picture containing flower&#10;&#10;Description automatically generated">
            <a:extLst>
              <a:ext uri="{FF2B5EF4-FFF2-40B4-BE49-F238E27FC236}">
                <a16:creationId xmlns:a16="http://schemas.microsoft.com/office/drawing/2014/main" id="{1B078BD6-77E1-4F1E-B9B8-2E94FE8AC6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4657508"/>
            <a:ext cx="1068497" cy="846713"/>
          </a:xfrm>
          <a:prstGeom prst="rect">
            <a:avLst/>
          </a:prstGeom>
        </p:spPr>
      </p:pic>
      <p:sp>
        <p:nvSpPr>
          <p:cNvPr id="54" name="Arrow: Up 53">
            <a:extLst>
              <a:ext uri="{FF2B5EF4-FFF2-40B4-BE49-F238E27FC236}">
                <a16:creationId xmlns:a16="http://schemas.microsoft.com/office/drawing/2014/main" id="{5FBAC2F6-E8D9-4722-908B-0A574A18A50E}"/>
              </a:ext>
            </a:extLst>
          </p:cNvPr>
          <p:cNvSpPr/>
          <p:nvPr/>
        </p:nvSpPr>
        <p:spPr>
          <a:xfrm rot="10800000">
            <a:off x="8204400" y="4466405"/>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Arrow: Up 54">
            <a:extLst>
              <a:ext uri="{FF2B5EF4-FFF2-40B4-BE49-F238E27FC236}">
                <a16:creationId xmlns:a16="http://schemas.microsoft.com/office/drawing/2014/main" id="{52A78C93-ACFC-4BF2-A68B-98D0A5450750}"/>
              </a:ext>
            </a:extLst>
          </p:cNvPr>
          <p:cNvSpPr/>
          <p:nvPr/>
        </p:nvSpPr>
        <p:spPr>
          <a:xfrm rot="10800000">
            <a:off x="82044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Arrow: Up 55">
            <a:extLst>
              <a:ext uri="{FF2B5EF4-FFF2-40B4-BE49-F238E27FC236}">
                <a16:creationId xmlns:a16="http://schemas.microsoft.com/office/drawing/2014/main" id="{4B4457E2-6385-4922-9312-21C22F84A1C7}"/>
              </a:ext>
            </a:extLst>
          </p:cNvPr>
          <p:cNvSpPr/>
          <p:nvPr/>
        </p:nvSpPr>
        <p:spPr>
          <a:xfrm rot="10800000">
            <a:off x="5184000" y="3539094"/>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Arrow: Up 56">
            <a:extLst>
              <a:ext uri="{FF2B5EF4-FFF2-40B4-BE49-F238E27FC236}">
                <a16:creationId xmlns:a16="http://schemas.microsoft.com/office/drawing/2014/main" id="{B670783F-4634-4376-BDAB-E532600DA2B8}"/>
              </a:ext>
            </a:extLst>
          </p:cNvPr>
          <p:cNvSpPr/>
          <p:nvPr/>
        </p:nvSpPr>
        <p:spPr>
          <a:xfrm rot="10800000">
            <a:off x="2113200" y="4453607"/>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Arrow: Up 57">
            <a:extLst>
              <a:ext uri="{FF2B5EF4-FFF2-40B4-BE49-F238E27FC236}">
                <a16:creationId xmlns:a16="http://schemas.microsoft.com/office/drawing/2014/main" id="{99ABCB9E-D757-4052-90C5-A6F622DB55CB}"/>
              </a:ext>
            </a:extLst>
          </p:cNvPr>
          <p:cNvSpPr/>
          <p:nvPr/>
        </p:nvSpPr>
        <p:spPr>
          <a:xfrm>
            <a:off x="3628800"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Arrow: Up 58">
            <a:extLst>
              <a:ext uri="{FF2B5EF4-FFF2-40B4-BE49-F238E27FC236}">
                <a16:creationId xmlns:a16="http://schemas.microsoft.com/office/drawing/2014/main" id="{E9F9CB94-091C-4142-A73B-7BB25911422F}"/>
              </a:ext>
            </a:extLst>
          </p:cNvPr>
          <p:cNvSpPr/>
          <p:nvPr/>
        </p:nvSpPr>
        <p:spPr>
          <a:xfrm>
            <a:off x="3628800" y="253242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Arrow: Up 59">
            <a:extLst>
              <a:ext uri="{FF2B5EF4-FFF2-40B4-BE49-F238E27FC236}">
                <a16:creationId xmlns:a16="http://schemas.microsoft.com/office/drawing/2014/main" id="{22F31B9B-E498-4752-BADC-61959970ECAE}"/>
              </a:ext>
            </a:extLst>
          </p:cNvPr>
          <p:cNvSpPr/>
          <p:nvPr/>
        </p:nvSpPr>
        <p:spPr>
          <a:xfrm>
            <a:off x="3628511" y="160578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Arrow: Up 60">
            <a:extLst>
              <a:ext uri="{FF2B5EF4-FFF2-40B4-BE49-F238E27FC236}">
                <a16:creationId xmlns:a16="http://schemas.microsoft.com/office/drawing/2014/main" id="{AE8E740E-E397-4538-94C3-5C9BDCB35272}"/>
              </a:ext>
            </a:extLst>
          </p:cNvPr>
          <p:cNvSpPr/>
          <p:nvPr/>
        </p:nvSpPr>
        <p:spPr>
          <a:xfrm>
            <a:off x="2114091"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62" name="Group 61">
            <a:extLst>
              <a:ext uri="{FF2B5EF4-FFF2-40B4-BE49-F238E27FC236}">
                <a16:creationId xmlns:a16="http://schemas.microsoft.com/office/drawing/2014/main" id="{1012C347-0CD6-49EA-89CA-BB787BFBA3A7}"/>
              </a:ext>
            </a:extLst>
          </p:cNvPr>
          <p:cNvGrpSpPr/>
          <p:nvPr/>
        </p:nvGrpSpPr>
        <p:grpSpPr>
          <a:xfrm>
            <a:off x="3253955" y="952734"/>
            <a:ext cx="1068497" cy="846713"/>
            <a:chOff x="3253955" y="952734"/>
            <a:chExt cx="1068497" cy="846713"/>
          </a:xfrm>
        </p:grpSpPr>
        <p:pic>
          <p:nvPicPr>
            <p:cNvPr id="63" name="Picture 62" descr="A picture containing flower&#10;&#10;Description automatically generated">
              <a:extLst>
                <a:ext uri="{FF2B5EF4-FFF2-40B4-BE49-F238E27FC236}">
                  <a16:creationId xmlns:a16="http://schemas.microsoft.com/office/drawing/2014/main" id="{AD2A2297-B2DC-4B8B-A5E0-75AE630429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952734"/>
              <a:ext cx="1068497" cy="846713"/>
            </a:xfrm>
            <a:prstGeom prst="rect">
              <a:avLst/>
            </a:prstGeom>
          </p:spPr>
        </p:pic>
        <p:sp>
          <p:nvSpPr>
            <p:cNvPr id="64" name="TextBox 63">
              <a:extLst>
                <a:ext uri="{FF2B5EF4-FFF2-40B4-BE49-F238E27FC236}">
                  <a16:creationId xmlns:a16="http://schemas.microsoft.com/office/drawing/2014/main" id="{BCA4D531-90A6-495B-BCC0-34B25E2DDDC1}"/>
                </a:ext>
              </a:extLst>
            </p:cNvPr>
            <p:cNvSpPr txBox="1"/>
            <p:nvPr/>
          </p:nvSpPr>
          <p:spPr>
            <a:xfrm>
              <a:off x="3371570" y="99364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A</a:t>
              </a:r>
            </a:p>
          </p:txBody>
        </p:sp>
      </p:grpSp>
      <p:grpSp>
        <p:nvGrpSpPr>
          <p:cNvPr id="65" name="Group 64">
            <a:extLst>
              <a:ext uri="{FF2B5EF4-FFF2-40B4-BE49-F238E27FC236}">
                <a16:creationId xmlns:a16="http://schemas.microsoft.com/office/drawing/2014/main" id="{8D47FA3D-00AA-4D13-AB26-2FDA3165B743}"/>
              </a:ext>
            </a:extLst>
          </p:cNvPr>
          <p:cNvGrpSpPr/>
          <p:nvPr/>
        </p:nvGrpSpPr>
        <p:grpSpPr>
          <a:xfrm>
            <a:off x="1740471" y="1870483"/>
            <a:ext cx="1068497" cy="846713"/>
            <a:chOff x="1740471" y="1870483"/>
            <a:chExt cx="1068497" cy="846713"/>
          </a:xfrm>
        </p:grpSpPr>
        <p:pic>
          <p:nvPicPr>
            <p:cNvPr id="66" name="Picture 65" descr="A picture containing flower&#10;&#10;Description automatically generated">
              <a:extLst>
                <a:ext uri="{FF2B5EF4-FFF2-40B4-BE49-F238E27FC236}">
                  <a16:creationId xmlns:a16="http://schemas.microsoft.com/office/drawing/2014/main" id="{471B0A84-2A14-4E77-8270-A546957F6E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0471" y="1870483"/>
              <a:ext cx="1068497" cy="846713"/>
            </a:xfrm>
            <a:prstGeom prst="rect">
              <a:avLst/>
            </a:prstGeom>
          </p:spPr>
        </p:pic>
        <p:sp>
          <p:nvSpPr>
            <p:cNvPr id="67" name="TextBox 66">
              <a:extLst>
                <a:ext uri="{FF2B5EF4-FFF2-40B4-BE49-F238E27FC236}">
                  <a16:creationId xmlns:a16="http://schemas.microsoft.com/office/drawing/2014/main" id="{C5F472D0-F51D-461F-B3C3-6DC0885FBCF4}"/>
                </a:ext>
              </a:extLst>
            </p:cNvPr>
            <p:cNvSpPr txBox="1"/>
            <p:nvPr/>
          </p:nvSpPr>
          <p:spPr>
            <a:xfrm>
              <a:off x="1883189" y="191801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B</a:t>
              </a:r>
            </a:p>
          </p:txBody>
        </p:sp>
      </p:grpSp>
      <p:sp>
        <p:nvSpPr>
          <p:cNvPr id="71" name="Arrow: Up 70">
            <a:extLst>
              <a:ext uri="{FF2B5EF4-FFF2-40B4-BE49-F238E27FC236}">
                <a16:creationId xmlns:a16="http://schemas.microsoft.com/office/drawing/2014/main" id="{CC389E36-C2EA-474A-BC1B-C3727C4F252F}"/>
              </a:ext>
            </a:extLst>
          </p:cNvPr>
          <p:cNvSpPr/>
          <p:nvPr/>
        </p:nvSpPr>
        <p:spPr>
          <a:xfrm>
            <a:off x="66708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Arrow: Up 71">
            <a:extLst>
              <a:ext uri="{FF2B5EF4-FFF2-40B4-BE49-F238E27FC236}">
                <a16:creationId xmlns:a16="http://schemas.microsoft.com/office/drawing/2014/main" id="{94540C28-F935-4421-8FDB-A6E74144F6DD}"/>
              </a:ext>
            </a:extLst>
          </p:cNvPr>
          <p:cNvSpPr/>
          <p:nvPr/>
        </p:nvSpPr>
        <p:spPr>
          <a:xfrm>
            <a:off x="82044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73" name="Group 72">
            <a:extLst>
              <a:ext uri="{FF2B5EF4-FFF2-40B4-BE49-F238E27FC236}">
                <a16:creationId xmlns:a16="http://schemas.microsoft.com/office/drawing/2014/main" id="{3D3E7141-E5A5-464B-89F8-12F15F0CEBFC}"/>
              </a:ext>
            </a:extLst>
          </p:cNvPr>
          <p:cNvGrpSpPr/>
          <p:nvPr/>
        </p:nvGrpSpPr>
        <p:grpSpPr>
          <a:xfrm>
            <a:off x="9360000" y="952734"/>
            <a:ext cx="1068497" cy="846713"/>
            <a:chOff x="9360000" y="952734"/>
            <a:chExt cx="1068497" cy="846713"/>
          </a:xfrm>
        </p:grpSpPr>
        <p:pic>
          <p:nvPicPr>
            <p:cNvPr id="74" name="Picture 73" descr="A picture containing flower&#10;&#10;Description automatically generated">
              <a:extLst>
                <a:ext uri="{FF2B5EF4-FFF2-40B4-BE49-F238E27FC236}">
                  <a16:creationId xmlns:a16="http://schemas.microsoft.com/office/drawing/2014/main" id="{3EE47EC6-CA49-499A-AE5E-5F473332A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952734"/>
              <a:ext cx="1068497" cy="846713"/>
            </a:xfrm>
            <a:prstGeom prst="rect">
              <a:avLst/>
            </a:prstGeom>
          </p:spPr>
        </p:pic>
        <p:sp>
          <p:nvSpPr>
            <p:cNvPr id="75" name="TextBox 74">
              <a:extLst>
                <a:ext uri="{FF2B5EF4-FFF2-40B4-BE49-F238E27FC236}">
                  <a16:creationId xmlns:a16="http://schemas.microsoft.com/office/drawing/2014/main" id="{14E8682A-93EE-4226-B610-B7AF68E33379}"/>
                </a:ext>
              </a:extLst>
            </p:cNvPr>
            <p:cNvSpPr txBox="1"/>
            <p:nvPr/>
          </p:nvSpPr>
          <p:spPr>
            <a:xfrm>
              <a:off x="9523542" y="979003"/>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sp>
        <p:nvSpPr>
          <p:cNvPr id="76" name="Arrow: Up 75">
            <a:extLst>
              <a:ext uri="{FF2B5EF4-FFF2-40B4-BE49-F238E27FC236}">
                <a16:creationId xmlns:a16="http://schemas.microsoft.com/office/drawing/2014/main" id="{B1546D20-5E31-48A6-AD00-C4E914C0F609}"/>
              </a:ext>
            </a:extLst>
          </p:cNvPr>
          <p:cNvSpPr/>
          <p:nvPr/>
        </p:nvSpPr>
        <p:spPr>
          <a:xfrm>
            <a:off x="51840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Arrow: Up 76">
            <a:extLst>
              <a:ext uri="{FF2B5EF4-FFF2-40B4-BE49-F238E27FC236}">
                <a16:creationId xmlns:a16="http://schemas.microsoft.com/office/drawing/2014/main" id="{705B5228-7C03-4672-9088-A1B318308399}"/>
              </a:ext>
            </a:extLst>
          </p:cNvPr>
          <p:cNvSpPr/>
          <p:nvPr/>
        </p:nvSpPr>
        <p:spPr>
          <a:xfrm>
            <a:off x="66672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Arrow: Up 77">
            <a:extLst>
              <a:ext uri="{FF2B5EF4-FFF2-40B4-BE49-F238E27FC236}">
                <a16:creationId xmlns:a16="http://schemas.microsoft.com/office/drawing/2014/main" id="{96BBCD47-00E7-4306-AD99-8AE1213A3812}"/>
              </a:ext>
            </a:extLst>
          </p:cNvPr>
          <p:cNvSpPr/>
          <p:nvPr/>
        </p:nvSpPr>
        <p:spPr>
          <a:xfrm>
            <a:off x="6669283" y="694465"/>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Arrow: Up 78">
            <a:extLst>
              <a:ext uri="{FF2B5EF4-FFF2-40B4-BE49-F238E27FC236}">
                <a16:creationId xmlns:a16="http://schemas.microsoft.com/office/drawing/2014/main" id="{DECC5344-1E7A-4910-9A6C-6C7C94A7C901}"/>
              </a:ext>
            </a:extLst>
          </p:cNvPr>
          <p:cNvSpPr/>
          <p:nvPr/>
        </p:nvSpPr>
        <p:spPr>
          <a:xfrm>
            <a:off x="8202856"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0" name="Picture 79" descr="A picture containing flower&#10;&#10;Description automatically generated">
            <a:extLst>
              <a:ext uri="{FF2B5EF4-FFF2-40B4-BE49-F238E27FC236}">
                <a16:creationId xmlns:a16="http://schemas.microsoft.com/office/drawing/2014/main" id="{A5758A8F-D92B-47DB-9B78-86A61AD4DF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8337" y="1872000"/>
            <a:ext cx="1068497" cy="846713"/>
          </a:xfrm>
          <a:prstGeom prst="rect">
            <a:avLst/>
          </a:prstGeom>
        </p:spPr>
      </p:pic>
      <p:sp>
        <p:nvSpPr>
          <p:cNvPr id="81" name="Arrow: Up 80">
            <a:extLst>
              <a:ext uri="{FF2B5EF4-FFF2-40B4-BE49-F238E27FC236}">
                <a16:creationId xmlns:a16="http://schemas.microsoft.com/office/drawing/2014/main" id="{C9466BF3-C2DF-4B84-B046-7058094B1959}"/>
              </a:ext>
            </a:extLst>
          </p:cNvPr>
          <p:cNvSpPr/>
          <p:nvPr/>
        </p:nvSpPr>
        <p:spPr>
          <a:xfrm>
            <a:off x="9737891"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Arrow: Up 81">
            <a:extLst>
              <a:ext uri="{FF2B5EF4-FFF2-40B4-BE49-F238E27FC236}">
                <a16:creationId xmlns:a16="http://schemas.microsoft.com/office/drawing/2014/main" id="{694CDA27-B3C4-4620-B3BA-957C08A12B8D}"/>
              </a:ext>
            </a:extLst>
          </p:cNvPr>
          <p:cNvSpPr/>
          <p:nvPr/>
        </p:nvSpPr>
        <p:spPr>
          <a:xfrm>
            <a:off x="97380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Arrow: Up 82">
            <a:extLst>
              <a:ext uri="{FF2B5EF4-FFF2-40B4-BE49-F238E27FC236}">
                <a16:creationId xmlns:a16="http://schemas.microsoft.com/office/drawing/2014/main" id="{791C6344-8DBE-4F2A-9FAD-9BE613A99205}"/>
              </a:ext>
            </a:extLst>
          </p:cNvPr>
          <p:cNvSpPr/>
          <p:nvPr/>
        </p:nvSpPr>
        <p:spPr>
          <a:xfrm rot="10800000">
            <a:off x="6670800" y="4451272"/>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4" name="Picture 83" descr="A picture containing flower&#10;&#10;Description automatically generated">
            <a:extLst>
              <a:ext uri="{FF2B5EF4-FFF2-40B4-BE49-F238E27FC236}">
                <a16:creationId xmlns:a16="http://schemas.microsoft.com/office/drawing/2014/main" id="{F008093B-20AD-47A6-B526-E9B798E65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400" y="4658400"/>
            <a:ext cx="1068497" cy="846713"/>
          </a:xfrm>
          <a:prstGeom prst="rect">
            <a:avLst/>
          </a:prstGeom>
        </p:spPr>
      </p:pic>
      <p:sp>
        <p:nvSpPr>
          <p:cNvPr id="85" name="Arrow: Up 84">
            <a:extLst>
              <a:ext uri="{FF2B5EF4-FFF2-40B4-BE49-F238E27FC236}">
                <a16:creationId xmlns:a16="http://schemas.microsoft.com/office/drawing/2014/main" id="{0A97EB0E-41DA-4247-AC6B-A5D4F7095BDE}"/>
              </a:ext>
            </a:extLst>
          </p:cNvPr>
          <p:cNvSpPr/>
          <p:nvPr/>
        </p:nvSpPr>
        <p:spPr>
          <a:xfrm>
            <a:off x="2117833"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6" name="Arrow: Up 85">
            <a:extLst>
              <a:ext uri="{FF2B5EF4-FFF2-40B4-BE49-F238E27FC236}">
                <a16:creationId xmlns:a16="http://schemas.microsoft.com/office/drawing/2014/main" id="{9CA9DED9-A659-4B68-A019-CECC325DF62A}"/>
              </a:ext>
            </a:extLst>
          </p:cNvPr>
          <p:cNvSpPr/>
          <p:nvPr/>
        </p:nvSpPr>
        <p:spPr>
          <a:xfrm rot="5400000">
            <a:off x="10521223" y="216710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Arrow: Up 86">
            <a:extLst>
              <a:ext uri="{FF2B5EF4-FFF2-40B4-BE49-F238E27FC236}">
                <a16:creationId xmlns:a16="http://schemas.microsoft.com/office/drawing/2014/main" id="{FF631E9F-D883-419B-AA33-B6F90BBC68BF}"/>
              </a:ext>
            </a:extLst>
          </p:cNvPr>
          <p:cNvSpPr/>
          <p:nvPr/>
        </p:nvSpPr>
        <p:spPr>
          <a:xfrm rot="5400000">
            <a:off x="10523139" y="401261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Arrow: Up 87">
            <a:extLst>
              <a:ext uri="{FF2B5EF4-FFF2-40B4-BE49-F238E27FC236}">
                <a16:creationId xmlns:a16="http://schemas.microsoft.com/office/drawing/2014/main" id="{1FC5F4D5-1713-4DF6-A7FA-4B9117DD0875}"/>
              </a:ext>
            </a:extLst>
          </p:cNvPr>
          <p:cNvSpPr/>
          <p:nvPr/>
        </p:nvSpPr>
        <p:spPr>
          <a:xfrm rot="5400000">
            <a:off x="90144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Arrow: Up 88">
            <a:extLst>
              <a:ext uri="{FF2B5EF4-FFF2-40B4-BE49-F238E27FC236}">
                <a16:creationId xmlns:a16="http://schemas.microsoft.com/office/drawing/2014/main" id="{82B6B040-EF9F-4A36-BB6D-F8E5CC87A19E}"/>
              </a:ext>
            </a:extLst>
          </p:cNvPr>
          <p:cNvSpPr/>
          <p:nvPr/>
        </p:nvSpPr>
        <p:spPr>
          <a:xfrm rot="5400000">
            <a:off x="90144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0" name="Arrow: Up 89">
            <a:extLst>
              <a:ext uri="{FF2B5EF4-FFF2-40B4-BE49-F238E27FC236}">
                <a16:creationId xmlns:a16="http://schemas.microsoft.com/office/drawing/2014/main" id="{CC45DA78-736E-4756-87FB-61913D7C40BB}"/>
              </a:ext>
            </a:extLst>
          </p:cNvPr>
          <p:cNvSpPr/>
          <p:nvPr/>
        </p:nvSpPr>
        <p:spPr>
          <a:xfrm rot="5400000">
            <a:off x="90144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1" name="Arrow: Up 90">
            <a:extLst>
              <a:ext uri="{FF2B5EF4-FFF2-40B4-BE49-F238E27FC236}">
                <a16:creationId xmlns:a16="http://schemas.microsoft.com/office/drawing/2014/main" id="{226579E6-4924-43EC-8FEA-CE69412CA9F6}"/>
              </a:ext>
            </a:extLst>
          </p:cNvPr>
          <p:cNvSpPr/>
          <p:nvPr/>
        </p:nvSpPr>
        <p:spPr>
          <a:xfrm rot="5400000">
            <a:off x="9015721"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2" name="Arrow: Up 91">
            <a:extLst>
              <a:ext uri="{FF2B5EF4-FFF2-40B4-BE49-F238E27FC236}">
                <a16:creationId xmlns:a16="http://schemas.microsoft.com/office/drawing/2014/main" id="{87303880-F95E-4C73-A7A4-9D68DD57A242}"/>
              </a:ext>
            </a:extLst>
          </p:cNvPr>
          <p:cNvSpPr/>
          <p:nvPr/>
        </p:nvSpPr>
        <p:spPr>
          <a:xfrm rot="5400000">
            <a:off x="7462800" y="37687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Arrow: Up 92">
            <a:extLst>
              <a:ext uri="{FF2B5EF4-FFF2-40B4-BE49-F238E27FC236}">
                <a16:creationId xmlns:a16="http://schemas.microsoft.com/office/drawing/2014/main" id="{5E402D7F-F501-4132-8829-419C71AE16CD}"/>
              </a:ext>
            </a:extLst>
          </p:cNvPr>
          <p:cNvSpPr/>
          <p:nvPr/>
        </p:nvSpPr>
        <p:spPr>
          <a:xfrm rot="5400000">
            <a:off x="7462800"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4" name="Arrow: Up 93">
            <a:extLst>
              <a:ext uri="{FF2B5EF4-FFF2-40B4-BE49-F238E27FC236}">
                <a16:creationId xmlns:a16="http://schemas.microsoft.com/office/drawing/2014/main" id="{CEE8DF70-3568-4FC1-9DA9-391266CBE542}"/>
              </a:ext>
            </a:extLst>
          </p:cNvPr>
          <p:cNvSpPr/>
          <p:nvPr/>
        </p:nvSpPr>
        <p:spPr>
          <a:xfrm rot="5400000">
            <a:off x="7462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Arrow: Up 94">
            <a:extLst>
              <a:ext uri="{FF2B5EF4-FFF2-40B4-BE49-F238E27FC236}">
                <a16:creationId xmlns:a16="http://schemas.microsoft.com/office/drawing/2014/main" id="{9B9AF006-0E34-496B-9C4D-673640E7D5CC}"/>
              </a:ext>
            </a:extLst>
          </p:cNvPr>
          <p:cNvSpPr/>
          <p:nvPr/>
        </p:nvSpPr>
        <p:spPr>
          <a:xfrm rot="5400000">
            <a:off x="7462800" y="401521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6" name="Arrow: Up 95">
            <a:extLst>
              <a:ext uri="{FF2B5EF4-FFF2-40B4-BE49-F238E27FC236}">
                <a16:creationId xmlns:a16="http://schemas.microsoft.com/office/drawing/2014/main" id="{DBC7C789-4807-4FEA-BB21-F8223719512C}"/>
              </a:ext>
            </a:extLst>
          </p:cNvPr>
          <p:cNvSpPr/>
          <p:nvPr/>
        </p:nvSpPr>
        <p:spPr>
          <a:xfrm rot="5400000">
            <a:off x="746287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Arrow: Up 96">
            <a:extLst>
              <a:ext uri="{FF2B5EF4-FFF2-40B4-BE49-F238E27FC236}">
                <a16:creationId xmlns:a16="http://schemas.microsoft.com/office/drawing/2014/main" id="{EBE286A8-D857-42A5-950A-E372FD3FA838}"/>
              </a:ext>
            </a:extLst>
          </p:cNvPr>
          <p:cNvSpPr/>
          <p:nvPr/>
        </p:nvSpPr>
        <p:spPr>
          <a:xfrm rot="16200000">
            <a:off x="5879563" y="37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8" name="Arrow: Up 97">
            <a:extLst>
              <a:ext uri="{FF2B5EF4-FFF2-40B4-BE49-F238E27FC236}">
                <a16:creationId xmlns:a16="http://schemas.microsoft.com/office/drawing/2014/main" id="{D193E535-8804-40B4-BB7D-7A2DC885F5E8}"/>
              </a:ext>
            </a:extLst>
          </p:cNvPr>
          <p:cNvSpPr/>
          <p:nvPr/>
        </p:nvSpPr>
        <p:spPr>
          <a:xfrm rot="16200000">
            <a:off x="5878800" y="1239004"/>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Arrow: Up 98">
            <a:extLst>
              <a:ext uri="{FF2B5EF4-FFF2-40B4-BE49-F238E27FC236}">
                <a16:creationId xmlns:a16="http://schemas.microsoft.com/office/drawing/2014/main" id="{3693DE63-DB2B-4D12-BB5A-013445D77D5E}"/>
              </a:ext>
            </a:extLst>
          </p:cNvPr>
          <p:cNvSpPr/>
          <p:nvPr/>
        </p:nvSpPr>
        <p:spPr>
          <a:xfrm rot="16200000">
            <a:off x="58788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0" name="Arrow: Up 99">
            <a:extLst>
              <a:ext uri="{FF2B5EF4-FFF2-40B4-BE49-F238E27FC236}">
                <a16:creationId xmlns:a16="http://schemas.microsoft.com/office/drawing/2014/main" id="{BE947BD9-C070-4575-AD0A-5AE6252E9A27}"/>
              </a:ext>
            </a:extLst>
          </p:cNvPr>
          <p:cNvSpPr/>
          <p:nvPr/>
        </p:nvSpPr>
        <p:spPr>
          <a:xfrm rot="16200000">
            <a:off x="4395600" y="123900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Arrow: Up 100">
            <a:extLst>
              <a:ext uri="{FF2B5EF4-FFF2-40B4-BE49-F238E27FC236}">
                <a16:creationId xmlns:a16="http://schemas.microsoft.com/office/drawing/2014/main" id="{F43FE572-1F92-4ACF-B1A5-D672DFAD1E44}"/>
              </a:ext>
            </a:extLst>
          </p:cNvPr>
          <p:cNvSpPr/>
          <p:nvPr/>
        </p:nvSpPr>
        <p:spPr>
          <a:xfrm rot="16200000">
            <a:off x="4393762"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Arrow: Up 101">
            <a:extLst>
              <a:ext uri="{FF2B5EF4-FFF2-40B4-BE49-F238E27FC236}">
                <a16:creationId xmlns:a16="http://schemas.microsoft.com/office/drawing/2014/main" id="{2FACABE2-7B76-4FB5-A9C0-9E2C05BC974B}"/>
              </a:ext>
            </a:extLst>
          </p:cNvPr>
          <p:cNvSpPr/>
          <p:nvPr/>
        </p:nvSpPr>
        <p:spPr>
          <a:xfrm rot="16200000">
            <a:off x="43956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3" name="Arrow: Up 102">
            <a:extLst>
              <a:ext uri="{FF2B5EF4-FFF2-40B4-BE49-F238E27FC236}">
                <a16:creationId xmlns:a16="http://schemas.microsoft.com/office/drawing/2014/main" id="{70088156-750A-48EF-A19F-28150766AFB1}"/>
              </a:ext>
            </a:extLst>
          </p:cNvPr>
          <p:cNvSpPr/>
          <p:nvPr/>
        </p:nvSpPr>
        <p:spPr>
          <a:xfrm rot="16200000">
            <a:off x="439376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4" name="Arrow: Up 103">
            <a:extLst>
              <a:ext uri="{FF2B5EF4-FFF2-40B4-BE49-F238E27FC236}">
                <a16:creationId xmlns:a16="http://schemas.microsoft.com/office/drawing/2014/main" id="{22437BFA-5348-4658-AABE-D6B8E29C757A}"/>
              </a:ext>
            </a:extLst>
          </p:cNvPr>
          <p:cNvSpPr/>
          <p:nvPr/>
        </p:nvSpPr>
        <p:spPr>
          <a:xfrm rot="16200000">
            <a:off x="2895159"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5" name="Arrow: Up 104">
            <a:extLst>
              <a:ext uri="{FF2B5EF4-FFF2-40B4-BE49-F238E27FC236}">
                <a16:creationId xmlns:a16="http://schemas.microsoft.com/office/drawing/2014/main" id="{742B68E3-1B99-429D-9124-14BD15D5B464}"/>
              </a:ext>
            </a:extLst>
          </p:cNvPr>
          <p:cNvSpPr/>
          <p:nvPr/>
        </p:nvSpPr>
        <p:spPr>
          <a:xfrm rot="16200000">
            <a:off x="2895158"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6" name="Arrow: Up 105">
            <a:extLst>
              <a:ext uri="{FF2B5EF4-FFF2-40B4-BE49-F238E27FC236}">
                <a16:creationId xmlns:a16="http://schemas.microsoft.com/office/drawing/2014/main" id="{8828F313-2474-4640-8A8F-000DF5EFDE27}"/>
              </a:ext>
            </a:extLst>
          </p:cNvPr>
          <p:cNvSpPr/>
          <p:nvPr/>
        </p:nvSpPr>
        <p:spPr>
          <a:xfrm rot="16200000">
            <a:off x="289505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7" name="Arrow: Up 106">
            <a:extLst>
              <a:ext uri="{FF2B5EF4-FFF2-40B4-BE49-F238E27FC236}">
                <a16:creationId xmlns:a16="http://schemas.microsoft.com/office/drawing/2014/main" id="{A5C5A2EA-57D5-415D-9C66-B860735622F6}"/>
              </a:ext>
            </a:extLst>
          </p:cNvPr>
          <p:cNvSpPr/>
          <p:nvPr/>
        </p:nvSpPr>
        <p:spPr>
          <a:xfrm rot="16200000">
            <a:off x="1363503" y="309543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8" name="Arrow: Up 107">
            <a:extLst>
              <a:ext uri="{FF2B5EF4-FFF2-40B4-BE49-F238E27FC236}">
                <a16:creationId xmlns:a16="http://schemas.microsoft.com/office/drawing/2014/main" id="{75A16BC4-B508-43F3-85CE-1A74ECE82168}"/>
              </a:ext>
            </a:extLst>
          </p:cNvPr>
          <p:cNvSpPr/>
          <p:nvPr/>
        </p:nvSpPr>
        <p:spPr>
          <a:xfrm rot="16200000">
            <a:off x="1363502"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9" name="Arrow: Up 108">
            <a:extLst>
              <a:ext uri="{FF2B5EF4-FFF2-40B4-BE49-F238E27FC236}">
                <a16:creationId xmlns:a16="http://schemas.microsoft.com/office/drawing/2014/main" id="{C007096F-748D-40CA-A083-5902EE4CEA57}"/>
              </a:ext>
            </a:extLst>
          </p:cNvPr>
          <p:cNvSpPr/>
          <p:nvPr/>
        </p:nvSpPr>
        <p:spPr>
          <a:xfrm rot="16200000">
            <a:off x="58788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0" name="Arrow: Up 109">
            <a:extLst>
              <a:ext uri="{FF2B5EF4-FFF2-40B4-BE49-F238E27FC236}">
                <a16:creationId xmlns:a16="http://schemas.microsoft.com/office/drawing/2014/main" id="{BD592C88-9EB1-4B4E-BF8D-397F8235CBD7}"/>
              </a:ext>
            </a:extLst>
          </p:cNvPr>
          <p:cNvSpPr/>
          <p:nvPr/>
        </p:nvSpPr>
        <p:spPr>
          <a:xfrm rot="5400000">
            <a:off x="5878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1" name="Arrow: Up 110">
            <a:extLst>
              <a:ext uri="{FF2B5EF4-FFF2-40B4-BE49-F238E27FC236}">
                <a16:creationId xmlns:a16="http://schemas.microsoft.com/office/drawing/2014/main" id="{CCA6BC24-438C-4041-A407-A2B036CF2A50}"/>
              </a:ext>
            </a:extLst>
          </p:cNvPr>
          <p:cNvSpPr/>
          <p:nvPr/>
        </p:nvSpPr>
        <p:spPr>
          <a:xfrm rot="5400000">
            <a:off x="58788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D2F0944A-ED30-4CAF-8812-BC58B2FF5CC1}"/>
              </a:ext>
            </a:extLst>
          </p:cNvPr>
          <p:cNvSpPr txBox="1"/>
          <p:nvPr/>
        </p:nvSpPr>
        <p:spPr>
          <a:xfrm>
            <a:off x="5857485" y="283986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3" name="TextBox 112">
            <a:extLst>
              <a:ext uri="{FF2B5EF4-FFF2-40B4-BE49-F238E27FC236}">
                <a16:creationId xmlns:a16="http://schemas.microsoft.com/office/drawing/2014/main" id="{E9268460-28F8-462F-929C-06981215B362}"/>
              </a:ext>
            </a:extLst>
          </p:cNvPr>
          <p:cNvSpPr txBox="1"/>
          <p:nvPr/>
        </p:nvSpPr>
        <p:spPr>
          <a:xfrm>
            <a:off x="6508411"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4" name="TextBox 113">
            <a:extLst>
              <a:ext uri="{FF2B5EF4-FFF2-40B4-BE49-F238E27FC236}">
                <a16:creationId xmlns:a16="http://schemas.microsoft.com/office/drawing/2014/main" id="{C46C3AF9-F20E-498A-A5F5-E11F9D3010EC}"/>
              </a:ext>
            </a:extLst>
          </p:cNvPr>
          <p:cNvSpPr txBox="1"/>
          <p:nvPr/>
        </p:nvSpPr>
        <p:spPr>
          <a:xfrm>
            <a:off x="6547814"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5" name="TextBox 114">
            <a:extLst>
              <a:ext uri="{FF2B5EF4-FFF2-40B4-BE49-F238E27FC236}">
                <a16:creationId xmlns:a16="http://schemas.microsoft.com/office/drawing/2014/main" id="{C1EDAEE9-A582-4CBD-987C-EEB08365E530}"/>
              </a:ext>
            </a:extLst>
          </p:cNvPr>
          <p:cNvSpPr txBox="1"/>
          <p:nvPr/>
        </p:nvSpPr>
        <p:spPr>
          <a:xfrm>
            <a:off x="7450113" y="1054821"/>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6" name="TextBox 115">
            <a:extLst>
              <a:ext uri="{FF2B5EF4-FFF2-40B4-BE49-F238E27FC236}">
                <a16:creationId xmlns:a16="http://schemas.microsoft.com/office/drawing/2014/main" id="{7F6DCC39-12AF-4B4F-ACFE-E43AC44FB53C}"/>
              </a:ext>
            </a:extLst>
          </p:cNvPr>
          <p:cNvSpPr txBox="1"/>
          <p:nvPr/>
        </p:nvSpPr>
        <p:spPr>
          <a:xfrm>
            <a:off x="8987692"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7" name="TextBox 116">
            <a:extLst>
              <a:ext uri="{FF2B5EF4-FFF2-40B4-BE49-F238E27FC236}">
                <a16:creationId xmlns:a16="http://schemas.microsoft.com/office/drawing/2014/main" id="{C0A81F26-CA41-4D9E-91A7-6ED27EB634B6}"/>
              </a:ext>
            </a:extLst>
          </p:cNvPr>
          <p:cNvSpPr txBox="1"/>
          <p:nvPr/>
        </p:nvSpPr>
        <p:spPr>
          <a:xfrm>
            <a:off x="9617611"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8" name="TextBox 117">
            <a:extLst>
              <a:ext uri="{FF2B5EF4-FFF2-40B4-BE49-F238E27FC236}">
                <a16:creationId xmlns:a16="http://schemas.microsoft.com/office/drawing/2014/main" id="{4E2E59B8-0263-4E93-B928-2001053336AC}"/>
              </a:ext>
            </a:extLst>
          </p:cNvPr>
          <p:cNvSpPr txBox="1"/>
          <p:nvPr/>
        </p:nvSpPr>
        <p:spPr>
          <a:xfrm>
            <a:off x="8046605" y="5305058"/>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9" name="TextBox 118">
            <a:extLst>
              <a:ext uri="{FF2B5EF4-FFF2-40B4-BE49-F238E27FC236}">
                <a16:creationId xmlns:a16="http://schemas.microsoft.com/office/drawing/2014/main" id="{665EFABB-5B17-470C-A8E4-5697B5B7BFF1}"/>
              </a:ext>
            </a:extLst>
          </p:cNvPr>
          <p:cNvSpPr txBox="1"/>
          <p:nvPr/>
        </p:nvSpPr>
        <p:spPr>
          <a:xfrm>
            <a:off x="8984044"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0" name="TextBox 119">
            <a:extLst>
              <a:ext uri="{FF2B5EF4-FFF2-40B4-BE49-F238E27FC236}">
                <a16:creationId xmlns:a16="http://schemas.microsoft.com/office/drawing/2014/main" id="{9909536C-2BA6-4FFD-9F18-E12157159AAC}"/>
              </a:ext>
            </a:extLst>
          </p:cNvPr>
          <p:cNvSpPr txBox="1"/>
          <p:nvPr/>
        </p:nvSpPr>
        <p:spPr>
          <a:xfrm>
            <a:off x="8053738"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1" name="TextBox 120">
            <a:extLst>
              <a:ext uri="{FF2B5EF4-FFF2-40B4-BE49-F238E27FC236}">
                <a16:creationId xmlns:a16="http://schemas.microsoft.com/office/drawing/2014/main" id="{436FF336-0F47-4402-B266-D55FE445269B}"/>
              </a:ext>
            </a:extLst>
          </p:cNvPr>
          <p:cNvSpPr txBox="1"/>
          <p:nvPr/>
        </p:nvSpPr>
        <p:spPr>
          <a:xfrm>
            <a:off x="5974785" y="122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2" name="TextBox 121">
            <a:extLst>
              <a:ext uri="{FF2B5EF4-FFF2-40B4-BE49-F238E27FC236}">
                <a16:creationId xmlns:a16="http://schemas.microsoft.com/office/drawing/2014/main" id="{31BF793D-F6D1-4BCF-9890-9F9CB4FCB50E}"/>
              </a:ext>
            </a:extLst>
          </p:cNvPr>
          <p:cNvSpPr txBox="1"/>
          <p:nvPr/>
        </p:nvSpPr>
        <p:spPr>
          <a:xfrm>
            <a:off x="4472465"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3" name="TextBox 122">
            <a:extLst>
              <a:ext uri="{FF2B5EF4-FFF2-40B4-BE49-F238E27FC236}">
                <a16:creationId xmlns:a16="http://schemas.microsoft.com/office/drawing/2014/main" id="{3240C3B3-C6AE-418F-8019-E5AA41D3CF2A}"/>
              </a:ext>
            </a:extLst>
          </p:cNvPr>
          <p:cNvSpPr txBox="1"/>
          <p:nvPr/>
        </p:nvSpPr>
        <p:spPr>
          <a:xfrm>
            <a:off x="3501209"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4" name="TextBox 123">
            <a:extLst>
              <a:ext uri="{FF2B5EF4-FFF2-40B4-BE49-F238E27FC236}">
                <a16:creationId xmlns:a16="http://schemas.microsoft.com/office/drawing/2014/main" id="{D6A5DD83-80E6-4B7F-A259-53DAA79EB6A2}"/>
              </a:ext>
            </a:extLst>
          </p:cNvPr>
          <p:cNvSpPr txBox="1"/>
          <p:nvPr/>
        </p:nvSpPr>
        <p:spPr>
          <a:xfrm>
            <a:off x="2967222" y="288111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5" name="TextBox 124">
            <a:extLst>
              <a:ext uri="{FF2B5EF4-FFF2-40B4-BE49-F238E27FC236}">
                <a16:creationId xmlns:a16="http://schemas.microsoft.com/office/drawing/2014/main" id="{18BDC38B-2980-4E8E-8B43-21B2ABE5BB2D}"/>
              </a:ext>
            </a:extLst>
          </p:cNvPr>
          <p:cNvSpPr txBox="1"/>
          <p:nvPr/>
        </p:nvSpPr>
        <p:spPr>
          <a:xfrm>
            <a:off x="1986016"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6" name="TextBox 125">
            <a:extLst>
              <a:ext uri="{FF2B5EF4-FFF2-40B4-BE49-F238E27FC236}">
                <a16:creationId xmlns:a16="http://schemas.microsoft.com/office/drawing/2014/main" id="{DCB35AEB-982E-4563-971B-FA2664BD6A96}"/>
              </a:ext>
            </a:extLst>
          </p:cNvPr>
          <p:cNvSpPr txBox="1"/>
          <p:nvPr/>
        </p:nvSpPr>
        <p:spPr>
          <a:xfrm>
            <a:off x="1452001" y="472104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7" name="TextBox 126">
            <a:extLst>
              <a:ext uri="{FF2B5EF4-FFF2-40B4-BE49-F238E27FC236}">
                <a16:creationId xmlns:a16="http://schemas.microsoft.com/office/drawing/2014/main" id="{7A953CD7-7C24-4C34-8D06-670523516160}"/>
              </a:ext>
            </a:extLst>
          </p:cNvPr>
          <p:cNvSpPr txBox="1"/>
          <p:nvPr/>
        </p:nvSpPr>
        <p:spPr>
          <a:xfrm>
            <a:off x="1936846" y="44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8" name="TextBox 127">
            <a:extLst>
              <a:ext uri="{FF2B5EF4-FFF2-40B4-BE49-F238E27FC236}">
                <a16:creationId xmlns:a16="http://schemas.microsoft.com/office/drawing/2014/main" id="{6DB5E2DC-2F82-443B-BD7E-EC60EA4671AD}"/>
              </a:ext>
            </a:extLst>
          </p:cNvPr>
          <p:cNvSpPr txBox="1"/>
          <p:nvPr/>
        </p:nvSpPr>
        <p:spPr>
          <a:xfrm>
            <a:off x="4472464" y="380974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9" name="TextBox 128">
            <a:extLst>
              <a:ext uri="{FF2B5EF4-FFF2-40B4-BE49-F238E27FC236}">
                <a16:creationId xmlns:a16="http://schemas.microsoft.com/office/drawing/2014/main" id="{8FFEC99E-098D-4451-9F2D-4A3C249595F8}"/>
              </a:ext>
            </a:extLst>
          </p:cNvPr>
          <p:cNvSpPr txBox="1"/>
          <p:nvPr/>
        </p:nvSpPr>
        <p:spPr>
          <a:xfrm>
            <a:off x="5064676" y="5306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30" name="TextBox 129">
            <a:extLst>
              <a:ext uri="{FF2B5EF4-FFF2-40B4-BE49-F238E27FC236}">
                <a16:creationId xmlns:a16="http://schemas.microsoft.com/office/drawing/2014/main" id="{7DC903FC-9EB8-4889-A3D1-FB6E8ECA6F49}"/>
              </a:ext>
            </a:extLst>
          </p:cNvPr>
          <p:cNvSpPr txBox="1"/>
          <p:nvPr/>
        </p:nvSpPr>
        <p:spPr>
          <a:xfrm>
            <a:off x="9583782"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31" name="TextBox 130">
            <a:extLst>
              <a:ext uri="{FF2B5EF4-FFF2-40B4-BE49-F238E27FC236}">
                <a16:creationId xmlns:a16="http://schemas.microsoft.com/office/drawing/2014/main" id="{C7C4CB7F-39ED-49B5-B3B9-F15B9D7C3EE2}"/>
              </a:ext>
            </a:extLst>
          </p:cNvPr>
          <p:cNvSpPr txBox="1"/>
          <p:nvPr/>
        </p:nvSpPr>
        <p:spPr>
          <a:xfrm>
            <a:off x="7440633"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32" name="TextBox 131">
            <a:extLst>
              <a:ext uri="{FF2B5EF4-FFF2-40B4-BE49-F238E27FC236}">
                <a16:creationId xmlns:a16="http://schemas.microsoft.com/office/drawing/2014/main" id="{819AD4F8-429D-4DBE-8D6D-45A2820FD6C5}"/>
              </a:ext>
            </a:extLst>
          </p:cNvPr>
          <p:cNvSpPr txBox="1"/>
          <p:nvPr/>
        </p:nvSpPr>
        <p:spPr>
          <a:xfrm>
            <a:off x="5976000" y="98536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33" name="TextBox 132">
            <a:extLst>
              <a:ext uri="{FF2B5EF4-FFF2-40B4-BE49-F238E27FC236}">
                <a16:creationId xmlns:a16="http://schemas.microsoft.com/office/drawing/2014/main" id="{E46F8BA0-93FF-4431-98BE-D8DD0DCA2FE1}"/>
              </a:ext>
            </a:extLst>
          </p:cNvPr>
          <p:cNvSpPr txBox="1"/>
          <p:nvPr/>
        </p:nvSpPr>
        <p:spPr>
          <a:xfrm>
            <a:off x="8050250" y="167219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34" name="TextBox 133">
            <a:extLst>
              <a:ext uri="{FF2B5EF4-FFF2-40B4-BE49-F238E27FC236}">
                <a16:creationId xmlns:a16="http://schemas.microsoft.com/office/drawing/2014/main" id="{F9944C07-25F6-4078-8CBD-7DC5E3C07DFD}"/>
              </a:ext>
            </a:extLst>
          </p:cNvPr>
          <p:cNvSpPr txBox="1"/>
          <p:nvPr/>
        </p:nvSpPr>
        <p:spPr>
          <a:xfrm>
            <a:off x="5963388" y="475520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35" name="TextBox 134">
            <a:extLst>
              <a:ext uri="{FF2B5EF4-FFF2-40B4-BE49-F238E27FC236}">
                <a16:creationId xmlns:a16="http://schemas.microsoft.com/office/drawing/2014/main" id="{B033DFA9-AE57-49DC-BF8C-1FE417E1722E}"/>
              </a:ext>
            </a:extLst>
          </p:cNvPr>
          <p:cNvSpPr txBox="1"/>
          <p:nvPr/>
        </p:nvSpPr>
        <p:spPr>
          <a:xfrm>
            <a:off x="4487747" y="1926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36" name="TextBox 135">
            <a:extLst>
              <a:ext uri="{FF2B5EF4-FFF2-40B4-BE49-F238E27FC236}">
                <a16:creationId xmlns:a16="http://schemas.microsoft.com/office/drawing/2014/main" id="{3F5F12E9-FC1A-431A-855E-EF938FA9204F}"/>
              </a:ext>
            </a:extLst>
          </p:cNvPr>
          <p:cNvSpPr txBox="1"/>
          <p:nvPr/>
        </p:nvSpPr>
        <p:spPr>
          <a:xfrm>
            <a:off x="1495108" y="286647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37" name="TextBox 136">
            <a:extLst>
              <a:ext uri="{FF2B5EF4-FFF2-40B4-BE49-F238E27FC236}">
                <a16:creationId xmlns:a16="http://schemas.microsoft.com/office/drawing/2014/main" id="{93A9B03A-D562-493F-827C-2EAB5B3AABC8}"/>
              </a:ext>
            </a:extLst>
          </p:cNvPr>
          <p:cNvSpPr txBox="1"/>
          <p:nvPr/>
        </p:nvSpPr>
        <p:spPr>
          <a:xfrm>
            <a:off x="302099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38" name="TextBox 137">
            <a:extLst>
              <a:ext uri="{FF2B5EF4-FFF2-40B4-BE49-F238E27FC236}">
                <a16:creationId xmlns:a16="http://schemas.microsoft.com/office/drawing/2014/main" id="{A6C3955D-7018-4307-A3E4-01E060C1F8F5}"/>
              </a:ext>
            </a:extLst>
          </p:cNvPr>
          <p:cNvSpPr txBox="1"/>
          <p:nvPr/>
        </p:nvSpPr>
        <p:spPr>
          <a:xfrm>
            <a:off x="4989872"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39" name="TextBox 138">
            <a:extLst>
              <a:ext uri="{FF2B5EF4-FFF2-40B4-BE49-F238E27FC236}">
                <a16:creationId xmlns:a16="http://schemas.microsoft.com/office/drawing/2014/main" id="{1B1992EA-A2FB-4FB1-A8D2-B5CD1348C65B}"/>
              </a:ext>
            </a:extLst>
          </p:cNvPr>
          <p:cNvSpPr txBox="1"/>
          <p:nvPr/>
        </p:nvSpPr>
        <p:spPr>
          <a:xfrm>
            <a:off x="6456303" y="776346"/>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0" name="TextBox 139">
            <a:extLst>
              <a:ext uri="{FF2B5EF4-FFF2-40B4-BE49-F238E27FC236}">
                <a16:creationId xmlns:a16="http://schemas.microsoft.com/office/drawing/2014/main" id="{24DA8EFB-1B2A-4936-8587-6BBFC0F84886}"/>
              </a:ext>
            </a:extLst>
          </p:cNvPr>
          <p:cNvSpPr txBox="1"/>
          <p:nvPr/>
        </p:nvSpPr>
        <p:spPr>
          <a:xfrm>
            <a:off x="7475489" y="12061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1" name="TextBox 140">
            <a:extLst>
              <a:ext uri="{FF2B5EF4-FFF2-40B4-BE49-F238E27FC236}">
                <a16:creationId xmlns:a16="http://schemas.microsoft.com/office/drawing/2014/main" id="{8E193701-8F73-4B09-B0BC-16A0B42BB408}"/>
              </a:ext>
            </a:extLst>
          </p:cNvPr>
          <p:cNvSpPr txBox="1"/>
          <p:nvPr/>
        </p:nvSpPr>
        <p:spPr>
          <a:xfrm>
            <a:off x="7999397"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2" name="TextBox 141">
            <a:extLst>
              <a:ext uri="{FF2B5EF4-FFF2-40B4-BE49-F238E27FC236}">
                <a16:creationId xmlns:a16="http://schemas.microsoft.com/office/drawing/2014/main" id="{38BBF682-478A-4321-A9BB-E1FDDECE64B6}"/>
              </a:ext>
            </a:extLst>
          </p:cNvPr>
          <p:cNvSpPr txBox="1"/>
          <p:nvPr/>
        </p:nvSpPr>
        <p:spPr>
          <a:xfrm>
            <a:off x="1047995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3" name="TextBox 142">
            <a:extLst>
              <a:ext uri="{FF2B5EF4-FFF2-40B4-BE49-F238E27FC236}">
                <a16:creationId xmlns:a16="http://schemas.microsoft.com/office/drawing/2014/main" id="{FBBF74B5-6DE4-4818-B1F8-AD21FFEA6D10}"/>
              </a:ext>
            </a:extLst>
          </p:cNvPr>
          <p:cNvSpPr txBox="1"/>
          <p:nvPr/>
        </p:nvSpPr>
        <p:spPr>
          <a:xfrm>
            <a:off x="10526463" y="37981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4" name="TextBox 143">
            <a:extLst>
              <a:ext uri="{FF2B5EF4-FFF2-40B4-BE49-F238E27FC236}">
                <a16:creationId xmlns:a16="http://schemas.microsoft.com/office/drawing/2014/main" id="{EAE2839F-FEEC-4E76-A1C5-8CDBB13BEBCF}"/>
              </a:ext>
            </a:extLst>
          </p:cNvPr>
          <p:cNvSpPr txBox="1"/>
          <p:nvPr/>
        </p:nvSpPr>
        <p:spPr>
          <a:xfrm>
            <a:off x="9027089" y="52176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5" name="TextBox 144">
            <a:extLst>
              <a:ext uri="{FF2B5EF4-FFF2-40B4-BE49-F238E27FC236}">
                <a16:creationId xmlns:a16="http://schemas.microsoft.com/office/drawing/2014/main" id="{16C074D3-E1A4-4815-9E1A-10BCE130A9AB}"/>
              </a:ext>
            </a:extLst>
          </p:cNvPr>
          <p:cNvSpPr txBox="1"/>
          <p:nvPr/>
        </p:nvSpPr>
        <p:spPr>
          <a:xfrm>
            <a:off x="8001541" y="4410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6" name="TextBox 145">
            <a:extLst>
              <a:ext uri="{FF2B5EF4-FFF2-40B4-BE49-F238E27FC236}">
                <a16:creationId xmlns:a16="http://schemas.microsoft.com/office/drawing/2014/main" id="{1A01D4DC-CDA9-47B3-B29A-8A7B762F411B}"/>
              </a:ext>
            </a:extLst>
          </p:cNvPr>
          <p:cNvSpPr txBox="1"/>
          <p:nvPr/>
        </p:nvSpPr>
        <p:spPr>
          <a:xfrm>
            <a:off x="8015811"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7" name="TextBox 146">
            <a:extLst>
              <a:ext uri="{FF2B5EF4-FFF2-40B4-BE49-F238E27FC236}">
                <a16:creationId xmlns:a16="http://schemas.microsoft.com/office/drawing/2014/main" id="{946B44EF-10C4-4F19-B7F8-F46647F54021}"/>
              </a:ext>
            </a:extLst>
          </p:cNvPr>
          <p:cNvSpPr txBox="1"/>
          <p:nvPr/>
        </p:nvSpPr>
        <p:spPr>
          <a:xfrm>
            <a:off x="9038094" y="192418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8" name="TextBox 147">
            <a:extLst>
              <a:ext uri="{FF2B5EF4-FFF2-40B4-BE49-F238E27FC236}">
                <a16:creationId xmlns:a16="http://schemas.microsoft.com/office/drawing/2014/main" id="{8D54C764-CF96-4C66-AB5D-B0EED2B77154}"/>
              </a:ext>
            </a:extLst>
          </p:cNvPr>
          <p:cNvSpPr txBox="1"/>
          <p:nvPr/>
        </p:nvSpPr>
        <p:spPr>
          <a:xfrm>
            <a:off x="7462820" y="47243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9" name="TextBox 148">
            <a:extLst>
              <a:ext uri="{FF2B5EF4-FFF2-40B4-BE49-F238E27FC236}">
                <a16:creationId xmlns:a16="http://schemas.microsoft.com/office/drawing/2014/main" id="{F392904C-B39E-4D29-B42E-2314588889C1}"/>
              </a:ext>
            </a:extLst>
          </p:cNvPr>
          <p:cNvSpPr txBox="1"/>
          <p:nvPr/>
        </p:nvSpPr>
        <p:spPr>
          <a:xfrm>
            <a:off x="4509633" y="4755204"/>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0" name="TextBox 149">
            <a:extLst>
              <a:ext uri="{FF2B5EF4-FFF2-40B4-BE49-F238E27FC236}">
                <a16:creationId xmlns:a16="http://schemas.microsoft.com/office/drawing/2014/main" id="{A571A852-B36A-4262-9A78-7F4E08C9B1D6}"/>
              </a:ext>
            </a:extLst>
          </p:cNvPr>
          <p:cNvSpPr txBox="1"/>
          <p:nvPr/>
        </p:nvSpPr>
        <p:spPr>
          <a:xfrm>
            <a:off x="3033347" y="3810521"/>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1" name="TextBox 150">
            <a:extLst>
              <a:ext uri="{FF2B5EF4-FFF2-40B4-BE49-F238E27FC236}">
                <a16:creationId xmlns:a16="http://schemas.microsoft.com/office/drawing/2014/main" id="{96B8D14C-6481-4F2A-AE68-697DA10E8D0F}"/>
              </a:ext>
            </a:extLst>
          </p:cNvPr>
          <p:cNvSpPr txBox="1"/>
          <p:nvPr/>
        </p:nvSpPr>
        <p:spPr>
          <a:xfrm>
            <a:off x="1903865" y="355681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2" name="TextBox 151">
            <a:extLst>
              <a:ext uri="{FF2B5EF4-FFF2-40B4-BE49-F238E27FC236}">
                <a16:creationId xmlns:a16="http://schemas.microsoft.com/office/drawing/2014/main" id="{D660D06E-0435-41C1-BF4B-C050BA3C3861}"/>
              </a:ext>
            </a:extLst>
          </p:cNvPr>
          <p:cNvSpPr txBox="1"/>
          <p:nvPr/>
        </p:nvSpPr>
        <p:spPr>
          <a:xfrm>
            <a:off x="1935765" y="53064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3" name="TextBox 152">
            <a:extLst>
              <a:ext uri="{FF2B5EF4-FFF2-40B4-BE49-F238E27FC236}">
                <a16:creationId xmlns:a16="http://schemas.microsoft.com/office/drawing/2014/main" id="{5DC2C278-DE41-4572-927B-55A28F5291A9}"/>
              </a:ext>
            </a:extLst>
          </p:cNvPr>
          <p:cNvSpPr txBox="1"/>
          <p:nvPr/>
        </p:nvSpPr>
        <p:spPr>
          <a:xfrm>
            <a:off x="3501209"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54" name="TextBox 153">
            <a:extLst>
              <a:ext uri="{FF2B5EF4-FFF2-40B4-BE49-F238E27FC236}">
                <a16:creationId xmlns:a16="http://schemas.microsoft.com/office/drawing/2014/main" id="{7C97CD69-436C-4B1C-A714-8A0B3728A682}"/>
              </a:ext>
            </a:extLst>
          </p:cNvPr>
          <p:cNvSpPr txBox="1"/>
          <p:nvPr/>
        </p:nvSpPr>
        <p:spPr>
          <a:xfrm>
            <a:off x="3416371" y="261086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5" name="TextBox 154">
            <a:extLst>
              <a:ext uri="{FF2B5EF4-FFF2-40B4-BE49-F238E27FC236}">
                <a16:creationId xmlns:a16="http://schemas.microsoft.com/office/drawing/2014/main" id="{0B6CEDF6-E16D-46A7-80FB-CC0AD302954F}"/>
              </a:ext>
            </a:extLst>
          </p:cNvPr>
          <p:cNvSpPr txBox="1"/>
          <p:nvPr/>
        </p:nvSpPr>
        <p:spPr>
          <a:xfrm>
            <a:off x="4989035" y="1674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6" name="TextBox 155">
            <a:extLst>
              <a:ext uri="{FF2B5EF4-FFF2-40B4-BE49-F238E27FC236}">
                <a16:creationId xmlns:a16="http://schemas.microsoft.com/office/drawing/2014/main" id="{B3441E8E-F64D-41F1-A34F-A5F713CA8768}"/>
              </a:ext>
            </a:extLst>
          </p:cNvPr>
          <p:cNvSpPr txBox="1"/>
          <p:nvPr/>
        </p:nvSpPr>
        <p:spPr>
          <a:xfrm>
            <a:off x="5976000"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7" name="TextBox 156">
            <a:extLst>
              <a:ext uri="{FF2B5EF4-FFF2-40B4-BE49-F238E27FC236}">
                <a16:creationId xmlns:a16="http://schemas.microsoft.com/office/drawing/2014/main" id="{6D6CB4F9-437D-431E-BF51-D61F18DB77D7}"/>
              </a:ext>
            </a:extLst>
          </p:cNvPr>
          <p:cNvSpPr txBox="1"/>
          <p:nvPr/>
        </p:nvSpPr>
        <p:spPr>
          <a:xfrm>
            <a:off x="7473724" y="28548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8" name="TextBox 157">
            <a:extLst>
              <a:ext uri="{FF2B5EF4-FFF2-40B4-BE49-F238E27FC236}">
                <a16:creationId xmlns:a16="http://schemas.microsoft.com/office/drawing/2014/main" id="{6DC3B9C7-5084-4848-8185-E2D473A8AA7B}"/>
              </a:ext>
            </a:extLst>
          </p:cNvPr>
          <p:cNvSpPr txBox="1"/>
          <p:nvPr/>
        </p:nvSpPr>
        <p:spPr>
          <a:xfrm>
            <a:off x="4959345"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9" name="TextBox 158">
            <a:extLst>
              <a:ext uri="{FF2B5EF4-FFF2-40B4-BE49-F238E27FC236}">
                <a16:creationId xmlns:a16="http://schemas.microsoft.com/office/drawing/2014/main" id="{073B1B30-0332-44D0-A973-C47C4D77FEF6}"/>
              </a:ext>
            </a:extLst>
          </p:cNvPr>
          <p:cNvSpPr txBox="1"/>
          <p:nvPr/>
        </p:nvSpPr>
        <p:spPr>
          <a:xfrm>
            <a:off x="5891435" y="3798183"/>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60" name="TextBox 159">
            <a:extLst>
              <a:ext uri="{FF2B5EF4-FFF2-40B4-BE49-F238E27FC236}">
                <a16:creationId xmlns:a16="http://schemas.microsoft.com/office/drawing/2014/main" id="{6FB543ED-E9E1-4824-B7CD-AF8A2C9D60F0}"/>
              </a:ext>
            </a:extLst>
          </p:cNvPr>
          <p:cNvSpPr txBox="1"/>
          <p:nvPr/>
        </p:nvSpPr>
        <p:spPr>
          <a:xfrm>
            <a:off x="6462528" y="4410028"/>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61" name="Action Button: Custom 16">
            <a:hlinkClick r:id="" action="ppaction://noaction" highlightClick="1">
              <a:snd r:embed="rId7" name="slide 9.wav"/>
            </a:hlinkClick>
            <a:extLst>
              <a:ext uri="{FF2B5EF4-FFF2-40B4-BE49-F238E27FC236}">
                <a16:creationId xmlns:a16="http://schemas.microsoft.com/office/drawing/2014/main" id="{94BD2E3B-C553-4FAF-97B8-32E3DA334832}"/>
              </a:ext>
            </a:extLst>
          </p:cNvPr>
          <p:cNvSpPr/>
          <p:nvPr/>
        </p:nvSpPr>
        <p:spPr>
          <a:xfrm>
            <a:off x="11655704" y="59109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pSp>
        <p:nvGrpSpPr>
          <p:cNvPr id="162" name="Group 161">
            <a:extLst>
              <a:ext uri="{FF2B5EF4-FFF2-40B4-BE49-F238E27FC236}">
                <a16:creationId xmlns:a16="http://schemas.microsoft.com/office/drawing/2014/main" id="{85E912DB-4998-4BE9-9659-7FD8564CDF20}"/>
              </a:ext>
            </a:extLst>
          </p:cNvPr>
          <p:cNvGrpSpPr/>
          <p:nvPr/>
        </p:nvGrpSpPr>
        <p:grpSpPr>
          <a:xfrm>
            <a:off x="1742400" y="5518800"/>
            <a:ext cx="1068497" cy="846713"/>
            <a:chOff x="1742400" y="5518800"/>
            <a:chExt cx="1068497" cy="846713"/>
          </a:xfrm>
        </p:grpSpPr>
        <p:pic>
          <p:nvPicPr>
            <p:cNvPr id="163" name="Picture 162" descr="A picture containing flower&#10;&#10;Description automatically generated">
              <a:extLst>
                <a:ext uri="{FF2B5EF4-FFF2-40B4-BE49-F238E27FC236}">
                  <a16:creationId xmlns:a16="http://schemas.microsoft.com/office/drawing/2014/main" id="{66679E8E-C256-49D4-842D-FD981D6028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400" y="5518800"/>
              <a:ext cx="1068497" cy="846713"/>
            </a:xfrm>
            <a:prstGeom prst="rect">
              <a:avLst/>
            </a:prstGeom>
          </p:spPr>
        </p:pic>
        <p:sp>
          <p:nvSpPr>
            <p:cNvPr id="164" name="TextBox 163">
              <a:extLst>
                <a:ext uri="{FF2B5EF4-FFF2-40B4-BE49-F238E27FC236}">
                  <a16:creationId xmlns:a16="http://schemas.microsoft.com/office/drawing/2014/main" id="{BA7EDEA4-9898-4080-A3F8-EC16113B696D}"/>
                </a:ext>
              </a:extLst>
            </p:cNvPr>
            <p:cNvSpPr txBox="1"/>
            <p:nvPr/>
          </p:nvSpPr>
          <p:spPr>
            <a:xfrm>
              <a:off x="1874226" y="5565315"/>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E</a:t>
              </a:r>
            </a:p>
          </p:txBody>
        </p:sp>
      </p:grpSp>
      <p:sp>
        <p:nvSpPr>
          <p:cNvPr id="165" name="Arrow: Up 164">
            <a:extLst>
              <a:ext uri="{FF2B5EF4-FFF2-40B4-BE49-F238E27FC236}">
                <a16:creationId xmlns:a16="http://schemas.microsoft.com/office/drawing/2014/main" id="{F108BA9F-C338-4D6B-B23F-9DEC6C7B1D7E}"/>
              </a:ext>
            </a:extLst>
          </p:cNvPr>
          <p:cNvSpPr/>
          <p:nvPr/>
        </p:nvSpPr>
        <p:spPr>
          <a:xfrm rot="10800000">
            <a:off x="2113200"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66" name="Group 165">
            <a:extLst>
              <a:ext uri="{FF2B5EF4-FFF2-40B4-BE49-F238E27FC236}">
                <a16:creationId xmlns:a16="http://schemas.microsoft.com/office/drawing/2014/main" id="{89239E81-D48D-4394-8E58-3DCEB029117C}"/>
              </a:ext>
            </a:extLst>
          </p:cNvPr>
          <p:cNvGrpSpPr/>
          <p:nvPr/>
        </p:nvGrpSpPr>
        <p:grpSpPr>
          <a:xfrm>
            <a:off x="9360000" y="2808848"/>
            <a:ext cx="1068497" cy="846713"/>
            <a:chOff x="9360000" y="2808848"/>
            <a:chExt cx="1068497" cy="846713"/>
          </a:xfrm>
        </p:grpSpPr>
        <p:pic>
          <p:nvPicPr>
            <p:cNvPr id="167" name="Picture 166" descr="A picture containing flower&#10;&#10;Description automatically generated">
              <a:extLst>
                <a:ext uri="{FF2B5EF4-FFF2-40B4-BE49-F238E27FC236}">
                  <a16:creationId xmlns:a16="http://schemas.microsoft.com/office/drawing/2014/main" id="{EEFF5BF0-492C-4E6C-BD55-FF54ACE5FB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2808848"/>
              <a:ext cx="1068497" cy="846713"/>
            </a:xfrm>
            <a:prstGeom prst="rect">
              <a:avLst/>
            </a:prstGeom>
          </p:spPr>
        </p:pic>
        <p:sp>
          <p:nvSpPr>
            <p:cNvPr id="168" name="TextBox 167">
              <a:extLst>
                <a:ext uri="{FF2B5EF4-FFF2-40B4-BE49-F238E27FC236}">
                  <a16:creationId xmlns:a16="http://schemas.microsoft.com/office/drawing/2014/main" id="{1A5B478D-E3D0-4D7E-9047-5ABCE625C85E}"/>
                </a:ext>
              </a:extLst>
            </p:cNvPr>
            <p:cNvSpPr txBox="1"/>
            <p:nvPr/>
          </p:nvSpPr>
          <p:spPr>
            <a:xfrm>
              <a:off x="9441892" y="283369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M</a:t>
              </a:r>
            </a:p>
          </p:txBody>
        </p:sp>
      </p:grpSp>
      <p:grpSp>
        <p:nvGrpSpPr>
          <p:cNvPr id="169" name="Group 168">
            <a:extLst>
              <a:ext uri="{FF2B5EF4-FFF2-40B4-BE49-F238E27FC236}">
                <a16:creationId xmlns:a16="http://schemas.microsoft.com/office/drawing/2014/main" id="{8CDCE722-96E7-4F61-A77C-81569933D628}"/>
              </a:ext>
            </a:extLst>
          </p:cNvPr>
          <p:cNvGrpSpPr/>
          <p:nvPr/>
        </p:nvGrpSpPr>
        <p:grpSpPr>
          <a:xfrm>
            <a:off x="7833600" y="108000"/>
            <a:ext cx="1068497" cy="846713"/>
            <a:chOff x="7833600" y="108000"/>
            <a:chExt cx="1068497" cy="846713"/>
          </a:xfrm>
        </p:grpSpPr>
        <p:pic>
          <p:nvPicPr>
            <p:cNvPr id="170" name="Picture 169" descr="A picture containing flower&#10;&#10;Description automatically generated">
              <a:extLst>
                <a:ext uri="{FF2B5EF4-FFF2-40B4-BE49-F238E27FC236}">
                  <a16:creationId xmlns:a16="http://schemas.microsoft.com/office/drawing/2014/main" id="{86BF80CB-79B8-4250-949B-69E9330DAE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3600" y="108000"/>
              <a:ext cx="1068497" cy="846713"/>
            </a:xfrm>
            <a:prstGeom prst="rect">
              <a:avLst/>
            </a:prstGeom>
          </p:spPr>
        </p:pic>
        <p:sp>
          <p:nvSpPr>
            <p:cNvPr id="171" name="TextBox 170">
              <a:extLst>
                <a:ext uri="{FF2B5EF4-FFF2-40B4-BE49-F238E27FC236}">
                  <a16:creationId xmlns:a16="http://schemas.microsoft.com/office/drawing/2014/main" id="{929F6419-3402-4E8D-BE32-6EEC941DE96F}"/>
                </a:ext>
              </a:extLst>
            </p:cNvPr>
            <p:cNvSpPr txBox="1"/>
            <p:nvPr/>
          </p:nvSpPr>
          <p:spPr>
            <a:xfrm>
              <a:off x="7959669" y="164391"/>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K</a:t>
              </a:r>
            </a:p>
          </p:txBody>
        </p:sp>
      </p:grpSp>
      <p:sp>
        <p:nvSpPr>
          <p:cNvPr id="172" name="Arrow: Up 171">
            <a:extLst>
              <a:ext uri="{FF2B5EF4-FFF2-40B4-BE49-F238E27FC236}">
                <a16:creationId xmlns:a16="http://schemas.microsoft.com/office/drawing/2014/main" id="{A3F75707-3279-4F63-AAA5-839AC7B90F87}"/>
              </a:ext>
            </a:extLst>
          </p:cNvPr>
          <p:cNvSpPr/>
          <p:nvPr/>
        </p:nvSpPr>
        <p:spPr>
          <a:xfrm>
            <a:off x="8203078"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3" name="Arrow: Up 172">
            <a:extLst>
              <a:ext uri="{FF2B5EF4-FFF2-40B4-BE49-F238E27FC236}">
                <a16:creationId xmlns:a16="http://schemas.microsoft.com/office/drawing/2014/main" id="{3A56D739-1510-41BC-9EB1-466768553332}"/>
              </a:ext>
            </a:extLst>
          </p:cNvPr>
          <p:cNvSpPr/>
          <p:nvPr/>
        </p:nvSpPr>
        <p:spPr>
          <a:xfrm>
            <a:off x="5184000"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74" name="Group 173">
            <a:extLst>
              <a:ext uri="{FF2B5EF4-FFF2-40B4-BE49-F238E27FC236}">
                <a16:creationId xmlns:a16="http://schemas.microsoft.com/office/drawing/2014/main" id="{CC481AB1-6BDE-4630-A9C3-E8C517E4CFD0}"/>
              </a:ext>
            </a:extLst>
          </p:cNvPr>
          <p:cNvGrpSpPr/>
          <p:nvPr/>
        </p:nvGrpSpPr>
        <p:grpSpPr>
          <a:xfrm>
            <a:off x="3254400" y="4658400"/>
            <a:ext cx="1068497" cy="846713"/>
            <a:chOff x="3254400" y="4658400"/>
            <a:chExt cx="1068497" cy="846713"/>
          </a:xfrm>
        </p:grpSpPr>
        <p:pic>
          <p:nvPicPr>
            <p:cNvPr id="175" name="Picture 174" descr="A picture containing flower&#10;&#10;Description automatically generated">
              <a:extLst>
                <a:ext uri="{FF2B5EF4-FFF2-40B4-BE49-F238E27FC236}">
                  <a16:creationId xmlns:a16="http://schemas.microsoft.com/office/drawing/2014/main" id="{AF20625C-D726-4931-B84F-2594BAF889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400" y="4658400"/>
              <a:ext cx="1068497" cy="846713"/>
            </a:xfrm>
            <a:prstGeom prst="rect">
              <a:avLst/>
            </a:prstGeom>
          </p:spPr>
        </p:pic>
        <p:sp>
          <p:nvSpPr>
            <p:cNvPr id="176" name="TextBox 175">
              <a:extLst>
                <a:ext uri="{FF2B5EF4-FFF2-40B4-BE49-F238E27FC236}">
                  <a16:creationId xmlns:a16="http://schemas.microsoft.com/office/drawing/2014/main" id="{21348A32-9FB5-491A-899C-F44CBC052D73}"/>
                </a:ext>
              </a:extLst>
            </p:cNvPr>
            <p:cNvSpPr txBox="1"/>
            <p:nvPr/>
          </p:nvSpPr>
          <p:spPr>
            <a:xfrm>
              <a:off x="3406547" y="470595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grpSp>
        <p:nvGrpSpPr>
          <p:cNvPr id="177" name="Group 176">
            <a:extLst>
              <a:ext uri="{FF2B5EF4-FFF2-40B4-BE49-F238E27FC236}">
                <a16:creationId xmlns:a16="http://schemas.microsoft.com/office/drawing/2014/main" id="{E2E0DC83-FA96-4C34-9E63-127EF71827B4}"/>
              </a:ext>
            </a:extLst>
          </p:cNvPr>
          <p:cNvGrpSpPr/>
          <p:nvPr/>
        </p:nvGrpSpPr>
        <p:grpSpPr>
          <a:xfrm>
            <a:off x="10843200" y="3722400"/>
            <a:ext cx="1068497" cy="846713"/>
            <a:chOff x="10843200" y="3722400"/>
            <a:chExt cx="1068497" cy="846713"/>
          </a:xfrm>
        </p:grpSpPr>
        <p:pic>
          <p:nvPicPr>
            <p:cNvPr id="178" name="Picture 177" descr="A picture containing flower&#10;&#10;Description automatically generated">
              <a:extLst>
                <a:ext uri="{FF2B5EF4-FFF2-40B4-BE49-F238E27FC236}">
                  <a16:creationId xmlns:a16="http://schemas.microsoft.com/office/drawing/2014/main" id="{F9FD7056-E1E5-4361-BE90-533A9E9C27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200" y="3722400"/>
              <a:ext cx="1068497" cy="846713"/>
            </a:xfrm>
            <a:prstGeom prst="rect">
              <a:avLst/>
            </a:prstGeom>
          </p:spPr>
        </p:pic>
        <p:sp>
          <p:nvSpPr>
            <p:cNvPr id="179" name="TextBox 178">
              <a:extLst>
                <a:ext uri="{FF2B5EF4-FFF2-40B4-BE49-F238E27FC236}">
                  <a16:creationId xmlns:a16="http://schemas.microsoft.com/office/drawing/2014/main" id="{EBCA13EB-3EBC-4DC5-B9A4-917A9C6E4CC1}"/>
                </a:ext>
              </a:extLst>
            </p:cNvPr>
            <p:cNvSpPr txBox="1"/>
            <p:nvPr/>
          </p:nvSpPr>
          <p:spPr>
            <a:xfrm>
              <a:off x="11024718" y="37520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P</a:t>
              </a:r>
            </a:p>
          </p:txBody>
        </p:sp>
      </p:grpSp>
      <p:grpSp>
        <p:nvGrpSpPr>
          <p:cNvPr id="180" name="Group 179">
            <a:extLst>
              <a:ext uri="{FF2B5EF4-FFF2-40B4-BE49-F238E27FC236}">
                <a16:creationId xmlns:a16="http://schemas.microsoft.com/office/drawing/2014/main" id="{884C98FA-502B-4041-A70A-34293E3788B6}"/>
              </a:ext>
            </a:extLst>
          </p:cNvPr>
          <p:cNvGrpSpPr/>
          <p:nvPr/>
        </p:nvGrpSpPr>
        <p:grpSpPr>
          <a:xfrm>
            <a:off x="9360000" y="4657508"/>
            <a:ext cx="1068497" cy="846713"/>
            <a:chOff x="9360000" y="4657508"/>
            <a:chExt cx="1068497" cy="846713"/>
          </a:xfrm>
        </p:grpSpPr>
        <p:pic>
          <p:nvPicPr>
            <p:cNvPr id="181" name="Picture 180" descr="A picture containing flower&#10;&#10;Description automatically generated">
              <a:extLst>
                <a:ext uri="{FF2B5EF4-FFF2-40B4-BE49-F238E27FC236}">
                  <a16:creationId xmlns:a16="http://schemas.microsoft.com/office/drawing/2014/main" id="{A74EA253-50AA-4DFE-A7D1-7B04C009C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4657508"/>
              <a:ext cx="1068497" cy="846713"/>
            </a:xfrm>
            <a:prstGeom prst="rect">
              <a:avLst/>
            </a:prstGeom>
          </p:spPr>
        </p:pic>
        <p:sp>
          <p:nvSpPr>
            <p:cNvPr id="182" name="TextBox 181">
              <a:extLst>
                <a:ext uri="{FF2B5EF4-FFF2-40B4-BE49-F238E27FC236}">
                  <a16:creationId xmlns:a16="http://schemas.microsoft.com/office/drawing/2014/main" id="{F65C9000-5F43-4E82-BC6B-AEDB32FEA112}"/>
                </a:ext>
              </a:extLst>
            </p:cNvPr>
            <p:cNvSpPr txBox="1"/>
            <p:nvPr/>
          </p:nvSpPr>
          <p:spPr>
            <a:xfrm>
              <a:off x="9441892" y="472104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G</a:t>
              </a:r>
            </a:p>
          </p:txBody>
        </p:sp>
      </p:grpSp>
      <p:grpSp>
        <p:nvGrpSpPr>
          <p:cNvPr id="183" name="Group 182">
            <a:extLst>
              <a:ext uri="{FF2B5EF4-FFF2-40B4-BE49-F238E27FC236}">
                <a16:creationId xmlns:a16="http://schemas.microsoft.com/office/drawing/2014/main" id="{45F08AA8-E09F-4A6F-8175-E62A28905099}"/>
              </a:ext>
            </a:extLst>
          </p:cNvPr>
          <p:cNvGrpSpPr/>
          <p:nvPr/>
        </p:nvGrpSpPr>
        <p:grpSpPr>
          <a:xfrm>
            <a:off x="4766400" y="5518800"/>
            <a:ext cx="1068497" cy="846713"/>
            <a:chOff x="4766400" y="5518800"/>
            <a:chExt cx="1068497" cy="846713"/>
          </a:xfrm>
        </p:grpSpPr>
        <p:pic>
          <p:nvPicPr>
            <p:cNvPr id="184" name="Picture 183" descr="A picture containing flower&#10;&#10;Description automatically generated">
              <a:extLst>
                <a:ext uri="{FF2B5EF4-FFF2-40B4-BE49-F238E27FC236}">
                  <a16:creationId xmlns:a16="http://schemas.microsoft.com/office/drawing/2014/main" id="{D8466E80-E620-4E9F-A291-A0CCFEA0D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400" y="5518800"/>
              <a:ext cx="1068497" cy="846713"/>
            </a:xfrm>
            <a:prstGeom prst="rect">
              <a:avLst/>
            </a:prstGeom>
          </p:spPr>
        </p:pic>
        <p:sp>
          <p:nvSpPr>
            <p:cNvPr id="185" name="TextBox 184">
              <a:extLst>
                <a:ext uri="{FF2B5EF4-FFF2-40B4-BE49-F238E27FC236}">
                  <a16:creationId xmlns:a16="http://schemas.microsoft.com/office/drawing/2014/main" id="{4CD384D1-DB7E-499B-B21A-C367E88C7BB2}"/>
                </a:ext>
              </a:extLst>
            </p:cNvPr>
            <p:cNvSpPr txBox="1"/>
            <p:nvPr/>
          </p:nvSpPr>
          <p:spPr>
            <a:xfrm>
              <a:off x="4876181" y="55653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X</a:t>
              </a:r>
            </a:p>
          </p:txBody>
        </p:sp>
      </p:grpSp>
      <p:sp>
        <p:nvSpPr>
          <p:cNvPr id="186" name="Arrow: Up 185">
            <a:extLst>
              <a:ext uri="{FF2B5EF4-FFF2-40B4-BE49-F238E27FC236}">
                <a16:creationId xmlns:a16="http://schemas.microsoft.com/office/drawing/2014/main" id="{25975F0C-E6EA-4CFD-A36F-2820A8BC2E1F}"/>
              </a:ext>
            </a:extLst>
          </p:cNvPr>
          <p:cNvSpPr/>
          <p:nvPr/>
        </p:nvSpPr>
        <p:spPr>
          <a:xfrm rot="10800000">
            <a:off x="5182689"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7" name="Arrow: Up 186">
            <a:extLst>
              <a:ext uri="{FF2B5EF4-FFF2-40B4-BE49-F238E27FC236}">
                <a16:creationId xmlns:a16="http://schemas.microsoft.com/office/drawing/2014/main" id="{CBAC7A02-4611-4388-9F76-7C42D7820067}"/>
              </a:ext>
            </a:extLst>
          </p:cNvPr>
          <p:cNvSpPr/>
          <p:nvPr/>
        </p:nvSpPr>
        <p:spPr>
          <a:xfrm rot="10800000">
            <a:off x="8204400" y="5380989"/>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88" name="Group 187">
            <a:extLst>
              <a:ext uri="{FF2B5EF4-FFF2-40B4-BE49-F238E27FC236}">
                <a16:creationId xmlns:a16="http://schemas.microsoft.com/office/drawing/2014/main" id="{AACF5B8A-5464-491B-9A60-B987AA6276C4}"/>
              </a:ext>
            </a:extLst>
          </p:cNvPr>
          <p:cNvGrpSpPr/>
          <p:nvPr/>
        </p:nvGrpSpPr>
        <p:grpSpPr>
          <a:xfrm>
            <a:off x="10843159" y="1872000"/>
            <a:ext cx="1068497" cy="846713"/>
            <a:chOff x="10843159" y="1872000"/>
            <a:chExt cx="1068497" cy="846713"/>
          </a:xfrm>
        </p:grpSpPr>
        <p:pic>
          <p:nvPicPr>
            <p:cNvPr id="189" name="Picture 188" descr="A picture containing flower&#10;&#10;Description automatically generated">
              <a:extLst>
                <a:ext uri="{FF2B5EF4-FFF2-40B4-BE49-F238E27FC236}">
                  <a16:creationId xmlns:a16="http://schemas.microsoft.com/office/drawing/2014/main" id="{588E04E9-F846-409D-AC45-99E8DAD71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159" y="1872000"/>
              <a:ext cx="1068497" cy="846713"/>
            </a:xfrm>
            <a:prstGeom prst="rect">
              <a:avLst/>
            </a:prstGeom>
          </p:spPr>
        </p:pic>
        <p:sp>
          <p:nvSpPr>
            <p:cNvPr id="190" name="TextBox 189">
              <a:extLst>
                <a:ext uri="{FF2B5EF4-FFF2-40B4-BE49-F238E27FC236}">
                  <a16:creationId xmlns:a16="http://schemas.microsoft.com/office/drawing/2014/main" id="{231EED63-2573-41F4-B547-37D8AAE64339}"/>
                </a:ext>
              </a:extLst>
            </p:cNvPr>
            <p:cNvSpPr txBox="1"/>
            <p:nvPr/>
          </p:nvSpPr>
          <p:spPr>
            <a:xfrm>
              <a:off x="10928025" y="191006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Q</a:t>
              </a:r>
            </a:p>
          </p:txBody>
        </p:sp>
      </p:grpSp>
      <p:grpSp>
        <p:nvGrpSpPr>
          <p:cNvPr id="191" name="Group 190">
            <a:extLst>
              <a:ext uri="{FF2B5EF4-FFF2-40B4-BE49-F238E27FC236}">
                <a16:creationId xmlns:a16="http://schemas.microsoft.com/office/drawing/2014/main" id="{1D140857-C97E-43BC-A6E5-F4EB2ECDF3F7}"/>
              </a:ext>
            </a:extLst>
          </p:cNvPr>
          <p:cNvGrpSpPr/>
          <p:nvPr/>
        </p:nvGrpSpPr>
        <p:grpSpPr>
          <a:xfrm>
            <a:off x="7832757" y="5518562"/>
            <a:ext cx="1068497" cy="846713"/>
            <a:chOff x="7832757" y="5518562"/>
            <a:chExt cx="1068497" cy="846713"/>
          </a:xfrm>
        </p:grpSpPr>
        <p:pic>
          <p:nvPicPr>
            <p:cNvPr id="192" name="Picture 191" descr="A picture containing flower&#10;&#10;Description automatically generated">
              <a:extLst>
                <a:ext uri="{FF2B5EF4-FFF2-40B4-BE49-F238E27FC236}">
                  <a16:creationId xmlns:a16="http://schemas.microsoft.com/office/drawing/2014/main" id="{8F3602B9-DFFB-41BF-94C4-746E1996A6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5518562"/>
              <a:ext cx="1068497" cy="846713"/>
            </a:xfrm>
            <a:prstGeom prst="rect">
              <a:avLst/>
            </a:prstGeom>
          </p:spPr>
        </p:pic>
        <p:sp>
          <p:nvSpPr>
            <p:cNvPr id="193" name="TextBox 192">
              <a:extLst>
                <a:ext uri="{FF2B5EF4-FFF2-40B4-BE49-F238E27FC236}">
                  <a16:creationId xmlns:a16="http://schemas.microsoft.com/office/drawing/2014/main" id="{EA0EA178-6CFE-4A52-9929-EF412EFD6CF3}"/>
                </a:ext>
              </a:extLst>
            </p:cNvPr>
            <p:cNvSpPr txBox="1"/>
            <p:nvPr/>
          </p:nvSpPr>
          <p:spPr>
            <a:xfrm>
              <a:off x="7988897" y="561322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F</a:t>
              </a:r>
            </a:p>
          </p:txBody>
        </p:sp>
      </p:grpSp>
      <p:pic>
        <p:nvPicPr>
          <p:cNvPr id="199" name="Picture 198" descr="background rectangle">
            <a:extLst>
              <a:ext uri="{FF2B5EF4-FFF2-40B4-BE49-F238E27FC236}">
                <a16:creationId xmlns:a16="http://schemas.microsoft.com/office/drawing/2014/main" id="{A107719D-B918-438E-9BEC-6F7CE0B1D10C}"/>
              </a:ext>
              <a:ext uri="{C183D7F6-B498-43B3-948B-1728B52AA6E4}">
                <adec:decorative xmlns=""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3735811" cy="867128"/>
          </a:xfrm>
          <a:prstGeom prst="rect">
            <a:avLst/>
          </a:prstGeom>
        </p:spPr>
      </p:pic>
      <p:sp>
        <p:nvSpPr>
          <p:cNvPr id="200" name="Title 3">
            <a:extLst>
              <a:ext uri="{FF2B5EF4-FFF2-40B4-BE49-F238E27FC236}">
                <a16:creationId xmlns:a16="http://schemas.microsoft.com/office/drawing/2014/main" id="{30CC2DB2-EE7B-4436-8A15-9B15E9B4F37F}"/>
              </a:ext>
            </a:extLst>
          </p:cNvPr>
          <p:cNvSpPr>
            <a:spLocks noGrp="1"/>
          </p:cNvSpPr>
          <p:nvPr>
            <p:ph type="title"/>
          </p:nvPr>
        </p:nvSpPr>
        <p:spPr>
          <a:xfrm>
            <a:off x="0" y="296864"/>
            <a:ext cx="5265384" cy="707849"/>
          </a:xfrm>
        </p:spPr>
        <p:txBody>
          <a:bodyPr>
            <a:normAutofit/>
          </a:bodyPr>
          <a:lstStyle/>
          <a:p>
            <a:r>
              <a:rPr lang="en-GB" sz="2600" b="1" dirty="0" err="1">
                <a:solidFill>
                  <a:schemeClr val="bg1"/>
                </a:solidFill>
              </a:rPr>
              <a:t>Trouve</a:t>
            </a:r>
            <a:r>
              <a:rPr lang="en-GB" sz="2600" b="1" dirty="0">
                <a:solidFill>
                  <a:schemeClr val="bg1"/>
                </a:solidFill>
              </a:rPr>
              <a:t> la </a:t>
            </a:r>
            <a:r>
              <a:rPr lang="en-GB" sz="2600" b="1" dirty="0" err="1">
                <a:solidFill>
                  <a:schemeClr val="bg1"/>
                </a:solidFill>
              </a:rPr>
              <a:t>mouche</a:t>
            </a:r>
            <a:r>
              <a:rPr lang="en-GB" sz="2600" b="1" dirty="0">
                <a:solidFill>
                  <a:schemeClr val="bg1"/>
                </a:solidFill>
              </a:rPr>
              <a:t> !</a:t>
            </a:r>
          </a:p>
        </p:txBody>
      </p:sp>
      <p:sp>
        <p:nvSpPr>
          <p:cNvPr id="2" name="Rounded Rectangle 46">
            <a:extLst>
              <a:ext uri="{FF2B5EF4-FFF2-40B4-BE49-F238E27FC236}">
                <a16:creationId xmlns:a16="http://schemas.microsoft.com/office/drawing/2014/main" id="{4BBDF40E-41DB-4559-ACBF-9536D5ED540E}"/>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8" name="Group 67">
            <a:extLst>
              <a:ext uri="{FF2B5EF4-FFF2-40B4-BE49-F238E27FC236}">
                <a16:creationId xmlns:a16="http://schemas.microsoft.com/office/drawing/2014/main" id="{CA265916-D682-432A-BC18-7C22AB8C5A5D}"/>
              </a:ext>
            </a:extLst>
          </p:cNvPr>
          <p:cNvGrpSpPr/>
          <p:nvPr/>
        </p:nvGrpSpPr>
        <p:grpSpPr>
          <a:xfrm>
            <a:off x="226987" y="2808848"/>
            <a:ext cx="1068497" cy="846713"/>
            <a:chOff x="226987" y="2808848"/>
            <a:chExt cx="1068497" cy="846713"/>
          </a:xfrm>
        </p:grpSpPr>
        <p:pic>
          <p:nvPicPr>
            <p:cNvPr id="69" name="Picture 68" descr="A picture containing flower&#10;&#10;Description automatically generated">
              <a:extLst>
                <a:ext uri="{FF2B5EF4-FFF2-40B4-BE49-F238E27FC236}">
                  <a16:creationId xmlns:a16="http://schemas.microsoft.com/office/drawing/2014/main" id="{AA714C2D-1E6D-46CE-B6A1-5C2238818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87" y="2808848"/>
              <a:ext cx="1068497" cy="846713"/>
            </a:xfrm>
            <a:prstGeom prst="rect">
              <a:avLst/>
            </a:prstGeom>
          </p:spPr>
        </p:pic>
        <p:sp>
          <p:nvSpPr>
            <p:cNvPr id="70" name="TextBox 69">
              <a:extLst>
                <a:ext uri="{FF2B5EF4-FFF2-40B4-BE49-F238E27FC236}">
                  <a16:creationId xmlns:a16="http://schemas.microsoft.com/office/drawing/2014/main" id="{46E9D144-9C56-4391-B25B-127E815B3803}"/>
                </a:ext>
              </a:extLst>
            </p:cNvPr>
            <p:cNvSpPr txBox="1"/>
            <p:nvPr/>
          </p:nvSpPr>
          <p:spPr>
            <a:xfrm>
              <a:off x="335752" y="28756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C</a:t>
              </a:r>
            </a:p>
          </p:txBody>
        </p:sp>
      </p:grpSp>
      <p:grpSp>
        <p:nvGrpSpPr>
          <p:cNvPr id="50" name="Group 49">
            <a:extLst>
              <a:ext uri="{FF2B5EF4-FFF2-40B4-BE49-F238E27FC236}">
                <a16:creationId xmlns:a16="http://schemas.microsoft.com/office/drawing/2014/main" id="{F94B25AF-0683-47BD-979B-8D1F3B3658F3}"/>
              </a:ext>
            </a:extLst>
          </p:cNvPr>
          <p:cNvGrpSpPr/>
          <p:nvPr/>
        </p:nvGrpSpPr>
        <p:grpSpPr>
          <a:xfrm>
            <a:off x="225424" y="4658400"/>
            <a:ext cx="1068497" cy="846713"/>
            <a:chOff x="225424" y="4658400"/>
            <a:chExt cx="1068497" cy="846713"/>
          </a:xfrm>
        </p:grpSpPr>
        <p:pic>
          <p:nvPicPr>
            <p:cNvPr id="51" name="Picture 50" descr="A picture containing flower&#10;&#10;Description automatically generated">
              <a:extLst>
                <a:ext uri="{FF2B5EF4-FFF2-40B4-BE49-F238E27FC236}">
                  <a16:creationId xmlns:a16="http://schemas.microsoft.com/office/drawing/2014/main" id="{2E91338A-F6AA-4A4B-A857-322C2462EE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424" y="4658400"/>
              <a:ext cx="1068497" cy="846713"/>
            </a:xfrm>
            <a:prstGeom prst="rect">
              <a:avLst/>
            </a:prstGeom>
          </p:spPr>
        </p:pic>
        <p:sp>
          <p:nvSpPr>
            <p:cNvPr id="52" name="TextBox 51">
              <a:extLst>
                <a:ext uri="{FF2B5EF4-FFF2-40B4-BE49-F238E27FC236}">
                  <a16:creationId xmlns:a16="http://schemas.microsoft.com/office/drawing/2014/main" id="{6CC89BB4-D356-406E-9A61-BFAD9E4FEAE4}"/>
                </a:ext>
              </a:extLst>
            </p:cNvPr>
            <p:cNvSpPr txBox="1"/>
            <p:nvPr/>
          </p:nvSpPr>
          <p:spPr>
            <a:xfrm>
              <a:off x="340455" y="470903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D</a:t>
              </a:r>
            </a:p>
          </p:txBody>
        </p:sp>
      </p:grpSp>
    </p:spTree>
    <p:extLst>
      <p:ext uri="{BB962C8B-B14F-4D97-AF65-F5344CB8AC3E}">
        <p14:creationId xmlns:p14="http://schemas.microsoft.com/office/powerpoint/2010/main" val="1089162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7" restart="whenNotActive" fill="hold" evtFilter="cancelBubble" nodeType="interactiveSeq">
                <p:stCondLst>
                  <p:cond evt="onClick" delay="0">
                    <p:tgtEl>
                      <p:spTgt spid="6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2" restart="whenNotActive" fill="hold" evtFilter="cancelBubble" nodeType="interactiveSeq">
                <p:stCondLst>
                  <p:cond evt="onClick" delay="0">
                    <p:tgtEl>
                      <p:spTgt spid="6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2" restart="whenNotActive" fill="hold" evtFilter="cancelBubble" nodeType="interactiveSeq">
                <p:stCondLst>
                  <p:cond evt="onClick" delay="0">
                    <p:tgtEl>
                      <p:spTgt spid="16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62"/>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seq concurrent="1" nextAc="seek">
              <p:cTn id="27" restart="whenNotActive" fill="hold" evtFilter="cancelBubble" nodeType="interactiveSeq">
                <p:stCondLst>
                  <p:cond evt="onClick" delay="0">
                    <p:tgtEl>
                      <p:spTgt spid="17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74"/>
                                        </p:tgtEl>
                                        <p:attrNameLst>
                                          <p:attrName>style.visibility</p:attrName>
                                        </p:attrNameLst>
                                      </p:cBhvr>
                                      <p:to>
                                        <p:strVal val="hidden"/>
                                      </p:to>
                                    </p:set>
                                  </p:childTnLst>
                                </p:cTn>
                              </p:par>
                            </p:childTnLst>
                          </p:cTn>
                        </p:par>
                      </p:childTnLst>
                    </p:cTn>
                  </p:par>
                </p:childTnLst>
              </p:cTn>
              <p:nextCondLst>
                <p:cond evt="onClick" delay="0">
                  <p:tgtEl>
                    <p:spTgt spid="174"/>
                  </p:tgtEl>
                </p:cond>
              </p:nextCondLst>
            </p:seq>
            <p:seq concurrent="1" nextAc="seek">
              <p:cTn id="32" restart="whenNotActive" fill="hold" evtFilter="cancelBubble" nodeType="interactiveSeq">
                <p:stCondLst>
                  <p:cond evt="onClick" delay="0">
                    <p:tgtEl>
                      <p:spTgt spid="18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83"/>
                                        </p:tgtEl>
                                        <p:attrNameLst>
                                          <p:attrName>style.visibility</p:attrName>
                                        </p:attrNameLst>
                                      </p:cBhvr>
                                      <p:to>
                                        <p:strVal val="hidden"/>
                                      </p:to>
                                    </p:set>
                                  </p:childTnLst>
                                </p:cTn>
                              </p:par>
                            </p:childTnLst>
                          </p:cTn>
                        </p:par>
                      </p:childTnLst>
                    </p:cTn>
                  </p:par>
                </p:childTnLst>
              </p:cTn>
              <p:nextCondLst>
                <p:cond evt="onClick" delay="0">
                  <p:tgtEl>
                    <p:spTgt spid="183"/>
                  </p:tgtEl>
                </p:cond>
              </p:nextCondLst>
            </p:seq>
            <p:seq concurrent="1" nextAc="seek">
              <p:cTn id="37" restart="whenNotActive" fill="hold" evtFilter="cancelBubble" nodeType="interactiveSeq">
                <p:stCondLst>
                  <p:cond evt="onClick" delay="0">
                    <p:tgtEl>
                      <p:spTgt spid="180"/>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80"/>
                                        </p:tgtEl>
                                        <p:attrNameLst>
                                          <p:attrName>style.visibility</p:attrName>
                                        </p:attrNameLst>
                                      </p:cBhvr>
                                      <p:to>
                                        <p:strVal val="hidden"/>
                                      </p:to>
                                    </p:set>
                                  </p:childTnLst>
                                </p:cTn>
                              </p:par>
                            </p:childTnLst>
                          </p:cTn>
                        </p:par>
                      </p:childTnLst>
                    </p:cTn>
                  </p:par>
                </p:childTnLst>
              </p:cTn>
              <p:nextCondLst>
                <p:cond evt="onClick" delay="0">
                  <p:tgtEl>
                    <p:spTgt spid="180"/>
                  </p:tgtEl>
                </p:cond>
              </p:nextCondLst>
            </p:seq>
            <p:seq concurrent="1" nextAc="seek">
              <p:cTn id="42" restart="whenNotActive" fill="hold" evtFilter="cancelBubble" nodeType="interactiveSeq">
                <p:stCondLst>
                  <p:cond evt="onClick" delay="0">
                    <p:tgtEl>
                      <p:spTgt spid="177"/>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77"/>
                                        </p:tgtEl>
                                        <p:attrNameLst>
                                          <p:attrName>style.visibility</p:attrName>
                                        </p:attrNameLst>
                                      </p:cBhvr>
                                      <p:to>
                                        <p:strVal val="hidden"/>
                                      </p:to>
                                    </p:set>
                                  </p:childTnLst>
                                </p:cTn>
                              </p:par>
                            </p:childTnLst>
                          </p:cTn>
                        </p:par>
                      </p:childTnLst>
                    </p:cTn>
                  </p:par>
                </p:childTnLst>
              </p:cTn>
              <p:nextCondLst>
                <p:cond evt="onClick" delay="0">
                  <p:tgtEl>
                    <p:spTgt spid="177"/>
                  </p:tgtEl>
                </p:cond>
              </p:nextCondLst>
            </p:seq>
            <p:seq concurrent="1" nextAc="seek">
              <p:cTn id="47" restart="whenNotActive" fill="hold" evtFilter="cancelBubble" nodeType="interactiveSeq">
                <p:stCondLst>
                  <p:cond evt="onClick" delay="0">
                    <p:tgtEl>
                      <p:spTgt spid="166"/>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66"/>
                                        </p:tgtEl>
                                        <p:attrNameLst>
                                          <p:attrName>style.visibility</p:attrName>
                                        </p:attrNameLst>
                                      </p:cBhvr>
                                      <p:to>
                                        <p:strVal val="hidden"/>
                                      </p:to>
                                    </p:set>
                                  </p:childTnLst>
                                </p:cTn>
                              </p:par>
                            </p:childTnLst>
                          </p:cTn>
                        </p:par>
                      </p:childTnLst>
                    </p:cTn>
                  </p:par>
                </p:childTnLst>
              </p:cTn>
              <p:nextCondLst>
                <p:cond evt="onClick" delay="0">
                  <p:tgtEl>
                    <p:spTgt spid="166"/>
                  </p:tgtEl>
                </p:cond>
              </p:nextCondLst>
            </p:seq>
            <p:seq concurrent="1" nextAc="seek">
              <p:cTn id="52" restart="whenNotActive" fill="hold" evtFilter="cancelBubble" nodeType="interactiveSeq">
                <p:stCondLst>
                  <p:cond evt="onClick" delay="0">
                    <p:tgtEl>
                      <p:spTgt spid="7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7" restart="whenNotActive" fill="hold" evtFilter="cancelBubble" nodeType="interactiveSeq">
                <p:stCondLst>
                  <p:cond evt="onClick" delay="0">
                    <p:tgtEl>
                      <p:spTgt spid="169"/>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69"/>
                                        </p:tgtEl>
                                        <p:attrNameLst>
                                          <p:attrName>style.visibility</p:attrName>
                                        </p:attrNameLst>
                                      </p:cBhvr>
                                      <p:to>
                                        <p:strVal val="hidden"/>
                                      </p:to>
                                    </p:set>
                                  </p:childTnLst>
                                </p:cTn>
                              </p:par>
                            </p:childTnLst>
                          </p:cTn>
                        </p:par>
                      </p:childTnLst>
                    </p:cTn>
                  </p:par>
                </p:childTnLst>
              </p:cTn>
              <p:nextCondLst>
                <p:cond evt="onClick" delay="0">
                  <p:tgtEl>
                    <p:spTgt spid="169"/>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88"/>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88"/>
                                        </p:tgtEl>
                                        <p:attrNameLst>
                                          <p:attrName>style.visibility</p:attrName>
                                        </p:attrNameLst>
                                      </p:cBhvr>
                                      <p:to>
                                        <p:strVal val="hidden"/>
                                      </p:to>
                                    </p:set>
                                  </p:childTnLst>
                                </p:cTn>
                              </p:par>
                            </p:childTnLst>
                          </p:cTn>
                        </p:par>
                      </p:childTnLst>
                    </p:cTn>
                  </p:par>
                </p:childTnLst>
              </p:cTn>
              <p:nextCondLst>
                <p:cond evt="onClick" delay="0">
                  <p:tgtEl>
                    <p:spTgt spid="188"/>
                  </p:tgtEl>
                </p:cond>
              </p:nextCondLst>
            </p:seq>
            <p:seq concurrent="1" nextAc="seek">
              <p:cTn id="72" restart="whenNotActive" fill="hold" evtFilter="cancelBubble" nodeType="interactiveSeq">
                <p:stCondLst>
                  <p:cond evt="onClick" delay="0">
                    <p:tgtEl>
                      <p:spTgt spid="19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91"/>
                                        </p:tgtEl>
                                        <p:attrNameLst>
                                          <p:attrName>style.visibility</p:attrName>
                                        </p:attrNameLst>
                                      </p:cBhvr>
                                      <p:to>
                                        <p:strVal val="hidden"/>
                                      </p:to>
                                    </p:set>
                                  </p:childTnLst>
                                </p:cTn>
                              </p:par>
                            </p:childTnLst>
                          </p:cTn>
                        </p:par>
                      </p:childTnLst>
                    </p:cTn>
                  </p:par>
                </p:childTnLst>
              </p:cTn>
              <p:nextCondLst>
                <p:cond evt="onClick" delay="0">
                  <p:tgtEl>
                    <p:spTgt spid="19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221567" y="279400"/>
            <a:ext cx="9101727" cy="739967"/>
          </a:xfrm>
        </p:spPr>
        <p:txBody>
          <a:bodyPr>
            <a:noAutofit/>
          </a:bodyPr>
          <a:lstStyle/>
          <a:p>
            <a:pPr>
              <a:lnSpc>
                <a:spcPct val="100000"/>
              </a:lnSpc>
            </a:pPr>
            <a:r>
              <a:rPr lang="es-ES" sz="2800" dirty="0"/>
              <a:t>Escucha y lee el texto al mismo tiempo para pensar en opciones diferentes:</a:t>
            </a:r>
            <a:endParaRPr lang="es-GB" sz="28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331865" y="1258998"/>
            <a:ext cx="9855231" cy="4818502"/>
          </a:xfrm>
          <a:prstGeom prst="wedgeRectCallout">
            <a:avLst>
              <a:gd name="adj1" fmla="val 55324"/>
              <a:gd name="adj2" fmla="val 1543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203864"/>
                </a:solidFill>
                <a:effectLst/>
                <a:uLnTx/>
                <a:uFillTx/>
                <a:latin typeface="Century Gothic" panose="020F0302020204030204"/>
                <a:ea typeface="+mn-ea"/>
                <a:cs typeface="+mn-cs"/>
              </a:rPr>
              <a:t>Antes de las vacaciones ella trae unas bolsas para organizar las camisas y los zapatos y tú ofreces ayuda, mientras que yo salgo para comprar comida y agua para el viaje.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GB" sz="28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203864"/>
                </a:solidFill>
                <a:effectLst/>
                <a:uLnTx/>
                <a:uFillTx/>
                <a:latin typeface="Century Gothic" panose="020F0302020204030204"/>
                <a:ea typeface="+mn-ea"/>
                <a:cs typeface="+mn-cs"/>
              </a:rPr>
              <a:t>Después, yo leo información sobre el lugar y las fiestas y tú haces preguntas sobre la cultura y la historia. Ella conoce la isla muy bien, así que también responde.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GB" sz="28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203864"/>
                </a:solidFill>
                <a:effectLst/>
                <a:uLnTx/>
                <a:uFillTx/>
                <a:latin typeface="Century Gothic" panose="020F0302020204030204"/>
                <a:ea typeface="+mn-ea"/>
                <a:cs typeface="+mn-cs"/>
              </a:rPr>
              <a:t>Más tarde ella recoge los billetes para el barco porque tú siempre quieres visitar otras islas. </a:t>
            </a:r>
          </a:p>
        </p:txBody>
      </p:sp>
      <p:sp>
        <p:nvSpPr>
          <p:cNvPr id="37" name="Título 1">
            <a:extLst>
              <a:ext uri="{FF2B5EF4-FFF2-40B4-BE49-F238E27FC236}">
                <a16:creationId xmlns:a16="http://schemas.microsoft.com/office/drawing/2014/main" id="{8F9C45EF-BD30-1940-9666-7A9B3EECFEE5}"/>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9744075" y="188855"/>
            <a:ext cx="2203249" cy="41776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Imagen 3" descr="Imagen que contiene muñeca, juguete, dibujo&#10;&#10;Descripción generada automáticamente">
            <a:extLst>
              <a:ext uri="{FF2B5EF4-FFF2-40B4-BE49-F238E27FC236}">
                <a16:creationId xmlns:a16="http://schemas.microsoft.com/office/drawing/2014/main" id="{F99E21A0-0859-1D45-AF56-C17C9A239E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75948" y="4397726"/>
            <a:ext cx="792455" cy="1969117"/>
          </a:xfrm>
          <a:prstGeom prst="rect">
            <a:avLst/>
          </a:prstGeom>
        </p:spPr>
      </p:pic>
      <p:pic>
        <p:nvPicPr>
          <p:cNvPr id="2050" name="Picture 2" descr="new shirt clip art - Clip Art Library">
            <a:extLst>
              <a:ext uri="{FF2B5EF4-FFF2-40B4-BE49-F238E27FC236}">
                <a16:creationId xmlns:a16="http://schemas.microsoft.com/office/drawing/2014/main" id="{48140241-5C3B-E741-8F4F-80A6B6C095C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96218" y="3551759"/>
            <a:ext cx="697409" cy="8493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uitcase Baggage Travel - Trolley Travel Bag PNG Transparent Clip ...">
            <a:extLst>
              <a:ext uri="{FF2B5EF4-FFF2-40B4-BE49-F238E27FC236}">
                <a16:creationId xmlns:a16="http://schemas.microsoft.com/office/drawing/2014/main" id="{C2497A6A-076E-2A49-BC4C-AA5E924D79B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02154" y="3064506"/>
            <a:ext cx="597120" cy="1136369"/>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16">
            <a:extLst>
              <a:ext uri="{FF2B5EF4-FFF2-40B4-BE49-F238E27FC236}">
                <a16:creationId xmlns:a16="http://schemas.microsoft.com/office/drawing/2014/main" id="{426E1CAF-2C51-8048-824C-18FE99F04831}"/>
              </a:ext>
            </a:extLst>
          </p:cNvPr>
          <p:cNvSpPr/>
          <p:nvPr/>
        </p:nvSpPr>
        <p:spPr>
          <a:xfrm>
            <a:off x="10700714" y="899790"/>
            <a:ext cx="1246610" cy="216471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Action Button: Custom 22">
            <a:hlinkClick r:id="" action="ppaction://noaction" highlightClick="1">
              <a:snd r:embed="rId8" name="Text 1 Antes de las vacaciones ella.wav"/>
            </a:hlinkClick>
            <a:extLst>
              <a:ext uri="{FF2B5EF4-FFF2-40B4-BE49-F238E27FC236}">
                <a16:creationId xmlns:a16="http://schemas.microsoft.com/office/drawing/2014/main" id="{FB2B487E-AE86-8D46-9F69-B9F58A67C5C9}"/>
              </a:ext>
            </a:extLst>
          </p:cNvPr>
          <p:cNvSpPr/>
          <p:nvPr/>
        </p:nvSpPr>
        <p:spPr>
          <a:xfrm>
            <a:off x="10872719" y="102556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22">
            <a:hlinkClick r:id="" action="ppaction://noaction" highlightClick="1">
              <a:snd r:embed="rId9" name="Text 2 trae unas bolsas.wav"/>
            </a:hlinkClick>
            <a:extLst>
              <a:ext uri="{FF2B5EF4-FFF2-40B4-BE49-F238E27FC236}">
                <a16:creationId xmlns:a16="http://schemas.microsoft.com/office/drawing/2014/main" id="{42369F97-9AD1-6646-AFB5-63F520DCEBDD}"/>
              </a:ext>
            </a:extLst>
          </p:cNvPr>
          <p:cNvSpPr/>
          <p:nvPr/>
        </p:nvSpPr>
        <p:spPr>
          <a:xfrm>
            <a:off x="10889615" y="153972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22">
            <a:hlinkClick r:id="" action="ppaction://noaction" highlightClick="1">
              <a:snd r:embed="rId10" name="Text 3 mientras que yo.wav"/>
            </a:hlinkClick>
            <a:extLst>
              <a:ext uri="{FF2B5EF4-FFF2-40B4-BE49-F238E27FC236}">
                <a16:creationId xmlns:a16="http://schemas.microsoft.com/office/drawing/2014/main" id="{EED92115-432D-DA4E-8526-B5253D5DE4AA}"/>
              </a:ext>
            </a:extLst>
          </p:cNvPr>
          <p:cNvSpPr/>
          <p:nvPr/>
        </p:nvSpPr>
        <p:spPr>
          <a:xfrm>
            <a:off x="10889615" y="204242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22">
            <a:hlinkClick r:id="" action="ppaction://noaction" highlightClick="1">
              <a:snd r:embed="rId11" name="Text 4 salgo para comprar.wav"/>
            </a:hlinkClick>
            <a:extLst>
              <a:ext uri="{FF2B5EF4-FFF2-40B4-BE49-F238E27FC236}">
                <a16:creationId xmlns:a16="http://schemas.microsoft.com/office/drawing/2014/main" id="{5BA69C67-4BD7-6C49-9DAB-96DCAD4D088B}"/>
              </a:ext>
            </a:extLst>
          </p:cNvPr>
          <p:cNvSpPr/>
          <p:nvPr/>
        </p:nvSpPr>
        <p:spPr>
          <a:xfrm>
            <a:off x="10889615" y="2527276"/>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22">
            <a:hlinkClick r:id="" action="ppaction://noaction" highlightClick="1">
              <a:snd r:embed="rId12" name="Text 6 recoge los billetes.wav"/>
            </a:hlinkClick>
            <a:extLst>
              <a:ext uri="{FF2B5EF4-FFF2-40B4-BE49-F238E27FC236}">
                <a16:creationId xmlns:a16="http://schemas.microsoft.com/office/drawing/2014/main" id="{A1EF394C-25EE-B447-9039-E6419583CACF}"/>
              </a:ext>
            </a:extLst>
          </p:cNvPr>
          <p:cNvSpPr/>
          <p:nvPr/>
        </p:nvSpPr>
        <p:spPr>
          <a:xfrm>
            <a:off x="11381015" y="153972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22">
            <a:hlinkClick r:id="" action="ppaction://noaction" highlightClick="1">
              <a:snd r:embed="rId13" name="Text 7 quieres visitar otras islas.wav"/>
            </a:hlinkClick>
            <a:extLst>
              <a:ext uri="{FF2B5EF4-FFF2-40B4-BE49-F238E27FC236}">
                <a16:creationId xmlns:a16="http://schemas.microsoft.com/office/drawing/2014/main" id="{9D709B2D-CE1C-5441-ABA9-D61F8D99DEBA}"/>
              </a:ext>
            </a:extLst>
          </p:cNvPr>
          <p:cNvSpPr/>
          <p:nvPr/>
        </p:nvSpPr>
        <p:spPr>
          <a:xfrm>
            <a:off x="11381015" y="204242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22">
            <a:hlinkClick r:id="" action="ppaction://noaction" highlightClick="1">
              <a:snd r:embed="rId14" name="Text 5 haces preguntas.wav"/>
            </a:hlinkClick>
            <a:extLst>
              <a:ext uri="{FF2B5EF4-FFF2-40B4-BE49-F238E27FC236}">
                <a16:creationId xmlns:a16="http://schemas.microsoft.com/office/drawing/2014/main" id="{A1EF394C-25EE-B447-9039-E6419583CACF}"/>
              </a:ext>
            </a:extLst>
          </p:cNvPr>
          <p:cNvSpPr/>
          <p:nvPr/>
        </p:nvSpPr>
        <p:spPr>
          <a:xfrm>
            <a:off x="11381015" y="103278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 name="Full text antes de las vacaciones.wav" descr="Full text antes de las vacaciones.wav">
            <a:hlinkClick r:id="" action="ppaction://media"/>
            <a:extLst>
              <a:ext uri="{FF2B5EF4-FFF2-40B4-BE49-F238E27FC236}">
                <a16:creationId xmlns:a16="http://schemas.microsoft.com/office/drawing/2014/main" id="{82D31EE7-2E1D-8546-A1C7-2A046378D22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35638" y="120009"/>
            <a:ext cx="812800" cy="812800"/>
          </a:xfrm>
          <a:prstGeom prst="rect">
            <a:avLst/>
          </a:prstGeom>
        </p:spPr>
      </p:pic>
    </p:spTree>
    <p:extLst>
      <p:ext uri="{BB962C8B-B14F-4D97-AF65-F5344CB8AC3E}">
        <p14:creationId xmlns:p14="http://schemas.microsoft.com/office/powerpoint/2010/main" val="339412602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63857" y="337349"/>
            <a:ext cx="5494006" cy="363486"/>
          </a:xfrm>
        </p:spPr>
        <p:txBody>
          <a:bodyPr>
            <a:noAutofit/>
          </a:bodyPr>
          <a:lstStyle/>
          <a:p>
            <a:r>
              <a:rPr lang="es-GB" sz="2400" b="1" dirty="0"/>
              <a:t>¡Ahora tú escribes!</a:t>
            </a:r>
            <a:endParaRPr lang="es-GB" sz="2400" dirty="0"/>
          </a:p>
        </p:txBody>
      </p:sp>
      <p:sp>
        <p:nvSpPr>
          <p:cNvPr id="18" name="CuadroTexto 17">
            <a:extLst>
              <a:ext uri="{FF2B5EF4-FFF2-40B4-BE49-F238E27FC236}">
                <a16:creationId xmlns:a16="http://schemas.microsoft.com/office/drawing/2014/main" id="{BA999F79-28EF-F840-8973-E09747355187}"/>
              </a:ext>
            </a:extLst>
          </p:cNvPr>
          <p:cNvSpPr txBox="1"/>
          <p:nvPr/>
        </p:nvSpPr>
        <p:spPr>
          <a:xfrm>
            <a:off x="263857" y="804428"/>
            <a:ext cx="798327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rPr>
              <a:t>Escribe el texto otra vez, pero debes cambiar cosas.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rPr>
              <a:t>¿Cómo organizas tú las vacaciones?</a:t>
            </a:r>
          </a:p>
        </p:txBody>
      </p:sp>
      <p:sp>
        <p:nvSpPr>
          <p:cNvPr id="3" name="CuadroTexto 2">
            <a:extLst>
              <a:ext uri="{FF2B5EF4-FFF2-40B4-BE49-F238E27FC236}">
                <a16:creationId xmlns:a16="http://schemas.microsoft.com/office/drawing/2014/main" id="{7DA70A1E-FEC9-CD49-B317-6321941C7456}"/>
              </a:ext>
            </a:extLst>
          </p:cNvPr>
          <p:cNvSpPr txBox="1"/>
          <p:nvPr/>
        </p:nvSpPr>
        <p:spPr>
          <a:xfrm>
            <a:off x="248273" y="1751572"/>
            <a:ext cx="89395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Puedes usar una persona diferente (yo, tú, él, mi hermano...). También puedes cambiar los verbos y usar otros verbos en –er o –ir:</a:t>
            </a:r>
          </a:p>
        </p:txBody>
      </p:sp>
      <p:sp>
        <p:nvSpPr>
          <p:cNvPr id="4" name="CuadroTexto 3">
            <a:extLst>
              <a:ext uri="{FF2B5EF4-FFF2-40B4-BE49-F238E27FC236}">
                <a16:creationId xmlns:a16="http://schemas.microsoft.com/office/drawing/2014/main" id="{6F115CB6-BEAA-AE43-B102-68858DF982D6}"/>
              </a:ext>
            </a:extLst>
          </p:cNvPr>
          <p:cNvSpPr txBox="1"/>
          <p:nvPr/>
        </p:nvSpPr>
        <p:spPr>
          <a:xfrm>
            <a:off x="1839928" y="3052983"/>
            <a:ext cx="1590500"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aprender</a:t>
            </a:r>
          </a:p>
        </p:txBody>
      </p:sp>
      <p:sp>
        <p:nvSpPr>
          <p:cNvPr id="21" name="CuadroTexto 20">
            <a:extLst>
              <a:ext uri="{FF2B5EF4-FFF2-40B4-BE49-F238E27FC236}">
                <a16:creationId xmlns:a16="http://schemas.microsoft.com/office/drawing/2014/main" id="{F63DA42E-0533-2B48-9400-328D40805253}"/>
              </a:ext>
            </a:extLst>
          </p:cNvPr>
          <p:cNvSpPr txBox="1"/>
          <p:nvPr/>
        </p:nvSpPr>
        <p:spPr>
          <a:xfrm>
            <a:off x="6299420" y="4440540"/>
            <a:ext cx="856325"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subir</a:t>
            </a:r>
          </a:p>
        </p:txBody>
      </p:sp>
      <p:sp>
        <p:nvSpPr>
          <p:cNvPr id="30" name="CuadroTexto 29">
            <a:extLst>
              <a:ext uri="{FF2B5EF4-FFF2-40B4-BE49-F238E27FC236}">
                <a16:creationId xmlns:a16="http://schemas.microsoft.com/office/drawing/2014/main" id="{0550FE64-811C-614C-9913-2886FE2EF992}"/>
              </a:ext>
            </a:extLst>
          </p:cNvPr>
          <p:cNvSpPr txBox="1"/>
          <p:nvPr/>
        </p:nvSpPr>
        <p:spPr>
          <a:xfrm>
            <a:off x="5264863" y="3051428"/>
            <a:ext cx="1192955"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perder</a:t>
            </a:r>
          </a:p>
        </p:txBody>
      </p:sp>
      <p:sp>
        <p:nvSpPr>
          <p:cNvPr id="31" name="CuadroTexto 30">
            <a:extLst>
              <a:ext uri="{FF2B5EF4-FFF2-40B4-BE49-F238E27FC236}">
                <a16:creationId xmlns:a16="http://schemas.microsoft.com/office/drawing/2014/main" id="{5B6B45AD-98DF-1E4A-9F95-291D06B9A7F6}"/>
              </a:ext>
            </a:extLst>
          </p:cNvPr>
          <p:cNvSpPr txBox="1"/>
          <p:nvPr/>
        </p:nvSpPr>
        <p:spPr>
          <a:xfrm>
            <a:off x="6721547" y="3051428"/>
            <a:ext cx="1569660"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entender</a:t>
            </a:r>
          </a:p>
        </p:txBody>
      </p:sp>
      <p:sp>
        <p:nvSpPr>
          <p:cNvPr id="32" name="CuadroTexto 31">
            <a:extLst>
              <a:ext uri="{FF2B5EF4-FFF2-40B4-BE49-F238E27FC236}">
                <a16:creationId xmlns:a16="http://schemas.microsoft.com/office/drawing/2014/main" id="{C22F8D95-528A-4242-999B-4487CE3FB01D}"/>
              </a:ext>
            </a:extLst>
          </p:cNvPr>
          <p:cNvSpPr txBox="1"/>
          <p:nvPr/>
        </p:nvSpPr>
        <p:spPr>
          <a:xfrm>
            <a:off x="8636984" y="3051429"/>
            <a:ext cx="1101584"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recibir</a:t>
            </a:r>
          </a:p>
        </p:txBody>
      </p:sp>
      <p:sp>
        <p:nvSpPr>
          <p:cNvPr id="33" name="CuadroTexto 32">
            <a:extLst>
              <a:ext uri="{FF2B5EF4-FFF2-40B4-BE49-F238E27FC236}">
                <a16:creationId xmlns:a16="http://schemas.microsoft.com/office/drawing/2014/main" id="{45AD9150-6B7C-C942-A9B3-D7752F6E56F2}"/>
              </a:ext>
            </a:extLst>
          </p:cNvPr>
          <p:cNvSpPr txBox="1"/>
          <p:nvPr/>
        </p:nvSpPr>
        <p:spPr>
          <a:xfrm>
            <a:off x="3658193" y="3051428"/>
            <a:ext cx="1378904"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recoger</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CuadroTexto 33">
            <a:extLst>
              <a:ext uri="{FF2B5EF4-FFF2-40B4-BE49-F238E27FC236}">
                <a16:creationId xmlns:a16="http://schemas.microsoft.com/office/drawing/2014/main" id="{FD71F922-3911-E24C-8990-443B318CB684}"/>
              </a:ext>
            </a:extLst>
          </p:cNvPr>
          <p:cNvSpPr txBox="1"/>
          <p:nvPr/>
        </p:nvSpPr>
        <p:spPr>
          <a:xfrm>
            <a:off x="8887053" y="4440540"/>
            <a:ext cx="851515"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abrir</a:t>
            </a:r>
          </a:p>
        </p:txBody>
      </p:sp>
      <p:sp>
        <p:nvSpPr>
          <p:cNvPr id="35" name="CuadroTexto 34">
            <a:extLst>
              <a:ext uri="{FF2B5EF4-FFF2-40B4-BE49-F238E27FC236}">
                <a16:creationId xmlns:a16="http://schemas.microsoft.com/office/drawing/2014/main" id="{C207C65B-0BF4-674B-8806-48D664011E17}"/>
              </a:ext>
            </a:extLst>
          </p:cNvPr>
          <p:cNvSpPr txBox="1"/>
          <p:nvPr/>
        </p:nvSpPr>
        <p:spPr>
          <a:xfrm>
            <a:off x="1839928" y="3724290"/>
            <a:ext cx="1295547"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permitir</a:t>
            </a:r>
          </a:p>
        </p:txBody>
      </p:sp>
      <p:sp>
        <p:nvSpPr>
          <p:cNvPr id="36" name="CuadroTexto 35">
            <a:extLst>
              <a:ext uri="{FF2B5EF4-FFF2-40B4-BE49-F238E27FC236}">
                <a16:creationId xmlns:a16="http://schemas.microsoft.com/office/drawing/2014/main" id="{6DDC9850-D7DD-6946-8F20-E52D6D1A944E}"/>
              </a:ext>
            </a:extLst>
          </p:cNvPr>
          <p:cNvSpPr txBox="1"/>
          <p:nvPr/>
        </p:nvSpPr>
        <p:spPr>
          <a:xfrm>
            <a:off x="3400912" y="3724290"/>
            <a:ext cx="1221809"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decidir</a:t>
            </a:r>
          </a:p>
        </p:txBody>
      </p:sp>
      <p:sp>
        <p:nvSpPr>
          <p:cNvPr id="37" name="CuadroTexto 36">
            <a:extLst>
              <a:ext uri="{FF2B5EF4-FFF2-40B4-BE49-F238E27FC236}">
                <a16:creationId xmlns:a16="http://schemas.microsoft.com/office/drawing/2014/main" id="{2011FFC2-6341-FC44-8C0D-27EC16A0A3C6}"/>
              </a:ext>
            </a:extLst>
          </p:cNvPr>
          <p:cNvSpPr txBox="1"/>
          <p:nvPr/>
        </p:nvSpPr>
        <p:spPr>
          <a:xfrm>
            <a:off x="4888158" y="3724290"/>
            <a:ext cx="1027845"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cubrir</a:t>
            </a:r>
          </a:p>
        </p:txBody>
      </p:sp>
      <p:sp>
        <p:nvSpPr>
          <p:cNvPr id="38" name="CuadroTexto 37">
            <a:extLst>
              <a:ext uri="{FF2B5EF4-FFF2-40B4-BE49-F238E27FC236}">
                <a16:creationId xmlns:a16="http://schemas.microsoft.com/office/drawing/2014/main" id="{8C99F0E5-466A-9544-AAFE-37EF2CA64129}"/>
              </a:ext>
            </a:extLst>
          </p:cNvPr>
          <p:cNvSpPr txBox="1"/>
          <p:nvPr/>
        </p:nvSpPr>
        <p:spPr>
          <a:xfrm>
            <a:off x="6181440" y="3724290"/>
            <a:ext cx="1249060"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repartir</a:t>
            </a:r>
          </a:p>
        </p:txBody>
      </p:sp>
      <p:sp>
        <p:nvSpPr>
          <p:cNvPr id="39" name="CuadroTexto 38">
            <a:extLst>
              <a:ext uri="{FF2B5EF4-FFF2-40B4-BE49-F238E27FC236}">
                <a16:creationId xmlns:a16="http://schemas.microsoft.com/office/drawing/2014/main" id="{DBA63ECD-DFE8-F54A-BFB7-398D9F4E396A}"/>
              </a:ext>
            </a:extLst>
          </p:cNvPr>
          <p:cNvSpPr txBox="1"/>
          <p:nvPr/>
        </p:nvSpPr>
        <p:spPr>
          <a:xfrm>
            <a:off x="7695937" y="3724290"/>
            <a:ext cx="1053494"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dividir</a:t>
            </a:r>
          </a:p>
        </p:txBody>
      </p:sp>
      <p:sp>
        <p:nvSpPr>
          <p:cNvPr id="40" name="CuadroTexto 39">
            <a:extLst>
              <a:ext uri="{FF2B5EF4-FFF2-40B4-BE49-F238E27FC236}">
                <a16:creationId xmlns:a16="http://schemas.microsoft.com/office/drawing/2014/main" id="{58A949C0-E26C-0A40-9DF0-7480B21BEA92}"/>
              </a:ext>
            </a:extLst>
          </p:cNvPr>
          <p:cNvSpPr txBox="1"/>
          <p:nvPr/>
        </p:nvSpPr>
        <p:spPr>
          <a:xfrm>
            <a:off x="9014867" y="3723513"/>
            <a:ext cx="739305" cy="461665"/>
          </a:xfrm>
          <a:prstGeom prst="rect">
            <a:avLst/>
          </a:prstGeom>
          <a:solidFill>
            <a:srgbClr val="FBF0D5"/>
          </a:solidFill>
          <a:ln>
            <a:solidFill>
              <a:srgbClr val="2038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leer</a:t>
            </a:r>
          </a:p>
        </p:txBody>
      </p:sp>
      <p:sp>
        <p:nvSpPr>
          <p:cNvPr id="41" name="CuadroTexto 40">
            <a:extLst>
              <a:ext uri="{FF2B5EF4-FFF2-40B4-BE49-F238E27FC236}">
                <a16:creationId xmlns:a16="http://schemas.microsoft.com/office/drawing/2014/main" id="{AC1365EB-683A-BD48-85FE-A7537CDC014D}"/>
              </a:ext>
            </a:extLst>
          </p:cNvPr>
          <p:cNvSpPr txBox="1"/>
          <p:nvPr/>
        </p:nvSpPr>
        <p:spPr>
          <a:xfrm>
            <a:off x="7462002" y="4442094"/>
            <a:ext cx="1098378"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beber</a:t>
            </a:r>
          </a:p>
        </p:txBody>
      </p:sp>
      <p:sp>
        <p:nvSpPr>
          <p:cNvPr id="42" name="CuadroTexto 41">
            <a:extLst>
              <a:ext uri="{FF2B5EF4-FFF2-40B4-BE49-F238E27FC236}">
                <a16:creationId xmlns:a16="http://schemas.microsoft.com/office/drawing/2014/main" id="{B0B1F8B1-5156-E84E-87FB-0C4E9AB2E337}"/>
              </a:ext>
            </a:extLst>
          </p:cNvPr>
          <p:cNvSpPr txBox="1"/>
          <p:nvPr/>
        </p:nvSpPr>
        <p:spPr>
          <a:xfrm>
            <a:off x="1839928" y="4423576"/>
            <a:ext cx="1167307"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comer</a:t>
            </a:r>
          </a:p>
        </p:txBody>
      </p:sp>
      <p:sp>
        <p:nvSpPr>
          <p:cNvPr id="43" name="CuadroTexto 42">
            <a:extLst>
              <a:ext uri="{FF2B5EF4-FFF2-40B4-BE49-F238E27FC236}">
                <a16:creationId xmlns:a16="http://schemas.microsoft.com/office/drawing/2014/main" id="{E90825A0-C60C-8642-9098-2B7A0D9E7D99}"/>
              </a:ext>
            </a:extLst>
          </p:cNvPr>
          <p:cNvSpPr txBox="1"/>
          <p:nvPr/>
        </p:nvSpPr>
        <p:spPr>
          <a:xfrm>
            <a:off x="3333906" y="4426908"/>
            <a:ext cx="1064715"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correr</a:t>
            </a:r>
          </a:p>
        </p:txBody>
      </p:sp>
      <p:sp>
        <p:nvSpPr>
          <p:cNvPr id="44" name="CuadroTexto 43">
            <a:extLst>
              <a:ext uri="{FF2B5EF4-FFF2-40B4-BE49-F238E27FC236}">
                <a16:creationId xmlns:a16="http://schemas.microsoft.com/office/drawing/2014/main" id="{901D2EF6-00A6-FD4E-A885-E5F37EAA7952}"/>
              </a:ext>
            </a:extLst>
          </p:cNvPr>
          <p:cNvSpPr txBox="1"/>
          <p:nvPr/>
        </p:nvSpPr>
        <p:spPr>
          <a:xfrm>
            <a:off x="4725292" y="4440540"/>
            <a:ext cx="1247457" cy="461665"/>
          </a:xfrm>
          <a:prstGeom prst="rect">
            <a:avLst/>
          </a:prstGeom>
          <a:solidFill>
            <a:srgbClr val="FBF0D5"/>
          </a:solid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vender</a:t>
            </a:r>
          </a:p>
        </p:txBody>
      </p:sp>
      <p:sp>
        <p:nvSpPr>
          <p:cNvPr id="5" name="CuadroTexto 4">
            <a:extLst>
              <a:ext uri="{FF2B5EF4-FFF2-40B4-BE49-F238E27FC236}">
                <a16:creationId xmlns:a16="http://schemas.microsoft.com/office/drawing/2014/main" id="{9103BF44-209E-5A4D-B4EC-D0607CFB5C45}"/>
              </a:ext>
            </a:extLst>
          </p:cNvPr>
          <p:cNvSpPr txBox="1"/>
          <p:nvPr/>
        </p:nvSpPr>
        <p:spPr>
          <a:xfrm>
            <a:off x="277844" y="5290043"/>
            <a:ext cx="116502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Después vas a leer tu texto. Tu pareja va a escuchar para completar una tabla con información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primero </a:t>
            </a:r>
            <a:r>
              <a:rPr kumimoji="0" lang="es-GB" sz="2400" b="0" i="0" u="none" strike="noStrike" kern="1200" cap="none" spc="0" normalizeH="0" baseline="0" noProof="0" smtClean="0">
                <a:ln>
                  <a:noFill/>
                </a:ln>
                <a:solidFill>
                  <a:srgbClr val="4472C4">
                    <a:lumMod val="50000"/>
                  </a:srgbClr>
                </a:solidFill>
                <a:effectLst/>
                <a:uLnTx/>
                <a:uFillTx/>
                <a:latin typeface="Century Gothic" panose="020F0302020204030204"/>
                <a:ea typeface="+mn-ea"/>
                <a:cs typeface="+mn-cs"/>
              </a:rPr>
              <a:t>el</a:t>
            </a:r>
            <a:r>
              <a:rPr kumimoji="0" lang="en-GB" sz="2400" b="0" i="0" u="none" strike="noStrike" kern="1200" cap="none" spc="0" normalizeH="0" baseline="0" noProof="0" smtClean="0">
                <a:ln>
                  <a:noFill/>
                </a:ln>
                <a:solidFill>
                  <a:srgbClr val="4472C4">
                    <a:lumMod val="50000"/>
                  </a:srgbClr>
                </a:solidFill>
                <a:effectLst/>
                <a:uLnTx/>
                <a:uFillTx/>
                <a:latin typeface="Century Gothic" panose="020F0302020204030204"/>
                <a:ea typeface="+mn-ea"/>
                <a:cs typeface="+mn-cs"/>
              </a:rPr>
              <a:t>/la</a:t>
            </a:r>
            <a:r>
              <a:rPr kumimoji="0" lang="es-GB" sz="2400" b="0" i="0" u="none" strike="noStrike" kern="1200" cap="none" spc="0" normalizeH="0" baseline="0" noProof="0" smtClean="0">
                <a:ln>
                  <a:noFill/>
                </a:ln>
                <a:solidFill>
                  <a:srgbClr val="4472C4">
                    <a:lumMod val="50000"/>
                  </a:srgbClr>
                </a:solidFill>
                <a:effectLst/>
                <a:uLnTx/>
                <a:uFillTx/>
                <a:latin typeface="Century Gothic" panose="020F0302020204030204"/>
                <a:ea typeface="+mn-ea"/>
                <a:cs typeface="+mn-cs"/>
              </a:rPr>
              <a:t> </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luego </a:t>
            </a:r>
            <a:r>
              <a:rPr kumimoji="0" lang="es-GB" sz="2400" b="0" i="0" u="none" strike="noStrike" kern="1200" cap="none" spc="0" normalizeH="0" baseline="0" noProof="0" smtClean="0">
                <a:ln>
                  <a:noFill/>
                </a:ln>
                <a:solidFill>
                  <a:srgbClr val="4472C4">
                    <a:lumMod val="50000"/>
                  </a:srgbClr>
                </a:solidFill>
                <a:effectLst/>
                <a:uLnTx/>
                <a:uFillTx/>
                <a:latin typeface="Century Gothic" panose="020F0302020204030204"/>
                <a:ea typeface="+mn-ea"/>
                <a:cs typeface="+mn-cs"/>
              </a:rPr>
              <a:t>el</a:t>
            </a:r>
            <a:r>
              <a:rPr kumimoji="0" lang="en-GB" sz="2400" b="0" i="0" u="none" strike="noStrike" kern="1200" cap="none" spc="0" normalizeH="0" baseline="0" noProof="0" smtClean="0">
                <a:ln>
                  <a:noFill/>
                </a:ln>
                <a:solidFill>
                  <a:srgbClr val="4472C4">
                    <a:lumMod val="50000"/>
                  </a:srgbClr>
                </a:solidFill>
                <a:effectLst/>
                <a:uLnTx/>
                <a:uFillTx/>
                <a:latin typeface="Century Gothic" panose="020F0302020204030204"/>
                <a:ea typeface="+mn-ea"/>
                <a:cs typeface="+mn-cs"/>
              </a:rPr>
              <a:t>/la</a:t>
            </a:r>
            <a:r>
              <a:rPr kumimoji="0" lang="es-GB" sz="2400" b="0" i="0" u="none" strike="noStrike" kern="1200" cap="none" spc="0" normalizeH="0" baseline="0" noProof="0" smtClean="0">
                <a:ln>
                  <a:noFill/>
                </a:ln>
                <a:solidFill>
                  <a:srgbClr val="4472C4">
                    <a:lumMod val="50000"/>
                  </a:srgbClr>
                </a:solidFill>
                <a:effectLst/>
                <a:uLnTx/>
                <a:uFillTx/>
                <a:latin typeface="Century Gothic" panose="020F0302020204030204"/>
                <a:ea typeface="+mn-ea"/>
                <a:cs typeface="+mn-cs"/>
              </a:rPr>
              <a:t> </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B.</a:t>
            </a:r>
          </a:p>
        </p:txBody>
      </p:sp>
      <p:sp>
        <p:nvSpPr>
          <p:cNvPr id="25" name="Rounded Rectangle 24">
            <a:extLst>
              <a:ext uri="{FF2B5EF4-FFF2-40B4-BE49-F238E27FC236}">
                <a16:creationId xmlns:a16="http://schemas.microsoft.com/office/drawing/2014/main" id="{210FBEF5-8E6C-AE4A-B97F-5C2DE4EF7833}"/>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Carnaval, Fiesta, Celebración, Vacaciones, Colorido">
            <a:extLst>
              <a:ext uri="{FF2B5EF4-FFF2-40B4-BE49-F238E27FC236}">
                <a16:creationId xmlns:a16="http://schemas.microsoft.com/office/drawing/2014/main" id="{0ADFA89B-00EE-9E41-8275-B17A0CA916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30254" y="885949"/>
            <a:ext cx="2922378" cy="195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980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38200" y="2192779"/>
            <a:ext cx="10771208" cy="23792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571500" indent="-571500">
              <a:buFont typeface="Arial" panose="020B0604020202020204" pitchFamily="34" charset="0"/>
              <a:buChar char="•"/>
            </a:pPr>
            <a:r>
              <a:rPr lang="en-GB" sz="3200" dirty="0" smtClean="0">
                <a:latin typeface="Century Gothic" panose="020B0502020202020204" pitchFamily="34" charset="0"/>
              </a:rPr>
              <a:t>Meaningful practice</a:t>
            </a:r>
          </a:p>
          <a:p>
            <a:pPr marL="571500" indent="-571500">
              <a:buFont typeface="Arial" panose="020B0604020202020204" pitchFamily="34" charset="0"/>
              <a:buChar char="•"/>
            </a:pPr>
            <a:endParaRPr lang="en-GB" sz="3200" dirty="0">
              <a:latin typeface="Century Gothic" panose="020B0502020202020204" pitchFamily="34" charset="0"/>
            </a:endParaRPr>
          </a:p>
          <a:p>
            <a:pPr marL="571500" indent="-571500">
              <a:buFont typeface="Arial" panose="020B0604020202020204" pitchFamily="34" charset="0"/>
              <a:buChar char="•"/>
            </a:pPr>
            <a:r>
              <a:rPr lang="en-GB" sz="3200" dirty="0" smtClean="0">
                <a:latin typeface="Century Gothic" panose="020B0502020202020204" pitchFamily="34" charset="0"/>
              </a:rPr>
              <a:t>Research-informed principles for </a:t>
            </a:r>
            <a:r>
              <a:rPr lang="en-GB" sz="3200" dirty="0" smtClean="0">
                <a:latin typeface="Century Gothic" panose="020B0502020202020204" pitchFamily="34" charset="0"/>
              </a:rPr>
              <a:t>practice</a:t>
            </a:r>
            <a:endParaRPr lang="en-GB" sz="3200" dirty="0" smtClean="0">
              <a:latin typeface="Century Gothic" panose="020B0502020202020204" pitchFamily="34" charset="0"/>
            </a:endParaRPr>
          </a:p>
          <a:p>
            <a:endParaRPr lang="en-GB" sz="3200" dirty="0">
              <a:latin typeface="Century Gothic" panose="020B0502020202020204" pitchFamily="34" charset="0"/>
            </a:endParaRPr>
          </a:p>
          <a:p>
            <a:pPr marL="571500" indent="-571500">
              <a:buFont typeface="Arial" panose="020B0604020202020204" pitchFamily="34" charset="0"/>
              <a:buChar char="•"/>
            </a:pPr>
            <a:r>
              <a:rPr lang="en-GB" sz="3200" dirty="0" smtClean="0">
                <a:latin typeface="Century Gothic" panose="020B0502020202020204" pitchFamily="34" charset="0"/>
              </a:rPr>
              <a:t>Presentation of resources</a:t>
            </a:r>
          </a:p>
        </p:txBody>
      </p:sp>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20569" y="0"/>
            <a:ext cx="10515600" cy="1325563"/>
          </a:xfrm>
        </p:spPr>
        <p:txBody>
          <a:bodyPr>
            <a:normAutofit/>
          </a:bodyPr>
          <a:lstStyle/>
          <a:p>
            <a:r>
              <a:rPr lang="en-GB" sz="3200" b="1" smtClean="0">
                <a:solidFill>
                  <a:schemeClr val="bg1"/>
                </a:solidFill>
                <a:latin typeface="Century Gothic" panose="020B0502020202020204" pitchFamily="34" charset="0"/>
              </a:rPr>
              <a:t>Today’s talk</a:t>
            </a:r>
            <a:endParaRPr lang="en-GB" sz="32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765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20569" y="0"/>
            <a:ext cx="10515600" cy="1325563"/>
          </a:xfrm>
        </p:spPr>
        <p:txBody>
          <a:bodyPr>
            <a:normAutofit/>
          </a:bodyPr>
          <a:lstStyle/>
          <a:p>
            <a:r>
              <a:rPr lang="en-GB" sz="2800" b="1" smtClean="0">
                <a:solidFill>
                  <a:schemeClr val="bg1"/>
                </a:solidFill>
                <a:latin typeface="Century Gothic" panose="020B0502020202020204" pitchFamily="34" charset="0"/>
              </a:rPr>
              <a:t>Where to find more resources</a:t>
            </a:r>
            <a:endParaRPr lang="en-GB" sz="2800" b="1">
              <a:solidFill>
                <a:schemeClr val="bg1"/>
              </a:solidFill>
              <a:latin typeface="Century Gothic" panose="020B0502020202020204" pitchFamily="34" charset="0"/>
            </a:endParaRPr>
          </a:p>
        </p:txBody>
      </p:sp>
      <p:pic>
        <p:nvPicPr>
          <p:cNvPr id="1026" name="Picture 2" descr="Gaming Grammar featur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503" y="4357059"/>
            <a:ext cx="2857500" cy="13906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36057" y="5839580"/>
            <a:ext cx="184731" cy="400110"/>
          </a:xfrm>
          <a:prstGeom prst="rect">
            <a:avLst/>
          </a:prstGeom>
        </p:spPr>
        <p:txBody>
          <a:bodyPr wrap="none">
            <a:spAutoFit/>
          </a:bodyPr>
          <a:lstStyle/>
          <a:p>
            <a:endParaRPr lang="en-GB" sz="2000">
              <a:latin typeface="Century Gothic" panose="020B0502020202020204" pitchFamily="34" charset="0"/>
            </a:endParaRPr>
          </a:p>
        </p:txBody>
      </p:sp>
      <p:pic>
        <p:nvPicPr>
          <p:cNvPr id="1028" name="Picture 4" descr="NCELP Resource Port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7788" y="1149903"/>
            <a:ext cx="4755826" cy="6908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0471" y="1822989"/>
            <a:ext cx="11034776" cy="21236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200" dirty="0" smtClean="0">
                <a:solidFill>
                  <a:srgbClr val="002060"/>
                </a:solidFill>
                <a:latin typeface="Century Gothic" panose="020B0502020202020204" pitchFamily="34" charset="0"/>
              </a:rPr>
              <a:t>Hundreds of freely accessible lessons</a:t>
            </a:r>
          </a:p>
          <a:p>
            <a:pPr marL="285750" indent="-285750">
              <a:lnSpc>
                <a:spcPct val="150000"/>
              </a:lnSpc>
              <a:buFont typeface="Arial" panose="020B0604020202020204" pitchFamily="34" charset="0"/>
              <a:buChar char="•"/>
            </a:pPr>
            <a:r>
              <a:rPr lang="en-GB" sz="2200" dirty="0" smtClean="0">
                <a:solidFill>
                  <a:srgbClr val="002060"/>
                </a:solidFill>
                <a:latin typeface="Century Gothic" panose="020B0502020202020204" pitchFamily="34" charset="0"/>
              </a:rPr>
              <a:t>Other resources including professional development material</a:t>
            </a:r>
          </a:p>
          <a:p>
            <a:pPr marL="285750" indent="-285750">
              <a:lnSpc>
                <a:spcPct val="150000"/>
              </a:lnSpc>
              <a:buFont typeface="Arial" panose="020B0604020202020204" pitchFamily="34" charset="0"/>
              <a:buChar char="•"/>
            </a:pPr>
            <a:r>
              <a:rPr lang="en-GB" sz="2200" dirty="0" smtClean="0">
                <a:solidFill>
                  <a:srgbClr val="002060"/>
                </a:solidFill>
                <a:latin typeface="Century Gothic" panose="020B0502020202020204" pitchFamily="34" charset="0"/>
              </a:rPr>
              <a:t>Rationale documents (e.g. </a:t>
            </a:r>
            <a:r>
              <a:rPr lang="en-GB" sz="2200" dirty="0" smtClean="0">
                <a:solidFill>
                  <a:srgbClr val="002060"/>
                </a:solidFill>
                <a:latin typeface="Century Gothic" panose="020B0502020202020204" pitchFamily="34" charset="0"/>
                <a:hlinkClick r:id="rId6"/>
              </a:rPr>
              <a:t>principles for teaching grammar </a:t>
            </a:r>
            <a:r>
              <a:rPr lang="en-GB" sz="2200" dirty="0" smtClean="0">
                <a:solidFill>
                  <a:srgbClr val="002060"/>
                </a:solidFill>
                <a:latin typeface="Century Gothic" panose="020B0502020202020204" pitchFamily="34" charset="0"/>
              </a:rPr>
              <a:t>and </a:t>
            </a:r>
            <a:r>
              <a:rPr lang="en-GB" sz="2200" dirty="0" smtClean="0">
                <a:solidFill>
                  <a:srgbClr val="002060"/>
                </a:solidFill>
                <a:latin typeface="Century Gothic" panose="020B0502020202020204" pitchFamily="34" charset="0"/>
                <a:hlinkClick r:id="rId7"/>
              </a:rPr>
              <a:t>meaningful</a:t>
            </a:r>
            <a:r>
              <a:rPr lang="en-GB" sz="2200" dirty="0" smtClean="0">
                <a:solidFill>
                  <a:srgbClr val="002060"/>
                </a:solidFill>
                <a:latin typeface="Century Gothic" panose="020B0502020202020204" pitchFamily="34" charset="0"/>
              </a:rPr>
              <a:t> practice)</a:t>
            </a:r>
            <a:endParaRPr lang="en-GB" sz="2200" dirty="0">
              <a:solidFill>
                <a:srgbClr val="002060"/>
              </a:solidFill>
              <a:latin typeface="Century Gothic" panose="020B0502020202020204" pitchFamily="34" charset="0"/>
            </a:endParaRPr>
          </a:p>
        </p:txBody>
      </p:sp>
      <p:sp>
        <p:nvSpPr>
          <p:cNvPr id="11" name="TextBox 10"/>
          <p:cNvSpPr txBox="1"/>
          <p:nvPr/>
        </p:nvSpPr>
        <p:spPr>
          <a:xfrm>
            <a:off x="0" y="1309536"/>
            <a:ext cx="11034776" cy="600164"/>
          </a:xfrm>
          <a:prstGeom prst="rect">
            <a:avLst/>
          </a:prstGeom>
          <a:noFill/>
        </p:spPr>
        <p:txBody>
          <a:bodyPr wrap="square" rtlCol="0">
            <a:spAutoFit/>
          </a:bodyPr>
          <a:lstStyle/>
          <a:p>
            <a:pPr lvl="1">
              <a:lnSpc>
                <a:spcPct val="150000"/>
              </a:lnSpc>
            </a:pPr>
            <a:r>
              <a:rPr lang="en-GB" sz="2200" b="1" dirty="0" smtClean="0">
                <a:solidFill>
                  <a:srgbClr val="002060"/>
                </a:solidFill>
                <a:latin typeface="Century Gothic" panose="020B0502020202020204" pitchFamily="34" charset="0"/>
              </a:rPr>
              <a:t>NCELP resource portal</a:t>
            </a:r>
          </a:p>
        </p:txBody>
      </p:sp>
      <p:sp>
        <p:nvSpPr>
          <p:cNvPr id="4" name="Rectangle 3"/>
          <p:cNvSpPr/>
          <p:nvPr/>
        </p:nvSpPr>
        <p:spPr>
          <a:xfrm>
            <a:off x="7436057" y="1856302"/>
            <a:ext cx="3719288" cy="400110"/>
          </a:xfrm>
          <a:prstGeom prst="rect">
            <a:avLst/>
          </a:prstGeom>
        </p:spPr>
        <p:txBody>
          <a:bodyPr wrap="none">
            <a:spAutoFit/>
          </a:bodyPr>
          <a:lstStyle/>
          <a:p>
            <a:r>
              <a:rPr lang="en-GB" sz="2000">
                <a:latin typeface="Century Gothic" panose="020B0502020202020204" pitchFamily="34" charset="0"/>
                <a:hlinkClick r:id="rId8"/>
              </a:rPr>
              <a:t>https://resources.ncelp.org</a:t>
            </a:r>
            <a:r>
              <a:rPr lang="en-GB" sz="2000" smtClean="0">
                <a:latin typeface="Century Gothic" panose="020B0502020202020204" pitchFamily="34" charset="0"/>
                <a:hlinkClick r:id="rId8"/>
              </a:rPr>
              <a:t>/</a:t>
            </a:r>
            <a:r>
              <a:rPr lang="en-GB" sz="2000" smtClean="0">
                <a:latin typeface="Century Gothic" panose="020B0502020202020204" pitchFamily="34" charset="0"/>
              </a:rPr>
              <a:t> </a:t>
            </a:r>
            <a:endParaRPr lang="en-GB" sz="2000">
              <a:latin typeface="Century Gothic" panose="020B0502020202020204" pitchFamily="34" charset="0"/>
            </a:endParaRPr>
          </a:p>
        </p:txBody>
      </p:sp>
      <p:sp>
        <p:nvSpPr>
          <p:cNvPr id="13" name="TextBox 12"/>
          <p:cNvSpPr txBox="1"/>
          <p:nvPr/>
        </p:nvSpPr>
        <p:spPr>
          <a:xfrm>
            <a:off x="-94722" y="3969264"/>
            <a:ext cx="9529008" cy="600164"/>
          </a:xfrm>
          <a:prstGeom prst="rect">
            <a:avLst/>
          </a:prstGeom>
          <a:noFill/>
        </p:spPr>
        <p:txBody>
          <a:bodyPr wrap="square" rtlCol="0">
            <a:spAutoFit/>
          </a:bodyPr>
          <a:lstStyle/>
          <a:p>
            <a:pPr lvl="1">
              <a:lnSpc>
                <a:spcPct val="150000"/>
              </a:lnSpc>
            </a:pPr>
            <a:r>
              <a:rPr lang="en-GB" sz="2200" b="1" smtClean="0">
                <a:solidFill>
                  <a:srgbClr val="002060"/>
                </a:solidFill>
                <a:latin typeface="Century Gothic" panose="020B0502020202020204" pitchFamily="34" charset="0"/>
              </a:rPr>
              <a:t>Gaming grammar</a:t>
            </a:r>
          </a:p>
        </p:txBody>
      </p:sp>
      <p:sp>
        <p:nvSpPr>
          <p:cNvPr id="14" name="TextBox 13"/>
          <p:cNvSpPr txBox="1"/>
          <p:nvPr/>
        </p:nvSpPr>
        <p:spPr>
          <a:xfrm>
            <a:off x="280471" y="4427344"/>
            <a:ext cx="8380032" cy="16158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200" smtClean="0">
                <a:solidFill>
                  <a:srgbClr val="002060"/>
                </a:solidFill>
                <a:latin typeface="Century Gothic" panose="020B0502020202020204" pitchFamily="34" charset="0"/>
                <a:hlinkClick r:id="rId9"/>
              </a:rPr>
              <a:t>Digital game </a:t>
            </a:r>
            <a:r>
              <a:rPr lang="en-GB" sz="2200" smtClean="0">
                <a:solidFill>
                  <a:srgbClr val="002060"/>
                </a:solidFill>
                <a:latin typeface="Century Gothic" panose="020B0502020202020204" pitchFamily="34" charset="0"/>
              </a:rPr>
              <a:t>with activities in a ‘spy mission’ context</a:t>
            </a:r>
          </a:p>
          <a:p>
            <a:pPr marL="285750" indent="-285750">
              <a:lnSpc>
                <a:spcPct val="150000"/>
              </a:lnSpc>
              <a:buFont typeface="Arial" panose="020B0604020202020204" pitchFamily="34" charset="0"/>
              <a:buChar char="•"/>
            </a:pPr>
            <a:r>
              <a:rPr lang="en-GB" sz="2200" smtClean="0">
                <a:solidFill>
                  <a:srgbClr val="002060"/>
                </a:solidFill>
                <a:latin typeface="Century Gothic" panose="020B0502020202020204" pitchFamily="34" charset="0"/>
              </a:rPr>
              <a:t>Reading and listening-based grammar practice</a:t>
            </a:r>
          </a:p>
          <a:p>
            <a:pPr marL="285750" indent="-285750">
              <a:lnSpc>
                <a:spcPct val="150000"/>
              </a:lnSpc>
              <a:buFont typeface="Arial" panose="020B0604020202020204" pitchFamily="34" charset="0"/>
              <a:buChar char="•"/>
            </a:pPr>
            <a:r>
              <a:rPr lang="en-GB" sz="2200" smtClean="0">
                <a:solidFill>
                  <a:srgbClr val="002060"/>
                </a:solidFill>
                <a:latin typeface="Century Gothic" panose="020B0502020202020204" pitchFamily="34" charset="0"/>
              </a:rPr>
              <a:t>Allows teachers to track student progress</a:t>
            </a:r>
          </a:p>
        </p:txBody>
      </p:sp>
    </p:spTree>
    <p:extLst>
      <p:ext uri="{BB962C8B-B14F-4D97-AF65-F5344CB8AC3E}">
        <p14:creationId xmlns:p14="http://schemas.microsoft.com/office/powerpoint/2010/main" val="23884492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CFD14056-B097-1240-AD2C-4AFC30B14978}"/>
              </a:ext>
            </a:extLst>
          </p:cNvPr>
          <p:cNvGraphicFramePr>
            <a:graphicFrameLocks noGrp="1"/>
          </p:cNvGraphicFramePr>
          <p:nvPr>
            <p:extLst/>
          </p:nvPr>
        </p:nvGraphicFramePr>
        <p:xfrm>
          <a:off x="135382" y="826810"/>
          <a:ext cx="5825238" cy="5414960"/>
        </p:xfrm>
        <a:graphic>
          <a:graphicData uri="http://schemas.openxmlformats.org/drawingml/2006/table">
            <a:tbl>
              <a:tblPr firstRow="1" bandRow="1">
                <a:tableStyleId>{5DA37D80-6434-44D0-A028-1B22A696006F}</a:tableStyleId>
              </a:tblPr>
              <a:tblGrid>
                <a:gridCol w="774348">
                  <a:extLst>
                    <a:ext uri="{9D8B030D-6E8A-4147-A177-3AD203B41FA5}">
                      <a16:colId xmlns:a16="http://schemas.microsoft.com/office/drawing/2014/main" val="3478428472"/>
                    </a:ext>
                  </a:extLst>
                </a:gridCol>
                <a:gridCol w="774348">
                  <a:extLst>
                    <a:ext uri="{9D8B030D-6E8A-4147-A177-3AD203B41FA5}">
                      <a16:colId xmlns:a16="http://schemas.microsoft.com/office/drawing/2014/main" val="3627546687"/>
                    </a:ext>
                  </a:extLst>
                </a:gridCol>
                <a:gridCol w="1034408">
                  <a:extLst>
                    <a:ext uri="{9D8B030D-6E8A-4147-A177-3AD203B41FA5}">
                      <a16:colId xmlns:a16="http://schemas.microsoft.com/office/drawing/2014/main" val="886832367"/>
                    </a:ext>
                  </a:extLst>
                </a:gridCol>
                <a:gridCol w="3242134">
                  <a:extLst>
                    <a:ext uri="{9D8B030D-6E8A-4147-A177-3AD203B41FA5}">
                      <a16:colId xmlns:a16="http://schemas.microsoft.com/office/drawing/2014/main" val="2966190253"/>
                    </a:ext>
                  </a:extLst>
                </a:gridCol>
              </a:tblGrid>
              <a:tr h="775824">
                <a:tc>
                  <a:txBody>
                    <a:bodyPr/>
                    <a:lstStyle/>
                    <a:p>
                      <a:pPr algn="ctr"/>
                      <a:r>
                        <a:rPr lang="en-GB" sz="2000" dirty="0" err="1">
                          <a:solidFill>
                            <a:srgbClr val="203864"/>
                          </a:solidFill>
                        </a:rPr>
                        <a:t>yo</a:t>
                      </a:r>
                      <a:endParaRPr lang="es-GB" sz="2000" dirty="0">
                        <a:solidFill>
                          <a:srgbClr val="203864"/>
                        </a:solidFill>
                      </a:endParaRPr>
                    </a:p>
                  </a:txBody>
                  <a:tcPr anchor="ctr"/>
                </a:tc>
                <a:tc>
                  <a:txBody>
                    <a:bodyPr/>
                    <a:lstStyle/>
                    <a:p>
                      <a:pPr algn="ctr"/>
                      <a:r>
                        <a:rPr lang="en-GB" sz="2000" dirty="0" err="1">
                          <a:solidFill>
                            <a:srgbClr val="203864"/>
                          </a:solidFill>
                        </a:rPr>
                        <a:t>tú</a:t>
                      </a:r>
                      <a:endParaRPr lang="es-GB" sz="2000" dirty="0">
                        <a:solidFill>
                          <a:srgbClr val="203864"/>
                        </a:solidFill>
                      </a:endParaRPr>
                    </a:p>
                  </a:txBody>
                  <a:tcPr anchor="ctr"/>
                </a:tc>
                <a:tc>
                  <a:txBody>
                    <a:bodyPr/>
                    <a:lstStyle/>
                    <a:p>
                      <a:pPr algn="ctr"/>
                      <a:r>
                        <a:rPr lang="en-GB" sz="2000" dirty="0" err="1">
                          <a:solidFill>
                            <a:srgbClr val="203864"/>
                          </a:solidFill>
                        </a:rPr>
                        <a:t>él</a:t>
                      </a:r>
                      <a:r>
                        <a:rPr lang="en-GB" sz="2000" dirty="0">
                          <a:solidFill>
                            <a:srgbClr val="203864"/>
                          </a:solidFill>
                        </a:rPr>
                        <a:t>/</a:t>
                      </a:r>
                      <a:r>
                        <a:rPr lang="en-GB" sz="2000" dirty="0" err="1">
                          <a:solidFill>
                            <a:srgbClr val="203864"/>
                          </a:solidFill>
                        </a:rPr>
                        <a:t>ella</a:t>
                      </a:r>
                      <a:endParaRPr lang="es-GB" sz="2000" dirty="0">
                        <a:solidFill>
                          <a:srgbClr val="203864"/>
                        </a:solidFill>
                      </a:endParaRPr>
                    </a:p>
                  </a:txBody>
                  <a:tcPr anchor="ctr"/>
                </a:tc>
                <a:tc>
                  <a:txBody>
                    <a:bodyPr/>
                    <a:lstStyle/>
                    <a:p>
                      <a:pPr algn="ctr"/>
                      <a:r>
                        <a:rPr lang="es-GB" sz="2000" dirty="0">
                          <a:solidFill>
                            <a:srgbClr val="203864"/>
                          </a:solidFill>
                        </a:rPr>
                        <a:t>¿Qué actividad en inglés?</a:t>
                      </a:r>
                    </a:p>
                  </a:txBody>
                  <a:tcPr anchor="ctr"/>
                </a:tc>
                <a:extLst>
                  <a:ext uri="{0D108BD9-81ED-4DB2-BD59-A6C34878D82A}">
                    <a16:rowId xmlns:a16="http://schemas.microsoft.com/office/drawing/2014/main" val="1619378101"/>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2063107013"/>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658108277"/>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4052671755"/>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3035132187"/>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1525557717"/>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019985624"/>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22827931"/>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3602473506"/>
                  </a:ext>
                </a:extLst>
              </a:tr>
            </a:tbl>
          </a:graphicData>
        </a:graphic>
      </p:graphicFrame>
      <p:graphicFrame>
        <p:nvGraphicFramePr>
          <p:cNvPr id="11" name="Tabla 10">
            <a:extLst>
              <a:ext uri="{FF2B5EF4-FFF2-40B4-BE49-F238E27FC236}">
                <a16:creationId xmlns:a16="http://schemas.microsoft.com/office/drawing/2014/main" id="{3D05CAD0-45B8-6043-B6BF-214DEBAD8245}"/>
              </a:ext>
            </a:extLst>
          </p:cNvPr>
          <p:cNvGraphicFramePr>
            <a:graphicFrameLocks noGrp="1"/>
          </p:cNvGraphicFramePr>
          <p:nvPr>
            <p:extLst/>
          </p:nvPr>
        </p:nvGraphicFramePr>
        <p:xfrm>
          <a:off x="6231380" y="826810"/>
          <a:ext cx="5825238" cy="5414958"/>
        </p:xfrm>
        <a:graphic>
          <a:graphicData uri="http://schemas.openxmlformats.org/drawingml/2006/table">
            <a:tbl>
              <a:tblPr firstRow="1" bandRow="1">
                <a:tableStyleId>{5DA37D80-6434-44D0-A028-1B22A696006F}</a:tableStyleId>
              </a:tblPr>
              <a:tblGrid>
                <a:gridCol w="774348">
                  <a:extLst>
                    <a:ext uri="{9D8B030D-6E8A-4147-A177-3AD203B41FA5}">
                      <a16:colId xmlns:a16="http://schemas.microsoft.com/office/drawing/2014/main" val="3478428472"/>
                    </a:ext>
                  </a:extLst>
                </a:gridCol>
                <a:gridCol w="774348">
                  <a:extLst>
                    <a:ext uri="{9D8B030D-6E8A-4147-A177-3AD203B41FA5}">
                      <a16:colId xmlns:a16="http://schemas.microsoft.com/office/drawing/2014/main" val="3627546687"/>
                    </a:ext>
                  </a:extLst>
                </a:gridCol>
                <a:gridCol w="1005578">
                  <a:extLst>
                    <a:ext uri="{9D8B030D-6E8A-4147-A177-3AD203B41FA5}">
                      <a16:colId xmlns:a16="http://schemas.microsoft.com/office/drawing/2014/main" val="886832367"/>
                    </a:ext>
                  </a:extLst>
                </a:gridCol>
                <a:gridCol w="3270964">
                  <a:extLst>
                    <a:ext uri="{9D8B030D-6E8A-4147-A177-3AD203B41FA5}">
                      <a16:colId xmlns:a16="http://schemas.microsoft.com/office/drawing/2014/main" val="2966190253"/>
                    </a:ext>
                  </a:extLst>
                </a:gridCol>
              </a:tblGrid>
              <a:tr h="773894">
                <a:tc>
                  <a:txBody>
                    <a:bodyPr/>
                    <a:lstStyle/>
                    <a:p>
                      <a:pPr algn="ctr"/>
                      <a:r>
                        <a:rPr lang="en-GB" sz="2000" dirty="0" err="1">
                          <a:solidFill>
                            <a:srgbClr val="203864"/>
                          </a:solidFill>
                        </a:rPr>
                        <a:t>yo</a:t>
                      </a:r>
                      <a:endParaRPr lang="es-GB" sz="2000" dirty="0">
                        <a:solidFill>
                          <a:srgbClr val="203864"/>
                        </a:solidFill>
                      </a:endParaRPr>
                    </a:p>
                  </a:txBody>
                  <a:tcPr anchor="ctr"/>
                </a:tc>
                <a:tc>
                  <a:txBody>
                    <a:bodyPr/>
                    <a:lstStyle/>
                    <a:p>
                      <a:pPr algn="ctr"/>
                      <a:r>
                        <a:rPr lang="en-GB" sz="2000" dirty="0" err="1">
                          <a:solidFill>
                            <a:srgbClr val="203864"/>
                          </a:solidFill>
                        </a:rPr>
                        <a:t>tú</a:t>
                      </a:r>
                      <a:endParaRPr lang="es-GB" sz="2000" dirty="0">
                        <a:solidFill>
                          <a:srgbClr val="203864"/>
                        </a:solidFill>
                      </a:endParaRPr>
                    </a:p>
                  </a:txBody>
                  <a:tcPr anchor="ctr"/>
                </a:tc>
                <a:tc>
                  <a:txBody>
                    <a:bodyPr/>
                    <a:lstStyle/>
                    <a:p>
                      <a:pPr algn="ctr"/>
                      <a:r>
                        <a:rPr lang="en-GB" sz="2000" dirty="0" err="1">
                          <a:solidFill>
                            <a:srgbClr val="203864"/>
                          </a:solidFill>
                        </a:rPr>
                        <a:t>él</a:t>
                      </a:r>
                      <a:r>
                        <a:rPr lang="en-GB" sz="2000" dirty="0">
                          <a:solidFill>
                            <a:srgbClr val="203864"/>
                          </a:solidFill>
                        </a:rPr>
                        <a:t>/</a:t>
                      </a:r>
                      <a:r>
                        <a:rPr lang="en-GB" sz="2000" dirty="0" err="1">
                          <a:solidFill>
                            <a:srgbClr val="203864"/>
                          </a:solidFill>
                        </a:rPr>
                        <a:t>ella</a:t>
                      </a:r>
                      <a:endParaRPr lang="es-GB" sz="2000" dirty="0">
                        <a:solidFill>
                          <a:srgbClr val="203864"/>
                        </a:solidFill>
                      </a:endParaRPr>
                    </a:p>
                  </a:txBody>
                  <a:tcPr anchor="ctr"/>
                </a:tc>
                <a:tc>
                  <a:txBody>
                    <a:bodyPr/>
                    <a:lstStyle/>
                    <a:p>
                      <a:pPr algn="ctr"/>
                      <a:r>
                        <a:rPr lang="es-GB" sz="2000" dirty="0">
                          <a:solidFill>
                            <a:srgbClr val="203864"/>
                          </a:solidFill>
                        </a:rPr>
                        <a:t>¿Qué actividad en inglés?</a:t>
                      </a:r>
                    </a:p>
                  </a:txBody>
                  <a:tcPr anchor="ctr"/>
                </a:tc>
                <a:extLst>
                  <a:ext uri="{0D108BD9-81ED-4DB2-BD59-A6C34878D82A}">
                    <a16:rowId xmlns:a16="http://schemas.microsoft.com/office/drawing/2014/main" val="1619378101"/>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2063107013"/>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658108277"/>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4052671755"/>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3035132187"/>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525557717"/>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1019985624"/>
                  </a:ext>
                </a:extLst>
              </a:tr>
              <a:tr h="580133">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22827931"/>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101411015"/>
                  </a:ext>
                </a:extLst>
              </a:tr>
            </a:tbl>
          </a:graphicData>
        </a:graphic>
      </p:graphicFrame>
      <p:cxnSp>
        <p:nvCxnSpPr>
          <p:cNvPr id="13" name="Conector recto 12">
            <a:extLst>
              <a:ext uri="{FF2B5EF4-FFF2-40B4-BE49-F238E27FC236}">
                <a16:creationId xmlns:a16="http://schemas.microsoft.com/office/drawing/2014/main" id="{361C8811-DA3B-0743-9667-B7C5AFED717A}"/>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20489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76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B</a:t>
            </a:r>
          </a:p>
        </p:txBody>
      </p:sp>
      <p:sp>
        <p:nvSpPr>
          <p:cNvPr id="10" name="Rounded Rectangle 9">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p:nvPr>
        </p:nvSpPr>
        <p:spPr>
          <a:xfrm>
            <a:off x="10303476" y="172767"/>
            <a:ext cx="1368167" cy="570181"/>
          </a:xfrm>
        </p:spPr>
        <p:txBody>
          <a:bodyPr>
            <a:normAutofit/>
          </a:bodyPr>
          <a:lstStyle/>
          <a:p>
            <a:r>
              <a:rPr lang="en-GB" sz="2000" b="1" dirty="0" err="1">
                <a:solidFill>
                  <a:schemeClr val="bg1"/>
                </a:solidFill>
              </a:rPr>
              <a:t>escribir</a:t>
            </a:r>
            <a:endParaRPr lang="en-GB" sz="2000" b="1" dirty="0">
              <a:solidFill>
                <a:schemeClr val="bg1"/>
              </a:solidFill>
            </a:endParaRPr>
          </a:p>
        </p:txBody>
      </p:sp>
    </p:spTree>
    <p:extLst>
      <p:ext uri="{BB962C8B-B14F-4D97-AF65-F5344CB8AC3E}">
        <p14:creationId xmlns:p14="http://schemas.microsoft.com/office/powerpoint/2010/main" val="26008634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xmlns=""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29267" y="0"/>
            <a:ext cx="10515600" cy="1325563"/>
          </a:xfrm>
        </p:spPr>
        <p:txBody>
          <a:bodyPr>
            <a:normAutofit/>
          </a:bodyPr>
          <a:lstStyle/>
          <a:p>
            <a:r>
              <a:rPr lang="en-GB" sz="3600" b="1" smtClean="0">
                <a:solidFill>
                  <a:schemeClr val="bg1"/>
                </a:solidFill>
                <a:latin typeface="Century Gothic" panose="020B0502020202020204" pitchFamily="34" charset="0"/>
              </a:rPr>
              <a:t>References</a:t>
            </a:r>
            <a:endParaRPr lang="en-GB" sz="3600" b="1">
              <a:solidFill>
                <a:schemeClr val="bg1"/>
              </a:solidFill>
              <a:latin typeface="Century Gothic" panose="020B0502020202020204" pitchFamily="34" charset="0"/>
            </a:endParaRPr>
          </a:p>
        </p:txBody>
      </p:sp>
      <p:sp>
        <p:nvSpPr>
          <p:cNvPr id="3" name="Title 1"/>
          <p:cNvSpPr txBox="1">
            <a:spLocks/>
          </p:cNvSpPr>
          <p:nvPr/>
        </p:nvSpPr>
        <p:spPr>
          <a:xfrm>
            <a:off x="544284" y="1059216"/>
            <a:ext cx="11066691" cy="5379684"/>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571500" indent="-571500">
              <a:lnSpc>
                <a:spcPct val="150000"/>
              </a:lnSpc>
              <a:buFont typeface="Arial" panose="020B0604020202020204" pitchFamily="34" charset="0"/>
              <a:buChar char="•"/>
            </a:pPr>
            <a:r>
              <a:rPr lang="en-GB" sz="2600" dirty="0" err="1" smtClean="0">
                <a:latin typeface="Century Gothic" panose="020B0502020202020204" pitchFamily="34" charset="0"/>
              </a:rPr>
              <a:t>DeKeyser</a:t>
            </a:r>
            <a:r>
              <a:rPr lang="en-GB" sz="2600" dirty="0" smtClean="0">
                <a:latin typeface="Century Gothic" panose="020B0502020202020204" pitchFamily="34" charset="0"/>
              </a:rPr>
              <a:t>, R. (2007). </a:t>
            </a:r>
            <a:r>
              <a:rPr lang="en-GB" sz="2600" i="1" dirty="0" smtClean="0">
                <a:latin typeface="Century Gothic" panose="020B0502020202020204" pitchFamily="34" charset="0"/>
              </a:rPr>
              <a:t>Practice in a second language: Perspectives from applied linguistics and cognitive psychology</a:t>
            </a:r>
            <a:r>
              <a:rPr lang="en-GB" sz="2600" dirty="0" smtClean="0">
                <a:latin typeface="Century Gothic" panose="020B0502020202020204" pitchFamily="34" charset="0"/>
              </a:rPr>
              <a:t>. New York: Cambridge University Press.</a:t>
            </a:r>
          </a:p>
          <a:p>
            <a:pPr marL="571500" indent="-571500">
              <a:lnSpc>
                <a:spcPct val="150000"/>
              </a:lnSpc>
              <a:buFont typeface="Arial" panose="020B0604020202020204" pitchFamily="34" charset="0"/>
              <a:buChar char="•"/>
            </a:pPr>
            <a:r>
              <a:rPr lang="en-GB" sz="2600" dirty="0" err="1" smtClean="0">
                <a:latin typeface="Century Gothic" panose="020B0502020202020204" pitchFamily="34" charset="0"/>
              </a:rPr>
              <a:t>Kasprowicz</a:t>
            </a:r>
            <a:r>
              <a:rPr lang="en-GB" sz="2600" dirty="0" smtClean="0">
                <a:latin typeface="Century Gothic" panose="020B0502020202020204" pitchFamily="34" charset="0"/>
              </a:rPr>
              <a:t>, R. &amp; Marsden E. (2018). Towards ecological validity in research into input-based practice: Form spotting can be as beneficial as form-meaning practice. </a:t>
            </a:r>
            <a:r>
              <a:rPr lang="en-GB" sz="2600" i="1" dirty="0" smtClean="0">
                <a:latin typeface="Century Gothic" panose="020B0502020202020204" pitchFamily="34" charset="0"/>
              </a:rPr>
              <a:t>Applied Linguistics, 39</a:t>
            </a:r>
            <a:r>
              <a:rPr lang="en-GB" sz="2600" dirty="0" smtClean="0">
                <a:latin typeface="Century Gothic" panose="020B0502020202020204" pitchFamily="34" charset="0"/>
              </a:rPr>
              <a:t>(6), 886-911.</a:t>
            </a:r>
          </a:p>
          <a:p>
            <a:pPr marL="571500" indent="-571500">
              <a:lnSpc>
                <a:spcPct val="150000"/>
              </a:lnSpc>
              <a:buFont typeface="Arial" panose="020B0604020202020204" pitchFamily="34" charset="0"/>
              <a:buChar char="•"/>
            </a:pPr>
            <a:r>
              <a:rPr lang="en-GB" sz="2600" dirty="0" smtClean="0">
                <a:latin typeface="Century Gothic" panose="020B0502020202020204" pitchFamily="34" charset="0"/>
              </a:rPr>
              <a:t>Marsden, E. (2006). Exploring input processing in the classroom: An experimental comparison of processing instruction and enriched input. </a:t>
            </a:r>
            <a:r>
              <a:rPr lang="en-GB" sz="2600" i="1" dirty="0" smtClean="0">
                <a:latin typeface="Century Gothic" panose="020B0502020202020204" pitchFamily="34" charset="0"/>
              </a:rPr>
              <a:t>Language Learning</a:t>
            </a:r>
            <a:r>
              <a:rPr lang="en-GB" sz="2600" dirty="0" smtClean="0">
                <a:latin typeface="Century Gothic" panose="020B0502020202020204" pitchFamily="34" charset="0"/>
              </a:rPr>
              <a:t>, 56, 507-566.</a:t>
            </a:r>
          </a:p>
          <a:p>
            <a:pPr marL="571500" indent="-571500">
              <a:lnSpc>
                <a:spcPct val="150000"/>
              </a:lnSpc>
              <a:buFont typeface="Arial" panose="020B0604020202020204" pitchFamily="34" charset="0"/>
              <a:buChar char="•"/>
            </a:pPr>
            <a:r>
              <a:rPr lang="en-GB" sz="2600" dirty="0" smtClean="0">
                <a:latin typeface="Century Gothic" panose="020B0502020202020204" pitchFamily="34" charset="0"/>
              </a:rPr>
              <a:t>Marsden</a:t>
            </a:r>
            <a:r>
              <a:rPr lang="en-GB" sz="2600" dirty="0">
                <a:latin typeface="Century Gothic" panose="020B0502020202020204" pitchFamily="34" charset="0"/>
              </a:rPr>
              <a:t>, E. </a:t>
            </a:r>
            <a:r>
              <a:rPr lang="en-GB" sz="2600" dirty="0" smtClean="0">
                <a:latin typeface="Century Gothic" panose="020B0502020202020204" pitchFamily="34" charset="0"/>
              </a:rPr>
              <a:t>&amp; </a:t>
            </a:r>
            <a:r>
              <a:rPr lang="en-GB" sz="2600" dirty="0">
                <a:latin typeface="Century Gothic" panose="020B0502020202020204" pitchFamily="34" charset="0"/>
              </a:rPr>
              <a:t>Hawkes, R. </a:t>
            </a:r>
            <a:r>
              <a:rPr lang="en-GB" sz="2600" dirty="0" smtClean="0">
                <a:latin typeface="Century Gothic" panose="020B0502020202020204" pitchFamily="34" charset="0"/>
              </a:rPr>
              <a:t>(</a:t>
            </a:r>
            <a:r>
              <a:rPr lang="en-GB" sz="2600" dirty="0">
                <a:latin typeface="Century Gothic" panose="020B0502020202020204" pitchFamily="34" charset="0"/>
              </a:rPr>
              <a:t>2020). Meaningful practice: Definitions, rationales and principles. </a:t>
            </a:r>
            <a:r>
              <a:rPr lang="en-GB" sz="2600" i="1" dirty="0">
                <a:latin typeface="Century Gothic" panose="020B0502020202020204" pitchFamily="34" charset="0"/>
              </a:rPr>
              <a:t>National Centre for Excellence in Language Pedagogy</a:t>
            </a:r>
            <a:r>
              <a:rPr lang="en-GB" sz="2600" dirty="0" smtClean="0">
                <a:latin typeface="Century Gothic" panose="020B0502020202020204" pitchFamily="34" charset="0"/>
              </a:rPr>
              <a:t>.</a:t>
            </a:r>
          </a:p>
          <a:p>
            <a:pPr marL="571500" indent="-571500">
              <a:lnSpc>
                <a:spcPct val="150000"/>
              </a:lnSpc>
              <a:buFont typeface="Arial" panose="020B0604020202020204" pitchFamily="34" charset="0"/>
              <a:buChar char="•"/>
            </a:pPr>
            <a:r>
              <a:rPr lang="en-GB" sz="2600" dirty="0">
                <a:latin typeface="Century Gothic" panose="020B0502020202020204" pitchFamily="34" charset="0"/>
              </a:rPr>
              <a:t>McManus, K. &amp; Marsden, E. (2019). Using explicit instruction about L1 to reduce </a:t>
            </a:r>
            <a:r>
              <a:rPr lang="en-GB" sz="2600" dirty="0" err="1">
                <a:latin typeface="Century Gothic" panose="020B0502020202020204" pitchFamily="34" charset="0"/>
              </a:rPr>
              <a:t>crosslinguistic</a:t>
            </a:r>
            <a:r>
              <a:rPr lang="en-GB" sz="2600" dirty="0">
                <a:latin typeface="Century Gothic" panose="020B0502020202020204" pitchFamily="34" charset="0"/>
              </a:rPr>
              <a:t> effects in L2 grammar learning: Evidence from oral production in L2 French. </a:t>
            </a:r>
            <a:r>
              <a:rPr lang="en-GB" sz="2600" i="1" dirty="0">
                <a:latin typeface="Century Gothic" panose="020B0502020202020204" pitchFamily="34" charset="0"/>
              </a:rPr>
              <a:t>The Modern Language Journal</a:t>
            </a:r>
            <a:r>
              <a:rPr lang="en-GB" sz="2600" dirty="0">
                <a:latin typeface="Century Gothic" panose="020B0502020202020204" pitchFamily="34" charset="0"/>
              </a:rPr>
              <a:t>, </a:t>
            </a:r>
            <a:r>
              <a:rPr lang="en-GB" sz="2600" i="1" dirty="0">
                <a:latin typeface="Century Gothic" panose="020B0502020202020204" pitchFamily="34" charset="0"/>
              </a:rPr>
              <a:t>103</a:t>
            </a:r>
            <a:r>
              <a:rPr lang="en-GB" sz="2600" dirty="0">
                <a:latin typeface="Century Gothic" panose="020B0502020202020204" pitchFamily="34" charset="0"/>
              </a:rPr>
              <a:t>(2), pp. </a:t>
            </a:r>
            <a:r>
              <a:rPr lang="en-GB" sz="2600" dirty="0" smtClean="0">
                <a:latin typeface="Century Gothic" panose="020B0502020202020204" pitchFamily="34" charset="0"/>
              </a:rPr>
              <a:t>459-480 </a:t>
            </a:r>
          </a:p>
          <a:p>
            <a:pPr marL="571500" indent="-571500">
              <a:lnSpc>
                <a:spcPct val="150000"/>
              </a:lnSpc>
              <a:buFont typeface="Arial" panose="020B0604020202020204" pitchFamily="34" charset="0"/>
              <a:buChar char="•"/>
            </a:pPr>
            <a:r>
              <a:rPr lang="en-GB" sz="2600" dirty="0" err="1" smtClean="0">
                <a:latin typeface="Century Gothic" panose="020B0502020202020204" pitchFamily="34" charset="0"/>
              </a:rPr>
              <a:t>VanPatten</a:t>
            </a:r>
            <a:r>
              <a:rPr lang="en-GB" sz="2600" dirty="0">
                <a:latin typeface="Century Gothic" panose="020B0502020202020204" pitchFamily="34" charset="0"/>
              </a:rPr>
              <a:t>, B. (2002). Processing instruction: An update. </a:t>
            </a:r>
            <a:r>
              <a:rPr lang="en-GB" sz="2600" i="1" dirty="0">
                <a:latin typeface="Century Gothic" panose="020B0502020202020204" pitchFamily="34" charset="0"/>
              </a:rPr>
              <a:t>Language Learning, 52</a:t>
            </a:r>
            <a:r>
              <a:rPr lang="en-GB" sz="2600" dirty="0">
                <a:latin typeface="Century Gothic" panose="020B0502020202020204" pitchFamily="34" charset="0"/>
              </a:rPr>
              <a:t>(4), 755-803. </a:t>
            </a:r>
            <a:endParaRPr lang="en-GB" sz="2600" dirty="0" smtClean="0">
              <a:latin typeface="Century Gothic" panose="020B0502020202020204" pitchFamily="34" charset="0"/>
            </a:endParaRPr>
          </a:p>
          <a:p>
            <a:pPr marL="571500" indent="-571500">
              <a:lnSpc>
                <a:spcPct val="150000"/>
              </a:lnSpc>
              <a:buFont typeface="Arial" panose="020B0604020202020204" pitchFamily="34" charset="0"/>
              <a:buChar char="•"/>
            </a:pPr>
            <a:r>
              <a:rPr lang="en-GB" sz="2600" dirty="0" err="1" smtClean="0">
                <a:latin typeface="Century Gothic" panose="020B0502020202020204" pitchFamily="34" charset="0"/>
              </a:rPr>
              <a:t>VanPatten</a:t>
            </a:r>
            <a:r>
              <a:rPr lang="en-GB" sz="2600" dirty="0" smtClean="0">
                <a:latin typeface="Century Gothic" panose="020B0502020202020204" pitchFamily="34" charset="0"/>
              </a:rPr>
              <a:t>, B. (2017). Processing Instruction. In </a:t>
            </a:r>
            <a:r>
              <a:rPr lang="en-GB" sz="2600" dirty="0" err="1" smtClean="0">
                <a:latin typeface="Century Gothic" panose="020B0502020202020204" pitchFamily="34" charset="0"/>
              </a:rPr>
              <a:t>Loewen</a:t>
            </a:r>
            <a:r>
              <a:rPr lang="en-GB" sz="2600" dirty="0" smtClean="0">
                <a:latin typeface="Century Gothic" panose="020B0502020202020204" pitchFamily="34" charset="0"/>
              </a:rPr>
              <a:t>, S. &amp; Sato, M. (Eds.) </a:t>
            </a:r>
            <a:r>
              <a:rPr lang="en-GB" sz="2600" i="1" dirty="0" smtClean="0">
                <a:latin typeface="Century Gothic" panose="020B0502020202020204" pitchFamily="34" charset="0"/>
              </a:rPr>
              <a:t>The Routledge Handbook of Instructed Second Language Acquisition </a:t>
            </a:r>
            <a:r>
              <a:rPr lang="en-GB" sz="2600" dirty="0" smtClean="0">
                <a:latin typeface="Century Gothic" panose="020B0502020202020204" pitchFamily="34" charset="0"/>
              </a:rPr>
              <a:t>(pp. 166-180). </a:t>
            </a:r>
          </a:p>
          <a:p>
            <a:pPr marL="571500" indent="-571500">
              <a:lnSpc>
                <a:spcPct val="150000"/>
              </a:lnSpc>
              <a:buFont typeface="Arial" panose="020B0604020202020204" pitchFamily="34" charset="0"/>
              <a:buChar char="•"/>
            </a:pPr>
            <a:r>
              <a:rPr lang="en-GB" sz="2600" dirty="0" err="1" smtClean="0">
                <a:latin typeface="Century Gothic" panose="020B0502020202020204" pitchFamily="34" charset="0"/>
              </a:rPr>
              <a:t>VanPatten</a:t>
            </a:r>
            <a:r>
              <a:rPr lang="en-GB" sz="2600" dirty="0" smtClean="0">
                <a:latin typeface="Century Gothic" panose="020B0502020202020204" pitchFamily="34" charset="0"/>
              </a:rPr>
              <a:t>, B. &amp; </a:t>
            </a:r>
            <a:r>
              <a:rPr lang="en-GB" sz="2600" dirty="0" err="1" smtClean="0">
                <a:latin typeface="Century Gothic" panose="020B0502020202020204" pitchFamily="34" charset="0"/>
              </a:rPr>
              <a:t>Cadierno</a:t>
            </a:r>
            <a:r>
              <a:rPr lang="en-GB" sz="2600" dirty="0" smtClean="0">
                <a:latin typeface="Century Gothic" panose="020B0502020202020204" pitchFamily="34" charset="0"/>
              </a:rPr>
              <a:t>, T. (1993). Input processing and second language acquisition: A role for instruction. </a:t>
            </a:r>
            <a:r>
              <a:rPr lang="en-GB" sz="2600" i="1" dirty="0" smtClean="0">
                <a:latin typeface="Century Gothic" panose="020B0502020202020204" pitchFamily="34" charset="0"/>
              </a:rPr>
              <a:t>The Modern Language Journal, 77</a:t>
            </a:r>
            <a:r>
              <a:rPr lang="en-GB" sz="2600" dirty="0" smtClean="0">
                <a:latin typeface="Century Gothic" panose="020B0502020202020204" pitchFamily="34" charset="0"/>
              </a:rPr>
              <a:t>(1), pp.45-57.</a:t>
            </a:r>
          </a:p>
          <a:p>
            <a:pPr marL="571500" indent="-571500">
              <a:lnSpc>
                <a:spcPct val="150000"/>
              </a:lnSpc>
              <a:buFont typeface="Arial" panose="020B0604020202020204" pitchFamily="34" charset="0"/>
              <a:buChar char="•"/>
            </a:pPr>
            <a:r>
              <a:rPr lang="en-GB" sz="2600" dirty="0" err="1" smtClean="0">
                <a:latin typeface="Century Gothic" panose="020B0502020202020204" pitchFamily="34" charset="0"/>
              </a:rPr>
              <a:t>VanPatten</a:t>
            </a:r>
            <a:r>
              <a:rPr lang="en-GB" sz="2600" dirty="0" smtClean="0">
                <a:latin typeface="Century Gothic" panose="020B0502020202020204" pitchFamily="34" charset="0"/>
              </a:rPr>
              <a:t>, B. &amp; </a:t>
            </a:r>
            <a:r>
              <a:rPr lang="en-GB" sz="2600" dirty="0" err="1" smtClean="0">
                <a:latin typeface="Century Gothic" panose="020B0502020202020204" pitchFamily="34" charset="0"/>
              </a:rPr>
              <a:t>Oikkenon</a:t>
            </a:r>
            <a:r>
              <a:rPr lang="en-GB" sz="2600" dirty="0" smtClean="0">
                <a:latin typeface="Century Gothic" panose="020B0502020202020204" pitchFamily="34" charset="0"/>
              </a:rPr>
              <a:t>, S. (1996). Explanation </a:t>
            </a:r>
            <a:r>
              <a:rPr lang="en-GB" sz="2600" dirty="0">
                <a:latin typeface="Century Gothic" panose="020B0502020202020204" pitchFamily="34" charset="0"/>
              </a:rPr>
              <a:t>versus </a:t>
            </a:r>
            <a:r>
              <a:rPr lang="en-GB" sz="2600" dirty="0" smtClean="0">
                <a:latin typeface="Century Gothic" panose="020B0502020202020204" pitchFamily="34" charset="0"/>
              </a:rPr>
              <a:t>structured </a:t>
            </a:r>
            <a:r>
              <a:rPr lang="en-GB" sz="2600" dirty="0">
                <a:latin typeface="Century Gothic" panose="020B0502020202020204" pitchFamily="34" charset="0"/>
              </a:rPr>
              <a:t>Input in </a:t>
            </a:r>
            <a:r>
              <a:rPr lang="en-GB" sz="2600" dirty="0" smtClean="0">
                <a:latin typeface="Century Gothic" panose="020B0502020202020204" pitchFamily="34" charset="0"/>
              </a:rPr>
              <a:t>processing instruction. </a:t>
            </a:r>
            <a:r>
              <a:rPr lang="en-GB" sz="2600" i="1" dirty="0" smtClean="0">
                <a:latin typeface="Century Gothic" panose="020B0502020202020204" pitchFamily="34" charset="0"/>
              </a:rPr>
              <a:t>Studies in Second Language Acquisition, 18</a:t>
            </a:r>
            <a:r>
              <a:rPr lang="en-GB" sz="2600" dirty="0" smtClean="0">
                <a:latin typeface="Century Gothic" panose="020B0502020202020204" pitchFamily="34" charset="0"/>
              </a:rPr>
              <a:t>(4), 495-510.</a:t>
            </a:r>
            <a:endParaRPr lang="en-GB" sz="2600" dirty="0">
              <a:latin typeface="Century Gothic" panose="020B0502020202020204" pitchFamily="34" charset="0"/>
            </a:endParaRPr>
          </a:p>
          <a:p>
            <a:pPr marL="571500" indent="-571500">
              <a:buFont typeface="Arial" panose="020B0604020202020204" pitchFamily="34" charset="0"/>
              <a:buChar char="•"/>
            </a:pPr>
            <a:endParaRPr lang="en-GB" sz="1800" dirty="0">
              <a:latin typeface="Century Gothic" panose="020B0502020202020204" pitchFamily="34" charset="0"/>
            </a:endParaRPr>
          </a:p>
        </p:txBody>
      </p:sp>
    </p:spTree>
    <p:extLst>
      <p:ext uri="{BB962C8B-B14F-4D97-AF65-F5344CB8AC3E}">
        <p14:creationId xmlns:p14="http://schemas.microsoft.com/office/powerpoint/2010/main" val="1692155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03145" y="0"/>
            <a:ext cx="10515600" cy="1325563"/>
          </a:xfrm>
        </p:spPr>
        <p:txBody>
          <a:bodyPr>
            <a:normAutofit/>
          </a:bodyPr>
          <a:lstStyle/>
          <a:p>
            <a:r>
              <a:rPr lang="en-GB" sz="3200" b="1" smtClean="0">
                <a:solidFill>
                  <a:schemeClr val="bg1"/>
                </a:solidFill>
                <a:latin typeface="Century Gothic" panose="020B0502020202020204" pitchFamily="34" charset="0"/>
              </a:rPr>
              <a:t>Meaningful practice</a:t>
            </a:r>
            <a:endParaRPr lang="en-GB" sz="3200" b="1">
              <a:solidFill>
                <a:schemeClr val="bg1"/>
              </a:solidFill>
              <a:latin typeface="Century Gothic" panose="020B0502020202020204" pitchFamily="34" charset="0"/>
            </a:endParaRPr>
          </a:p>
        </p:txBody>
      </p:sp>
      <p:sp>
        <p:nvSpPr>
          <p:cNvPr id="3" name="TextBox 2"/>
          <p:cNvSpPr txBox="1"/>
          <p:nvPr/>
        </p:nvSpPr>
        <p:spPr>
          <a:xfrm>
            <a:off x="748278" y="4883539"/>
            <a:ext cx="10903838" cy="1107996"/>
          </a:xfrm>
          <a:prstGeom prst="rect">
            <a:avLst/>
          </a:prstGeom>
          <a:noFill/>
        </p:spPr>
        <p:txBody>
          <a:bodyPr wrap="square" rtlCol="0">
            <a:spAutoFit/>
          </a:bodyPr>
          <a:lstStyle/>
          <a:p>
            <a:pPr marL="0" lvl="1" indent="-285750">
              <a:buFont typeface="Arial" panose="020B0604020202020204" pitchFamily="34" charset="0"/>
              <a:buChar char="•"/>
            </a:pPr>
            <a:r>
              <a:rPr lang="en-GB" sz="2200" dirty="0" smtClean="0">
                <a:solidFill>
                  <a:srgbClr val="002060"/>
                </a:solidFill>
                <a:latin typeface="Century Gothic" panose="020B0502020202020204" pitchFamily="34" charset="0"/>
              </a:rPr>
              <a:t>we naturally rely on vocabulary to understand meaning </a:t>
            </a:r>
            <a:r>
              <a:rPr lang="en-GB" sz="1600" dirty="0" smtClean="0">
                <a:solidFill>
                  <a:srgbClr val="002060"/>
                </a:solidFill>
                <a:latin typeface="Century Gothic" panose="020B0502020202020204" pitchFamily="34" charset="0"/>
              </a:rPr>
              <a:t>(</a:t>
            </a:r>
            <a:r>
              <a:rPr lang="en-GB" sz="1600" dirty="0" err="1" smtClean="0">
                <a:solidFill>
                  <a:srgbClr val="002060"/>
                </a:solidFill>
                <a:latin typeface="Century Gothic" panose="020B0502020202020204" pitchFamily="34" charset="0"/>
              </a:rPr>
              <a:t>VanPatten</a:t>
            </a:r>
            <a:r>
              <a:rPr lang="en-GB" sz="1600" dirty="0" smtClean="0">
                <a:solidFill>
                  <a:srgbClr val="002060"/>
                </a:solidFill>
                <a:latin typeface="Century Gothic" panose="020B0502020202020204" pitchFamily="34" charset="0"/>
              </a:rPr>
              <a:t>, 2002; 2017)</a:t>
            </a:r>
          </a:p>
          <a:p>
            <a:pPr marL="0" lvl="1"/>
            <a:endParaRPr lang="en-GB" sz="2200" dirty="0">
              <a:solidFill>
                <a:srgbClr val="002060"/>
              </a:solidFill>
              <a:latin typeface="Century Gothic" panose="020B0502020202020204" pitchFamily="34" charset="0"/>
            </a:endParaRPr>
          </a:p>
          <a:p>
            <a:pPr marL="0" lvl="1" indent="-285750">
              <a:buFont typeface="Arial" panose="020B0604020202020204" pitchFamily="34" charset="0"/>
              <a:buChar char="•"/>
            </a:pPr>
            <a:r>
              <a:rPr lang="en-GB" sz="2200" dirty="0" smtClean="0">
                <a:solidFill>
                  <a:srgbClr val="002060"/>
                </a:solidFill>
                <a:latin typeface="Century Gothic" panose="020B0502020202020204" pitchFamily="34" charset="0"/>
              </a:rPr>
              <a:t>hard to make attention to meaning really matter! </a:t>
            </a:r>
          </a:p>
        </p:txBody>
      </p:sp>
      <p:sp>
        <p:nvSpPr>
          <p:cNvPr id="4" name="Rectangle 3"/>
          <p:cNvSpPr/>
          <p:nvPr/>
        </p:nvSpPr>
        <p:spPr>
          <a:xfrm>
            <a:off x="440625" y="4193145"/>
            <a:ext cx="11519147" cy="430887"/>
          </a:xfrm>
          <a:prstGeom prst="rect">
            <a:avLst/>
          </a:prstGeom>
        </p:spPr>
        <p:txBody>
          <a:bodyPr wrap="square">
            <a:spAutoFit/>
          </a:bodyPr>
          <a:lstStyle/>
          <a:p>
            <a:r>
              <a:rPr lang="en-GB" sz="2200" b="1" dirty="0" smtClean="0">
                <a:solidFill>
                  <a:srgbClr val="002060"/>
                </a:solidFill>
                <a:latin typeface="Century Gothic" panose="020B0502020202020204" pitchFamily="34" charset="0"/>
              </a:rPr>
              <a:t>But meaningful grammar practice is difficult!</a:t>
            </a:r>
            <a:endParaRPr lang="en-GB" sz="2200" b="1" dirty="0">
              <a:solidFill>
                <a:srgbClr val="002060"/>
              </a:solidFill>
              <a:latin typeface="Century Gothic" panose="020B0502020202020204" pitchFamily="34" charset="0"/>
            </a:endParaRPr>
          </a:p>
        </p:txBody>
      </p:sp>
      <p:sp>
        <p:nvSpPr>
          <p:cNvPr id="6" name="TextBox 5"/>
          <p:cNvSpPr txBox="1"/>
          <p:nvPr/>
        </p:nvSpPr>
        <p:spPr>
          <a:xfrm>
            <a:off x="333851" y="1979598"/>
            <a:ext cx="10782782" cy="430887"/>
          </a:xfrm>
          <a:prstGeom prst="rect">
            <a:avLst/>
          </a:prstGeom>
          <a:noFill/>
        </p:spPr>
        <p:txBody>
          <a:bodyPr wrap="square" rtlCol="0">
            <a:spAutoFit/>
          </a:bodyPr>
          <a:lstStyle/>
          <a:p>
            <a:pPr marL="285750" indent="-285750">
              <a:buFont typeface="Arial" panose="020B0604020202020204" pitchFamily="34" charset="0"/>
              <a:buChar char="•"/>
            </a:pPr>
            <a:endParaRPr lang="en-GB" sz="2200">
              <a:solidFill>
                <a:srgbClr val="002060"/>
              </a:solidFill>
              <a:latin typeface="Century Gothic" panose="020B0502020202020204" pitchFamily="34" charset="0"/>
            </a:endParaRPr>
          </a:p>
        </p:txBody>
      </p:sp>
      <p:sp>
        <p:nvSpPr>
          <p:cNvPr id="7" name="TextBox 6"/>
          <p:cNvSpPr txBox="1"/>
          <p:nvPr/>
        </p:nvSpPr>
        <p:spPr>
          <a:xfrm>
            <a:off x="440625" y="1285879"/>
            <a:ext cx="10782782" cy="769441"/>
          </a:xfrm>
          <a:prstGeom prst="rect">
            <a:avLst/>
          </a:prstGeom>
          <a:noFill/>
        </p:spPr>
        <p:txBody>
          <a:bodyPr wrap="square" rtlCol="0">
            <a:spAutoFit/>
          </a:bodyPr>
          <a:lstStyle/>
          <a:p>
            <a:r>
              <a:rPr lang="en-GB" sz="2200" b="1" dirty="0" smtClean="0">
                <a:solidFill>
                  <a:srgbClr val="002060"/>
                </a:solidFill>
                <a:latin typeface="Century Gothic" panose="020B0502020202020204" pitchFamily="34" charset="0"/>
              </a:rPr>
              <a:t>Practice is a ‘learning journey’ between the first encounter with new language and its fully independent use </a:t>
            </a:r>
            <a:r>
              <a:rPr lang="en-GB" sz="1600" dirty="0" smtClean="0">
                <a:solidFill>
                  <a:srgbClr val="002060"/>
                </a:solidFill>
                <a:latin typeface="Century Gothic" panose="020B0502020202020204" pitchFamily="34" charset="0"/>
              </a:rPr>
              <a:t>(Marsden &amp; Hawkes, 2020, p.1). </a:t>
            </a:r>
          </a:p>
        </p:txBody>
      </p:sp>
      <p:sp>
        <p:nvSpPr>
          <p:cNvPr id="10" name="TextBox 9"/>
          <p:cNvSpPr txBox="1"/>
          <p:nvPr/>
        </p:nvSpPr>
        <p:spPr>
          <a:xfrm>
            <a:off x="748278" y="2215671"/>
            <a:ext cx="12979380" cy="1785104"/>
          </a:xfrm>
          <a:prstGeom prst="rect">
            <a:avLst/>
          </a:prstGeom>
          <a:noFill/>
        </p:spPr>
        <p:txBody>
          <a:bodyPr wrap="square" rtlCol="0">
            <a:spAutoFit/>
          </a:bodyPr>
          <a:lstStyle/>
          <a:p>
            <a:pPr marL="342900" lvl="1" indent="-342900">
              <a:buFont typeface="Arial" panose="020B0604020202020204" pitchFamily="34" charset="0"/>
              <a:buChar char="•"/>
            </a:pPr>
            <a:r>
              <a:rPr lang="en-GB" sz="2200" dirty="0">
                <a:solidFill>
                  <a:srgbClr val="002060"/>
                </a:solidFill>
                <a:latin typeface="Century Gothic" panose="020B0502020202020204" pitchFamily="34" charset="0"/>
              </a:rPr>
              <a:t>i</a:t>
            </a:r>
            <a:r>
              <a:rPr lang="en-GB" sz="2200" dirty="0" smtClean="0">
                <a:solidFill>
                  <a:srgbClr val="002060"/>
                </a:solidFill>
                <a:latin typeface="Century Gothic" panose="020B0502020202020204" pitchFamily="34" charset="0"/>
              </a:rPr>
              <a:t>nvolves intentional engagement in a range of activities </a:t>
            </a:r>
            <a:r>
              <a:rPr lang="en-GB" sz="1600" dirty="0" smtClean="0">
                <a:solidFill>
                  <a:srgbClr val="002060"/>
                </a:solidFill>
                <a:latin typeface="Century Gothic" panose="020B0502020202020204" pitchFamily="34" charset="0"/>
              </a:rPr>
              <a:t>(</a:t>
            </a:r>
            <a:r>
              <a:rPr lang="en-GB" sz="1600" dirty="0" err="1" smtClean="0">
                <a:solidFill>
                  <a:srgbClr val="002060"/>
                </a:solidFill>
                <a:latin typeface="Century Gothic" panose="020B0502020202020204" pitchFamily="34" charset="0"/>
              </a:rPr>
              <a:t>DeKeyser</a:t>
            </a:r>
            <a:r>
              <a:rPr lang="en-GB" sz="1600" dirty="0" smtClean="0">
                <a:solidFill>
                  <a:srgbClr val="002060"/>
                </a:solidFill>
                <a:latin typeface="Century Gothic" panose="020B0502020202020204" pitchFamily="34" charset="0"/>
              </a:rPr>
              <a:t>, 2007)</a:t>
            </a:r>
          </a:p>
          <a:p>
            <a:pPr marL="342900" lvl="1" indent="-342900">
              <a:buFont typeface="Arial" panose="020B0604020202020204" pitchFamily="34" charset="0"/>
              <a:buChar char="•"/>
            </a:pPr>
            <a:endParaRPr lang="en-GB" sz="2200" dirty="0">
              <a:solidFill>
                <a:srgbClr val="002060"/>
              </a:solidFill>
              <a:latin typeface="Century Gothic" panose="020B0502020202020204" pitchFamily="34" charset="0"/>
            </a:endParaRPr>
          </a:p>
          <a:p>
            <a:pPr marL="342900" lvl="1" indent="-342900">
              <a:buFont typeface="Arial" panose="020B0604020202020204" pitchFamily="34" charset="0"/>
              <a:buChar char="•"/>
            </a:pPr>
            <a:r>
              <a:rPr lang="en-GB" sz="2200" dirty="0" smtClean="0">
                <a:solidFill>
                  <a:srgbClr val="002060"/>
                </a:solidFill>
                <a:latin typeface="Century Gothic" panose="020B0502020202020204" pitchFamily="34" charset="0"/>
              </a:rPr>
              <a:t>frequent, yet spaced, and involve different modalities (oral, written)</a:t>
            </a:r>
          </a:p>
          <a:p>
            <a:pPr marL="342900" lvl="1" indent="-342900">
              <a:buFont typeface="Arial" panose="020B0604020202020204" pitchFamily="34" charset="0"/>
              <a:buChar char="•"/>
            </a:pPr>
            <a:endParaRPr lang="en-GB" sz="2200" dirty="0">
              <a:solidFill>
                <a:srgbClr val="002060"/>
              </a:solidFill>
              <a:latin typeface="Century Gothic" panose="020B0502020202020204" pitchFamily="34" charset="0"/>
            </a:endParaRPr>
          </a:p>
          <a:p>
            <a:pPr marL="342900" lvl="1" indent="-342900">
              <a:buFont typeface="Arial" panose="020B0604020202020204" pitchFamily="34" charset="0"/>
              <a:buChar char="•"/>
            </a:pPr>
            <a:r>
              <a:rPr lang="en-GB" sz="2200" dirty="0" smtClean="0">
                <a:solidFill>
                  <a:srgbClr val="002060"/>
                </a:solidFill>
                <a:latin typeface="Century Gothic" panose="020B0502020202020204" pitchFamily="34" charset="0"/>
              </a:rPr>
              <a:t>opportunities to connect new forms with their </a:t>
            </a:r>
            <a:r>
              <a:rPr lang="en-GB" sz="2200" b="1" i="1" dirty="0" smtClean="0">
                <a:solidFill>
                  <a:srgbClr val="002060"/>
                </a:solidFill>
                <a:latin typeface="Century Gothic" panose="020B0502020202020204" pitchFamily="34" charset="0"/>
              </a:rPr>
              <a:t>meanings</a:t>
            </a:r>
            <a:endParaRPr lang="en-GB" sz="2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71859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6351" y="1622425"/>
            <a:ext cx="12152357" cy="4038221"/>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dirty="0" smtClean="0">
                <a:solidFill>
                  <a:srgbClr val="002060"/>
                </a:solidFill>
                <a:latin typeface="Century Gothic" panose="020B0502020202020204" pitchFamily="34" charset="0"/>
              </a:rPr>
              <a:t>practising with</a:t>
            </a:r>
            <a:r>
              <a:rPr lang="en-GB" sz="2400" b="1" i="1" dirty="0" smtClean="0">
                <a:solidFill>
                  <a:srgbClr val="002060"/>
                </a:solidFill>
                <a:latin typeface="Century Gothic" panose="020B0502020202020204" pitchFamily="34" charset="0"/>
              </a:rPr>
              <a:t> ‘pairs’ </a:t>
            </a:r>
            <a:r>
              <a:rPr lang="en-GB" sz="2400" dirty="0" smtClean="0">
                <a:solidFill>
                  <a:srgbClr val="002060"/>
                </a:solidFill>
                <a:latin typeface="Century Gothic" panose="020B0502020202020204" pitchFamily="34" charset="0"/>
              </a:rPr>
              <a:t>of features</a:t>
            </a:r>
          </a:p>
          <a:p>
            <a:pPr>
              <a:lnSpc>
                <a:spcPct val="120000"/>
              </a:lnSpc>
            </a:pPr>
            <a:endParaRPr lang="en-GB" sz="2400" dirty="0" smtClean="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smtClean="0">
                <a:solidFill>
                  <a:srgbClr val="002060"/>
                </a:solidFill>
                <a:latin typeface="Century Gothic" panose="020B0502020202020204" pitchFamily="34" charset="0"/>
              </a:rPr>
              <a:t>activities that make form-meaning connections </a:t>
            </a:r>
            <a:r>
              <a:rPr lang="en-GB" sz="2400" b="1" i="1" dirty="0" smtClean="0">
                <a:solidFill>
                  <a:srgbClr val="002060"/>
                </a:solidFill>
                <a:latin typeface="Century Gothic" panose="020B0502020202020204" pitchFamily="34" charset="0"/>
              </a:rPr>
              <a:t>essential</a:t>
            </a:r>
            <a:endParaRPr lang="en-GB" sz="2400" b="1" dirty="0" smtClean="0">
              <a:solidFill>
                <a:srgbClr val="002060"/>
              </a:solidFill>
              <a:latin typeface="Century Gothic" panose="020B0502020202020204" pitchFamily="34" charset="0"/>
            </a:endParaRPr>
          </a:p>
          <a:p>
            <a:pPr>
              <a:lnSpc>
                <a:spcPct val="120000"/>
              </a:lnSpc>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smtClean="0">
                <a:solidFill>
                  <a:srgbClr val="002060"/>
                </a:solidFill>
                <a:latin typeface="Century Gothic" panose="020B0502020202020204" pitchFamily="34" charset="0"/>
              </a:rPr>
              <a:t>other cues may need to be removed (e.g., time markers)</a:t>
            </a:r>
          </a:p>
          <a:p>
            <a:pPr marL="342900" indent="-342900">
              <a:lnSpc>
                <a:spcPct val="120000"/>
              </a:lnSpc>
              <a:buFont typeface="Arial" panose="020B0604020202020204" pitchFamily="34" charset="0"/>
              <a:buChar char="•"/>
            </a:pPr>
            <a:endParaRPr lang="en-GB" sz="2400" dirty="0" smtClean="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smtClean="0">
                <a:solidFill>
                  <a:srgbClr val="002060"/>
                </a:solidFill>
                <a:latin typeface="Century Gothic" panose="020B0502020202020204" pitchFamily="34" charset="0"/>
              </a:rPr>
              <a:t>plenty </a:t>
            </a:r>
            <a:r>
              <a:rPr lang="en-GB" sz="2400" dirty="0">
                <a:solidFill>
                  <a:srgbClr val="002060"/>
                </a:solidFill>
                <a:latin typeface="Century Gothic" panose="020B0502020202020204" pitchFamily="34" charset="0"/>
              </a:rPr>
              <a:t>of </a:t>
            </a:r>
            <a:r>
              <a:rPr lang="en-GB" sz="2400" b="1" i="1" dirty="0">
                <a:solidFill>
                  <a:srgbClr val="002060"/>
                </a:solidFill>
                <a:latin typeface="Century Gothic" panose="020B0502020202020204" pitchFamily="34" charset="0"/>
              </a:rPr>
              <a:t>initial comprehension</a:t>
            </a:r>
            <a:r>
              <a:rPr lang="en-GB" sz="2400" dirty="0">
                <a:solidFill>
                  <a:srgbClr val="002060"/>
                </a:solidFill>
                <a:latin typeface="Century Gothic" panose="020B0502020202020204" pitchFamily="34" charset="0"/>
              </a:rPr>
              <a:t> </a:t>
            </a:r>
            <a:r>
              <a:rPr lang="en-GB" sz="2400" b="1" i="1" dirty="0">
                <a:solidFill>
                  <a:srgbClr val="002060"/>
                </a:solidFill>
                <a:latin typeface="Century Gothic" panose="020B0502020202020204" pitchFamily="34" charset="0"/>
              </a:rPr>
              <a:t>practice</a:t>
            </a:r>
            <a:r>
              <a:rPr lang="en-GB" sz="2400" dirty="0">
                <a:solidFill>
                  <a:srgbClr val="002060"/>
                </a:solidFill>
                <a:latin typeface="Century Gothic" panose="020B0502020202020204" pitchFamily="34" charset="0"/>
              </a:rPr>
              <a:t> (reading and listening</a:t>
            </a:r>
            <a:r>
              <a:rPr lang="en-GB" sz="2400" dirty="0" smtClean="0">
                <a:solidFill>
                  <a:srgbClr val="002060"/>
                </a:solidFill>
                <a:latin typeface="Century Gothic" panose="020B0502020202020204" pitchFamily="34" charset="0"/>
              </a:rPr>
              <a:t>)</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b="1" i="1" dirty="0" smtClean="0">
                <a:solidFill>
                  <a:srgbClr val="002060"/>
                </a:solidFill>
                <a:latin typeface="Century Gothic" panose="020B0502020202020204" pitchFamily="34" charset="0"/>
              </a:rPr>
              <a:t>later</a:t>
            </a:r>
            <a:r>
              <a:rPr lang="en-GB" sz="2400" dirty="0" smtClean="0">
                <a:solidFill>
                  <a:srgbClr val="002060"/>
                </a:solidFill>
                <a:latin typeface="Century Gothic" panose="020B0502020202020204" pitchFamily="34" charset="0"/>
              </a:rPr>
              <a:t> moving to production (speaking and writing)</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2"/>
            <a:ext cx="6649156" cy="867128"/>
          </a:xfrm>
          <a:prstGeom prst="rect">
            <a:avLst/>
          </a:prstGeom>
        </p:spPr>
      </p:pic>
      <p:sp>
        <p:nvSpPr>
          <p:cNvPr id="2" name="Title 1"/>
          <p:cNvSpPr>
            <a:spLocks noGrp="1"/>
          </p:cNvSpPr>
          <p:nvPr>
            <p:ph type="title"/>
          </p:nvPr>
        </p:nvSpPr>
        <p:spPr>
          <a:xfrm>
            <a:off x="143719" y="0"/>
            <a:ext cx="7055367" cy="1325563"/>
          </a:xfrm>
        </p:spPr>
        <p:txBody>
          <a:bodyPr>
            <a:normAutofit/>
          </a:bodyPr>
          <a:lstStyle/>
          <a:p>
            <a:r>
              <a:rPr lang="en-GB" sz="2800" b="1" smtClean="0">
                <a:solidFill>
                  <a:schemeClr val="bg1"/>
                </a:solidFill>
                <a:latin typeface="Century Gothic" panose="020B0502020202020204" pitchFamily="34" charset="0"/>
              </a:rPr>
              <a:t>Principles for grammar practice</a:t>
            </a:r>
            <a:endParaRPr lang="en-GB" sz="2800" b="1">
              <a:solidFill>
                <a:schemeClr val="bg1"/>
              </a:solidFill>
              <a:latin typeface="Century Gothic" panose="020B0502020202020204" pitchFamily="34" charset="0"/>
            </a:endParaRPr>
          </a:p>
        </p:txBody>
      </p:sp>
      <p:sp>
        <p:nvSpPr>
          <p:cNvPr id="17" name="TextBox 16"/>
          <p:cNvSpPr txBox="1"/>
          <p:nvPr/>
        </p:nvSpPr>
        <p:spPr>
          <a:xfrm>
            <a:off x="708953" y="2914762"/>
            <a:ext cx="11321143" cy="338554"/>
          </a:xfrm>
          <a:prstGeom prst="rect">
            <a:avLst/>
          </a:prstGeom>
          <a:noFill/>
        </p:spPr>
        <p:txBody>
          <a:bodyPr wrap="square" rtlCol="0">
            <a:spAutoFit/>
          </a:bodyPr>
          <a:lstStyle/>
          <a:p>
            <a:r>
              <a:rPr lang="en-GB" sz="1600" dirty="0" smtClean="0">
                <a:solidFill>
                  <a:srgbClr val="002060"/>
                </a:solidFill>
                <a:latin typeface="Century Gothic" panose="020B0502020202020204" pitchFamily="34" charset="0"/>
              </a:rPr>
              <a:t>(e.g., Marsden</a:t>
            </a:r>
            <a:r>
              <a:rPr lang="en-GB" sz="1600" dirty="0">
                <a:solidFill>
                  <a:srgbClr val="002060"/>
                </a:solidFill>
                <a:latin typeface="Century Gothic" panose="020B0502020202020204" pitchFamily="34" charset="0"/>
              </a:rPr>
              <a:t>, 2006; </a:t>
            </a:r>
            <a:r>
              <a:rPr lang="en-GB" sz="1600" dirty="0" err="1">
                <a:solidFill>
                  <a:srgbClr val="002060"/>
                </a:solidFill>
                <a:latin typeface="Century Gothic" panose="020B0502020202020204" pitchFamily="34" charset="0"/>
              </a:rPr>
              <a:t>Kasprowicz</a:t>
            </a:r>
            <a:r>
              <a:rPr lang="en-GB" sz="1600" dirty="0">
                <a:solidFill>
                  <a:srgbClr val="002060"/>
                </a:solidFill>
                <a:latin typeface="Century Gothic" panose="020B0502020202020204" pitchFamily="34" charset="0"/>
              </a:rPr>
              <a:t> &amp; </a:t>
            </a:r>
            <a:r>
              <a:rPr lang="en-GB" sz="1600" dirty="0" smtClean="0">
                <a:solidFill>
                  <a:srgbClr val="002060"/>
                </a:solidFill>
                <a:latin typeface="Century Gothic" panose="020B0502020202020204" pitchFamily="34" charset="0"/>
              </a:rPr>
              <a:t>Marsden, </a:t>
            </a:r>
            <a:r>
              <a:rPr lang="en-GB" sz="1600" dirty="0">
                <a:solidFill>
                  <a:srgbClr val="002060"/>
                </a:solidFill>
                <a:latin typeface="Century Gothic" panose="020B0502020202020204" pitchFamily="34" charset="0"/>
              </a:rPr>
              <a:t>2018; </a:t>
            </a:r>
            <a:r>
              <a:rPr lang="en-GB" sz="1600" dirty="0" err="1">
                <a:solidFill>
                  <a:srgbClr val="002060"/>
                </a:solidFill>
                <a:latin typeface="Century Gothic" panose="020B0502020202020204" pitchFamily="34" charset="0"/>
              </a:rPr>
              <a:t>VanPatten</a:t>
            </a:r>
            <a:r>
              <a:rPr lang="en-GB" sz="1600" dirty="0">
                <a:solidFill>
                  <a:srgbClr val="002060"/>
                </a:solidFill>
                <a:latin typeface="Century Gothic" panose="020B0502020202020204" pitchFamily="34" charset="0"/>
              </a:rPr>
              <a:t> &amp; </a:t>
            </a:r>
            <a:r>
              <a:rPr lang="en-GB" sz="1600" dirty="0" err="1">
                <a:solidFill>
                  <a:srgbClr val="002060"/>
                </a:solidFill>
                <a:latin typeface="Century Gothic" panose="020B0502020202020204" pitchFamily="34" charset="0"/>
              </a:rPr>
              <a:t>Cadierno</a:t>
            </a:r>
            <a:r>
              <a:rPr lang="en-GB" sz="1600" dirty="0">
                <a:solidFill>
                  <a:srgbClr val="002060"/>
                </a:solidFill>
                <a:latin typeface="Century Gothic" panose="020B0502020202020204" pitchFamily="34" charset="0"/>
              </a:rPr>
              <a:t>, 1993; </a:t>
            </a:r>
            <a:r>
              <a:rPr lang="en-GB" sz="1600" dirty="0" err="1">
                <a:solidFill>
                  <a:srgbClr val="002060"/>
                </a:solidFill>
                <a:latin typeface="Century Gothic" panose="020B0502020202020204" pitchFamily="34" charset="0"/>
              </a:rPr>
              <a:t>VanPatten</a:t>
            </a:r>
            <a:r>
              <a:rPr lang="en-GB" sz="1600" dirty="0">
                <a:solidFill>
                  <a:srgbClr val="002060"/>
                </a:solidFill>
                <a:latin typeface="Century Gothic" panose="020B0502020202020204" pitchFamily="34" charset="0"/>
              </a:rPr>
              <a:t> &amp; </a:t>
            </a:r>
            <a:r>
              <a:rPr lang="en-GB" sz="1600" dirty="0" err="1">
                <a:solidFill>
                  <a:srgbClr val="002060"/>
                </a:solidFill>
                <a:latin typeface="Century Gothic" panose="020B0502020202020204" pitchFamily="34" charset="0"/>
              </a:rPr>
              <a:t>Oikkenon</a:t>
            </a:r>
            <a:r>
              <a:rPr lang="en-GB" sz="1600" dirty="0">
                <a:solidFill>
                  <a:srgbClr val="002060"/>
                </a:solidFill>
                <a:latin typeface="Century Gothic" panose="020B0502020202020204" pitchFamily="34" charset="0"/>
              </a:rPr>
              <a:t>, </a:t>
            </a:r>
            <a:r>
              <a:rPr lang="en-GB" sz="1600" dirty="0" smtClean="0">
                <a:solidFill>
                  <a:srgbClr val="002060"/>
                </a:solidFill>
                <a:latin typeface="Century Gothic" panose="020B0502020202020204" pitchFamily="34" charset="0"/>
              </a:rPr>
              <a:t>1996)</a:t>
            </a:r>
            <a:endParaRPr lang="en-GB" sz="16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2277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2"/>
            <a:ext cx="6649156" cy="867128"/>
          </a:xfrm>
          <a:prstGeom prst="rect">
            <a:avLst/>
          </a:prstGeom>
        </p:spPr>
      </p:pic>
      <p:sp>
        <p:nvSpPr>
          <p:cNvPr id="2" name="Title 1"/>
          <p:cNvSpPr>
            <a:spLocks noGrp="1"/>
          </p:cNvSpPr>
          <p:nvPr>
            <p:ph type="title"/>
          </p:nvPr>
        </p:nvSpPr>
        <p:spPr>
          <a:xfrm>
            <a:off x="232025" y="0"/>
            <a:ext cx="10515600" cy="1325563"/>
          </a:xfrm>
        </p:spPr>
        <p:txBody>
          <a:bodyPr>
            <a:normAutofit/>
          </a:bodyPr>
          <a:lstStyle/>
          <a:p>
            <a:r>
              <a:rPr lang="en-GB" sz="3600" b="1" smtClean="0">
                <a:solidFill>
                  <a:schemeClr val="bg1"/>
                </a:solidFill>
                <a:latin typeface="Century Gothic" panose="020B0502020202020204" pitchFamily="34" charset="0"/>
              </a:rPr>
              <a:t>Spanish example</a:t>
            </a:r>
            <a:endParaRPr lang="en-GB" sz="3600" b="1">
              <a:solidFill>
                <a:schemeClr val="bg1"/>
              </a:solidFill>
              <a:latin typeface="Century Gothic" panose="020B0502020202020204" pitchFamily="34" charset="0"/>
            </a:endParaRPr>
          </a:p>
        </p:txBody>
      </p:sp>
      <p:sp>
        <p:nvSpPr>
          <p:cNvPr id="4" name="TextBox 3"/>
          <p:cNvSpPr txBox="1"/>
          <p:nvPr/>
        </p:nvSpPr>
        <p:spPr>
          <a:xfrm>
            <a:off x="463361" y="1460852"/>
            <a:ext cx="11958641" cy="769441"/>
          </a:xfrm>
          <a:prstGeom prst="rect">
            <a:avLst/>
          </a:prstGeom>
          <a:noFill/>
        </p:spPr>
        <p:txBody>
          <a:bodyPr wrap="square" rtlCol="0">
            <a:spAutoFit/>
          </a:bodyPr>
          <a:lstStyle/>
          <a:p>
            <a:r>
              <a:rPr lang="en-GB" sz="2200" b="1" smtClean="0">
                <a:solidFill>
                  <a:srgbClr val="002060"/>
                </a:solidFill>
                <a:latin typeface="Century Gothic" panose="020B0502020202020204" pitchFamily="34" charset="0"/>
              </a:rPr>
              <a:t>Pair of features:</a:t>
            </a:r>
          </a:p>
          <a:p>
            <a:r>
              <a:rPr lang="en-GB" sz="2200" smtClean="0">
                <a:solidFill>
                  <a:srgbClr val="002060"/>
                </a:solidFill>
                <a:latin typeface="Century Gothic" panose="020B0502020202020204" pitchFamily="34" charset="0"/>
              </a:rPr>
              <a:t>-er and -ir verbs 3</a:t>
            </a:r>
            <a:r>
              <a:rPr lang="en-GB" sz="2200" baseline="30000" smtClean="0">
                <a:solidFill>
                  <a:srgbClr val="002060"/>
                </a:solidFill>
                <a:latin typeface="Century Gothic" panose="020B0502020202020204" pitchFamily="34" charset="0"/>
              </a:rPr>
              <a:t>rd</a:t>
            </a:r>
            <a:r>
              <a:rPr lang="en-GB" sz="2200" smtClean="0">
                <a:solidFill>
                  <a:srgbClr val="002060"/>
                </a:solidFill>
                <a:latin typeface="Century Gothic" panose="020B0502020202020204" pitchFamily="34" charset="0"/>
              </a:rPr>
              <a:t> person singular present (-e) vs preterite (-ió)</a:t>
            </a:r>
          </a:p>
        </p:txBody>
      </p:sp>
      <p:sp>
        <p:nvSpPr>
          <p:cNvPr id="5" name="TextBox 4"/>
          <p:cNvSpPr txBox="1"/>
          <p:nvPr/>
        </p:nvSpPr>
        <p:spPr>
          <a:xfrm>
            <a:off x="463360" y="2527652"/>
            <a:ext cx="11958641" cy="769441"/>
          </a:xfrm>
          <a:prstGeom prst="rect">
            <a:avLst/>
          </a:prstGeom>
          <a:noFill/>
        </p:spPr>
        <p:txBody>
          <a:bodyPr wrap="square" rtlCol="0">
            <a:spAutoFit/>
          </a:bodyPr>
          <a:lstStyle/>
          <a:p>
            <a:r>
              <a:rPr lang="en-GB" sz="2200" b="1" smtClean="0">
                <a:solidFill>
                  <a:srgbClr val="002060"/>
                </a:solidFill>
                <a:latin typeface="Century Gothic" panose="020B0502020202020204" pitchFamily="34" charset="0"/>
              </a:rPr>
              <a:t>Where in scheme of work:</a:t>
            </a:r>
            <a:endParaRPr lang="en-GB" sz="2200">
              <a:solidFill>
                <a:srgbClr val="002060"/>
              </a:solidFill>
              <a:latin typeface="Century Gothic" panose="020B0502020202020204" pitchFamily="34" charset="0"/>
            </a:endParaRPr>
          </a:p>
          <a:p>
            <a:r>
              <a:rPr lang="en-GB" sz="2200" smtClean="0">
                <a:solidFill>
                  <a:srgbClr val="002060"/>
                </a:solidFill>
                <a:latin typeface="Century Gothic" panose="020B0502020202020204" pitchFamily="34" charset="0"/>
              </a:rPr>
              <a:t>Year 8, Term 2</a:t>
            </a:r>
          </a:p>
        </p:txBody>
      </p:sp>
      <p:sp>
        <p:nvSpPr>
          <p:cNvPr id="6" name="TextBox 5"/>
          <p:cNvSpPr txBox="1"/>
          <p:nvPr/>
        </p:nvSpPr>
        <p:spPr>
          <a:xfrm>
            <a:off x="463360" y="3594452"/>
            <a:ext cx="11958641" cy="769441"/>
          </a:xfrm>
          <a:prstGeom prst="rect">
            <a:avLst/>
          </a:prstGeom>
          <a:noFill/>
        </p:spPr>
        <p:txBody>
          <a:bodyPr wrap="square" rtlCol="0">
            <a:spAutoFit/>
          </a:bodyPr>
          <a:lstStyle/>
          <a:p>
            <a:r>
              <a:rPr lang="en-GB" sz="2200" b="1" smtClean="0">
                <a:solidFill>
                  <a:srgbClr val="002060"/>
                </a:solidFill>
                <a:latin typeface="Century Gothic" panose="020B0502020202020204" pitchFamily="34" charset="0"/>
              </a:rPr>
              <a:t>Activities:</a:t>
            </a:r>
          </a:p>
          <a:p>
            <a:r>
              <a:rPr lang="en-GB" sz="2200" smtClean="0">
                <a:solidFill>
                  <a:srgbClr val="002060"/>
                </a:solidFill>
                <a:latin typeface="Century Gothic" panose="020B0502020202020204" pitchFamily="34" charset="0"/>
              </a:rPr>
              <a:t>listening, and then paired speaking/listening</a:t>
            </a:r>
          </a:p>
        </p:txBody>
      </p:sp>
      <p:sp>
        <p:nvSpPr>
          <p:cNvPr id="7" name="TextBox 6"/>
          <p:cNvSpPr txBox="1"/>
          <p:nvPr/>
        </p:nvSpPr>
        <p:spPr>
          <a:xfrm>
            <a:off x="463359" y="4661252"/>
            <a:ext cx="11958641" cy="769441"/>
          </a:xfrm>
          <a:prstGeom prst="rect">
            <a:avLst/>
          </a:prstGeom>
          <a:noFill/>
        </p:spPr>
        <p:txBody>
          <a:bodyPr wrap="square" rtlCol="0">
            <a:spAutoFit/>
          </a:bodyPr>
          <a:lstStyle/>
          <a:p>
            <a:r>
              <a:rPr lang="en-GB" sz="2200" b="1" smtClean="0">
                <a:solidFill>
                  <a:srgbClr val="002060"/>
                </a:solidFill>
                <a:latin typeface="Century Gothic" panose="020B0502020202020204" pitchFamily="34" charset="0"/>
              </a:rPr>
              <a:t>Context:</a:t>
            </a:r>
          </a:p>
          <a:p>
            <a:r>
              <a:rPr lang="en-GB" sz="2200" smtClean="0">
                <a:solidFill>
                  <a:srgbClr val="002060"/>
                </a:solidFill>
                <a:latin typeface="Century Gothic" panose="020B0502020202020204" pitchFamily="34" charset="0"/>
              </a:rPr>
              <a:t>describing travel in the past and present</a:t>
            </a:r>
          </a:p>
        </p:txBody>
      </p:sp>
    </p:spTree>
    <p:extLst>
      <p:ext uri="{BB962C8B-B14F-4D97-AF65-F5344CB8AC3E}">
        <p14:creationId xmlns:p14="http://schemas.microsoft.com/office/powerpoint/2010/main" val="936726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EE017-B605-7E4B-B18E-7A00B6C842C9}"/>
              </a:ext>
            </a:extLst>
          </p:cNvPr>
          <p:cNvSpPr>
            <a:spLocks noGrp="1"/>
          </p:cNvSpPr>
          <p:nvPr>
            <p:ph type="title"/>
          </p:nvPr>
        </p:nvSpPr>
        <p:spPr>
          <a:xfrm>
            <a:off x="258078" y="807843"/>
            <a:ext cx="10515600" cy="443618"/>
          </a:xfrm>
        </p:spPr>
        <p:txBody>
          <a:bodyPr>
            <a:noAutofit/>
          </a:bodyPr>
          <a:lstStyle/>
          <a:p>
            <a:pPr>
              <a:lnSpc>
                <a:spcPct val="110000"/>
              </a:lnSpc>
            </a:pPr>
            <a:r>
              <a:rPr lang="es-GB" sz="2100" b="1" dirty="0"/>
              <a:t>Ahora Lucía habla de las vacaciones de un amigo, Enrique.</a:t>
            </a:r>
            <a:r>
              <a:rPr lang="en-GB" sz="2100" b="1" dirty="0"/>
              <a:t/>
            </a:r>
            <a:br>
              <a:rPr lang="en-GB" sz="2100" b="1" dirty="0"/>
            </a:br>
            <a:r>
              <a:rPr lang="es-GB" sz="2100" b="1" dirty="0"/>
              <a:t>Escucha las frases. ¿</a:t>
            </a:r>
            <a:r>
              <a:rPr lang="en-GB" sz="2100" b="1" dirty="0"/>
              <a:t>La acción p</a:t>
            </a:r>
            <a:r>
              <a:rPr lang="es-GB" sz="2100" b="1" dirty="0"/>
              <a:t>asa </a:t>
            </a:r>
            <a:r>
              <a:rPr lang="en-GB" sz="2100" b="1" dirty="0"/>
              <a:t>normalmente </a:t>
            </a:r>
            <a:r>
              <a:rPr lang="es-GB" sz="2100" b="1" dirty="0"/>
              <a:t>o ya pasó?</a:t>
            </a:r>
            <a:r>
              <a:rPr lang="en-GB" sz="2100" b="1" dirty="0"/>
              <a:t/>
            </a:r>
            <a:br>
              <a:rPr lang="en-GB" sz="2100" b="1" dirty="0"/>
            </a:br>
            <a:r>
              <a:rPr lang="en-GB" sz="2100" b="1" dirty="0"/>
              <a:t>También</a:t>
            </a:r>
            <a:r>
              <a:rPr lang="es-GB" sz="2100" b="1" dirty="0"/>
              <a:t> escribe el verbo en español</a:t>
            </a:r>
            <a:r>
              <a:rPr lang="en-GB" sz="2100" b="1" dirty="0"/>
              <a:t> y</a:t>
            </a:r>
            <a:r>
              <a:rPr lang="es-GB" sz="2100" b="1" dirty="0"/>
              <a:t> la actividad en inglés.</a:t>
            </a:r>
            <a:br>
              <a:rPr lang="es-GB" sz="2100" b="1" dirty="0"/>
            </a:br>
            <a:r>
              <a:rPr lang="es-GB" sz="2100" b="1" dirty="0"/>
              <a:t/>
            </a:r>
            <a:br>
              <a:rPr lang="es-GB" sz="2100" b="1" dirty="0"/>
            </a:br>
            <a:endParaRPr lang="es-GB" sz="2100" b="1" dirty="0"/>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extLst/>
          </p:nvPr>
        </p:nvGraphicFramePr>
        <p:xfrm>
          <a:off x="281609" y="1334022"/>
          <a:ext cx="4157863" cy="4886880"/>
        </p:xfrm>
        <a:graphic>
          <a:graphicData uri="http://schemas.openxmlformats.org/drawingml/2006/table">
            <a:tbl>
              <a:tblPr firstRow="1" bandRow="1">
                <a:tableStyleId>{5DA37D80-6434-44D0-A028-1B22A696006F}</a:tableStyleId>
              </a:tblPr>
              <a:tblGrid>
                <a:gridCol w="654614">
                  <a:extLst>
                    <a:ext uri="{9D8B030D-6E8A-4147-A177-3AD203B41FA5}">
                      <a16:colId xmlns:a16="http://schemas.microsoft.com/office/drawing/2014/main" val="2450722576"/>
                    </a:ext>
                  </a:extLst>
                </a:gridCol>
                <a:gridCol w="1719891">
                  <a:extLst>
                    <a:ext uri="{9D8B030D-6E8A-4147-A177-3AD203B41FA5}">
                      <a16:colId xmlns:a16="http://schemas.microsoft.com/office/drawing/2014/main" val="2199670438"/>
                    </a:ext>
                  </a:extLst>
                </a:gridCol>
                <a:gridCol w="1783358">
                  <a:extLst>
                    <a:ext uri="{9D8B030D-6E8A-4147-A177-3AD203B41FA5}">
                      <a16:colId xmlns:a16="http://schemas.microsoft.com/office/drawing/2014/main" val="2532695452"/>
                    </a:ext>
                  </a:extLst>
                </a:gridCol>
              </a:tblGrid>
              <a:tr h="530850">
                <a:tc>
                  <a:txBody>
                    <a:bodyPr/>
                    <a:lstStyle/>
                    <a:p>
                      <a:pPr algn="ctr"/>
                      <a:endParaRPr lang="es-GB" dirty="0">
                        <a:solidFill>
                          <a:srgbClr val="203864"/>
                        </a:solidFill>
                      </a:endParaRPr>
                    </a:p>
                  </a:txBody>
                  <a:tcPr/>
                </a:tc>
                <a:tc>
                  <a:txBody>
                    <a:bodyPr/>
                    <a:lstStyle/>
                    <a:p>
                      <a:pPr algn="ctr"/>
                      <a:r>
                        <a:rPr lang="es-GB" dirty="0">
                          <a:solidFill>
                            <a:srgbClr val="203864"/>
                          </a:solidFill>
                        </a:rPr>
                        <a:t> Pasa </a:t>
                      </a:r>
                      <a:r>
                        <a:rPr lang="en-GB" dirty="0">
                          <a:solidFill>
                            <a:srgbClr val="203864"/>
                          </a:solidFill>
                        </a:rPr>
                        <a:t>normalmente</a:t>
                      </a:r>
                      <a:endParaRPr lang="es-GB" dirty="0">
                        <a:solidFill>
                          <a:srgbClr val="203864"/>
                        </a:solidFill>
                      </a:endParaRPr>
                    </a:p>
                  </a:txBody>
                  <a:tcPr anchor="ctr"/>
                </a:tc>
                <a:tc>
                  <a:txBody>
                    <a:bodyPr/>
                    <a:lstStyle/>
                    <a:p>
                      <a:pPr algn="ctr"/>
                      <a:r>
                        <a:rPr lang="es-GB" dirty="0">
                          <a:solidFill>
                            <a:srgbClr val="203864"/>
                          </a:solidFill>
                        </a:rPr>
                        <a:t>Ya pasó en el pasado</a:t>
                      </a:r>
                    </a:p>
                  </a:txBody>
                  <a:tcPr anchor="ctr"/>
                </a:tc>
                <a:extLst>
                  <a:ext uri="{0D108BD9-81ED-4DB2-BD59-A6C34878D82A}">
                    <a16:rowId xmlns:a16="http://schemas.microsoft.com/office/drawing/2014/main" val="426368054"/>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173943590"/>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225568364"/>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sp>
        <p:nvSpPr>
          <p:cNvPr id="10" name="Action Button: Custom 20">
            <a:hlinkClick r:id="" action="ppaction://noaction" highlightClick="1">
              <a:snd r:embed="rId3" name="Vivió un año en México.wav"/>
            </a:hlinkClick>
            <a:extLst>
              <a:ext uri="{FF2B5EF4-FFF2-40B4-BE49-F238E27FC236}">
                <a16:creationId xmlns:a16="http://schemas.microsoft.com/office/drawing/2014/main" id="{C1D7154A-00F0-8348-A771-891935738EA5}"/>
              </a:ext>
            </a:extLst>
          </p:cNvPr>
          <p:cNvSpPr/>
          <p:nvPr/>
        </p:nvSpPr>
        <p:spPr>
          <a:xfrm>
            <a:off x="401335" y="203310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20">
            <a:hlinkClick r:id="" action="ppaction://noaction" highlightClick="1">
              <a:snd r:embed="rId4" name="Conoce la frontera con Estados Unidos.wav"/>
            </a:hlinkClick>
            <a:extLst>
              <a:ext uri="{FF2B5EF4-FFF2-40B4-BE49-F238E27FC236}">
                <a16:creationId xmlns:a16="http://schemas.microsoft.com/office/drawing/2014/main" id="{DBBA22FF-3A1B-4442-8720-90F13A0511B6}"/>
              </a:ext>
            </a:extLst>
          </p:cNvPr>
          <p:cNvSpPr/>
          <p:nvPr/>
        </p:nvSpPr>
        <p:spPr>
          <a:xfrm>
            <a:off x="401335" y="255872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20">
            <a:hlinkClick r:id="" action="ppaction://noaction" highlightClick="1">
              <a:snd r:embed="rId5" name="Sufrió un accidente de coche allí.wav"/>
            </a:hlinkClick>
            <a:extLst>
              <a:ext uri="{FF2B5EF4-FFF2-40B4-BE49-F238E27FC236}">
                <a16:creationId xmlns:a16="http://schemas.microsoft.com/office/drawing/2014/main" id="{8329F690-DFAF-DA41-AD64-A29A074276AA}"/>
              </a:ext>
            </a:extLst>
          </p:cNvPr>
          <p:cNvSpPr/>
          <p:nvPr/>
        </p:nvSpPr>
        <p:spPr>
          <a:xfrm>
            <a:off x="401335" y="308403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20">
            <a:hlinkClick r:id="" action="ppaction://noaction" highlightClick="1">
              <a:snd r:embed="rId6" name="Ofrece regalos a los amigos después de las vacaciones .wav"/>
            </a:hlinkClick>
            <a:extLst>
              <a:ext uri="{FF2B5EF4-FFF2-40B4-BE49-F238E27FC236}">
                <a16:creationId xmlns:a16="http://schemas.microsoft.com/office/drawing/2014/main" id="{46706D74-7B07-D24A-B0D2-BE1A8109F96F}"/>
              </a:ext>
            </a:extLst>
          </p:cNvPr>
          <p:cNvSpPr/>
          <p:nvPr/>
        </p:nvSpPr>
        <p:spPr>
          <a:xfrm>
            <a:off x="401335" y="361291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20">
            <a:hlinkClick r:id="" action="ppaction://noaction" highlightClick="1">
              <a:snd r:embed="rId7" name="Decide visitar pueblos antiguos.wav"/>
            </a:hlinkClick>
            <a:extLst>
              <a:ext uri="{FF2B5EF4-FFF2-40B4-BE49-F238E27FC236}">
                <a16:creationId xmlns:a16="http://schemas.microsoft.com/office/drawing/2014/main" id="{C0B0CC88-5F46-1049-820B-D19B8B34A87B}"/>
              </a:ext>
            </a:extLst>
          </p:cNvPr>
          <p:cNvSpPr/>
          <p:nvPr/>
        </p:nvSpPr>
        <p:spPr>
          <a:xfrm>
            <a:off x="401335" y="414673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20">
            <a:hlinkClick r:id="" action="ppaction://noaction" highlightClick="1">
              <a:snd r:embed="rId8" name="Aprende cosas sobre la cultura de las ciudades.wav"/>
            </a:hlinkClick>
            <a:extLst>
              <a:ext uri="{FF2B5EF4-FFF2-40B4-BE49-F238E27FC236}">
                <a16:creationId xmlns:a16="http://schemas.microsoft.com/office/drawing/2014/main" id="{2FC734F0-1D50-6048-BDBB-417EAB890887}"/>
              </a:ext>
            </a:extLst>
          </p:cNvPr>
          <p:cNvSpPr/>
          <p:nvPr/>
        </p:nvSpPr>
        <p:spPr>
          <a:xfrm>
            <a:off x="401335" y="46716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20">
            <a:hlinkClick r:id="" action="ppaction://noaction" highlightClick="1">
              <a:snd r:embed="rId9" name="Rompió la cámara cerca de una montaña.wav"/>
            </a:hlinkClick>
            <a:extLst>
              <a:ext uri="{FF2B5EF4-FFF2-40B4-BE49-F238E27FC236}">
                <a16:creationId xmlns:a16="http://schemas.microsoft.com/office/drawing/2014/main" id="{9B471C4D-2DC0-4246-8AEC-5B14F249D4D4}"/>
              </a:ext>
            </a:extLst>
          </p:cNvPr>
          <p:cNvSpPr/>
          <p:nvPr/>
        </p:nvSpPr>
        <p:spPr>
          <a:xfrm>
            <a:off x="401335" y="519654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20">
            <a:hlinkClick r:id="" action="ppaction://noaction" highlightClick="1">
              <a:snd r:embed="rId10" name="Todas las noches salió con un amigo.wav"/>
            </a:hlinkClick>
            <a:extLst>
              <a:ext uri="{FF2B5EF4-FFF2-40B4-BE49-F238E27FC236}">
                <a16:creationId xmlns:a16="http://schemas.microsoft.com/office/drawing/2014/main" id="{A3AEE2F8-B636-FF42-A3DA-AC82F8BA1F08}"/>
              </a:ext>
            </a:extLst>
          </p:cNvPr>
          <p:cNvSpPr/>
          <p:nvPr/>
        </p:nvSpPr>
        <p:spPr>
          <a:xfrm>
            <a:off x="401335" y="572117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aphicFrame>
        <p:nvGraphicFramePr>
          <p:cNvPr id="19" name="Tabla 18">
            <a:extLst>
              <a:ext uri="{FF2B5EF4-FFF2-40B4-BE49-F238E27FC236}">
                <a16:creationId xmlns:a16="http://schemas.microsoft.com/office/drawing/2014/main" id="{32D7640B-D78E-674B-AD35-DD40911A4021}"/>
              </a:ext>
            </a:extLst>
          </p:cNvPr>
          <p:cNvGraphicFramePr>
            <a:graphicFrameLocks noGrp="1"/>
          </p:cNvGraphicFramePr>
          <p:nvPr>
            <p:extLst/>
          </p:nvPr>
        </p:nvGraphicFramePr>
        <p:xfrm>
          <a:off x="4559198" y="1331471"/>
          <a:ext cx="1671662" cy="4889362"/>
        </p:xfrm>
        <a:graphic>
          <a:graphicData uri="http://schemas.openxmlformats.org/drawingml/2006/table">
            <a:tbl>
              <a:tblPr firstRow="1" bandRow="1">
                <a:tableStyleId>{5DA37D80-6434-44D0-A028-1B22A696006F}</a:tableStyleId>
              </a:tblPr>
              <a:tblGrid>
                <a:gridCol w="1671662">
                  <a:extLst>
                    <a:ext uri="{9D8B030D-6E8A-4147-A177-3AD203B41FA5}">
                      <a16:colId xmlns:a16="http://schemas.microsoft.com/office/drawing/2014/main" val="2199670438"/>
                    </a:ext>
                  </a:extLst>
                </a:gridCol>
              </a:tblGrid>
              <a:tr h="649922">
                <a:tc>
                  <a:txBody>
                    <a:bodyPr/>
                    <a:lstStyle/>
                    <a:p>
                      <a:pPr algn="ctr"/>
                      <a:r>
                        <a:rPr lang="es-GB" dirty="0">
                          <a:solidFill>
                            <a:srgbClr val="203864"/>
                          </a:solidFill>
                        </a:rPr>
                        <a:t>El verbo en español</a:t>
                      </a:r>
                    </a:p>
                  </a:txBody>
                  <a:tcPr anchor="ctr"/>
                </a:tc>
                <a:extLst>
                  <a:ext uri="{0D108BD9-81ED-4DB2-BD59-A6C34878D82A}">
                    <a16:rowId xmlns:a16="http://schemas.microsoft.com/office/drawing/2014/main" val="426368054"/>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3173943590"/>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2225568364"/>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2726000417"/>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graphicFrame>
        <p:nvGraphicFramePr>
          <p:cNvPr id="20" name="Tabla 19">
            <a:extLst>
              <a:ext uri="{FF2B5EF4-FFF2-40B4-BE49-F238E27FC236}">
                <a16:creationId xmlns:a16="http://schemas.microsoft.com/office/drawing/2014/main" id="{0A0C53DD-AEBD-034A-96A7-73F72FE47B3D}"/>
              </a:ext>
            </a:extLst>
          </p:cNvPr>
          <p:cNvGraphicFramePr>
            <a:graphicFrameLocks noGrp="1"/>
          </p:cNvGraphicFramePr>
          <p:nvPr>
            <p:extLst/>
          </p:nvPr>
        </p:nvGraphicFramePr>
        <p:xfrm>
          <a:off x="6343877" y="1356349"/>
          <a:ext cx="5657198" cy="4864485"/>
        </p:xfrm>
        <a:graphic>
          <a:graphicData uri="http://schemas.openxmlformats.org/drawingml/2006/table">
            <a:tbl>
              <a:tblPr firstRow="1" bandRow="1">
                <a:tableStyleId>{5DA37D80-6434-44D0-A028-1B22A696006F}</a:tableStyleId>
              </a:tblPr>
              <a:tblGrid>
                <a:gridCol w="5657198">
                  <a:extLst>
                    <a:ext uri="{9D8B030D-6E8A-4147-A177-3AD203B41FA5}">
                      <a16:colId xmlns:a16="http://schemas.microsoft.com/office/drawing/2014/main" val="2199670438"/>
                    </a:ext>
                  </a:extLst>
                </a:gridCol>
              </a:tblGrid>
              <a:tr h="648285">
                <a:tc>
                  <a:txBody>
                    <a:bodyPr/>
                    <a:lstStyle/>
                    <a:p>
                      <a:pPr algn="ctr"/>
                      <a:r>
                        <a:rPr lang="es-GB" dirty="0">
                          <a:solidFill>
                            <a:srgbClr val="203864"/>
                          </a:solidFill>
                        </a:rPr>
                        <a:t>La actividad en inglés</a:t>
                      </a:r>
                    </a:p>
                  </a:txBody>
                  <a:tcPr anchor="ctr"/>
                </a:tc>
                <a:extLst>
                  <a:ext uri="{0D108BD9-81ED-4DB2-BD59-A6C34878D82A}">
                    <a16:rowId xmlns:a16="http://schemas.microsoft.com/office/drawing/2014/main" val="426368054"/>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184961900"/>
                  </a:ext>
                </a:extLst>
              </a:tr>
              <a:tr h="527025">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3173943590"/>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225568364"/>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sp>
        <p:nvSpPr>
          <p:cNvPr id="21" name="Título 1">
            <a:extLst>
              <a:ext uri="{FF2B5EF4-FFF2-40B4-BE49-F238E27FC236}">
                <a16:creationId xmlns:a16="http://schemas.microsoft.com/office/drawing/2014/main" id="{5B016060-A06A-7442-B43B-5C2B44CB9F28}"/>
              </a:ext>
            </a:extLst>
          </p:cNvPr>
          <p:cNvSpPr txBox="1">
            <a:spLocks/>
          </p:cNvSpPr>
          <p:nvPr/>
        </p:nvSpPr>
        <p:spPr>
          <a:xfrm>
            <a:off x="4743384" y="786426"/>
            <a:ext cx="4555101" cy="443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23" name="Picture 8" descr="green checkmark">
            <a:extLst>
              <a:ext uri="{FF2B5EF4-FFF2-40B4-BE49-F238E27FC236}">
                <a16:creationId xmlns:a16="http://schemas.microsoft.com/office/drawing/2014/main" id="{5A2BB093-C392-7549-A36F-91EA410EF9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2028820"/>
            <a:ext cx="406580" cy="423521"/>
          </a:xfrm>
          <a:prstGeom prst="rect">
            <a:avLst/>
          </a:prstGeom>
        </p:spPr>
      </p:pic>
      <p:pic>
        <p:nvPicPr>
          <p:cNvPr id="2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7104" y="2570806"/>
            <a:ext cx="406580" cy="423521"/>
          </a:xfrm>
          <a:prstGeom prst="rect">
            <a:avLst/>
          </a:prstGeom>
        </p:spPr>
      </p:pic>
      <p:pic>
        <p:nvPicPr>
          <p:cNvPr id="25" name="Picture 8" descr="green checkmark">
            <a:extLst>
              <a:ext uri="{FF2B5EF4-FFF2-40B4-BE49-F238E27FC236}">
                <a16:creationId xmlns:a16="http://schemas.microsoft.com/office/drawing/2014/main" id="{A99A1A74-16BA-0747-AFA5-E6E0EBAD7B1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1834" y="3079754"/>
            <a:ext cx="406580" cy="423521"/>
          </a:xfrm>
          <a:prstGeom prst="rect">
            <a:avLst/>
          </a:prstGeom>
        </p:spPr>
      </p:pic>
      <p:pic>
        <p:nvPicPr>
          <p:cNvPr id="26" name="Picture 8" descr="green checkmark">
            <a:extLst>
              <a:ext uri="{FF2B5EF4-FFF2-40B4-BE49-F238E27FC236}">
                <a16:creationId xmlns:a16="http://schemas.microsoft.com/office/drawing/2014/main" id="{49651E3A-ED96-8049-94B4-D580860657F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7104" y="3601295"/>
            <a:ext cx="406580" cy="423521"/>
          </a:xfrm>
          <a:prstGeom prst="rect">
            <a:avLst/>
          </a:prstGeom>
        </p:spPr>
      </p:pic>
      <p:pic>
        <p:nvPicPr>
          <p:cNvPr id="27" name="Picture 8" descr="green checkmark">
            <a:extLst>
              <a:ext uri="{FF2B5EF4-FFF2-40B4-BE49-F238E27FC236}">
                <a16:creationId xmlns:a16="http://schemas.microsoft.com/office/drawing/2014/main" id="{BD6BC666-D4AC-0942-92C4-BF4CCACD2F7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3658" y="4157136"/>
            <a:ext cx="406580" cy="423521"/>
          </a:xfrm>
          <a:prstGeom prst="rect">
            <a:avLst/>
          </a:prstGeom>
        </p:spPr>
      </p:pic>
      <p:pic>
        <p:nvPicPr>
          <p:cNvPr id="28" name="Picture 8" descr="green checkmark">
            <a:extLst>
              <a:ext uri="{FF2B5EF4-FFF2-40B4-BE49-F238E27FC236}">
                <a16:creationId xmlns:a16="http://schemas.microsoft.com/office/drawing/2014/main" id="{083F9281-B775-E84E-8EEF-3624A6308D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6829" y="4663079"/>
            <a:ext cx="406580" cy="423521"/>
          </a:xfrm>
          <a:prstGeom prst="rect">
            <a:avLst/>
          </a:prstGeom>
        </p:spPr>
      </p:pic>
      <p:pic>
        <p:nvPicPr>
          <p:cNvPr id="29" name="Picture 8" descr="green checkmark">
            <a:extLst>
              <a:ext uri="{FF2B5EF4-FFF2-40B4-BE49-F238E27FC236}">
                <a16:creationId xmlns:a16="http://schemas.microsoft.com/office/drawing/2014/main" id="{C07EE95B-459E-0144-A488-6478AD0236D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5196548"/>
            <a:ext cx="406580" cy="423521"/>
          </a:xfrm>
          <a:prstGeom prst="rect">
            <a:avLst/>
          </a:prstGeom>
        </p:spPr>
      </p:pic>
      <p:pic>
        <p:nvPicPr>
          <p:cNvPr id="30" name="Picture 8" descr="green checkmark">
            <a:extLst>
              <a:ext uri="{FF2B5EF4-FFF2-40B4-BE49-F238E27FC236}">
                <a16:creationId xmlns:a16="http://schemas.microsoft.com/office/drawing/2014/main" id="{260EB327-EA5F-C842-8DF6-D23EF694E8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0643" y="5728412"/>
            <a:ext cx="406580" cy="423521"/>
          </a:xfrm>
          <a:prstGeom prst="rect">
            <a:avLst/>
          </a:prstGeom>
        </p:spPr>
      </p:pic>
      <p:sp>
        <p:nvSpPr>
          <p:cNvPr id="31" name="CuadroTexto 30">
            <a:extLst>
              <a:ext uri="{FF2B5EF4-FFF2-40B4-BE49-F238E27FC236}">
                <a16:creationId xmlns:a16="http://schemas.microsoft.com/office/drawing/2014/main" id="{071B59E5-AB19-CF41-B927-8069791AB51F}"/>
              </a:ext>
            </a:extLst>
          </p:cNvPr>
          <p:cNvSpPr txBox="1"/>
          <p:nvPr/>
        </p:nvSpPr>
        <p:spPr>
          <a:xfrm>
            <a:off x="5021253" y="2004006"/>
            <a:ext cx="7409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vivió</a:t>
            </a:r>
          </a:p>
        </p:txBody>
      </p:sp>
      <p:sp>
        <p:nvSpPr>
          <p:cNvPr id="32" name="CuadroTexto 31">
            <a:extLst>
              <a:ext uri="{FF2B5EF4-FFF2-40B4-BE49-F238E27FC236}">
                <a16:creationId xmlns:a16="http://schemas.microsoft.com/office/drawing/2014/main" id="{B02CE49B-09FB-7E43-9B1C-BDDA6DAF3717}"/>
              </a:ext>
            </a:extLst>
          </p:cNvPr>
          <p:cNvSpPr txBox="1"/>
          <p:nvPr/>
        </p:nvSpPr>
        <p:spPr>
          <a:xfrm>
            <a:off x="4802441" y="2564143"/>
            <a:ext cx="11785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conoce</a:t>
            </a:r>
          </a:p>
        </p:txBody>
      </p:sp>
      <p:sp>
        <p:nvSpPr>
          <p:cNvPr id="33" name="CuadroTexto 32">
            <a:extLst>
              <a:ext uri="{FF2B5EF4-FFF2-40B4-BE49-F238E27FC236}">
                <a16:creationId xmlns:a16="http://schemas.microsoft.com/office/drawing/2014/main" id="{93C1AADC-CFA3-1D4D-8516-AC7E41622D5E}"/>
              </a:ext>
            </a:extLst>
          </p:cNvPr>
          <p:cNvSpPr txBox="1"/>
          <p:nvPr/>
        </p:nvSpPr>
        <p:spPr>
          <a:xfrm>
            <a:off x="4983581" y="3088425"/>
            <a:ext cx="8162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sufrió</a:t>
            </a:r>
          </a:p>
        </p:txBody>
      </p:sp>
      <p:sp>
        <p:nvSpPr>
          <p:cNvPr id="34" name="CuadroTexto 33">
            <a:extLst>
              <a:ext uri="{FF2B5EF4-FFF2-40B4-BE49-F238E27FC236}">
                <a16:creationId xmlns:a16="http://schemas.microsoft.com/office/drawing/2014/main" id="{D2AAD46F-81DC-7447-83D0-B74154CFF315}"/>
              </a:ext>
            </a:extLst>
          </p:cNvPr>
          <p:cNvSpPr txBox="1"/>
          <p:nvPr/>
        </p:nvSpPr>
        <p:spPr>
          <a:xfrm>
            <a:off x="4886600" y="3624635"/>
            <a:ext cx="10102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ofrece</a:t>
            </a:r>
          </a:p>
        </p:txBody>
      </p:sp>
      <p:sp>
        <p:nvSpPr>
          <p:cNvPr id="35" name="CuadroTexto 34">
            <a:extLst>
              <a:ext uri="{FF2B5EF4-FFF2-40B4-BE49-F238E27FC236}">
                <a16:creationId xmlns:a16="http://schemas.microsoft.com/office/drawing/2014/main" id="{0E2DE323-D5FC-0541-A7BC-25B87C48E1BD}"/>
              </a:ext>
            </a:extLst>
          </p:cNvPr>
          <p:cNvSpPr txBox="1"/>
          <p:nvPr/>
        </p:nvSpPr>
        <p:spPr>
          <a:xfrm>
            <a:off x="4847327" y="4157065"/>
            <a:ext cx="10887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a:t>
            </a:r>
          </a:p>
        </p:txBody>
      </p:sp>
      <p:sp>
        <p:nvSpPr>
          <p:cNvPr id="36" name="CuadroTexto 35">
            <a:extLst>
              <a:ext uri="{FF2B5EF4-FFF2-40B4-BE49-F238E27FC236}">
                <a16:creationId xmlns:a16="http://schemas.microsoft.com/office/drawing/2014/main" id="{E5CFB38E-4B19-8249-822F-D4DD4CD0A069}"/>
              </a:ext>
            </a:extLst>
          </p:cNvPr>
          <p:cNvSpPr txBox="1"/>
          <p:nvPr/>
        </p:nvSpPr>
        <p:spPr>
          <a:xfrm>
            <a:off x="4752750" y="4643857"/>
            <a:ext cx="1277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aprende</a:t>
            </a:r>
          </a:p>
        </p:txBody>
      </p:sp>
      <p:sp>
        <p:nvSpPr>
          <p:cNvPr id="37" name="CuadroTexto 36">
            <a:extLst>
              <a:ext uri="{FF2B5EF4-FFF2-40B4-BE49-F238E27FC236}">
                <a16:creationId xmlns:a16="http://schemas.microsoft.com/office/drawing/2014/main" id="{F4DAC0F8-B0EE-3B41-813A-803EF8F57831}"/>
              </a:ext>
            </a:extLst>
          </p:cNvPr>
          <p:cNvSpPr txBox="1"/>
          <p:nvPr/>
        </p:nvSpPr>
        <p:spPr>
          <a:xfrm>
            <a:off x="4872412" y="5203901"/>
            <a:ext cx="10647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rompió</a:t>
            </a:r>
          </a:p>
        </p:txBody>
      </p:sp>
      <p:sp>
        <p:nvSpPr>
          <p:cNvPr id="38" name="CuadroTexto 37">
            <a:extLst>
              <a:ext uri="{FF2B5EF4-FFF2-40B4-BE49-F238E27FC236}">
                <a16:creationId xmlns:a16="http://schemas.microsoft.com/office/drawing/2014/main" id="{135A88BD-6802-3F4A-9D5D-F1C443400150}"/>
              </a:ext>
            </a:extLst>
          </p:cNvPr>
          <p:cNvSpPr txBox="1"/>
          <p:nvPr/>
        </p:nvSpPr>
        <p:spPr>
          <a:xfrm>
            <a:off x="5047152" y="5766980"/>
            <a:ext cx="7296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salió</a:t>
            </a:r>
          </a:p>
        </p:txBody>
      </p:sp>
      <p:sp>
        <p:nvSpPr>
          <p:cNvPr id="40" name="CuadroTexto 39">
            <a:extLst>
              <a:ext uri="{FF2B5EF4-FFF2-40B4-BE49-F238E27FC236}">
                <a16:creationId xmlns:a16="http://schemas.microsoft.com/office/drawing/2014/main" id="{02CA31BF-E673-C64F-99C4-0D8456842AB4}"/>
              </a:ext>
            </a:extLst>
          </p:cNvPr>
          <p:cNvSpPr txBox="1"/>
          <p:nvPr/>
        </p:nvSpPr>
        <p:spPr>
          <a:xfrm>
            <a:off x="6450348" y="2054674"/>
            <a:ext cx="3369833"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lived for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year in Mexico</a:t>
            </a:r>
          </a:p>
        </p:txBody>
      </p:sp>
      <p:sp>
        <p:nvSpPr>
          <p:cNvPr id="41" name="CuadroTexto 40">
            <a:extLst>
              <a:ext uri="{FF2B5EF4-FFF2-40B4-BE49-F238E27FC236}">
                <a16:creationId xmlns:a16="http://schemas.microsoft.com/office/drawing/2014/main" id="{456B80AC-337D-1143-953C-6B7DBB71F9A5}"/>
              </a:ext>
            </a:extLst>
          </p:cNvPr>
          <p:cNvSpPr txBox="1"/>
          <p:nvPr/>
        </p:nvSpPr>
        <p:spPr>
          <a:xfrm>
            <a:off x="6474103" y="2582013"/>
            <a:ext cx="5091458"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knows the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border with the United States</a:t>
            </a:r>
          </a:p>
        </p:txBody>
      </p:sp>
      <p:sp>
        <p:nvSpPr>
          <p:cNvPr id="42" name="CuadroTexto 41">
            <a:extLst>
              <a:ext uri="{FF2B5EF4-FFF2-40B4-BE49-F238E27FC236}">
                <a16:creationId xmlns:a16="http://schemas.microsoft.com/office/drawing/2014/main" id="{EBEFD6D9-1E49-284F-8241-E87C5FF17A0D}"/>
              </a:ext>
            </a:extLst>
          </p:cNvPr>
          <p:cNvSpPr txBox="1"/>
          <p:nvPr/>
        </p:nvSpPr>
        <p:spPr>
          <a:xfrm>
            <a:off x="6495052" y="3088425"/>
            <a:ext cx="3861955"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suffered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car accident there</a:t>
            </a:r>
          </a:p>
        </p:txBody>
      </p:sp>
      <p:sp>
        <p:nvSpPr>
          <p:cNvPr id="43" name="CuadroTexto 42">
            <a:extLst>
              <a:ext uri="{FF2B5EF4-FFF2-40B4-BE49-F238E27FC236}">
                <a16:creationId xmlns:a16="http://schemas.microsoft.com/office/drawing/2014/main" id="{22DB41D3-3E3C-6140-9FB8-18C9D84B82A3}"/>
              </a:ext>
            </a:extLst>
          </p:cNvPr>
          <p:cNvSpPr txBox="1"/>
          <p:nvPr/>
        </p:nvSpPr>
        <p:spPr>
          <a:xfrm>
            <a:off x="6495052" y="3641380"/>
            <a:ext cx="4969630"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offers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gifts to friends after the holidays </a:t>
            </a:r>
          </a:p>
        </p:txBody>
      </p:sp>
      <p:sp>
        <p:nvSpPr>
          <p:cNvPr id="44" name="CuadroTexto 43">
            <a:extLst>
              <a:ext uri="{FF2B5EF4-FFF2-40B4-BE49-F238E27FC236}">
                <a16:creationId xmlns:a16="http://schemas.microsoft.com/office/drawing/2014/main" id="{0FC35474-9487-1F49-9067-8147909B4F39}"/>
              </a:ext>
            </a:extLst>
          </p:cNvPr>
          <p:cNvSpPr txBox="1"/>
          <p:nvPr/>
        </p:nvSpPr>
        <p:spPr>
          <a:xfrm>
            <a:off x="6474103" y="4153453"/>
            <a:ext cx="4299575"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decides to</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visit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old villages/towns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CuadroTexto 44">
            <a:extLst>
              <a:ext uri="{FF2B5EF4-FFF2-40B4-BE49-F238E27FC236}">
                <a16:creationId xmlns:a16="http://schemas.microsoft.com/office/drawing/2014/main" id="{9F99C8FE-A24C-5944-A0BF-D0936BBCA920}"/>
              </a:ext>
            </a:extLst>
          </p:cNvPr>
          <p:cNvSpPr txBox="1"/>
          <p:nvPr/>
        </p:nvSpPr>
        <p:spPr>
          <a:xfrm>
            <a:off x="6496214" y="4707886"/>
            <a:ext cx="5439310"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learns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things about the culture of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cities</a:t>
            </a:r>
          </a:p>
        </p:txBody>
      </p:sp>
      <p:sp>
        <p:nvSpPr>
          <p:cNvPr id="46" name="CuadroTexto 45">
            <a:extLst>
              <a:ext uri="{FF2B5EF4-FFF2-40B4-BE49-F238E27FC236}">
                <a16:creationId xmlns:a16="http://schemas.microsoft.com/office/drawing/2014/main" id="{D05BBAE6-62AF-A445-B76E-016965ADFAD3}"/>
              </a:ext>
            </a:extLst>
          </p:cNvPr>
          <p:cNvSpPr txBox="1"/>
          <p:nvPr/>
        </p:nvSpPr>
        <p:spPr>
          <a:xfrm>
            <a:off x="6529088" y="5219959"/>
            <a:ext cx="4743606"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broke the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camera near a mountain</a:t>
            </a:r>
          </a:p>
        </p:txBody>
      </p:sp>
      <p:sp>
        <p:nvSpPr>
          <p:cNvPr id="47" name="CuadroTexto 46">
            <a:extLst>
              <a:ext uri="{FF2B5EF4-FFF2-40B4-BE49-F238E27FC236}">
                <a16:creationId xmlns:a16="http://schemas.microsoft.com/office/drawing/2014/main" id="{77005FAE-7F74-B040-A7ED-41ED8746D7C5}"/>
              </a:ext>
            </a:extLst>
          </p:cNvPr>
          <p:cNvSpPr txBox="1"/>
          <p:nvPr/>
        </p:nvSpPr>
        <p:spPr>
          <a:xfrm>
            <a:off x="6529088" y="5736028"/>
            <a:ext cx="2892138"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went out with a friend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Imagen 47">
            <a:extLst>
              <a:ext uri="{FF2B5EF4-FFF2-40B4-BE49-F238E27FC236}">
                <a16:creationId xmlns:a16="http://schemas.microsoft.com/office/drawing/2014/main" id="{C18AEADC-5E59-9E45-80A8-8CAFB06E3E3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26030" y="70300"/>
            <a:ext cx="1146332" cy="1273702"/>
          </a:xfrm>
          <a:prstGeom prst="rect">
            <a:avLst/>
          </a:prstGeom>
        </p:spPr>
      </p:pic>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l="52150"/>
          <a:stretch/>
        </p:blipFill>
        <p:spPr>
          <a:xfrm>
            <a:off x="9353229" y="-83569"/>
            <a:ext cx="1203881" cy="1415223"/>
          </a:xfrm>
          <a:prstGeom prst="rect">
            <a:avLst/>
          </a:prstGeom>
        </p:spPr>
      </p:pic>
      <p:sp>
        <p:nvSpPr>
          <p:cNvPr id="49" name="Rounded Rectangle 11">
            <a:extLst>
              <a:ext uri="{FF2B5EF4-FFF2-40B4-BE49-F238E27FC236}">
                <a16:creationId xmlns:a16="http://schemas.microsoft.com/office/drawing/2014/main" id="{A316DD52-7894-4A75-969C-CA0645DA2978}"/>
              </a:ext>
            </a:extLst>
          </p:cNvPr>
          <p:cNvSpPr/>
          <p:nvPr/>
        </p:nvSpPr>
        <p:spPr>
          <a:xfrm>
            <a:off x="10357007" y="258167"/>
            <a:ext cx="1571136" cy="39535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9417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nodePh="1">
                                  <p:stCondLst>
                                    <p:cond delay="0"/>
                                  </p:stCondLst>
                                  <p:endCondLst>
                                    <p:cond evt="begin" delay="0">
                                      <p:tn val="53"/>
                                    </p:cond>
                                  </p:end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2" grpId="0"/>
      <p:bldP spid="33" grpId="0"/>
      <p:bldP spid="34" grpId="0"/>
      <p:bldP spid="35" grpId="0"/>
      <p:bldP spid="36" grpId="0"/>
      <p:bldP spid="37" grpId="0"/>
      <p:bldP spid="38" grpId="0"/>
      <p:bldP spid="41" grpId="0"/>
      <p:bldP spid="42" grpId="0"/>
      <p:bldP spid="43" grpId="0"/>
      <p:bldP spid="44" grpId="0"/>
      <p:bldP spid="45" grpId="0"/>
      <p:bldP spid="4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Hablamos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lee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tarjeta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opciones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mismo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número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presente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pasado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escribe 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nombre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según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2498" y="2083551"/>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683196" y="2396503"/>
            <a:ext cx="421718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mira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las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opciones</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y escribe el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nombre</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correcto</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una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lista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771795" y="4869481"/>
            <a:ext cx="191261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lost a camera.</a:t>
            </a:r>
            <a:endParaRPr kumimoji="0" lang="es-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691818" y="3101956"/>
            <a:ext cx="1896471" cy="1255860"/>
          </a:xfrm>
          <a:prstGeom prst="wedgeRoundRectCallout">
            <a:avLst>
              <a:gd name="adj1" fmla="val -112203"/>
              <a:gd name="adj2" fmla="val 75883"/>
              <a:gd name="adj3" fmla="val 16667"/>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Perdió una cámara.</a:t>
            </a:r>
          </a:p>
        </p:txBody>
      </p:sp>
      <p:sp>
        <p:nvSpPr>
          <p:cNvPr id="8" name="CuadroTexto 7">
            <a:extLst>
              <a:ext uri="{FF2B5EF4-FFF2-40B4-BE49-F238E27FC236}">
                <a16:creationId xmlns:a16="http://schemas.microsoft.com/office/drawing/2014/main" id="{40B63D64-DC3D-3A40-8803-0998D3719536}"/>
              </a:ext>
            </a:extLst>
          </p:cNvPr>
          <p:cNvSpPr txBox="1"/>
          <p:nvPr/>
        </p:nvSpPr>
        <p:spPr>
          <a:xfrm>
            <a:off x="2893142" y="5833419"/>
            <a:ext cx="65520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Después, Persona B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Persona 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Imagen 4">
            <a:extLst>
              <a:ext uri="{FF2B5EF4-FFF2-40B4-BE49-F238E27FC236}">
                <a16:creationId xmlns:a16="http://schemas.microsoft.com/office/drawing/2014/main" id="{A9FAC5B8-4E8C-9A45-B46D-FEBBDDA5D2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0112" y="1654789"/>
            <a:ext cx="1571485" cy="846234"/>
          </a:xfrm>
          <a:prstGeom prst="rect">
            <a:avLst/>
          </a:prstGeom>
        </p:spPr>
      </p:pic>
      <p:sp>
        <p:nvSpPr>
          <p:cNvPr id="31" name="Rectangle 1">
            <a:extLst>
              <a:ext uri="{FF2B5EF4-FFF2-40B4-BE49-F238E27FC236}">
                <a16:creationId xmlns:a16="http://schemas.microsoft.com/office/drawing/2014/main" id="{19DD7021-1199-7344-998E-C542ACB3E60F}"/>
              </a:ext>
            </a:extLst>
          </p:cNvPr>
          <p:cNvSpPr/>
          <p:nvPr/>
        </p:nvSpPr>
        <p:spPr>
          <a:xfrm>
            <a:off x="4895836" y="3719711"/>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2" name="Text Box 10">
            <a:extLst>
              <a:ext uri="{FF2B5EF4-FFF2-40B4-BE49-F238E27FC236}">
                <a16:creationId xmlns:a16="http://schemas.microsoft.com/office/drawing/2014/main" id="{EFC67971-E8E7-C047-A44D-37FE4E34F8A5}"/>
              </a:ext>
            </a:extLst>
          </p:cNvPr>
          <p:cNvSpPr txBox="1">
            <a:spLocks noChangeArrowheads="1"/>
          </p:cNvSpPr>
          <p:nvPr/>
        </p:nvSpPr>
        <p:spPr bwMode="auto">
          <a:xfrm>
            <a:off x="4963905" y="382243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3" name="CuadroTexto 32">
            <a:extLst>
              <a:ext uri="{FF2B5EF4-FFF2-40B4-BE49-F238E27FC236}">
                <a16:creationId xmlns:a16="http://schemas.microsoft.com/office/drawing/2014/main" id="{D67A9580-91A0-9B49-8DA1-EC908D1DDEF2}"/>
              </a:ext>
            </a:extLst>
          </p:cNvPr>
          <p:cNvSpPr txBox="1"/>
          <p:nvPr/>
        </p:nvSpPr>
        <p:spPr>
          <a:xfrm>
            <a:off x="4977946" y="4296937"/>
            <a:ext cx="14605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loses a camera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sp>
        <p:nvSpPr>
          <p:cNvPr id="34" name="CuadroTexto 33">
            <a:extLst>
              <a:ext uri="{FF2B5EF4-FFF2-40B4-BE49-F238E27FC236}">
                <a16:creationId xmlns:a16="http://schemas.microsoft.com/office/drawing/2014/main" id="{5F2028A6-5B0B-5940-9849-28047EB73C5B}"/>
              </a:ext>
            </a:extLst>
          </p:cNvPr>
          <p:cNvSpPr txBox="1"/>
          <p:nvPr/>
        </p:nvSpPr>
        <p:spPr>
          <a:xfrm>
            <a:off x="6613860" y="4296937"/>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lost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camera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[Paula]</a:t>
            </a:r>
          </a:p>
        </p:txBody>
      </p:sp>
      <p:pic>
        <p:nvPicPr>
          <p:cNvPr id="35" name="Picture 7">
            <a:extLst>
              <a:ext uri="{FF2B5EF4-FFF2-40B4-BE49-F238E27FC236}">
                <a16:creationId xmlns:a16="http://schemas.microsoft.com/office/drawing/2014/main" id="{F2BFE075-592E-434B-A43C-357FA0E1DD2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5411593" y="3779874"/>
            <a:ext cx="593300" cy="581018"/>
          </a:xfrm>
          <a:prstGeom prst="rect">
            <a:avLst/>
          </a:prstGeom>
        </p:spPr>
      </p:pic>
      <p:pic>
        <p:nvPicPr>
          <p:cNvPr id="36" name="Picture 8">
            <a:extLst>
              <a:ext uri="{FF2B5EF4-FFF2-40B4-BE49-F238E27FC236}">
                <a16:creationId xmlns:a16="http://schemas.microsoft.com/office/drawing/2014/main" id="{5128030D-11FF-814B-A5A4-32AED8E48DE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7287931" y="3750024"/>
            <a:ext cx="569970" cy="604125"/>
          </a:xfrm>
          <a:prstGeom prst="rect">
            <a:avLst/>
          </a:prstGeom>
        </p:spPr>
      </p:pic>
      <p:graphicFrame>
        <p:nvGraphicFramePr>
          <p:cNvPr id="10" name="Tabla 9">
            <a:extLst>
              <a:ext uri="{FF2B5EF4-FFF2-40B4-BE49-F238E27FC236}">
                <a16:creationId xmlns:a16="http://schemas.microsoft.com/office/drawing/2014/main" id="{84C6D649-61EE-CD41-9636-3FE98CCB0002}"/>
              </a:ext>
            </a:extLst>
          </p:cNvPr>
          <p:cNvGraphicFramePr>
            <a:graphicFrameLocks noGrp="1"/>
          </p:cNvGraphicFramePr>
          <p:nvPr>
            <p:extLst/>
          </p:nvPr>
        </p:nvGraphicFramePr>
        <p:xfrm>
          <a:off x="8995290" y="2671069"/>
          <a:ext cx="2079631" cy="3291840"/>
        </p:xfrm>
        <a:graphic>
          <a:graphicData uri="http://schemas.openxmlformats.org/drawingml/2006/table">
            <a:tbl>
              <a:tblPr firstRow="1" bandRow="1">
                <a:tableStyleId>{5DA37D80-6434-44D0-A028-1B22A696006F}</a:tableStyleId>
              </a:tblPr>
              <a:tblGrid>
                <a:gridCol w="422656">
                  <a:extLst>
                    <a:ext uri="{9D8B030D-6E8A-4147-A177-3AD203B41FA5}">
                      <a16:colId xmlns:a16="http://schemas.microsoft.com/office/drawing/2014/main" val="3769206215"/>
                    </a:ext>
                  </a:extLst>
                </a:gridCol>
                <a:gridCol w="1656975">
                  <a:extLst>
                    <a:ext uri="{9D8B030D-6E8A-4147-A177-3AD203B41FA5}">
                      <a16:colId xmlns:a16="http://schemas.microsoft.com/office/drawing/2014/main" val="2039333093"/>
                    </a:ext>
                  </a:extLst>
                </a:gridCol>
              </a:tblGrid>
              <a:tr h="321203">
                <a:tc>
                  <a:txBody>
                    <a:bodyPr/>
                    <a:lstStyle/>
                    <a:p>
                      <a:endParaRPr lang="es-GB" dirty="0"/>
                    </a:p>
                  </a:txBody>
                  <a:tcPr/>
                </a:tc>
                <a:tc>
                  <a:txBody>
                    <a:bodyPr/>
                    <a:lstStyle/>
                    <a:p>
                      <a:pPr algn="ctr"/>
                      <a:r>
                        <a:rPr lang="es-GB" dirty="0">
                          <a:solidFill>
                            <a:srgbClr val="203864"/>
                          </a:solidFill>
                        </a:rPr>
                        <a:t>Nombres</a:t>
                      </a:r>
                    </a:p>
                  </a:txBody>
                  <a:tcPr/>
                </a:tc>
                <a:extLst>
                  <a:ext uri="{0D108BD9-81ED-4DB2-BD59-A6C34878D82A}">
                    <a16:rowId xmlns:a16="http://schemas.microsoft.com/office/drawing/2014/main" val="1808010557"/>
                  </a:ext>
                </a:extLst>
              </a:tr>
              <a:tr h="321203">
                <a:tc>
                  <a:txBody>
                    <a:bodyPr/>
                    <a:lstStyle/>
                    <a:p>
                      <a:pPr algn="ctr"/>
                      <a:r>
                        <a:rPr lang="es-GB" dirty="0">
                          <a:solidFill>
                            <a:srgbClr val="203864"/>
                          </a:solidFill>
                        </a:rPr>
                        <a:t>1</a:t>
                      </a:r>
                    </a:p>
                  </a:txBody>
                  <a:tcPr/>
                </a:tc>
                <a:tc>
                  <a:txBody>
                    <a:bodyPr/>
                    <a:lstStyle/>
                    <a:p>
                      <a:endParaRPr lang="es-GB" dirty="0"/>
                    </a:p>
                  </a:txBody>
                  <a:tcPr/>
                </a:tc>
                <a:extLst>
                  <a:ext uri="{0D108BD9-81ED-4DB2-BD59-A6C34878D82A}">
                    <a16:rowId xmlns:a16="http://schemas.microsoft.com/office/drawing/2014/main" val="731240697"/>
                  </a:ext>
                </a:extLst>
              </a:tr>
              <a:tr h="321203">
                <a:tc>
                  <a:txBody>
                    <a:bodyPr/>
                    <a:lstStyle/>
                    <a:p>
                      <a:pPr algn="ctr"/>
                      <a:r>
                        <a:rPr lang="es-GB" dirty="0">
                          <a:solidFill>
                            <a:srgbClr val="203864"/>
                          </a:solidFill>
                        </a:rPr>
                        <a:t>2</a:t>
                      </a:r>
                    </a:p>
                  </a:txBody>
                  <a:tcPr/>
                </a:tc>
                <a:tc>
                  <a:txBody>
                    <a:bodyPr/>
                    <a:lstStyle/>
                    <a:p>
                      <a:endParaRPr lang="es-GB" dirty="0"/>
                    </a:p>
                  </a:txBody>
                  <a:tcPr/>
                </a:tc>
                <a:extLst>
                  <a:ext uri="{0D108BD9-81ED-4DB2-BD59-A6C34878D82A}">
                    <a16:rowId xmlns:a16="http://schemas.microsoft.com/office/drawing/2014/main" val="3889413453"/>
                  </a:ext>
                </a:extLst>
              </a:tr>
              <a:tr h="321203">
                <a:tc>
                  <a:txBody>
                    <a:bodyPr/>
                    <a:lstStyle/>
                    <a:p>
                      <a:pPr algn="ctr"/>
                      <a:r>
                        <a:rPr lang="es-GB" dirty="0">
                          <a:solidFill>
                            <a:srgbClr val="203864"/>
                          </a:solidFill>
                        </a:rPr>
                        <a:t>3</a:t>
                      </a:r>
                    </a:p>
                  </a:txBody>
                  <a:tcPr/>
                </a:tc>
                <a:tc>
                  <a:txBody>
                    <a:bodyPr/>
                    <a:lstStyle/>
                    <a:p>
                      <a:endParaRPr lang="es-GB"/>
                    </a:p>
                  </a:txBody>
                  <a:tcPr/>
                </a:tc>
                <a:extLst>
                  <a:ext uri="{0D108BD9-81ED-4DB2-BD59-A6C34878D82A}">
                    <a16:rowId xmlns:a16="http://schemas.microsoft.com/office/drawing/2014/main" val="2966517930"/>
                  </a:ext>
                </a:extLst>
              </a:tr>
              <a:tr h="321203">
                <a:tc>
                  <a:txBody>
                    <a:bodyPr/>
                    <a:lstStyle/>
                    <a:p>
                      <a:pPr algn="ctr"/>
                      <a:r>
                        <a:rPr lang="es-GB" dirty="0">
                          <a:solidFill>
                            <a:srgbClr val="203864"/>
                          </a:solidFill>
                        </a:rPr>
                        <a:t>4</a:t>
                      </a:r>
                    </a:p>
                  </a:txBody>
                  <a:tcPr/>
                </a:tc>
                <a:tc>
                  <a:txBody>
                    <a:bodyPr/>
                    <a:lstStyle/>
                    <a:p>
                      <a:endParaRPr lang="es-GB" dirty="0"/>
                    </a:p>
                  </a:txBody>
                  <a:tcPr/>
                </a:tc>
                <a:extLst>
                  <a:ext uri="{0D108BD9-81ED-4DB2-BD59-A6C34878D82A}">
                    <a16:rowId xmlns:a16="http://schemas.microsoft.com/office/drawing/2014/main" val="3578226277"/>
                  </a:ext>
                </a:extLst>
              </a:tr>
              <a:tr h="321203">
                <a:tc>
                  <a:txBody>
                    <a:bodyPr/>
                    <a:lstStyle/>
                    <a:p>
                      <a:pPr algn="ctr"/>
                      <a:r>
                        <a:rPr lang="es-GB" dirty="0">
                          <a:solidFill>
                            <a:srgbClr val="203864"/>
                          </a:solidFill>
                        </a:rPr>
                        <a:t>5</a:t>
                      </a:r>
                    </a:p>
                  </a:txBody>
                  <a:tcPr/>
                </a:tc>
                <a:tc>
                  <a:txBody>
                    <a:bodyPr/>
                    <a:lstStyle/>
                    <a:p>
                      <a:endParaRPr lang="es-GB"/>
                    </a:p>
                  </a:txBody>
                  <a:tcPr/>
                </a:tc>
                <a:extLst>
                  <a:ext uri="{0D108BD9-81ED-4DB2-BD59-A6C34878D82A}">
                    <a16:rowId xmlns:a16="http://schemas.microsoft.com/office/drawing/2014/main" val="3280699391"/>
                  </a:ext>
                </a:extLst>
              </a:tr>
              <a:tr h="321203">
                <a:tc>
                  <a:txBody>
                    <a:bodyPr/>
                    <a:lstStyle/>
                    <a:p>
                      <a:pPr algn="ctr"/>
                      <a:r>
                        <a:rPr lang="es-GB" dirty="0">
                          <a:solidFill>
                            <a:srgbClr val="203864"/>
                          </a:solidFill>
                        </a:rPr>
                        <a:t>6</a:t>
                      </a:r>
                    </a:p>
                  </a:txBody>
                  <a:tcPr/>
                </a:tc>
                <a:tc>
                  <a:txBody>
                    <a:bodyPr/>
                    <a:lstStyle/>
                    <a:p>
                      <a:endParaRPr lang="es-GB"/>
                    </a:p>
                  </a:txBody>
                  <a:tcPr/>
                </a:tc>
                <a:extLst>
                  <a:ext uri="{0D108BD9-81ED-4DB2-BD59-A6C34878D82A}">
                    <a16:rowId xmlns:a16="http://schemas.microsoft.com/office/drawing/2014/main" val="3795461113"/>
                  </a:ext>
                </a:extLst>
              </a:tr>
              <a:tr h="321203">
                <a:tc>
                  <a:txBody>
                    <a:bodyPr/>
                    <a:lstStyle/>
                    <a:p>
                      <a:pPr algn="ctr"/>
                      <a:r>
                        <a:rPr lang="es-GB" dirty="0">
                          <a:solidFill>
                            <a:srgbClr val="203864"/>
                          </a:solidFill>
                        </a:rPr>
                        <a:t>7</a:t>
                      </a:r>
                    </a:p>
                  </a:txBody>
                  <a:tcPr/>
                </a:tc>
                <a:tc>
                  <a:txBody>
                    <a:bodyPr/>
                    <a:lstStyle/>
                    <a:p>
                      <a:endParaRPr lang="es-GB"/>
                    </a:p>
                  </a:txBody>
                  <a:tcPr/>
                </a:tc>
                <a:extLst>
                  <a:ext uri="{0D108BD9-81ED-4DB2-BD59-A6C34878D82A}">
                    <a16:rowId xmlns:a16="http://schemas.microsoft.com/office/drawing/2014/main" val="790129317"/>
                  </a:ext>
                </a:extLst>
              </a:tr>
              <a:tr h="321203">
                <a:tc>
                  <a:txBody>
                    <a:bodyPr/>
                    <a:lstStyle/>
                    <a:p>
                      <a:pPr algn="ctr"/>
                      <a:r>
                        <a:rPr lang="es-GB" dirty="0">
                          <a:solidFill>
                            <a:srgbClr val="203864"/>
                          </a:solidFill>
                        </a:rPr>
                        <a:t>8</a:t>
                      </a:r>
                    </a:p>
                  </a:txBody>
                  <a:tcPr/>
                </a:tc>
                <a:tc>
                  <a:txBody>
                    <a:bodyPr/>
                    <a:lstStyle/>
                    <a:p>
                      <a:endParaRPr lang="es-GB" dirty="0"/>
                    </a:p>
                  </a:txBody>
                  <a:tcPr/>
                </a:tc>
                <a:extLst>
                  <a:ext uri="{0D108BD9-81ED-4DB2-BD59-A6C34878D82A}">
                    <a16:rowId xmlns:a16="http://schemas.microsoft.com/office/drawing/2014/main" val="737910659"/>
                  </a:ext>
                </a:extLst>
              </a:tr>
            </a:tbl>
          </a:graphicData>
        </a:graphic>
      </p:graphicFrame>
      <p:pic>
        <p:nvPicPr>
          <p:cNvPr id="37" name="Imagen 36">
            <a:extLst>
              <a:ext uri="{FF2B5EF4-FFF2-40B4-BE49-F238E27FC236}">
                <a16:creationId xmlns:a16="http://schemas.microsoft.com/office/drawing/2014/main" id="{509AD524-5D54-5443-860A-9744CD6364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32407" y="2541987"/>
            <a:ext cx="1025806" cy="817029"/>
          </a:xfrm>
          <a:prstGeom prst="rect">
            <a:avLst/>
          </a:prstGeom>
        </p:spPr>
      </p:pic>
      <p:sp>
        <p:nvSpPr>
          <p:cNvPr id="11" name="CuadroTexto 10">
            <a:extLst>
              <a:ext uri="{FF2B5EF4-FFF2-40B4-BE49-F238E27FC236}">
                <a16:creationId xmlns:a16="http://schemas.microsoft.com/office/drawing/2014/main" id="{5CE52D03-5B6B-8847-A831-722896AC056C}"/>
              </a:ext>
            </a:extLst>
          </p:cNvPr>
          <p:cNvSpPr txBox="1"/>
          <p:nvPr/>
        </p:nvSpPr>
        <p:spPr>
          <a:xfrm>
            <a:off x="9712130" y="3011161"/>
            <a:ext cx="96372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Paula</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9347200" y="258166"/>
            <a:ext cx="2580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29398" y="129082"/>
            <a:ext cx="2579247" cy="65908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2521282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87259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1055011" y="725315"/>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suffered accidents.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940665" y="6438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870696" y="18465"/>
            <a:ext cx="14398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305515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3235225" y="738129"/>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broke a mobile.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3123225" y="6438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87431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942384" y="20645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305687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3124944" y="20645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876217" y="338601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944285" y="34887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3056876" y="3406889"/>
            <a:ext cx="2030539" cy="129406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3124944" y="352955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7" name="CuadroTexto 46">
            <a:extLst>
              <a:ext uri="{FF2B5EF4-FFF2-40B4-BE49-F238E27FC236}">
                <a16:creationId xmlns:a16="http://schemas.microsoft.com/office/drawing/2014/main" id="{4C420205-0F2F-C54B-9328-BFDDCC608ADF}"/>
              </a:ext>
            </a:extLst>
          </p:cNvPr>
          <p:cNvSpPr txBox="1"/>
          <p:nvPr/>
        </p:nvSpPr>
        <p:spPr>
          <a:xfrm>
            <a:off x="6744552" y="45827"/>
            <a:ext cx="13949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p:txBody>
      </p:sp>
      <p:cxnSp>
        <p:nvCxnSpPr>
          <p:cNvPr id="6" name="Conector recto 5">
            <a:extLst>
              <a:ext uri="{FF2B5EF4-FFF2-40B4-BE49-F238E27FC236}">
                <a16:creationId xmlns:a16="http://schemas.microsoft.com/office/drawing/2014/main" id="{4B6C6F5F-825A-7C44-B870-6A505723EC9B}"/>
              </a:ext>
            </a:extLst>
          </p:cNvPr>
          <p:cNvCxnSpPr/>
          <p:nvPr/>
        </p:nvCxnSpPr>
        <p:spPr>
          <a:xfrm>
            <a:off x="6095330" y="208675"/>
            <a:ext cx="0" cy="612436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1">
            <a:extLst>
              <a:ext uri="{FF2B5EF4-FFF2-40B4-BE49-F238E27FC236}">
                <a16:creationId xmlns:a16="http://schemas.microsoft.com/office/drawing/2014/main" id="{28F01D68-D6FE-8747-859B-E404F5E200AA}"/>
              </a:ext>
            </a:extLst>
          </p:cNvPr>
          <p:cNvSpPr/>
          <p:nvPr/>
        </p:nvSpPr>
        <p:spPr>
          <a:xfrm>
            <a:off x="875181"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F9268E33-1CFA-6A4B-93B9-617DF83B1D80}"/>
              </a:ext>
            </a:extLst>
          </p:cNvPr>
          <p:cNvSpPr txBox="1">
            <a:spLocks noChangeArrowheads="1"/>
          </p:cNvSpPr>
          <p:nvPr/>
        </p:nvSpPr>
        <p:spPr bwMode="auto">
          <a:xfrm>
            <a:off x="943249" y="49165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Rectangle 1">
            <a:extLst>
              <a:ext uri="{FF2B5EF4-FFF2-40B4-BE49-F238E27FC236}">
                <a16:creationId xmlns:a16="http://schemas.microsoft.com/office/drawing/2014/main" id="{39D683B3-5C34-CD49-BC4D-B2196400B34C}"/>
              </a:ext>
            </a:extLst>
          </p:cNvPr>
          <p:cNvSpPr/>
          <p:nvPr/>
        </p:nvSpPr>
        <p:spPr>
          <a:xfrm>
            <a:off x="3055157"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Text Box 10">
            <a:extLst>
              <a:ext uri="{FF2B5EF4-FFF2-40B4-BE49-F238E27FC236}">
                <a16:creationId xmlns:a16="http://schemas.microsoft.com/office/drawing/2014/main" id="{625A3C9C-B378-A74E-9629-D825ADCC1801}"/>
              </a:ext>
            </a:extLst>
          </p:cNvPr>
          <p:cNvSpPr txBox="1">
            <a:spLocks noChangeArrowheads="1"/>
          </p:cNvSpPr>
          <p:nvPr/>
        </p:nvSpPr>
        <p:spPr bwMode="auto">
          <a:xfrm>
            <a:off x="3123225" y="49165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0" name="Text Box 2">
            <a:extLst>
              <a:ext uri="{FF2B5EF4-FFF2-40B4-BE49-F238E27FC236}">
                <a16:creationId xmlns:a16="http://schemas.microsoft.com/office/drawing/2014/main" id="{3E835A6C-0EB9-294B-8CEC-E95E0B586A40}"/>
              </a:ext>
            </a:extLst>
          </p:cNvPr>
          <p:cNvSpPr txBox="1">
            <a:spLocks noChangeArrowheads="1"/>
          </p:cNvSpPr>
          <p:nvPr/>
        </p:nvSpPr>
        <p:spPr bwMode="auto">
          <a:xfrm>
            <a:off x="1001185" y="2157500"/>
            <a:ext cx="1782096"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learns about the culture.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Text Box 2">
            <a:extLst>
              <a:ext uri="{FF2B5EF4-FFF2-40B4-BE49-F238E27FC236}">
                <a16:creationId xmlns:a16="http://schemas.microsoft.com/office/drawing/2014/main" id="{51878A13-563A-2D47-B347-E4E915375FFF}"/>
              </a:ext>
            </a:extLst>
          </p:cNvPr>
          <p:cNvSpPr txBox="1">
            <a:spLocks noChangeArrowheads="1"/>
          </p:cNvSpPr>
          <p:nvPr/>
        </p:nvSpPr>
        <p:spPr bwMode="auto">
          <a:xfrm>
            <a:off x="3235225" y="2157500"/>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shares an ice cream.</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2" name="Text Box 2">
            <a:extLst>
              <a:ext uri="{FF2B5EF4-FFF2-40B4-BE49-F238E27FC236}">
                <a16:creationId xmlns:a16="http://schemas.microsoft.com/office/drawing/2014/main" id="{EC31AC25-37F3-3348-A5AD-4D805051DB44}"/>
              </a:ext>
            </a:extLst>
          </p:cNvPr>
          <p:cNvSpPr txBox="1">
            <a:spLocks noChangeArrowheads="1"/>
          </p:cNvSpPr>
          <p:nvPr/>
        </p:nvSpPr>
        <p:spPr bwMode="auto">
          <a:xfrm>
            <a:off x="1111513" y="3731825"/>
            <a:ext cx="1671768"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offers drinks.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 Box 2">
            <a:extLst>
              <a:ext uri="{FF2B5EF4-FFF2-40B4-BE49-F238E27FC236}">
                <a16:creationId xmlns:a16="http://schemas.microsoft.com/office/drawing/2014/main" id="{88CC831F-8144-2D44-B4EA-EFD77800B9FB}"/>
              </a:ext>
            </a:extLst>
          </p:cNvPr>
          <p:cNvSpPr txBox="1">
            <a:spLocks noChangeArrowheads="1"/>
          </p:cNvSpPr>
          <p:nvPr/>
        </p:nvSpPr>
        <p:spPr bwMode="auto">
          <a:xfrm>
            <a:off x="3243722" y="3598826"/>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printed the tickets.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4" name="Text Box 2">
            <a:extLst>
              <a:ext uri="{FF2B5EF4-FFF2-40B4-BE49-F238E27FC236}">
                <a16:creationId xmlns:a16="http://schemas.microsoft.com/office/drawing/2014/main" id="{330FF410-4544-594B-A300-68C90296AD49}"/>
              </a:ext>
            </a:extLst>
          </p:cNvPr>
          <p:cNvSpPr txBox="1">
            <a:spLocks noChangeArrowheads="1"/>
          </p:cNvSpPr>
          <p:nvPr/>
        </p:nvSpPr>
        <p:spPr bwMode="auto">
          <a:xfrm>
            <a:off x="966558" y="5003304"/>
            <a:ext cx="1902950"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lives in the United States.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 Box 2">
            <a:extLst>
              <a:ext uri="{FF2B5EF4-FFF2-40B4-BE49-F238E27FC236}">
                <a16:creationId xmlns:a16="http://schemas.microsoft.com/office/drawing/2014/main" id="{BF1B2259-AACE-5147-A589-B3C777AAF6D5}"/>
              </a:ext>
            </a:extLst>
          </p:cNvPr>
          <p:cNvSpPr txBox="1">
            <a:spLocks noChangeArrowheads="1"/>
          </p:cNvSpPr>
          <p:nvPr/>
        </p:nvSpPr>
        <p:spPr bwMode="auto">
          <a:xfrm>
            <a:off x="3228279" y="4962491"/>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got to know France. </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Rectangle 1">
            <a:extLst>
              <a:ext uri="{FF2B5EF4-FFF2-40B4-BE49-F238E27FC236}">
                <a16:creationId xmlns:a16="http://schemas.microsoft.com/office/drawing/2014/main" id="{177014CA-CDAB-5C48-ACF2-27D0FCF5623E}"/>
              </a:ext>
            </a:extLst>
          </p:cNvPr>
          <p:cNvSpPr/>
          <p:nvPr/>
        </p:nvSpPr>
        <p:spPr>
          <a:xfrm>
            <a:off x="683997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Text Box 2">
            <a:extLst>
              <a:ext uri="{FF2B5EF4-FFF2-40B4-BE49-F238E27FC236}">
                <a16:creationId xmlns:a16="http://schemas.microsoft.com/office/drawing/2014/main" id="{6E8F0D7A-2F54-FC4B-BE8F-BE68EDF6E861}"/>
              </a:ext>
            </a:extLst>
          </p:cNvPr>
          <p:cNvSpPr txBox="1">
            <a:spLocks noChangeArrowheads="1"/>
          </p:cNvSpPr>
          <p:nvPr/>
        </p:nvSpPr>
        <p:spPr bwMode="auto">
          <a:xfrm>
            <a:off x="7022387" y="719529"/>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suffers accidents.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Text Box 10">
            <a:extLst>
              <a:ext uri="{FF2B5EF4-FFF2-40B4-BE49-F238E27FC236}">
                <a16:creationId xmlns:a16="http://schemas.microsoft.com/office/drawing/2014/main" id="{DC7A3E6B-096A-234A-A59F-C13A314A5B7C}"/>
              </a:ext>
            </a:extLst>
          </p:cNvPr>
          <p:cNvSpPr txBox="1">
            <a:spLocks noChangeArrowheads="1"/>
          </p:cNvSpPr>
          <p:nvPr/>
        </p:nvSpPr>
        <p:spPr bwMode="auto">
          <a:xfrm>
            <a:off x="690804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9" name="Rectangle 1">
            <a:extLst>
              <a:ext uri="{FF2B5EF4-FFF2-40B4-BE49-F238E27FC236}">
                <a16:creationId xmlns:a16="http://schemas.microsoft.com/office/drawing/2014/main" id="{CAF60F5F-B88A-E444-B9AC-B76F6DCD92CA}"/>
              </a:ext>
            </a:extLst>
          </p:cNvPr>
          <p:cNvSpPr/>
          <p:nvPr/>
        </p:nvSpPr>
        <p:spPr>
          <a:xfrm>
            <a:off x="902253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0" name="Text Box 2">
            <a:extLst>
              <a:ext uri="{FF2B5EF4-FFF2-40B4-BE49-F238E27FC236}">
                <a16:creationId xmlns:a16="http://schemas.microsoft.com/office/drawing/2014/main" id="{A8FE2752-AF34-534C-8BC0-9054F5FDE3AC}"/>
              </a:ext>
            </a:extLst>
          </p:cNvPr>
          <p:cNvSpPr txBox="1">
            <a:spLocks noChangeArrowheads="1"/>
          </p:cNvSpPr>
          <p:nvPr/>
        </p:nvSpPr>
        <p:spPr bwMode="auto">
          <a:xfrm>
            <a:off x="9202601" y="732343"/>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broke a mobile.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1" name="Text Box 10">
            <a:extLst>
              <a:ext uri="{FF2B5EF4-FFF2-40B4-BE49-F238E27FC236}">
                <a16:creationId xmlns:a16="http://schemas.microsoft.com/office/drawing/2014/main" id="{FCC4F3A0-2A67-0E4C-8154-368A45147E47}"/>
              </a:ext>
            </a:extLst>
          </p:cNvPr>
          <p:cNvSpPr txBox="1">
            <a:spLocks noChangeArrowheads="1"/>
          </p:cNvSpPr>
          <p:nvPr/>
        </p:nvSpPr>
        <p:spPr bwMode="auto">
          <a:xfrm>
            <a:off x="909060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2" name="Rectangle 1">
            <a:extLst>
              <a:ext uri="{FF2B5EF4-FFF2-40B4-BE49-F238E27FC236}">
                <a16:creationId xmlns:a16="http://schemas.microsoft.com/office/drawing/2014/main" id="{AA18108A-3D8A-494B-A9EA-EBCBDE96F024}"/>
              </a:ext>
            </a:extLst>
          </p:cNvPr>
          <p:cNvSpPr/>
          <p:nvPr/>
        </p:nvSpPr>
        <p:spPr>
          <a:xfrm>
            <a:off x="684169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Text Box 10">
            <a:extLst>
              <a:ext uri="{FF2B5EF4-FFF2-40B4-BE49-F238E27FC236}">
                <a16:creationId xmlns:a16="http://schemas.microsoft.com/office/drawing/2014/main" id="{733A92C3-3FED-A44E-9322-FC8CFE4EB290}"/>
              </a:ext>
            </a:extLst>
          </p:cNvPr>
          <p:cNvSpPr txBox="1">
            <a:spLocks noChangeArrowheads="1"/>
          </p:cNvSpPr>
          <p:nvPr/>
        </p:nvSpPr>
        <p:spPr bwMode="auto">
          <a:xfrm>
            <a:off x="690976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4" name="Rectangle 1">
            <a:extLst>
              <a:ext uri="{FF2B5EF4-FFF2-40B4-BE49-F238E27FC236}">
                <a16:creationId xmlns:a16="http://schemas.microsoft.com/office/drawing/2014/main" id="{71717D03-7A0F-6848-A15A-3A71D753CB18}"/>
              </a:ext>
            </a:extLst>
          </p:cNvPr>
          <p:cNvSpPr/>
          <p:nvPr/>
        </p:nvSpPr>
        <p:spPr>
          <a:xfrm>
            <a:off x="902425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Text Box 10">
            <a:extLst>
              <a:ext uri="{FF2B5EF4-FFF2-40B4-BE49-F238E27FC236}">
                <a16:creationId xmlns:a16="http://schemas.microsoft.com/office/drawing/2014/main" id="{D3AF0779-EC58-5A45-9D0E-D5725ED1FCBC}"/>
              </a:ext>
            </a:extLst>
          </p:cNvPr>
          <p:cNvSpPr txBox="1">
            <a:spLocks noChangeArrowheads="1"/>
          </p:cNvSpPr>
          <p:nvPr/>
        </p:nvSpPr>
        <p:spPr bwMode="auto">
          <a:xfrm>
            <a:off x="909232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6" name="Rectangle 1">
            <a:extLst>
              <a:ext uri="{FF2B5EF4-FFF2-40B4-BE49-F238E27FC236}">
                <a16:creationId xmlns:a16="http://schemas.microsoft.com/office/drawing/2014/main" id="{C095427D-077B-2849-9CC8-1ED856E42E96}"/>
              </a:ext>
            </a:extLst>
          </p:cNvPr>
          <p:cNvSpPr/>
          <p:nvPr/>
        </p:nvSpPr>
        <p:spPr>
          <a:xfrm>
            <a:off x="6841345" y="341338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Text Box 10">
            <a:extLst>
              <a:ext uri="{FF2B5EF4-FFF2-40B4-BE49-F238E27FC236}">
                <a16:creationId xmlns:a16="http://schemas.microsoft.com/office/drawing/2014/main" id="{BC013F69-3310-3B4C-9589-E59EF3C30AFF}"/>
              </a:ext>
            </a:extLst>
          </p:cNvPr>
          <p:cNvSpPr txBox="1">
            <a:spLocks noChangeArrowheads="1"/>
          </p:cNvSpPr>
          <p:nvPr/>
        </p:nvSpPr>
        <p:spPr bwMode="auto">
          <a:xfrm>
            <a:off x="6909413" y="351610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8" name="Rectangle 1">
            <a:extLst>
              <a:ext uri="{FF2B5EF4-FFF2-40B4-BE49-F238E27FC236}">
                <a16:creationId xmlns:a16="http://schemas.microsoft.com/office/drawing/2014/main" id="{91E7C142-AD22-1744-8C42-F029902CD9F4}"/>
              </a:ext>
            </a:extLst>
          </p:cNvPr>
          <p:cNvSpPr/>
          <p:nvPr/>
        </p:nvSpPr>
        <p:spPr>
          <a:xfrm>
            <a:off x="9022817" y="3443328"/>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Text Box 10">
            <a:extLst>
              <a:ext uri="{FF2B5EF4-FFF2-40B4-BE49-F238E27FC236}">
                <a16:creationId xmlns:a16="http://schemas.microsoft.com/office/drawing/2014/main" id="{BE1722CF-8A0E-7D4E-A769-0A6E6203A2D5}"/>
              </a:ext>
            </a:extLst>
          </p:cNvPr>
          <p:cNvSpPr txBox="1">
            <a:spLocks noChangeArrowheads="1"/>
          </p:cNvSpPr>
          <p:nvPr/>
        </p:nvSpPr>
        <p:spPr bwMode="auto">
          <a:xfrm>
            <a:off x="9090072" y="355692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0" name="Rectangle 1">
            <a:extLst>
              <a:ext uri="{FF2B5EF4-FFF2-40B4-BE49-F238E27FC236}">
                <a16:creationId xmlns:a16="http://schemas.microsoft.com/office/drawing/2014/main" id="{8FD90F73-400D-294E-918A-2E225486B909}"/>
              </a:ext>
            </a:extLst>
          </p:cNvPr>
          <p:cNvSpPr/>
          <p:nvPr/>
        </p:nvSpPr>
        <p:spPr>
          <a:xfrm>
            <a:off x="6840309"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Text Box 10">
            <a:extLst>
              <a:ext uri="{FF2B5EF4-FFF2-40B4-BE49-F238E27FC236}">
                <a16:creationId xmlns:a16="http://schemas.microsoft.com/office/drawing/2014/main" id="{69D782DD-A07C-194B-A811-64EABF210882}"/>
              </a:ext>
            </a:extLst>
          </p:cNvPr>
          <p:cNvSpPr txBox="1">
            <a:spLocks noChangeArrowheads="1"/>
          </p:cNvSpPr>
          <p:nvPr/>
        </p:nvSpPr>
        <p:spPr bwMode="auto">
          <a:xfrm>
            <a:off x="6908377"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2" name="Rectangle 1">
            <a:extLst>
              <a:ext uri="{FF2B5EF4-FFF2-40B4-BE49-F238E27FC236}">
                <a16:creationId xmlns:a16="http://schemas.microsoft.com/office/drawing/2014/main" id="{62A18C86-C0B5-6647-9AAB-99DA2B9FC297}"/>
              </a:ext>
            </a:extLst>
          </p:cNvPr>
          <p:cNvSpPr/>
          <p:nvPr/>
        </p:nvSpPr>
        <p:spPr>
          <a:xfrm>
            <a:off x="9020285"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3" name="Text Box 10">
            <a:extLst>
              <a:ext uri="{FF2B5EF4-FFF2-40B4-BE49-F238E27FC236}">
                <a16:creationId xmlns:a16="http://schemas.microsoft.com/office/drawing/2014/main" id="{8735D928-99DF-DF4E-B938-905E4A916FC1}"/>
              </a:ext>
            </a:extLst>
          </p:cNvPr>
          <p:cNvSpPr txBox="1">
            <a:spLocks noChangeArrowheads="1"/>
          </p:cNvSpPr>
          <p:nvPr/>
        </p:nvSpPr>
        <p:spPr bwMode="auto">
          <a:xfrm>
            <a:off x="9088353"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4" name="Text Box 2">
            <a:extLst>
              <a:ext uri="{FF2B5EF4-FFF2-40B4-BE49-F238E27FC236}">
                <a16:creationId xmlns:a16="http://schemas.microsoft.com/office/drawing/2014/main" id="{32390449-6DA8-DC46-B979-AB39E9541A3D}"/>
              </a:ext>
            </a:extLst>
          </p:cNvPr>
          <p:cNvSpPr txBox="1">
            <a:spLocks noChangeArrowheads="1"/>
          </p:cNvSpPr>
          <p:nvPr/>
        </p:nvSpPr>
        <p:spPr bwMode="auto">
          <a:xfrm>
            <a:off x="6887392" y="2125369"/>
            <a:ext cx="1971737"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learnt about the culture.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5" name="Text Box 2">
            <a:extLst>
              <a:ext uri="{FF2B5EF4-FFF2-40B4-BE49-F238E27FC236}">
                <a16:creationId xmlns:a16="http://schemas.microsoft.com/office/drawing/2014/main" id="{CE1F8129-FAAD-ED4F-82C4-DB5237F920BE}"/>
              </a:ext>
            </a:extLst>
          </p:cNvPr>
          <p:cNvSpPr txBox="1">
            <a:spLocks noChangeArrowheads="1"/>
          </p:cNvSpPr>
          <p:nvPr/>
        </p:nvSpPr>
        <p:spPr bwMode="auto">
          <a:xfrm>
            <a:off x="9202601" y="2108248"/>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shared an ice cream.</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6" name="Text Box 2">
            <a:extLst>
              <a:ext uri="{FF2B5EF4-FFF2-40B4-BE49-F238E27FC236}">
                <a16:creationId xmlns:a16="http://schemas.microsoft.com/office/drawing/2014/main" id="{8EF37498-8114-FD4C-929C-44D087433669}"/>
              </a:ext>
            </a:extLst>
          </p:cNvPr>
          <p:cNvSpPr txBox="1">
            <a:spLocks noChangeArrowheads="1"/>
          </p:cNvSpPr>
          <p:nvPr/>
        </p:nvSpPr>
        <p:spPr bwMode="auto">
          <a:xfrm>
            <a:off x="7076641" y="3759187"/>
            <a:ext cx="1671768"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offers drinks.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7" name="Text Box 2">
            <a:extLst>
              <a:ext uri="{FF2B5EF4-FFF2-40B4-BE49-F238E27FC236}">
                <a16:creationId xmlns:a16="http://schemas.microsoft.com/office/drawing/2014/main" id="{58CFC3B9-C5A9-5944-8C9A-E43C30076B06}"/>
              </a:ext>
            </a:extLst>
          </p:cNvPr>
          <p:cNvSpPr txBox="1">
            <a:spLocks noChangeArrowheads="1"/>
          </p:cNvSpPr>
          <p:nvPr/>
        </p:nvSpPr>
        <p:spPr bwMode="auto">
          <a:xfrm>
            <a:off x="9193407" y="3598826"/>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prints the tickets.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8" name="Text Box 2">
            <a:extLst>
              <a:ext uri="{FF2B5EF4-FFF2-40B4-BE49-F238E27FC236}">
                <a16:creationId xmlns:a16="http://schemas.microsoft.com/office/drawing/2014/main" id="{A529EF1C-1E54-2A41-ACDD-23549E0655AA}"/>
              </a:ext>
            </a:extLst>
          </p:cNvPr>
          <p:cNvSpPr txBox="1">
            <a:spLocks noChangeArrowheads="1"/>
          </p:cNvSpPr>
          <p:nvPr/>
        </p:nvSpPr>
        <p:spPr bwMode="auto">
          <a:xfrm>
            <a:off x="6931686" y="5030666"/>
            <a:ext cx="1902950"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lived in the United States.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9" name="Text Box 2">
            <a:extLst>
              <a:ext uri="{FF2B5EF4-FFF2-40B4-BE49-F238E27FC236}">
                <a16:creationId xmlns:a16="http://schemas.microsoft.com/office/drawing/2014/main" id="{AF6E7CCC-C8D0-1342-9AAF-391557ADA693}"/>
              </a:ext>
            </a:extLst>
          </p:cNvPr>
          <p:cNvSpPr txBox="1">
            <a:spLocks noChangeArrowheads="1"/>
          </p:cNvSpPr>
          <p:nvPr/>
        </p:nvSpPr>
        <p:spPr bwMode="auto">
          <a:xfrm>
            <a:off x="9193407" y="4989853"/>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got to know France. </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a:xfrm>
            <a:off x="11906250" y="6819900"/>
            <a:ext cx="1517353" cy="281813"/>
          </a:xfrm>
        </p:spPr>
        <p:txBody>
          <a:bodyPr>
            <a:normAutofit/>
          </a:bodyPr>
          <a:lstStyle/>
          <a:p>
            <a:r>
              <a:rPr lang="en-GB" sz="500" dirty="0">
                <a:solidFill>
                  <a:schemeClr val="bg1"/>
                </a:solidFill>
              </a:rPr>
              <a:t>HABLAR</a:t>
            </a:r>
          </a:p>
        </p:txBody>
      </p:sp>
    </p:spTree>
    <p:extLst>
      <p:ext uri="{BB962C8B-B14F-4D97-AF65-F5344CB8AC3E}">
        <p14:creationId xmlns:p14="http://schemas.microsoft.com/office/powerpoint/2010/main" val="20734242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[Paula]</a:t>
            </a:r>
          </a:p>
        </p:txBody>
      </p:sp>
      <p:sp>
        <p:nvSpPr>
          <p:cNvPr id="47" name="Rectangle 1">
            <a:extLst>
              <a:ext uri="{FF2B5EF4-FFF2-40B4-BE49-F238E27FC236}">
                <a16:creationId xmlns:a16="http://schemas.microsoft.com/office/drawing/2014/main" id="{5CFB69FC-FCAA-804F-ADE0-979B10A62B92}"/>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breaks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broke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[Quique]</a:t>
            </a:r>
          </a:p>
        </p:txBody>
      </p:sp>
      <p:sp>
        <p:nvSpPr>
          <p:cNvPr id="52" name="Rectangle 1">
            <a:extLst>
              <a:ext uri="{FF2B5EF4-FFF2-40B4-BE49-F238E27FC236}">
                <a16:creationId xmlns:a16="http://schemas.microsoft.com/office/drawing/2014/main" id="{8EA05B7D-3C23-CE43-A80E-DFCE87AF302B}"/>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16771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shares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shared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57" name="Rectangle 1">
            <a:extLst>
              <a:ext uri="{FF2B5EF4-FFF2-40B4-BE49-F238E27FC236}">
                <a16:creationId xmlns:a16="http://schemas.microsoft.com/office/drawing/2014/main" id="{AFDAA6EB-C2E0-F844-99D3-425D3F4AC51C}"/>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sp>
        <p:nvSpPr>
          <p:cNvPr id="66" name="Rectangle 1">
            <a:extLst>
              <a:ext uri="{FF2B5EF4-FFF2-40B4-BE49-F238E27FC236}">
                <a16:creationId xmlns:a16="http://schemas.microsoft.com/office/drawing/2014/main" id="{7C9B5BC6-FDEB-2045-90FE-89062C617EB5}"/>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75" name="Rectangle 1">
            <a:extLst>
              <a:ext uri="{FF2B5EF4-FFF2-40B4-BE49-F238E27FC236}">
                <a16:creationId xmlns:a16="http://schemas.microsoft.com/office/drawing/2014/main" id="{B50BF17F-6753-2F42-A13A-C45DC71A89EC}"/>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gets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got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sp>
        <p:nvSpPr>
          <p:cNvPr id="55" name="Rectangle 1">
            <a:extLst>
              <a:ext uri="{FF2B5EF4-FFF2-40B4-BE49-F238E27FC236}">
                <a16:creationId xmlns:a16="http://schemas.microsoft.com/office/drawing/2014/main" id="{540CC513-705B-F04A-86E7-830FDB6A3DAE}"/>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[David]</a:t>
            </a:r>
          </a:p>
        </p:txBody>
      </p:sp>
      <p:sp>
        <p:nvSpPr>
          <p:cNvPr id="64" name="Rectangle 1">
            <a:extLst>
              <a:ext uri="{FF2B5EF4-FFF2-40B4-BE49-F238E27FC236}">
                <a16:creationId xmlns:a16="http://schemas.microsoft.com/office/drawing/2014/main" id="{08C4C9CF-0B7D-BD47-9946-D5DD090802D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pic>
        <p:nvPicPr>
          <p:cNvPr id="9" name="Imagen 8">
            <a:extLst>
              <a:ext uri="{FF2B5EF4-FFF2-40B4-BE49-F238E27FC236}">
                <a16:creationId xmlns:a16="http://schemas.microsoft.com/office/drawing/2014/main" id="{98841167-35F3-6444-AAD7-A19602F05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a:extLst>
              <a:ext uri="{FF2B5EF4-FFF2-40B4-BE49-F238E27FC236}">
                <a16:creationId xmlns:a16="http://schemas.microsoft.com/office/drawing/2014/main" id="{58D7D1D2-F6BA-D043-805A-17DCBE1A5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pic>
        <p:nvPicPr>
          <p:cNvPr id="11" name="Imagen 10">
            <a:extLst>
              <a:ext uri="{FF2B5EF4-FFF2-40B4-BE49-F238E27FC236}">
                <a16:creationId xmlns:a16="http://schemas.microsoft.com/office/drawing/2014/main" id="{8E4D0F54-5DFB-EC49-BA85-E84168DD11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2" name="Imagen 11">
            <a:extLst>
              <a:ext uri="{FF2B5EF4-FFF2-40B4-BE49-F238E27FC236}">
                <a16:creationId xmlns:a16="http://schemas.microsoft.com/office/drawing/2014/main" id="{BE128E12-079B-9043-988A-B1C140A71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3" name="Imagen 12">
            <a:extLst>
              <a:ext uri="{FF2B5EF4-FFF2-40B4-BE49-F238E27FC236}">
                <a16:creationId xmlns:a16="http://schemas.microsoft.com/office/drawing/2014/main" id="{772B484F-1495-3345-A5AF-CC4EC6D59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pic>
        <p:nvPicPr>
          <p:cNvPr id="14" name="Imagen 13">
            <a:extLst>
              <a:ext uri="{FF2B5EF4-FFF2-40B4-BE49-F238E27FC236}">
                <a16:creationId xmlns:a16="http://schemas.microsoft.com/office/drawing/2014/main" id="{072E07A4-3CC1-B946-A442-8FCE6B8C127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pic>
        <p:nvPicPr>
          <p:cNvPr id="80" name="Picture 6">
            <a:extLst>
              <a:ext uri="{FF2B5EF4-FFF2-40B4-BE49-F238E27FC236}">
                <a16:creationId xmlns:a16="http://schemas.microsoft.com/office/drawing/2014/main" id="{51642B41-3F65-E546-9AFE-E71F07E2350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81" name="Picture 7">
            <a:extLst>
              <a:ext uri="{FF2B5EF4-FFF2-40B4-BE49-F238E27FC236}">
                <a16:creationId xmlns:a16="http://schemas.microsoft.com/office/drawing/2014/main" id="{A92FC993-430D-024B-8EF6-1C7A25082C7D}"/>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a:extLst>
              <a:ext uri="{FF2B5EF4-FFF2-40B4-BE49-F238E27FC236}">
                <a16:creationId xmlns:a16="http://schemas.microsoft.com/office/drawing/2014/main" id="{65F8D8AA-436C-064B-AC96-329F3115F3F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pic>
        <p:nvPicPr>
          <p:cNvPr id="83" name="Picture 9">
            <a:extLst>
              <a:ext uri="{FF2B5EF4-FFF2-40B4-BE49-F238E27FC236}">
                <a16:creationId xmlns:a16="http://schemas.microsoft.com/office/drawing/2014/main" id="{8CDD476E-962C-D945-84E0-EC1EE3A4594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7308951">
            <a:off x="6701786" y="811614"/>
            <a:ext cx="565572" cy="564887"/>
          </a:xfrm>
          <a:prstGeom prst="rect">
            <a:avLst/>
          </a:prstGeom>
        </p:spPr>
      </p:pic>
      <p:pic>
        <p:nvPicPr>
          <p:cNvPr id="84" name="Imagen 83">
            <a:extLst>
              <a:ext uri="{FF2B5EF4-FFF2-40B4-BE49-F238E27FC236}">
                <a16:creationId xmlns:a16="http://schemas.microsoft.com/office/drawing/2014/main" id="{04706611-C921-9F45-B21D-4956EED484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85" name="Imagen 84">
            <a:extLst>
              <a:ext uri="{FF2B5EF4-FFF2-40B4-BE49-F238E27FC236}">
                <a16:creationId xmlns:a16="http://schemas.microsoft.com/office/drawing/2014/main" id="{A5DE94E3-5F06-AA4C-9B34-49B7F1EC7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8" name="Picture 7">
            <a:extLst>
              <a:ext uri="{FF2B5EF4-FFF2-40B4-BE49-F238E27FC236}">
                <a16:creationId xmlns:a16="http://schemas.microsoft.com/office/drawing/2014/main" id="{E2A3F44A-D04E-604F-AF32-7F2CA97529BD}"/>
              </a:ext>
            </a:extLst>
          </p:cNvPr>
          <p:cNvPicPr>
            <a:picLocks noChangeAspect="1"/>
          </p:cNvPicPr>
          <p:nvPr/>
        </p:nvPicPr>
        <p:blipFill rotWithShape="1">
          <a:blip r:embed="rId12" cstate="screen">
            <a:extLst>
              <a:ext uri="{BEBA8EAE-BF5A-486C-A8C5-ECC9F3942E4B}">
                <a14:imgProps xmlns:a14="http://schemas.microsoft.com/office/drawing/2010/main">
                  <a14:imgLayer r:embed="rId17">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pic>
        <p:nvPicPr>
          <p:cNvPr id="89" name="Imagen 88">
            <a:extLst>
              <a:ext uri="{FF2B5EF4-FFF2-40B4-BE49-F238E27FC236}">
                <a16:creationId xmlns:a16="http://schemas.microsoft.com/office/drawing/2014/main" id="{0EF9FE87-CAA1-674F-B4EF-7A6FC2513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pic>
        <p:nvPicPr>
          <p:cNvPr id="90" name="Imagen 89">
            <a:extLst>
              <a:ext uri="{FF2B5EF4-FFF2-40B4-BE49-F238E27FC236}">
                <a16:creationId xmlns:a16="http://schemas.microsoft.com/office/drawing/2014/main" id="{5E7E5F4E-51BD-A948-BB25-9A8D94F154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pic>
        <p:nvPicPr>
          <p:cNvPr id="69" name="Picture 6">
            <a:extLst>
              <a:ext uri="{FF2B5EF4-FFF2-40B4-BE49-F238E27FC236}">
                <a16:creationId xmlns:a16="http://schemas.microsoft.com/office/drawing/2014/main" id="{8D312040-4D8A-4F46-9A13-ADBD11BE8A3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745292" y="2711476"/>
            <a:ext cx="580018" cy="624705"/>
          </a:xfrm>
          <a:prstGeom prst="rect">
            <a:avLst/>
          </a:prstGeom>
        </p:spPr>
      </p:pic>
    </p:spTree>
    <p:extLst>
      <p:ext uri="{BB962C8B-B14F-4D97-AF65-F5344CB8AC3E}">
        <p14:creationId xmlns:p14="http://schemas.microsoft.com/office/powerpoint/2010/main" val="341260586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0108026-7802-4716-A6E9-3A2715866025}" vid="{7624A450-32DA-4AC6-AB1B-9FBBDE09E0D9}"/>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4245</TotalTime>
  <Words>5947</Words>
  <Application>Microsoft Office PowerPoint</Application>
  <PresentationFormat>Widescreen</PresentationFormat>
  <Paragraphs>702</Paragraphs>
  <Slides>22</Slides>
  <Notes>21</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22</vt:i4>
      </vt:variant>
    </vt:vector>
  </HeadingPairs>
  <TitlesOfParts>
    <vt:vector size="34" baseType="lpstr">
      <vt:lpstr>SimSun</vt:lpstr>
      <vt:lpstr>Arial</vt:lpstr>
      <vt:lpstr>Calibri</vt:lpstr>
      <vt:lpstr>Century Gothic</vt:lpstr>
      <vt:lpstr>Times New Roman</vt:lpstr>
      <vt:lpstr>Tw Cen MT</vt:lpstr>
      <vt:lpstr>Wingdings</vt:lpstr>
      <vt:lpstr>1_Office Theme</vt:lpstr>
      <vt:lpstr>2_Office Theme</vt:lpstr>
      <vt:lpstr>3_Office Theme</vt:lpstr>
      <vt:lpstr>4_Office Theme</vt:lpstr>
      <vt:lpstr>5_Office Theme</vt:lpstr>
      <vt:lpstr>Making grammar practice meaningful and effective</vt:lpstr>
      <vt:lpstr>Today’s talk</vt:lpstr>
      <vt:lpstr>Meaningful practice</vt:lpstr>
      <vt:lpstr>Principles for grammar practice</vt:lpstr>
      <vt:lpstr>Spanish example</vt:lpstr>
      <vt:lpstr>Ahora Lucía habla de las vacaciones de un amigo, Enrique. Escucha las frases. ¿La acción pasa normalmente o ya pasó? También escribe el verbo en español y la actividad en inglés.  </vt:lpstr>
      <vt:lpstr>hablar / escuchar</vt:lpstr>
      <vt:lpstr>HABLAR</vt:lpstr>
      <vt:lpstr>hablar</vt:lpstr>
      <vt:lpstr>Solución – Persona A</vt:lpstr>
      <vt:lpstr>German example</vt:lpstr>
      <vt:lpstr>Word order 2</vt:lpstr>
      <vt:lpstr>Was schreiben sie?</vt:lpstr>
      <vt:lpstr>Meine Woche</vt:lpstr>
      <vt:lpstr>French example</vt:lpstr>
      <vt:lpstr>Trouve la mouche !</vt:lpstr>
      <vt:lpstr>Trouve la mouche !</vt:lpstr>
      <vt:lpstr>Escucha y lee el texto al mismo tiempo para pensar en opciones diferentes:</vt:lpstr>
      <vt:lpstr>¡Ahora tú escribes!</vt:lpstr>
      <vt:lpstr>Where to find more resources</vt:lpstr>
      <vt:lpstr>escribir</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Nicholas Avery</cp:lastModifiedBy>
  <cp:revision>155</cp:revision>
  <dcterms:created xsi:type="dcterms:W3CDTF">2020-06-12T19:18:08Z</dcterms:created>
  <dcterms:modified xsi:type="dcterms:W3CDTF">2021-03-12T19:52:36Z</dcterms:modified>
</cp:coreProperties>
</file>