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9" r:id="rId4"/>
    <p:sldMasterId id="2147483721" r:id="rId5"/>
    <p:sldMasterId id="2147483733" r:id="rId6"/>
  </p:sldMasterIdLst>
  <p:notesMasterIdLst>
    <p:notesMasterId r:id="rId63"/>
  </p:notesMasterIdLst>
  <p:sldIdLst>
    <p:sldId id="257" r:id="rId7"/>
    <p:sldId id="263" r:id="rId8"/>
    <p:sldId id="276" r:id="rId9"/>
    <p:sldId id="373" r:id="rId10"/>
    <p:sldId id="264" r:id="rId11"/>
    <p:sldId id="265" r:id="rId12"/>
    <p:sldId id="274" r:id="rId13"/>
    <p:sldId id="678" r:id="rId14"/>
    <p:sldId id="679" r:id="rId15"/>
    <p:sldId id="680" r:id="rId16"/>
    <p:sldId id="681" r:id="rId17"/>
    <p:sldId id="266" r:id="rId18"/>
    <p:sldId id="270" r:id="rId19"/>
    <p:sldId id="277" r:id="rId20"/>
    <p:sldId id="271" r:id="rId21"/>
    <p:sldId id="272" r:id="rId22"/>
    <p:sldId id="273" r:id="rId23"/>
    <p:sldId id="278" r:id="rId24"/>
    <p:sldId id="682" r:id="rId25"/>
    <p:sldId id="683" r:id="rId26"/>
    <p:sldId id="684" r:id="rId27"/>
    <p:sldId id="685" r:id="rId28"/>
    <p:sldId id="686" r:id="rId29"/>
    <p:sldId id="687" r:id="rId30"/>
    <p:sldId id="688" r:id="rId31"/>
    <p:sldId id="326" r:id="rId32"/>
    <p:sldId id="304" r:id="rId33"/>
    <p:sldId id="361" r:id="rId34"/>
    <p:sldId id="362" r:id="rId35"/>
    <p:sldId id="307" r:id="rId36"/>
    <p:sldId id="692" r:id="rId37"/>
    <p:sldId id="364" r:id="rId38"/>
    <p:sldId id="313" r:id="rId39"/>
    <p:sldId id="509" r:id="rId40"/>
    <p:sldId id="378" r:id="rId41"/>
    <p:sldId id="380" r:id="rId42"/>
    <p:sldId id="382" r:id="rId43"/>
    <p:sldId id="513" r:id="rId44"/>
    <p:sldId id="514" r:id="rId45"/>
    <p:sldId id="510" r:id="rId46"/>
    <p:sldId id="383" r:id="rId47"/>
    <p:sldId id="381" r:id="rId48"/>
    <p:sldId id="512" r:id="rId49"/>
    <p:sldId id="393" r:id="rId50"/>
    <p:sldId id="394" r:id="rId51"/>
    <p:sldId id="395" r:id="rId52"/>
    <p:sldId id="689" r:id="rId53"/>
    <p:sldId id="600" r:id="rId54"/>
    <p:sldId id="363" r:id="rId55"/>
    <p:sldId id="367" r:id="rId56"/>
    <p:sldId id="369" r:id="rId57"/>
    <p:sldId id="279" r:id="rId58"/>
    <p:sldId id="275" r:id="rId59"/>
    <p:sldId id="691" r:id="rId60"/>
    <p:sldId id="634" r:id="rId61"/>
    <p:sldId id="69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BF0D5"/>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53231" autoAdjust="0"/>
  </p:normalViewPr>
  <p:slideViewPr>
    <p:cSldViewPr snapToGrid="0">
      <p:cViewPr varScale="1">
        <p:scale>
          <a:sx n="57" d="100"/>
          <a:sy n="57" d="100"/>
        </p:scale>
        <p:origin x="2496" y="66"/>
      </p:cViewPr>
      <p:guideLst/>
    </p:cSldViewPr>
  </p:slideViewPr>
  <p:outlineViewPr>
    <p:cViewPr>
      <p:scale>
        <a:sx n="33" d="100"/>
        <a:sy n="33" d="100"/>
      </p:scale>
      <p:origin x="0" y="-23478"/>
    </p:cViewPr>
  </p:outlineViewPr>
  <p:notesTextViewPr>
    <p:cViewPr>
      <p:scale>
        <a:sx n="3" d="2"/>
        <a:sy n="3" d="2"/>
      </p:scale>
      <p:origin x="0" y="0"/>
    </p:cViewPr>
  </p:notesTextViewPr>
  <p:sorterViewPr>
    <p:cViewPr varScale="1">
      <p:scale>
        <a:sx n="100" d="100"/>
        <a:sy n="100" d="100"/>
      </p:scale>
      <p:origin x="0" y="-117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10/11/2020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resources.ncelp.org/concern/resources/1j92g777t?locale=en"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resources.ncelp.org/concern/resources/73666474j?locale=en" TargetMode="External"/><Relationship Id="rId4" Type="http://schemas.openxmlformats.org/officeDocument/2006/relationships/hyperlink" Target="https://resources.ncelp.org/concern/resources/vt150j69j?locale=en"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New%20programmes%20of%20study%20in%20French,%20German%20and%20Spanish:%20French:%20https:/www.bbc.co.uk/bitesize/subjects/zgdqxnb%20German:%20https:/www.bbc.co.uk/bitesize/subjects/zcj2tfr%20Spanish:%20https:/www.bbc.co.uk/bitesize/subjects/zfckjx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Hello. My name is Rachel Hawkes. I’m currently seconded from my school to work as co-director at NCELP, and in this presentation I'm going to talk about curriculum design. </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Before we get underway, I want to thank all of the NCELP team for the hard work and dedication that have gone into the NCELP project to date. In particular, with reference to curriculum planning, I want to mention Nick Avery and Natalie Finlayson, NCELP resource developers and scheme or work holders for Spanish and French respectively, and Professor Emma Marsden, director of NCELP.  And very importantly, I also want to thank all of our lead and hub school teachers who are currently teaching the NCELP schemes of work in their schools, providing us with essential QA and feedback.</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This is what the layout of the Y8 German SoW looks like –this is from week two of the spring term.</a:t>
            </a:r>
          </a:p>
          <a:p>
            <a:pPr marL="0"/>
            <a:r>
              <a:rPr lang="en-US" dirty="0"/>
              <a:t>Starts with grammar introduced – here verbs with indirect objects, and the conjunction </a:t>
            </a:r>
            <a:r>
              <a:rPr lang="en-US" i="1" dirty="0" err="1"/>
              <a:t>dass</a:t>
            </a:r>
            <a:r>
              <a:rPr lang="en-US" i="1" dirty="0"/>
              <a:t> </a:t>
            </a:r>
            <a:r>
              <a:rPr lang="en-US" dirty="0"/>
              <a:t>–in addition it references the grammar to be revisited, some verbs of opinion and another WO3 conjunction </a:t>
            </a:r>
            <a:r>
              <a:rPr lang="en-US" i="1" dirty="0" err="1"/>
              <a:t>weil</a:t>
            </a:r>
            <a:r>
              <a:rPr lang="en-US" dirty="0"/>
              <a:t>.</a:t>
            </a:r>
          </a:p>
          <a:p>
            <a:pPr marL="0"/>
            <a:r>
              <a:rPr lang="en-US" dirty="0"/>
              <a:t>Then we see  new vocabulary introduced as well as vocabulary to be revisited – we revisit two sets of vocabulary every lesson from three and nine weeks ago - you can see that the sets differ a little in the number of words in each – the vocabulary is integrated as much as possible, but there are also stand alone vocabulary tasks, where needed.</a:t>
            </a:r>
          </a:p>
          <a:p>
            <a:pPr marL="0"/>
            <a:endParaRPr lang="en-US" dirty="0"/>
          </a:p>
          <a:p>
            <a:pPr marL="0"/>
            <a:r>
              <a:rPr lang="en-US" dirty="0"/>
              <a:t>Then the sounds of the language  - in this week we are doing a 2</a:t>
            </a:r>
            <a:r>
              <a:rPr lang="en-US" baseline="30000" dirty="0"/>
              <a:t>nd</a:t>
            </a:r>
            <a:r>
              <a:rPr lang="en-US" dirty="0"/>
              <a:t> revisiting of [</a:t>
            </a:r>
            <a:r>
              <a:rPr lang="en-US" dirty="0" err="1"/>
              <a:t>ei</a:t>
            </a:r>
            <a:r>
              <a:rPr lang="en-US" dirty="0"/>
              <a:t>] vs [</a:t>
            </a:r>
            <a:r>
              <a:rPr lang="en-US" dirty="0" err="1"/>
              <a:t>ie</a:t>
            </a:r>
            <a:r>
              <a:rPr lang="en-US" dirty="0"/>
              <a:t>].</a:t>
            </a:r>
            <a:br>
              <a:rPr lang="en-US" dirty="0"/>
            </a:br>
            <a:br>
              <a:rPr lang="en-US" dirty="0"/>
            </a:br>
            <a:r>
              <a:rPr lang="en-US" dirty="0"/>
              <a:t>And once every two to three weeks there is a focus on one specific common word pattern, either one internal to German (for example, here the nominalization of verbs) or a German-English pattern (e.g. C in English = K in German).</a:t>
            </a:r>
          </a:p>
          <a:p>
            <a:pPr marL="0"/>
            <a:br>
              <a:rPr lang="en-US" dirty="0"/>
            </a:br>
            <a:r>
              <a:rPr lang="en-US" dirty="0"/>
              <a:t>There is still a context – no traditional topic but a context for language use, here it is ‘Saying what we think about things’.</a:t>
            </a:r>
            <a:br>
              <a:rPr lang="en-US" dirty="0"/>
            </a:br>
            <a:br>
              <a:rPr lang="en-US" dirty="0"/>
            </a:br>
            <a:r>
              <a:rPr lang="en-US" dirty="0"/>
              <a:t>This particular week is a typical SOW week.  In addition, at regular intervals there are weeks set aside for some revision and consolidation, assessment (in term 2 and 3) and also for work on “rich” texts or authentic text exploitation, as we saw on the grammar tracking tab.</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629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for Y7, we’re aiming for broad parity across the 3 languages in terms of the features that we cover, with differences in sequencing owing to the internal grammar of each language.</a:t>
            </a:r>
          </a:p>
          <a:p>
            <a:r>
              <a:rPr lang="en-GB" sz="1200" kern="1200" dirty="0">
                <a:solidFill>
                  <a:schemeClr val="tx1"/>
                </a:solidFill>
                <a:effectLst/>
                <a:latin typeface="+mn-lt"/>
                <a:ea typeface="+mn-ea"/>
                <a:cs typeface="+mn-cs"/>
              </a:rPr>
              <a:t>The guiding principles are also the same as for Y7; in most weeks when a new grammar feature is introduces, there will be a brief explanation, input practice in both listening and reading first, followed by scaffolded opportunities to practise the new feature in speaking and writing.  A new grammar feature doesn’t mean a whole paradigm, e.g., the perfect tense, it refers to a part of a paradigm. Typically, a pair of forms is contrasted.  This might be two persons of the verb, or different spelling patterns following a pair of prepositions (e.g. the accusative and dative case after the German preposition ‘auf’ or à + le combining to au, contrasted with à + la .  Over time parts of paradigms build up, are revisited, both separately and eventually together, leading eventually to less-structured production activities.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One of the tabs of the SOW document is called Y8 Grammar tracking.  This tab sets out the grammar spine.  New features are presented in bold type, normal script for first revisiting and italics for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and subsequent revisits.  There is also a new tab, the KS3 Grammar tab, which lists all of the paradigms and contributing features, showing which lessons they are taught, then revisited in. This tab is a reference for teachers, but a planning tool for the resource developers who are able to see at a glance how many times a feature has been practised. Y7 and Y8 grammar features are revisited in six ‘fallow’ weeks, alongside Y7 vocabulary.  This allows Y7 and 8 grammar features to be extended to different lexis, which is important for strengthening the knowledge.  You will see this in more detail in the language specific sessions.</a:t>
            </a:r>
            <a:endParaRPr lang="en-GB" dirty="0"/>
          </a:p>
        </p:txBody>
      </p:sp>
      <p:sp>
        <p:nvSpPr>
          <p:cNvPr id="4" name="Slide Number Placeholder 3"/>
          <p:cNvSpPr>
            <a:spLocks noGrp="1"/>
          </p:cNvSpPr>
          <p:nvPr>
            <p:ph type="sldNum" sz="quarter" idx="10"/>
          </p:nvPr>
        </p:nvSpPr>
        <p:spPr/>
        <p:txBody>
          <a:bodyPr/>
          <a:lstStyle/>
          <a:p>
            <a:fld id="{2B3AED9D-D95D-45C5-A958-1C0CCA845DDB}" type="slidenum">
              <a:rPr lang="en-GB" smtClean="0"/>
              <a:t>12</a:t>
            </a:fld>
            <a:endParaRPr lang="en-GB"/>
          </a:p>
        </p:txBody>
      </p:sp>
    </p:spTree>
    <p:extLst>
      <p:ext uri="{BB962C8B-B14F-4D97-AF65-F5344CB8AC3E}">
        <p14:creationId xmlns:p14="http://schemas.microsoft.com/office/powerpoint/2010/main" val="696830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contrast to Y7, new words are introduced in 30 of 38 weeks only to allow for six weeks of systematic recycling of all Y7 vocabulary, the ‘fallow’ weeks I just mentioned.</a:t>
            </a:r>
          </a:p>
          <a:p>
            <a:r>
              <a:rPr lang="en-GB" sz="1200" kern="1200" dirty="0">
                <a:solidFill>
                  <a:schemeClr val="tx1"/>
                </a:solidFill>
                <a:effectLst/>
                <a:latin typeface="+mn-lt"/>
                <a:ea typeface="+mn-ea"/>
                <a:cs typeface="+mn-cs"/>
              </a:rPr>
              <a:t>Across the 30 weeks with new vocabulary, there is an average of 10-12 new words in each vocabulary set, leading to between 300-360 new words over these 30 weeks.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endParaRPr lang="en-GB" baseline="0" dirty="0"/>
          </a:p>
          <a:p>
            <a:endParaRPr lang="en-GB" baseline="0" dirty="0"/>
          </a:p>
          <a:p>
            <a:endParaRPr lang="en-GB" baseline="0" dirty="0"/>
          </a:p>
          <a:p>
            <a:endParaRPr lang="en-GB" baseline="0" dirty="0"/>
          </a:p>
          <a:p>
            <a:endParaRPr lang="en-GB" baseline="0" dirty="0"/>
          </a:p>
          <a:p>
            <a:endParaRPr lang="en-GB" baseline="0" dirty="0"/>
          </a:p>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1337981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essential principles guiding vocabulary choice are the same as for Y7.  First and foremost is word frequency. We continue to select words that are largely within the 2000 most frequent in the language. The building of a verb lexicon also continues to be a priority.</a:t>
            </a:r>
          </a:p>
          <a:p>
            <a:r>
              <a:rPr lang="en-GB" sz="1200" kern="1200" dirty="0">
                <a:solidFill>
                  <a:schemeClr val="tx1"/>
                </a:solidFill>
                <a:effectLst/>
                <a:latin typeface="+mn-lt"/>
                <a:ea typeface="+mn-ea"/>
                <a:cs typeface="+mn-cs"/>
              </a:rPr>
              <a:t>As in Y7, our word sets contain words of different word classes. This offers greater potential for sentence creation from the start than, say, a list of 10 nouns that will just fill a slot after a verb.</a:t>
            </a:r>
          </a:p>
          <a:p>
            <a:r>
              <a:rPr lang="en-GB" sz="1200" kern="1200" dirty="0">
                <a:solidFill>
                  <a:schemeClr val="tx1"/>
                </a:solidFill>
                <a:effectLst/>
                <a:latin typeface="+mn-lt"/>
                <a:ea typeface="+mn-ea"/>
                <a:cs typeface="+mn-cs"/>
              </a:rPr>
              <a:t>At the same time, our words are selected to support the grammar, and so, in a week where we focus on adjective agreement, for example, we would choose a greater number of adjectives than we normally would.</a:t>
            </a:r>
          </a:p>
          <a:p>
            <a:endParaRPr lang="en-GB" baseline="0" dirty="0"/>
          </a:p>
          <a:p>
            <a:endParaRPr lang="en-GB" baseline="0" dirty="0"/>
          </a:p>
          <a:p>
            <a:endParaRPr lang="en-GB" baseline="0" dirty="0"/>
          </a:p>
          <a:p>
            <a:endParaRPr lang="en-GB" baseline="0" dirty="0"/>
          </a:p>
          <a:p>
            <a:endParaRPr lang="en-GB" baseline="0" dirty="0"/>
          </a:p>
          <a:p>
            <a:endParaRPr lang="en-GB" baseline="0" dirty="0"/>
          </a:p>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615636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terms of revisiting, we try to maximise encounters with vocabulary taught, as this is crucial for long-term learning.</a:t>
            </a:r>
          </a:p>
          <a:p>
            <a:r>
              <a:rPr lang="en-GB" sz="1200" kern="1200" dirty="0">
                <a:solidFill>
                  <a:schemeClr val="tx1"/>
                </a:solidFill>
                <a:effectLst/>
                <a:latin typeface="+mn-lt"/>
                <a:ea typeface="+mn-ea"/>
                <a:cs typeface="+mn-cs"/>
              </a:rPr>
              <a:t>All vocabulary sets are systematically revisited, after three weeks and again after nine weeks of teaching. This is a rolling cycle of revisiting that started in Y7 and will continue into Y11. </a:t>
            </a:r>
          </a:p>
          <a:p>
            <a:r>
              <a:rPr lang="en-GB" sz="1200" kern="1200" dirty="0">
                <a:solidFill>
                  <a:schemeClr val="tx1"/>
                </a:solidFill>
                <a:effectLst/>
                <a:latin typeface="+mn-lt"/>
                <a:ea typeface="+mn-ea"/>
                <a:cs typeface="+mn-cs"/>
              </a:rPr>
              <a:t>Words are still set as pre-learning for the week ahead, using Quizlet as one of the learning tools, as in Y7.  However, Y8 vocabulary learning </a:t>
            </a:r>
            <a:r>
              <a:rPr lang="en-GB" sz="1200" kern="1200" dirty="0" err="1">
                <a:solidFill>
                  <a:schemeClr val="tx1"/>
                </a:solidFill>
                <a:effectLst/>
                <a:latin typeface="+mn-lt"/>
                <a:ea typeface="+mn-ea"/>
                <a:cs typeface="+mn-cs"/>
              </a:rPr>
              <a:t>homeworks</a:t>
            </a:r>
            <a:r>
              <a:rPr lang="en-GB" sz="1200" kern="1200" dirty="0">
                <a:solidFill>
                  <a:schemeClr val="tx1"/>
                </a:solidFill>
                <a:effectLst/>
                <a:latin typeface="+mn-lt"/>
                <a:ea typeface="+mn-ea"/>
                <a:cs typeface="+mn-cs"/>
              </a:rPr>
              <a:t> now include some additional tasks that integrate the three revisited vocabulary sets.  Task types include synonym, antonym, association and word substitution activities.  Resources are, as in Y7, carefully designed to weave in words from previous weeks. </a:t>
            </a:r>
          </a:p>
          <a:p>
            <a:r>
              <a:rPr lang="en-GB" sz="1200" kern="1200" dirty="0">
                <a:solidFill>
                  <a:schemeClr val="tx1"/>
                </a:solidFill>
                <a:effectLst/>
                <a:latin typeface="+mn-lt"/>
                <a:ea typeface="+mn-ea"/>
                <a:cs typeface="+mn-cs"/>
              </a:rPr>
              <a:t>Finally, I want to mention NCELP’s approach to words with multiple meanings (e.g., der </a:t>
            </a:r>
            <a:r>
              <a:rPr lang="en-GB" sz="1200" kern="1200" dirty="0" err="1">
                <a:solidFill>
                  <a:schemeClr val="tx1"/>
                </a:solidFill>
                <a:effectLst/>
                <a:latin typeface="+mn-lt"/>
                <a:ea typeface="+mn-ea"/>
                <a:cs typeface="+mn-cs"/>
              </a:rPr>
              <a:t>Preis</a:t>
            </a:r>
            <a:r>
              <a:rPr lang="en-GB" sz="1200" kern="1200" dirty="0">
                <a:solidFill>
                  <a:schemeClr val="tx1"/>
                </a:solidFill>
                <a:effectLst/>
                <a:latin typeface="+mn-lt"/>
                <a:ea typeface="+mn-ea"/>
                <a:cs typeface="+mn-cs"/>
              </a:rPr>
              <a:t> (prize, price).  As a rule, words are introduced with one meaning.  When a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meaning is needed, the word is added to the new vocabulary set, and listed with its two meanings, which are then practised in the lesson. The progress of these polysemous words is recorded on the multiple senses tab on the sow document.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baseline="0" dirty="0"/>
          </a:p>
          <a:p>
            <a:endParaRPr lang="en-GB" baseline="0" dirty="0"/>
          </a:p>
          <a:p>
            <a:endParaRPr lang="en-GB" baseline="0" dirty="0"/>
          </a:p>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2217065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And now to phonics.  In Y8 this strand is called Sounds of the language. This reflects a greater diversity of elements than in Y7 and includes sound-symbol correspondences, stress, syllables, liaison, rhythm, and pronunciation patterns, as most appropriate to each language.</a:t>
            </a:r>
          </a:p>
          <a:p>
            <a:r>
              <a:rPr lang="en-GB" sz="1200" kern="1200" dirty="0">
                <a:solidFill>
                  <a:schemeClr val="tx1"/>
                </a:solidFill>
                <a:effectLst/>
                <a:latin typeface="+mn-lt"/>
                <a:ea typeface="+mn-ea"/>
                <a:cs typeface="+mn-cs"/>
              </a:rPr>
              <a:t>There continues to be a focus on the sound-writing relationship in every lesson, with short practice activities.  All three languages revisit previously taught SSC. The French Y8 SOW additionally introduces new SSC, whilst Spanish focuses on word stress patterns, and German combines trickier pairs and sets of SSC for further practice.</a:t>
            </a:r>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213132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in Y7 there are weeks set aside for work on rich, more challenging texts.  Developing on from Y7, short and longer texts and spoken passages are integrated into lesson sequences more frequently, supported by students’ growing vocabulary base. It is this secure, and growing, vocabulary of high frequency words, together with grammar and phonics knowledge, that support the comprehension of longer texts, including authentic, semi-adapted factual and literary texts.  Their readability is checked (using the Word Profiler) to ensure that texts are either 100% comprehensible or 90%+ with key language glossed and/or meanings carefully elicited through the activities in the lesson.</a:t>
            </a:r>
          </a:p>
        </p:txBody>
      </p:sp>
      <p:sp>
        <p:nvSpPr>
          <p:cNvPr id="4" name="Slide Number Placeholder 3"/>
          <p:cNvSpPr>
            <a:spLocks noGrp="1"/>
          </p:cNvSpPr>
          <p:nvPr>
            <p:ph type="sldNum" sz="quarter" idx="10"/>
          </p:nvPr>
        </p:nvSpPr>
        <p:spPr/>
        <p:txBody>
          <a:bodyPr/>
          <a:lstStyle/>
          <a:p>
            <a:fld id="{61ABF484-F745-43F4-9D6D-713D51D36B5C}" type="slidenum">
              <a:rPr lang="en-GB" smtClean="0"/>
              <a:t>17</a:t>
            </a:fld>
            <a:endParaRPr lang="en-GB"/>
          </a:p>
        </p:txBody>
      </p:sp>
    </p:spTree>
    <p:extLst>
      <p:ext uri="{BB962C8B-B14F-4D97-AF65-F5344CB8AC3E}">
        <p14:creationId xmlns:p14="http://schemas.microsoft.com/office/powerpoint/2010/main" val="3249089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first Y8 assessment week is at the end of January, and the second in mid-June. </a:t>
            </a:r>
          </a:p>
          <a:p>
            <a:r>
              <a:rPr lang="en-GB" sz="1200" kern="1200" dirty="0">
                <a:solidFill>
                  <a:schemeClr val="tx1"/>
                </a:solidFill>
                <a:effectLst/>
                <a:latin typeface="+mn-lt"/>
                <a:ea typeface="+mn-ea"/>
                <a:cs typeface="+mn-cs"/>
              </a:rPr>
              <a:t>As in Y7, NCELP is designing two types of test which, between them, assess the full range of knowledge and skills students should have developed by the end of the first half of the summer term in Year 7 and 8.</a:t>
            </a:r>
          </a:p>
          <a:p>
            <a:r>
              <a:rPr lang="en-GB" sz="1200" kern="1200" dirty="0">
                <a:solidFill>
                  <a:schemeClr val="tx1"/>
                </a:solidFill>
                <a:effectLst/>
                <a:latin typeface="+mn-lt"/>
                <a:ea typeface="+mn-ea"/>
                <a:cs typeface="+mn-cs"/>
              </a:rPr>
              <a:t>The first is the </a:t>
            </a:r>
            <a:r>
              <a:rPr lang="en-GB" sz="1200" b="1" kern="1200" dirty="0">
                <a:solidFill>
                  <a:schemeClr val="tx1"/>
                </a:solidFill>
                <a:effectLst/>
                <a:latin typeface="+mn-lt"/>
                <a:ea typeface="+mn-ea"/>
                <a:cs typeface="+mn-cs"/>
              </a:rPr>
              <a:t>‘achievement’</a:t>
            </a:r>
            <a:r>
              <a:rPr lang="en-GB" sz="1200" kern="1200" dirty="0">
                <a:solidFill>
                  <a:schemeClr val="tx1"/>
                </a:solidFill>
                <a:effectLst/>
                <a:latin typeface="+mn-lt"/>
                <a:ea typeface="+mn-ea"/>
                <a:cs typeface="+mn-cs"/>
              </a:rPr>
              <a:t> test, which is designed to assess students' knowledge of a principled sample of phonics, vocabulary, and grammar (PVG) features. This ‘syllabus-based’ test is trying to find out to what extent students have actually learnt what we are trying to teach them up to the point of testing. The January test follows this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second assessment type is the </a:t>
            </a:r>
            <a:r>
              <a:rPr lang="en-GB" sz="1200" b="1" kern="1200" dirty="0">
                <a:solidFill>
                  <a:schemeClr val="tx1"/>
                </a:solidFill>
                <a:effectLst/>
                <a:latin typeface="+mn-lt"/>
                <a:ea typeface="+mn-ea"/>
                <a:cs typeface="+mn-cs"/>
              </a:rPr>
              <a:t>'applying your knowledge'</a:t>
            </a:r>
            <a:r>
              <a:rPr lang="en-GB" sz="1200" kern="1200" dirty="0">
                <a:solidFill>
                  <a:schemeClr val="tx1"/>
                </a:solidFill>
                <a:effectLst/>
                <a:latin typeface="+mn-lt"/>
                <a:ea typeface="+mn-ea"/>
                <a:cs typeface="+mn-cs"/>
              </a:rPr>
              <a:t> test, which brings together the PVG strands in a more holistic assessment of listening, reading, writing and speaking. This aims to assess students' ability to apply their knowledge in a fuller context through listening comprehension, oral picture description, and short translation tasks. There is one of these in the summer term of Y7 and Y8, in addition to another achievement test.</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dirty="0">
                <a:solidFill>
                  <a:schemeClr val="accent5">
                    <a:lumMod val="75000"/>
                  </a:schemeClr>
                </a:solidFill>
              </a:rPr>
              <a:t>Filmed assessment lessons work through two examples of each question type. These are on the Oak academy website.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If you would like more detail on the principles of assessment design, please access the following CPD screencast sessions. These contain voiceovers from NCELP specialists: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Phonics</a:t>
            </a:r>
            <a:r>
              <a:rPr lang="en-GB" sz="1200" kern="1200" dirty="0">
                <a:solidFill>
                  <a:schemeClr val="tx1"/>
                </a:solidFill>
                <a:effectLst/>
                <a:latin typeface="+mn-lt"/>
                <a:ea typeface="+mn-ea"/>
                <a:cs typeface="+mn-cs"/>
              </a:rPr>
              <a:t>, ii) </a:t>
            </a:r>
            <a:r>
              <a:rPr lang="en-GB" sz="1200" u="sng" kern="1200" dirty="0">
                <a:solidFill>
                  <a:schemeClr val="tx1"/>
                </a:solidFill>
                <a:effectLst/>
                <a:latin typeface="+mn-lt"/>
                <a:ea typeface="+mn-ea"/>
                <a:cs typeface="+mn-cs"/>
                <a:hlinkClick r:id="rId4"/>
              </a:rPr>
              <a:t>Vocabulary</a:t>
            </a:r>
            <a:r>
              <a:rPr lang="en-GB" sz="1200" kern="1200" dirty="0">
                <a:solidFill>
                  <a:schemeClr val="tx1"/>
                </a:solidFill>
                <a:effectLst/>
                <a:latin typeface="+mn-lt"/>
                <a:ea typeface="+mn-ea"/>
                <a:cs typeface="+mn-cs"/>
              </a:rPr>
              <a:t>, iii) </a:t>
            </a:r>
            <a:r>
              <a:rPr lang="en-GB" sz="1200" u="sng" kern="1200" dirty="0">
                <a:solidFill>
                  <a:schemeClr val="tx1"/>
                </a:solidFill>
                <a:effectLst/>
                <a:latin typeface="+mn-lt"/>
                <a:ea typeface="+mn-ea"/>
                <a:cs typeface="+mn-cs"/>
                <a:hlinkClick r:id="rId5"/>
              </a:rPr>
              <a:t>Grammar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That concludes the first part of the session. For those listening to this voiceover, as I mentioned earlier, the next step would be to access the language-specific scheme of work presentation for your chosen language.</a:t>
            </a:r>
          </a:p>
        </p:txBody>
      </p:sp>
      <p:sp>
        <p:nvSpPr>
          <p:cNvPr id="4" name="Slide Number Placeholder 3"/>
          <p:cNvSpPr>
            <a:spLocks noGrp="1"/>
          </p:cNvSpPr>
          <p:nvPr>
            <p:ph type="sldNum" sz="quarter" idx="10"/>
          </p:nvPr>
        </p:nvSpPr>
        <p:spPr/>
        <p:txBody>
          <a:bodyPr/>
          <a:lstStyle/>
          <a:p>
            <a:fld id="{61ABF484-F745-43F4-9D6D-713D51D36B5C}" type="slidenum">
              <a:rPr lang="en-GB" smtClean="0"/>
              <a:t>18</a:t>
            </a:fld>
            <a:endParaRPr lang="en-GB"/>
          </a:p>
        </p:txBody>
      </p:sp>
    </p:spTree>
    <p:extLst>
      <p:ext uri="{BB962C8B-B14F-4D97-AF65-F5344CB8AC3E}">
        <p14:creationId xmlns:p14="http://schemas.microsoft.com/office/powerpoint/2010/main" val="2608739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3AED9D-D95D-45C5-A958-1C0CCA845DDB}"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7137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Each hyperlink takes you to the resource on the portal.  You can choose the full lessons or you can download the PVG elements separately – the </a:t>
            </a:r>
            <a:r>
              <a:rPr lang="en-GB" dirty="0" err="1"/>
              <a:t>quizlet</a:t>
            </a:r>
            <a:r>
              <a:rPr lang="en-GB" dirty="0"/>
              <a:t> links for vocabulary introduced and also the vocabulary learning homework sheets - ?which Jenny will talk about more?  This is the Y7 page which is complete for terms 1,2 and 3.   Y8 has the same, Terms 1 and 2 are complete.  Term 3 ongoing.</a:t>
            </a:r>
          </a:p>
          <a:p>
            <a:pPr marL="0"/>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6093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Whether planning an individual lesson, a sequence of lessons or a whole scheme of work, there’s no doubt that excellent teaching stems from excellent planning.  In this session, we focus on the planning principles for a whole languages scheme of work, whether at primary or secondary level. Examples are informed by research and practice, and taken from schemes of work that are freely available on the NCELP resource portal.</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Teaching is carefully planned to compel thinking, thinking drives learning, and success in learning is motivational</a:t>
            </a:r>
          </a:p>
        </p:txBody>
      </p:sp>
      <p:sp>
        <p:nvSpPr>
          <p:cNvPr id="4" name="Slide Number Placeholder 3"/>
          <p:cNvSpPr>
            <a:spLocks noGrp="1"/>
          </p:cNvSpPr>
          <p:nvPr>
            <p:ph type="sldNum" sz="quarter" idx="10"/>
          </p:nvPr>
        </p:nvSpPr>
        <p:spPr/>
        <p:txBody>
          <a:bodyPr/>
          <a:lstStyle/>
          <a:p>
            <a:fld id="{61ABF484-F745-43F4-9D6D-713D51D36B5C}" type="slidenum">
              <a:rPr lang="en-GB" smtClean="0"/>
              <a:t>2</a:t>
            </a:fld>
            <a:endParaRPr lang="en-GB"/>
          </a:p>
        </p:txBody>
      </p:sp>
    </p:spTree>
    <p:extLst>
      <p:ext uri="{BB962C8B-B14F-4D97-AF65-F5344CB8AC3E}">
        <p14:creationId xmlns:p14="http://schemas.microsoft.com/office/powerpoint/2010/main" val="1200170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3AED9D-D95D-45C5-A958-1C0CCA845DDB}"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1352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3AED9D-D95D-45C5-A958-1C0CCA845DDB}"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1046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entury Gothic" panose="020B0502020202020204" pitchFamily="34" charset="0"/>
                <a:ea typeface="Calibri"/>
                <a:cs typeface="Calibri"/>
                <a:sym typeface="Calibri"/>
              </a:rPr>
              <a:t>Some words in the scheme of work have multiple meanings (homonymy) or multiple senses (polysemy). To indicate how this issue is covered in the SOW, the superscript number in each column header refers to the first, second, or third time that a word is introduced, each time with a different meaning or sense. Meanings/senses are introduced in a stepwise fashion and cumulatively, so previously taught meanings/senses are included in the English translations cumulatively.</a:t>
            </a:r>
            <a:r>
              <a:rPr lang="en-GB" sz="1200" b="0" i="0" u="none" strike="noStrike" cap="none" baseline="0" dirty="0">
                <a:solidFill>
                  <a:schemeClr val="dk1"/>
                </a:solidFill>
                <a:effectLst/>
                <a:latin typeface="Century Gothic" panose="020B0502020202020204" pitchFamily="34" charset="0"/>
                <a:ea typeface="Calibri"/>
                <a:cs typeface="Calibri"/>
                <a:sym typeface="Calibri"/>
              </a:rPr>
              <a:t> For example, '</a:t>
            </a:r>
            <a:r>
              <a:rPr lang="en-GB" sz="1200" b="0" i="0" u="none" strike="noStrike" cap="none" baseline="0" dirty="0" err="1">
                <a:solidFill>
                  <a:schemeClr val="dk1"/>
                </a:solidFill>
                <a:effectLst/>
                <a:latin typeface="Century Gothic" panose="020B0502020202020204" pitchFamily="34" charset="0"/>
                <a:ea typeface="Calibri"/>
                <a:cs typeface="Calibri"/>
                <a:sym typeface="Calibri"/>
              </a:rPr>
              <a:t>er</a:t>
            </a:r>
            <a:r>
              <a:rPr lang="en-GB" sz="1200" b="0" i="0" u="none" strike="noStrike" cap="none" baseline="0" dirty="0">
                <a:solidFill>
                  <a:schemeClr val="dk1"/>
                </a:solidFill>
                <a:effectLst/>
                <a:latin typeface="Century Gothic" panose="020B0502020202020204" pitchFamily="34" charset="0"/>
                <a:ea typeface="Calibri"/>
                <a:cs typeface="Calibri"/>
                <a:sym typeface="Calibri"/>
              </a:rPr>
              <a:t>' and '</a:t>
            </a:r>
            <a:r>
              <a:rPr lang="en-GB" sz="1200" b="0" i="0" u="none" strike="noStrike" cap="none" baseline="0" dirty="0" err="1">
                <a:solidFill>
                  <a:schemeClr val="dk1"/>
                </a:solidFill>
                <a:effectLst/>
                <a:latin typeface="Century Gothic" panose="020B0502020202020204" pitchFamily="34" charset="0"/>
                <a:ea typeface="Calibri"/>
                <a:cs typeface="Calibri"/>
                <a:sym typeface="Calibri"/>
              </a:rPr>
              <a:t>sie</a:t>
            </a:r>
            <a:r>
              <a:rPr lang="en-GB" sz="1200" b="0" i="0" u="none" strike="noStrike" cap="none" baseline="0" dirty="0">
                <a:solidFill>
                  <a:schemeClr val="dk1"/>
                </a:solidFill>
                <a:effectLst/>
                <a:latin typeface="Century Gothic" panose="020B0502020202020204" pitchFamily="34" charset="0"/>
                <a:ea typeface="Calibri"/>
                <a:cs typeface="Calibri"/>
                <a:sym typeface="Calibri"/>
              </a:rPr>
              <a:t>' are first taught as 'he' and 'she' (Term 1.1, Week 5) and then as 'he, it' and 'she, it' (Term 2.1, Week 1).</a:t>
            </a:r>
            <a:endParaRPr lang="en-GB" sz="1400" dirty="0">
              <a:effectLst/>
              <a:latin typeface="Century Gothic" panose="020B0502020202020204" pitchFamily="34" charset="0"/>
            </a:endParaRPr>
          </a:p>
          <a:p>
            <a:pPr marL="0"/>
            <a:endParaRPr lang="en-GB" dirty="0"/>
          </a:p>
          <a:p>
            <a:pPr marL="0"/>
            <a:r>
              <a:rPr lang="en-GB" dirty="0"/>
              <a:t>There are three categories of polysemous words shown here: those with different meaning that are the same part of speech, e.g. das Essen (food and meal) or die </a:t>
            </a:r>
            <a:r>
              <a:rPr lang="en-GB" dirty="0" err="1"/>
              <a:t>Stunde</a:t>
            </a:r>
            <a:r>
              <a:rPr lang="en-GB" dirty="0"/>
              <a:t> (hour and lesson); those with different meanings and different parts of speech (e.g. sein (to be, verb, and his, possessive adjective) and those with the same meaning but different parts of speech.</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5774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That concludes the second part of the session.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345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common irregular -IR verbs (</a:t>
            </a:r>
            <a:r>
              <a:rPr lang="en-GB" b="0" dirty="0" err="1"/>
              <a:t>devenir</a:t>
            </a:r>
            <a:r>
              <a:rPr lang="en-GB" b="0" dirty="0"/>
              <a:t>, </a:t>
            </a:r>
            <a:r>
              <a:rPr lang="en-GB" b="0" dirty="0" err="1"/>
              <a:t>revenir</a:t>
            </a:r>
            <a:r>
              <a:rPr lang="en-GB" b="0" dirty="0"/>
              <a:t>, </a:t>
            </a:r>
            <a:r>
              <a:rPr lang="en-GB" b="0" dirty="0" err="1"/>
              <a:t>venir</a:t>
            </a:r>
            <a:r>
              <a:rPr lang="en-GB" b="0" dirty="0"/>
              <a:t>, </a:t>
            </a:r>
            <a:r>
              <a:rPr lang="en-GB" b="0" dirty="0" err="1"/>
              <a:t>sortir</a:t>
            </a:r>
            <a:r>
              <a:rPr lang="en-GB" b="0" dirty="0"/>
              <a:t>, </a:t>
            </a:r>
            <a:r>
              <a:rPr lang="en-GB" b="0" dirty="0" err="1"/>
              <a:t>partir</a:t>
            </a:r>
            <a:r>
              <a:rPr lang="en-GB" b="0" dirty="0"/>
              <a:t>, </a:t>
            </a:r>
            <a:r>
              <a:rPr lang="en-GB" b="0" dirty="0" err="1"/>
              <a:t>dormir</a:t>
            </a:r>
            <a:r>
              <a:rPr lang="en-GB" b="0" dirty="0"/>
              <a:t>) in the present simple and continuous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What is an adverb?</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adverb placement</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p>
          <a:p>
            <a:r>
              <a:rPr lang="fr-FR" sz="1200" b="0" kern="1200" dirty="0">
                <a:solidFill>
                  <a:schemeClr val="tx1"/>
                </a:solidFill>
                <a:effectLst/>
                <a:latin typeface="+mn-lt"/>
                <a:ea typeface="+mn-ea"/>
                <a:cs typeface="+mn-cs"/>
              </a:rPr>
              <a:t>apprendre [327], comprendre [95], devenir [162], dire [37], dis [37], dit [37], dormir [1836], dors [1836], dort [1836], partir [163], pars [163], part [163], prendre [43], prend [43], prends [43], revenir [184], sortir [309], sors [309], sort [309], venir [88], viens [88], vient [88], année [102], jour [78], mois [178], moment [148], semaine [245], anglais</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[784], beau [393], belle [393], blanc [708], blanche [708], bleu [1216], bon [94], bonne [94], chaque [151], cher [803], chère [803], français</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[784], grand</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[59], grand</a:t>
            </a:r>
            <a:r>
              <a:rPr lang="fr-FR" sz="1200" b="0" kern="1200" baseline="30000" dirty="0">
                <a:solidFill>
                  <a:schemeClr val="tx1"/>
                </a:solidFill>
                <a:effectLst/>
                <a:latin typeface="+mn-lt"/>
                <a:ea typeface="+mn-ea"/>
                <a:cs typeface="+mn-cs"/>
              </a:rPr>
              <a:t>2 </a:t>
            </a:r>
            <a:r>
              <a:rPr lang="fr-FR" sz="1200" b="0" kern="1200" dirty="0">
                <a:solidFill>
                  <a:schemeClr val="tx1"/>
                </a:solidFill>
                <a:effectLst/>
                <a:latin typeface="+mn-lt"/>
                <a:ea typeface="+mn-ea"/>
                <a:cs typeface="+mn-cs"/>
              </a:rPr>
              <a:t>[59], heureux [764], heureuse [764], intelligent [2509], intéressant [1244], jaune [2585], jeune [152], naturel [760], naturelle [760], noir [572], nouveau [67], nouvelle [67], petit</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[138], petit</a:t>
            </a:r>
            <a:r>
              <a:rPr lang="fr-FR" sz="1200" b="0" kern="1200" baseline="30000" dirty="0">
                <a:solidFill>
                  <a:schemeClr val="tx1"/>
                </a:solidFill>
                <a:effectLst/>
                <a:latin typeface="+mn-lt"/>
                <a:ea typeface="+mn-ea"/>
                <a:cs typeface="+mn-cs"/>
              </a:rPr>
              <a:t>2 </a:t>
            </a:r>
            <a:r>
              <a:rPr lang="fr-FR" sz="1200" b="0" kern="1200" dirty="0">
                <a:solidFill>
                  <a:schemeClr val="tx1"/>
                </a:solidFill>
                <a:effectLst/>
                <a:latin typeface="+mn-lt"/>
                <a:ea typeface="+mn-ea"/>
                <a:cs typeface="+mn-cs"/>
              </a:rPr>
              <a:t>[138], rouge [987], sympa(</a:t>
            </a:r>
            <a:r>
              <a:rPr lang="fr-FR" sz="1200" b="0" kern="1200" dirty="0" err="1">
                <a:solidFill>
                  <a:schemeClr val="tx1"/>
                </a:solidFill>
                <a:effectLst/>
                <a:latin typeface="+mn-lt"/>
                <a:ea typeface="+mn-ea"/>
                <a:cs typeface="+mn-cs"/>
              </a:rPr>
              <a:t>thique</a:t>
            </a:r>
            <a:r>
              <a:rPr lang="fr-FR" sz="1200" b="0" kern="1200" dirty="0">
                <a:solidFill>
                  <a:schemeClr val="tx1"/>
                </a:solidFill>
                <a:effectLst/>
                <a:latin typeface="+mn-lt"/>
                <a:ea typeface="+mn-ea"/>
                <a:cs typeface="+mn-cs"/>
              </a:rPr>
              <a:t>) [4146], vert [1060], vieille [671], vieux [671], absolument [1009], aujourd’hui [233], bien [47], dehors [1217], en retard [7/1278], encore [51], ensemble [124], ici [167], normalement [2018], parfois [410], peut-être [190], rarement [2535], souvent [287], tôt [513], très [66]</a:t>
            </a:r>
            <a:endParaRPr lang="en-GB" sz="1200" b="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325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err="1"/>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maison</a:t>
            </a:r>
            <a:r>
              <a:rPr lang="en-GB" b="1" dirty="0"/>
              <a:t>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2119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74801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41762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err="1"/>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maison</a:t>
            </a:r>
            <a:r>
              <a:rPr lang="en-GB" baseline="0" dirty="0"/>
              <a:t> [325]; </a:t>
            </a:r>
            <a:r>
              <a:rPr lang="en-GB" b="1" baseline="0" dirty="0"/>
              <a:t>chose </a:t>
            </a:r>
            <a:r>
              <a:rPr lang="en-GB" b="0" baseline="0" dirty="0"/>
              <a:t>[125];</a:t>
            </a:r>
            <a:r>
              <a:rPr lang="en-GB" baseline="0" dirty="0"/>
              <a:t> </a:t>
            </a:r>
            <a:r>
              <a:rPr lang="en-GB" b="1" baseline="0" dirty="0" err="1"/>
              <a:t>magasin</a:t>
            </a:r>
            <a:r>
              <a:rPr lang="en-GB" baseline="0" dirty="0"/>
              <a:t> [1736]; </a:t>
            </a:r>
            <a:r>
              <a:rPr lang="en-GB" b="1" baseline="0" dirty="0" err="1"/>
              <a:t>église</a:t>
            </a:r>
            <a:r>
              <a:rPr lang="en-GB" baseline="0" dirty="0"/>
              <a:t> [1782]; </a:t>
            </a:r>
            <a:r>
              <a:rPr lang="en-GB" b="1" baseline="0" dirty="0" err="1"/>
              <a:t>désolé</a:t>
            </a:r>
            <a:r>
              <a:rPr lang="en-GB" baseline="0" dirty="0"/>
              <a:t> [2081];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3363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4443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this session will run as follows: we start with the principles and key features of a strong Scheme of work that apply to any new language.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Then we’ll do a walk through of a specific SOW document, in this session I’m going to focus on Spanish for that.</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Then I’ll switch to French to show a full resource.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Finally, I’ll suggest some next steps and signpost links to loads of other resources that you might be interested to explore further.</a:t>
            </a:r>
          </a:p>
        </p:txBody>
      </p:sp>
      <p:sp>
        <p:nvSpPr>
          <p:cNvPr id="4" name="Slide Number Placeholder 3"/>
          <p:cNvSpPr>
            <a:spLocks noGrp="1"/>
          </p:cNvSpPr>
          <p:nvPr>
            <p:ph type="sldNum" sz="quarter" idx="10"/>
          </p:nvPr>
        </p:nvSpPr>
        <p:spPr/>
        <p:txBody>
          <a:bodyPr/>
          <a:lstStyle/>
          <a:p>
            <a:fld id="{61ABF484-F745-43F4-9D6D-713D51D36B5C}" type="slidenum">
              <a:rPr lang="en-GB" smtClean="0"/>
              <a:t>3</a:t>
            </a:fld>
            <a:endParaRPr lang="en-GB"/>
          </a:p>
        </p:txBody>
      </p:sp>
    </p:spTree>
    <p:extLst>
      <p:ext uri="{BB962C8B-B14F-4D97-AF65-F5344CB8AC3E}">
        <p14:creationId xmlns:p14="http://schemas.microsoft.com/office/powerpoint/2010/main" val="661636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8136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aural recognition between hard and soft </a:t>
            </a:r>
            <a:r>
              <a:rPr lang="en-GB" sz="1200" b="0" dirty="0">
                <a:solidFill>
                  <a:schemeClr val="bg1"/>
                </a:solidFill>
              </a:rPr>
              <a:t>[s]. Awareness of spelling rules governing the pronunciation of these SSCs.</a:t>
            </a:r>
            <a:endParaRPr lang="en-US" b="0" dirty="0"/>
          </a:p>
          <a:p>
            <a:endParaRPr lang="en-US" b="1" dirty="0"/>
          </a:p>
          <a:p>
            <a:r>
              <a:rPr lang="en-US" b="1" dirty="0"/>
              <a:t>Procedure:</a:t>
            </a:r>
          </a:p>
          <a:p>
            <a:r>
              <a:rPr lang="en-US" b="0" dirty="0"/>
              <a:t>1. Click on numbers to hear words. Student decide if </a:t>
            </a:r>
            <a:r>
              <a:rPr lang="en-GB" sz="1200" b="0" dirty="0">
                <a:solidFill>
                  <a:schemeClr val="bg1"/>
                </a:solidFill>
              </a:rPr>
              <a:t>[s] is hard or soft.</a:t>
            </a:r>
            <a:endParaRPr lang="en-US" b="0" dirty="0"/>
          </a:p>
          <a:p>
            <a:r>
              <a:rPr lang="en-US" b="0" dirty="0"/>
              <a:t>2.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3. Students try to say the words.</a:t>
            </a:r>
            <a:endParaRPr lang="en-US" b="0" dirty="0"/>
          </a:p>
          <a:p>
            <a:r>
              <a:rPr lang="en-US" b="0" dirty="0"/>
              <a:t>4. Click again to reveal the question about spelling. Students consider in pairs. They might say things like ‘the sound occurs at the beginning’ or ‘when there is a double s’ or ‘between two vowels’. You could guide the students by explaining that there are three rules in total to spot. </a:t>
            </a:r>
          </a:p>
          <a:p>
            <a:r>
              <a:rPr lang="en-US" b="0" i="0" dirty="0"/>
              <a:t>4. Rules are summarized on the following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(1 is the most frequent word in French): </a:t>
            </a:r>
            <a:br>
              <a:rPr lang="en-GB" baseline="0" dirty="0">
                <a:latin typeface="+mn-lt"/>
              </a:rPr>
            </a:br>
            <a:r>
              <a:rPr lang="en-GB" baseline="0" dirty="0" err="1">
                <a:latin typeface="+mn-lt"/>
              </a:rPr>
              <a:t>soupe</a:t>
            </a:r>
            <a:r>
              <a:rPr lang="en-GB" baseline="0" dirty="0">
                <a:latin typeface="+mn-lt"/>
              </a:rPr>
              <a:t> [4563], </a:t>
            </a:r>
            <a:r>
              <a:rPr lang="en-GB" baseline="0" dirty="0" err="1">
                <a:latin typeface="+mn-lt"/>
              </a:rPr>
              <a:t>fils</a:t>
            </a:r>
            <a:r>
              <a:rPr lang="en-GB" baseline="0" dirty="0">
                <a:latin typeface="+mn-lt"/>
              </a:rPr>
              <a:t> [735], </a:t>
            </a:r>
            <a:r>
              <a:rPr lang="en-GB" baseline="0" dirty="0" err="1">
                <a:latin typeface="+mn-lt"/>
              </a:rPr>
              <a:t>ils</a:t>
            </a:r>
            <a:r>
              <a:rPr lang="en-GB" baseline="0" dirty="0">
                <a:latin typeface="+mn-lt"/>
              </a:rPr>
              <a:t> </a:t>
            </a:r>
            <a:r>
              <a:rPr lang="en-GB" baseline="0" dirty="0" err="1">
                <a:latin typeface="+mn-lt"/>
              </a:rPr>
              <a:t>ont</a:t>
            </a:r>
            <a:r>
              <a:rPr lang="en-GB" baseline="0" dirty="0">
                <a:latin typeface="+mn-lt"/>
              </a:rPr>
              <a:t> [13/8], </a:t>
            </a:r>
            <a:r>
              <a:rPr lang="en-GB" baseline="0" dirty="0" err="1">
                <a:latin typeface="+mn-lt"/>
              </a:rPr>
              <a:t>poisson</a:t>
            </a:r>
            <a:r>
              <a:rPr lang="en-GB" baseline="0" dirty="0">
                <a:latin typeface="+mn-lt"/>
              </a:rPr>
              <a:t> [1616], visage [1292], monsieur [79], quasi [2778], passer [90], </a:t>
            </a:r>
            <a:r>
              <a:rPr lang="en-GB" baseline="0" dirty="0" err="1">
                <a:latin typeface="+mn-lt"/>
              </a:rPr>
              <a:t>personne</a:t>
            </a:r>
            <a:r>
              <a:rPr lang="en-GB" baseline="0" dirty="0">
                <a:latin typeface="+mn-lt"/>
              </a:rPr>
              <a:t> [84], </a:t>
            </a:r>
            <a:r>
              <a:rPr lang="en-GB" baseline="0" dirty="0" err="1">
                <a:latin typeface="+mn-lt"/>
              </a:rPr>
              <a:t>usine</a:t>
            </a:r>
            <a:r>
              <a:rPr lang="en-GB" baseline="0" dirty="0">
                <a:latin typeface="+mn-lt"/>
              </a:rPr>
              <a:t> [1482]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1 minute</a:t>
            </a:r>
          </a:p>
          <a:p>
            <a:endParaRPr lang="en-GB" b="1" baseline="0" dirty="0"/>
          </a:p>
          <a:p>
            <a:r>
              <a:rPr lang="en-GB" b="1" baseline="0" dirty="0"/>
              <a:t>Aim: </a:t>
            </a:r>
            <a:r>
              <a:rPr lang="en-GB" b="0" baseline="0" dirty="0"/>
              <a:t>to recap spelling rules governing SSC [-s-]</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269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revising the first, second- and third-person singular forms of </a:t>
            </a:r>
            <a:r>
              <a:rPr lang="en-US" b="0" i="1" dirty="0" err="1"/>
              <a:t>sortir</a:t>
            </a:r>
            <a:r>
              <a:rPr lang="en-US" b="0" i="0" dirty="0"/>
              <a:t>, </a:t>
            </a:r>
            <a:r>
              <a:rPr lang="en-US" b="0" i="1" dirty="0" err="1"/>
              <a:t>dormir</a:t>
            </a:r>
            <a:r>
              <a:rPr lang="en-US" b="0" i="0" dirty="0"/>
              <a:t> and </a:t>
            </a:r>
            <a:r>
              <a:rPr lang="en-US" b="0" i="1" dirty="0" err="1"/>
              <a:t>partir</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916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revising the first, second- and third-person singular forms of </a:t>
            </a:r>
            <a:r>
              <a:rPr lang="en-US" b="0" i="1" dirty="0" err="1"/>
              <a:t>venir</a:t>
            </a:r>
            <a:r>
              <a:rPr lang="en-US" b="0" i="0" dirty="0"/>
              <a:t>, </a:t>
            </a:r>
            <a:r>
              <a:rPr lang="en-US" b="0" i="1" dirty="0" err="1"/>
              <a:t>devenir</a:t>
            </a:r>
            <a:r>
              <a:rPr lang="en-US" b="0" i="0" dirty="0"/>
              <a:t> and </a:t>
            </a:r>
            <a:r>
              <a:rPr lang="en-US" b="0" i="1" dirty="0" err="1"/>
              <a:t>revenir</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45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revising adverb functions and types</a:t>
            </a:r>
          </a:p>
          <a:p>
            <a:endParaRPr lang="en-US" b="1" dirty="0"/>
          </a:p>
          <a:p>
            <a:r>
              <a:rPr lang="en-US" b="1" dirty="0"/>
              <a:t>Procedure:</a:t>
            </a:r>
          </a:p>
          <a:p>
            <a:r>
              <a:rPr lang="en-US" b="0" dirty="0"/>
              <a:t>1. Elicit answers from students before bringing up the definition.</a:t>
            </a:r>
          </a:p>
          <a:p>
            <a:r>
              <a:rPr lang="en-US" b="0" dirty="0"/>
              <a:t>2. Give students time to write down as many French adverbs as they can think of, using the category boxes as guides if desired.</a:t>
            </a:r>
          </a:p>
          <a:p>
            <a:r>
              <a:rPr lang="en-US" b="0" dirty="0"/>
              <a:t>3. Elicit examples from the class.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2225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revising word order with adverbs.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cantine</a:t>
            </a:r>
            <a:r>
              <a:rPr lang="en-GB" baseline="0" dirty="0"/>
              <a:t> [&gt;5000], tour [523]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902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use knowledge of adverb placement rules to decipher meaning.</a:t>
            </a:r>
          </a:p>
          <a:p>
            <a:endParaRPr lang="en-US" b="0" dirty="0"/>
          </a:p>
          <a:p>
            <a:r>
              <a:rPr lang="en-US" b="1" dirty="0"/>
              <a:t>Procedure:</a:t>
            </a:r>
          </a:p>
          <a:p>
            <a:pPr marL="228600" indent="-228600">
              <a:buAutoNum type="arabicPeriod"/>
            </a:pPr>
            <a:r>
              <a:rPr lang="en-US" b="0" dirty="0"/>
              <a:t>Students read the pairs of sentences and decide which adverb is needed using their knowledge of adverb placement rules in French. </a:t>
            </a:r>
          </a:p>
          <a:p>
            <a:pPr marL="228600" indent="-228600">
              <a:buAutoNum type="arabicPeriod"/>
            </a:pPr>
            <a:r>
              <a:rPr lang="en-US" b="0" dirty="0"/>
              <a:t>Click to reveal a French answer. </a:t>
            </a:r>
          </a:p>
          <a:p>
            <a:pPr marL="228600" indent="-228600">
              <a:buAutoNum type="arabicPeriod"/>
            </a:pPr>
            <a:r>
              <a:rPr lang="en-US" b="0" dirty="0"/>
              <a:t>Discuss the reasons for the answer with reference to French word order rules. Where there are alternatives, discuss how the sentence would be structured for the alternative answer to be correct.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week-end [2475]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339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adverbs</a:t>
            </a:r>
          </a:p>
          <a:p>
            <a:endParaRPr lang="en-US" b="1" dirty="0"/>
          </a:p>
          <a:p>
            <a:r>
              <a:rPr lang="en-US" b="1" dirty="0"/>
              <a:t>Procedure:</a:t>
            </a:r>
          </a:p>
          <a:p>
            <a:pPr marL="228600" indent="-228600">
              <a:buAutoNum type="arabicPeriod"/>
            </a:pPr>
            <a:r>
              <a:rPr lang="en-US" b="0" dirty="0"/>
              <a:t>Students tick the word they think represents the opposite of the word in bold</a:t>
            </a:r>
          </a:p>
          <a:p>
            <a:pPr marL="228600" indent="-228600">
              <a:buAutoNum type="arabicPeriod"/>
            </a:pPr>
            <a:r>
              <a:rPr lang="en-US" b="0" dirty="0"/>
              <a:t>Answers revealed on clicks</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contraire [619]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awareness-raising of adverb placement in French and English</a:t>
            </a:r>
          </a:p>
          <a:p>
            <a:endParaRPr lang="en-US" b="1" dirty="0"/>
          </a:p>
          <a:p>
            <a:r>
              <a:rPr lang="en-US" b="1" dirty="0"/>
              <a:t>Procedure:</a:t>
            </a:r>
          </a:p>
          <a:p>
            <a:r>
              <a:rPr lang="en-US" b="0" dirty="0"/>
              <a:t>1. Click the numbers to play the audio.</a:t>
            </a:r>
          </a:p>
          <a:p>
            <a:r>
              <a:rPr lang="en-US" b="0" dirty="0"/>
              <a:t>2. Students write 1-8 and try to write each sentence in English, paying attention to the adverb placement.</a:t>
            </a:r>
          </a:p>
          <a:p>
            <a:r>
              <a:rPr lang="en-US" b="0" dirty="0"/>
              <a:t>3. Click to reveal the answers.</a:t>
            </a:r>
          </a:p>
          <a:p>
            <a:r>
              <a:rPr lang="en-US" b="0" dirty="0"/>
              <a:t>4. Replay the audio and discuss which sentences sound natural with the adverb in the same position / a different position to the original French.</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Je suis encore sur l’île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Les vagues sont très belles aussi.</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Mon animal préféré habite ici.</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 homme chante dehors.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parlons souvent de la France.</a:t>
            </a:r>
          </a:p>
          <a:p>
            <a:pPr marL="228600" indent="-228600">
              <a:buFont typeface="+mj-lt"/>
              <a:buAutoNum type="arabicPeriod"/>
            </a:pPr>
            <a:r>
              <a:rPr lang="fr-FR" b="0" i="0" dirty="0">
                <a:solidFill>
                  <a:srgbClr val="5F6368"/>
                </a:solidFill>
                <a:effectLst/>
                <a:latin typeface="arial" panose="020B0604020202020204" pitchFamily="34" charset="0"/>
              </a:rPr>
              <a:t>Je vais normalement</a:t>
            </a:r>
            <a:r>
              <a:rPr lang="fr-FR" b="0" i="0" dirty="0">
                <a:solidFill>
                  <a:srgbClr val="4D5156"/>
                </a:solidFill>
                <a:effectLst/>
                <a:latin typeface="arial" panose="020B0604020202020204" pitchFamily="34" charset="0"/>
              </a:rPr>
              <a:t> dans les montagnes.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Mon bateau arrive tôt.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peut-être un rêve…</a:t>
            </a:r>
          </a:p>
          <a:p>
            <a:pPr marL="228600" indent="-228600">
              <a:buFont typeface="+mj-lt"/>
              <a:buAutoNum type="arabicPeriod"/>
            </a:pPr>
            <a:r>
              <a:rPr lang="fr-FR" sz="1200" kern="1200" dirty="0">
                <a:solidFill>
                  <a:schemeClr val="tx1"/>
                </a:solidFill>
                <a:effectLst/>
                <a:latin typeface="+mn-lt"/>
                <a:ea typeface="+mn-ea"/>
                <a:cs typeface="+mn-cs"/>
              </a:rPr>
              <a:t>Je dois absolument revenir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33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Pause to reflect – 2 mins</a:t>
            </a:r>
          </a:p>
          <a:p>
            <a:pPr marL="0" lvl="0" indent="0" algn="l" rtl="0">
              <a:spcBef>
                <a:spcPts val="0"/>
              </a:spcBef>
              <a:spcAft>
                <a:spcPts val="0"/>
              </a:spcAft>
              <a:buNone/>
            </a:pPr>
            <a:r>
              <a:rPr lang="en-US" dirty="0"/>
              <a:t>Before I start – might be helpful to spend a moment considering what a successful scheme of work looks like for you – what do you want  a scheme of work to do for you and your learners – if SoW is the vehicle that gets you and your learners to an end point – what will it include -   maybe write down top 3 things you would look for in a SoW  - and think about whether your current KS3 SoW do this? </a:t>
            </a:r>
          </a:p>
          <a:p>
            <a:pPr marL="0" lvl="0" indent="0" algn="l" rtl="0">
              <a:spcBef>
                <a:spcPts val="0"/>
              </a:spcBef>
              <a:spcAft>
                <a:spcPts val="0"/>
              </a:spcAft>
              <a:buNone/>
            </a:pPr>
            <a:r>
              <a:rPr lang="en-US" dirty="0"/>
              <a:t>In this session I hope to demonstrate that the NCELP SOW have these features.</a:t>
            </a:r>
            <a:endParaRPr dirty="0"/>
          </a:p>
        </p:txBody>
      </p:sp>
      <p:sp>
        <p:nvSpPr>
          <p:cNvPr id="84" name="Google Shape;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 of the first- and third-person singular forms of irregular –IR verbs, translating the French present simple</a:t>
            </a:r>
          </a:p>
          <a:p>
            <a:endParaRPr lang="en-US" b="1" dirty="0"/>
          </a:p>
          <a:p>
            <a:r>
              <a:rPr lang="en-US" b="1" dirty="0"/>
              <a:t>Procedure:</a:t>
            </a:r>
          </a:p>
          <a:p>
            <a:r>
              <a:rPr lang="en-US" b="0" dirty="0"/>
              <a:t>1. First, students write 1-10 and choose </a:t>
            </a:r>
            <a:r>
              <a:rPr lang="en-US" b="0" i="1" dirty="0"/>
              <a:t>je</a:t>
            </a:r>
            <a:r>
              <a:rPr lang="en-US" b="0" i="0" dirty="0"/>
              <a:t> or </a:t>
            </a:r>
            <a:r>
              <a:rPr lang="en-US" b="0" i="1" dirty="0" err="1"/>
              <a:t>elle</a:t>
            </a:r>
            <a:r>
              <a:rPr lang="en-US" b="0" i="0" dirty="0"/>
              <a:t> for each sentence.</a:t>
            </a:r>
            <a:endParaRPr lang="en-US" b="0" dirty="0"/>
          </a:p>
          <a:p>
            <a:r>
              <a:rPr lang="en-US" b="0" dirty="0"/>
              <a:t>2. Click to reveal the answers.</a:t>
            </a:r>
          </a:p>
          <a:p>
            <a:r>
              <a:rPr lang="en-US" b="0" dirty="0"/>
              <a:t>3. Then, click to reveal the hidden columns of the table. </a:t>
            </a:r>
          </a:p>
          <a:p>
            <a:r>
              <a:rPr lang="en-US" b="0" dirty="0"/>
              <a:t>4. Students use the time phrases to decide whether to translate each sentence using the present simple or the present continuous.</a:t>
            </a:r>
          </a:p>
          <a:p>
            <a:r>
              <a:rPr lang="en-US" b="0" dirty="0"/>
              <a:t>5. Click to reveal the answers.</a:t>
            </a:r>
          </a:p>
          <a:p>
            <a:r>
              <a:rPr lang="en-US" b="0" dirty="0"/>
              <a:t>6. If time permits, click to reveal the follow-up task instruction. Students translate sentences into English. Suggested answers can be found on the following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station [1399], </a:t>
            </a:r>
            <a:r>
              <a:rPr lang="en-GB" baseline="0" dirty="0" err="1"/>
              <a:t>métro</a:t>
            </a:r>
            <a:r>
              <a:rPr lang="en-GB" baseline="0" dirty="0"/>
              <a:t> [3227], week-end [2475]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3612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Suggested translations for the activity on the previous slide.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636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3 slides</a:t>
            </a:r>
            <a:endParaRPr lang="en-US" b="1" dirty="0"/>
          </a:p>
          <a:p>
            <a:endParaRPr lang="en-US" b="1" dirty="0"/>
          </a:p>
          <a:p>
            <a:r>
              <a:rPr lang="en-US" b="1" dirty="0"/>
              <a:t>Aim: </a:t>
            </a:r>
            <a:r>
              <a:rPr lang="en-US" b="0" dirty="0"/>
              <a:t>aural recognition of adverbs and time phrases, oral and written production of irregular –IR verbs, adverb placement</a:t>
            </a:r>
          </a:p>
          <a:p>
            <a:endParaRPr lang="en-US" b="1" dirty="0"/>
          </a:p>
          <a:p>
            <a:r>
              <a:rPr lang="en-US" b="1" dirty="0"/>
              <a:t>Procedure:</a:t>
            </a:r>
          </a:p>
          <a:p>
            <a:r>
              <a:rPr lang="en-US" b="0" dirty="0"/>
              <a:t>1. Partner A asks Partner B a question using the prompts in the first columns of their role card (</a:t>
            </a:r>
            <a:r>
              <a:rPr lang="en-US" b="0" dirty="0" err="1"/>
              <a:t>eg.</a:t>
            </a:r>
            <a:r>
              <a:rPr lang="en-US" b="0" dirty="0"/>
              <a:t> </a:t>
            </a:r>
            <a:r>
              <a:rPr lang="en-US" b="0" i="1" dirty="0"/>
              <a:t>‘</a:t>
            </a:r>
            <a:r>
              <a:rPr lang="en-US" b="0" i="1" dirty="0" err="1"/>
              <a:t>Quand</a:t>
            </a:r>
            <a:r>
              <a:rPr lang="en-US" b="0" i="1" dirty="0"/>
              <a:t> </a:t>
            </a:r>
            <a:r>
              <a:rPr lang="en-US" b="0" i="1" dirty="0" err="1"/>
              <a:t>sors-tu</a:t>
            </a:r>
            <a:r>
              <a:rPr lang="en-US" b="0" i="1" dirty="0"/>
              <a:t> </a:t>
            </a:r>
            <a:r>
              <a:rPr lang="en-US" b="0" i="1" dirty="0" err="1"/>
              <a:t>en</a:t>
            </a:r>
            <a:r>
              <a:rPr lang="en-US" b="0" i="1" dirty="0"/>
              <a:t> </a:t>
            </a:r>
            <a:r>
              <a:rPr lang="en-US" b="0" i="1" dirty="0" err="1"/>
              <a:t>ville</a:t>
            </a:r>
            <a:r>
              <a:rPr lang="en-US" b="0" i="0" dirty="0"/>
              <a:t>?).</a:t>
            </a:r>
          </a:p>
          <a:p>
            <a:r>
              <a:rPr lang="en-US" b="0" dirty="0"/>
              <a:t>2. Partner B responds with a sentence using the prompt in the ‘B’ column of their role card (see next slide) (</a:t>
            </a:r>
            <a:r>
              <a:rPr lang="en-US" b="0" dirty="0" err="1"/>
              <a:t>eg.</a:t>
            </a:r>
            <a:r>
              <a:rPr lang="en-US" b="0" dirty="0"/>
              <a:t> </a:t>
            </a:r>
            <a:r>
              <a:rPr lang="en-US" b="0" i="1" dirty="0"/>
              <a:t>‘Je </a:t>
            </a:r>
            <a:r>
              <a:rPr lang="en-US" b="0" i="1" dirty="0" err="1"/>
              <a:t>sors</a:t>
            </a:r>
            <a:r>
              <a:rPr lang="en-US" b="0" i="1" dirty="0"/>
              <a:t> </a:t>
            </a:r>
            <a:r>
              <a:rPr lang="en-US" b="0" i="1" dirty="0" err="1"/>
              <a:t>en</a:t>
            </a:r>
            <a:r>
              <a:rPr lang="en-US" b="0" i="1" dirty="0"/>
              <a:t> </a:t>
            </a:r>
            <a:r>
              <a:rPr lang="en-US" b="0" i="1" dirty="0" err="1"/>
              <a:t>ville</a:t>
            </a:r>
            <a:r>
              <a:rPr lang="en-US" b="0" i="1" dirty="0"/>
              <a:t> </a:t>
            </a:r>
            <a:r>
              <a:rPr lang="en-US" b="0" i="1" dirty="0" err="1"/>
              <a:t>chaque</a:t>
            </a:r>
            <a:r>
              <a:rPr lang="en-US" b="0" i="1" dirty="0"/>
              <a:t> jour’</a:t>
            </a:r>
            <a:r>
              <a:rPr lang="en-US" b="0" i="0" dirty="0"/>
              <a:t>).</a:t>
            </a:r>
            <a:endParaRPr lang="en-US" b="0" dirty="0"/>
          </a:p>
          <a:p>
            <a:r>
              <a:rPr lang="en-US" b="0" dirty="0"/>
              <a:t>3. Partner A notes the response in the ‘B’ column of their role card.</a:t>
            </a:r>
          </a:p>
          <a:p>
            <a:r>
              <a:rPr lang="en-US" b="0" dirty="0"/>
              <a:t>4. Continue until Partner A has noted responses for all 6 questions.</a:t>
            </a:r>
          </a:p>
          <a:p>
            <a:r>
              <a:rPr lang="en-US" b="0" dirty="0"/>
              <a:t>5. Partners swap roles. Repeat steps 1-4.</a:t>
            </a:r>
          </a:p>
          <a:p>
            <a:r>
              <a:rPr lang="en-US" b="0" dirty="0"/>
              <a:t>6. Then, each partner writes sentences in French, comparing their own responses with their partners’.</a:t>
            </a:r>
          </a:p>
          <a:p>
            <a:r>
              <a:rPr lang="en-US" b="0" dirty="0"/>
              <a:t>7. Answers are provided on the </a:t>
            </a:r>
            <a:r>
              <a:rPr lang="en-US" b="0" i="1" dirty="0" err="1"/>
              <a:t>réponses</a:t>
            </a:r>
            <a:r>
              <a:rPr lang="en-US" b="0" i="0" dirty="0"/>
              <a:t> slide.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similaire</a:t>
            </a:r>
            <a:r>
              <a:rPr lang="en-GB" baseline="0" dirty="0"/>
              <a:t> [2632]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603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342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454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That concludes the second part of the session.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7863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 could your next steps be – having learnt a bit more about the NCELP SoW?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First I would recommend exploring the NCELP SoW collections  - download the schemes of work and the over view documents so you get an idea of the breadth of material -  then pick a week and look at the integrated lesson resources in depth – if you choose a lesson from year 7 you can also watch the equivalent oak video to see what it looks like in practice.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Suggestion from one of our STs:  The easiest way to start using NCELP pedagogy is with the phonics resources – choose one of the phonics sequences and integrate into one of your lessons – could be with any year group to get a feel for what it is like teaching from the NCELP resources – I have been using phonics as a starter with year 10 groups with positive results. </a:t>
            </a:r>
          </a:p>
          <a:p>
            <a:pPr marL="0" lvl="0" indent="0" algn="l" rtl="0">
              <a:spcBef>
                <a:spcPts val="0"/>
              </a:spcBef>
              <a:spcAft>
                <a:spcPts val="0"/>
              </a:spcAft>
              <a:buNone/>
            </a:pPr>
            <a:endParaRPr dirty="0"/>
          </a:p>
        </p:txBody>
      </p:sp>
      <p:sp>
        <p:nvSpPr>
          <p:cNvPr id="105" name="Google Shape;10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0568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First of all where can you find the NCELP schemes of work? </a:t>
            </a:r>
          </a:p>
          <a:p>
            <a:pPr marL="0" lvl="0" indent="0" algn="l" rtl="0">
              <a:spcBef>
                <a:spcPts val="0"/>
              </a:spcBef>
              <a:spcAft>
                <a:spcPts val="0"/>
              </a:spcAft>
              <a:buNone/>
            </a:pPr>
            <a:r>
              <a:rPr lang="en-US" dirty="0"/>
              <a:t>Where to find SoW – 1min</a:t>
            </a:r>
          </a:p>
          <a:p>
            <a:pPr marL="0" lvl="0" indent="0" algn="l" rtl="0">
              <a:spcBef>
                <a:spcPts val="0"/>
              </a:spcBef>
              <a:spcAft>
                <a:spcPts val="0"/>
              </a:spcAft>
              <a:buNone/>
            </a:pPr>
            <a:r>
              <a:rPr lang="en-US" dirty="0"/>
              <a:t>Sow is fully accessible on NCELP resource portal – search for year 7 scheme of work Spanish (French or German) and the collections will come up </a:t>
            </a:r>
          </a:p>
          <a:p>
            <a:pPr marL="0" lvl="0" indent="0" algn="l" rtl="0">
              <a:spcBef>
                <a:spcPts val="0"/>
              </a:spcBef>
              <a:spcAft>
                <a:spcPts val="0"/>
              </a:spcAft>
              <a:buNone/>
            </a:pPr>
            <a:endParaRPr lang="en-US" dirty="0"/>
          </a:p>
        </p:txBody>
      </p:sp>
      <p:sp>
        <p:nvSpPr>
          <p:cNvPr id="98" name="Google Shape;9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95849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Alternatively, you can download a whole term’s resources, complete with 2-lesson sequence </a:t>
            </a:r>
            <a:r>
              <a:rPr lang="en-GB" dirty="0" err="1"/>
              <a:t>powerpoints</a:t>
            </a:r>
            <a:r>
              <a:rPr lang="en-GB" dirty="0"/>
              <a:t> for each lesson, and the vocabulary learning homework sheets, all with one click, like this.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57980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 to the lesson </a:t>
            </a:r>
            <a:r>
              <a:rPr lang="en-GB" dirty="0" err="1"/>
              <a:t>powerpoints</a:t>
            </a:r>
            <a:r>
              <a:rPr lang="en-GB" dirty="0"/>
              <a:t> , there are also printable language guides to give your students – there is a page for each week with the phonics, vocabulary and grammar to be covered plus an exercise to practice the learning points .</a:t>
            </a:r>
          </a:p>
          <a:p>
            <a:r>
              <a:rPr lang="en-GB" dirty="0"/>
              <a:t>There are Y8 versions in development, too. Term 1 out, Term 2 by end of this term.</a:t>
            </a:r>
            <a:br>
              <a:rPr lang="en-GB" dirty="0"/>
            </a:br>
            <a:r>
              <a:rPr lang="en-GB" dirty="0"/>
              <a:t>If you want to have a closer look the images on this slide are hyperlinked to the resources on the portal.  Available as pdf downloads or editable PPT files.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99750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following what I said on the opening slide, here are some general things that NCELP schemes of work set out to do. First, to set out clear sequencing and integration of the three strands of core language knowledge at KS3: grammar, vocabulary and phonics. They are grammar driven, rather than topic based. They need to be sufficiently detailed to support systematic teaching, and they need to be sufficiently well resourced to enable teachers to teach an appropriate Key Stage 3 curriculum, in line with the MFL pedagogy review, without an excessive additional workload falling to teachers in the creation of new resources.</a:t>
            </a:r>
          </a:p>
          <a:p>
            <a:r>
              <a:rPr lang="en-GB" sz="1200" kern="1200" dirty="0">
                <a:solidFill>
                  <a:schemeClr val="tx1"/>
                </a:solidFill>
                <a:effectLst/>
                <a:latin typeface="+mn-lt"/>
                <a:ea typeface="+mn-ea"/>
                <a:cs typeface="+mn-cs"/>
              </a:rPr>
              <a:t>As for the design features, the broad format of the scheme of work document, such as column headings, is the same across the different languages, and very similar to the Y7 sow design.</a:t>
            </a:r>
          </a:p>
          <a:p>
            <a:r>
              <a:rPr lang="en-GB" sz="1200" kern="1200" dirty="0">
                <a:solidFill>
                  <a:schemeClr val="tx1"/>
                </a:solidFill>
                <a:effectLst/>
                <a:latin typeface="+mn-lt"/>
                <a:ea typeface="+mn-ea"/>
                <a:cs typeface="+mn-cs"/>
              </a:rPr>
              <a:t>Though the schemes are grammar-driven, there is a context column, which seeks to give a broad idea of the purpose of the language in any given week, for example ‘Comparing people and places now and then’. </a:t>
            </a:r>
          </a:p>
          <a:p>
            <a:r>
              <a:rPr lang="en-GB" sz="1200" kern="1200" dirty="0">
                <a:solidFill>
                  <a:schemeClr val="tx1"/>
                </a:solidFill>
                <a:effectLst/>
                <a:latin typeface="+mn-lt"/>
                <a:ea typeface="+mn-ea"/>
                <a:cs typeface="+mn-cs"/>
              </a:rPr>
              <a:t>The scheme of work is based on a two lesson per week model.  The notes column contains explanations of the language selected and ideas for teaching it. </a:t>
            </a:r>
          </a:p>
          <a:p>
            <a:r>
              <a:rPr lang="en-GB" sz="1200" kern="1200" dirty="0">
                <a:solidFill>
                  <a:schemeClr val="tx1"/>
                </a:solidFill>
                <a:effectLst/>
                <a:latin typeface="+mn-lt"/>
                <a:ea typeface="+mn-ea"/>
                <a:cs typeface="+mn-cs"/>
              </a:rPr>
              <a:t>The accompanying Y8 PPT resources are two lessons, planned as 50-60 minute lessons, where any activity that goes beyond 50 minutes is described as optional.  This is a continuation of the approach followed in Y7.</a:t>
            </a:r>
          </a:p>
          <a:p>
            <a:r>
              <a:rPr lang="en-GB" sz="1200" kern="1200" dirty="0">
                <a:solidFill>
                  <a:schemeClr val="tx1"/>
                </a:solidFill>
                <a:effectLst/>
                <a:latin typeface="+mn-lt"/>
                <a:ea typeface="+mn-ea"/>
                <a:cs typeface="+mn-cs"/>
              </a:rPr>
              <a:t>There is one scheme of work for all students.  However, within lessons many tasks have suggestions and scope for differentiation, either in terms of task, levels of support, or outcome.</a:t>
            </a:r>
          </a:p>
        </p:txBody>
      </p:sp>
      <p:sp>
        <p:nvSpPr>
          <p:cNvPr id="4" name="Slide Number Placeholder 3"/>
          <p:cNvSpPr>
            <a:spLocks noGrp="1"/>
          </p:cNvSpPr>
          <p:nvPr>
            <p:ph type="sldNum" sz="quarter" idx="10"/>
          </p:nvPr>
        </p:nvSpPr>
        <p:spPr/>
        <p:txBody>
          <a:bodyPr/>
          <a:lstStyle/>
          <a:p>
            <a:fld id="{2B3AED9D-D95D-45C5-A958-1C0CCA845DDB}" type="slidenum">
              <a:rPr lang="en-GB" smtClean="0"/>
              <a:t>5</a:t>
            </a:fld>
            <a:endParaRPr lang="en-GB"/>
          </a:p>
        </p:txBody>
      </p:sp>
    </p:spTree>
    <p:extLst>
      <p:ext uri="{BB962C8B-B14F-4D97-AF65-F5344CB8AC3E}">
        <p14:creationId xmlns:p14="http://schemas.microsoft.com/office/powerpoint/2010/main" val="35742569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as I said, I’m going to focus in particular on the Y8 scheme of work today. If you are not already familiar with the Y7 scheme of work, there is a separate screencast about it, from Nick Avery, on the NCELP Resource Portal.  Just search for scheme of work, or alternatively download the PowerPoint that comes with this presentation and follow the link you can see on the screen, here.</a:t>
            </a:r>
          </a:p>
          <a:p>
            <a:r>
              <a:rPr lang="en-GB" sz="1200" kern="1200" dirty="0">
                <a:solidFill>
                  <a:schemeClr val="tx1"/>
                </a:solidFill>
                <a:effectLst/>
                <a:latin typeface="+mn-lt"/>
                <a:ea typeface="+mn-ea"/>
                <a:cs typeface="+mn-cs"/>
              </a:rPr>
              <a:t>The full scheme of work for Y7, plus its accompanying PowerPoint resources, are already available on the resource portal.  The process of creating Google slide versions of all of the PowerPoints is also well underway. In addition, versions of all of the Y7 lessons have been filmed and are available on the Oak Academy Website. </a:t>
            </a:r>
            <a:endParaRPr lang="en-GB" dirty="0"/>
          </a:p>
        </p:txBody>
      </p:sp>
      <p:sp>
        <p:nvSpPr>
          <p:cNvPr id="4" name="Slide Number Placeholder 3"/>
          <p:cNvSpPr>
            <a:spLocks noGrp="1"/>
          </p:cNvSpPr>
          <p:nvPr>
            <p:ph type="sldNum" sz="quarter" idx="10"/>
          </p:nvPr>
        </p:nvSpPr>
        <p:spPr/>
        <p:txBody>
          <a:bodyPr/>
          <a:lstStyle/>
          <a:p>
            <a:fld id="{61ABF484-F745-43F4-9D6D-713D51D36B5C}" type="slidenum">
              <a:rPr lang="en-GB" smtClean="0"/>
              <a:t>52</a:t>
            </a:fld>
            <a:endParaRPr lang="en-GB"/>
          </a:p>
        </p:txBody>
      </p:sp>
    </p:spTree>
    <p:extLst>
      <p:ext uri="{BB962C8B-B14F-4D97-AF65-F5344CB8AC3E}">
        <p14:creationId xmlns:p14="http://schemas.microsoft.com/office/powerpoint/2010/main" val="31722274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Y8, PowerPoint lessons for Terms 1 and 2 are complete (or nearly complete) for French, German and Spanish.  Term 1 lessons have been filmed and are available on the Oak website. The Y8 draft full schemes of work and overview documents for the whole year are on the portal, with an updated version following teaching this term to be published to the portal, shortly.  Y9 planning is also in train, with first resources to be worked on from January onwards.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It might seem like this is a long-old process! It is definitely the longest amount of time I’ve ever spent writing a scheme of work.  When reflecting on why this is, I think it comes down to the fact that all the previous schemes of work I’ve written have borrowed at least something from previous schemes of work.  Whereas, here, the process of translating the recommendations from the MFL pedagogy review into a fully resourced three-year SOW for KS3 involved starting from scratch, as the existing SOW that we were aware of were all topic driven. So it has been quite a painstaking process, with many revisions along the way.  There have been and will be more revisions, as NCELP schools and an increasing number of other schools, try it out and provide us with important feedback.  And It’s important to bear in mind that this work is just one example of a scheme of work based on the pedagogy review principles.</a:t>
            </a:r>
          </a:p>
          <a:p>
            <a:endParaRPr lang="en-GB" dirty="0"/>
          </a:p>
        </p:txBody>
      </p:sp>
      <p:sp>
        <p:nvSpPr>
          <p:cNvPr id="4" name="Slide Number Placeholder 3"/>
          <p:cNvSpPr>
            <a:spLocks noGrp="1"/>
          </p:cNvSpPr>
          <p:nvPr>
            <p:ph type="sldNum" sz="quarter" idx="10"/>
          </p:nvPr>
        </p:nvSpPr>
        <p:spPr/>
        <p:txBody>
          <a:bodyPr/>
          <a:lstStyle/>
          <a:p>
            <a:fld id="{61ABF484-F745-43F4-9D6D-713D51D36B5C}" type="slidenum">
              <a:rPr lang="en-GB" smtClean="0"/>
              <a:t>53</a:t>
            </a:fld>
            <a:endParaRPr lang="en-GB"/>
          </a:p>
        </p:txBody>
      </p:sp>
    </p:spTree>
    <p:extLst>
      <p:ext uri="{BB962C8B-B14F-4D97-AF65-F5344CB8AC3E}">
        <p14:creationId xmlns:p14="http://schemas.microsoft.com/office/powerpoint/2010/main" val="31864126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was our session plan.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 hope that you’ve found this useful and that it will help you find your way around the NCELP portal, resources and SOW.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400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indent="0" fontAlgn="base">
              <a:buNone/>
            </a:pPr>
            <a:r>
              <a:rPr lang="en-GB" sz="3800" b="1" dirty="0"/>
              <a:t>BBC Bitesize</a:t>
            </a:r>
          </a:p>
          <a:p>
            <a:pPr lvl="1" fontAlgn="base"/>
            <a:r>
              <a:rPr lang="en-GB" sz="3200" dirty="0"/>
              <a:t>NCELP teachers talking about grammar and phonics! </a:t>
            </a:r>
          </a:p>
          <a:p>
            <a:pPr marL="0" indent="0">
              <a:buNone/>
            </a:pPr>
            <a:r>
              <a:rPr lang="en-GB" sz="2900" dirty="0">
                <a:hlinkClick r:id="rId3"/>
              </a:rPr>
              <a:t>https://www.bbc.co.uk/teach/teacher-support/mfl-teaching-aids/zjfckmn </a:t>
            </a:r>
            <a:endParaRPr lang="en-GB" sz="2900" dirty="0"/>
          </a:p>
          <a:p>
            <a:endParaRPr lang="en-GB" sz="2900" dirty="0"/>
          </a:p>
          <a:p>
            <a:pPr lvl="1"/>
            <a:r>
              <a:rPr lang="en-GB" sz="3200" dirty="0"/>
              <a:t>New content focusing on vocab, phonics, grammar: </a:t>
            </a:r>
          </a:p>
          <a:p>
            <a:pPr marL="0" indent="0">
              <a:buNone/>
            </a:pPr>
            <a:r>
              <a:rPr lang="en-GB" sz="2900" dirty="0"/>
              <a:t>French: https://www.bbc.co.uk/bitesize/subjects/zgdqxnb </a:t>
            </a:r>
          </a:p>
          <a:p>
            <a:pPr marL="0" indent="0">
              <a:buNone/>
            </a:pPr>
            <a:r>
              <a:rPr lang="en-GB" sz="2900" dirty="0"/>
              <a:t>German: https://www.bbc.co.uk/bitesize/subjects/zcj2tfr </a:t>
            </a:r>
          </a:p>
          <a:p>
            <a:pPr marL="0" indent="0">
              <a:buNone/>
            </a:pPr>
            <a:r>
              <a:rPr lang="en-GB" sz="2900" dirty="0"/>
              <a:t>Spanish: https://www.bbc.co.uk/bitesize/subjects/zfckjxs </a:t>
            </a:r>
            <a:endParaRPr lang="en-GB" sz="3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JustGiving:  </a:t>
            </a:r>
            <a:r>
              <a:rPr lang="en-GB" sz="1200" b="0" i="0" kern="1200" dirty="0" err="1">
                <a:solidFill>
                  <a:schemeClr val="tx1"/>
                </a:solidFill>
                <a:effectLst/>
                <a:latin typeface="+mn-lt"/>
                <a:ea typeface="+mn-ea"/>
                <a:cs typeface="+mn-cs"/>
              </a:rPr>
              <a:t>Weʼre</a:t>
            </a:r>
            <a:r>
              <a:rPr lang="en-GB" sz="1200" b="0" i="0" kern="1200" dirty="0">
                <a:solidFill>
                  <a:schemeClr val="tx1"/>
                </a:solidFill>
                <a:effectLst/>
                <a:latin typeface="+mn-lt"/>
                <a:ea typeface="+mn-ea"/>
                <a:cs typeface="+mn-cs"/>
              </a:rPr>
              <a:t> raising £5,000 to provide for the essential needs of children in the Casa </a:t>
            </a:r>
            <a:r>
              <a:rPr lang="en-GB" sz="1200" b="0" i="0" kern="1200" dirty="0" err="1">
                <a:solidFill>
                  <a:schemeClr val="tx1"/>
                </a:solidFill>
                <a:effectLst/>
                <a:latin typeface="+mn-lt"/>
                <a:ea typeface="+mn-ea"/>
                <a:cs typeface="+mn-cs"/>
              </a:rPr>
              <a:t>Hogar</a:t>
            </a:r>
            <a:r>
              <a:rPr lang="en-GB" sz="1200" b="0" i="0" kern="1200" dirty="0">
                <a:solidFill>
                  <a:schemeClr val="tx1"/>
                </a:solidFill>
                <a:effectLst/>
                <a:latin typeface="+mn-lt"/>
                <a:ea typeface="+mn-ea"/>
                <a:cs typeface="+mn-cs"/>
              </a:rPr>
              <a:t> Amor de Dios orphanages in Arequipa, Perú.</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amazing children (64 boys and girls aged 1 – 18) at the Casa </a:t>
            </a:r>
            <a:r>
              <a:rPr lang="en-GB" sz="1200" b="0" i="0" kern="1200" dirty="0" err="1">
                <a:solidFill>
                  <a:schemeClr val="tx1"/>
                </a:solidFill>
                <a:effectLst/>
                <a:latin typeface="+mn-lt"/>
                <a:ea typeface="+mn-ea"/>
                <a:cs typeface="+mn-cs"/>
              </a:rPr>
              <a:t>Hogar</a:t>
            </a:r>
            <a:r>
              <a:rPr lang="en-GB" sz="1200" b="0" i="0" kern="1200" dirty="0">
                <a:solidFill>
                  <a:schemeClr val="tx1"/>
                </a:solidFill>
                <a:effectLst/>
                <a:latin typeface="+mn-lt"/>
                <a:ea typeface="+mn-ea"/>
                <a:cs typeface="+mn-cs"/>
              </a:rPr>
              <a:t> Amor de Dios need help to have the basis things all children need: food, clothes, education, play, and caring adults around them.</a:t>
            </a:r>
          </a:p>
          <a:p>
            <a:r>
              <a:rPr lang="en-GB" sz="1200" b="0" i="0" kern="1200" dirty="0">
                <a:solidFill>
                  <a:schemeClr val="tx1"/>
                </a:solidFill>
                <a:effectLst/>
                <a:latin typeface="+mn-lt"/>
                <a:ea typeface="+mn-ea"/>
                <a:cs typeface="+mn-cs"/>
              </a:rPr>
              <a:t>José and Gloria Ingalls run three orphanages in Arequipa, Perú without any government funding. They now also open their doors every week to welcome and feed many elderly people in the local community, who are vulnerable and struggling. They are really wonderful people, and I want to support them in their life’s work.</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Money is always tight but Covid-19 has made the situation critical. As a nation, Peru is suffering both a devastating death toll and a huge economic downturn. The donations will go directly to José and Gloria, and they will use them to provide food, clothing, books and to pay their very small team of carers.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7885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144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for the design features, the broad format of the scheme of work document, is the same across the different languages, and very similar to the Y7 sow design.</a:t>
            </a:r>
          </a:p>
          <a:p>
            <a:r>
              <a:rPr lang="en-GB" sz="1200" kern="1200" dirty="0">
                <a:solidFill>
                  <a:schemeClr val="tx1"/>
                </a:solidFill>
                <a:effectLst/>
                <a:latin typeface="+mn-lt"/>
                <a:ea typeface="+mn-ea"/>
                <a:cs typeface="+mn-cs"/>
              </a:rPr>
              <a:t>Though the schemes are grammar-driven, there is a context column, which seeks to give a broad idea of the purpose of the language in any given week, for example ‘Comparing people and places now and then’. </a:t>
            </a:r>
          </a:p>
          <a:p>
            <a:r>
              <a:rPr lang="en-GB" sz="1200" kern="1200" dirty="0">
                <a:solidFill>
                  <a:schemeClr val="tx1"/>
                </a:solidFill>
                <a:effectLst/>
                <a:latin typeface="+mn-lt"/>
                <a:ea typeface="+mn-ea"/>
                <a:cs typeface="+mn-cs"/>
              </a:rPr>
              <a:t>The scheme of work is based on a two lesson per week model, based on 36 teaching weeks, with two weeks for assessment in terms 2 and 3.</a:t>
            </a:r>
          </a:p>
          <a:p>
            <a:r>
              <a:rPr lang="en-GB" sz="1200" kern="1200" dirty="0">
                <a:solidFill>
                  <a:schemeClr val="tx1"/>
                </a:solidFill>
                <a:effectLst/>
                <a:latin typeface="+mn-lt"/>
                <a:ea typeface="+mn-ea"/>
                <a:cs typeface="+mn-cs"/>
              </a:rPr>
              <a:t>The notes column contains explanations of the language selected and ideas for teaching it. </a:t>
            </a:r>
          </a:p>
          <a:p>
            <a:r>
              <a:rPr lang="en-GB" sz="1200" kern="1200" dirty="0">
                <a:solidFill>
                  <a:schemeClr val="tx1"/>
                </a:solidFill>
                <a:effectLst/>
                <a:latin typeface="+mn-lt"/>
                <a:ea typeface="+mn-ea"/>
                <a:cs typeface="+mn-cs"/>
              </a:rPr>
              <a:t>The accompanying Y8 PPT resources are two lessons, planned as 50-60 minute lessons, where any activity that goes beyond 50 minutes is described as optional.  This is a continuation of the approach followed in Y7.</a:t>
            </a:r>
          </a:p>
          <a:p>
            <a:r>
              <a:rPr lang="en-GB" sz="1200" kern="1200" dirty="0">
                <a:solidFill>
                  <a:schemeClr val="tx1"/>
                </a:solidFill>
                <a:effectLst/>
                <a:latin typeface="+mn-lt"/>
                <a:ea typeface="+mn-ea"/>
                <a:cs typeface="+mn-cs"/>
              </a:rPr>
              <a:t>There is one scheme of work for all students.  However, within lessons many tasks have suggestions and scope for differentiation, either in terms of task, levels of support, or outcome.</a:t>
            </a:r>
          </a:p>
          <a:p>
            <a:r>
              <a:rPr lang="en-GB" sz="1200" kern="1200" dirty="0">
                <a:solidFill>
                  <a:schemeClr val="tx1"/>
                </a:solidFill>
                <a:effectLst/>
                <a:latin typeface="+mn-lt"/>
                <a:ea typeface="+mn-ea"/>
                <a:cs typeface="+mn-cs"/>
              </a:rPr>
              <a:t>Let’s look at the individual strands in a bit more detail, starting with grammar.</a:t>
            </a:r>
          </a:p>
          <a:p>
            <a:endParaRPr lang="en-GB" dirty="0"/>
          </a:p>
        </p:txBody>
      </p:sp>
      <p:sp>
        <p:nvSpPr>
          <p:cNvPr id="4" name="Slide Number Placeholder 3"/>
          <p:cNvSpPr>
            <a:spLocks noGrp="1"/>
          </p:cNvSpPr>
          <p:nvPr>
            <p:ph type="sldNum" sz="quarter" idx="10"/>
          </p:nvPr>
        </p:nvSpPr>
        <p:spPr/>
        <p:txBody>
          <a:bodyPr/>
          <a:lstStyle/>
          <a:p>
            <a:fld id="{2B3AED9D-D95D-45C5-A958-1C0CCA845DDB}" type="slidenum">
              <a:rPr lang="en-GB" smtClean="0"/>
              <a:t>6</a:t>
            </a:fld>
            <a:endParaRPr lang="en-GB"/>
          </a:p>
        </p:txBody>
      </p:sp>
    </p:spTree>
    <p:extLst>
      <p:ext uri="{BB962C8B-B14F-4D97-AF65-F5344CB8AC3E}">
        <p14:creationId xmlns:p14="http://schemas.microsoft.com/office/powerpoint/2010/main" val="1532634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That concludes the first part of the session. For those listening to this voiceover, as I mentioned earlier, the next step is to access the language-specific scheme of work presentation for your chosen language.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Then there will be time to browse the Y8 resources, and finally, to share thoughts with your TRG.</a:t>
            </a:r>
          </a:p>
        </p:txBody>
      </p:sp>
      <p:sp>
        <p:nvSpPr>
          <p:cNvPr id="4" name="Slide Number Placeholder 3"/>
          <p:cNvSpPr>
            <a:spLocks noGrp="1"/>
          </p:cNvSpPr>
          <p:nvPr>
            <p:ph type="sldNum" sz="quarter" idx="10"/>
          </p:nvPr>
        </p:nvSpPr>
        <p:spPr/>
        <p:txBody>
          <a:bodyPr/>
          <a:lstStyle/>
          <a:p>
            <a:fld id="{61ABF484-F745-43F4-9D6D-713D51D36B5C}" type="slidenum">
              <a:rPr lang="en-GB" smtClean="0"/>
              <a:t>7</a:t>
            </a:fld>
            <a:endParaRPr lang="en-GB"/>
          </a:p>
        </p:txBody>
      </p:sp>
    </p:spTree>
    <p:extLst>
      <p:ext uri="{BB962C8B-B14F-4D97-AF65-F5344CB8AC3E}">
        <p14:creationId xmlns:p14="http://schemas.microsoft.com/office/powerpoint/2010/main" val="1100869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If you look at the bottom of the SOW excel document you can see a number of useful tabs.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3AED9D-D95D-45C5-A958-1C0CCA845DDB}"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89434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3AED9D-D95D-45C5-A958-1C0CCA845DDB}"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8921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28718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9"/>
        <p:cNvGrpSpPr/>
        <p:nvPr/>
      </p:nvGrpSpPr>
      <p:grpSpPr>
        <a:xfrm>
          <a:off x="0" y="0"/>
          <a:ext cx="0" cy="0"/>
          <a:chOff x="0" y="0"/>
          <a:chExt cx="0" cy="0"/>
        </a:xfrm>
      </p:grpSpPr>
      <p:sp>
        <p:nvSpPr>
          <p:cNvPr id="20" name="Google Shape;20;p16"/>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135761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2"/>
        <p:cNvGrpSpPr/>
        <p:nvPr/>
      </p:nvGrpSpPr>
      <p:grpSpPr>
        <a:xfrm>
          <a:off x="0" y="0"/>
          <a:ext cx="0" cy="0"/>
          <a:chOff x="0" y="0"/>
          <a:chExt cx="0" cy="0"/>
        </a:xfrm>
      </p:grpSpPr>
      <p:sp>
        <p:nvSpPr>
          <p:cNvPr id="23" name="Google Shape;23;p17"/>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7"/>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056971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5"/>
        <p:cNvGrpSpPr/>
        <p:nvPr/>
      </p:nvGrpSpPr>
      <p:grpSpPr>
        <a:xfrm>
          <a:off x="0" y="0"/>
          <a:ext cx="0" cy="0"/>
          <a:chOff x="0" y="0"/>
          <a:chExt cx="0" cy="0"/>
        </a:xfrm>
      </p:grpSpPr>
      <p:sp>
        <p:nvSpPr>
          <p:cNvPr id="26" name="Google Shape;26;p1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83865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9"/>
        <p:cNvGrpSpPr/>
        <p:nvPr/>
      </p:nvGrpSpPr>
      <p:grpSpPr>
        <a:xfrm>
          <a:off x="0" y="0"/>
          <a:ext cx="0" cy="0"/>
          <a:chOff x="0" y="0"/>
          <a:chExt cx="0" cy="0"/>
        </a:xfrm>
      </p:grpSpPr>
      <p:sp>
        <p:nvSpPr>
          <p:cNvPr id="30" name="Google Shape;30;p19"/>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9"/>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19"/>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9"/>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9"/>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87786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5"/>
        <p:cNvGrpSpPr/>
        <p:nvPr/>
      </p:nvGrpSpPr>
      <p:grpSpPr>
        <a:xfrm>
          <a:off x="0" y="0"/>
          <a:ext cx="0" cy="0"/>
          <a:chOff x="0" y="0"/>
          <a:chExt cx="0" cy="0"/>
        </a:xfrm>
      </p:grpSpPr>
      <p:sp>
        <p:nvSpPr>
          <p:cNvPr id="36" name="Google Shape;36;p2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99776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7"/>
        <p:cNvGrpSpPr/>
        <p:nvPr/>
      </p:nvGrpSpPr>
      <p:grpSpPr>
        <a:xfrm>
          <a:off x="0" y="0"/>
          <a:ext cx="0" cy="0"/>
          <a:chOff x="0" y="0"/>
          <a:chExt cx="0" cy="0"/>
        </a:xfrm>
      </p:grpSpPr>
      <p:sp>
        <p:nvSpPr>
          <p:cNvPr id="38" name="Google Shape;38;p2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9" name="Google Shape;39;p2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0" name="Google Shape;40;p2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0000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41"/>
        <p:cNvGrpSpPr/>
        <p:nvPr/>
      </p:nvGrpSpPr>
      <p:grpSpPr>
        <a:xfrm>
          <a:off x="0" y="0"/>
          <a:ext cx="0" cy="0"/>
          <a:chOff x="0" y="0"/>
          <a:chExt cx="0" cy="0"/>
        </a:xfrm>
      </p:grpSpPr>
      <p:sp>
        <p:nvSpPr>
          <p:cNvPr id="42" name="Google Shape;42;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 name="Google Shape;44;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 name="Google Shape;45;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6" name="Google Shape;46;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7" name="Google Shape;47;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53208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48"/>
        <p:cNvGrpSpPr/>
        <p:nvPr/>
      </p:nvGrpSpPr>
      <p:grpSpPr>
        <a:xfrm>
          <a:off x="0" y="0"/>
          <a:ext cx="0" cy="0"/>
          <a:chOff x="0" y="0"/>
          <a:chExt cx="0" cy="0"/>
        </a:xfrm>
      </p:grpSpPr>
      <p:sp>
        <p:nvSpPr>
          <p:cNvPr id="49" name="Google Shape;4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3"/>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1" name="Google Shape;51;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3" name="Google Shape;53;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4" name="Google Shape;54;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96751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55"/>
        <p:cNvGrpSpPr/>
        <p:nvPr/>
      </p:nvGrpSpPr>
      <p:grpSpPr>
        <a:xfrm>
          <a:off x="0" y="0"/>
          <a:ext cx="0" cy="0"/>
          <a:chOff x="0" y="0"/>
          <a:chExt cx="0" cy="0"/>
        </a:xfrm>
      </p:grpSpPr>
      <p:sp>
        <p:nvSpPr>
          <p:cNvPr id="56" name="Google Shape;56;p2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9" name="Google Shape;59;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0" name="Google Shape;60;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4694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5" name="Google Shape;65;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6" name="Google Shape;66;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05048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539242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3772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00106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2952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1492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7305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146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068167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32700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9327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7113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956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19411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8781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68891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018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4576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61039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2548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29697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72490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50087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9519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23237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3139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264203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2054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51340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02720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482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10/11/2020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597426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10/11/2020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576516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10/11/2020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200003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10/11/2020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823278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018751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78710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35301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15961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20270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711984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677882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845543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45958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038070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358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6.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6.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3.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12" name="Google Shape;12;p14"/>
          <p:cNvPicPr preferRelativeResize="0"/>
          <p:nvPr/>
        </p:nvPicPr>
        <p:blipFill rotWithShape="1">
          <a:blip r:embed="rId14">
            <a:alphaModFix/>
          </a:blip>
          <a:srcRect/>
          <a:stretch/>
        </p:blipFill>
        <p:spPr>
          <a:xfrm>
            <a:off x="10485120" y="-61459"/>
            <a:ext cx="1627856" cy="563137"/>
          </a:xfrm>
          <a:prstGeom prst="rect">
            <a:avLst/>
          </a:prstGeom>
          <a:noFill/>
          <a:ln>
            <a:noFill/>
          </a:ln>
        </p:spPr>
      </p:pic>
      <p:pic>
        <p:nvPicPr>
          <p:cNvPr id="13" name="Google Shape;13;p14"/>
          <p:cNvPicPr preferRelativeResize="0"/>
          <p:nvPr/>
        </p:nvPicPr>
        <p:blipFill rotWithShape="1">
          <a:blip r:embed="rId15">
            <a:alphaModFix/>
          </a:blip>
          <a:srcRect/>
          <a:stretch/>
        </p:blipFill>
        <p:spPr>
          <a:xfrm>
            <a:off x="1" y="0"/>
            <a:ext cx="4775200" cy="417830"/>
          </a:xfrm>
          <a:prstGeom prst="rect">
            <a:avLst/>
          </a:prstGeom>
          <a:noFill/>
          <a:ln>
            <a:noFill/>
          </a:ln>
        </p:spPr>
      </p:pic>
      <p:sp>
        <p:nvSpPr>
          <p:cNvPr id="14" name="Google Shape;14;p14"/>
          <p:cNvSpPr/>
          <p:nvPr/>
        </p:nvSpPr>
        <p:spPr>
          <a:xfrm>
            <a:off x="9088583" y="6572243"/>
            <a:ext cx="843464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0" i="0" u="none" strike="noStrike" cap="none">
                <a:solidFill>
                  <a:srgbClr val="002060"/>
                </a:solidFill>
                <a:latin typeface="Century Gothic"/>
                <a:ea typeface="Century Gothic"/>
                <a:cs typeface="Century Gothic"/>
                <a:sym typeface="Century Gothic"/>
              </a:rPr>
              <a:t>Material</a:t>
            </a:r>
            <a:r>
              <a:rPr lang="en-GB" sz="1100" b="0" i="0" u="none" strike="noStrike" cap="none">
                <a:solidFill>
                  <a:srgbClr val="002060"/>
                </a:solidFill>
                <a:latin typeface="Arial"/>
                <a:ea typeface="Arial"/>
                <a:cs typeface="Arial"/>
                <a:sym typeface="Arial"/>
              </a:rPr>
              <a:t> </a:t>
            </a:r>
            <a:r>
              <a:rPr lang="en-GB" sz="1100" b="0" i="0" u="none" strike="noStrike" cap="none">
                <a:solidFill>
                  <a:srgbClr val="002060"/>
                </a:solidFill>
                <a:latin typeface="Century Gothic"/>
                <a:ea typeface="Century Gothic"/>
                <a:cs typeface="Century Gothic"/>
                <a:sym typeface="Century Gothic"/>
              </a:rPr>
              <a:t>licensed as </a:t>
            </a:r>
            <a:r>
              <a:rPr lang="en-GB" sz="1100" b="1" i="0" u="sng" strike="noStrike" cap="none">
                <a:solidFill>
                  <a:srgbClr val="FFFFFF"/>
                </a:solidFill>
                <a:latin typeface="Century Gothic"/>
                <a:ea typeface="Century Gothic"/>
                <a:cs typeface="Century Gothic"/>
                <a:sym typeface="Century Gothic"/>
                <a:hlinkClick r:id="rId16"/>
              </a:rPr>
              <a:t>CC BY-NC-SA 4.0</a:t>
            </a:r>
            <a:br>
              <a:rPr lang="en-GB" sz="1100" b="0" i="0" u="none" strike="noStrike" cap="none">
                <a:solidFill>
                  <a:srgbClr val="000000"/>
                </a:solidFill>
                <a:latin typeface="Century Gothic"/>
                <a:ea typeface="Century Gothic"/>
                <a:cs typeface="Century Gothic"/>
                <a:sym typeface="Century Gothic"/>
              </a:rPr>
            </a:br>
            <a:endParaRPr sz="1100">
              <a:solidFill>
                <a:srgbClr val="000000"/>
              </a:solidFill>
              <a:latin typeface="Century Gothic"/>
              <a:ea typeface="Century Gothic"/>
              <a:cs typeface="Century Gothic"/>
              <a:sym typeface="Century Gothic"/>
            </a:endParaRPr>
          </a:p>
        </p:txBody>
      </p:sp>
      <p:sp>
        <p:nvSpPr>
          <p:cNvPr id="15" name="Google Shape;15;p14"/>
          <p:cNvSpPr/>
          <p:nvPr/>
        </p:nvSpPr>
        <p:spPr>
          <a:xfrm>
            <a:off x="2" y="6572241"/>
            <a:ext cx="843464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a:solidFill>
                  <a:srgbClr val="002060"/>
                </a:solidFill>
                <a:latin typeface="Century Gothic"/>
                <a:ea typeface="Century Gothic"/>
                <a:cs typeface="Century Gothic"/>
                <a:sym typeface="Century Gothic"/>
              </a:rPr>
              <a:t>Rachel Hawkes</a:t>
            </a:r>
            <a:endParaRPr sz="105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83623056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369299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920163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22490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35057329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resources.ncelp.org/concern/resources/1j92g777t?locale=en"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hyperlink" Target="https://resources.ncelp.org/concern/resources/73666474j?locale=en" TargetMode="External"/><Relationship Id="rId4" Type="http://schemas.openxmlformats.org/officeDocument/2006/relationships/hyperlink" Target="https://resources.ncelp.org/concern/resources/vt150j69j?locale=e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51.xml"/><Relationship Id="rId5" Type="http://schemas.openxmlformats.org/officeDocument/2006/relationships/image" Target="../media/image18.pn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51.xml"/><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62.xml"/><Relationship Id="rId6" Type="http://schemas.openxmlformats.org/officeDocument/2006/relationships/audio" Target="../media/audio4.wav"/><Relationship Id="rId11" Type="http://schemas.openxmlformats.org/officeDocument/2006/relationships/image" Target="../media/image20.png"/><Relationship Id="rId5" Type="http://schemas.openxmlformats.org/officeDocument/2006/relationships/audio" Target="../media/audio3.wav"/><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audio" Target="../media/audio7.wav"/></Relationships>
</file>

<file path=ppt/slides/_rels/slide3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9.xml"/><Relationship Id="rId1" Type="http://schemas.openxmlformats.org/officeDocument/2006/relationships/slideLayout" Target="../slideLayouts/slideLayout62.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audio" Target="../media/audio7.wav"/></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22.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31.xml"/><Relationship Id="rId1" Type="http://schemas.openxmlformats.org/officeDocument/2006/relationships/slideLayout" Target="../slideLayouts/slideLayout36.xml"/><Relationship Id="rId6" Type="http://schemas.openxmlformats.org/officeDocument/2006/relationships/image" Target="../media/image9.png"/><Relationship Id="rId11" Type="http://schemas.openxmlformats.org/officeDocument/2006/relationships/audio" Target="../media/audio14.wav"/><Relationship Id="rId5" Type="http://schemas.openxmlformats.org/officeDocument/2006/relationships/audio" Target="../media/audio9.wav"/><Relationship Id="rId10" Type="http://schemas.openxmlformats.org/officeDocument/2006/relationships/audio" Target="../media/audio13.wav"/><Relationship Id="rId4" Type="http://schemas.openxmlformats.org/officeDocument/2006/relationships/audio" Target="../media/audio8.wav"/><Relationship Id="rId9" Type="http://schemas.openxmlformats.org/officeDocument/2006/relationships/audio" Target="../media/audio12.wav"/><Relationship Id="rId14" Type="http://schemas.openxmlformats.org/officeDocument/2006/relationships/audio" Target="../media/audio17.wav"/></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36.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audio" Target="../media/audio20.wav"/><Relationship Id="rId12" Type="http://schemas.openxmlformats.org/officeDocument/2006/relationships/audio" Target="../media/audio25.wav"/><Relationship Id="rId2" Type="http://schemas.openxmlformats.org/officeDocument/2006/relationships/notesSlide" Target="../notesSlides/notesSlide39.xml"/><Relationship Id="rId1" Type="http://schemas.openxmlformats.org/officeDocument/2006/relationships/slideLayout" Target="../slideLayouts/slideLayout36.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6.wav"/><Relationship Id="rId10" Type="http://schemas.openxmlformats.org/officeDocument/2006/relationships/audio" Target="../media/audio23.wav"/><Relationship Id="rId4" Type="http://schemas.openxmlformats.org/officeDocument/2006/relationships/image" Target="../media/image22.png"/><Relationship Id="rId9" Type="http://schemas.openxmlformats.org/officeDocument/2006/relationships/audio" Target="../media/audio22.wav"/><Relationship Id="rId1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3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3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36.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36.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36.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resources.ncelp.org/concern/resources/c821gk138?locale=en" TargetMode="External"/><Relationship Id="rId7" Type="http://schemas.openxmlformats.org/officeDocument/2006/relationships/hyperlink" Target="https://resources.ncelp.org/concern/resources/44558d56b?locale=en" TargetMode="External"/><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image" Target="../media/image38.png"/><Relationship Id="rId5" Type="http://schemas.openxmlformats.org/officeDocument/2006/relationships/hyperlink" Target="https://resources.ncelp.org/concern/resources/2f75r835x?locale=en" TargetMode="Externa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8" Type="http://schemas.openxmlformats.org/officeDocument/2006/relationships/hyperlink" Target="https://classroom.thenational.academy/subjects-by-key-stage/key-stage-3/subjects/german" TargetMode="External"/><Relationship Id="rId3" Type="http://schemas.openxmlformats.org/officeDocument/2006/relationships/hyperlink" Target="https://resources.ncelp.org/concern/resources/qj72p737c?locale=en" TargetMode="External"/><Relationship Id="rId7" Type="http://schemas.openxmlformats.org/officeDocument/2006/relationships/hyperlink" Target="https://classroom.thenational.academy/subjects-by-key-stage/key-stage-3/subjects/french"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resources.ncelp.org/concern/resources/76537160f?locale=en" TargetMode="External"/><Relationship Id="rId5" Type="http://schemas.openxmlformats.org/officeDocument/2006/relationships/hyperlink" Target="https://resources.ncelp.org/concern/resources/gt54kn19s?locale=en" TargetMode="External"/><Relationship Id="rId10" Type="http://schemas.openxmlformats.org/officeDocument/2006/relationships/image" Target="../media/image14.png"/><Relationship Id="rId4" Type="http://schemas.openxmlformats.org/officeDocument/2006/relationships/hyperlink" Target="https://resources.ncelp.org/concern/resources/3f462554x?locale=en" TargetMode="External"/><Relationship Id="rId9" Type="http://schemas.openxmlformats.org/officeDocument/2006/relationships/hyperlink" Target="https://classroom.thenational.academy/subjects-by-key-stage/key-stage-3/subjects/spanish"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resources.ncelp.org/collections/9k41zd990?locale=en" TargetMode="External"/><Relationship Id="rId13" Type="http://schemas.openxmlformats.org/officeDocument/2006/relationships/hyperlink" Target="https://resources.ncelp.org/concern/resources/j098zb56b?locale=en" TargetMode="External"/><Relationship Id="rId3" Type="http://schemas.openxmlformats.org/officeDocument/2006/relationships/hyperlink" Target="https://resources.ncelp.org/concern/resources/wm117p427?locale=en" TargetMode="External"/><Relationship Id="rId7" Type="http://schemas.openxmlformats.org/officeDocument/2006/relationships/hyperlink" Target="https://resources.ncelp.org/collections/jw827b983?locale=en" TargetMode="External"/><Relationship Id="rId12" Type="http://schemas.openxmlformats.org/officeDocument/2006/relationships/hyperlink" Target="https://resources.ncelp.org/concern/resources/h989r371k?locale=en"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resources.ncelp.org/collections/5m60qs436?locale=en" TargetMode="External"/><Relationship Id="rId11" Type="http://schemas.openxmlformats.org/officeDocument/2006/relationships/hyperlink" Target="https://resources.ncelp.org/collections/vx021f62v?locale=en" TargetMode="External"/><Relationship Id="rId5" Type="http://schemas.openxmlformats.org/officeDocument/2006/relationships/hyperlink" Target="https://resources.ncelp.org/concern/resources/sb397878s?locale=en" TargetMode="External"/><Relationship Id="rId10" Type="http://schemas.openxmlformats.org/officeDocument/2006/relationships/hyperlink" Target="https://resources.ncelp.org/collections/9p2909816?locale=en" TargetMode="External"/><Relationship Id="rId4" Type="http://schemas.openxmlformats.org/officeDocument/2006/relationships/hyperlink" Target="https://resources.ncelp.org/concern/resources/6d56zx144?locale=en" TargetMode="External"/><Relationship Id="rId9" Type="http://schemas.openxmlformats.org/officeDocument/2006/relationships/hyperlink" Target="https://resources.ncelp.org/collections/vh53ww28c?locale=en" TargetMode="External"/><Relationship Id="rId14" Type="http://schemas.openxmlformats.org/officeDocument/2006/relationships/hyperlink" Target="https://resources.ncelp.org/concern/resources/4t64gn64v?locale=e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s://www.justgiving.com/crowdfunding/rachel-hawkes" TargetMode="External"/><Relationship Id="rId3" Type="http://schemas.openxmlformats.org/officeDocument/2006/relationships/hyperlink" Target="https://resources.ncelp.org/?locale=en" TargetMode="External"/><Relationship Id="rId7" Type="http://schemas.openxmlformats.org/officeDocument/2006/relationships/hyperlink" Target="https://www.bbc.co.uk/teach/teacher-support/mfl-teaching-aids/zjfckmn" TargetMode="External"/><Relationship Id="rId12" Type="http://schemas.openxmlformats.org/officeDocument/2006/relationships/image" Target="../media/image42.tiff"/><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classroom.thenational.academy/subjects-by-key-stage/key-stage-3" TargetMode="External"/><Relationship Id="rId11" Type="http://schemas.openxmlformats.org/officeDocument/2006/relationships/image" Target="../media/image41.png"/><Relationship Id="rId5" Type="http://schemas.openxmlformats.org/officeDocument/2006/relationships/hyperlink" Target="https://www.eventbrite.co.uk/e/making-practice-meaningful-registration-128982290503" TargetMode="External"/><Relationship Id="rId10" Type="http://schemas.openxmlformats.org/officeDocument/2006/relationships/image" Target="../media/image40.png"/><Relationship Id="rId4" Type="http://schemas.openxmlformats.org/officeDocument/2006/relationships/hyperlink" Target="https://www.eventbrite.co.uk/e/culture-and-cultural-capital-in-the-languages-classroom-registration-128651081849" TargetMode="External"/><Relationship Id="rId9" Type="http://schemas.openxmlformats.org/officeDocument/2006/relationships/image" Target="../media/image14.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descr="background rectangle"/>
          <p:cNvSpPr/>
          <p:nvPr/>
        </p:nvSpPr>
        <p:spPr>
          <a:xfrm>
            <a:off x="-56445" y="-15658"/>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ctrTitle"/>
          </p:nvPr>
        </p:nvSpPr>
        <p:spPr>
          <a:xfrm>
            <a:off x="322615" y="2245845"/>
            <a:ext cx="10363200" cy="2387600"/>
          </a:xfrm>
        </p:spPr>
        <p:txBody>
          <a:bodyPr anchor="t">
            <a:normAutofit/>
          </a:bodyPr>
          <a:lstStyle/>
          <a:p>
            <a:pPr lvl="0" algn="l">
              <a:lnSpc>
                <a:spcPct val="100000"/>
              </a:lnSpc>
              <a:spcBef>
                <a:spcPts val="0"/>
              </a:spcBef>
            </a:pPr>
            <a:r>
              <a:rPr lang="en-GB" b="1" dirty="0">
                <a:solidFill>
                  <a:prstClr val="white"/>
                </a:solidFill>
                <a:ea typeface="+mn-ea"/>
                <a:cs typeface="+mn-cs"/>
              </a:rPr>
              <a:t>It’s all in the planning</a:t>
            </a:r>
            <a:endParaRPr lang="en-GB" sz="8800" dirty="0"/>
          </a:p>
        </p:txBody>
      </p:sp>
      <p:sp>
        <p:nvSpPr>
          <p:cNvPr id="3" name="Subtitle 2"/>
          <p:cNvSpPr>
            <a:spLocks noGrp="1"/>
          </p:cNvSpPr>
          <p:nvPr>
            <p:ph type="subTitle" idx="1"/>
          </p:nvPr>
        </p:nvSpPr>
        <p:spPr>
          <a:xfrm>
            <a:off x="322615" y="3244881"/>
            <a:ext cx="9144000" cy="1655762"/>
          </a:xfrm>
        </p:spPr>
        <p:txBody>
          <a:bodyPr/>
          <a:lstStyle/>
          <a:p>
            <a:pPr lvl="0" algn="l">
              <a:lnSpc>
                <a:spcPct val="100000"/>
              </a:lnSpc>
              <a:spcBef>
                <a:spcPts val="0"/>
              </a:spcBef>
            </a:pPr>
            <a:r>
              <a:rPr lang="en-GB" dirty="0">
                <a:solidFill>
                  <a:prstClr val="white"/>
                </a:solidFill>
              </a:rPr>
              <a:t>The Language Show</a:t>
            </a:r>
            <a:br>
              <a:rPr lang="en-GB" dirty="0">
                <a:solidFill>
                  <a:prstClr val="white"/>
                </a:solidFill>
              </a:rPr>
            </a:br>
            <a:r>
              <a:rPr lang="en-GB" dirty="0">
                <a:solidFill>
                  <a:prstClr val="white"/>
                </a:solidFill>
              </a:rPr>
              <a:t>November 2020</a:t>
            </a:r>
          </a:p>
          <a:p>
            <a:endParaRPr lang="en-GB" dirty="0"/>
          </a:p>
        </p:txBody>
      </p:sp>
      <p:sp>
        <p:nvSpPr>
          <p:cNvPr id="6" name="TextBox 5"/>
          <p:cNvSpPr txBox="1"/>
          <p:nvPr/>
        </p:nvSpPr>
        <p:spPr>
          <a:xfrm>
            <a:off x="0" y="6135278"/>
            <a:ext cx="4294539" cy="646331"/>
          </a:xfrm>
          <a:prstGeom prst="rect">
            <a:avLst/>
          </a:prstGeom>
          <a:noFill/>
        </p:spPr>
        <p:txBody>
          <a:bodyPr wrap="square" rtlCol="0">
            <a:spAutoFit/>
          </a:bodyPr>
          <a:lstStyle/>
          <a:p>
            <a:r>
              <a:rPr lang="en-GB" dirty="0">
                <a:solidFill>
                  <a:schemeClr val="bg1"/>
                </a:solidFill>
                <a:latin typeface="Century Gothic" panose="020B0502020202020204" pitchFamily="34" charset="0"/>
              </a:rPr>
              <a:t>Rachel Hawkes</a:t>
            </a:r>
            <a:br>
              <a:rPr lang="en-GB" dirty="0">
                <a:solidFill>
                  <a:schemeClr val="bg1"/>
                </a:solidFill>
                <a:latin typeface="Century Gothic" panose="020B0502020202020204" pitchFamily="34" charset="0"/>
              </a:rPr>
            </a:br>
            <a:r>
              <a:rPr lang="en-GB" dirty="0">
                <a:solidFill>
                  <a:schemeClr val="bg1"/>
                </a:solidFill>
                <a:latin typeface="Century Gothic" panose="020B0502020202020204" pitchFamily="34" charset="0"/>
              </a:rPr>
              <a:t>Date updated: 01/11/20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11" name="Picture 10" descr="Logo&#10;&#10;Description automatically generated">
            <a:extLst>
              <a:ext uri="{FF2B5EF4-FFF2-40B4-BE49-F238E27FC236}">
                <a16:creationId xmlns:a16="http://schemas.microsoft.com/office/drawing/2014/main" id="{01F9281F-A96B-4A18-B374-7C76781CFE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512" y="4848339"/>
            <a:ext cx="1062239" cy="1357745"/>
          </a:xfrm>
          <a:prstGeom prst="rect">
            <a:avLst/>
          </a:prstGeom>
        </p:spPr>
      </p:pic>
      <p:sp>
        <p:nvSpPr>
          <p:cNvPr id="13" name="Speech Bubble: Rectangle with Corners Rounded 12">
            <a:extLst>
              <a:ext uri="{FF2B5EF4-FFF2-40B4-BE49-F238E27FC236}">
                <a16:creationId xmlns:a16="http://schemas.microsoft.com/office/drawing/2014/main" id="{E196E624-9F6F-4FF0-AD28-AFC1EA06AB84}"/>
              </a:ext>
            </a:extLst>
          </p:cNvPr>
          <p:cNvSpPr/>
          <p:nvPr/>
        </p:nvSpPr>
        <p:spPr>
          <a:xfrm>
            <a:off x="8223956" y="4116545"/>
            <a:ext cx="3611561" cy="1655762"/>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A teacher using the NCELP SOW said:</a:t>
            </a:r>
            <a:br>
              <a:rPr lang="en-GB" sz="2400" dirty="0">
                <a:latin typeface="Century Gothic" panose="020B0502020202020204" pitchFamily="34" charset="0"/>
              </a:rPr>
            </a:br>
            <a:r>
              <a:rPr lang="en-GB" sz="2400" dirty="0">
                <a:latin typeface="Century Gothic" panose="020B0502020202020204" pitchFamily="34" charset="0"/>
              </a:rPr>
              <a:t>‘</a:t>
            </a:r>
            <a:r>
              <a:rPr lang="en-GB" sz="2400" b="1" dirty="0">
                <a:latin typeface="Century Gothic" panose="020B0502020202020204" pitchFamily="34" charset="0"/>
              </a:rPr>
              <a:t>NCELP is what language is about</a:t>
            </a:r>
            <a:r>
              <a:rPr lang="en-GB" sz="2400" dirty="0">
                <a:latin typeface="Century Gothic" panose="020B0502020202020204" pitchFamily="34" charset="0"/>
              </a:rPr>
              <a:t>.’</a:t>
            </a:r>
          </a:p>
        </p:txBody>
      </p:sp>
    </p:spTree>
    <p:extLst>
      <p:ext uri="{BB962C8B-B14F-4D97-AF65-F5344CB8AC3E}">
        <p14:creationId xmlns:p14="http://schemas.microsoft.com/office/powerpoint/2010/main" val="344578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10" y="280511"/>
            <a:ext cx="10515600" cy="1325563"/>
          </a:xfrm>
        </p:spPr>
        <p:txBody>
          <a:bodyPr/>
          <a:lstStyle/>
          <a:p>
            <a:r>
              <a:rPr lang="en-GB" b="1" dirty="0"/>
              <a:t>Tabs in the NCELP SOW</a:t>
            </a:r>
            <a:endParaRPr lang="en-GB" dirty="0"/>
          </a:p>
        </p:txBody>
      </p:sp>
      <p:sp>
        <p:nvSpPr>
          <p:cNvPr id="3" name="Content Placeholder 2"/>
          <p:cNvSpPr>
            <a:spLocks noGrp="1"/>
          </p:cNvSpPr>
          <p:nvPr>
            <p:ph idx="1"/>
          </p:nvPr>
        </p:nvSpPr>
        <p:spPr>
          <a:xfrm>
            <a:off x="733624" y="1146238"/>
            <a:ext cx="10724751" cy="5138738"/>
          </a:xfrm>
        </p:spPr>
        <p:txBody>
          <a:bodyPr>
            <a:normAutofit/>
          </a:bodyPr>
          <a:lstStyle/>
          <a:p>
            <a:pPr marL="0" indent="0">
              <a:lnSpc>
                <a:spcPct val="150000"/>
              </a:lnSpc>
              <a:buClr>
                <a:schemeClr val="accent2"/>
              </a:buClr>
              <a:buNone/>
            </a:pPr>
            <a:r>
              <a:rPr lang="en-GB" sz="2800" dirty="0">
                <a:solidFill>
                  <a:schemeClr val="accent5">
                    <a:lumMod val="75000"/>
                  </a:schemeClr>
                </a:solidFill>
                <a:latin typeface="Century Gothic" panose="020B0502020202020204" pitchFamily="34" charset="0"/>
              </a:rPr>
              <a:t> </a:t>
            </a:r>
          </a:p>
        </p:txBody>
      </p:sp>
      <p:pic>
        <p:nvPicPr>
          <p:cNvPr id="4" name="Picture 3">
            <a:extLst>
              <a:ext uri="{FF2B5EF4-FFF2-40B4-BE49-F238E27FC236}">
                <a16:creationId xmlns:a16="http://schemas.microsoft.com/office/drawing/2014/main" id="{436316E4-2EF9-4878-8793-99B362446713}"/>
              </a:ext>
            </a:extLst>
          </p:cNvPr>
          <p:cNvPicPr>
            <a:picLocks noChangeAspect="1"/>
          </p:cNvPicPr>
          <p:nvPr/>
        </p:nvPicPr>
        <p:blipFill>
          <a:blip r:embed="rId3"/>
          <a:stretch>
            <a:fillRect/>
          </a:stretch>
        </p:blipFill>
        <p:spPr>
          <a:xfrm>
            <a:off x="309122" y="1463198"/>
            <a:ext cx="11489880" cy="534413"/>
          </a:xfrm>
          <a:prstGeom prst="rect">
            <a:avLst/>
          </a:prstGeom>
        </p:spPr>
      </p:pic>
      <p:sp>
        <p:nvSpPr>
          <p:cNvPr id="6" name="Oval Callout 5">
            <a:extLst>
              <a:ext uri="{FF2B5EF4-FFF2-40B4-BE49-F238E27FC236}">
                <a16:creationId xmlns:a16="http://schemas.microsoft.com/office/drawing/2014/main" id="{9ABE4DD3-5185-4241-B83E-0D43B669B707}"/>
              </a:ext>
            </a:extLst>
          </p:cNvPr>
          <p:cNvSpPr/>
          <p:nvPr/>
        </p:nvSpPr>
        <p:spPr>
          <a:xfrm>
            <a:off x="1266092" y="3076173"/>
            <a:ext cx="7395308" cy="2765827"/>
          </a:xfrm>
          <a:prstGeom prst="wedgeEllipseCallout">
            <a:avLst>
              <a:gd name="adj1" fmla="val 10449"/>
              <a:gd name="adj2" fmla="val -95830"/>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Y8 SOW tab is the</a:t>
            </a:r>
            <a:r>
              <a:rPr kumimoji="0" lang="en-GB" sz="2400" b="0" i="0" u="none" strike="noStrike" kern="0" cap="none" spc="0" normalizeH="0" noProof="0" dirty="0">
                <a:ln>
                  <a:noFill/>
                </a:ln>
                <a:solidFill>
                  <a:srgbClr val="FFFFFF"/>
                </a:solidFill>
                <a:effectLst/>
                <a:uLnTx/>
                <a:uFillTx/>
                <a:latin typeface="Century Gothic" panose="020B0502020202020204" pitchFamily="34" charset="0"/>
                <a:ea typeface="+mn-ea"/>
                <a:cs typeface="+mn-cs"/>
                <a:sym typeface="Arial"/>
              </a:rPr>
              <a:t> detailed planning document for each week, with grammar, vocabulary, sounds of the language, and lesson overviews.</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43677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16F424-672A-4469-844B-FE373C991234}"/>
              </a:ext>
            </a:extLst>
          </p:cNvPr>
          <p:cNvSpPr>
            <a:spLocks noGrp="1"/>
          </p:cNvSpPr>
          <p:nvPr>
            <p:ph type="title"/>
          </p:nvPr>
        </p:nvSpPr>
        <p:spPr>
          <a:xfrm>
            <a:off x="112542" y="70338"/>
            <a:ext cx="1392701" cy="506436"/>
          </a:xfrm>
          <a:solidFill>
            <a:srgbClr val="F77819"/>
          </a:solidFill>
        </p:spPr>
        <p:txBody>
          <a:bodyPr>
            <a:normAutofit/>
          </a:bodyPr>
          <a:lstStyle/>
          <a:p>
            <a:r>
              <a:rPr lang="en-GB" sz="2400" b="1" dirty="0">
                <a:solidFill>
                  <a:schemeClr val="bg1"/>
                </a:solidFill>
              </a:rPr>
              <a:t>Y8 SOW</a:t>
            </a:r>
          </a:p>
        </p:txBody>
      </p:sp>
      <p:pic>
        <p:nvPicPr>
          <p:cNvPr id="2" name="Picture 1">
            <a:extLst>
              <a:ext uri="{FF2B5EF4-FFF2-40B4-BE49-F238E27FC236}">
                <a16:creationId xmlns:a16="http://schemas.microsoft.com/office/drawing/2014/main" id="{5254FCE6-D989-4D21-AB1B-F718560ECDBE}"/>
              </a:ext>
            </a:extLst>
          </p:cNvPr>
          <p:cNvPicPr>
            <a:picLocks noChangeAspect="1"/>
          </p:cNvPicPr>
          <p:nvPr/>
        </p:nvPicPr>
        <p:blipFill>
          <a:blip r:embed="rId3"/>
          <a:stretch>
            <a:fillRect/>
          </a:stretch>
        </p:blipFill>
        <p:spPr>
          <a:xfrm>
            <a:off x="0" y="1722120"/>
            <a:ext cx="12192000" cy="3413760"/>
          </a:xfrm>
          <a:prstGeom prst="rect">
            <a:avLst/>
          </a:prstGeom>
        </p:spPr>
      </p:pic>
      <p:sp>
        <p:nvSpPr>
          <p:cNvPr id="8" name="Speech Bubble: Rectangle with Corners Rounded 7">
            <a:extLst>
              <a:ext uri="{FF2B5EF4-FFF2-40B4-BE49-F238E27FC236}">
                <a16:creationId xmlns:a16="http://schemas.microsoft.com/office/drawing/2014/main" id="{E9AFC145-864A-406F-A74F-054895138D01}"/>
              </a:ext>
            </a:extLst>
          </p:cNvPr>
          <p:cNvSpPr/>
          <p:nvPr/>
        </p:nvSpPr>
        <p:spPr>
          <a:xfrm>
            <a:off x="1100964" y="422338"/>
            <a:ext cx="3209779" cy="1075509"/>
          </a:xfrm>
          <a:prstGeom prst="wedgeRoundRectCallout">
            <a:avLst>
              <a:gd name="adj1" fmla="val 30900"/>
              <a:gd name="adj2" fmla="val 121204"/>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7" name="TextBox 6">
            <a:extLst>
              <a:ext uri="{FF2B5EF4-FFF2-40B4-BE49-F238E27FC236}">
                <a16:creationId xmlns:a16="http://schemas.microsoft.com/office/drawing/2014/main" id="{81FAD272-915E-4B4F-9C48-93F6A7D9175C}"/>
              </a:ext>
            </a:extLst>
          </p:cNvPr>
          <p:cNvSpPr txBox="1"/>
          <p:nvPr/>
        </p:nvSpPr>
        <p:spPr>
          <a:xfrm>
            <a:off x="1235946" y="421538"/>
            <a:ext cx="2939813" cy="101566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ED7D31"/>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Systematic revisiting of vocabulary every 3 weeks and 9 weeks.</a:t>
            </a:r>
          </a:p>
        </p:txBody>
      </p:sp>
      <p:sp>
        <p:nvSpPr>
          <p:cNvPr id="9" name="Speech Bubble: Rectangle with Corners Rounded 8">
            <a:extLst>
              <a:ext uri="{FF2B5EF4-FFF2-40B4-BE49-F238E27FC236}">
                <a16:creationId xmlns:a16="http://schemas.microsoft.com/office/drawing/2014/main" id="{29A57074-60B8-47D8-B805-7DA4328B59C2}"/>
              </a:ext>
            </a:extLst>
          </p:cNvPr>
          <p:cNvSpPr/>
          <p:nvPr/>
        </p:nvSpPr>
        <p:spPr>
          <a:xfrm>
            <a:off x="4388449" y="392414"/>
            <a:ext cx="2648077" cy="1075509"/>
          </a:xfrm>
          <a:prstGeom prst="wedgeRoundRectCallout">
            <a:avLst>
              <a:gd name="adj1" fmla="val -8654"/>
              <a:gd name="adj2" fmla="val 113918"/>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0" name="TextBox 9">
            <a:extLst>
              <a:ext uri="{FF2B5EF4-FFF2-40B4-BE49-F238E27FC236}">
                <a16:creationId xmlns:a16="http://schemas.microsoft.com/office/drawing/2014/main" id="{3D75A51E-FA75-4FC2-8330-1BCAA03A56E3}"/>
              </a:ext>
            </a:extLst>
          </p:cNvPr>
          <p:cNvSpPr txBox="1"/>
          <p:nvPr/>
        </p:nvSpPr>
        <p:spPr>
          <a:xfrm>
            <a:off x="4472521" y="421539"/>
            <a:ext cx="2564005" cy="101566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ED7D31"/>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Sounds of the language practice in every lesson.</a:t>
            </a:r>
          </a:p>
        </p:txBody>
      </p:sp>
      <p:sp>
        <p:nvSpPr>
          <p:cNvPr id="11" name="Speech Bubble: Rectangle with Corners Rounded 10">
            <a:extLst>
              <a:ext uri="{FF2B5EF4-FFF2-40B4-BE49-F238E27FC236}">
                <a16:creationId xmlns:a16="http://schemas.microsoft.com/office/drawing/2014/main" id="{9467EF8F-A766-40F2-B4CA-5372F3E2CE76}"/>
              </a:ext>
            </a:extLst>
          </p:cNvPr>
          <p:cNvSpPr/>
          <p:nvPr/>
        </p:nvSpPr>
        <p:spPr>
          <a:xfrm>
            <a:off x="7114232" y="421538"/>
            <a:ext cx="3309928" cy="1075509"/>
          </a:xfrm>
          <a:prstGeom prst="wedgeRoundRectCallout">
            <a:avLst>
              <a:gd name="adj1" fmla="val -45816"/>
              <a:gd name="adj2" fmla="val 96104"/>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2" name="TextBox 11">
            <a:extLst>
              <a:ext uri="{FF2B5EF4-FFF2-40B4-BE49-F238E27FC236}">
                <a16:creationId xmlns:a16="http://schemas.microsoft.com/office/drawing/2014/main" id="{D8109E31-2185-4D7E-9B5C-B884B10B92F5}"/>
              </a:ext>
            </a:extLst>
          </p:cNvPr>
          <p:cNvSpPr txBox="1"/>
          <p:nvPr/>
        </p:nvSpPr>
        <p:spPr>
          <a:xfrm>
            <a:off x="7193949" y="421538"/>
            <a:ext cx="3209779" cy="101566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ED7D31"/>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 focus on common word patterns every 2-3 weeks.</a:t>
            </a:r>
          </a:p>
        </p:txBody>
      </p:sp>
      <p:sp>
        <p:nvSpPr>
          <p:cNvPr id="14" name="Speech Bubble: Rectangle with Corners Rounded 13">
            <a:extLst>
              <a:ext uri="{FF2B5EF4-FFF2-40B4-BE49-F238E27FC236}">
                <a16:creationId xmlns:a16="http://schemas.microsoft.com/office/drawing/2014/main" id="{658DD568-272A-4D4B-9797-D49086D19B45}"/>
              </a:ext>
            </a:extLst>
          </p:cNvPr>
          <p:cNvSpPr/>
          <p:nvPr/>
        </p:nvSpPr>
        <p:spPr>
          <a:xfrm>
            <a:off x="7845752" y="5177450"/>
            <a:ext cx="3209779" cy="1075509"/>
          </a:xfrm>
          <a:prstGeom prst="wedgeRoundRectCallout">
            <a:avLst>
              <a:gd name="adj1" fmla="val 9195"/>
              <a:gd name="adj2" fmla="val -67460"/>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3" name="TextBox 12">
            <a:extLst>
              <a:ext uri="{FF2B5EF4-FFF2-40B4-BE49-F238E27FC236}">
                <a16:creationId xmlns:a16="http://schemas.microsoft.com/office/drawing/2014/main" id="{A8DEAA13-9CD3-4BFE-B145-65CE0885F2D9}"/>
              </a:ext>
            </a:extLst>
          </p:cNvPr>
          <p:cNvSpPr txBox="1"/>
          <p:nvPr/>
        </p:nvSpPr>
        <p:spPr>
          <a:xfrm>
            <a:off x="7950255" y="5237296"/>
            <a:ext cx="3105276" cy="101566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ED7D31"/>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Additional notes detailing the content of each lesson.</a:t>
            </a:r>
          </a:p>
        </p:txBody>
      </p:sp>
      <p:graphicFrame>
        <p:nvGraphicFramePr>
          <p:cNvPr id="3" name="Table 14">
            <a:extLst>
              <a:ext uri="{FF2B5EF4-FFF2-40B4-BE49-F238E27FC236}">
                <a16:creationId xmlns:a16="http://schemas.microsoft.com/office/drawing/2014/main" id="{41E9EE51-8F35-4485-8E0A-82252824C21C}"/>
              </a:ext>
            </a:extLst>
          </p:cNvPr>
          <p:cNvGraphicFramePr>
            <a:graphicFrameLocks noGrp="1"/>
          </p:cNvGraphicFramePr>
          <p:nvPr/>
        </p:nvGraphicFramePr>
        <p:xfrm>
          <a:off x="1271505" y="3856566"/>
          <a:ext cx="4011696" cy="1279314"/>
        </p:xfrm>
        <a:graphic>
          <a:graphicData uri="http://schemas.openxmlformats.org/drawingml/2006/table">
            <a:tbl>
              <a:tblPr firstRow="1" bandRow="1"/>
              <a:tblGrid>
                <a:gridCol w="1433595">
                  <a:extLst>
                    <a:ext uri="{9D8B030D-6E8A-4147-A177-3AD203B41FA5}">
                      <a16:colId xmlns:a16="http://schemas.microsoft.com/office/drawing/2014/main" val="2745695066"/>
                    </a:ext>
                  </a:extLst>
                </a:gridCol>
                <a:gridCol w="1240869">
                  <a:extLst>
                    <a:ext uri="{9D8B030D-6E8A-4147-A177-3AD203B41FA5}">
                      <a16:colId xmlns:a16="http://schemas.microsoft.com/office/drawing/2014/main" val="3806306475"/>
                    </a:ext>
                  </a:extLst>
                </a:gridCol>
                <a:gridCol w="1337232">
                  <a:extLst>
                    <a:ext uri="{9D8B030D-6E8A-4147-A177-3AD203B41FA5}">
                      <a16:colId xmlns:a16="http://schemas.microsoft.com/office/drawing/2014/main" val="4098391719"/>
                    </a:ext>
                  </a:extLst>
                </a:gridCol>
              </a:tblGrid>
              <a:tr h="1279314">
                <a:tc>
                  <a:txBody>
                    <a:bodyPr/>
                    <a:lstStyle/>
                    <a:p>
                      <a:pPr algn="ctr"/>
                      <a:r>
                        <a:rPr lang="en-GB" sz="2400" b="1" dirty="0">
                          <a:solidFill>
                            <a:schemeClr val="accent5">
                              <a:lumMod val="50000"/>
                            </a:schemeClr>
                          </a:solidFill>
                        </a:rPr>
                        <a:t>new</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tc>
                  <a:txBody>
                    <a:bodyPr/>
                    <a:lstStyle/>
                    <a:p>
                      <a:pPr algn="ctr"/>
                      <a:r>
                        <a:rPr lang="en-GB" sz="2400" b="1" dirty="0">
                          <a:solidFill>
                            <a:schemeClr val="accent5">
                              <a:lumMod val="50000"/>
                            </a:schemeClr>
                          </a:solidFill>
                        </a:rPr>
                        <a:t>revisit</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tc>
                  <a:txBody>
                    <a:bodyPr/>
                    <a:lstStyle/>
                    <a:p>
                      <a:pPr algn="ctr"/>
                      <a:r>
                        <a:rPr lang="en-GB" sz="2400" b="1" dirty="0">
                          <a:solidFill>
                            <a:schemeClr val="accent5">
                              <a:lumMod val="50000"/>
                            </a:schemeClr>
                          </a:solidFill>
                        </a:rPr>
                        <a:t>revisit</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753336654"/>
                  </a:ext>
                </a:extLst>
              </a:tr>
            </a:tbl>
          </a:graphicData>
        </a:graphic>
      </p:graphicFrame>
      <p:sp>
        <p:nvSpPr>
          <p:cNvPr id="5" name="Speech Bubble: Rectangle with Corners Rounded 4">
            <a:extLst>
              <a:ext uri="{FF2B5EF4-FFF2-40B4-BE49-F238E27FC236}">
                <a16:creationId xmlns:a16="http://schemas.microsoft.com/office/drawing/2014/main" id="{CC50FD47-1528-46A6-A091-8FB49B4EC71D}"/>
              </a:ext>
            </a:extLst>
          </p:cNvPr>
          <p:cNvSpPr/>
          <p:nvPr/>
        </p:nvSpPr>
        <p:spPr>
          <a:xfrm>
            <a:off x="112542" y="5205717"/>
            <a:ext cx="5661241" cy="1075509"/>
          </a:xfrm>
          <a:prstGeom prst="wedgeRoundRectCallout">
            <a:avLst>
              <a:gd name="adj1" fmla="val -31758"/>
              <a:gd name="adj2" fmla="val -80415"/>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6" name="TextBox 5">
            <a:extLst>
              <a:ext uri="{FF2B5EF4-FFF2-40B4-BE49-F238E27FC236}">
                <a16:creationId xmlns:a16="http://schemas.microsoft.com/office/drawing/2014/main" id="{04A2FF50-A20B-4E65-A82E-B9756BD12721}"/>
              </a:ext>
            </a:extLst>
          </p:cNvPr>
          <p:cNvSpPr txBox="1"/>
          <p:nvPr/>
        </p:nvSpPr>
        <p:spPr>
          <a:xfrm>
            <a:off x="112542" y="5205717"/>
            <a:ext cx="5765744" cy="1323439"/>
          </a:xfrm>
          <a:prstGeom prst="rect">
            <a:avLst/>
          </a:prstGeom>
          <a:noFill/>
          <a:ln>
            <a:noFill/>
          </a:ln>
        </p:spPr>
        <p:txBody>
          <a:bodyPr wrap="square" rtlCol="0">
            <a:spAutoFit/>
          </a:bodyPr>
          <a:lstStyle/>
          <a:p>
            <a:pPr marL="857250" marR="0" lvl="0" indent="-857250" algn="l" defTabSz="914400" rtl="0" eaLnBrk="1" fontAlgn="auto" latinLnBrk="0" hangingPunct="1">
              <a:lnSpc>
                <a:spcPct val="100000"/>
              </a:lnSpc>
              <a:spcBef>
                <a:spcPts val="0"/>
              </a:spcBef>
              <a:spcAft>
                <a:spcPts val="0"/>
              </a:spcAft>
              <a:buClr>
                <a:srgbClr val="ED7D31"/>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Grammar sequencing is language specific;</a:t>
            </a:r>
          </a:p>
          <a:p>
            <a:pPr marL="857250" marR="0" lvl="0" indent="-857250" algn="l" defTabSz="914400" rtl="0" eaLnBrk="1" fontAlgn="auto" latinLnBrk="0" hangingPunct="1">
              <a:lnSpc>
                <a:spcPct val="100000"/>
              </a:lnSpc>
              <a:spcBef>
                <a:spcPts val="0"/>
              </a:spcBef>
              <a:spcAft>
                <a:spcPts val="0"/>
              </a:spcAft>
              <a:buClr>
                <a:srgbClr val="ED7D31"/>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high frequency (irregular!) verbs,</a:t>
            </a:r>
          </a:p>
          <a:p>
            <a:pPr marL="857250" marR="0" lvl="0" indent="-857250" algn="l" defTabSz="914400" rtl="0" eaLnBrk="1" fontAlgn="auto" latinLnBrk="0" hangingPunct="1">
              <a:lnSpc>
                <a:spcPct val="100000"/>
              </a:lnSpc>
              <a:spcBef>
                <a:spcPts val="0"/>
              </a:spcBef>
              <a:spcAft>
                <a:spcPts val="0"/>
              </a:spcAft>
              <a:buClr>
                <a:srgbClr val="ED7D31"/>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then highly regular and frequent verbs.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84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9" grpId="0" animBg="1"/>
      <p:bldP spid="10" grpId="0"/>
      <p:bldP spid="11" grpId="0" animBg="1"/>
      <p:bldP spid="12" grpId="0"/>
      <p:bldP spid="14" grpId="0" animBg="1"/>
      <p:bldP spid="13" grpId="0"/>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515600" cy="1325563"/>
          </a:xfrm>
        </p:spPr>
        <p:txBody>
          <a:bodyPr/>
          <a:lstStyle/>
          <a:p>
            <a:pPr algn="ctr"/>
            <a:r>
              <a:rPr lang="en-GB" b="1" dirty="0"/>
              <a:t>Grammar</a:t>
            </a:r>
            <a:endParaRPr lang="en-GB" dirty="0"/>
          </a:p>
        </p:txBody>
      </p:sp>
      <p:sp>
        <p:nvSpPr>
          <p:cNvPr id="3" name="Content Placeholder 2"/>
          <p:cNvSpPr>
            <a:spLocks noGrp="1"/>
          </p:cNvSpPr>
          <p:nvPr>
            <p:ph idx="1"/>
          </p:nvPr>
        </p:nvSpPr>
        <p:spPr>
          <a:xfrm>
            <a:off x="838199" y="1004264"/>
            <a:ext cx="10408921" cy="5062311"/>
          </a:xfrm>
        </p:spPr>
        <p:txBody>
          <a:bodyPr>
            <a:normAutofit fontScale="92500" lnSpcReduction="10000"/>
          </a:bodyPr>
          <a:lstStyle/>
          <a:p>
            <a:pPr>
              <a:lnSpc>
                <a:spcPct val="150000"/>
              </a:lnSpc>
              <a:buClr>
                <a:schemeClr val="accent2"/>
              </a:buClr>
            </a:pPr>
            <a:r>
              <a:rPr lang="en-GB" dirty="0"/>
              <a:t>Broad parity across languages in terms of key features</a:t>
            </a:r>
          </a:p>
          <a:p>
            <a:pPr>
              <a:lnSpc>
                <a:spcPct val="150000"/>
              </a:lnSpc>
              <a:buClr>
                <a:schemeClr val="accent2"/>
              </a:buClr>
            </a:pPr>
            <a:r>
              <a:rPr lang="en-GB" dirty="0"/>
              <a:t>BUT … driven by language-specific characteristics</a:t>
            </a:r>
            <a:endParaRPr lang="en-GB" sz="2400" dirty="0"/>
          </a:p>
          <a:p>
            <a:pPr>
              <a:lnSpc>
                <a:spcPct val="150000"/>
              </a:lnSpc>
              <a:buClr>
                <a:schemeClr val="accent2"/>
              </a:buClr>
            </a:pPr>
            <a:r>
              <a:rPr lang="en-GB" sz="2800" dirty="0">
                <a:latin typeface="Century Gothic" panose="020B0502020202020204" pitchFamily="34" charset="0"/>
              </a:rPr>
              <a:t>New grammar features are elements of a paradigm, not a full paradigm</a:t>
            </a:r>
          </a:p>
          <a:p>
            <a:pPr>
              <a:lnSpc>
                <a:spcPct val="150000"/>
              </a:lnSpc>
              <a:buClr>
                <a:schemeClr val="accent2"/>
              </a:buClr>
            </a:pPr>
            <a:r>
              <a:rPr lang="en-GB" sz="2800" dirty="0">
                <a:latin typeface="Century Gothic" panose="020B0502020202020204" pitchFamily="34" charset="0"/>
              </a:rPr>
              <a:t>Explanation is followed by input practice, then scaffolded production</a:t>
            </a:r>
          </a:p>
          <a:p>
            <a:pPr>
              <a:lnSpc>
                <a:spcPct val="150000"/>
              </a:lnSpc>
              <a:buClr>
                <a:schemeClr val="accent2"/>
              </a:buClr>
            </a:pPr>
            <a:r>
              <a:rPr lang="en-GB" sz="2800" dirty="0">
                <a:latin typeface="Century Gothic" panose="020B0502020202020204" pitchFamily="34" charset="0"/>
              </a:rPr>
              <a:t>Revisiting and repeated practice lead eventually to less-structured production activities</a:t>
            </a:r>
          </a:p>
        </p:txBody>
      </p:sp>
      <p:pic>
        <p:nvPicPr>
          <p:cNvPr id="4" name="Picture 3" descr="Diagram&#10;&#10;Description automatically generated">
            <a:extLst>
              <a:ext uri="{FF2B5EF4-FFF2-40B4-BE49-F238E27FC236}">
                <a16:creationId xmlns:a16="http://schemas.microsoft.com/office/drawing/2014/main" id="{B5C8E1FA-197B-478A-ADAC-7B5FB0D85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473068" y="416047"/>
            <a:ext cx="3060455" cy="2228362"/>
          </a:xfrm>
          <a:prstGeom prst="rect">
            <a:avLst/>
          </a:prstGeom>
        </p:spPr>
      </p:pic>
    </p:spTree>
    <p:extLst>
      <p:ext uri="{BB962C8B-B14F-4D97-AF65-F5344CB8AC3E}">
        <p14:creationId xmlns:p14="http://schemas.microsoft.com/office/powerpoint/2010/main" val="118948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66800" y="0"/>
            <a:ext cx="10515600" cy="1325563"/>
          </a:xfrm>
        </p:spPr>
        <p:txBody>
          <a:bodyPr/>
          <a:lstStyle/>
          <a:p>
            <a:pPr algn="ctr"/>
            <a:r>
              <a:rPr lang="en-GB" b="1" dirty="0"/>
              <a:t>Vocabulary (1)</a:t>
            </a:r>
            <a:endParaRPr lang="en-GB" dirty="0"/>
          </a:p>
        </p:txBody>
      </p:sp>
      <p:sp>
        <p:nvSpPr>
          <p:cNvPr id="3" name="Content Placeholder 2"/>
          <p:cNvSpPr>
            <a:spLocks noGrp="1"/>
          </p:cNvSpPr>
          <p:nvPr>
            <p:ph idx="4294967295"/>
          </p:nvPr>
        </p:nvSpPr>
        <p:spPr>
          <a:xfrm>
            <a:off x="533400" y="1458790"/>
            <a:ext cx="11125200" cy="4568825"/>
          </a:xfrm>
        </p:spPr>
        <p:txBody>
          <a:bodyPr>
            <a:normAutofit/>
          </a:bodyPr>
          <a:lstStyle/>
          <a:p>
            <a:pPr>
              <a:lnSpc>
                <a:spcPct val="150000"/>
              </a:lnSpc>
              <a:buClr>
                <a:schemeClr val="accent2"/>
              </a:buClr>
            </a:pPr>
            <a:r>
              <a:rPr lang="en-GB" sz="2800" dirty="0">
                <a:latin typeface="Century Gothic" panose="020B0502020202020204" pitchFamily="34" charset="0"/>
              </a:rPr>
              <a:t>New words introduced in 30 / 38 weeks</a:t>
            </a:r>
          </a:p>
          <a:p>
            <a:pPr>
              <a:lnSpc>
                <a:spcPct val="150000"/>
              </a:lnSpc>
              <a:buClr>
                <a:schemeClr val="accent2"/>
              </a:buClr>
            </a:pPr>
            <a:r>
              <a:rPr lang="en-GB" sz="2800" dirty="0">
                <a:latin typeface="Century Gothic" panose="020B0502020202020204" pitchFamily="34" charset="0"/>
              </a:rPr>
              <a:t>Six ‘fallow’ weeks allow for revisiting Y7 vocabulary</a:t>
            </a:r>
          </a:p>
          <a:p>
            <a:pPr>
              <a:lnSpc>
                <a:spcPct val="150000"/>
              </a:lnSpc>
              <a:buClr>
                <a:schemeClr val="accent2"/>
              </a:buClr>
            </a:pPr>
            <a:r>
              <a:rPr lang="en-GB" sz="2800" dirty="0">
                <a:latin typeface="Century Gothic" panose="020B0502020202020204" pitchFamily="34" charset="0"/>
              </a:rPr>
              <a:t>On average, new vocabulary sets have 10-12 new words </a:t>
            </a:r>
          </a:p>
          <a:p>
            <a:pPr>
              <a:lnSpc>
                <a:spcPct val="150000"/>
              </a:lnSpc>
              <a:buClr>
                <a:schemeClr val="accent2"/>
              </a:buClr>
            </a:pPr>
            <a:r>
              <a:rPr lang="en-GB" sz="2800" dirty="0">
                <a:latin typeface="Century Gothic" panose="020B0502020202020204" pitchFamily="34" charset="0"/>
              </a:rPr>
              <a:t>Overall, 300 – 360 words </a:t>
            </a:r>
            <a:r>
              <a:rPr lang="en-GB" dirty="0"/>
              <a:t>taught in Y8</a:t>
            </a:r>
            <a:endParaRPr lang="en-GB" sz="2800" dirty="0">
              <a:latin typeface="Century Gothic" panose="020B0502020202020204" pitchFamily="34" charset="0"/>
            </a:endParaRPr>
          </a:p>
          <a:p>
            <a:pPr>
              <a:lnSpc>
                <a:spcPct val="150000"/>
              </a:lnSpc>
              <a:buClr>
                <a:schemeClr val="accent2"/>
              </a:buClr>
            </a:pPr>
            <a:endParaRPr lang="en-GB" sz="2800" dirty="0">
              <a:latin typeface="Century Gothic" panose="020B0502020202020204" pitchFamily="34" charset="0"/>
            </a:endParaRPr>
          </a:p>
        </p:txBody>
      </p:sp>
      <p:pic>
        <p:nvPicPr>
          <p:cNvPr id="4" name="Picture 3" descr="Diagram&#10;&#10;Description automatically generated">
            <a:extLst>
              <a:ext uri="{FF2B5EF4-FFF2-40B4-BE49-F238E27FC236}">
                <a16:creationId xmlns:a16="http://schemas.microsoft.com/office/drawing/2014/main" id="{B7BC6AEF-73F4-446D-8D43-4F326830DA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473068" y="416047"/>
            <a:ext cx="3060455" cy="2228362"/>
          </a:xfrm>
          <a:prstGeom prst="rect">
            <a:avLst/>
          </a:prstGeom>
        </p:spPr>
      </p:pic>
    </p:spTree>
    <p:extLst>
      <p:ext uri="{BB962C8B-B14F-4D97-AF65-F5344CB8AC3E}">
        <p14:creationId xmlns:p14="http://schemas.microsoft.com/office/powerpoint/2010/main" val="17306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66800" y="0"/>
            <a:ext cx="10515600" cy="1325563"/>
          </a:xfrm>
        </p:spPr>
        <p:txBody>
          <a:bodyPr/>
          <a:lstStyle/>
          <a:p>
            <a:pPr algn="ctr"/>
            <a:r>
              <a:rPr lang="en-GB" b="1" dirty="0"/>
              <a:t>Vocabulary (2)</a:t>
            </a:r>
            <a:endParaRPr lang="en-GB" dirty="0"/>
          </a:p>
        </p:txBody>
      </p:sp>
      <p:sp>
        <p:nvSpPr>
          <p:cNvPr id="3" name="Content Placeholder 2"/>
          <p:cNvSpPr>
            <a:spLocks noGrp="1"/>
          </p:cNvSpPr>
          <p:nvPr>
            <p:ph idx="4294967295"/>
          </p:nvPr>
        </p:nvSpPr>
        <p:spPr>
          <a:xfrm>
            <a:off x="-193431" y="1513132"/>
            <a:ext cx="10287000" cy="4568825"/>
          </a:xfrm>
        </p:spPr>
        <p:txBody>
          <a:bodyPr>
            <a:normAutofit/>
          </a:bodyPr>
          <a:lstStyle/>
          <a:p>
            <a:pPr lvl="1">
              <a:lnSpc>
                <a:spcPct val="150000"/>
              </a:lnSpc>
              <a:buClr>
                <a:schemeClr val="accent2"/>
              </a:buClr>
            </a:pPr>
            <a:r>
              <a:rPr lang="en-GB" sz="2800" dirty="0">
                <a:latin typeface="Century Gothic" panose="020B0502020202020204" pitchFamily="34" charset="0"/>
              </a:rPr>
              <a:t>Word frequency – largely words in 2000 most frequent</a:t>
            </a:r>
          </a:p>
          <a:p>
            <a:pPr lvl="1">
              <a:lnSpc>
                <a:spcPct val="150000"/>
              </a:lnSpc>
              <a:buClr>
                <a:schemeClr val="accent2"/>
              </a:buClr>
            </a:pPr>
            <a:r>
              <a:rPr lang="en-GB" sz="2800" dirty="0">
                <a:latin typeface="Century Gothic" panose="020B0502020202020204" pitchFamily="34" charset="0"/>
              </a:rPr>
              <a:t>Continuing to build the </a:t>
            </a:r>
            <a:r>
              <a:rPr lang="en-GB" sz="2800" b="1" dirty="0">
                <a:latin typeface="Century Gothic" panose="020B0502020202020204" pitchFamily="34" charset="0"/>
              </a:rPr>
              <a:t>verb</a:t>
            </a:r>
            <a:r>
              <a:rPr lang="en-GB" sz="2800" dirty="0">
                <a:latin typeface="Century Gothic" panose="020B0502020202020204" pitchFamily="34" charset="0"/>
              </a:rPr>
              <a:t> lexicon</a:t>
            </a:r>
          </a:p>
          <a:p>
            <a:pPr lvl="1">
              <a:lnSpc>
                <a:spcPct val="150000"/>
              </a:lnSpc>
              <a:buClr>
                <a:schemeClr val="accent2"/>
              </a:buClr>
            </a:pPr>
            <a:r>
              <a:rPr lang="en-GB" sz="2800" dirty="0">
                <a:latin typeface="Century Gothic" panose="020B0502020202020204" pitchFamily="34" charset="0"/>
              </a:rPr>
              <a:t>Mixed word classes, allows sentence creation from start</a:t>
            </a:r>
          </a:p>
          <a:p>
            <a:pPr lvl="1">
              <a:lnSpc>
                <a:spcPct val="150000"/>
              </a:lnSpc>
              <a:buClr>
                <a:schemeClr val="accent2"/>
              </a:buClr>
            </a:pPr>
            <a:r>
              <a:rPr lang="en-GB" sz="2800" dirty="0">
                <a:latin typeface="Century Gothic" panose="020B0502020202020204" pitchFamily="34" charset="0"/>
              </a:rPr>
              <a:t>Word selection supports the grammar</a:t>
            </a:r>
          </a:p>
        </p:txBody>
      </p:sp>
      <p:pic>
        <p:nvPicPr>
          <p:cNvPr id="4" name="Picture 3" descr="Diagram&#10;&#10;Description automatically generated">
            <a:extLst>
              <a:ext uri="{FF2B5EF4-FFF2-40B4-BE49-F238E27FC236}">
                <a16:creationId xmlns:a16="http://schemas.microsoft.com/office/drawing/2014/main" id="{AD91A8E9-5C9F-4EE2-82B7-974B7A4902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473068" y="416047"/>
            <a:ext cx="3060455" cy="2228362"/>
          </a:xfrm>
          <a:prstGeom prst="rect">
            <a:avLst/>
          </a:prstGeom>
        </p:spPr>
      </p:pic>
    </p:spTree>
    <p:extLst>
      <p:ext uri="{BB962C8B-B14F-4D97-AF65-F5344CB8AC3E}">
        <p14:creationId xmlns:p14="http://schemas.microsoft.com/office/powerpoint/2010/main" val="82410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363" y="0"/>
            <a:ext cx="10515600" cy="1325563"/>
          </a:xfrm>
        </p:spPr>
        <p:txBody>
          <a:bodyPr/>
          <a:lstStyle/>
          <a:p>
            <a:pPr algn="ctr"/>
            <a:r>
              <a:rPr lang="en-GB" b="1" dirty="0"/>
              <a:t>Vocabulary (3)</a:t>
            </a:r>
            <a:endParaRPr lang="en-GB" dirty="0"/>
          </a:p>
        </p:txBody>
      </p:sp>
      <p:sp>
        <p:nvSpPr>
          <p:cNvPr id="3" name="Content Placeholder 2"/>
          <p:cNvSpPr>
            <a:spLocks noGrp="1"/>
          </p:cNvSpPr>
          <p:nvPr>
            <p:ph idx="4294967295"/>
          </p:nvPr>
        </p:nvSpPr>
        <p:spPr>
          <a:xfrm>
            <a:off x="434181" y="1576632"/>
            <a:ext cx="11323637" cy="4130675"/>
          </a:xfrm>
        </p:spPr>
        <p:txBody>
          <a:bodyPr>
            <a:normAutofit lnSpcReduction="10000"/>
          </a:bodyPr>
          <a:lstStyle/>
          <a:p>
            <a:pPr>
              <a:lnSpc>
                <a:spcPct val="150000"/>
              </a:lnSpc>
              <a:buClr>
                <a:schemeClr val="accent2"/>
              </a:buClr>
            </a:pPr>
            <a:r>
              <a:rPr lang="en-GB" sz="2800" dirty="0">
                <a:latin typeface="Century Gothic" panose="020B0502020202020204" pitchFamily="34" charset="0"/>
              </a:rPr>
              <a:t>Systematic revisiting at thee and nine week intervals</a:t>
            </a:r>
          </a:p>
          <a:p>
            <a:pPr>
              <a:lnSpc>
                <a:spcPct val="150000"/>
              </a:lnSpc>
              <a:buClr>
                <a:schemeClr val="accent2"/>
              </a:buClr>
            </a:pPr>
            <a:r>
              <a:rPr lang="en-GB" dirty="0"/>
              <a:t>Pre-learning (and revisiting) using CALL</a:t>
            </a:r>
          </a:p>
          <a:p>
            <a:pPr>
              <a:lnSpc>
                <a:spcPct val="150000"/>
              </a:lnSpc>
              <a:buClr>
                <a:schemeClr val="accent2"/>
              </a:buClr>
            </a:pPr>
            <a:r>
              <a:rPr lang="en-GB" sz="2800" dirty="0">
                <a:latin typeface="Century Gothic" panose="020B0502020202020204" pitchFamily="34" charset="0"/>
              </a:rPr>
              <a:t>Y8 vocabulary learning homework now includes synonym, antonym, association and word substitution activities</a:t>
            </a:r>
          </a:p>
          <a:p>
            <a:pPr>
              <a:lnSpc>
                <a:spcPct val="150000"/>
              </a:lnSpc>
              <a:buClr>
                <a:schemeClr val="accent2"/>
              </a:buClr>
            </a:pPr>
            <a:r>
              <a:rPr lang="en-GB" sz="2800" dirty="0">
                <a:latin typeface="Century Gothic" panose="020B0502020202020204" pitchFamily="34" charset="0"/>
              </a:rPr>
              <a:t>Resources carefully recycle previously learnt vocabulary</a:t>
            </a:r>
          </a:p>
          <a:p>
            <a:pPr>
              <a:lnSpc>
                <a:spcPct val="150000"/>
              </a:lnSpc>
              <a:buClr>
                <a:schemeClr val="accent2"/>
              </a:buClr>
            </a:pPr>
            <a:r>
              <a:rPr lang="en-GB" sz="2800" dirty="0">
                <a:latin typeface="Century Gothic" panose="020B0502020202020204" pitchFamily="34" charset="0"/>
              </a:rPr>
              <a:t>NCELP approach to words with multiple meanings</a:t>
            </a:r>
          </a:p>
        </p:txBody>
      </p:sp>
      <p:pic>
        <p:nvPicPr>
          <p:cNvPr id="4" name="Picture 3" descr="Diagram&#10;&#10;Description automatically generated">
            <a:extLst>
              <a:ext uri="{FF2B5EF4-FFF2-40B4-BE49-F238E27FC236}">
                <a16:creationId xmlns:a16="http://schemas.microsoft.com/office/drawing/2014/main" id="{5A69B698-06A2-4403-9950-7AEE985A72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473068" y="416047"/>
            <a:ext cx="3060455" cy="2228362"/>
          </a:xfrm>
          <a:prstGeom prst="rect">
            <a:avLst/>
          </a:prstGeom>
        </p:spPr>
      </p:pic>
    </p:spTree>
    <p:extLst>
      <p:ext uri="{BB962C8B-B14F-4D97-AF65-F5344CB8AC3E}">
        <p14:creationId xmlns:p14="http://schemas.microsoft.com/office/powerpoint/2010/main" val="335639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515600" cy="1325563"/>
          </a:xfrm>
        </p:spPr>
        <p:txBody>
          <a:bodyPr/>
          <a:lstStyle/>
          <a:p>
            <a:pPr algn="ctr"/>
            <a:r>
              <a:rPr lang="en-GB" b="1" dirty="0"/>
              <a:t>Sounds of the language</a:t>
            </a:r>
            <a:endParaRPr lang="en-GB" dirty="0"/>
          </a:p>
        </p:txBody>
      </p:sp>
      <p:sp>
        <p:nvSpPr>
          <p:cNvPr id="3" name="Content Placeholder 2"/>
          <p:cNvSpPr>
            <a:spLocks noGrp="1"/>
          </p:cNvSpPr>
          <p:nvPr>
            <p:ph idx="4294967295"/>
          </p:nvPr>
        </p:nvSpPr>
        <p:spPr>
          <a:xfrm>
            <a:off x="231880" y="1068510"/>
            <a:ext cx="10034954" cy="4351337"/>
          </a:xfrm>
        </p:spPr>
        <p:txBody>
          <a:bodyPr>
            <a:noAutofit/>
          </a:bodyPr>
          <a:lstStyle/>
          <a:p>
            <a:pPr>
              <a:lnSpc>
                <a:spcPct val="150000"/>
              </a:lnSpc>
              <a:buClr>
                <a:schemeClr val="accent2"/>
              </a:buClr>
            </a:pPr>
            <a:r>
              <a:rPr lang="en-GB" sz="2800" dirty="0">
                <a:latin typeface="Century Gothic" panose="020B0502020202020204" pitchFamily="34" charset="0"/>
              </a:rPr>
              <a:t>Builds on Y7 phonics strand</a:t>
            </a:r>
          </a:p>
          <a:p>
            <a:pPr>
              <a:lnSpc>
                <a:spcPct val="150000"/>
              </a:lnSpc>
              <a:buClr>
                <a:schemeClr val="accent2"/>
              </a:buClr>
            </a:pPr>
            <a:r>
              <a:rPr lang="en-GB" sz="2800" dirty="0">
                <a:latin typeface="Century Gothic" panose="020B0502020202020204" pitchFamily="34" charset="0"/>
              </a:rPr>
              <a:t>Includes range of elements most appropriate to each language</a:t>
            </a:r>
          </a:p>
          <a:p>
            <a:pPr>
              <a:lnSpc>
                <a:spcPct val="150000"/>
              </a:lnSpc>
              <a:buClr>
                <a:schemeClr val="accent2"/>
              </a:buClr>
            </a:pPr>
            <a:r>
              <a:rPr lang="en-GB" sz="2800" dirty="0">
                <a:latin typeface="Century Gothic" panose="020B0502020202020204" pitchFamily="34" charset="0"/>
              </a:rPr>
              <a:t>Previously-taught SSC are revisited, and in addition:</a:t>
            </a:r>
          </a:p>
          <a:p>
            <a:pPr lvl="1">
              <a:lnSpc>
                <a:spcPct val="150000"/>
              </a:lnSpc>
              <a:buClr>
                <a:schemeClr val="accent2"/>
              </a:buClr>
            </a:pPr>
            <a:r>
              <a:rPr lang="en-GB" dirty="0">
                <a:latin typeface="Century Gothic" panose="020B0502020202020204" pitchFamily="34" charset="0"/>
              </a:rPr>
              <a:t>French introduces new SSC, develops liaison knowledge</a:t>
            </a:r>
          </a:p>
          <a:p>
            <a:pPr lvl="1">
              <a:lnSpc>
                <a:spcPct val="150000"/>
              </a:lnSpc>
              <a:buClr>
                <a:schemeClr val="accent2"/>
              </a:buClr>
            </a:pPr>
            <a:r>
              <a:rPr lang="en-GB" dirty="0"/>
              <a:t>Spanish focuses on word stress patterns</a:t>
            </a:r>
          </a:p>
          <a:p>
            <a:pPr lvl="1">
              <a:lnSpc>
                <a:spcPct val="150000"/>
              </a:lnSpc>
              <a:buClr>
                <a:schemeClr val="accent2"/>
              </a:buClr>
            </a:pPr>
            <a:r>
              <a:rPr lang="en-GB" dirty="0">
                <a:latin typeface="Century Gothic" panose="020B0502020202020204" pitchFamily="34" charset="0"/>
              </a:rPr>
              <a:t>German combines </a:t>
            </a:r>
            <a:r>
              <a:rPr lang="en-GB" dirty="0" err="1">
                <a:latin typeface="Century Gothic" panose="020B0502020202020204" pitchFamily="34" charset="0"/>
              </a:rPr>
              <a:t>tricker</a:t>
            </a:r>
            <a:r>
              <a:rPr lang="en-GB" dirty="0">
                <a:latin typeface="Century Gothic" panose="020B0502020202020204" pitchFamily="34" charset="0"/>
              </a:rPr>
              <a:t> pairs and sets of SSC for further practice</a:t>
            </a:r>
          </a:p>
        </p:txBody>
      </p:sp>
      <p:pic>
        <p:nvPicPr>
          <p:cNvPr id="4" name="Picture 3" descr="Diagram&#10;&#10;Description automatically generated">
            <a:extLst>
              <a:ext uri="{FF2B5EF4-FFF2-40B4-BE49-F238E27FC236}">
                <a16:creationId xmlns:a16="http://schemas.microsoft.com/office/drawing/2014/main" id="{3AC9DD90-A8AE-4475-91D3-1389D867BD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473068" y="416047"/>
            <a:ext cx="3060455" cy="2228362"/>
          </a:xfrm>
          <a:prstGeom prst="rect">
            <a:avLst/>
          </a:prstGeom>
        </p:spPr>
      </p:pic>
    </p:spTree>
    <p:extLst>
      <p:ext uri="{BB962C8B-B14F-4D97-AF65-F5344CB8AC3E}">
        <p14:creationId xmlns:p14="http://schemas.microsoft.com/office/powerpoint/2010/main" val="122957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5" y="0"/>
            <a:ext cx="10515600" cy="1325563"/>
          </a:xfrm>
        </p:spPr>
        <p:txBody>
          <a:bodyPr/>
          <a:lstStyle/>
          <a:p>
            <a:pPr algn="ctr"/>
            <a:r>
              <a:rPr lang="en-GB" b="1" dirty="0" err="1"/>
              <a:t>Textploitation</a:t>
            </a:r>
            <a:r>
              <a:rPr lang="en-GB" b="1" dirty="0"/>
              <a:t> and cultural context</a:t>
            </a:r>
            <a:endParaRPr lang="en-GB" dirty="0"/>
          </a:p>
        </p:txBody>
      </p:sp>
      <p:sp>
        <p:nvSpPr>
          <p:cNvPr id="3" name="Content Placeholder 2"/>
          <p:cNvSpPr>
            <a:spLocks noGrp="1"/>
          </p:cNvSpPr>
          <p:nvPr>
            <p:ph idx="4294967295"/>
          </p:nvPr>
        </p:nvSpPr>
        <p:spPr>
          <a:xfrm>
            <a:off x="373062" y="1505072"/>
            <a:ext cx="11445875" cy="4351337"/>
          </a:xfrm>
        </p:spPr>
        <p:txBody>
          <a:bodyPr>
            <a:noAutofit/>
          </a:bodyPr>
          <a:lstStyle/>
          <a:p>
            <a:pPr>
              <a:lnSpc>
                <a:spcPct val="150000"/>
              </a:lnSpc>
              <a:buClr>
                <a:schemeClr val="accent2"/>
              </a:buClr>
            </a:pPr>
            <a:r>
              <a:rPr lang="en-GB" sz="2800" dirty="0">
                <a:latin typeface="Century Gothic" panose="020B0502020202020204" pitchFamily="34" charset="0"/>
              </a:rPr>
              <a:t>Weeks to focus on rich, more challenging texts</a:t>
            </a:r>
          </a:p>
          <a:p>
            <a:pPr>
              <a:lnSpc>
                <a:spcPct val="150000"/>
              </a:lnSpc>
              <a:buClr>
                <a:schemeClr val="accent2"/>
              </a:buClr>
            </a:pPr>
            <a:r>
              <a:rPr lang="en-GB" dirty="0"/>
              <a:t>Secure, (and growing) vocabulary of high frequency words supports the understanding of longer texts</a:t>
            </a:r>
            <a:endParaRPr lang="en-GB" sz="2800" dirty="0"/>
          </a:p>
          <a:p>
            <a:pPr>
              <a:lnSpc>
                <a:spcPct val="150000"/>
              </a:lnSpc>
              <a:buClr>
                <a:schemeClr val="accent2"/>
              </a:buClr>
            </a:pPr>
            <a:r>
              <a:rPr lang="en-GB" sz="2800" dirty="0">
                <a:latin typeface="Century Gothic" panose="020B0502020202020204" pitchFamily="34" charset="0"/>
              </a:rPr>
              <a:t> </a:t>
            </a:r>
            <a:r>
              <a:rPr lang="en-GB" dirty="0"/>
              <a:t>Inclusion of authentic, semi-adapted factual and literary texts</a:t>
            </a:r>
          </a:p>
          <a:p>
            <a:pPr>
              <a:lnSpc>
                <a:spcPct val="150000"/>
              </a:lnSpc>
              <a:buClr>
                <a:schemeClr val="accent2"/>
              </a:buClr>
            </a:pPr>
            <a:r>
              <a:rPr lang="en-GB" sz="2800" dirty="0">
                <a:latin typeface="Century Gothic" panose="020B0502020202020204" pitchFamily="34" charset="0"/>
              </a:rPr>
              <a:t>Readability checked using the Word Profiler</a:t>
            </a:r>
          </a:p>
        </p:txBody>
      </p:sp>
    </p:spTree>
    <p:extLst>
      <p:ext uri="{BB962C8B-B14F-4D97-AF65-F5344CB8AC3E}">
        <p14:creationId xmlns:p14="http://schemas.microsoft.com/office/powerpoint/2010/main" val="178375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5" y="0"/>
            <a:ext cx="10515600" cy="1325563"/>
          </a:xfrm>
        </p:spPr>
        <p:txBody>
          <a:bodyPr/>
          <a:lstStyle/>
          <a:p>
            <a:pPr algn="ctr"/>
            <a:r>
              <a:rPr lang="en-GB" b="1" dirty="0"/>
              <a:t>Assessment</a:t>
            </a:r>
            <a:endParaRPr lang="en-GB" dirty="0"/>
          </a:p>
        </p:txBody>
      </p:sp>
      <p:sp>
        <p:nvSpPr>
          <p:cNvPr id="3" name="Content Placeholder 2"/>
          <p:cNvSpPr>
            <a:spLocks noGrp="1"/>
          </p:cNvSpPr>
          <p:nvPr>
            <p:ph idx="4294967295"/>
          </p:nvPr>
        </p:nvSpPr>
        <p:spPr>
          <a:xfrm>
            <a:off x="280987" y="1253331"/>
            <a:ext cx="11445875" cy="4351337"/>
          </a:xfrm>
        </p:spPr>
        <p:txBody>
          <a:bodyPr>
            <a:noAutofit/>
          </a:bodyPr>
          <a:lstStyle/>
          <a:p>
            <a:pPr>
              <a:lnSpc>
                <a:spcPct val="150000"/>
              </a:lnSpc>
              <a:buClr>
                <a:schemeClr val="accent2"/>
              </a:buClr>
            </a:pPr>
            <a:r>
              <a:rPr lang="en-GB" sz="2800" dirty="0">
                <a:latin typeface="Century Gothic" panose="020B0502020202020204" pitchFamily="34" charset="0"/>
              </a:rPr>
              <a:t>Two Y8 assessment weeks, January and June</a:t>
            </a:r>
          </a:p>
          <a:p>
            <a:pPr>
              <a:lnSpc>
                <a:spcPct val="150000"/>
              </a:lnSpc>
              <a:buClr>
                <a:schemeClr val="accent2"/>
              </a:buClr>
            </a:pPr>
            <a:r>
              <a:rPr lang="en-GB" sz="2800" dirty="0">
                <a:latin typeface="Century Gothic" panose="020B0502020202020204" pitchFamily="34" charset="0"/>
              </a:rPr>
              <a:t>Achievement (Jan/June) </a:t>
            </a:r>
            <a:r>
              <a:rPr lang="en-GB" dirty="0"/>
              <a:t>and Applying your knowledge tests (June only)</a:t>
            </a:r>
          </a:p>
          <a:p>
            <a:pPr>
              <a:lnSpc>
                <a:spcPct val="150000"/>
              </a:lnSpc>
              <a:buClr>
                <a:schemeClr val="accent2"/>
              </a:buClr>
            </a:pPr>
            <a:r>
              <a:rPr lang="en-GB" dirty="0"/>
              <a:t>Filmed assessment lessons work through two examples of each question type</a:t>
            </a:r>
          </a:p>
          <a:p>
            <a:pPr>
              <a:lnSpc>
                <a:spcPct val="150000"/>
              </a:lnSpc>
              <a:buClr>
                <a:schemeClr val="accent2"/>
              </a:buClr>
            </a:pPr>
            <a:r>
              <a:rPr lang="en-GB" dirty="0"/>
              <a:t>More detail on assessment principles available here: </a:t>
            </a:r>
            <a:r>
              <a:rPr lang="en-GB" u="sng" dirty="0">
                <a:hlinkClick r:id="rId3">
                  <a:extLst>
                    <a:ext uri="{A12FA001-AC4F-418D-AE19-62706E023703}">
                      <ahyp:hlinkClr xmlns:ahyp="http://schemas.microsoft.com/office/drawing/2018/hyperlinkcolor" val="tx"/>
                    </a:ext>
                  </a:extLst>
                </a:hlinkClick>
              </a:rPr>
              <a:t>Phonics</a:t>
            </a:r>
            <a:r>
              <a:rPr lang="en-GB" dirty="0"/>
              <a:t>, </a:t>
            </a:r>
            <a:r>
              <a:rPr lang="en-GB" u="sng" dirty="0">
                <a:hlinkClick r:id="rId4">
                  <a:extLst>
                    <a:ext uri="{A12FA001-AC4F-418D-AE19-62706E023703}">
                      <ahyp:hlinkClr xmlns:ahyp="http://schemas.microsoft.com/office/drawing/2018/hyperlinkcolor" val="tx"/>
                    </a:ext>
                  </a:extLst>
                </a:hlinkClick>
              </a:rPr>
              <a:t>Vocabulary</a:t>
            </a:r>
            <a:r>
              <a:rPr lang="en-GB" dirty="0"/>
              <a:t>, </a:t>
            </a:r>
            <a:r>
              <a:rPr lang="en-GB" u="sng" dirty="0">
                <a:hlinkClick r:id="rId5">
                  <a:extLst>
                    <a:ext uri="{A12FA001-AC4F-418D-AE19-62706E023703}">
                      <ahyp:hlinkClr xmlns:ahyp="http://schemas.microsoft.com/office/drawing/2018/hyperlinkcolor" val="tx"/>
                    </a:ext>
                  </a:extLst>
                </a:hlinkClick>
              </a:rPr>
              <a:t>Grammar</a:t>
            </a:r>
            <a:endParaRPr lang="en-GB" dirty="0"/>
          </a:p>
          <a:p>
            <a:pPr>
              <a:lnSpc>
                <a:spcPct val="150000"/>
              </a:lnSpc>
              <a:buClr>
                <a:schemeClr val="accent2"/>
              </a:buClr>
            </a:pPr>
            <a:endParaRPr lang="en-GB" dirty="0"/>
          </a:p>
        </p:txBody>
      </p:sp>
      <p:pic>
        <p:nvPicPr>
          <p:cNvPr id="4" name="Picture 3">
            <a:extLst>
              <a:ext uri="{FF2B5EF4-FFF2-40B4-BE49-F238E27FC236}">
                <a16:creationId xmlns:a16="http://schemas.microsoft.com/office/drawing/2014/main" id="{66629447-2B8C-46E7-AA47-0EE33BF5FD40}"/>
              </a:ext>
            </a:extLst>
          </p:cNvPr>
          <p:cNvPicPr>
            <a:picLocks noChangeAspect="1"/>
          </p:cNvPicPr>
          <p:nvPr/>
        </p:nvPicPr>
        <p:blipFill>
          <a:blip r:embed="rId6"/>
          <a:stretch>
            <a:fillRect/>
          </a:stretch>
        </p:blipFill>
        <p:spPr>
          <a:xfrm>
            <a:off x="3154206" y="4079631"/>
            <a:ext cx="651024" cy="896116"/>
          </a:xfrm>
          <a:prstGeom prst="rect">
            <a:avLst/>
          </a:prstGeom>
        </p:spPr>
      </p:pic>
    </p:spTree>
    <p:extLst>
      <p:ext uri="{BB962C8B-B14F-4D97-AF65-F5344CB8AC3E}">
        <p14:creationId xmlns:p14="http://schemas.microsoft.com/office/powerpoint/2010/main" val="396608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10" y="280511"/>
            <a:ext cx="10515600" cy="1325563"/>
          </a:xfrm>
        </p:spPr>
        <p:txBody>
          <a:bodyPr/>
          <a:lstStyle/>
          <a:p>
            <a:r>
              <a:rPr lang="en-GB" b="1" dirty="0"/>
              <a:t>Tabs in the NCELP SOW</a:t>
            </a:r>
            <a:endParaRPr lang="en-GB" dirty="0"/>
          </a:p>
        </p:txBody>
      </p:sp>
      <p:sp>
        <p:nvSpPr>
          <p:cNvPr id="3" name="Content Placeholder 2"/>
          <p:cNvSpPr>
            <a:spLocks noGrp="1"/>
          </p:cNvSpPr>
          <p:nvPr>
            <p:ph idx="1"/>
          </p:nvPr>
        </p:nvSpPr>
        <p:spPr>
          <a:xfrm>
            <a:off x="733624" y="1146238"/>
            <a:ext cx="10724751" cy="5138738"/>
          </a:xfrm>
        </p:spPr>
        <p:txBody>
          <a:bodyPr>
            <a:normAutofit/>
          </a:bodyPr>
          <a:lstStyle/>
          <a:p>
            <a:pPr marL="0" indent="0">
              <a:lnSpc>
                <a:spcPct val="150000"/>
              </a:lnSpc>
              <a:buClr>
                <a:schemeClr val="accent2"/>
              </a:buClr>
              <a:buNone/>
            </a:pPr>
            <a:r>
              <a:rPr lang="en-GB" sz="2800" dirty="0">
                <a:solidFill>
                  <a:schemeClr val="accent5">
                    <a:lumMod val="75000"/>
                  </a:schemeClr>
                </a:solidFill>
                <a:latin typeface="Century Gothic" panose="020B0502020202020204" pitchFamily="34" charset="0"/>
              </a:rPr>
              <a:t> </a:t>
            </a:r>
          </a:p>
        </p:txBody>
      </p:sp>
      <p:pic>
        <p:nvPicPr>
          <p:cNvPr id="4" name="Picture 3">
            <a:extLst>
              <a:ext uri="{FF2B5EF4-FFF2-40B4-BE49-F238E27FC236}">
                <a16:creationId xmlns:a16="http://schemas.microsoft.com/office/drawing/2014/main" id="{436316E4-2EF9-4878-8793-99B362446713}"/>
              </a:ext>
            </a:extLst>
          </p:cNvPr>
          <p:cNvPicPr>
            <a:picLocks noChangeAspect="1"/>
          </p:cNvPicPr>
          <p:nvPr/>
        </p:nvPicPr>
        <p:blipFill>
          <a:blip r:embed="rId3"/>
          <a:stretch>
            <a:fillRect/>
          </a:stretch>
        </p:blipFill>
        <p:spPr>
          <a:xfrm>
            <a:off x="309122" y="1463198"/>
            <a:ext cx="11489880" cy="534413"/>
          </a:xfrm>
          <a:prstGeom prst="rect">
            <a:avLst/>
          </a:prstGeom>
        </p:spPr>
      </p:pic>
      <p:sp>
        <p:nvSpPr>
          <p:cNvPr id="6" name="Oval Callout 5">
            <a:extLst>
              <a:ext uri="{FF2B5EF4-FFF2-40B4-BE49-F238E27FC236}">
                <a16:creationId xmlns:a16="http://schemas.microsoft.com/office/drawing/2014/main" id="{9ABE4DD3-5185-4241-B83E-0D43B669B707}"/>
              </a:ext>
            </a:extLst>
          </p:cNvPr>
          <p:cNvSpPr/>
          <p:nvPr/>
        </p:nvSpPr>
        <p:spPr>
          <a:xfrm>
            <a:off x="2032000" y="3076173"/>
            <a:ext cx="6629400" cy="1889527"/>
          </a:xfrm>
          <a:prstGeom prst="wedgeEllipseCallout">
            <a:avLst>
              <a:gd name="adj1" fmla="val 25555"/>
              <a:gd name="adj2" fmla="val -114762"/>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RESOURCES</a:t>
            </a:r>
            <a:r>
              <a:rPr kumimoji="0" lang="en-GB" sz="2400" b="0" i="0" u="none" strike="noStrike" kern="0" cap="none" spc="0" normalizeH="0" noProof="0" dirty="0">
                <a:ln>
                  <a:noFill/>
                </a:ln>
                <a:solidFill>
                  <a:srgbClr val="FFFFFF"/>
                </a:solidFill>
                <a:effectLst/>
                <a:uLnTx/>
                <a:uFillTx/>
                <a:latin typeface="Century Gothic" panose="020B0502020202020204" pitchFamily="34" charset="0"/>
                <a:ea typeface="+mn-ea"/>
                <a:cs typeface="+mn-cs"/>
                <a:sym typeface="Arial"/>
              </a:rPr>
              <a:t> Y8 is a page of individual links to each SOW resource.</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9243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entury Gothic" panose="020B0502020202020204" pitchFamily="34" charset="0"/>
              </a:rPr>
              <a:t>Curriculum planning principles </a:t>
            </a:r>
          </a:p>
        </p:txBody>
      </p:sp>
      <p:sp>
        <p:nvSpPr>
          <p:cNvPr id="3" name="Content Placeholder 2"/>
          <p:cNvSpPr>
            <a:spLocks noGrp="1"/>
          </p:cNvSpPr>
          <p:nvPr>
            <p:ph idx="1"/>
          </p:nvPr>
        </p:nvSpPr>
        <p:spPr>
          <a:xfrm>
            <a:off x="838200" y="1867330"/>
            <a:ext cx="10515600" cy="4351338"/>
          </a:xfrm>
        </p:spPr>
        <p:txBody>
          <a:bodyPr>
            <a:normAutofit/>
          </a:bodyPr>
          <a:lstStyle/>
          <a:p>
            <a:pPr>
              <a:lnSpc>
                <a:spcPct val="150000"/>
              </a:lnSpc>
              <a:buClr>
                <a:schemeClr val="accent2"/>
              </a:buClr>
            </a:pPr>
            <a:r>
              <a:rPr lang="en-GB" sz="3200" dirty="0">
                <a:solidFill>
                  <a:srgbClr val="115076"/>
                </a:solidFill>
                <a:latin typeface="Century Gothic" panose="020B0502020202020204" pitchFamily="34" charset="0"/>
              </a:rPr>
              <a:t>Teaching is carefully planned…</a:t>
            </a:r>
          </a:p>
          <a:p>
            <a:pPr>
              <a:lnSpc>
                <a:spcPct val="150000"/>
              </a:lnSpc>
              <a:buClr>
                <a:schemeClr val="accent2"/>
              </a:buClr>
            </a:pPr>
            <a:r>
              <a:rPr lang="en-GB" sz="3200" dirty="0">
                <a:solidFill>
                  <a:srgbClr val="115076"/>
                </a:solidFill>
              </a:rPr>
              <a:t>…to compel thinking,</a:t>
            </a:r>
          </a:p>
          <a:p>
            <a:pPr>
              <a:lnSpc>
                <a:spcPct val="150000"/>
              </a:lnSpc>
              <a:buClr>
                <a:schemeClr val="accent2"/>
              </a:buClr>
            </a:pPr>
            <a:r>
              <a:rPr lang="en-GB" sz="3200" dirty="0">
                <a:solidFill>
                  <a:srgbClr val="115076"/>
                </a:solidFill>
                <a:latin typeface="Century Gothic" panose="020B0502020202020204" pitchFamily="34" charset="0"/>
              </a:rPr>
              <a:t>thinking drives learning, and…</a:t>
            </a:r>
          </a:p>
          <a:p>
            <a:pPr>
              <a:lnSpc>
                <a:spcPct val="150000"/>
              </a:lnSpc>
              <a:buClr>
                <a:schemeClr val="accent2"/>
              </a:buClr>
            </a:pPr>
            <a:r>
              <a:rPr lang="en-GB" sz="3200" dirty="0">
                <a:solidFill>
                  <a:srgbClr val="115076"/>
                </a:solidFill>
              </a:rPr>
              <a:t>success in learning is motivational.</a:t>
            </a:r>
          </a:p>
        </p:txBody>
      </p:sp>
    </p:spTree>
    <p:extLst>
      <p:ext uri="{BB962C8B-B14F-4D97-AF65-F5344CB8AC3E}">
        <p14:creationId xmlns:p14="http://schemas.microsoft.com/office/powerpoint/2010/main" val="26834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16F424-672A-4469-844B-FE373C991234}"/>
              </a:ext>
            </a:extLst>
          </p:cNvPr>
          <p:cNvSpPr>
            <a:spLocks noGrp="1"/>
          </p:cNvSpPr>
          <p:nvPr>
            <p:ph type="title"/>
          </p:nvPr>
        </p:nvSpPr>
        <p:spPr>
          <a:xfrm>
            <a:off x="112543" y="70338"/>
            <a:ext cx="2278966" cy="506436"/>
          </a:xfrm>
          <a:solidFill>
            <a:srgbClr val="F77819"/>
          </a:solidFill>
        </p:spPr>
        <p:txBody>
          <a:bodyPr>
            <a:normAutofit/>
          </a:bodyPr>
          <a:lstStyle/>
          <a:p>
            <a:r>
              <a:rPr lang="en-GB" sz="2400" b="1" dirty="0">
                <a:solidFill>
                  <a:schemeClr val="bg1"/>
                </a:solidFill>
              </a:rPr>
              <a:t>Resources Y8</a:t>
            </a:r>
          </a:p>
        </p:txBody>
      </p:sp>
      <p:pic>
        <p:nvPicPr>
          <p:cNvPr id="2" name="Picture 1">
            <a:extLst>
              <a:ext uri="{FF2B5EF4-FFF2-40B4-BE49-F238E27FC236}">
                <a16:creationId xmlns:a16="http://schemas.microsoft.com/office/drawing/2014/main" id="{7ED465CB-2DD0-42CD-974E-A42B29331AEB}"/>
              </a:ext>
            </a:extLst>
          </p:cNvPr>
          <p:cNvPicPr>
            <a:picLocks noChangeAspect="1"/>
          </p:cNvPicPr>
          <p:nvPr/>
        </p:nvPicPr>
        <p:blipFill>
          <a:blip r:embed="rId3"/>
          <a:stretch>
            <a:fillRect/>
          </a:stretch>
        </p:blipFill>
        <p:spPr>
          <a:xfrm>
            <a:off x="688118" y="576775"/>
            <a:ext cx="11046681" cy="5773226"/>
          </a:xfrm>
          <a:prstGeom prst="rect">
            <a:avLst/>
          </a:prstGeom>
        </p:spPr>
      </p:pic>
    </p:spTree>
    <p:extLst>
      <p:ext uri="{BB962C8B-B14F-4D97-AF65-F5344CB8AC3E}">
        <p14:creationId xmlns:p14="http://schemas.microsoft.com/office/powerpoint/2010/main" val="3553863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10" y="280511"/>
            <a:ext cx="10515600" cy="1325563"/>
          </a:xfrm>
        </p:spPr>
        <p:txBody>
          <a:bodyPr/>
          <a:lstStyle/>
          <a:p>
            <a:r>
              <a:rPr lang="en-GB" b="1" dirty="0"/>
              <a:t>Tabs in the NCELP SOW</a:t>
            </a:r>
            <a:endParaRPr lang="en-GB" dirty="0"/>
          </a:p>
        </p:txBody>
      </p:sp>
      <p:sp>
        <p:nvSpPr>
          <p:cNvPr id="3" name="Content Placeholder 2"/>
          <p:cNvSpPr>
            <a:spLocks noGrp="1"/>
          </p:cNvSpPr>
          <p:nvPr>
            <p:ph idx="1"/>
          </p:nvPr>
        </p:nvSpPr>
        <p:spPr>
          <a:xfrm>
            <a:off x="733624" y="1146238"/>
            <a:ext cx="10724751" cy="5138738"/>
          </a:xfrm>
        </p:spPr>
        <p:txBody>
          <a:bodyPr>
            <a:normAutofit/>
          </a:bodyPr>
          <a:lstStyle/>
          <a:p>
            <a:pPr marL="0" indent="0">
              <a:lnSpc>
                <a:spcPct val="150000"/>
              </a:lnSpc>
              <a:buClr>
                <a:schemeClr val="accent2"/>
              </a:buClr>
              <a:buNone/>
            </a:pPr>
            <a:r>
              <a:rPr lang="en-GB" sz="2800" dirty="0">
                <a:solidFill>
                  <a:schemeClr val="accent5">
                    <a:lumMod val="75000"/>
                  </a:schemeClr>
                </a:solidFill>
                <a:latin typeface="Century Gothic" panose="020B0502020202020204" pitchFamily="34" charset="0"/>
              </a:rPr>
              <a:t> </a:t>
            </a:r>
          </a:p>
        </p:txBody>
      </p:sp>
      <p:pic>
        <p:nvPicPr>
          <p:cNvPr id="4" name="Picture 3">
            <a:extLst>
              <a:ext uri="{FF2B5EF4-FFF2-40B4-BE49-F238E27FC236}">
                <a16:creationId xmlns:a16="http://schemas.microsoft.com/office/drawing/2014/main" id="{436316E4-2EF9-4878-8793-99B362446713}"/>
              </a:ext>
            </a:extLst>
          </p:cNvPr>
          <p:cNvPicPr>
            <a:picLocks noChangeAspect="1"/>
          </p:cNvPicPr>
          <p:nvPr/>
        </p:nvPicPr>
        <p:blipFill>
          <a:blip r:embed="rId3"/>
          <a:stretch>
            <a:fillRect/>
          </a:stretch>
        </p:blipFill>
        <p:spPr>
          <a:xfrm>
            <a:off x="309122" y="1463198"/>
            <a:ext cx="11489880" cy="534413"/>
          </a:xfrm>
          <a:prstGeom prst="rect">
            <a:avLst/>
          </a:prstGeom>
        </p:spPr>
      </p:pic>
      <p:sp>
        <p:nvSpPr>
          <p:cNvPr id="6" name="Oval Callout 5">
            <a:extLst>
              <a:ext uri="{FF2B5EF4-FFF2-40B4-BE49-F238E27FC236}">
                <a16:creationId xmlns:a16="http://schemas.microsoft.com/office/drawing/2014/main" id="{9ABE4DD3-5185-4241-B83E-0D43B669B707}"/>
              </a:ext>
            </a:extLst>
          </p:cNvPr>
          <p:cNvSpPr/>
          <p:nvPr/>
        </p:nvSpPr>
        <p:spPr>
          <a:xfrm>
            <a:off x="2781299" y="3196530"/>
            <a:ext cx="6629400" cy="2416870"/>
          </a:xfrm>
          <a:prstGeom prst="wedgeEllipseCallout">
            <a:avLst>
              <a:gd name="adj1" fmla="val 39923"/>
              <a:gd name="adj2" fmla="val -106159"/>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NCELP Y8 vocabulary</a:t>
            </a:r>
            <a:r>
              <a:rPr kumimoji="0" lang="en-GB" sz="2400" b="0" i="0" u="none" strike="noStrike" kern="0" cap="none" spc="0" normalizeH="0" noProof="0" dirty="0">
                <a:ln>
                  <a:noFill/>
                </a:ln>
                <a:solidFill>
                  <a:srgbClr val="FFFFFF"/>
                </a:solidFill>
                <a:effectLst/>
                <a:uLnTx/>
                <a:uFillTx/>
                <a:latin typeface="Century Gothic" panose="020B0502020202020204" pitchFamily="34" charset="0"/>
                <a:ea typeface="+mn-ea"/>
                <a:cs typeface="+mn-cs"/>
                <a:sym typeface="Arial"/>
              </a:rPr>
              <a:t> list contains all German words taught in Y8, with English meanings, parts of speech and frequency information.</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82698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16F424-672A-4469-844B-FE373C991234}"/>
              </a:ext>
            </a:extLst>
          </p:cNvPr>
          <p:cNvSpPr>
            <a:spLocks noGrp="1"/>
          </p:cNvSpPr>
          <p:nvPr>
            <p:ph type="title"/>
          </p:nvPr>
        </p:nvSpPr>
        <p:spPr>
          <a:xfrm>
            <a:off x="112543" y="70338"/>
            <a:ext cx="3953020" cy="506436"/>
          </a:xfrm>
          <a:solidFill>
            <a:srgbClr val="F77819"/>
          </a:solidFill>
        </p:spPr>
        <p:txBody>
          <a:bodyPr>
            <a:normAutofit/>
          </a:bodyPr>
          <a:lstStyle/>
          <a:p>
            <a:r>
              <a:rPr lang="en-GB" sz="2400" b="1" dirty="0">
                <a:solidFill>
                  <a:schemeClr val="bg1"/>
                </a:solidFill>
              </a:rPr>
              <a:t>NCELP Y8 vocabulary list</a:t>
            </a:r>
          </a:p>
        </p:txBody>
      </p:sp>
      <p:pic>
        <p:nvPicPr>
          <p:cNvPr id="2" name="Picture 1">
            <a:extLst>
              <a:ext uri="{FF2B5EF4-FFF2-40B4-BE49-F238E27FC236}">
                <a16:creationId xmlns:a16="http://schemas.microsoft.com/office/drawing/2014/main" id="{F016B753-368D-4E1F-988A-940281929931}"/>
              </a:ext>
            </a:extLst>
          </p:cNvPr>
          <p:cNvPicPr>
            <a:picLocks noChangeAspect="1"/>
          </p:cNvPicPr>
          <p:nvPr/>
        </p:nvPicPr>
        <p:blipFill>
          <a:blip r:embed="rId2"/>
          <a:stretch>
            <a:fillRect/>
          </a:stretch>
        </p:blipFill>
        <p:spPr>
          <a:xfrm>
            <a:off x="0" y="2016064"/>
            <a:ext cx="12192000" cy="2825872"/>
          </a:xfrm>
          <a:prstGeom prst="rect">
            <a:avLst/>
          </a:prstGeom>
        </p:spPr>
      </p:pic>
      <p:sp>
        <p:nvSpPr>
          <p:cNvPr id="5" name="Speech Bubble: Rectangle with Corners Rounded 4">
            <a:extLst>
              <a:ext uri="{FF2B5EF4-FFF2-40B4-BE49-F238E27FC236}">
                <a16:creationId xmlns:a16="http://schemas.microsoft.com/office/drawing/2014/main" id="{04A1E1FF-7FF7-484C-8561-F65DBEFFE81D}"/>
              </a:ext>
            </a:extLst>
          </p:cNvPr>
          <p:cNvSpPr/>
          <p:nvPr/>
        </p:nvSpPr>
        <p:spPr>
          <a:xfrm>
            <a:off x="4257821" y="405121"/>
            <a:ext cx="3868618" cy="891698"/>
          </a:xfrm>
          <a:prstGeom prst="wedgeRoundRectCallout">
            <a:avLst>
              <a:gd name="adj1" fmla="val -10249"/>
              <a:gd name="adj2" fmla="val 114119"/>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6" name="TextBox 5">
            <a:extLst>
              <a:ext uri="{FF2B5EF4-FFF2-40B4-BE49-F238E27FC236}">
                <a16:creationId xmlns:a16="http://schemas.microsoft.com/office/drawing/2014/main" id="{864383A4-BD3C-4067-9051-4E5F6F64B9DC}"/>
              </a:ext>
            </a:extLst>
          </p:cNvPr>
          <p:cNvSpPr txBox="1"/>
          <p:nvPr/>
        </p:nvSpPr>
        <p:spPr>
          <a:xfrm>
            <a:off x="4392803" y="497027"/>
            <a:ext cx="3620897"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ED7D31"/>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Frequency ranking of all words is provided, here.</a:t>
            </a:r>
          </a:p>
        </p:txBody>
      </p:sp>
      <p:sp>
        <p:nvSpPr>
          <p:cNvPr id="7" name="Speech Bubble: Rectangle with Corners Rounded 6">
            <a:extLst>
              <a:ext uri="{FF2B5EF4-FFF2-40B4-BE49-F238E27FC236}">
                <a16:creationId xmlns:a16="http://schemas.microsoft.com/office/drawing/2014/main" id="{B6EAEC42-E458-4110-84BC-11704A68C7C5}"/>
              </a:ext>
            </a:extLst>
          </p:cNvPr>
          <p:cNvSpPr/>
          <p:nvPr/>
        </p:nvSpPr>
        <p:spPr>
          <a:xfrm>
            <a:off x="8728221" y="5099696"/>
            <a:ext cx="3209779" cy="891698"/>
          </a:xfrm>
          <a:prstGeom prst="wedgeRoundRectCallout">
            <a:avLst>
              <a:gd name="adj1" fmla="val 40396"/>
              <a:gd name="adj2" fmla="val -93821"/>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8" name="TextBox 7">
            <a:extLst>
              <a:ext uri="{FF2B5EF4-FFF2-40B4-BE49-F238E27FC236}">
                <a16:creationId xmlns:a16="http://schemas.microsoft.com/office/drawing/2014/main" id="{BDC88914-F771-4136-AF30-9A5CC907AE9F}"/>
              </a:ext>
            </a:extLst>
          </p:cNvPr>
          <p:cNvSpPr txBox="1"/>
          <p:nvPr/>
        </p:nvSpPr>
        <p:spPr>
          <a:xfrm>
            <a:off x="8863203" y="5191602"/>
            <a:ext cx="2939813"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ED7D31"/>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The % words in the top 2000 is 92%.</a:t>
            </a:r>
          </a:p>
        </p:txBody>
      </p:sp>
      <p:sp>
        <p:nvSpPr>
          <p:cNvPr id="3" name="Rectangle 2">
            <a:extLst>
              <a:ext uri="{FF2B5EF4-FFF2-40B4-BE49-F238E27FC236}">
                <a16:creationId xmlns:a16="http://schemas.microsoft.com/office/drawing/2014/main" id="{ED4C1514-0F2D-4010-B0EA-751EBDC549CB}"/>
              </a:ext>
            </a:extLst>
          </p:cNvPr>
          <p:cNvSpPr/>
          <p:nvPr/>
        </p:nvSpPr>
        <p:spPr>
          <a:xfrm>
            <a:off x="112543" y="5450229"/>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16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Source of frequency information:</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Jones, R.L &amp; </a:t>
            </a: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Tschirner</a:t>
            </a: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E. (2019). A frequency dictionary of German: Core vocabulary for learners. London: Routledge.</a:t>
            </a:r>
          </a:p>
        </p:txBody>
      </p:sp>
    </p:spTree>
    <p:extLst>
      <p:ext uri="{BB962C8B-B14F-4D97-AF65-F5344CB8AC3E}">
        <p14:creationId xmlns:p14="http://schemas.microsoft.com/office/powerpoint/2010/main" val="374810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10" y="280511"/>
            <a:ext cx="10515600" cy="1325563"/>
          </a:xfrm>
        </p:spPr>
        <p:txBody>
          <a:bodyPr/>
          <a:lstStyle/>
          <a:p>
            <a:r>
              <a:rPr lang="en-GB" b="1" dirty="0"/>
              <a:t>Tabs in the NCELP SOW</a:t>
            </a:r>
            <a:endParaRPr lang="en-GB" dirty="0"/>
          </a:p>
        </p:txBody>
      </p:sp>
      <p:sp>
        <p:nvSpPr>
          <p:cNvPr id="3" name="Content Placeholder 2"/>
          <p:cNvSpPr>
            <a:spLocks noGrp="1"/>
          </p:cNvSpPr>
          <p:nvPr>
            <p:ph idx="1"/>
          </p:nvPr>
        </p:nvSpPr>
        <p:spPr>
          <a:xfrm>
            <a:off x="733624" y="1146238"/>
            <a:ext cx="10724751" cy="5138738"/>
          </a:xfrm>
        </p:spPr>
        <p:txBody>
          <a:bodyPr>
            <a:normAutofit/>
          </a:bodyPr>
          <a:lstStyle/>
          <a:p>
            <a:pPr marL="0" indent="0">
              <a:lnSpc>
                <a:spcPct val="150000"/>
              </a:lnSpc>
              <a:buClr>
                <a:schemeClr val="accent2"/>
              </a:buClr>
              <a:buNone/>
            </a:pPr>
            <a:r>
              <a:rPr lang="en-GB" sz="2800" dirty="0">
                <a:solidFill>
                  <a:schemeClr val="accent5">
                    <a:lumMod val="75000"/>
                  </a:schemeClr>
                </a:solidFill>
                <a:latin typeface="Century Gothic" panose="020B0502020202020204" pitchFamily="34" charset="0"/>
              </a:rPr>
              <a:t> </a:t>
            </a:r>
          </a:p>
        </p:txBody>
      </p:sp>
      <p:pic>
        <p:nvPicPr>
          <p:cNvPr id="4" name="Picture 3">
            <a:extLst>
              <a:ext uri="{FF2B5EF4-FFF2-40B4-BE49-F238E27FC236}">
                <a16:creationId xmlns:a16="http://schemas.microsoft.com/office/drawing/2014/main" id="{436316E4-2EF9-4878-8793-99B362446713}"/>
              </a:ext>
            </a:extLst>
          </p:cNvPr>
          <p:cNvPicPr>
            <a:picLocks noChangeAspect="1"/>
          </p:cNvPicPr>
          <p:nvPr/>
        </p:nvPicPr>
        <p:blipFill>
          <a:blip r:embed="rId3"/>
          <a:stretch>
            <a:fillRect/>
          </a:stretch>
        </p:blipFill>
        <p:spPr>
          <a:xfrm>
            <a:off x="309122" y="1463198"/>
            <a:ext cx="11489880" cy="534413"/>
          </a:xfrm>
          <a:prstGeom prst="rect">
            <a:avLst/>
          </a:prstGeom>
        </p:spPr>
      </p:pic>
      <p:sp>
        <p:nvSpPr>
          <p:cNvPr id="6" name="Oval Callout 5">
            <a:extLst>
              <a:ext uri="{FF2B5EF4-FFF2-40B4-BE49-F238E27FC236}">
                <a16:creationId xmlns:a16="http://schemas.microsoft.com/office/drawing/2014/main" id="{9ABE4DD3-5185-4241-B83E-0D43B669B707}"/>
              </a:ext>
            </a:extLst>
          </p:cNvPr>
          <p:cNvSpPr/>
          <p:nvPr/>
        </p:nvSpPr>
        <p:spPr>
          <a:xfrm>
            <a:off x="2739362" y="3180298"/>
            <a:ext cx="6629400" cy="2416870"/>
          </a:xfrm>
          <a:prstGeom prst="wedgeEllipseCallout">
            <a:avLst>
              <a:gd name="adj1" fmla="val -59119"/>
              <a:gd name="adj2" fmla="val -103532"/>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multiple senses tab lists</a:t>
            </a:r>
            <a:r>
              <a:rPr kumimoji="0" lang="en-GB" sz="2400" b="0" i="0" u="none" strike="noStrike" kern="0" cap="none" spc="0" normalizeH="0" noProof="0" dirty="0">
                <a:ln>
                  <a:noFill/>
                </a:ln>
                <a:solidFill>
                  <a:srgbClr val="FFFFFF"/>
                </a:solidFill>
                <a:effectLst/>
                <a:uLnTx/>
                <a:uFillTx/>
                <a:latin typeface="Century Gothic" panose="020B0502020202020204" pitchFamily="34" charset="0"/>
                <a:ea typeface="+mn-ea"/>
                <a:cs typeface="+mn-cs"/>
                <a:sym typeface="Arial"/>
              </a:rPr>
              <a:t> all the Y8 words that have more than one meaning.  These meanings are taught cumulatively.</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77357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16F424-672A-4469-844B-FE373C991234}"/>
              </a:ext>
            </a:extLst>
          </p:cNvPr>
          <p:cNvSpPr>
            <a:spLocks noGrp="1"/>
          </p:cNvSpPr>
          <p:nvPr>
            <p:ph type="title"/>
          </p:nvPr>
        </p:nvSpPr>
        <p:spPr>
          <a:xfrm>
            <a:off x="112543" y="70338"/>
            <a:ext cx="2518115" cy="506436"/>
          </a:xfrm>
          <a:solidFill>
            <a:srgbClr val="F77819"/>
          </a:solidFill>
        </p:spPr>
        <p:txBody>
          <a:bodyPr>
            <a:normAutofit/>
          </a:bodyPr>
          <a:lstStyle/>
          <a:p>
            <a:r>
              <a:rPr lang="en-GB" sz="2400" b="1" dirty="0">
                <a:solidFill>
                  <a:schemeClr val="bg1"/>
                </a:solidFill>
              </a:rPr>
              <a:t>Multiple senses</a:t>
            </a:r>
          </a:p>
        </p:txBody>
      </p:sp>
      <p:pic>
        <p:nvPicPr>
          <p:cNvPr id="2" name="Picture 1">
            <a:extLst>
              <a:ext uri="{FF2B5EF4-FFF2-40B4-BE49-F238E27FC236}">
                <a16:creationId xmlns:a16="http://schemas.microsoft.com/office/drawing/2014/main" id="{013E995B-5FE9-4ADA-B970-49CD44E05B1D}"/>
              </a:ext>
            </a:extLst>
          </p:cNvPr>
          <p:cNvPicPr>
            <a:picLocks noChangeAspect="1"/>
          </p:cNvPicPr>
          <p:nvPr/>
        </p:nvPicPr>
        <p:blipFill>
          <a:blip r:embed="rId3"/>
          <a:stretch>
            <a:fillRect/>
          </a:stretch>
        </p:blipFill>
        <p:spPr>
          <a:xfrm>
            <a:off x="2924419" y="70338"/>
            <a:ext cx="7311781" cy="6232993"/>
          </a:xfrm>
          <a:prstGeom prst="rect">
            <a:avLst/>
          </a:prstGeom>
        </p:spPr>
      </p:pic>
    </p:spTree>
    <p:extLst>
      <p:ext uri="{BB962C8B-B14F-4D97-AF65-F5344CB8AC3E}">
        <p14:creationId xmlns:p14="http://schemas.microsoft.com/office/powerpoint/2010/main" val="3903261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015" y="0"/>
            <a:ext cx="10515600" cy="1325563"/>
          </a:xfrm>
        </p:spPr>
        <p:txBody>
          <a:bodyPr/>
          <a:lstStyle/>
          <a:p>
            <a:r>
              <a:rPr lang="en-GB" b="1" dirty="0">
                <a:solidFill>
                  <a:srgbClr val="115076"/>
                </a:solidFill>
                <a:latin typeface="Century Gothic" panose="020B0502020202020204" pitchFamily="34" charset="0"/>
              </a:rPr>
              <a:t>This session</a:t>
            </a:r>
          </a:p>
        </p:txBody>
      </p:sp>
      <p:sp>
        <p:nvSpPr>
          <p:cNvPr id="3" name="Content Placeholder 2"/>
          <p:cNvSpPr>
            <a:spLocks noGrp="1"/>
          </p:cNvSpPr>
          <p:nvPr>
            <p:ph idx="1"/>
          </p:nvPr>
        </p:nvSpPr>
        <p:spPr>
          <a:xfrm>
            <a:off x="592015" y="1381504"/>
            <a:ext cx="11330354" cy="4351338"/>
          </a:xfrm>
        </p:spPr>
        <p:txBody>
          <a:bodyPr>
            <a:normAutofit/>
          </a:bodyPr>
          <a:lstStyle/>
          <a:p>
            <a:pPr>
              <a:lnSpc>
                <a:spcPct val="150000"/>
              </a:lnSpc>
              <a:buClr>
                <a:schemeClr val="accent2"/>
              </a:buClr>
            </a:pPr>
            <a:r>
              <a:rPr lang="en-GB" dirty="0">
                <a:solidFill>
                  <a:srgbClr val="115076"/>
                </a:solidFill>
                <a:latin typeface="Century Gothic" panose="020B0502020202020204" pitchFamily="34" charset="0"/>
              </a:rPr>
              <a:t>Principles and key features of Y8 SoW</a:t>
            </a:r>
          </a:p>
          <a:p>
            <a:pPr>
              <a:lnSpc>
                <a:spcPct val="150000"/>
              </a:lnSpc>
              <a:buClr>
                <a:schemeClr val="accent2"/>
              </a:buClr>
            </a:pPr>
            <a:r>
              <a:rPr lang="en-GB" dirty="0">
                <a:solidFill>
                  <a:srgbClr val="115076"/>
                </a:solidFill>
              </a:rPr>
              <a:t>Walk through of Y8 SoW document (German)</a:t>
            </a:r>
          </a:p>
          <a:p>
            <a:pPr>
              <a:lnSpc>
                <a:spcPct val="150000"/>
              </a:lnSpc>
              <a:buClr>
                <a:schemeClr val="accent2"/>
              </a:buClr>
            </a:pPr>
            <a:r>
              <a:rPr lang="en-GB" b="1" dirty="0">
                <a:solidFill>
                  <a:srgbClr val="115076"/>
                </a:solidFill>
              </a:rPr>
              <a:t>Presentation of a resource based on SoW (French)</a:t>
            </a:r>
          </a:p>
          <a:p>
            <a:pPr>
              <a:lnSpc>
                <a:spcPct val="150000"/>
              </a:lnSpc>
              <a:buClr>
                <a:schemeClr val="accent2"/>
              </a:buClr>
            </a:pPr>
            <a:r>
              <a:rPr lang="en-GB" dirty="0">
                <a:solidFill>
                  <a:srgbClr val="115076"/>
                </a:solidFill>
              </a:rPr>
              <a:t>Next steps and links to further resources</a:t>
            </a:r>
          </a:p>
          <a:p>
            <a:pPr>
              <a:lnSpc>
                <a:spcPct val="150000"/>
              </a:lnSpc>
              <a:buClr>
                <a:schemeClr val="accent2"/>
              </a:buClr>
            </a:pPr>
            <a:endParaRPr lang="en-GB" b="1" dirty="0">
              <a:solidFill>
                <a:srgbClr val="115076"/>
              </a:solidFill>
            </a:endParaRPr>
          </a:p>
        </p:txBody>
      </p:sp>
      <p:pic>
        <p:nvPicPr>
          <p:cNvPr id="5" name="Picture 4" descr="green checkmark">
            <a:extLst>
              <a:ext uri="{FF2B5EF4-FFF2-40B4-BE49-F238E27FC236}">
                <a16:creationId xmlns:a16="http://schemas.microsoft.com/office/drawing/2014/main" id="{E062C38F-1C30-4D71-A721-F334F4820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8242" y="1325563"/>
            <a:ext cx="581918" cy="606165"/>
          </a:xfrm>
          <a:prstGeom prst="rect">
            <a:avLst/>
          </a:prstGeom>
        </p:spPr>
      </p:pic>
      <p:pic>
        <p:nvPicPr>
          <p:cNvPr id="6" name="Picture 5" descr="green checkmark">
            <a:extLst>
              <a:ext uri="{FF2B5EF4-FFF2-40B4-BE49-F238E27FC236}">
                <a16:creationId xmlns:a16="http://schemas.microsoft.com/office/drawing/2014/main" id="{142F9587-9A00-46BB-BE88-4134FB8CEF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2442" y="2093424"/>
            <a:ext cx="581918" cy="606165"/>
          </a:xfrm>
          <a:prstGeom prst="rect">
            <a:avLst/>
          </a:prstGeom>
        </p:spPr>
      </p:pic>
    </p:spTree>
    <p:extLst>
      <p:ext uri="{BB962C8B-B14F-4D97-AF65-F5344CB8AC3E}">
        <p14:creationId xmlns:p14="http://schemas.microsoft.com/office/powerpoint/2010/main" val="336975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32431" y="1883962"/>
            <a:ext cx="7308549" cy="1062010"/>
          </a:xfrm>
        </p:spPr>
        <p:txBody>
          <a:bodyPr>
            <a:normAutofit fontScale="90000"/>
          </a:bodyPr>
          <a:lstStyle/>
          <a:p>
            <a:pPr algn="l"/>
            <a:r>
              <a:rPr lang="en-GB" sz="4000" b="1" dirty="0">
                <a:solidFill>
                  <a:prstClr val="white"/>
                </a:solidFill>
              </a:rPr>
              <a:t>What is it like? [1]</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2924" y="2542938"/>
            <a:ext cx="8216613" cy="886062"/>
          </a:xfrm>
        </p:spPr>
        <p:txBody>
          <a:bodyPr>
            <a:noAutofit/>
          </a:bodyPr>
          <a:lstStyle/>
          <a:p>
            <a:pPr algn="l"/>
            <a:r>
              <a:rPr lang="en-GB" sz="2700" dirty="0">
                <a:solidFill>
                  <a:prstClr val="white"/>
                </a:solidFill>
              </a:rPr>
              <a:t>Present tense of common irregular -IR verbs </a:t>
            </a:r>
          </a:p>
          <a:p>
            <a:pPr algn="l"/>
            <a:r>
              <a:rPr lang="en-GB" sz="2700" dirty="0">
                <a:solidFill>
                  <a:prstClr val="white"/>
                </a:solidFill>
              </a:rPr>
              <a:t>(je, </a:t>
            </a:r>
            <a:r>
              <a:rPr lang="en-GB" sz="2700" dirty="0" err="1">
                <a:solidFill>
                  <a:prstClr val="white"/>
                </a:solidFill>
              </a:rPr>
              <a:t>tu</a:t>
            </a:r>
            <a:r>
              <a:rPr lang="en-GB" sz="2700" dirty="0">
                <a:solidFill>
                  <a:prstClr val="white"/>
                </a:solidFill>
              </a:rPr>
              <a:t>, </a:t>
            </a:r>
            <a:r>
              <a:rPr lang="en-GB" sz="2700" dirty="0" err="1">
                <a:solidFill>
                  <a:prstClr val="white"/>
                </a:solidFill>
              </a:rPr>
              <a:t>il</a:t>
            </a:r>
            <a:r>
              <a:rPr lang="en-GB" sz="2700" dirty="0">
                <a:solidFill>
                  <a:prstClr val="white"/>
                </a:solidFill>
              </a:rPr>
              <a:t>/</a:t>
            </a:r>
            <a:r>
              <a:rPr lang="en-GB" sz="2700" dirty="0" err="1">
                <a:solidFill>
                  <a:prstClr val="white"/>
                </a:solidFill>
              </a:rPr>
              <a:t>elle</a:t>
            </a:r>
            <a:r>
              <a:rPr lang="en-GB" sz="2700" dirty="0">
                <a:solidFill>
                  <a:prstClr val="white"/>
                </a:solidFill>
              </a:rPr>
              <a:t>)</a:t>
            </a:r>
          </a:p>
          <a:p>
            <a:pPr algn="l"/>
            <a:r>
              <a:rPr lang="en-GB" sz="2700" dirty="0">
                <a:solidFill>
                  <a:prstClr val="white"/>
                </a:solidFill>
              </a:rPr>
              <a:t>Adverb placement</a:t>
            </a:r>
          </a:p>
          <a:p>
            <a:pPr algn="l"/>
            <a:r>
              <a:rPr lang="en-GB" sz="2700" dirty="0">
                <a:solidFill>
                  <a:prstClr val="white"/>
                </a:solidFill>
              </a:rPr>
              <a:t>SSC [-s-]</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6 - Lesson 25</a:t>
            </a:r>
          </a:p>
        </p:txBody>
      </p:sp>
      <p:sp>
        <p:nvSpPr>
          <p:cNvPr id="14" name="Title 3">
            <a:extLst>
              <a:ext uri="{FF2B5EF4-FFF2-40B4-BE49-F238E27FC236}">
                <a16:creationId xmlns:a16="http://schemas.microsoft.com/office/drawing/2014/main" id="{9A252C84-2422-364A-A094-21BEE27D788C}"/>
              </a:ext>
            </a:extLst>
          </p:cNvPr>
          <p:cNvSpPr txBox="1">
            <a:spLocks/>
          </p:cNvSpPr>
          <p:nvPr/>
        </p:nvSpPr>
        <p:spPr>
          <a:xfrm>
            <a:off x="235002" y="5666212"/>
            <a:ext cx="543928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02/09/20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887345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421427"/>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-s-</a:t>
            </a:r>
            <a:endParaRPr lang="en-US" sz="3600" dirty="0"/>
          </a:p>
        </p:txBody>
      </p:sp>
      <p:sp>
        <p:nvSpPr>
          <p:cNvPr id="4" name="TextBox 3"/>
          <p:cNvSpPr txBox="1"/>
          <p:nvPr/>
        </p:nvSpPr>
        <p:spPr>
          <a:xfrm>
            <a:off x="3556101" y="4248000"/>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mai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s</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18434" name="Picture 2" descr="House 12 Clip Art">
            <a:extLst>
              <a:ext uri="{FF2B5EF4-FFF2-40B4-BE49-F238E27FC236}">
                <a16:creationId xmlns:a16="http://schemas.microsoft.com/office/drawing/2014/main" id="{C21F704D-3741-4D0F-92EF-FE254F6C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149" y="1872000"/>
            <a:ext cx="3177702" cy="2552754"/>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1FE6F98F-B4BE-4AFA-8311-4D3BD15296FA}"/>
              </a:ext>
            </a:extLst>
          </p:cNvPr>
          <p:cNvSpPr/>
          <p:nvPr/>
        </p:nvSpPr>
        <p:spPr>
          <a:xfrm>
            <a:off x="8270878" y="241354"/>
            <a:ext cx="3611561" cy="1655762"/>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Teachers using the NCELP SOW said:</a:t>
            </a:r>
            <a:br>
              <a:rPr lang="en-GB" sz="2400" dirty="0">
                <a:latin typeface="Century Gothic" panose="020B0502020202020204" pitchFamily="34" charset="0"/>
              </a:rPr>
            </a:br>
            <a:r>
              <a:rPr lang="en-GB" sz="2400" dirty="0">
                <a:latin typeface="Century Gothic" panose="020B0502020202020204" pitchFamily="34" charset="0"/>
              </a:rPr>
              <a:t>‘</a:t>
            </a:r>
            <a:r>
              <a:rPr lang="en-GB" sz="2400" b="1" dirty="0">
                <a:latin typeface="Century Gothic" panose="020B0502020202020204" pitchFamily="34" charset="0"/>
              </a:rPr>
              <a:t>Phonics make the real difference</a:t>
            </a:r>
            <a:r>
              <a:rPr lang="en-GB" sz="2400" dirty="0">
                <a:latin typeface="Century Gothic" panose="020B0502020202020204" pitchFamily="34" charset="0"/>
              </a:rPr>
              <a:t>.’</a:t>
            </a:r>
          </a:p>
        </p:txBody>
      </p:sp>
      <p:sp>
        <p:nvSpPr>
          <p:cNvPr id="7" name="Speech Bubble: Rectangle with Corners Rounded 6">
            <a:extLst>
              <a:ext uri="{FF2B5EF4-FFF2-40B4-BE49-F238E27FC236}">
                <a16:creationId xmlns:a16="http://schemas.microsoft.com/office/drawing/2014/main" id="{DDDF99EF-35D6-4330-A3E3-6D319FD04E23}"/>
              </a:ext>
            </a:extLst>
          </p:cNvPr>
          <p:cNvSpPr/>
          <p:nvPr/>
        </p:nvSpPr>
        <p:spPr>
          <a:xfrm>
            <a:off x="8270878" y="2275994"/>
            <a:ext cx="3611561" cy="2306012"/>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‘First time in 32 years that teaching materials are creating students who pronounce much better.’</a:t>
            </a:r>
          </a:p>
        </p:txBody>
      </p:sp>
    </p:spTree>
    <p:extLst>
      <p:ext uri="{BB962C8B-B14F-4D97-AF65-F5344CB8AC3E}">
        <p14:creationId xmlns:p14="http://schemas.microsoft.com/office/powerpoint/2010/main" val="27494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58. 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58. mais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fade">
                                      <p:cBhvr>
                                        <p:cTn id="17" dur="500"/>
                                        <p:tgtEl>
                                          <p:spTgt spid="18434"/>
                                        </p:tgtEl>
                                      </p:cBhvr>
                                    </p:animEffect>
                                  </p:childTnLst>
                                  <p:subTnLst>
                                    <p:audio>
                                      <p:cMediaNode>
                                        <p:cTn display="0" masterRel="sameClick">
                                          <p:stCondLst>
                                            <p:cond evt="begin" delay="0">
                                              <p:tn val="15"/>
                                            </p:cond>
                                          </p:stCondLst>
                                          <p:endCondLst>
                                            <p:cond evt="onStopAudio" delay="0">
                                              <p:tgtEl>
                                                <p:sldTgt/>
                                              </p:tgtEl>
                                            </p:cond>
                                          </p:endCondLst>
                                        </p:cTn>
                                        <p:tgtEl>
                                          <p:sndTgt r:embed="rId4" name="58. mais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426300"/>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-s-</a:t>
            </a:r>
            <a:endParaRPr lang="en-US" sz="3600" dirty="0"/>
          </a:p>
        </p:txBody>
      </p:sp>
      <p:sp>
        <p:nvSpPr>
          <p:cNvPr id="4" name="TextBox 3"/>
          <p:cNvSpPr txBox="1"/>
          <p:nvPr/>
        </p:nvSpPr>
        <p:spPr>
          <a:xfrm>
            <a:off x="3556800" y="2617200"/>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mai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s</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06034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58. 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58. mais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426298"/>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-s-</a:t>
            </a:r>
            <a:endParaRPr lang="en-US" sz="3600" dirty="0"/>
          </a:p>
        </p:txBody>
      </p:sp>
      <p:sp>
        <p:nvSpPr>
          <p:cNvPr id="4" name="TextBox 3"/>
          <p:cNvSpPr txBox="1"/>
          <p:nvPr/>
        </p:nvSpPr>
        <p:spPr>
          <a:xfrm>
            <a:off x="3556101" y="4248000"/>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mai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s</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5" name="Picture 2" descr="House 12 Clip Art">
            <a:extLst>
              <a:ext uri="{FF2B5EF4-FFF2-40B4-BE49-F238E27FC236}">
                <a16:creationId xmlns:a16="http://schemas.microsoft.com/office/drawing/2014/main" id="{64B1668A-9BF6-4741-9C3F-AC48F5FA4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149" y="1872000"/>
            <a:ext cx="3177702" cy="25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3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GB" b="1" dirty="0">
                <a:latin typeface="Century Gothic" panose="020B0502020202020204" pitchFamily="34" charset="0"/>
              </a:rPr>
              <a:t>This session</a:t>
            </a:r>
          </a:p>
        </p:txBody>
      </p:sp>
      <p:sp>
        <p:nvSpPr>
          <p:cNvPr id="3" name="Content Placeholder 2"/>
          <p:cNvSpPr>
            <a:spLocks noGrp="1"/>
          </p:cNvSpPr>
          <p:nvPr>
            <p:ph idx="1"/>
          </p:nvPr>
        </p:nvSpPr>
        <p:spPr>
          <a:xfrm>
            <a:off x="662354" y="1325563"/>
            <a:ext cx="11529646" cy="4351338"/>
          </a:xfrm>
        </p:spPr>
        <p:txBody>
          <a:bodyPr>
            <a:normAutofit/>
          </a:bodyPr>
          <a:lstStyle/>
          <a:p>
            <a:pPr>
              <a:lnSpc>
                <a:spcPct val="150000"/>
              </a:lnSpc>
              <a:buClr>
                <a:schemeClr val="accent2"/>
              </a:buClr>
            </a:pPr>
            <a:r>
              <a:rPr lang="en-GB" dirty="0"/>
              <a:t>Principles and key features of a strong SOW</a:t>
            </a:r>
          </a:p>
          <a:p>
            <a:pPr>
              <a:lnSpc>
                <a:spcPct val="150000"/>
              </a:lnSpc>
              <a:buClr>
                <a:schemeClr val="accent2"/>
              </a:buClr>
            </a:pPr>
            <a:r>
              <a:rPr lang="en-GB" dirty="0"/>
              <a:t>Walk through of a specific SoW document (German)</a:t>
            </a:r>
          </a:p>
          <a:p>
            <a:pPr>
              <a:lnSpc>
                <a:spcPct val="150000"/>
              </a:lnSpc>
              <a:buClr>
                <a:schemeClr val="accent2"/>
              </a:buClr>
            </a:pPr>
            <a:r>
              <a:rPr lang="en-GB" dirty="0"/>
              <a:t>Presentation of a resource based on SoW (French)</a:t>
            </a:r>
          </a:p>
          <a:p>
            <a:pPr>
              <a:lnSpc>
                <a:spcPct val="150000"/>
              </a:lnSpc>
              <a:buClr>
                <a:schemeClr val="accent2"/>
              </a:buClr>
            </a:pPr>
            <a:r>
              <a:rPr lang="en-GB" dirty="0"/>
              <a:t>Next steps and links to further resources</a:t>
            </a:r>
          </a:p>
        </p:txBody>
      </p:sp>
      <p:sp>
        <p:nvSpPr>
          <p:cNvPr id="4" name="Speech Bubble: Rectangle with Corners Rounded 3">
            <a:extLst>
              <a:ext uri="{FF2B5EF4-FFF2-40B4-BE49-F238E27FC236}">
                <a16:creationId xmlns:a16="http://schemas.microsoft.com/office/drawing/2014/main" id="{EDE631E7-CE93-4DA9-8D01-E60CB6D44566}"/>
              </a:ext>
            </a:extLst>
          </p:cNvPr>
          <p:cNvSpPr/>
          <p:nvPr/>
        </p:nvSpPr>
        <p:spPr>
          <a:xfrm>
            <a:off x="8444090" y="145672"/>
            <a:ext cx="3611561" cy="1418924"/>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A teacher described the approach as ‘</a:t>
            </a:r>
            <a:r>
              <a:rPr lang="en-GB" sz="2400" b="1" dirty="0">
                <a:latin typeface="Century Gothic" panose="020B0502020202020204" pitchFamily="34" charset="0"/>
              </a:rPr>
              <a:t>empowering</a:t>
            </a:r>
            <a:r>
              <a:rPr lang="en-GB" sz="2400" dirty="0">
                <a:latin typeface="Century Gothic" panose="020B0502020202020204" pitchFamily="34" charset="0"/>
              </a:rPr>
              <a:t>.’</a:t>
            </a:r>
          </a:p>
        </p:txBody>
      </p:sp>
    </p:spTree>
    <p:extLst>
      <p:ext uri="{BB962C8B-B14F-4D97-AF65-F5344CB8AC3E}">
        <p14:creationId xmlns:p14="http://schemas.microsoft.com/office/powerpoint/2010/main" val="64756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F4E79"/>
                </a:solidFill>
              </a:rPr>
              <a:t>-s-</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cho</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égli</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church">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3787" y="1334836"/>
            <a:ext cx="1565749" cy="2398128"/>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1209575" y="4610603"/>
            <a:ext cx="151676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[sorry]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279108" y="5611180"/>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ches"/>
          <p:cNvPicPr>
            <a:picLocks noChangeAspect="1"/>
          </p:cNvPicPr>
          <p:nvPr/>
        </p:nvPicPr>
        <p:blipFill rotWithShape="1">
          <a:blip r:embed="rId11" cstate="print">
            <a:extLst>
              <a:ext uri="{28A0092B-C50C-407E-A947-70E740481C1C}">
                <a14:useLocalDpi xmlns:a14="http://schemas.microsoft.com/office/drawing/2010/main" val="0"/>
              </a:ext>
            </a:extLst>
          </a:blip>
          <a:srcRect l="23874" r="23423"/>
          <a:stretch/>
        </p:blipFill>
        <p:spPr>
          <a:xfrm>
            <a:off x="8904409" y="4443813"/>
            <a:ext cx="1911736" cy="1813698"/>
          </a:xfrm>
          <a:prstGeom prst="rect">
            <a:avLst/>
          </a:prstGeom>
        </p:spPr>
      </p:pic>
      <p:pic>
        <p:nvPicPr>
          <p:cNvPr id="18" name="Picture 2" descr="House 12 Clip Art">
            <a:extLst>
              <a:ext uri="{FF2B5EF4-FFF2-40B4-BE49-F238E27FC236}">
                <a16:creationId xmlns:a16="http://schemas.microsoft.com/office/drawing/2014/main" id="{7C046F5C-408A-4E15-B8FD-6765978A8A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shop">
            <a:extLst>
              <a:ext uri="{FF2B5EF4-FFF2-40B4-BE49-F238E27FC236}">
                <a16:creationId xmlns:a16="http://schemas.microsoft.com/office/drawing/2014/main" id="{2F85308B-0077-4B64-B12D-41203D4B732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82774" y="1693195"/>
            <a:ext cx="1570363" cy="173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74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58. 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58. mais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58. magas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506"/>
                                        </p:tgtEl>
                                        <p:attrNameLst>
                                          <p:attrName>style.visibility</p:attrName>
                                        </p:attrNameLst>
                                      </p:cBhvr>
                                      <p:to>
                                        <p:strVal val="visible"/>
                                      </p:to>
                                    </p:set>
                                    <p:animEffect transition="in" filter="fade">
                                      <p:cBhvr>
                                        <p:cTn id="28" dur="500"/>
                                        <p:tgtEl>
                                          <p:spTgt spid="21506"/>
                                        </p:tgtEl>
                                      </p:cBhvr>
                                    </p:animEffect>
                                  </p:childTnLst>
                                  <p:subTnLst>
                                    <p:audio>
                                      <p:cMediaNode>
                                        <p:cTn display="0" masterRel="sameClick">
                                          <p:stCondLst>
                                            <p:cond evt="begin" delay="0">
                                              <p:tn val="26"/>
                                            </p:cond>
                                          </p:stCondLst>
                                          <p:endCondLst>
                                            <p:cond evt="onStopAudio" delay="0">
                                              <p:tgtEl>
                                                <p:sldTgt/>
                                              </p:tgtEl>
                                            </p:cond>
                                          </p:endCondLst>
                                        </p:cTn>
                                        <p:tgtEl>
                                          <p:sndTgt r:embed="rId5" name="58. magas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58. églis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58. égli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58. désolé.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58. désolé.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58. chos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58. chos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58. cuisin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58. cuis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F4E79"/>
                </a:solidFill>
              </a:rPr>
              <a:t>-s-</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cho</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égli</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48E767E6-4337-134C-AC0D-5ECF3F6D436B}"/>
              </a:ext>
            </a:extLst>
          </p:cNvPr>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2" descr="House 12 Clip Art">
            <a:extLst>
              <a:ext uri="{FF2B5EF4-FFF2-40B4-BE49-F238E27FC236}">
                <a16:creationId xmlns:a16="http://schemas.microsoft.com/office/drawing/2014/main" id="{E0AE7337-D689-4F21-88CF-7012A2403F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0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58. 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58. mais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58. magas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58. églis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58. désolé.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58. cho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58. cuis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p:bldP spid="15" grpId="0"/>
      <p:bldP spid="7" grpId="0"/>
      <p:bldP spid="8"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F4E79"/>
                </a:solidFill>
              </a:rPr>
              <a:t>-s-</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cho</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égli</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2" descr="House 12 Clip Art">
            <a:extLst>
              <a:ext uri="{FF2B5EF4-FFF2-40B4-BE49-F238E27FC236}">
                <a16:creationId xmlns:a16="http://schemas.microsoft.com/office/drawing/2014/main" id="{E3644059-874B-4B8C-AB08-0790C533B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98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6">
            <a:extLst>
              <a:ext uri="{FF2B5EF4-FFF2-40B4-BE49-F238E27FC236}">
                <a16:creationId xmlns:a16="http://schemas.microsoft.com/office/drawing/2014/main" id="{688DC4DA-0021-41D6-8D44-7B0ECDC2F353}"/>
              </a:ext>
            </a:extLst>
          </p:cNvPr>
          <p:cNvGraphicFramePr>
            <a:graphicFrameLocks noGrp="1"/>
          </p:cNvGraphicFramePr>
          <p:nvPr/>
        </p:nvGraphicFramePr>
        <p:xfrm>
          <a:off x="417942" y="1591356"/>
          <a:ext cx="5636455" cy="3186375"/>
        </p:xfrm>
        <a:graphic>
          <a:graphicData uri="http://schemas.openxmlformats.org/drawingml/2006/table">
            <a:tbl>
              <a:tblPr firstRow="1" bandRow="1">
                <a:tableStyleId>{21E4AEA4-8DFA-4A89-87EB-49C32662AFE0}</a:tableStyleId>
              </a:tblPr>
              <a:tblGrid>
                <a:gridCol w="762085">
                  <a:extLst>
                    <a:ext uri="{9D8B030D-6E8A-4147-A177-3AD203B41FA5}">
                      <a16:colId xmlns:a16="http://schemas.microsoft.com/office/drawing/2014/main" val="2607353726"/>
                    </a:ext>
                  </a:extLst>
                </a:gridCol>
                <a:gridCol w="2583912">
                  <a:extLst>
                    <a:ext uri="{9D8B030D-6E8A-4147-A177-3AD203B41FA5}">
                      <a16:colId xmlns:a16="http://schemas.microsoft.com/office/drawing/2014/main" val="1600817978"/>
                    </a:ext>
                  </a:extLst>
                </a:gridCol>
                <a:gridCol w="1145229">
                  <a:extLst>
                    <a:ext uri="{9D8B030D-6E8A-4147-A177-3AD203B41FA5}">
                      <a16:colId xmlns:a16="http://schemas.microsoft.com/office/drawing/2014/main" val="4128092149"/>
                    </a:ext>
                  </a:extLst>
                </a:gridCol>
                <a:gridCol w="1145229">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hard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(cho</a:t>
                      </a:r>
                      <a:r>
                        <a:rPr lang="en-GB" sz="2000" b="1" dirty="0"/>
                        <a:t>s</a:t>
                      </a:r>
                      <a:r>
                        <a:rPr lang="en-GB" sz="2000" b="0" dirty="0"/>
                        <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soft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1" dirty="0" err="1"/>
                        <a:t>s</a:t>
                      </a:r>
                      <a:r>
                        <a:rPr lang="en-GB" sz="2000" b="0" dirty="0" err="1"/>
                        <a:t>uis</a:t>
                      </a:r>
                      <a:r>
                        <a:rPr lang="en-GB" sz="2000" b="0" dirty="0"/>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5">
                              <a:lumMod val="50000"/>
                            </a:schemeClr>
                          </a:solidFill>
                        </a:rPr>
                        <a:t>s</a:t>
                      </a:r>
                      <a:r>
                        <a:rPr lang="en-GB" sz="2000" b="0" dirty="0" err="1">
                          <a:solidFill>
                            <a:schemeClr val="accent5">
                              <a:lumMod val="50000"/>
                            </a:schemeClr>
                          </a:solidFill>
                        </a:rPr>
                        <a:t>oupe</a:t>
                      </a:r>
                      <a:r>
                        <a:rPr lang="en-GB" sz="200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5">
                            <a:lumMod val="50000"/>
                          </a:schemeClr>
                        </a:solidFill>
                      </a:endParaRPr>
                    </a:p>
                  </a:txBody>
                  <a:tcPr/>
                </a:tc>
                <a:tc>
                  <a:txBody>
                    <a:bodyPr/>
                    <a:lstStyle/>
                    <a:p>
                      <a:r>
                        <a:rPr lang="en-GB" sz="2000" b="0" dirty="0" err="1">
                          <a:solidFill>
                            <a:schemeClr val="accent5">
                              <a:lumMod val="50000"/>
                            </a:schemeClr>
                          </a:solidFill>
                        </a:rPr>
                        <a:t>fil</a:t>
                      </a:r>
                      <a:r>
                        <a:rPr lang="en-GB" sz="2000" b="1" dirty="0" err="1">
                          <a:solidFill>
                            <a:schemeClr val="accent5">
                              <a:lumMod val="50000"/>
                            </a:schemeClr>
                          </a:solidFill>
                        </a:rPr>
                        <a:t>s</a:t>
                      </a:r>
                      <a:endParaRPr lang="en-GB" sz="2000" b="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5">
                              <a:lumMod val="50000"/>
                            </a:schemeClr>
                          </a:solidFill>
                        </a:rPr>
                        <a:t>il</a:t>
                      </a:r>
                      <a:r>
                        <a:rPr lang="fr-FR" sz="2000" b="1" dirty="0">
                          <a:solidFill>
                            <a:schemeClr val="accent5">
                              <a:lumMod val="50000"/>
                            </a:schemeClr>
                          </a:solidFill>
                        </a:rPr>
                        <a:t>s</a:t>
                      </a:r>
                      <a:r>
                        <a:rPr lang="fr-FR" sz="2000" dirty="0">
                          <a:solidFill>
                            <a:schemeClr val="accent5">
                              <a:lumMod val="50000"/>
                            </a:schemeClr>
                          </a:solidFill>
                        </a:rPr>
                        <a:t> ont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poi</a:t>
                      </a:r>
                      <a:r>
                        <a:rPr lang="en-GB" sz="2000" b="1" dirty="0" err="1">
                          <a:solidFill>
                            <a:schemeClr val="accent5">
                              <a:lumMod val="50000"/>
                            </a:schemeClr>
                          </a:solidFill>
                        </a:rPr>
                        <a:t>ss</a:t>
                      </a:r>
                      <a:r>
                        <a:rPr lang="en-GB" sz="2000" b="0" dirty="0" err="1">
                          <a:solidFill>
                            <a:schemeClr val="accent5">
                              <a:lumMod val="50000"/>
                            </a:schemeClr>
                          </a:solidFill>
                        </a:rPr>
                        <a:t>on</a:t>
                      </a:r>
                      <a:r>
                        <a:rPr lang="en-GB" sz="2000" b="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vi</a:t>
                      </a:r>
                      <a:r>
                        <a:rPr lang="en-GB" sz="2000" b="1" dirty="0">
                          <a:solidFill>
                            <a:schemeClr val="accent5">
                              <a:lumMod val="50000"/>
                            </a:schemeClr>
                          </a:solidFill>
                        </a:rPr>
                        <a:t>s</a:t>
                      </a:r>
                      <a:r>
                        <a:rPr lang="en-GB" sz="2000" b="0" dirty="0">
                          <a:solidFill>
                            <a:schemeClr val="accent5">
                              <a:lumMod val="50000"/>
                            </a:schemeClr>
                          </a:solidFill>
                        </a:rPr>
                        <a:t>age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608191105"/>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Hard or soft [-s-]?  </a:t>
            </a:r>
          </a:p>
        </p:txBody>
      </p:sp>
      <p:sp>
        <p:nvSpPr>
          <p:cNvPr id="13" name="Action Button: Custom 16">
            <a:hlinkClick r:id="" action="ppaction://noaction" highlightClick="1">
              <a:snd r:embed="rId4" name="soupe.wav"/>
            </a:hlinkClick>
            <a:extLst>
              <a:ext uri="{FF2B5EF4-FFF2-40B4-BE49-F238E27FC236}">
                <a16:creationId xmlns:a16="http://schemas.microsoft.com/office/drawing/2014/main" id="{A677B72F-6A94-4B62-9006-C72055254111}"/>
              </a:ext>
            </a:extLst>
          </p:cNvPr>
          <p:cNvSpPr/>
          <p:nvPr/>
        </p:nvSpPr>
        <p:spPr>
          <a:xfrm>
            <a:off x="597984" y="23442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16">
            <a:hlinkClick r:id="" action="ppaction://noaction" highlightClick="1">
              <a:snd r:embed="rId5" name="fils.wav"/>
            </a:hlinkClick>
            <a:extLst>
              <a:ext uri="{FF2B5EF4-FFF2-40B4-BE49-F238E27FC236}">
                <a16:creationId xmlns:a16="http://schemas.microsoft.com/office/drawing/2014/main" id="{96867C31-E73E-46AC-9917-3E4CB1D2042A}"/>
              </a:ext>
            </a:extLst>
          </p:cNvPr>
          <p:cNvSpPr/>
          <p:nvPr/>
        </p:nvSpPr>
        <p:spPr>
          <a:xfrm>
            <a:off x="597984" y="28320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1" name="Picture 30" descr="green checkmark">
            <a:extLst>
              <a:ext uri="{FF2B5EF4-FFF2-40B4-BE49-F238E27FC236}">
                <a16:creationId xmlns:a16="http://schemas.microsoft.com/office/drawing/2014/main" id="{E4215471-B240-4180-845B-A680F0A4E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6055" y="2387972"/>
            <a:ext cx="282522" cy="294294"/>
          </a:xfrm>
          <a:prstGeom prst="rect">
            <a:avLst/>
          </a:prstGeom>
        </p:spPr>
      </p:pic>
      <p:pic>
        <p:nvPicPr>
          <p:cNvPr id="32" name="Picture 31" descr="green checkmark">
            <a:extLst>
              <a:ext uri="{FF2B5EF4-FFF2-40B4-BE49-F238E27FC236}">
                <a16:creationId xmlns:a16="http://schemas.microsoft.com/office/drawing/2014/main" id="{F66987D9-FE2B-4759-B6CF-363D48CF0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5622" y="2885867"/>
            <a:ext cx="282522" cy="294294"/>
          </a:xfrm>
          <a:prstGeom prst="rect">
            <a:avLst/>
          </a:prstGeom>
        </p:spPr>
      </p:pic>
      <p:pic>
        <p:nvPicPr>
          <p:cNvPr id="33" name="Picture 32" descr="green checkmark">
            <a:extLst>
              <a:ext uri="{FF2B5EF4-FFF2-40B4-BE49-F238E27FC236}">
                <a16:creationId xmlns:a16="http://schemas.microsoft.com/office/drawing/2014/main" id="{FB9D114A-994B-4139-8F23-4EBC39D02E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2807" y="3881658"/>
            <a:ext cx="282522" cy="294294"/>
          </a:xfrm>
          <a:prstGeom prst="rect">
            <a:avLst/>
          </a:prstGeom>
        </p:spPr>
      </p:pic>
      <p:pic>
        <p:nvPicPr>
          <p:cNvPr id="36" name="Picture 35" descr="green checkmark">
            <a:extLst>
              <a:ext uri="{FF2B5EF4-FFF2-40B4-BE49-F238E27FC236}">
                <a16:creationId xmlns:a16="http://schemas.microsoft.com/office/drawing/2014/main" id="{5A4AE90A-CA9F-44E5-B2A0-C91335655A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9037" y="3370793"/>
            <a:ext cx="282522" cy="294294"/>
          </a:xfrm>
          <a:prstGeom prst="rect">
            <a:avLst/>
          </a:prstGeom>
        </p:spPr>
      </p:pic>
      <p:graphicFrame>
        <p:nvGraphicFramePr>
          <p:cNvPr id="2" name="Table 6">
            <a:extLst>
              <a:ext uri="{FF2B5EF4-FFF2-40B4-BE49-F238E27FC236}">
                <a16:creationId xmlns:a16="http://schemas.microsoft.com/office/drawing/2014/main" id="{9F052912-7D58-466F-8DBF-A3AADBEF94DB}"/>
              </a:ext>
            </a:extLst>
          </p:cNvPr>
          <p:cNvGraphicFramePr>
            <a:graphicFrameLocks noGrp="1"/>
          </p:cNvGraphicFramePr>
          <p:nvPr/>
        </p:nvGraphicFramePr>
        <p:xfrm>
          <a:off x="6300249" y="1591356"/>
          <a:ext cx="5580048" cy="3186375"/>
        </p:xfrm>
        <a:graphic>
          <a:graphicData uri="http://schemas.openxmlformats.org/drawingml/2006/table">
            <a:tbl>
              <a:tblPr firstRow="1" bandRow="1">
                <a:tableStyleId>{21E4AEA4-8DFA-4A89-87EB-49C32662AFE0}</a:tableStyleId>
              </a:tblPr>
              <a:tblGrid>
                <a:gridCol w="754459">
                  <a:extLst>
                    <a:ext uri="{9D8B030D-6E8A-4147-A177-3AD203B41FA5}">
                      <a16:colId xmlns:a16="http://schemas.microsoft.com/office/drawing/2014/main" val="2607353726"/>
                    </a:ext>
                  </a:extLst>
                </a:gridCol>
                <a:gridCol w="2483739">
                  <a:extLst>
                    <a:ext uri="{9D8B030D-6E8A-4147-A177-3AD203B41FA5}">
                      <a16:colId xmlns:a16="http://schemas.microsoft.com/office/drawing/2014/main" val="1600817978"/>
                    </a:ext>
                  </a:extLst>
                </a:gridCol>
                <a:gridCol w="1208082">
                  <a:extLst>
                    <a:ext uri="{9D8B030D-6E8A-4147-A177-3AD203B41FA5}">
                      <a16:colId xmlns:a16="http://schemas.microsoft.com/office/drawing/2014/main" val="4128092149"/>
                    </a:ext>
                  </a:extLst>
                </a:gridCol>
                <a:gridCol w="1133768">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hard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(cho</a:t>
                      </a:r>
                      <a:r>
                        <a:rPr lang="en-GB" sz="2000" b="1" dirty="0"/>
                        <a:t>s</a:t>
                      </a:r>
                      <a:r>
                        <a:rPr lang="en-GB" sz="2000" b="0" dirty="0"/>
                        <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soft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1" dirty="0" err="1"/>
                        <a:t>s</a:t>
                      </a:r>
                      <a:r>
                        <a:rPr lang="en-GB" sz="2000" b="0" dirty="0" err="1"/>
                        <a:t>uis</a:t>
                      </a:r>
                      <a:r>
                        <a:rPr lang="en-GB" sz="2000" b="0" dirty="0"/>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mon</a:t>
                      </a:r>
                      <a:r>
                        <a:rPr lang="en-GB" sz="2000" b="1" dirty="0">
                          <a:solidFill>
                            <a:schemeClr val="accent5">
                              <a:lumMod val="50000"/>
                            </a:schemeClr>
                          </a:solidFill>
                        </a:rPr>
                        <a:t>s</a:t>
                      </a:r>
                      <a:r>
                        <a:rPr lang="en-GB" sz="2000" dirty="0">
                          <a:solidFill>
                            <a:schemeClr val="accent5">
                              <a:lumMod val="50000"/>
                            </a:schemeClr>
                          </a:solidFill>
                        </a:rPr>
                        <a:t>ieur</a:t>
                      </a:r>
                      <a:r>
                        <a:rPr lang="en-GB" sz="1200" b="1" dirty="0">
                          <a:solidFill>
                            <a:schemeClr val="accent5">
                              <a:lumMod val="50000"/>
                            </a:schemeClr>
                          </a:solidFill>
                        </a:rPr>
                        <a:t>  </a:t>
                      </a:r>
                      <a:r>
                        <a:rPr lang="en-GB" sz="1200" dirty="0">
                          <a:solidFill>
                            <a:schemeClr val="accent5">
                              <a:lumMod val="50000"/>
                            </a:schemeClr>
                          </a:solidFill>
                        </a:rPr>
                        <a:t>         </a:t>
                      </a:r>
                      <a:endParaRPr lang="en-GB"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5">
                              <a:lumMod val="50000"/>
                            </a:schemeClr>
                          </a:solidFill>
                        </a:rPr>
                        <a:t>qua</a:t>
                      </a:r>
                      <a:r>
                        <a:rPr lang="en-GB" sz="2000" b="1" dirty="0">
                          <a:solidFill>
                            <a:schemeClr val="accent5">
                              <a:lumMod val="50000"/>
                            </a:schemeClr>
                          </a:solidFill>
                        </a:rPr>
                        <a:t>s</a:t>
                      </a:r>
                      <a:r>
                        <a:rPr lang="en-GB" sz="2000" b="0" dirty="0">
                          <a:solidFill>
                            <a:schemeClr val="accent5">
                              <a:lumMod val="50000"/>
                            </a:schemeClr>
                          </a:solidFill>
                        </a:rPr>
                        <a:t>i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pa</a:t>
                      </a:r>
                      <a:r>
                        <a:rPr lang="en-GB" sz="2000" b="1" dirty="0">
                          <a:solidFill>
                            <a:schemeClr val="accent5">
                              <a:lumMod val="50000"/>
                            </a:schemeClr>
                          </a:solidFill>
                        </a:rPr>
                        <a:t>ss</a:t>
                      </a:r>
                      <a:r>
                        <a:rPr lang="en-GB" sz="2000" dirty="0">
                          <a:solidFill>
                            <a:schemeClr val="accent5">
                              <a:lumMod val="50000"/>
                            </a:schemeClr>
                          </a:solidFill>
                        </a:rPr>
                        <a:t>er</a:t>
                      </a:r>
                      <a:r>
                        <a:rPr lang="en-GB" sz="2000" b="0" dirty="0">
                          <a:solidFill>
                            <a:schemeClr val="accent5">
                              <a:lumMod val="50000"/>
                            </a:schemeClr>
                          </a:solidFill>
                        </a:rPr>
                        <a:t>      </a:t>
                      </a:r>
                      <a:endParaRPr lang="en-GB"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per</a:t>
                      </a:r>
                      <a:r>
                        <a:rPr lang="en-GB" sz="2000" b="1" dirty="0" err="1">
                          <a:solidFill>
                            <a:schemeClr val="accent5">
                              <a:lumMod val="50000"/>
                            </a:schemeClr>
                          </a:solidFill>
                        </a:rPr>
                        <a:t>s</a:t>
                      </a:r>
                      <a:r>
                        <a:rPr lang="en-GB" sz="2000" b="0" dirty="0" err="1">
                          <a:solidFill>
                            <a:schemeClr val="accent5">
                              <a:lumMod val="50000"/>
                            </a:schemeClr>
                          </a:solidFill>
                        </a:rPr>
                        <a:t>onne</a:t>
                      </a:r>
                      <a:r>
                        <a:rPr lang="en-GB" sz="2000" b="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u</a:t>
                      </a:r>
                      <a:r>
                        <a:rPr lang="en-GB" sz="2000" b="1" dirty="0" err="1">
                          <a:solidFill>
                            <a:schemeClr val="accent5">
                              <a:lumMod val="50000"/>
                            </a:schemeClr>
                          </a:solidFill>
                        </a:rPr>
                        <a:t>s</a:t>
                      </a:r>
                      <a:r>
                        <a:rPr lang="en-GB" sz="2000" b="0" dirty="0" err="1">
                          <a:solidFill>
                            <a:schemeClr val="accent5">
                              <a:lumMod val="50000"/>
                            </a:schemeClr>
                          </a:solidFill>
                        </a:rPr>
                        <a:t>ine</a:t>
                      </a:r>
                      <a:endParaRPr lang="en-GB" sz="2000" b="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878786385"/>
                  </a:ext>
                </a:extLst>
              </a:tr>
            </a:tbl>
          </a:graphicData>
        </a:graphic>
      </p:graphicFrame>
      <p:pic>
        <p:nvPicPr>
          <p:cNvPr id="16" name="Picture 15" descr="green checkmark">
            <a:extLst>
              <a:ext uri="{FF2B5EF4-FFF2-40B4-BE49-F238E27FC236}">
                <a16:creationId xmlns:a16="http://schemas.microsoft.com/office/drawing/2014/main" id="{97C2E817-12B4-49D2-B3BF-9062C34172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6328" y="4446276"/>
            <a:ext cx="282522" cy="294294"/>
          </a:xfrm>
          <a:prstGeom prst="rect">
            <a:avLst/>
          </a:prstGeom>
        </p:spPr>
      </p:pic>
      <p:pic>
        <p:nvPicPr>
          <p:cNvPr id="18" name="Picture 17" descr="green checkmark">
            <a:extLst>
              <a:ext uri="{FF2B5EF4-FFF2-40B4-BE49-F238E27FC236}">
                <a16:creationId xmlns:a16="http://schemas.microsoft.com/office/drawing/2014/main" id="{4E34A23F-18B3-4852-BDCD-AF1C362B7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742" y="2423452"/>
            <a:ext cx="282522" cy="294294"/>
          </a:xfrm>
          <a:prstGeom prst="rect">
            <a:avLst/>
          </a:prstGeom>
        </p:spPr>
      </p:pic>
      <p:pic>
        <p:nvPicPr>
          <p:cNvPr id="20" name="Picture 19" descr="green checkmark">
            <a:extLst>
              <a:ext uri="{FF2B5EF4-FFF2-40B4-BE49-F238E27FC236}">
                <a16:creationId xmlns:a16="http://schemas.microsoft.com/office/drawing/2014/main" id="{DBEB7902-752F-4AF9-AA1E-664BDFCBBC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0738" y="2913214"/>
            <a:ext cx="282522" cy="294294"/>
          </a:xfrm>
          <a:prstGeom prst="rect">
            <a:avLst/>
          </a:prstGeom>
        </p:spPr>
      </p:pic>
      <p:pic>
        <p:nvPicPr>
          <p:cNvPr id="22" name="Picture 21" descr="green checkmark">
            <a:extLst>
              <a:ext uri="{FF2B5EF4-FFF2-40B4-BE49-F238E27FC236}">
                <a16:creationId xmlns:a16="http://schemas.microsoft.com/office/drawing/2014/main" id="{A30D883B-7711-4E1D-B438-29F3CF89DD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83256" y="3389110"/>
            <a:ext cx="282522" cy="294294"/>
          </a:xfrm>
          <a:prstGeom prst="rect">
            <a:avLst/>
          </a:prstGeom>
        </p:spPr>
      </p:pic>
      <p:sp>
        <p:nvSpPr>
          <p:cNvPr id="25" name="Action Button: Custom 16">
            <a:hlinkClick r:id="" action="ppaction://noaction" highlightClick="1">
              <a:snd r:embed="rId7" name="ils ont.wav"/>
            </a:hlinkClick>
            <a:extLst>
              <a:ext uri="{FF2B5EF4-FFF2-40B4-BE49-F238E27FC236}">
                <a16:creationId xmlns:a16="http://schemas.microsoft.com/office/drawing/2014/main" id="{586F76D6-5559-4B6C-B8C4-8ADFAFC9DD6E}"/>
              </a:ext>
            </a:extLst>
          </p:cNvPr>
          <p:cNvSpPr/>
          <p:nvPr/>
        </p:nvSpPr>
        <p:spPr>
          <a:xfrm>
            <a:off x="597984" y="33199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3" name="TextBox 82">
            <a:extLst>
              <a:ext uri="{FF2B5EF4-FFF2-40B4-BE49-F238E27FC236}">
                <a16:creationId xmlns:a16="http://schemas.microsoft.com/office/drawing/2014/main" id="{D2869BB8-F321-4879-BE97-0218376B21E8}"/>
              </a:ext>
            </a:extLst>
          </p:cNvPr>
          <p:cNvSpPr txBox="1"/>
          <p:nvPr/>
        </p:nvSpPr>
        <p:spPr>
          <a:xfrm>
            <a:off x="417942" y="5181580"/>
            <a:ext cx="114623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spelling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words containing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[s]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compared to those containing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[s]?</a:t>
            </a:r>
          </a:p>
        </p:txBody>
      </p:sp>
      <p:sp>
        <p:nvSpPr>
          <p:cNvPr id="95" name="Action Button: Custom 16">
            <a:hlinkClick r:id="" action="ppaction://noaction" highlightClick="1">
              <a:snd r:embed="rId8" name="poisson.wav"/>
            </a:hlinkClick>
            <a:extLst>
              <a:ext uri="{FF2B5EF4-FFF2-40B4-BE49-F238E27FC236}">
                <a16:creationId xmlns:a16="http://schemas.microsoft.com/office/drawing/2014/main" id="{294B81A8-CA89-43E7-8B5D-19826F44F205}"/>
              </a:ext>
            </a:extLst>
          </p:cNvPr>
          <p:cNvSpPr/>
          <p:nvPr/>
        </p:nvSpPr>
        <p:spPr>
          <a:xfrm>
            <a:off x="586689" y="3807794"/>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 name="Action Button: Custom 16">
            <a:hlinkClick r:id="" action="ppaction://noaction" highlightClick="1">
              <a:snd r:embed="rId9" name="visage.wav"/>
            </a:hlinkClick>
            <a:extLst>
              <a:ext uri="{FF2B5EF4-FFF2-40B4-BE49-F238E27FC236}">
                <a16:creationId xmlns:a16="http://schemas.microsoft.com/office/drawing/2014/main" id="{DA4FBE51-7463-4265-BB30-C2B7E29E0361}"/>
              </a:ext>
            </a:extLst>
          </p:cNvPr>
          <p:cNvSpPr/>
          <p:nvPr/>
        </p:nvSpPr>
        <p:spPr>
          <a:xfrm>
            <a:off x="586689" y="4315120"/>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10" name="monsieur.wav"/>
            </a:hlinkClick>
            <a:extLst>
              <a:ext uri="{FF2B5EF4-FFF2-40B4-BE49-F238E27FC236}">
                <a16:creationId xmlns:a16="http://schemas.microsoft.com/office/drawing/2014/main" id="{36855C5D-43C7-4084-A861-D61B90D39BB3}"/>
              </a:ext>
            </a:extLst>
          </p:cNvPr>
          <p:cNvSpPr/>
          <p:nvPr/>
        </p:nvSpPr>
        <p:spPr>
          <a:xfrm>
            <a:off x="6471803" y="23442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1" name="quasi.wav"/>
            </a:hlinkClick>
            <a:extLst>
              <a:ext uri="{FF2B5EF4-FFF2-40B4-BE49-F238E27FC236}">
                <a16:creationId xmlns:a16="http://schemas.microsoft.com/office/drawing/2014/main" id="{9D3A6969-5C96-4C4D-BAE1-747EA96667BE}"/>
              </a:ext>
            </a:extLst>
          </p:cNvPr>
          <p:cNvSpPr/>
          <p:nvPr/>
        </p:nvSpPr>
        <p:spPr>
          <a:xfrm>
            <a:off x="6471803" y="28328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2" name="passer.wav"/>
            </a:hlinkClick>
            <a:extLst>
              <a:ext uri="{FF2B5EF4-FFF2-40B4-BE49-F238E27FC236}">
                <a16:creationId xmlns:a16="http://schemas.microsoft.com/office/drawing/2014/main" id="{1B30E497-76A1-4983-B492-A3DBB790220C}"/>
              </a:ext>
            </a:extLst>
          </p:cNvPr>
          <p:cNvSpPr/>
          <p:nvPr/>
        </p:nvSpPr>
        <p:spPr>
          <a:xfrm>
            <a:off x="6471803" y="33215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9" name="Action Button: Custom 16">
            <a:hlinkClick r:id="" action="ppaction://noaction" highlightClick="1">
              <a:snd r:embed="rId13" name="personne.wav"/>
            </a:hlinkClick>
            <a:extLst>
              <a:ext uri="{FF2B5EF4-FFF2-40B4-BE49-F238E27FC236}">
                <a16:creationId xmlns:a16="http://schemas.microsoft.com/office/drawing/2014/main" id="{098B8524-EAAC-42D1-A5EE-7C97FAA7E63B}"/>
              </a:ext>
            </a:extLst>
          </p:cNvPr>
          <p:cNvSpPr/>
          <p:nvPr/>
        </p:nvSpPr>
        <p:spPr>
          <a:xfrm>
            <a:off x="6460508" y="3810167"/>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3" name="Action Button: Custom 16">
            <a:hlinkClick r:id="" action="ppaction://noaction" highlightClick="1">
              <a:snd r:embed="rId14" name="usine.wav"/>
            </a:hlinkClick>
            <a:extLst>
              <a:ext uri="{FF2B5EF4-FFF2-40B4-BE49-F238E27FC236}">
                <a16:creationId xmlns:a16="http://schemas.microsoft.com/office/drawing/2014/main" id="{39578DC0-439A-4450-ACDD-3985251BCBBE}"/>
              </a:ext>
            </a:extLst>
          </p:cNvPr>
          <p:cNvSpPr/>
          <p:nvPr/>
        </p:nvSpPr>
        <p:spPr>
          <a:xfrm>
            <a:off x="6460508" y="4318283"/>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5" name="Picture 34" descr="green checkmark">
            <a:extLst>
              <a:ext uri="{FF2B5EF4-FFF2-40B4-BE49-F238E27FC236}">
                <a16:creationId xmlns:a16="http://schemas.microsoft.com/office/drawing/2014/main" id="{0876D4E8-8CCA-4055-9980-E4C309D361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742" y="3872040"/>
            <a:ext cx="282522" cy="294294"/>
          </a:xfrm>
          <a:prstGeom prst="rect">
            <a:avLst/>
          </a:prstGeom>
        </p:spPr>
      </p:pic>
      <p:pic>
        <p:nvPicPr>
          <p:cNvPr id="37" name="Picture 36" descr="green checkmark">
            <a:extLst>
              <a:ext uri="{FF2B5EF4-FFF2-40B4-BE49-F238E27FC236}">
                <a16:creationId xmlns:a16="http://schemas.microsoft.com/office/drawing/2014/main" id="{9A827351-3962-4721-AFE2-D931D7724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0738" y="4397918"/>
            <a:ext cx="282522" cy="294294"/>
          </a:xfrm>
          <a:prstGeom prst="rect">
            <a:avLst/>
          </a:prstGeom>
        </p:spPr>
      </p:pic>
      <p:cxnSp>
        <p:nvCxnSpPr>
          <p:cNvPr id="9" name="Straight Connector 8">
            <a:extLst>
              <a:ext uri="{FF2B5EF4-FFF2-40B4-BE49-F238E27FC236}">
                <a16:creationId xmlns:a16="http://schemas.microsoft.com/office/drawing/2014/main" id="{7C3DAFEB-8E65-4D62-994B-6F3631F90CDE}"/>
              </a:ext>
            </a:extLst>
          </p:cNvPr>
          <p:cNvCxnSpPr>
            <a:cxnSpLocks/>
          </p:cNvCxnSpPr>
          <p:nvPr/>
        </p:nvCxnSpPr>
        <p:spPr>
          <a:xfrm>
            <a:off x="1433682" y="4677095"/>
            <a:ext cx="156831"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48780CA-3F21-4B3C-BD99-F1490A063528}"/>
              </a:ext>
            </a:extLst>
          </p:cNvPr>
          <p:cNvCxnSpPr/>
          <p:nvPr/>
        </p:nvCxnSpPr>
        <p:spPr>
          <a:xfrm>
            <a:off x="1387384" y="3680151"/>
            <a:ext cx="297712"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D5C0EBC-FE2D-47D9-82E2-E10CB0D49ECE}"/>
              </a:ext>
            </a:extLst>
          </p:cNvPr>
          <p:cNvCxnSpPr>
            <a:cxnSpLocks/>
          </p:cNvCxnSpPr>
          <p:nvPr/>
        </p:nvCxnSpPr>
        <p:spPr>
          <a:xfrm>
            <a:off x="7595405" y="3165658"/>
            <a:ext cx="184445"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6" name="Rounded Rectangle 46">
            <a:extLst>
              <a:ext uri="{FF2B5EF4-FFF2-40B4-BE49-F238E27FC236}">
                <a16:creationId xmlns:a16="http://schemas.microsoft.com/office/drawing/2014/main" id="{7D6611A0-786E-4E58-BA3E-A048E2CBC70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39" name="Straight Connector 38">
            <a:extLst>
              <a:ext uri="{FF2B5EF4-FFF2-40B4-BE49-F238E27FC236}">
                <a16:creationId xmlns:a16="http://schemas.microsoft.com/office/drawing/2014/main" id="{F32F5832-998C-480F-8D65-8DF880BAEBF6}"/>
              </a:ext>
            </a:extLst>
          </p:cNvPr>
          <p:cNvCxnSpPr>
            <a:cxnSpLocks/>
          </p:cNvCxnSpPr>
          <p:nvPr/>
        </p:nvCxnSpPr>
        <p:spPr>
          <a:xfrm>
            <a:off x="7253528" y="4702012"/>
            <a:ext cx="184445"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0"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0"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1BB9B-66AD-444F-89D0-63CD6C5A8D62}"/>
              </a:ext>
            </a:extLst>
          </p:cNvPr>
          <p:cNvSpPr txBox="1"/>
          <p:nvPr/>
        </p:nvSpPr>
        <p:spPr>
          <a:xfrm>
            <a:off x="205818" y="1321255"/>
            <a:ext cx="9614588"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can be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when it: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between two vowels, including in a liaison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oser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les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amis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when: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at the beginning of a word or syllable (</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oupe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before or after a consonant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n</a:t>
            </a:r>
            <a:r>
              <a:rPr kumimoji="0" lang="en-GB" sz="2400" b="0" i="0" u="sng"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sng"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there is a double [s]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poi</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at the end of a word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fil</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p:txBody>
      </p:sp>
      <p:sp>
        <p:nvSpPr>
          <p:cNvPr id="9" name="Rounded Rectangular Callout 6">
            <a:extLst>
              <a:ext uri="{FF2B5EF4-FFF2-40B4-BE49-F238E27FC236}">
                <a16:creationId xmlns:a16="http://schemas.microsoft.com/office/drawing/2014/main" id="{9A66108B-E5FD-464F-BE3E-EDA64D7F706B}"/>
              </a:ext>
            </a:extLst>
          </p:cNvPr>
          <p:cNvSpPr/>
          <p:nvPr/>
        </p:nvSpPr>
        <p:spPr>
          <a:xfrm>
            <a:off x="5798931" y="5206373"/>
            <a:ext cx="4641091" cy="867128"/>
          </a:xfrm>
          <a:prstGeom prst="wedgeRoundRectCallout">
            <a:avLst>
              <a:gd name="adj1" fmla="val -54033"/>
              <a:gd name="adj2" fmla="val -23381"/>
              <a:gd name="adj3" fmla="val 16667"/>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rare as word final consonants are usually SFCs </a:t>
            </a:r>
          </a:p>
        </p:txBody>
      </p:sp>
      <p:sp>
        <p:nvSpPr>
          <p:cNvPr id="6" name="Title 5">
            <a:extLst>
              <a:ext uri="{FF2B5EF4-FFF2-40B4-BE49-F238E27FC236}">
                <a16:creationId xmlns:a16="http://schemas.microsoft.com/office/drawing/2014/main" id="{FEBA6898-BBB4-481C-8E41-3975479DCF0B}"/>
              </a:ext>
            </a:extLst>
          </p:cNvPr>
          <p:cNvSpPr>
            <a:spLocks noGrp="1"/>
          </p:cNvSpPr>
          <p:nvPr>
            <p:ph type="title"/>
          </p:nvPr>
        </p:nvSpPr>
        <p:spPr>
          <a:xfrm>
            <a:off x="838200" y="443073"/>
            <a:ext cx="9416292" cy="514829"/>
          </a:xfrm>
        </p:spPr>
        <p:txBody>
          <a:bodyPr>
            <a:normAutofit fontScale="90000"/>
          </a:bodyPr>
          <a:lstStyle/>
          <a:p>
            <a:r>
              <a:rPr lang="fr-FR" dirty="0" err="1"/>
              <a:t>Closed</a:t>
            </a:r>
            <a:r>
              <a:rPr lang="fr-FR" dirty="0"/>
              <a:t> or open [o] ?</a:t>
            </a:r>
          </a:p>
        </p:txBody>
      </p:sp>
      <p:pic>
        <p:nvPicPr>
          <p:cNvPr id="10" name="Picture 9" descr="background rectangle">
            <a:extLst>
              <a:ext uri="{FF2B5EF4-FFF2-40B4-BE49-F238E27FC236}">
                <a16:creationId xmlns:a16="http://schemas.microsoft.com/office/drawing/2014/main" id="{7995017A-8F44-468A-921F-2242504DFE1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E77E9201-35FD-4FE1-9252-A218FADE91D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Hard or </a:t>
            </a: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soft [-s-]?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Rounded Rectangle 46">
            <a:extLst>
              <a:ext uri="{FF2B5EF4-FFF2-40B4-BE49-F238E27FC236}">
                <a16:creationId xmlns:a16="http://schemas.microsoft.com/office/drawing/2014/main" id="{EB2C7E7D-0536-43EF-ADA2-5F869C3240C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Arc 1">
            <a:extLst>
              <a:ext uri="{FF2B5EF4-FFF2-40B4-BE49-F238E27FC236}">
                <a16:creationId xmlns:a16="http://schemas.microsoft.com/office/drawing/2014/main" id="{9655967E-33A3-4E3F-B72D-FD9A721E3A47}"/>
              </a:ext>
            </a:extLst>
          </p:cNvPr>
          <p:cNvSpPr/>
          <p:nvPr/>
        </p:nvSpPr>
        <p:spPr>
          <a:xfrm rot="7144172">
            <a:off x="8004937" y="2009563"/>
            <a:ext cx="1521498" cy="906540"/>
          </a:xfrm>
          <a:prstGeom prst="arc">
            <a:avLst>
              <a:gd name="adj1" fmla="val 20223459"/>
              <a:gd name="adj2" fmla="val 0"/>
            </a:avLst>
          </a:prstGeom>
          <a:ln w="19050">
            <a:solidFill>
              <a:srgbClr val="E65D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Rounded Rectangular Callout 6"/>
          <p:cNvSpPr/>
          <p:nvPr/>
        </p:nvSpPr>
        <p:spPr>
          <a:xfrm>
            <a:off x="6394615" y="249870"/>
            <a:ext cx="3461939" cy="1849611"/>
          </a:xfrm>
          <a:prstGeom prst="wedgeRoundRectCallout">
            <a:avLst>
              <a:gd name="adj1" fmla="val -21853"/>
              <a:gd name="adj2" fmla="val 64273"/>
              <a:gd name="adj3" fmla="val 16667"/>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Hard [s] sounds like ‘z’ as in English ‘cou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Soft [s] sounds like ‘s’ as in English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96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Irregular –IR verbs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the verbs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sortir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dormir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have the same pattern of endings:</a:t>
            </a:r>
          </a:p>
        </p:txBody>
      </p:sp>
      <p:sp>
        <p:nvSpPr>
          <p:cNvPr id="35" name="TextBox 34">
            <a:extLst>
              <a:ext uri="{FF2B5EF4-FFF2-40B4-BE49-F238E27FC236}">
                <a16:creationId xmlns:a16="http://schemas.microsoft.com/office/drawing/2014/main" id="{5600336D-CD10-4720-B9BB-D9638C0B7D1F}"/>
              </a:ext>
            </a:extLst>
          </p:cNvPr>
          <p:cNvSpPr txBox="1"/>
          <p:nvPr/>
        </p:nvSpPr>
        <p:spPr>
          <a:xfrm>
            <a:off x="561570" y="1896064"/>
            <a:ext cx="957313"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s</a:t>
            </a:r>
            <a:endParaRPr kumimoji="0" lang="en-GB" sz="2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69F78FA5-58F4-47D8-8BDD-9487B9C3D2B5}"/>
              </a:ext>
            </a:extLst>
          </p:cNvPr>
          <p:cNvSpPr txBox="1"/>
          <p:nvPr/>
        </p:nvSpPr>
        <p:spPr>
          <a:xfrm>
            <a:off x="561569" y="2357728"/>
            <a:ext cx="957313"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s</a:t>
            </a:r>
            <a:endParaRPr kumimoji="0" lang="en-GB" sz="2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929E5B82-D164-44E2-AA68-685D22E5953C}"/>
              </a:ext>
            </a:extLst>
          </p:cNvPr>
          <p:cNvSpPr txBox="1"/>
          <p:nvPr/>
        </p:nvSpPr>
        <p:spPr>
          <a:xfrm>
            <a:off x="703349" y="2819390"/>
            <a:ext cx="813043"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sor</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t</a:t>
            </a:r>
          </a:p>
        </p:txBody>
      </p:sp>
      <p:sp>
        <p:nvSpPr>
          <p:cNvPr id="79" name="TextBox 78">
            <a:extLst>
              <a:ext uri="{FF2B5EF4-FFF2-40B4-BE49-F238E27FC236}">
                <a16:creationId xmlns:a16="http://schemas.microsoft.com/office/drawing/2014/main" id="{4B1F244C-8BD3-49F4-9C82-D6DFF4A70F67}"/>
              </a:ext>
            </a:extLst>
          </p:cNvPr>
          <p:cNvSpPr txBox="1"/>
          <p:nvPr/>
        </p:nvSpPr>
        <p:spPr>
          <a:xfrm>
            <a:off x="376336" y="3281056"/>
            <a:ext cx="1140056"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sor</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t</a:t>
            </a:r>
          </a:p>
        </p:txBody>
      </p:sp>
      <p:sp>
        <p:nvSpPr>
          <p:cNvPr id="80" name="TextBox 79">
            <a:extLst>
              <a:ext uri="{FF2B5EF4-FFF2-40B4-BE49-F238E27FC236}">
                <a16:creationId xmlns:a16="http://schemas.microsoft.com/office/drawing/2014/main" id="{A2713234-F243-41BC-A019-8E57C16CEE46}"/>
              </a:ext>
            </a:extLst>
          </p:cNvPr>
          <p:cNvSpPr txBox="1"/>
          <p:nvPr/>
        </p:nvSpPr>
        <p:spPr>
          <a:xfrm>
            <a:off x="1516392" y="1889671"/>
            <a:ext cx="32063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go out / I am going out</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255B12AD-11FB-476E-B969-7769A06CDD5E}"/>
              </a:ext>
            </a:extLst>
          </p:cNvPr>
          <p:cNvSpPr txBox="1"/>
          <p:nvPr/>
        </p:nvSpPr>
        <p:spPr>
          <a:xfrm>
            <a:off x="1517995" y="2351336"/>
            <a:ext cx="40174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go out / you are going out</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AA69BB31-6F84-4CC8-8AAF-4D354BB9B39D}"/>
              </a:ext>
            </a:extLst>
          </p:cNvPr>
          <p:cNvSpPr txBox="1"/>
          <p:nvPr/>
        </p:nvSpPr>
        <p:spPr>
          <a:xfrm>
            <a:off x="1516392" y="2813001"/>
            <a:ext cx="37401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goes out / he is going out</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22B864E1-9A7D-4BE2-B291-6E65BBF212E5}"/>
              </a:ext>
            </a:extLst>
          </p:cNvPr>
          <p:cNvSpPr txBox="1"/>
          <p:nvPr/>
        </p:nvSpPr>
        <p:spPr>
          <a:xfrm>
            <a:off x="1516392" y="3274665"/>
            <a:ext cx="39388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goes out / she is going out</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58E8181D-7E2A-4EF3-8268-372316AB634F}"/>
              </a:ext>
            </a:extLst>
          </p:cNvPr>
          <p:cNvSpPr txBox="1"/>
          <p:nvPr/>
        </p:nvSpPr>
        <p:spPr>
          <a:xfrm>
            <a:off x="6770856" y="1889674"/>
            <a:ext cx="1015021"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s</a:t>
            </a:r>
            <a:endParaRPr kumimoji="0" lang="en-GB" sz="2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88" name="TextBox 87">
            <a:extLst>
              <a:ext uri="{FF2B5EF4-FFF2-40B4-BE49-F238E27FC236}">
                <a16:creationId xmlns:a16="http://schemas.microsoft.com/office/drawing/2014/main" id="{40E1BB9D-7EEC-413E-9A89-7C8BA2F0B43A}"/>
              </a:ext>
            </a:extLst>
          </p:cNvPr>
          <p:cNvSpPr txBox="1"/>
          <p:nvPr/>
        </p:nvSpPr>
        <p:spPr>
          <a:xfrm>
            <a:off x="6770855" y="2351340"/>
            <a:ext cx="1015021"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s</a:t>
            </a:r>
            <a:endParaRPr kumimoji="0" lang="en-GB" sz="2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D2D64A83-2621-43D9-AE67-0C7C24BEBC22}"/>
              </a:ext>
            </a:extLst>
          </p:cNvPr>
          <p:cNvSpPr txBox="1"/>
          <p:nvPr/>
        </p:nvSpPr>
        <p:spPr>
          <a:xfrm>
            <a:off x="6915125" y="2812999"/>
            <a:ext cx="870751"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endPar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91" name="TextBox 90">
            <a:extLst>
              <a:ext uri="{FF2B5EF4-FFF2-40B4-BE49-F238E27FC236}">
                <a16:creationId xmlns:a16="http://schemas.microsoft.com/office/drawing/2014/main" id="{2488FA43-FC86-4CCE-8BD1-F1B1A78A8325}"/>
              </a:ext>
            </a:extLst>
          </p:cNvPr>
          <p:cNvSpPr txBox="1"/>
          <p:nvPr/>
        </p:nvSpPr>
        <p:spPr>
          <a:xfrm>
            <a:off x="6588704" y="3274665"/>
            <a:ext cx="1197764"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endPar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AF5D1305-7E98-4C68-9C66-D33FAAD68795}"/>
              </a:ext>
            </a:extLst>
          </p:cNvPr>
          <p:cNvSpPr txBox="1"/>
          <p:nvPr/>
        </p:nvSpPr>
        <p:spPr>
          <a:xfrm>
            <a:off x="7785876" y="1889671"/>
            <a:ext cx="28793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sleep / I am sleeping</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93" name="TextBox 92">
            <a:extLst>
              <a:ext uri="{FF2B5EF4-FFF2-40B4-BE49-F238E27FC236}">
                <a16:creationId xmlns:a16="http://schemas.microsoft.com/office/drawing/2014/main" id="{97F58D1A-6D62-47F6-9708-CD427B0DFAB1}"/>
              </a:ext>
            </a:extLst>
          </p:cNvPr>
          <p:cNvSpPr txBox="1"/>
          <p:nvPr/>
        </p:nvSpPr>
        <p:spPr>
          <a:xfrm>
            <a:off x="7787479" y="2351336"/>
            <a:ext cx="36199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sleep/ you are sleeping</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F334B830-241B-4B07-A8C0-894118250533}"/>
              </a:ext>
            </a:extLst>
          </p:cNvPr>
          <p:cNvSpPr txBox="1"/>
          <p:nvPr/>
        </p:nvSpPr>
        <p:spPr>
          <a:xfrm>
            <a:off x="7785876" y="2813001"/>
            <a:ext cx="32464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sleeps / he is sleeping</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95" name="TextBox 94">
            <a:extLst>
              <a:ext uri="{FF2B5EF4-FFF2-40B4-BE49-F238E27FC236}">
                <a16:creationId xmlns:a16="http://schemas.microsoft.com/office/drawing/2014/main" id="{56EA2EC2-5D34-4AE7-96DC-EC5C3D3DAFB6}"/>
              </a:ext>
            </a:extLst>
          </p:cNvPr>
          <p:cNvSpPr txBox="1"/>
          <p:nvPr/>
        </p:nvSpPr>
        <p:spPr>
          <a:xfrm>
            <a:off x="7785876" y="3274665"/>
            <a:ext cx="34451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sleeps / she is sleeping</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99" name="TextBox 98">
            <a:extLst>
              <a:ext uri="{FF2B5EF4-FFF2-40B4-BE49-F238E27FC236}">
                <a16:creationId xmlns:a16="http://schemas.microsoft.com/office/drawing/2014/main" id="{42267284-45E9-4997-9180-404A6CA8AE3D}"/>
              </a:ext>
            </a:extLst>
          </p:cNvPr>
          <p:cNvSpPr txBox="1"/>
          <p:nvPr/>
        </p:nvSpPr>
        <p:spPr>
          <a:xfrm>
            <a:off x="437475" y="4177006"/>
            <a:ext cx="1021433"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par</a:t>
            </a:r>
            <a:r>
              <a:rPr kumimoji="0" lang="en-GB" sz="2000" b="1" i="0" u="none" strike="noStrike" kern="1200" cap="none" spc="0" normalizeH="0" baseline="0" noProof="0" dirty="0">
                <a:ln>
                  <a:noFill/>
                </a:ln>
                <a:solidFill>
                  <a:srgbClr val="E65D00"/>
                </a:solidFill>
                <a:effectLst/>
                <a:uLnTx/>
                <a:uFillTx/>
                <a:latin typeface="Century Gothic" panose="020F0302020204030204"/>
                <a:ea typeface="+mn-ea"/>
                <a:cs typeface="+mn-cs"/>
              </a:rPr>
              <a:t>s</a:t>
            </a:r>
          </a:p>
        </p:txBody>
      </p:sp>
      <p:sp>
        <p:nvSpPr>
          <p:cNvPr id="100" name="TextBox 99">
            <a:extLst>
              <a:ext uri="{FF2B5EF4-FFF2-40B4-BE49-F238E27FC236}">
                <a16:creationId xmlns:a16="http://schemas.microsoft.com/office/drawing/2014/main" id="{1629B852-E99F-4FED-984D-9B1CB5DA4A85}"/>
              </a:ext>
            </a:extLst>
          </p:cNvPr>
          <p:cNvSpPr txBox="1"/>
          <p:nvPr/>
        </p:nvSpPr>
        <p:spPr>
          <a:xfrm>
            <a:off x="437474" y="4638672"/>
            <a:ext cx="1021433"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a:t>
            </a:r>
            <a:r>
              <a:rPr kumimoji="0" lang="en-GB" sz="2000" b="1" i="0" u="none" strike="noStrike" kern="1200" cap="none" spc="0" normalizeH="0" baseline="0" noProof="0" dirty="0">
                <a:ln>
                  <a:noFill/>
                </a:ln>
                <a:solidFill>
                  <a:srgbClr val="E65D00"/>
                </a:solidFill>
                <a:effectLst/>
                <a:uLnTx/>
                <a:uFillTx/>
                <a:latin typeface="Century Gothic" panose="020F0302020204030204"/>
                <a:ea typeface="+mn-ea"/>
                <a:cs typeface="+mn-cs"/>
              </a:rPr>
              <a:t>s</a:t>
            </a:r>
          </a:p>
        </p:txBody>
      </p:sp>
      <p:sp>
        <p:nvSpPr>
          <p:cNvPr id="101" name="TextBox 100">
            <a:extLst>
              <a:ext uri="{FF2B5EF4-FFF2-40B4-BE49-F238E27FC236}">
                <a16:creationId xmlns:a16="http://schemas.microsoft.com/office/drawing/2014/main" id="{83E274D3-A111-4664-8B84-EF0503E391A7}"/>
              </a:ext>
            </a:extLst>
          </p:cNvPr>
          <p:cNvSpPr txBox="1"/>
          <p:nvPr/>
        </p:nvSpPr>
        <p:spPr>
          <a:xfrm>
            <a:off x="581744" y="5100335"/>
            <a:ext cx="877163"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t</a:t>
            </a:r>
          </a:p>
        </p:txBody>
      </p:sp>
      <p:sp>
        <p:nvSpPr>
          <p:cNvPr id="103" name="TextBox 102">
            <a:extLst>
              <a:ext uri="{FF2B5EF4-FFF2-40B4-BE49-F238E27FC236}">
                <a16:creationId xmlns:a16="http://schemas.microsoft.com/office/drawing/2014/main" id="{B906F09B-14C9-414D-BBD9-967F32F1B605}"/>
              </a:ext>
            </a:extLst>
          </p:cNvPr>
          <p:cNvSpPr txBox="1"/>
          <p:nvPr/>
        </p:nvSpPr>
        <p:spPr>
          <a:xfrm>
            <a:off x="254731" y="5561999"/>
            <a:ext cx="1204176"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t</a:t>
            </a:r>
          </a:p>
        </p:txBody>
      </p:sp>
      <p:sp>
        <p:nvSpPr>
          <p:cNvPr id="104" name="TextBox 103">
            <a:extLst>
              <a:ext uri="{FF2B5EF4-FFF2-40B4-BE49-F238E27FC236}">
                <a16:creationId xmlns:a16="http://schemas.microsoft.com/office/drawing/2014/main" id="{40583560-C47E-4EB4-9951-6802EB1B5997}"/>
              </a:ext>
            </a:extLst>
          </p:cNvPr>
          <p:cNvSpPr txBox="1"/>
          <p:nvPr/>
        </p:nvSpPr>
        <p:spPr>
          <a:xfrm>
            <a:off x="1516392" y="4177006"/>
            <a:ext cx="27991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leave / I am leaving</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105" name="TextBox 104">
            <a:extLst>
              <a:ext uri="{FF2B5EF4-FFF2-40B4-BE49-F238E27FC236}">
                <a16:creationId xmlns:a16="http://schemas.microsoft.com/office/drawing/2014/main" id="{095D937F-E8E4-428F-BCE8-ABF8F29D4A25}"/>
              </a:ext>
            </a:extLst>
          </p:cNvPr>
          <p:cNvSpPr txBox="1"/>
          <p:nvPr/>
        </p:nvSpPr>
        <p:spPr>
          <a:xfrm>
            <a:off x="1517995" y="4638671"/>
            <a:ext cx="35397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leave/ you are leaving</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3DC67AA2-FB3D-4D98-B01B-5CF48036E23B}"/>
              </a:ext>
            </a:extLst>
          </p:cNvPr>
          <p:cNvSpPr txBox="1"/>
          <p:nvPr/>
        </p:nvSpPr>
        <p:spPr>
          <a:xfrm>
            <a:off x="1516392" y="5100336"/>
            <a:ext cx="31662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leaves / he is leaving</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A85DFD56-BB5B-4D5E-9E80-69B65CDF5BC8}"/>
              </a:ext>
            </a:extLst>
          </p:cNvPr>
          <p:cNvSpPr txBox="1"/>
          <p:nvPr/>
        </p:nvSpPr>
        <p:spPr>
          <a:xfrm>
            <a:off x="1516392" y="5562000"/>
            <a:ext cx="33650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leaves / she is leaving</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F74FA048-C273-4B80-AD87-60F956D0E614}"/>
              </a:ext>
            </a:extLst>
          </p:cNvPr>
          <p:cNvSpPr txBox="1"/>
          <p:nvPr/>
        </p:nvSpPr>
        <p:spPr>
          <a:xfrm>
            <a:off x="6464200" y="4177006"/>
            <a:ext cx="3999813" cy="1736646"/>
          </a:xfrm>
          <a:prstGeom prst="wedgeRoundRectCallout">
            <a:avLst>
              <a:gd name="adj1" fmla="val -57032"/>
              <a:gd name="adj2" fmla="val 21203"/>
              <a:gd name="adj3" fmla="val 16667"/>
            </a:avLst>
          </a:prstGeom>
          <a:solidFill>
            <a:srgbClr val="115076"/>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il</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elle</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all sound the same: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are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Consonants</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108" name="Picture 2" descr="Quiet Sign Clip Art">
            <a:extLst>
              <a:ext uri="{FF2B5EF4-FFF2-40B4-BE49-F238E27FC236}">
                <a16:creationId xmlns:a16="http://schemas.microsoft.com/office/drawing/2014/main" id="{891C4218-3B6F-4B68-826B-A027F51DF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1804" y="4573841"/>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12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1" grpId="0"/>
      <p:bldP spid="92" grpId="0"/>
      <p:bldP spid="93" grpId="0"/>
      <p:bldP spid="94" grpId="0"/>
      <p:bldP spid="95" grpId="0"/>
      <p:bldP spid="99" grpId="0"/>
      <p:bldP spid="100" grpId="0"/>
      <p:bldP spid="101" grpId="0"/>
      <p:bldP spid="103" grpId="0"/>
      <p:bldP spid="104" grpId="0"/>
      <p:bldP spid="105" grpId="0"/>
      <p:bldP spid="106" grpId="0"/>
      <p:bldP spid="107"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Irregular –IR verbs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Venir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devenir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revenir</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also use these endings (with a stem change): </a:t>
            </a:r>
          </a:p>
        </p:txBody>
      </p:sp>
      <p:sp>
        <p:nvSpPr>
          <p:cNvPr id="35" name="TextBox 34">
            <a:extLst>
              <a:ext uri="{FF2B5EF4-FFF2-40B4-BE49-F238E27FC236}">
                <a16:creationId xmlns:a16="http://schemas.microsoft.com/office/drawing/2014/main" id="{5600336D-CD10-4720-B9BB-D9638C0B7D1F}"/>
              </a:ext>
            </a:extLst>
          </p:cNvPr>
          <p:cNvSpPr txBox="1"/>
          <p:nvPr/>
        </p:nvSpPr>
        <p:spPr>
          <a:xfrm>
            <a:off x="730246" y="1896064"/>
            <a:ext cx="1122422"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s</a:t>
            </a:r>
            <a:endParaRPr kumimoji="0" lang="en-GB" sz="2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69F78FA5-58F4-47D8-8BDD-9487B9C3D2B5}"/>
              </a:ext>
            </a:extLst>
          </p:cNvPr>
          <p:cNvSpPr txBox="1"/>
          <p:nvPr/>
        </p:nvSpPr>
        <p:spPr>
          <a:xfrm>
            <a:off x="730245" y="2357728"/>
            <a:ext cx="1122422"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s</a:t>
            </a:r>
            <a:endParaRPr kumimoji="0" lang="en-GB" sz="2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929E5B82-D164-44E2-AA68-685D22E5953C}"/>
              </a:ext>
            </a:extLst>
          </p:cNvPr>
          <p:cNvSpPr txBox="1"/>
          <p:nvPr/>
        </p:nvSpPr>
        <p:spPr>
          <a:xfrm>
            <a:off x="872025" y="2819390"/>
            <a:ext cx="978152"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endPar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4B1F244C-8BD3-49F4-9C82-D6DFF4A70F67}"/>
              </a:ext>
            </a:extLst>
          </p:cNvPr>
          <p:cNvSpPr txBox="1"/>
          <p:nvPr/>
        </p:nvSpPr>
        <p:spPr>
          <a:xfrm>
            <a:off x="545012" y="3281056"/>
            <a:ext cx="1305165"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endPar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A2713234-F243-41BC-A019-8E57C16CEE46}"/>
              </a:ext>
            </a:extLst>
          </p:cNvPr>
          <p:cNvSpPr txBox="1"/>
          <p:nvPr/>
        </p:nvSpPr>
        <p:spPr>
          <a:xfrm>
            <a:off x="1850177" y="1889671"/>
            <a:ext cx="28793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come / I am coming</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255B12AD-11FB-476E-B969-7769A06CDD5E}"/>
              </a:ext>
            </a:extLst>
          </p:cNvPr>
          <p:cNvSpPr txBox="1"/>
          <p:nvPr/>
        </p:nvSpPr>
        <p:spPr>
          <a:xfrm>
            <a:off x="1851780" y="2351336"/>
            <a:ext cx="36904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come / you are coming</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AA69BB31-6F84-4CC8-8AAF-4D354BB9B39D}"/>
              </a:ext>
            </a:extLst>
          </p:cNvPr>
          <p:cNvSpPr txBox="1"/>
          <p:nvPr/>
        </p:nvSpPr>
        <p:spPr>
          <a:xfrm>
            <a:off x="1850177" y="2813001"/>
            <a:ext cx="31758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comes/ he is coming</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22B864E1-9A7D-4BE2-B291-6E65BBF212E5}"/>
              </a:ext>
            </a:extLst>
          </p:cNvPr>
          <p:cNvSpPr txBox="1"/>
          <p:nvPr/>
        </p:nvSpPr>
        <p:spPr>
          <a:xfrm>
            <a:off x="1850177" y="3274665"/>
            <a:ext cx="34451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comes / she is coming</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58E8181D-7E2A-4EF3-8268-372316AB634F}"/>
              </a:ext>
            </a:extLst>
          </p:cNvPr>
          <p:cNvSpPr txBox="1"/>
          <p:nvPr/>
        </p:nvSpPr>
        <p:spPr>
          <a:xfrm>
            <a:off x="6278151" y="1899463"/>
            <a:ext cx="1455848"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de</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s</a:t>
            </a:r>
            <a:endParaRPr kumimoji="0" lang="en-GB" sz="2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88" name="TextBox 87">
            <a:extLst>
              <a:ext uri="{FF2B5EF4-FFF2-40B4-BE49-F238E27FC236}">
                <a16:creationId xmlns:a16="http://schemas.microsoft.com/office/drawing/2014/main" id="{40E1BB9D-7EEC-413E-9A89-7C8BA2F0B43A}"/>
              </a:ext>
            </a:extLst>
          </p:cNvPr>
          <p:cNvSpPr txBox="1"/>
          <p:nvPr/>
        </p:nvSpPr>
        <p:spPr>
          <a:xfrm>
            <a:off x="6278150" y="2361129"/>
            <a:ext cx="1455848"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de</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s</a:t>
            </a:r>
            <a:endParaRPr kumimoji="0" lang="en-GB" sz="2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D2D64A83-2621-43D9-AE67-0C7C24BEBC22}"/>
              </a:ext>
            </a:extLst>
          </p:cNvPr>
          <p:cNvSpPr txBox="1"/>
          <p:nvPr/>
        </p:nvSpPr>
        <p:spPr>
          <a:xfrm>
            <a:off x="6422420" y="2822788"/>
            <a:ext cx="1311578"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de</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endPar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91" name="TextBox 90">
            <a:extLst>
              <a:ext uri="{FF2B5EF4-FFF2-40B4-BE49-F238E27FC236}">
                <a16:creationId xmlns:a16="http://schemas.microsoft.com/office/drawing/2014/main" id="{2488FA43-FC86-4CCE-8BD1-F1B1A78A8325}"/>
              </a:ext>
            </a:extLst>
          </p:cNvPr>
          <p:cNvSpPr txBox="1"/>
          <p:nvPr/>
        </p:nvSpPr>
        <p:spPr>
          <a:xfrm>
            <a:off x="6096000" y="3284454"/>
            <a:ext cx="1638590"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de</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endPar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AF5D1305-7E98-4C68-9C66-D33FAAD68795}"/>
              </a:ext>
            </a:extLst>
          </p:cNvPr>
          <p:cNvSpPr txBox="1"/>
          <p:nvPr/>
        </p:nvSpPr>
        <p:spPr>
          <a:xfrm>
            <a:off x="7733998" y="1899460"/>
            <a:ext cx="35621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become / I am becoming</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93" name="TextBox 92">
            <a:extLst>
              <a:ext uri="{FF2B5EF4-FFF2-40B4-BE49-F238E27FC236}">
                <a16:creationId xmlns:a16="http://schemas.microsoft.com/office/drawing/2014/main" id="{97F58D1A-6D62-47F6-9708-CD427B0DFAB1}"/>
              </a:ext>
            </a:extLst>
          </p:cNvPr>
          <p:cNvSpPr txBox="1"/>
          <p:nvPr/>
        </p:nvSpPr>
        <p:spPr>
          <a:xfrm>
            <a:off x="7735601" y="2361125"/>
            <a:ext cx="43733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become / you are becoming</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F334B830-241B-4B07-A8C0-894118250533}"/>
              </a:ext>
            </a:extLst>
          </p:cNvPr>
          <p:cNvSpPr txBox="1"/>
          <p:nvPr/>
        </p:nvSpPr>
        <p:spPr>
          <a:xfrm>
            <a:off x="7733998" y="2822790"/>
            <a:ext cx="39292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becomes / he is becoming</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95" name="TextBox 94">
            <a:extLst>
              <a:ext uri="{FF2B5EF4-FFF2-40B4-BE49-F238E27FC236}">
                <a16:creationId xmlns:a16="http://schemas.microsoft.com/office/drawing/2014/main" id="{56EA2EC2-5D34-4AE7-96DC-EC5C3D3DAFB6}"/>
              </a:ext>
            </a:extLst>
          </p:cNvPr>
          <p:cNvSpPr txBox="1"/>
          <p:nvPr/>
        </p:nvSpPr>
        <p:spPr>
          <a:xfrm>
            <a:off x="7733998" y="3284454"/>
            <a:ext cx="41280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becomes / she is becoming</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99" name="TextBox 98">
            <a:extLst>
              <a:ext uri="{FF2B5EF4-FFF2-40B4-BE49-F238E27FC236}">
                <a16:creationId xmlns:a16="http://schemas.microsoft.com/office/drawing/2014/main" id="{42267284-45E9-4997-9180-404A6CA8AE3D}"/>
              </a:ext>
            </a:extLst>
          </p:cNvPr>
          <p:cNvSpPr txBox="1"/>
          <p:nvPr/>
        </p:nvSpPr>
        <p:spPr>
          <a:xfrm>
            <a:off x="461667" y="4177006"/>
            <a:ext cx="1367682"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re</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s</a:t>
            </a:r>
            <a:endParaRPr kumimoji="0" lang="en-GB" sz="2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100" name="TextBox 99">
            <a:extLst>
              <a:ext uri="{FF2B5EF4-FFF2-40B4-BE49-F238E27FC236}">
                <a16:creationId xmlns:a16="http://schemas.microsoft.com/office/drawing/2014/main" id="{1629B852-E99F-4FED-984D-9B1CB5DA4A85}"/>
              </a:ext>
            </a:extLst>
          </p:cNvPr>
          <p:cNvSpPr txBox="1"/>
          <p:nvPr/>
        </p:nvSpPr>
        <p:spPr>
          <a:xfrm>
            <a:off x="461666" y="4638672"/>
            <a:ext cx="1367682"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re</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s</a:t>
            </a:r>
            <a:endParaRPr kumimoji="0" lang="en-GB" sz="2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101" name="TextBox 100">
            <a:extLst>
              <a:ext uri="{FF2B5EF4-FFF2-40B4-BE49-F238E27FC236}">
                <a16:creationId xmlns:a16="http://schemas.microsoft.com/office/drawing/2014/main" id="{83E274D3-A111-4664-8B84-EF0503E391A7}"/>
              </a:ext>
            </a:extLst>
          </p:cNvPr>
          <p:cNvSpPr txBox="1"/>
          <p:nvPr/>
        </p:nvSpPr>
        <p:spPr>
          <a:xfrm>
            <a:off x="605936" y="5100335"/>
            <a:ext cx="1223412"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re</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endPar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03" name="TextBox 102">
            <a:extLst>
              <a:ext uri="{FF2B5EF4-FFF2-40B4-BE49-F238E27FC236}">
                <a16:creationId xmlns:a16="http://schemas.microsoft.com/office/drawing/2014/main" id="{B906F09B-14C9-414D-BBD9-967F32F1B605}"/>
              </a:ext>
            </a:extLst>
          </p:cNvPr>
          <p:cNvSpPr txBox="1"/>
          <p:nvPr/>
        </p:nvSpPr>
        <p:spPr>
          <a:xfrm>
            <a:off x="278924" y="5561999"/>
            <a:ext cx="1550424"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re</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endPar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40583560-C47E-4EB4-9951-6802EB1B5997}"/>
              </a:ext>
            </a:extLst>
          </p:cNvPr>
          <p:cNvSpPr txBox="1"/>
          <p:nvPr/>
        </p:nvSpPr>
        <p:spPr>
          <a:xfrm>
            <a:off x="1886833" y="4177006"/>
            <a:ext cx="43091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come back / I am coming back</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105" name="TextBox 104">
            <a:extLst>
              <a:ext uri="{FF2B5EF4-FFF2-40B4-BE49-F238E27FC236}">
                <a16:creationId xmlns:a16="http://schemas.microsoft.com/office/drawing/2014/main" id="{095D937F-E8E4-428F-BCE8-ABF8F29D4A25}"/>
              </a:ext>
            </a:extLst>
          </p:cNvPr>
          <p:cNvSpPr txBox="1"/>
          <p:nvPr/>
        </p:nvSpPr>
        <p:spPr>
          <a:xfrm>
            <a:off x="1888436" y="4638671"/>
            <a:ext cx="51203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come back / you are coming back</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3DC67AA2-FB3D-4D98-B01B-5CF48036E23B}"/>
              </a:ext>
            </a:extLst>
          </p:cNvPr>
          <p:cNvSpPr txBox="1"/>
          <p:nvPr/>
        </p:nvSpPr>
        <p:spPr>
          <a:xfrm>
            <a:off x="1886833" y="5100336"/>
            <a:ext cx="46762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comes back / he is coming back</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A85DFD56-BB5B-4D5E-9E80-69B65CDF5BC8}"/>
              </a:ext>
            </a:extLst>
          </p:cNvPr>
          <p:cNvSpPr txBox="1"/>
          <p:nvPr/>
        </p:nvSpPr>
        <p:spPr>
          <a:xfrm>
            <a:off x="1886833" y="5562000"/>
            <a:ext cx="48750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comes back / she is coming back</a:t>
            </a:r>
            <a:endParaRPr kumimoji="0" lang="en-GB" sz="2000" b="0" i="1"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cxnSp>
        <p:nvCxnSpPr>
          <p:cNvPr id="5" name="Straight Connector 4">
            <a:extLst>
              <a:ext uri="{FF2B5EF4-FFF2-40B4-BE49-F238E27FC236}">
                <a16:creationId xmlns:a16="http://schemas.microsoft.com/office/drawing/2014/main" id="{6CEB026F-1329-47A2-A359-BD12FD581FE5}"/>
              </a:ext>
            </a:extLst>
          </p:cNvPr>
          <p:cNvCxnSpPr>
            <a:cxnSpLocks/>
          </p:cNvCxnSpPr>
          <p:nvPr/>
        </p:nvCxnSpPr>
        <p:spPr>
          <a:xfrm>
            <a:off x="1291457" y="2260316"/>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FA75C93-D48B-4F5F-96E0-E861DD21F801}"/>
              </a:ext>
            </a:extLst>
          </p:cNvPr>
          <p:cNvCxnSpPr>
            <a:cxnSpLocks/>
          </p:cNvCxnSpPr>
          <p:nvPr/>
        </p:nvCxnSpPr>
        <p:spPr>
          <a:xfrm>
            <a:off x="1300425" y="2717514"/>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C124FB2-F8C1-4E81-A45D-CF7C50788BC9}"/>
              </a:ext>
            </a:extLst>
          </p:cNvPr>
          <p:cNvCxnSpPr>
            <a:cxnSpLocks/>
          </p:cNvCxnSpPr>
          <p:nvPr/>
        </p:nvCxnSpPr>
        <p:spPr>
          <a:xfrm>
            <a:off x="1309386" y="3192640"/>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8D6E46-8329-4214-A63D-6AC823560FDA}"/>
              </a:ext>
            </a:extLst>
          </p:cNvPr>
          <p:cNvCxnSpPr>
            <a:cxnSpLocks/>
          </p:cNvCxnSpPr>
          <p:nvPr/>
        </p:nvCxnSpPr>
        <p:spPr>
          <a:xfrm>
            <a:off x="1327315" y="3640884"/>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BCEC488-739B-464E-A3BD-71B7E62C33AD}"/>
              </a:ext>
            </a:extLst>
          </p:cNvPr>
          <p:cNvCxnSpPr>
            <a:cxnSpLocks/>
          </p:cNvCxnSpPr>
          <p:nvPr/>
        </p:nvCxnSpPr>
        <p:spPr>
          <a:xfrm>
            <a:off x="7208166" y="2260316"/>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0D1BD5B-6BBB-4F3F-AE10-8075CE8F15D8}"/>
              </a:ext>
            </a:extLst>
          </p:cNvPr>
          <p:cNvCxnSpPr>
            <a:cxnSpLocks/>
          </p:cNvCxnSpPr>
          <p:nvPr/>
        </p:nvCxnSpPr>
        <p:spPr>
          <a:xfrm>
            <a:off x="7190231" y="2726473"/>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D1B6F8C-B735-44A0-B18B-CBC6E66175D4}"/>
              </a:ext>
            </a:extLst>
          </p:cNvPr>
          <p:cNvCxnSpPr>
            <a:cxnSpLocks/>
          </p:cNvCxnSpPr>
          <p:nvPr/>
        </p:nvCxnSpPr>
        <p:spPr>
          <a:xfrm>
            <a:off x="7226094" y="3192640"/>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E815FE4-87DD-4FCE-B48F-0054A7247A9F}"/>
              </a:ext>
            </a:extLst>
          </p:cNvPr>
          <p:cNvCxnSpPr>
            <a:cxnSpLocks/>
          </p:cNvCxnSpPr>
          <p:nvPr/>
        </p:nvCxnSpPr>
        <p:spPr>
          <a:xfrm>
            <a:off x="7226084" y="3658802"/>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9B3612B-4B9E-4F71-A041-68F9AB659D29}"/>
              </a:ext>
            </a:extLst>
          </p:cNvPr>
          <p:cNvCxnSpPr>
            <a:cxnSpLocks/>
          </p:cNvCxnSpPr>
          <p:nvPr/>
        </p:nvCxnSpPr>
        <p:spPr>
          <a:xfrm>
            <a:off x="1291457" y="4537354"/>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C456971-15EC-4B73-9D84-1ABDFA66919E}"/>
              </a:ext>
            </a:extLst>
          </p:cNvPr>
          <p:cNvCxnSpPr>
            <a:cxnSpLocks/>
          </p:cNvCxnSpPr>
          <p:nvPr/>
        </p:nvCxnSpPr>
        <p:spPr>
          <a:xfrm>
            <a:off x="1291457" y="5003515"/>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9339B66-A9FC-407D-8371-7AA56EDCB924}"/>
              </a:ext>
            </a:extLst>
          </p:cNvPr>
          <p:cNvCxnSpPr>
            <a:cxnSpLocks/>
          </p:cNvCxnSpPr>
          <p:nvPr/>
        </p:nvCxnSpPr>
        <p:spPr>
          <a:xfrm>
            <a:off x="1309386" y="5469677"/>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C7069A5-4103-4917-A084-6A4B571D0A95}"/>
              </a:ext>
            </a:extLst>
          </p:cNvPr>
          <p:cNvCxnSpPr>
            <a:cxnSpLocks/>
          </p:cNvCxnSpPr>
          <p:nvPr/>
        </p:nvCxnSpPr>
        <p:spPr>
          <a:xfrm>
            <a:off x="1309386" y="5935835"/>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FC6CBEB-C2D2-489E-8BC3-646831237DC1}"/>
              </a:ext>
            </a:extLst>
          </p:cNvPr>
          <p:cNvSpPr txBox="1"/>
          <p:nvPr/>
        </p:nvSpPr>
        <p:spPr>
          <a:xfrm>
            <a:off x="7698731" y="4135192"/>
            <a:ext cx="3999813" cy="1736646"/>
          </a:xfrm>
          <a:prstGeom prst="wedgeRoundRectCallout">
            <a:avLst>
              <a:gd name="adj1" fmla="val -57032"/>
              <a:gd name="adj2" fmla="val 21203"/>
              <a:gd name="adj3" fmla="val 16667"/>
            </a:avLst>
          </a:prstGeom>
          <a:solidFill>
            <a:srgbClr val="115076"/>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only difference between these three verbs is the addition of a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prefix</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de-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re-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0447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1" grpId="0"/>
      <p:bldP spid="92" grpId="0"/>
      <p:bldP spid="93" grpId="0"/>
      <p:bldP spid="94" grpId="0"/>
      <p:bldP spid="95" grpId="0"/>
      <p:bldP spid="99" grpId="0"/>
      <p:bldP spid="100" grpId="0"/>
      <p:bldP spid="101" grpId="0"/>
      <p:bldP spid="103" grpId="0"/>
      <p:bldP spid="104" grpId="0"/>
      <p:bldP spid="105" grpId="0"/>
      <p:bldP spid="106" grpId="0"/>
      <p:bldP spid="107" grpId="0"/>
      <p:bldP spid="50"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What is an adverb?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adverbial phrase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gives more information about </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when</a:t>
            </a:r>
            <a:r>
              <a:rPr kumimoji="0" lang="en-US" sz="2400" b="0"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 how often</a:t>
            </a:r>
            <a:r>
              <a:rPr kumimoji="0" lang="en-US" sz="2400" b="0"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 where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how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something happens. They are used to describe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FFED3775-DE39-44D9-8A52-35E1B47B45C0}"/>
              </a:ext>
            </a:extLst>
          </p:cNvPr>
          <p:cNvSpPr/>
          <p:nvPr/>
        </p:nvSpPr>
        <p:spPr>
          <a:xfrm>
            <a:off x="282079" y="2457037"/>
            <a:ext cx="2721244" cy="2804532"/>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65D00"/>
                </a:solidFill>
                <a:effectLst/>
                <a:uLnTx/>
                <a:uFillTx/>
                <a:latin typeface="Century Gothic" panose="020F0302020204030204"/>
                <a:ea typeface="+mn-ea"/>
                <a:cs typeface="+mn-cs"/>
              </a:rPr>
              <a:t>when?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hier</a:t>
            </a:r>
            <a:endPar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aujourd’hui</a:t>
            </a:r>
            <a:endPar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demain</a:t>
            </a:r>
            <a:endPar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bientôt</a:t>
            </a:r>
            <a:endParaRPr kumimoji="0" lang="en-GB"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5F915FE7-43FB-4195-9110-644E89126D68}"/>
              </a:ext>
            </a:extLst>
          </p:cNvPr>
          <p:cNvSpPr/>
          <p:nvPr/>
        </p:nvSpPr>
        <p:spPr>
          <a:xfrm>
            <a:off x="6206083" y="2471573"/>
            <a:ext cx="2726376" cy="2789996"/>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65D00"/>
                </a:solidFill>
                <a:effectLst/>
                <a:uLnTx/>
                <a:uFillTx/>
                <a:latin typeface="Century Gothic" panose="020F0302020204030204"/>
                <a:ea typeface="+mn-ea"/>
                <a:cs typeface="+mn-cs"/>
              </a:rPr>
              <a:t>where?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près</a:t>
            </a:r>
            <a:endPar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ici</a:t>
            </a:r>
            <a:endPar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dehors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loin</a:t>
            </a:r>
          </a:p>
        </p:txBody>
      </p:sp>
      <p:sp>
        <p:nvSpPr>
          <p:cNvPr id="10" name="Rectangle 9">
            <a:extLst>
              <a:ext uri="{FF2B5EF4-FFF2-40B4-BE49-F238E27FC236}">
                <a16:creationId xmlns:a16="http://schemas.microsoft.com/office/drawing/2014/main" id="{50F4568C-3B84-4063-BFB6-E412C522FC41}"/>
              </a:ext>
            </a:extLst>
          </p:cNvPr>
          <p:cNvSpPr/>
          <p:nvPr/>
        </p:nvSpPr>
        <p:spPr>
          <a:xfrm>
            <a:off x="9188677" y="2472246"/>
            <a:ext cx="2721244" cy="2789323"/>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65D00"/>
                </a:solidFill>
                <a:effectLst/>
                <a:uLnTx/>
                <a:uFillTx/>
                <a:latin typeface="Century Gothic" panose="020F0302020204030204"/>
                <a:ea typeface="+mn-ea"/>
                <a:cs typeface="+mn-cs"/>
              </a:rPr>
              <a:t>how?</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absolument</a:t>
            </a:r>
            <a:endPar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bien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ensemble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peut-être</a:t>
            </a:r>
            <a:endPar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367ABDBB-8B0C-43C8-8E38-4388ADFB6F89}"/>
              </a:ext>
            </a:extLst>
          </p:cNvPr>
          <p:cNvSpPr/>
          <p:nvPr/>
        </p:nvSpPr>
        <p:spPr>
          <a:xfrm>
            <a:off x="3228622" y="2457037"/>
            <a:ext cx="2721244" cy="2804532"/>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65D00"/>
                </a:solidFill>
                <a:effectLst/>
                <a:uLnTx/>
                <a:uFillTx/>
                <a:latin typeface="Century Gothic" panose="020F0302020204030204"/>
                <a:ea typeface="+mn-ea"/>
                <a:cs typeface="+mn-cs"/>
              </a:rPr>
              <a:t>how often?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chaque</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semaine</a:t>
            </a:r>
            <a:endPar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rarement</a:t>
            </a:r>
            <a:endPar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normalement</a:t>
            </a:r>
            <a:endPar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chaque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jour</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3" name="Rectangle 2">
            <a:extLst>
              <a:ext uri="{FF2B5EF4-FFF2-40B4-BE49-F238E27FC236}">
                <a16:creationId xmlns:a16="http://schemas.microsoft.com/office/drawing/2014/main" id="{01231C8A-05F0-440C-AB35-EE7A6915E4AD}"/>
              </a:ext>
            </a:extLst>
          </p:cNvPr>
          <p:cNvSpPr/>
          <p:nvPr/>
        </p:nvSpPr>
        <p:spPr>
          <a:xfrm>
            <a:off x="177062" y="5420848"/>
            <a:ext cx="120149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other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adverbial phrases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 you know in French?</a:t>
            </a:r>
          </a:p>
        </p:txBody>
      </p:sp>
    </p:spTree>
    <p:extLst>
      <p:ext uri="{BB962C8B-B14F-4D97-AF65-F5344CB8AC3E}">
        <p14:creationId xmlns:p14="http://schemas.microsoft.com/office/powerpoint/2010/main" val="120419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180000" y="1250845"/>
            <a:ext cx="11729921"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Normally,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French come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verb they describe.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is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sometimes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different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from English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sometimes the same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rules of English adverb placement are quite complicated!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mange</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souvent</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la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cantine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dors</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 bien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la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maison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often</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eats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the canteen.			I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sleep</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well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Adverbs of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phrases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normally come at the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beginning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the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these normally come at the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end.</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Hier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visité</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musée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visited</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museum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yesterday</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visité</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musée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hier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Aussi</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(also) normally comes at the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end.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is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different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from English.</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visité</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Tour Eiffel </a:t>
            </a:r>
            <a:r>
              <a:rPr kumimoji="0" lang="en-US" sz="2000" b="1" i="0" u="none" strike="noStrike" kern="1200" cap="none" spc="0" normalizeH="0" baseline="0" noProof="0" dirty="0" err="1">
                <a:ln>
                  <a:noFill/>
                </a:ln>
                <a:solidFill>
                  <a:srgbClr val="E65D00"/>
                </a:solidFill>
                <a:effectLst/>
                <a:uLnTx/>
                <a:uFillTx/>
                <a:latin typeface="Century Gothic" panose="020F0302020204030204"/>
                <a:ea typeface="+mn-ea"/>
                <a:cs typeface="+mn-cs"/>
              </a:rPr>
              <a:t>aussi</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also</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visited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Eiffel Tower.</a:t>
            </a:r>
            <a:endPar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DEECDF00-CFBE-4700-9607-0BA34E8EF175}"/>
              </a:ext>
            </a:extLst>
          </p:cNvPr>
          <p:cNvSpPr/>
          <p:nvPr/>
        </p:nvSpPr>
        <p:spPr>
          <a:xfrm>
            <a:off x="5746285" y="2794406"/>
            <a:ext cx="3736622" cy="352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Rectangle 2">
            <a:extLst>
              <a:ext uri="{FF2B5EF4-FFF2-40B4-BE49-F238E27FC236}">
                <a16:creationId xmlns:a16="http://schemas.microsoft.com/office/drawing/2014/main" id="{A0176EE2-D9E7-48EB-BF44-1D027E7AF6BB}"/>
              </a:ext>
            </a:extLst>
          </p:cNvPr>
          <p:cNvSpPr/>
          <p:nvPr/>
        </p:nvSpPr>
        <p:spPr>
          <a:xfrm>
            <a:off x="5633156" y="2483557"/>
            <a:ext cx="3736622" cy="352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FFB63974-0A8C-44E9-B1DD-735721ACD33A}"/>
              </a:ext>
            </a:extLst>
          </p:cNvPr>
          <p:cNvSpPr/>
          <p:nvPr/>
        </p:nvSpPr>
        <p:spPr>
          <a:xfrm>
            <a:off x="282079" y="3790832"/>
            <a:ext cx="5351077" cy="352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What is an adverb?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EBC4FA41-EA95-4F80-B52A-22BF5D5A1A93}"/>
              </a:ext>
            </a:extLst>
          </p:cNvPr>
          <p:cNvSpPr/>
          <p:nvPr/>
        </p:nvSpPr>
        <p:spPr>
          <a:xfrm>
            <a:off x="5621389" y="4142954"/>
            <a:ext cx="4374444" cy="699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65653F2C-30EC-4398-9D74-8FDD1648CF80}"/>
              </a:ext>
            </a:extLst>
          </p:cNvPr>
          <p:cNvSpPr/>
          <p:nvPr/>
        </p:nvSpPr>
        <p:spPr>
          <a:xfrm>
            <a:off x="5147111" y="5129838"/>
            <a:ext cx="3415032" cy="425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4BADCE70-200B-439E-AF28-00848EF9D139}"/>
              </a:ext>
            </a:extLst>
          </p:cNvPr>
          <p:cNvSpPr/>
          <p:nvPr/>
        </p:nvSpPr>
        <p:spPr>
          <a:xfrm>
            <a:off x="5633156" y="5721425"/>
            <a:ext cx="3736622" cy="425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97A942C7-E478-44F1-A4F2-1EFAE899187C}"/>
              </a:ext>
            </a:extLst>
          </p:cNvPr>
          <p:cNvSpPr/>
          <p:nvPr/>
        </p:nvSpPr>
        <p:spPr>
          <a:xfrm>
            <a:off x="3764844" y="1920904"/>
            <a:ext cx="7896577" cy="352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97C34F99-072E-4C7B-97A4-3C6577F05142}"/>
              </a:ext>
            </a:extLst>
          </p:cNvPr>
          <p:cNvSpPr txBox="1"/>
          <p:nvPr/>
        </p:nvSpPr>
        <p:spPr>
          <a:xfrm>
            <a:off x="8138489" y="95386"/>
            <a:ext cx="3888027" cy="1702594"/>
          </a:xfrm>
          <a:prstGeom prst="wedgeRoundRectCallout">
            <a:avLst>
              <a:gd name="adj1" fmla="val 25137"/>
              <a:gd name="adj2" fmla="val 60322"/>
              <a:gd name="adj3" fmla="val 16667"/>
            </a:avLst>
          </a:prstGeom>
          <a:solidFill>
            <a:srgbClr val="115076"/>
          </a:solidFill>
          <a:ln>
            <a:solidFill>
              <a:srgbClr val="E65D00"/>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Exception!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Parfois</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normally comes at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beginning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of a sentence: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white"/>
                </a:solidFill>
                <a:effectLst/>
                <a:uLnTx/>
                <a:uFillTx/>
                <a:latin typeface="Century Gothic" panose="020F0302020204030204"/>
                <a:ea typeface="+mn-ea"/>
                <a:cs typeface="+mn-cs"/>
              </a:rPr>
              <a:t>Parfois</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 il mange à la cantine.</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390431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14" grpId="0" animBg="1"/>
      <p:bldP spid="13" grpId="0" animBg="1"/>
      <p:bldP spid="15" grpId="0" animBg="1"/>
      <p:bldP spid="16" grpId="0" animBg="1"/>
      <p:bldP spid="17"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E11590-ACB3-47AC-BAEC-46CDFEF011E9}"/>
              </a:ext>
            </a:extLst>
          </p:cNvPr>
          <p:cNvSpPr txBox="1"/>
          <p:nvPr/>
        </p:nvSpPr>
        <p:spPr>
          <a:xfrm>
            <a:off x="249476" y="1375048"/>
            <a:ext cx="7099177" cy="4708981"/>
          </a:xfrm>
          <a:prstGeom prst="rect">
            <a:avLst/>
          </a:prstGeom>
          <a:no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samedi</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souvent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Amir dans le parc.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Nous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jouons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dehors/le week-end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beau.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Rarement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Parfois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jouons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foot.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Nous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jouons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ensemble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aussi</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pétanque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Nous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faisons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devoirs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bien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aussi</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Je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travaille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bien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rarement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ma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chambre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Aujourd’hui</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Souvent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Je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films et je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aussi</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beaucoup</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Le week-end de </a:t>
            </a:r>
            <a:r>
              <a:rPr lang="en-GB" sz="3600" b="1" dirty="0" err="1">
                <a:solidFill>
                  <a:schemeClr val="bg1"/>
                </a:solidFill>
              </a:rPr>
              <a:t>Noura</a:t>
            </a:r>
            <a:endParaRPr lang="en-GB" sz="3600" b="1" dirty="0">
              <a:solidFill>
                <a:schemeClr val="bg1"/>
              </a:solidFill>
            </a:endParaRPr>
          </a:p>
        </p:txBody>
      </p:sp>
      <p:pic>
        <p:nvPicPr>
          <p:cNvPr id="21" name="Picture 20" descr="A picture containing toy, doll&#10;&#10;Description automatically generated">
            <a:extLst>
              <a:ext uri="{FF2B5EF4-FFF2-40B4-BE49-F238E27FC236}">
                <a16:creationId xmlns:a16="http://schemas.microsoft.com/office/drawing/2014/main" id="{DAD0709E-479B-47A0-8FF9-4D7638287C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186" y="2013469"/>
            <a:ext cx="1381873" cy="1381873"/>
          </a:xfrm>
          <a:prstGeom prst="rect">
            <a:avLst/>
          </a:prstGeom>
        </p:spPr>
      </p:pic>
      <p:grpSp>
        <p:nvGrpSpPr>
          <p:cNvPr id="24" name="Group 23">
            <a:extLst>
              <a:ext uri="{FF2B5EF4-FFF2-40B4-BE49-F238E27FC236}">
                <a16:creationId xmlns:a16="http://schemas.microsoft.com/office/drawing/2014/main" id="{6A23A935-A868-4624-8A88-2CE2BC9D0814}"/>
              </a:ext>
            </a:extLst>
          </p:cNvPr>
          <p:cNvGrpSpPr/>
          <p:nvPr/>
        </p:nvGrpSpPr>
        <p:grpSpPr>
          <a:xfrm>
            <a:off x="518416" y="1348977"/>
            <a:ext cx="2573399" cy="465384"/>
            <a:chOff x="689045" y="2305630"/>
            <a:chExt cx="2573399" cy="465384"/>
          </a:xfrm>
        </p:grpSpPr>
        <p:sp>
          <p:nvSpPr>
            <p:cNvPr id="23" name="Rectangle 22">
              <a:extLst>
                <a:ext uri="{FF2B5EF4-FFF2-40B4-BE49-F238E27FC236}">
                  <a16:creationId xmlns:a16="http://schemas.microsoft.com/office/drawing/2014/main" id="{D34908CE-E486-4A66-8AA9-06C4512E567E}"/>
                </a:ext>
              </a:extLst>
            </p:cNvPr>
            <p:cNvSpPr/>
            <p:nvPr/>
          </p:nvSpPr>
          <p:spPr>
            <a:xfrm>
              <a:off x="2118359" y="2416580"/>
              <a:ext cx="1144085" cy="281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Oval 21">
              <a:extLst>
                <a:ext uri="{FF2B5EF4-FFF2-40B4-BE49-F238E27FC236}">
                  <a16:creationId xmlns:a16="http://schemas.microsoft.com/office/drawing/2014/main" id="{B0C47202-3D03-4EFA-82AF-4BDD94C2ABCF}"/>
                </a:ext>
              </a:extLst>
            </p:cNvPr>
            <p:cNvSpPr/>
            <p:nvPr/>
          </p:nvSpPr>
          <p:spPr>
            <a:xfrm>
              <a:off x="689045" y="2305630"/>
              <a:ext cx="1467556"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34" name="Group 33">
            <a:extLst>
              <a:ext uri="{FF2B5EF4-FFF2-40B4-BE49-F238E27FC236}">
                <a16:creationId xmlns:a16="http://schemas.microsoft.com/office/drawing/2014/main" id="{1AB330EB-BAE4-4F8C-AAB3-1C7003A92212}"/>
              </a:ext>
            </a:extLst>
          </p:cNvPr>
          <p:cNvGrpSpPr/>
          <p:nvPr/>
        </p:nvGrpSpPr>
        <p:grpSpPr>
          <a:xfrm>
            <a:off x="518416" y="2569235"/>
            <a:ext cx="2483133" cy="473947"/>
            <a:chOff x="689044" y="3303597"/>
            <a:chExt cx="2483133" cy="473947"/>
          </a:xfrm>
        </p:grpSpPr>
        <p:sp>
          <p:nvSpPr>
            <p:cNvPr id="29" name="Rectangle 28">
              <a:extLst>
                <a:ext uri="{FF2B5EF4-FFF2-40B4-BE49-F238E27FC236}">
                  <a16:creationId xmlns:a16="http://schemas.microsoft.com/office/drawing/2014/main" id="{6599C2C2-F054-4B52-89DF-4DFDCF5C3DBE}"/>
                </a:ext>
              </a:extLst>
            </p:cNvPr>
            <p:cNvSpPr/>
            <p:nvPr/>
          </p:nvSpPr>
          <p:spPr>
            <a:xfrm>
              <a:off x="689044" y="3303597"/>
              <a:ext cx="1467555" cy="425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Oval 31">
              <a:extLst>
                <a:ext uri="{FF2B5EF4-FFF2-40B4-BE49-F238E27FC236}">
                  <a16:creationId xmlns:a16="http://schemas.microsoft.com/office/drawing/2014/main" id="{6F58623C-5786-48AC-B3BF-EDEA2868D191}"/>
                </a:ext>
              </a:extLst>
            </p:cNvPr>
            <p:cNvSpPr/>
            <p:nvPr/>
          </p:nvSpPr>
          <p:spPr>
            <a:xfrm>
              <a:off x="2118359" y="3312160"/>
              <a:ext cx="1053818"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66" name="Group 65">
            <a:extLst>
              <a:ext uri="{FF2B5EF4-FFF2-40B4-BE49-F238E27FC236}">
                <a16:creationId xmlns:a16="http://schemas.microsoft.com/office/drawing/2014/main" id="{8885BF64-8B7A-4B3A-A72D-71F4098A2F9D}"/>
              </a:ext>
            </a:extLst>
          </p:cNvPr>
          <p:cNvGrpSpPr/>
          <p:nvPr/>
        </p:nvGrpSpPr>
        <p:grpSpPr>
          <a:xfrm>
            <a:off x="3573997" y="3724947"/>
            <a:ext cx="1620354" cy="519075"/>
            <a:chOff x="3747270" y="4689618"/>
            <a:chExt cx="1620354" cy="519075"/>
          </a:xfrm>
        </p:grpSpPr>
        <p:sp>
          <p:nvSpPr>
            <p:cNvPr id="65" name="Rectangle 64">
              <a:extLst>
                <a:ext uri="{FF2B5EF4-FFF2-40B4-BE49-F238E27FC236}">
                  <a16:creationId xmlns:a16="http://schemas.microsoft.com/office/drawing/2014/main" id="{9B495E97-CA37-4BF8-B843-476E966DCAC3}"/>
                </a:ext>
              </a:extLst>
            </p:cNvPr>
            <p:cNvSpPr/>
            <p:nvPr/>
          </p:nvSpPr>
          <p:spPr>
            <a:xfrm>
              <a:off x="3747270" y="4689618"/>
              <a:ext cx="841663" cy="425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Oval 62">
              <a:extLst>
                <a:ext uri="{FF2B5EF4-FFF2-40B4-BE49-F238E27FC236}">
                  <a16:creationId xmlns:a16="http://schemas.microsoft.com/office/drawing/2014/main" id="{486089CA-58CE-4957-A259-071F2ECB0DDE}"/>
                </a:ext>
              </a:extLst>
            </p:cNvPr>
            <p:cNvSpPr/>
            <p:nvPr/>
          </p:nvSpPr>
          <p:spPr>
            <a:xfrm>
              <a:off x="4525961" y="4743309"/>
              <a:ext cx="841663"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76" name="Oval 75">
            <a:extLst>
              <a:ext uri="{FF2B5EF4-FFF2-40B4-BE49-F238E27FC236}">
                <a16:creationId xmlns:a16="http://schemas.microsoft.com/office/drawing/2014/main" id="{AEFA3246-3679-4259-9A81-086AC4AFFE5E}"/>
              </a:ext>
            </a:extLst>
          </p:cNvPr>
          <p:cNvSpPr/>
          <p:nvPr/>
        </p:nvSpPr>
        <p:spPr>
          <a:xfrm>
            <a:off x="1949341" y="4378138"/>
            <a:ext cx="650748"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2" name="Oval 81">
            <a:extLst>
              <a:ext uri="{FF2B5EF4-FFF2-40B4-BE49-F238E27FC236}">
                <a16:creationId xmlns:a16="http://schemas.microsoft.com/office/drawing/2014/main" id="{A266E556-EA85-438A-9E3E-F045800885D8}"/>
              </a:ext>
            </a:extLst>
          </p:cNvPr>
          <p:cNvSpPr/>
          <p:nvPr/>
        </p:nvSpPr>
        <p:spPr>
          <a:xfrm>
            <a:off x="2739068" y="4384735"/>
            <a:ext cx="1253451"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CC94E058-552B-4F65-91EE-21BFFEA19982}"/>
              </a:ext>
            </a:extLst>
          </p:cNvPr>
          <p:cNvSpPr txBox="1"/>
          <p:nvPr/>
        </p:nvSpPr>
        <p:spPr>
          <a:xfrm>
            <a:off x="7609518" y="1256225"/>
            <a:ext cx="43559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Noura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son week-end.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dit-elle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pic>
        <p:nvPicPr>
          <p:cNvPr id="1028" name="Picture 4" descr="Park, Play, Slide, Children, Playground, People, Fun">
            <a:extLst>
              <a:ext uri="{FF2B5EF4-FFF2-40B4-BE49-F238E27FC236}">
                <a16:creationId xmlns:a16="http://schemas.microsoft.com/office/drawing/2014/main" id="{D70B1F3E-ED6E-49FD-A6CC-75B583434C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1608" y="3721300"/>
            <a:ext cx="3651811" cy="225575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EB4AF49F-2961-46A5-B12B-903583CB5EFA}"/>
              </a:ext>
            </a:extLst>
          </p:cNvPr>
          <p:cNvGrpSpPr/>
          <p:nvPr/>
        </p:nvGrpSpPr>
        <p:grpSpPr>
          <a:xfrm>
            <a:off x="2080504" y="1947162"/>
            <a:ext cx="2629080" cy="465384"/>
            <a:chOff x="689046" y="2305630"/>
            <a:chExt cx="2535839" cy="465384"/>
          </a:xfrm>
        </p:grpSpPr>
        <p:sp>
          <p:nvSpPr>
            <p:cNvPr id="49" name="Rectangle 48">
              <a:extLst>
                <a:ext uri="{FF2B5EF4-FFF2-40B4-BE49-F238E27FC236}">
                  <a16:creationId xmlns:a16="http://schemas.microsoft.com/office/drawing/2014/main" id="{0AFE5D63-19AD-46AA-954A-E460AEB4C1A0}"/>
                </a:ext>
              </a:extLst>
            </p:cNvPr>
            <p:cNvSpPr/>
            <p:nvPr/>
          </p:nvSpPr>
          <p:spPr>
            <a:xfrm>
              <a:off x="1577426" y="2413239"/>
              <a:ext cx="1647459" cy="250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Oval 50">
              <a:extLst>
                <a:ext uri="{FF2B5EF4-FFF2-40B4-BE49-F238E27FC236}">
                  <a16:creationId xmlns:a16="http://schemas.microsoft.com/office/drawing/2014/main" id="{5EC2FC9D-397C-4AAD-A1FF-A4AEB29989A2}"/>
                </a:ext>
              </a:extLst>
            </p:cNvPr>
            <p:cNvSpPr/>
            <p:nvPr/>
          </p:nvSpPr>
          <p:spPr>
            <a:xfrm>
              <a:off x="689046" y="2305630"/>
              <a:ext cx="970725"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Rounded Rectangle 46">
            <a:extLst>
              <a:ext uri="{FF2B5EF4-FFF2-40B4-BE49-F238E27FC236}">
                <a16:creationId xmlns:a16="http://schemas.microsoft.com/office/drawing/2014/main" id="{EB929FDD-9F14-47BE-8A76-845C5D9E189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pSp>
        <p:nvGrpSpPr>
          <p:cNvPr id="48" name="Group 47">
            <a:extLst>
              <a:ext uri="{FF2B5EF4-FFF2-40B4-BE49-F238E27FC236}">
                <a16:creationId xmlns:a16="http://schemas.microsoft.com/office/drawing/2014/main" id="{C09A0502-E0DD-4880-BC94-65BB53C1B62E}"/>
              </a:ext>
            </a:extLst>
          </p:cNvPr>
          <p:cNvGrpSpPr/>
          <p:nvPr/>
        </p:nvGrpSpPr>
        <p:grpSpPr>
          <a:xfrm>
            <a:off x="2080503" y="3184447"/>
            <a:ext cx="2176076" cy="465384"/>
            <a:chOff x="2260457" y="3855852"/>
            <a:chExt cx="2176076" cy="465384"/>
          </a:xfrm>
        </p:grpSpPr>
        <p:sp>
          <p:nvSpPr>
            <p:cNvPr id="46" name="Rectangle 45">
              <a:extLst>
                <a:ext uri="{FF2B5EF4-FFF2-40B4-BE49-F238E27FC236}">
                  <a16:creationId xmlns:a16="http://schemas.microsoft.com/office/drawing/2014/main" id="{314BAF4F-9BDE-4AAD-AE46-1BF107ABCE8C}"/>
                </a:ext>
              </a:extLst>
            </p:cNvPr>
            <p:cNvSpPr/>
            <p:nvPr/>
          </p:nvSpPr>
          <p:spPr>
            <a:xfrm>
              <a:off x="3594870" y="3881132"/>
              <a:ext cx="841663" cy="425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Oval 42">
              <a:extLst>
                <a:ext uri="{FF2B5EF4-FFF2-40B4-BE49-F238E27FC236}">
                  <a16:creationId xmlns:a16="http://schemas.microsoft.com/office/drawing/2014/main" id="{95E532C0-96B8-43D2-A35A-F6A6173A99E3}"/>
                </a:ext>
              </a:extLst>
            </p:cNvPr>
            <p:cNvSpPr/>
            <p:nvPr/>
          </p:nvSpPr>
          <p:spPr>
            <a:xfrm>
              <a:off x="2260457" y="3855852"/>
              <a:ext cx="1334413"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9" name="Group 8">
            <a:extLst>
              <a:ext uri="{FF2B5EF4-FFF2-40B4-BE49-F238E27FC236}">
                <a16:creationId xmlns:a16="http://schemas.microsoft.com/office/drawing/2014/main" id="{F4369606-AC1B-4A27-833F-00DC65EA92CB}"/>
              </a:ext>
            </a:extLst>
          </p:cNvPr>
          <p:cNvGrpSpPr/>
          <p:nvPr/>
        </p:nvGrpSpPr>
        <p:grpSpPr>
          <a:xfrm>
            <a:off x="536806" y="4955713"/>
            <a:ext cx="2737890" cy="624842"/>
            <a:chOff x="536805" y="4955388"/>
            <a:chExt cx="3093298" cy="529367"/>
          </a:xfrm>
        </p:grpSpPr>
        <p:sp>
          <p:nvSpPr>
            <p:cNvPr id="6" name="Rectangle 5">
              <a:extLst>
                <a:ext uri="{FF2B5EF4-FFF2-40B4-BE49-F238E27FC236}">
                  <a16:creationId xmlns:a16="http://schemas.microsoft.com/office/drawing/2014/main" id="{0E4A4F4F-32C6-4818-8ADD-D89BBD18021A}"/>
                </a:ext>
              </a:extLst>
            </p:cNvPr>
            <p:cNvSpPr/>
            <p:nvPr/>
          </p:nvSpPr>
          <p:spPr>
            <a:xfrm>
              <a:off x="2221562" y="4955388"/>
              <a:ext cx="1408541" cy="529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Oval 52">
              <a:extLst>
                <a:ext uri="{FF2B5EF4-FFF2-40B4-BE49-F238E27FC236}">
                  <a16:creationId xmlns:a16="http://schemas.microsoft.com/office/drawing/2014/main" id="{A3D5FB6F-6B81-4575-B50C-3358987D4E1F}"/>
                </a:ext>
              </a:extLst>
            </p:cNvPr>
            <p:cNvSpPr/>
            <p:nvPr/>
          </p:nvSpPr>
          <p:spPr>
            <a:xfrm>
              <a:off x="536805" y="4982139"/>
              <a:ext cx="1849556"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78C9E137-F06F-4BB8-9BE1-AC740EBBF05A}"/>
              </a:ext>
            </a:extLst>
          </p:cNvPr>
          <p:cNvGrpSpPr/>
          <p:nvPr/>
        </p:nvGrpSpPr>
        <p:grpSpPr>
          <a:xfrm>
            <a:off x="4256580" y="5588401"/>
            <a:ext cx="2200665" cy="554052"/>
            <a:chOff x="4256580" y="5588401"/>
            <a:chExt cx="2200665" cy="554052"/>
          </a:xfrm>
        </p:grpSpPr>
        <p:sp>
          <p:nvSpPr>
            <p:cNvPr id="11" name="Oval 10">
              <a:extLst>
                <a:ext uri="{FF2B5EF4-FFF2-40B4-BE49-F238E27FC236}">
                  <a16:creationId xmlns:a16="http://schemas.microsoft.com/office/drawing/2014/main" id="{27FE8C00-48F8-4ED8-B948-E9D3803BE6FC}"/>
                </a:ext>
              </a:extLst>
            </p:cNvPr>
            <p:cNvSpPr/>
            <p:nvPr/>
          </p:nvSpPr>
          <p:spPr>
            <a:xfrm>
              <a:off x="4256580" y="5593134"/>
              <a:ext cx="782996" cy="549319"/>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Oval 11">
              <a:extLst>
                <a:ext uri="{FF2B5EF4-FFF2-40B4-BE49-F238E27FC236}">
                  <a16:creationId xmlns:a16="http://schemas.microsoft.com/office/drawing/2014/main" id="{8A665CF0-5539-4358-ADF8-D1488079C62C}"/>
                </a:ext>
              </a:extLst>
            </p:cNvPr>
            <p:cNvSpPr/>
            <p:nvPr/>
          </p:nvSpPr>
          <p:spPr>
            <a:xfrm>
              <a:off x="5056083" y="5588401"/>
              <a:ext cx="1401162" cy="549319"/>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88021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2"/>
          <p:cNvSpPr txBox="1">
            <a:spLocks noGrp="1"/>
          </p:cNvSpPr>
          <p:nvPr>
            <p:ph type="title"/>
          </p:nvPr>
        </p:nvSpPr>
        <p:spPr>
          <a:xfrm>
            <a:off x="838200" y="249643"/>
            <a:ext cx="1112851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US" sz="3600" b="1" dirty="0">
                <a:solidFill>
                  <a:schemeClr val="accent5">
                    <a:lumMod val="50000"/>
                  </a:schemeClr>
                </a:solidFill>
              </a:rPr>
              <a:t>W</a:t>
            </a:r>
            <a:r>
              <a:rPr lang="en-GB" sz="3600" b="1" dirty="0">
                <a:solidFill>
                  <a:schemeClr val="accent5">
                    <a:lumMod val="50000"/>
                  </a:schemeClr>
                </a:solidFill>
              </a:rPr>
              <a:t>hat does a strong SoW look like? </a:t>
            </a:r>
            <a:endParaRPr sz="3600" b="1" dirty="0">
              <a:solidFill>
                <a:schemeClr val="accent5">
                  <a:lumMod val="50000"/>
                </a:schemeClr>
              </a:solidFill>
            </a:endParaRPr>
          </a:p>
        </p:txBody>
      </p:sp>
      <p:sp>
        <p:nvSpPr>
          <p:cNvPr id="87" name="Google Shape;87;p2"/>
          <p:cNvSpPr txBox="1">
            <a:spLocks noGrp="1"/>
          </p:cNvSpPr>
          <p:nvPr>
            <p:ph type="body" idx="1"/>
          </p:nvPr>
        </p:nvSpPr>
        <p:spPr>
          <a:xfrm>
            <a:off x="838200" y="1575206"/>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50000"/>
              </a:lnSpc>
              <a:spcBef>
                <a:spcPts val="0"/>
              </a:spcBef>
              <a:spcAft>
                <a:spcPts val="0"/>
              </a:spcAft>
              <a:buClr>
                <a:schemeClr val="accent2"/>
              </a:buClr>
              <a:buSzPts val="3200"/>
              <a:buChar char="•"/>
            </a:pPr>
            <a:r>
              <a:rPr lang="en-US" sz="3200" dirty="0">
                <a:solidFill>
                  <a:schemeClr val="accent5">
                    <a:lumMod val="50000"/>
                  </a:schemeClr>
                </a:solidFill>
              </a:rPr>
              <a:t>Logically sequenced</a:t>
            </a:r>
          </a:p>
          <a:p>
            <a:pPr marL="228600" lvl="0" indent="-228600" algn="l" rtl="0">
              <a:lnSpc>
                <a:spcPct val="150000"/>
              </a:lnSpc>
              <a:spcBef>
                <a:spcPts val="0"/>
              </a:spcBef>
              <a:spcAft>
                <a:spcPts val="0"/>
              </a:spcAft>
              <a:buClr>
                <a:schemeClr val="accent2"/>
              </a:buClr>
              <a:buSzPts val="3200"/>
              <a:buChar char="•"/>
            </a:pPr>
            <a:r>
              <a:rPr lang="en-US" sz="3200" dirty="0">
                <a:solidFill>
                  <a:schemeClr val="accent5">
                    <a:lumMod val="50000"/>
                  </a:schemeClr>
                </a:solidFill>
              </a:rPr>
              <a:t>Detailed (down to word  / SSC level)</a:t>
            </a:r>
          </a:p>
          <a:p>
            <a:pPr marL="228600" lvl="0" indent="-228600" algn="l" rtl="0">
              <a:lnSpc>
                <a:spcPct val="150000"/>
              </a:lnSpc>
              <a:spcBef>
                <a:spcPts val="0"/>
              </a:spcBef>
              <a:spcAft>
                <a:spcPts val="0"/>
              </a:spcAft>
              <a:buClr>
                <a:schemeClr val="accent2"/>
              </a:buClr>
              <a:buSzPts val="3200"/>
              <a:buChar char="•"/>
            </a:pPr>
            <a:r>
              <a:rPr lang="en-US" sz="3200" dirty="0">
                <a:solidFill>
                  <a:schemeClr val="accent5">
                    <a:lumMod val="50000"/>
                  </a:schemeClr>
                </a:solidFill>
              </a:rPr>
              <a:t>Systematically planned for regular revisiting of PVG (phonics, vocabulary and grammar features)</a:t>
            </a:r>
          </a:p>
          <a:p>
            <a:pPr marL="228600" lvl="0" indent="-228600" algn="l" rtl="0">
              <a:lnSpc>
                <a:spcPct val="150000"/>
              </a:lnSpc>
              <a:spcBef>
                <a:spcPts val="0"/>
              </a:spcBef>
              <a:spcAft>
                <a:spcPts val="0"/>
              </a:spcAft>
              <a:buClr>
                <a:schemeClr val="accent2"/>
              </a:buClr>
              <a:buSzPts val="3200"/>
              <a:buChar char="•"/>
            </a:pPr>
            <a:r>
              <a:rPr lang="en-US" sz="3200" dirty="0">
                <a:solidFill>
                  <a:schemeClr val="accent5">
                    <a:lumMod val="50000"/>
                  </a:schemeClr>
                </a:solidFill>
              </a:rPr>
              <a:t>Includes assessment opportunities</a:t>
            </a:r>
          </a:p>
          <a:p>
            <a:pPr marL="228600" indent="-228600">
              <a:lnSpc>
                <a:spcPct val="150000"/>
              </a:lnSpc>
              <a:spcBef>
                <a:spcPts val="0"/>
              </a:spcBef>
              <a:buClr>
                <a:schemeClr val="accent2"/>
              </a:buClr>
              <a:buSzPts val="3200"/>
            </a:pPr>
            <a:r>
              <a:rPr lang="en-US" sz="3200" dirty="0">
                <a:solidFill>
                  <a:schemeClr val="accent5">
                    <a:lumMod val="50000"/>
                  </a:schemeClr>
                </a:solidFill>
                <a:sym typeface="Wingdings" panose="05000000000000000000" pitchFamily="2" charset="2"/>
              </a:rPr>
              <a:t> </a:t>
            </a:r>
            <a:r>
              <a:rPr lang="en-US" sz="3200" dirty="0">
                <a:solidFill>
                  <a:schemeClr val="accent5">
                    <a:lumMod val="50000"/>
                  </a:schemeClr>
                </a:solidFill>
              </a:rPr>
              <a:t>Supports teaching that equips learners to remember more, know more and do more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en-GB" sz="3600" b="1" dirty="0" err="1">
                <a:solidFill>
                  <a:schemeClr val="bg1"/>
                </a:solidFill>
              </a:rPr>
              <a:t>Trouve</a:t>
            </a:r>
            <a:r>
              <a:rPr lang="en-GB" sz="3600" b="1" dirty="0">
                <a:solidFill>
                  <a:schemeClr val="bg1"/>
                </a:solidFill>
              </a:rPr>
              <a:t> le contraire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80FB9912-42FA-404A-9836-DD0F1BF97E9B}"/>
              </a:ext>
            </a:extLst>
          </p:cNvPr>
          <p:cNvGraphicFramePr>
            <a:graphicFrameLocks noGrp="1"/>
          </p:cNvGraphicFramePr>
          <p:nvPr/>
        </p:nvGraphicFramePr>
        <p:xfrm>
          <a:off x="385008" y="1204634"/>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95172">
                <a:tc rowSpan="4">
                  <a:txBody>
                    <a:bodyPr/>
                    <a:lstStyle/>
                    <a:p>
                      <a:pPr algn="ctr"/>
                      <a:r>
                        <a:rPr lang="fr-FR" sz="2200" b="1" dirty="0">
                          <a:solidFill>
                            <a:srgbClr val="115076"/>
                          </a:solidFill>
                        </a:rPr>
                        <a:t>1</a:t>
                      </a:r>
                      <a:r>
                        <a:rPr lang="fr-FR" sz="2200" b="0" dirty="0">
                          <a:solidFill>
                            <a:srgbClr val="115076"/>
                          </a:solidFill>
                        </a:rPr>
                        <a:t>. </a:t>
                      </a:r>
                      <a:r>
                        <a:rPr lang="fr-FR" sz="2200" b="1" dirty="0">
                          <a:solidFill>
                            <a:srgbClr val="115076"/>
                          </a:solidFill>
                        </a:rPr>
                        <a:t>dans le passé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maintenant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à l’avenir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en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5" name="Table 4">
            <a:extLst>
              <a:ext uri="{FF2B5EF4-FFF2-40B4-BE49-F238E27FC236}">
                <a16:creationId xmlns:a16="http://schemas.microsoft.com/office/drawing/2014/main" id="{87DCD9D1-B0B7-4052-8FF2-3331D5FF4E81}"/>
              </a:ext>
            </a:extLst>
          </p:cNvPr>
          <p:cNvGraphicFramePr>
            <a:graphicFrameLocks noGrp="1"/>
          </p:cNvGraphicFramePr>
          <p:nvPr/>
        </p:nvGraphicFramePr>
        <p:xfrm>
          <a:off x="385008" y="2919264"/>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1" dirty="0">
                          <a:solidFill>
                            <a:srgbClr val="115076"/>
                          </a:solidFill>
                        </a:rPr>
                        <a:t>2</a:t>
                      </a:r>
                      <a:r>
                        <a:rPr lang="fr-FR" sz="2200" b="0" dirty="0">
                          <a:solidFill>
                            <a:srgbClr val="115076"/>
                          </a:solidFill>
                        </a:rPr>
                        <a:t>. </a:t>
                      </a:r>
                      <a:r>
                        <a:rPr lang="fr-FR" sz="2200" b="1" dirty="0">
                          <a:solidFill>
                            <a:srgbClr val="115076"/>
                          </a:solidFill>
                        </a:rPr>
                        <a:t>parfois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peut-être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contre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bientôt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souvent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2" name="Table 4">
            <a:extLst>
              <a:ext uri="{FF2B5EF4-FFF2-40B4-BE49-F238E27FC236}">
                <a16:creationId xmlns:a16="http://schemas.microsoft.com/office/drawing/2014/main" id="{50E27FF9-3140-4B0C-8D6E-6A43FA5B1ACC}"/>
              </a:ext>
            </a:extLst>
          </p:cNvPr>
          <p:cNvGraphicFramePr>
            <a:graphicFrameLocks noGrp="1"/>
          </p:cNvGraphicFramePr>
          <p:nvPr/>
        </p:nvGraphicFramePr>
        <p:xfrm>
          <a:off x="385008" y="4625410"/>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1" dirty="0">
                          <a:solidFill>
                            <a:srgbClr val="115076"/>
                          </a:solidFill>
                        </a:rPr>
                        <a:t>3. beaucoup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assez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aujourd’hui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un peu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très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sp>
        <p:nvSpPr>
          <p:cNvPr id="17" name="Rectangle: Rounded Corners 16">
            <a:extLst>
              <a:ext uri="{FF2B5EF4-FFF2-40B4-BE49-F238E27FC236}">
                <a16:creationId xmlns:a16="http://schemas.microsoft.com/office/drawing/2014/main" id="{7287F209-A9AB-40F5-9890-DDE0D21BD022}"/>
              </a:ext>
            </a:extLst>
          </p:cNvPr>
          <p:cNvSpPr/>
          <p:nvPr/>
        </p:nvSpPr>
        <p:spPr>
          <a:xfrm>
            <a:off x="2564060" y="1626074"/>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44C66B27-893C-4226-AD8B-F17552DA5BE6}"/>
              </a:ext>
            </a:extLst>
          </p:cNvPr>
          <p:cNvSpPr/>
          <p:nvPr/>
        </p:nvSpPr>
        <p:spPr>
          <a:xfrm>
            <a:off x="2564060" y="4193410"/>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5DC2E69E-58ED-4425-A52A-1FBD4C244CE1}"/>
              </a:ext>
            </a:extLst>
          </p:cNvPr>
          <p:cNvSpPr/>
          <p:nvPr/>
        </p:nvSpPr>
        <p:spPr>
          <a:xfrm>
            <a:off x="2564060" y="5455286"/>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13" name="Table 4">
            <a:extLst>
              <a:ext uri="{FF2B5EF4-FFF2-40B4-BE49-F238E27FC236}">
                <a16:creationId xmlns:a16="http://schemas.microsoft.com/office/drawing/2014/main" id="{01CC5F19-2049-4373-9B2C-53E7FAA85A9A}"/>
              </a:ext>
            </a:extLst>
          </p:cNvPr>
          <p:cNvGraphicFramePr>
            <a:graphicFrameLocks noGrp="1"/>
          </p:cNvGraphicFramePr>
          <p:nvPr/>
        </p:nvGraphicFramePr>
        <p:xfrm>
          <a:off x="5052504" y="1204634"/>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95172">
                <a:tc rowSpan="4">
                  <a:txBody>
                    <a:bodyPr/>
                    <a:lstStyle/>
                    <a:p>
                      <a:pPr algn="ctr"/>
                      <a:r>
                        <a:rPr lang="fr-FR" sz="2200" b="1" dirty="0">
                          <a:solidFill>
                            <a:srgbClr val="115076"/>
                          </a:solidFill>
                        </a:rPr>
                        <a:t>4. demain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souvent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ici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hier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partout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5" name="Table 14">
            <a:extLst>
              <a:ext uri="{FF2B5EF4-FFF2-40B4-BE49-F238E27FC236}">
                <a16:creationId xmlns:a16="http://schemas.microsoft.com/office/drawing/2014/main" id="{F63318AD-8651-4E45-8870-3476AA498E69}"/>
              </a:ext>
            </a:extLst>
          </p:cNvPr>
          <p:cNvGraphicFramePr>
            <a:graphicFrameLocks noGrp="1"/>
          </p:cNvGraphicFramePr>
          <p:nvPr/>
        </p:nvGraphicFramePr>
        <p:xfrm>
          <a:off x="5052504" y="2919264"/>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1" dirty="0">
                          <a:solidFill>
                            <a:srgbClr val="115076"/>
                          </a:solidFill>
                        </a:rPr>
                        <a:t>5. près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loin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puis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peu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rarement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6" name="Table 4">
            <a:extLst>
              <a:ext uri="{FF2B5EF4-FFF2-40B4-BE49-F238E27FC236}">
                <a16:creationId xmlns:a16="http://schemas.microsoft.com/office/drawing/2014/main" id="{57623A3C-6F55-46D9-B692-5CC4977F2255}"/>
              </a:ext>
            </a:extLst>
          </p:cNvPr>
          <p:cNvGraphicFramePr>
            <a:graphicFrameLocks noGrp="1"/>
          </p:cNvGraphicFramePr>
          <p:nvPr/>
        </p:nvGraphicFramePr>
        <p:xfrm>
          <a:off x="5052504" y="4625410"/>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1" dirty="0">
                          <a:solidFill>
                            <a:srgbClr val="115076"/>
                          </a:solidFill>
                        </a:rPr>
                        <a:t>6. 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en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comment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d’abord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quand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2" name="Table 4">
            <a:extLst>
              <a:ext uri="{FF2B5EF4-FFF2-40B4-BE49-F238E27FC236}">
                <a16:creationId xmlns:a16="http://schemas.microsoft.com/office/drawing/2014/main" id="{91C25672-05C3-47EB-B9D7-C451F3C555EF}"/>
              </a:ext>
            </a:extLst>
          </p:cNvPr>
          <p:cNvGraphicFramePr>
            <a:graphicFrameLocks noGrp="1"/>
          </p:cNvGraphicFramePr>
          <p:nvPr/>
        </p:nvGraphicFramePr>
        <p:xfrm>
          <a:off x="9700948" y="1975282"/>
          <a:ext cx="2160000" cy="1580688"/>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tblGrid>
              <a:tr h="1580688">
                <a:tc>
                  <a:txBody>
                    <a:bodyPr/>
                    <a:lstStyle/>
                    <a:p>
                      <a:pPr algn="ctr"/>
                      <a:r>
                        <a:rPr lang="fr-FR" sz="2200" b="1" dirty="0">
                          <a:solidFill>
                            <a:srgbClr val="115076"/>
                          </a:solidFill>
                        </a:rPr>
                        <a:t>7. d’abord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bl>
          </a:graphicData>
        </a:graphic>
      </p:graphicFrame>
      <p:graphicFrame>
        <p:nvGraphicFramePr>
          <p:cNvPr id="6" name="Table 5">
            <a:extLst>
              <a:ext uri="{FF2B5EF4-FFF2-40B4-BE49-F238E27FC236}">
                <a16:creationId xmlns:a16="http://schemas.microsoft.com/office/drawing/2014/main" id="{829D588E-16CF-40F8-B04D-73E5AA15BCC5}"/>
              </a:ext>
            </a:extLst>
          </p:cNvPr>
          <p:cNvGraphicFramePr>
            <a:graphicFrameLocks noGrp="1"/>
          </p:cNvGraphicFramePr>
          <p:nvPr/>
        </p:nvGraphicFramePr>
        <p:xfrm>
          <a:off x="9700948" y="3555970"/>
          <a:ext cx="216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1734342587"/>
                    </a:ext>
                  </a:extLst>
                </a:gridCol>
              </a:tblGrid>
              <a:tr h="370840">
                <a:tc>
                  <a:txBody>
                    <a:bodyPr/>
                    <a:lstStyle/>
                    <a:p>
                      <a:pPr algn="l"/>
                      <a:r>
                        <a:rPr lang="fr-FR" sz="2200" b="0" dirty="0">
                          <a:solidFill>
                            <a:srgbClr val="115076"/>
                          </a:solidFill>
                        </a:rPr>
                        <a:t>a) contre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a:txBody>
                    <a:bodyPr/>
                    <a:lstStyle/>
                    <a:p>
                      <a:pPr algn="l"/>
                      <a:r>
                        <a:rPr lang="fr-FR" sz="2200" b="0" dirty="0">
                          <a:solidFill>
                            <a:srgbClr val="115076"/>
                          </a:solidFill>
                        </a:rPr>
                        <a:t>b) o</a:t>
                      </a:r>
                      <a:r>
                        <a:rPr lang="fr-FR" sz="2200" b="0" dirty="0">
                          <a:solidFill>
                            <a:srgbClr val="115076"/>
                          </a:solidFill>
                          <a:latin typeface="+mj-lt"/>
                          <a:cs typeface="Arial" panose="020B0604020202020204" pitchFamily="34" charset="0"/>
                        </a:rPr>
                        <a:t>ù</a:t>
                      </a:r>
                      <a:endParaRPr lang="fr-FR" sz="2200" b="0" dirty="0">
                        <a:solidFill>
                          <a:srgbClr val="115076"/>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a:txBody>
                    <a:bodyPr/>
                    <a:lstStyle/>
                    <a:p>
                      <a:pPr algn="l"/>
                      <a:r>
                        <a:rPr lang="fr-FR" sz="2200" b="0" dirty="0">
                          <a:solidFill>
                            <a:srgbClr val="115076"/>
                          </a:solidFill>
                        </a:rPr>
                        <a:t>c) aujourd’hui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a:txBody>
                    <a:bodyPr/>
                    <a:lstStyle/>
                    <a:p>
                      <a:pPr algn="l"/>
                      <a:r>
                        <a:rPr lang="fr-FR" sz="2200" b="0" dirty="0">
                          <a:solidFill>
                            <a:srgbClr val="115076"/>
                          </a:solidFill>
                        </a:rPr>
                        <a:t>d) puis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sp>
        <p:nvSpPr>
          <p:cNvPr id="27" name="Rectangle: Rounded Corners 26">
            <a:extLst>
              <a:ext uri="{FF2B5EF4-FFF2-40B4-BE49-F238E27FC236}">
                <a16:creationId xmlns:a16="http://schemas.microsoft.com/office/drawing/2014/main" id="{B43437BF-AABF-4C06-AEB0-CED551A1BAE9}"/>
              </a:ext>
            </a:extLst>
          </p:cNvPr>
          <p:cNvSpPr/>
          <p:nvPr/>
        </p:nvSpPr>
        <p:spPr>
          <a:xfrm>
            <a:off x="7212504" y="2058074"/>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099C4EE4-E92A-41F1-9E97-4E53E525DB5D}"/>
              </a:ext>
            </a:extLst>
          </p:cNvPr>
          <p:cNvSpPr/>
          <p:nvPr/>
        </p:nvSpPr>
        <p:spPr>
          <a:xfrm>
            <a:off x="7212504" y="2885041"/>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24F19C63-933A-4068-AE81-BB10D9189BCE}"/>
              </a:ext>
            </a:extLst>
          </p:cNvPr>
          <p:cNvSpPr/>
          <p:nvPr/>
        </p:nvSpPr>
        <p:spPr>
          <a:xfrm>
            <a:off x="7212504" y="4625410"/>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1A4EDCBD-813D-429E-BDD8-7F89FB75AD97}"/>
              </a:ext>
            </a:extLst>
          </p:cNvPr>
          <p:cNvSpPr/>
          <p:nvPr/>
        </p:nvSpPr>
        <p:spPr>
          <a:xfrm>
            <a:off x="9700948" y="4828384"/>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772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7" grpId="0" animBg="1"/>
      <p:bldP spid="28" grpId="0" animBg="1"/>
      <p:bldP spid="29" grpId="0" animBg="1"/>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84480197-5C06-4C19-B4DF-D5CC9920B84F}"/>
              </a:ext>
            </a:extLst>
          </p:cNvPr>
          <p:cNvSpPr txBox="1"/>
          <p:nvPr/>
        </p:nvSpPr>
        <p:spPr>
          <a:xfrm>
            <a:off x="753995" y="5874374"/>
            <a:ext cx="421942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absolutely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have to come back!</a:t>
            </a:r>
          </a:p>
        </p:txBody>
      </p:sp>
      <p:sp>
        <p:nvSpPr>
          <p:cNvPr id="39" name="Rectangle 38">
            <a:extLst>
              <a:ext uri="{FF2B5EF4-FFF2-40B4-BE49-F238E27FC236}">
                <a16:creationId xmlns:a16="http://schemas.microsoft.com/office/drawing/2014/main" id="{BAAEBBB4-7B4D-4318-A2AA-16E26F59A2A9}"/>
              </a:ext>
            </a:extLst>
          </p:cNvPr>
          <p:cNvSpPr/>
          <p:nvPr/>
        </p:nvSpPr>
        <p:spPr>
          <a:xfrm>
            <a:off x="753992" y="5889553"/>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a:t>
            </a:r>
          </a:p>
        </p:txBody>
      </p:sp>
      <p:sp>
        <p:nvSpPr>
          <p:cNvPr id="23" name="TextBox 22">
            <a:extLst>
              <a:ext uri="{FF2B5EF4-FFF2-40B4-BE49-F238E27FC236}">
                <a16:creationId xmlns:a16="http://schemas.microsoft.com/office/drawing/2014/main" id="{CBB4354F-892A-445D-BE37-7137ADA4703A}"/>
              </a:ext>
            </a:extLst>
          </p:cNvPr>
          <p:cNvSpPr txBox="1"/>
          <p:nvPr/>
        </p:nvSpPr>
        <p:spPr>
          <a:xfrm>
            <a:off x="753034" y="5349577"/>
            <a:ext cx="32335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Maybe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is a dream …</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B222BEBA-3F69-437C-B9D2-BB3F35E05D9F}"/>
              </a:ext>
            </a:extLst>
          </p:cNvPr>
          <p:cNvSpPr/>
          <p:nvPr/>
        </p:nvSpPr>
        <p:spPr>
          <a:xfrm>
            <a:off x="753031" y="5399934"/>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a:t>
            </a:r>
          </a:p>
        </p:txBody>
      </p:sp>
      <p:sp>
        <p:nvSpPr>
          <p:cNvPr id="22" name="TextBox 21">
            <a:extLst>
              <a:ext uri="{FF2B5EF4-FFF2-40B4-BE49-F238E27FC236}">
                <a16:creationId xmlns:a16="http://schemas.microsoft.com/office/drawing/2014/main" id="{1A09498C-66CC-48E5-81E9-157F71DABC74}"/>
              </a:ext>
            </a:extLst>
          </p:cNvPr>
          <p:cNvSpPr txBox="1"/>
          <p:nvPr/>
        </p:nvSpPr>
        <p:spPr>
          <a:xfrm>
            <a:off x="753034" y="4832952"/>
            <a:ext cx="31951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boat is arriving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early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Rectangle 34">
            <a:extLst>
              <a:ext uri="{FF2B5EF4-FFF2-40B4-BE49-F238E27FC236}">
                <a16:creationId xmlns:a16="http://schemas.microsoft.com/office/drawing/2014/main" id="{7F62C264-2E05-4725-BE47-B948768281BC}"/>
              </a:ext>
            </a:extLst>
          </p:cNvPr>
          <p:cNvSpPr/>
          <p:nvPr/>
        </p:nvSpPr>
        <p:spPr>
          <a:xfrm>
            <a:off x="753031" y="4888159"/>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a:t>
            </a:r>
          </a:p>
        </p:txBody>
      </p:sp>
      <p:sp>
        <p:nvSpPr>
          <p:cNvPr id="21" name="TextBox 20">
            <a:extLst>
              <a:ext uri="{FF2B5EF4-FFF2-40B4-BE49-F238E27FC236}">
                <a16:creationId xmlns:a16="http://schemas.microsoft.com/office/drawing/2014/main" id="{353B59FA-A16C-49C3-9488-A85615300E3C}"/>
              </a:ext>
            </a:extLst>
          </p:cNvPr>
          <p:cNvSpPr txBox="1"/>
          <p:nvPr/>
        </p:nvSpPr>
        <p:spPr>
          <a:xfrm>
            <a:off x="753035" y="4321962"/>
            <a:ext cx="425148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normally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 into the mountains.</a:t>
            </a:r>
          </a:p>
        </p:txBody>
      </p:sp>
      <p:sp>
        <p:nvSpPr>
          <p:cNvPr id="34" name="Rectangle 33">
            <a:extLst>
              <a:ext uri="{FF2B5EF4-FFF2-40B4-BE49-F238E27FC236}">
                <a16:creationId xmlns:a16="http://schemas.microsoft.com/office/drawing/2014/main" id="{D44D7ECC-A40D-442F-A093-9645AE81089C}"/>
              </a:ext>
            </a:extLst>
          </p:cNvPr>
          <p:cNvSpPr/>
          <p:nvPr/>
        </p:nvSpPr>
        <p:spPr>
          <a:xfrm>
            <a:off x="753032" y="4378862"/>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a:t>
            </a:r>
          </a:p>
        </p:txBody>
      </p:sp>
      <p:sp>
        <p:nvSpPr>
          <p:cNvPr id="20" name="TextBox 19">
            <a:extLst>
              <a:ext uri="{FF2B5EF4-FFF2-40B4-BE49-F238E27FC236}">
                <a16:creationId xmlns:a16="http://schemas.microsoft.com/office/drawing/2014/main" id="{247E2713-00E7-4EFA-9AAA-56AA8E87682B}"/>
              </a:ext>
            </a:extLst>
          </p:cNvPr>
          <p:cNvSpPr txBox="1"/>
          <p:nvPr/>
        </p:nvSpPr>
        <p:spPr>
          <a:xfrm>
            <a:off x="753035" y="3843664"/>
            <a:ext cx="36503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often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talk about France.</a:t>
            </a:r>
          </a:p>
        </p:txBody>
      </p:sp>
      <p:sp>
        <p:nvSpPr>
          <p:cNvPr id="33" name="Rectangle 32">
            <a:extLst>
              <a:ext uri="{FF2B5EF4-FFF2-40B4-BE49-F238E27FC236}">
                <a16:creationId xmlns:a16="http://schemas.microsoft.com/office/drawing/2014/main" id="{8D3BFF6B-26DE-4C83-8CF3-FB175E164F63}"/>
              </a:ext>
            </a:extLst>
          </p:cNvPr>
          <p:cNvSpPr/>
          <p:nvPr/>
        </p:nvSpPr>
        <p:spPr>
          <a:xfrm>
            <a:off x="753032" y="3888567"/>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a:t>
            </a:r>
          </a:p>
        </p:txBody>
      </p:sp>
      <p:sp>
        <p:nvSpPr>
          <p:cNvPr id="19" name="TextBox 18">
            <a:extLst>
              <a:ext uri="{FF2B5EF4-FFF2-40B4-BE49-F238E27FC236}">
                <a16:creationId xmlns:a16="http://schemas.microsoft.com/office/drawing/2014/main" id="{FFCC8E83-AED3-47C3-87EA-796559B99D21}"/>
              </a:ext>
            </a:extLst>
          </p:cNvPr>
          <p:cNvSpPr txBox="1"/>
          <p:nvPr/>
        </p:nvSpPr>
        <p:spPr>
          <a:xfrm>
            <a:off x="753035" y="3323121"/>
            <a:ext cx="32127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man is singing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outside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Rectangle 31">
            <a:extLst>
              <a:ext uri="{FF2B5EF4-FFF2-40B4-BE49-F238E27FC236}">
                <a16:creationId xmlns:a16="http://schemas.microsoft.com/office/drawing/2014/main" id="{BE543DFB-5EB3-480E-AB55-59A680ED342C}"/>
              </a:ext>
            </a:extLst>
          </p:cNvPr>
          <p:cNvSpPr/>
          <p:nvPr/>
        </p:nvSpPr>
        <p:spPr>
          <a:xfrm>
            <a:off x="753032" y="3370145"/>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a:t>
            </a:r>
          </a:p>
        </p:txBody>
      </p:sp>
      <p:pic>
        <p:nvPicPr>
          <p:cNvPr id="1028" name="Picture 4" descr="pillow clipart png - Clip Art Library">
            <a:extLst>
              <a:ext uri="{FF2B5EF4-FFF2-40B4-BE49-F238E27FC236}">
                <a16:creationId xmlns:a16="http://schemas.microsoft.com/office/drawing/2014/main" id="{6E09F4A6-18E1-4982-817C-81921C3646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1728" y="3837125"/>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a:t>
            </a:r>
            <a:r>
              <a:rPr lang="en-GB" sz="3600" b="1" dirty="0" err="1">
                <a:solidFill>
                  <a:schemeClr val="bg1"/>
                </a:solidFill>
              </a:rPr>
              <a:t>rêve</a:t>
            </a:r>
            <a:r>
              <a:rPr lang="en-GB" sz="3600" b="1" dirty="0">
                <a:solidFill>
                  <a:schemeClr val="bg1"/>
                </a:solidFill>
              </a:rPr>
              <a:t> </a:t>
            </a:r>
            <a:r>
              <a:rPr lang="en-GB" sz="3600" b="1" dirty="0" err="1">
                <a:solidFill>
                  <a:schemeClr val="bg1"/>
                </a:solidFill>
              </a:rPr>
              <a:t>d’Antoine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Antoine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souvent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dit-il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Action Button: Custom 16">
            <a:hlinkClick r:id="" action="ppaction://noaction" highlightClick="1">
              <a:snd r:embed="rId5" name="1.wav"/>
            </a:hlinkClick>
            <a:extLst>
              <a:ext uri="{FF2B5EF4-FFF2-40B4-BE49-F238E27FC236}">
                <a16:creationId xmlns:a16="http://schemas.microsoft.com/office/drawing/2014/main" id="{DE12681E-5BA7-4FF5-8A1D-CD8C1EBC9F71}"/>
              </a:ext>
            </a:extLst>
          </p:cNvPr>
          <p:cNvSpPr/>
          <p:nvPr/>
        </p:nvSpPr>
        <p:spPr>
          <a:xfrm>
            <a:off x="182078" y="18617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6" name="2.wav"/>
            </a:hlinkClick>
            <a:extLst>
              <a:ext uri="{FF2B5EF4-FFF2-40B4-BE49-F238E27FC236}">
                <a16:creationId xmlns:a16="http://schemas.microsoft.com/office/drawing/2014/main" id="{FCDA1380-1504-487D-A287-7D18ADF6DD38}"/>
              </a:ext>
            </a:extLst>
          </p:cNvPr>
          <p:cNvSpPr/>
          <p:nvPr/>
        </p:nvSpPr>
        <p:spPr>
          <a:xfrm>
            <a:off x="180000" y="236810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7" name="3.wav"/>
            </a:hlinkClick>
            <a:extLst>
              <a:ext uri="{FF2B5EF4-FFF2-40B4-BE49-F238E27FC236}">
                <a16:creationId xmlns:a16="http://schemas.microsoft.com/office/drawing/2014/main" id="{C700E380-CF9D-4F01-A708-33415E792ED5}"/>
              </a:ext>
            </a:extLst>
          </p:cNvPr>
          <p:cNvSpPr/>
          <p:nvPr/>
        </p:nvSpPr>
        <p:spPr>
          <a:xfrm>
            <a:off x="180000" y="28469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8" name="4.wav"/>
            </a:hlinkClick>
            <a:extLst>
              <a:ext uri="{FF2B5EF4-FFF2-40B4-BE49-F238E27FC236}">
                <a16:creationId xmlns:a16="http://schemas.microsoft.com/office/drawing/2014/main" id="{773ED3E0-CA4D-4B1A-919B-455FB2D8AB0C}"/>
              </a:ext>
            </a:extLst>
          </p:cNvPr>
          <p:cNvSpPr/>
          <p:nvPr/>
        </p:nvSpPr>
        <p:spPr>
          <a:xfrm>
            <a:off x="180000" y="33431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9" name="5.wav"/>
            </a:hlinkClick>
            <a:extLst>
              <a:ext uri="{FF2B5EF4-FFF2-40B4-BE49-F238E27FC236}">
                <a16:creationId xmlns:a16="http://schemas.microsoft.com/office/drawing/2014/main" id="{8482BF0A-5213-42C4-9413-4F3C55B89B75}"/>
              </a:ext>
            </a:extLst>
          </p:cNvPr>
          <p:cNvSpPr/>
          <p:nvPr/>
        </p:nvSpPr>
        <p:spPr>
          <a:xfrm>
            <a:off x="180000" y="38447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10" name="6.wav"/>
            </a:hlinkClick>
            <a:extLst>
              <a:ext uri="{FF2B5EF4-FFF2-40B4-BE49-F238E27FC236}">
                <a16:creationId xmlns:a16="http://schemas.microsoft.com/office/drawing/2014/main" id="{58E9023C-973A-4813-B1B1-74244F8CC72B}"/>
              </a:ext>
            </a:extLst>
          </p:cNvPr>
          <p:cNvSpPr/>
          <p:nvPr/>
        </p:nvSpPr>
        <p:spPr>
          <a:xfrm>
            <a:off x="184794" y="43306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1" name="7.wav"/>
            </a:hlinkClick>
            <a:extLst>
              <a:ext uri="{FF2B5EF4-FFF2-40B4-BE49-F238E27FC236}">
                <a16:creationId xmlns:a16="http://schemas.microsoft.com/office/drawing/2014/main" id="{83918017-39DA-4D7A-B06D-D6B426148863}"/>
              </a:ext>
            </a:extLst>
          </p:cNvPr>
          <p:cNvSpPr/>
          <p:nvPr/>
        </p:nvSpPr>
        <p:spPr>
          <a:xfrm>
            <a:off x="180000" y="48370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2" name="8.wav"/>
            </a:hlinkClick>
            <a:extLst>
              <a:ext uri="{FF2B5EF4-FFF2-40B4-BE49-F238E27FC236}">
                <a16:creationId xmlns:a16="http://schemas.microsoft.com/office/drawing/2014/main" id="{9764DC4E-3F68-40D0-ABF8-79F0A2DB3ECD}"/>
              </a:ext>
            </a:extLst>
          </p:cNvPr>
          <p:cNvSpPr/>
          <p:nvPr/>
        </p:nvSpPr>
        <p:spPr>
          <a:xfrm>
            <a:off x="180000" y="53242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 name="TextBox 1">
            <a:extLst>
              <a:ext uri="{FF2B5EF4-FFF2-40B4-BE49-F238E27FC236}">
                <a16:creationId xmlns:a16="http://schemas.microsoft.com/office/drawing/2014/main" id="{FF31E1E9-1BDD-4342-8744-52AD8F4B2864}"/>
              </a:ext>
            </a:extLst>
          </p:cNvPr>
          <p:cNvSpPr txBox="1"/>
          <p:nvPr/>
        </p:nvSpPr>
        <p:spPr>
          <a:xfrm>
            <a:off x="753035" y="1862111"/>
            <a:ext cx="31069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on the island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again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A32E9BD6-2B88-4D14-8577-B0E52FD20D30}"/>
              </a:ext>
            </a:extLst>
          </p:cNvPr>
          <p:cNvSpPr txBox="1"/>
          <p:nvPr/>
        </p:nvSpPr>
        <p:spPr>
          <a:xfrm>
            <a:off x="753035" y="2332327"/>
            <a:ext cx="43845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waves are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beautiful, too.</a:t>
            </a:r>
          </a:p>
        </p:txBody>
      </p:sp>
      <p:sp>
        <p:nvSpPr>
          <p:cNvPr id="18" name="TextBox 17">
            <a:extLst>
              <a:ext uri="{FF2B5EF4-FFF2-40B4-BE49-F238E27FC236}">
                <a16:creationId xmlns:a16="http://schemas.microsoft.com/office/drawing/2014/main" id="{EF35D2CD-CF49-4343-8AAA-A79C95AD694C}"/>
              </a:ext>
            </a:extLst>
          </p:cNvPr>
          <p:cNvSpPr txBox="1"/>
          <p:nvPr/>
        </p:nvSpPr>
        <p:spPr>
          <a:xfrm>
            <a:off x="753035" y="2840958"/>
            <a:ext cx="39421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favourite animal lives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 name="TextBox 2">
            <a:extLst>
              <a:ext uri="{FF2B5EF4-FFF2-40B4-BE49-F238E27FC236}">
                <a16:creationId xmlns:a16="http://schemas.microsoft.com/office/drawing/2014/main" id="{AF94CC99-36C2-4DD4-9E20-24DA23C2EAA4}"/>
              </a:ext>
            </a:extLst>
          </p:cNvPr>
          <p:cNvSpPr txBox="1"/>
          <p:nvPr/>
        </p:nvSpPr>
        <p:spPr>
          <a:xfrm>
            <a:off x="6096000" y="2080784"/>
            <a:ext cx="5217459" cy="1328023"/>
          </a:xfrm>
          <a:prstGeom prst="wedgeRoundRectCallout">
            <a:avLst>
              <a:gd name="adj1" fmla="val -20833"/>
              <a:gd name="adj2" fmla="val -68458"/>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Does it sound better to change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word order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 or to keep it the same as the French?</a:t>
            </a:r>
          </a:p>
        </p:txBody>
      </p:sp>
      <p:pic>
        <p:nvPicPr>
          <p:cNvPr id="24" name="Picture 23">
            <a:extLst>
              <a:ext uri="{FF2B5EF4-FFF2-40B4-BE49-F238E27FC236}">
                <a16:creationId xmlns:a16="http://schemas.microsoft.com/office/drawing/2014/main" id="{AE15A5AB-8101-47F6-8079-1D0C044CB57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24729" y="3211364"/>
            <a:ext cx="2880000" cy="2880000"/>
          </a:xfrm>
          <a:prstGeom prst="rect">
            <a:avLst/>
          </a:prstGeom>
        </p:spPr>
      </p:pic>
      <p:pic>
        <p:nvPicPr>
          <p:cNvPr id="1026" name="Picture 2" descr="blindfold clipart png - Clip Art Library">
            <a:extLst>
              <a:ext uri="{FF2B5EF4-FFF2-40B4-BE49-F238E27FC236}">
                <a16:creationId xmlns:a16="http://schemas.microsoft.com/office/drawing/2014/main" id="{8E3A0BB8-67CD-4895-B4C9-88DD7970C4F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76640" y="4381364"/>
            <a:ext cx="1176177" cy="540000"/>
          </a:xfrm>
          <a:prstGeom prst="rect">
            <a:avLst/>
          </a:prstGeom>
          <a:noFill/>
          <a:extLst>
            <a:ext uri="{909E8E84-426E-40DD-AFC4-6F175D3DCCD1}">
              <a14:hiddenFill xmlns:a14="http://schemas.microsoft.com/office/drawing/2010/main">
                <a:solidFill>
                  <a:srgbClr val="FFFFFF"/>
                </a:solidFill>
              </a14:hiddenFill>
            </a:ext>
          </a:extLst>
        </p:spPr>
      </p:pic>
      <p:sp>
        <p:nvSpPr>
          <p:cNvPr id="25" name="Thought Bubble: Cloud 24">
            <a:extLst>
              <a:ext uri="{FF2B5EF4-FFF2-40B4-BE49-F238E27FC236}">
                <a16:creationId xmlns:a16="http://schemas.microsoft.com/office/drawing/2014/main" id="{5931B0DB-BD9A-44CE-9712-07C53AABEF3D}"/>
              </a:ext>
            </a:extLst>
          </p:cNvPr>
          <p:cNvSpPr/>
          <p:nvPr/>
        </p:nvSpPr>
        <p:spPr>
          <a:xfrm>
            <a:off x="8437134" y="3717352"/>
            <a:ext cx="2876325" cy="1328023"/>
          </a:xfrm>
          <a:prstGeom prst="cloudCallout">
            <a:avLst>
              <a:gd name="adj1" fmla="val -56108"/>
              <a:gd name="adj2" fmla="val 34148"/>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Z</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z</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z</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z…</a:t>
            </a:r>
          </a:p>
        </p:txBody>
      </p:sp>
      <p:sp>
        <p:nvSpPr>
          <p:cNvPr id="26" name="Rectangle 25">
            <a:extLst>
              <a:ext uri="{FF2B5EF4-FFF2-40B4-BE49-F238E27FC236}">
                <a16:creationId xmlns:a16="http://schemas.microsoft.com/office/drawing/2014/main" id="{AFD19A83-AF0C-4D12-B910-B8DEE4009281}"/>
              </a:ext>
            </a:extLst>
          </p:cNvPr>
          <p:cNvSpPr/>
          <p:nvPr/>
        </p:nvSpPr>
        <p:spPr>
          <a:xfrm>
            <a:off x="753031" y="1897531"/>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a:t>
            </a:r>
          </a:p>
        </p:txBody>
      </p:sp>
      <p:sp>
        <p:nvSpPr>
          <p:cNvPr id="30" name="Rectangle 29">
            <a:extLst>
              <a:ext uri="{FF2B5EF4-FFF2-40B4-BE49-F238E27FC236}">
                <a16:creationId xmlns:a16="http://schemas.microsoft.com/office/drawing/2014/main" id="{E50C933D-F090-4087-A788-F43B92A7655E}"/>
              </a:ext>
            </a:extLst>
          </p:cNvPr>
          <p:cNvSpPr/>
          <p:nvPr/>
        </p:nvSpPr>
        <p:spPr>
          <a:xfrm>
            <a:off x="753031" y="2379069"/>
            <a:ext cx="4304392" cy="373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a:t>
            </a:r>
          </a:p>
        </p:txBody>
      </p:sp>
      <p:sp>
        <p:nvSpPr>
          <p:cNvPr id="31" name="Rectangle 30">
            <a:extLst>
              <a:ext uri="{FF2B5EF4-FFF2-40B4-BE49-F238E27FC236}">
                <a16:creationId xmlns:a16="http://schemas.microsoft.com/office/drawing/2014/main" id="{354CBDCE-5415-46C3-9070-5157755C421C}"/>
              </a:ext>
            </a:extLst>
          </p:cNvPr>
          <p:cNvSpPr/>
          <p:nvPr/>
        </p:nvSpPr>
        <p:spPr>
          <a:xfrm>
            <a:off x="753032" y="2869646"/>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a:t>
            </a:r>
          </a:p>
        </p:txBody>
      </p:sp>
      <p:sp>
        <p:nvSpPr>
          <p:cNvPr id="37" name="Action Button: Custom 16">
            <a:hlinkClick r:id="" action="ppaction://noaction" highlightClick="1">
              <a:snd r:embed="rId15" name="9.wav"/>
            </a:hlinkClick>
            <a:extLst>
              <a:ext uri="{FF2B5EF4-FFF2-40B4-BE49-F238E27FC236}">
                <a16:creationId xmlns:a16="http://schemas.microsoft.com/office/drawing/2014/main" id="{2E87D833-D7EA-4BA4-B7C2-969DFE2511C0}"/>
              </a:ext>
            </a:extLst>
          </p:cNvPr>
          <p:cNvSpPr/>
          <p:nvPr/>
        </p:nvSpPr>
        <p:spPr>
          <a:xfrm>
            <a:off x="180961" y="584899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Tree>
    <p:extLst>
      <p:ext uri="{BB962C8B-B14F-4D97-AF65-F5344CB8AC3E}">
        <p14:creationId xmlns:p14="http://schemas.microsoft.com/office/powerpoint/2010/main" val="222972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6" grpId="0" animBg="1"/>
      <p:bldP spid="35" grpId="0" animBg="1"/>
      <p:bldP spid="34" grpId="0" animBg="1"/>
      <p:bldP spid="33" grpId="0" animBg="1"/>
      <p:bldP spid="32" grpId="0" animBg="1"/>
      <p:bldP spid="26" grpId="0" animBg="1"/>
      <p:bldP spid="30" grpId="0" animBg="1"/>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C6F630-E861-4FB3-B3E7-A38CD37D2E21}"/>
              </a:ext>
            </a:extLst>
          </p:cNvPr>
          <p:cNvGraphicFramePr>
            <a:graphicFrameLocks noGrp="1"/>
          </p:cNvGraphicFramePr>
          <p:nvPr/>
        </p:nvGraphicFramePr>
        <p:xfrm>
          <a:off x="156000" y="1629250"/>
          <a:ext cx="11880000" cy="46634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4007075756"/>
                    </a:ext>
                  </a:extLst>
                </a:gridCol>
                <a:gridCol w="6480000">
                  <a:extLst>
                    <a:ext uri="{9D8B030D-6E8A-4147-A177-3AD203B41FA5}">
                      <a16:colId xmlns:a16="http://schemas.microsoft.com/office/drawing/2014/main" val="2772241478"/>
                    </a:ext>
                  </a:extLst>
                </a:gridCol>
                <a:gridCol w="2340000">
                  <a:extLst>
                    <a:ext uri="{9D8B030D-6E8A-4147-A177-3AD203B41FA5}">
                      <a16:colId xmlns:a16="http://schemas.microsoft.com/office/drawing/2014/main" val="1236607404"/>
                    </a:ext>
                  </a:extLst>
                </a:gridCol>
                <a:gridCol w="2340000">
                  <a:extLst>
                    <a:ext uri="{9D8B030D-6E8A-4147-A177-3AD203B41FA5}">
                      <a16:colId xmlns:a16="http://schemas.microsoft.com/office/drawing/2014/main" val="3971063539"/>
                    </a:ext>
                  </a:extLst>
                </a:gridCol>
              </a:tblGrid>
              <a:tr h="396000">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simple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n-lt"/>
                          <a:ea typeface="+mn-ea"/>
                          <a:cs typeface="+mn-cs"/>
                        </a:rPr>
                        <a:t>(habitual action)</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continuous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(ongoing action)</a:t>
                      </a:r>
                    </a:p>
                  </a:txBody>
                  <a:tcPr anchor="ctr"/>
                </a:tc>
                <a:extLst>
                  <a:ext uri="{0D108BD9-81ED-4DB2-BD59-A6C34878D82A}">
                    <a16:rowId xmlns:a16="http://schemas.microsoft.com/office/drawing/2014/main" val="3473217641"/>
                  </a:ext>
                </a:extLst>
              </a:tr>
              <a:tr h="396000">
                <a:tc>
                  <a:txBody>
                    <a:bodyPr/>
                    <a:lstStyle/>
                    <a:p>
                      <a:pPr algn="ctr"/>
                      <a:r>
                        <a:rPr lang="en-GB" sz="2000" dirty="0">
                          <a:solidFill>
                            <a:schemeClr val="accent1">
                              <a:lumMod val="50000"/>
                            </a:schemeClr>
                          </a:solidFill>
                        </a:rPr>
                        <a:t>1.</a:t>
                      </a:r>
                    </a:p>
                  </a:txBody>
                  <a:tcPr anchor="ctr"/>
                </a:tc>
                <a:tc>
                  <a:txBody>
                    <a:bodyPr/>
                    <a:lstStyle/>
                    <a:p>
                      <a:pPr algn="just"/>
                      <a:r>
                        <a:rPr lang="en-GB" sz="2000" b="1" dirty="0">
                          <a:solidFill>
                            <a:schemeClr val="accent1">
                              <a:lumMod val="50000"/>
                            </a:schemeClr>
                          </a:solidFill>
                        </a:rPr>
                        <a:t>Je / Elle</a:t>
                      </a:r>
                      <a:r>
                        <a:rPr lang="en-GB" sz="2000" b="0" dirty="0">
                          <a:solidFill>
                            <a:schemeClr val="accent1">
                              <a:lumMod val="50000"/>
                            </a:schemeClr>
                          </a:solidFill>
                        </a:rPr>
                        <a:t> </a:t>
                      </a:r>
                      <a:r>
                        <a:rPr lang="en-GB" sz="2000" b="0" dirty="0" err="1">
                          <a:solidFill>
                            <a:schemeClr val="accent1">
                              <a:lumMod val="50000"/>
                            </a:schemeClr>
                          </a:solidFill>
                        </a:rPr>
                        <a:t>revient</a:t>
                      </a:r>
                      <a:r>
                        <a:rPr lang="en-GB" sz="2000" b="0" dirty="0">
                          <a:solidFill>
                            <a:schemeClr val="accent1">
                              <a:lumMod val="50000"/>
                            </a:schemeClr>
                          </a:solidFill>
                        </a:rPr>
                        <a:t> </a:t>
                      </a:r>
                      <a:r>
                        <a:rPr lang="en-GB" sz="2000" b="0" dirty="0" err="1">
                          <a:solidFill>
                            <a:schemeClr val="accent1">
                              <a:lumMod val="50000"/>
                            </a:schemeClr>
                          </a:solidFill>
                        </a:rPr>
                        <a:t>d’Allemagne</a:t>
                      </a:r>
                      <a:r>
                        <a:rPr lang="en-GB" sz="2000" b="0" dirty="0">
                          <a:solidFill>
                            <a:schemeClr val="accent1">
                              <a:lumMod val="50000"/>
                            </a:schemeClr>
                          </a:solidFill>
                        </a:rPr>
                        <a:t> </a:t>
                      </a:r>
                      <a:r>
                        <a:rPr lang="en-GB" sz="2000" b="1" dirty="0" err="1">
                          <a:solidFill>
                            <a:srgbClr val="E65D00"/>
                          </a:solidFill>
                        </a:rPr>
                        <a:t>aujourd’hui</a:t>
                      </a:r>
                      <a:r>
                        <a:rPr lang="en-GB" sz="2000" b="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3540894410"/>
                  </a:ext>
                </a:extLst>
              </a:tr>
              <a:tr h="396000">
                <a:tc>
                  <a:txBody>
                    <a:bodyPr/>
                    <a:lstStyle/>
                    <a:p>
                      <a:pPr algn="ctr"/>
                      <a:r>
                        <a:rPr lang="en-GB" sz="2000" dirty="0">
                          <a:solidFill>
                            <a:schemeClr val="accent1">
                              <a:lumMod val="50000"/>
                            </a:schemeClr>
                          </a:solidFill>
                        </a:rPr>
                        <a:t>2.</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en-GB" sz="2000" dirty="0" err="1">
                          <a:solidFill>
                            <a:schemeClr val="accent1">
                              <a:lumMod val="50000"/>
                            </a:schemeClr>
                          </a:solidFill>
                        </a:rPr>
                        <a:t>dort</a:t>
                      </a:r>
                      <a:r>
                        <a:rPr lang="en-GB" sz="2000" dirty="0">
                          <a:solidFill>
                            <a:schemeClr val="accent1">
                              <a:lumMod val="50000"/>
                            </a:schemeClr>
                          </a:solidFill>
                        </a:rPr>
                        <a:t> </a:t>
                      </a:r>
                      <a:r>
                        <a:rPr lang="en-GB" sz="2000" b="1" dirty="0">
                          <a:solidFill>
                            <a:srgbClr val="E65D00"/>
                          </a:solidFill>
                        </a:rPr>
                        <a:t>bien</a:t>
                      </a:r>
                      <a:r>
                        <a:rPr lang="en-GB" sz="2000" dirty="0">
                          <a:solidFill>
                            <a:schemeClr val="accent1">
                              <a:lumMod val="50000"/>
                            </a:schemeClr>
                          </a:solidFill>
                        </a:rPr>
                        <a:t> </a:t>
                      </a:r>
                      <a:r>
                        <a:rPr lang="en-GB" sz="2000" b="1" dirty="0" err="1">
                          <a:solidFill>
                            <a:srgbClr val="E65D00"/>
                          </a:solidFill>
                        </a:rPr>
                        <a:t>normalement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878985285"/>
                  </a:ext>
                </a:extLst>
              </a:tr>
              <a:tr h="396000">
                <a:tc>
                  <a:txBody>
                    <a:bodyPr/>
                    <a:lstStyle/>
                    <a:p>
                      <a:pPr algn="ctr"/>
                      <a:r>
                        <a:rPr lang="en-GB" sz="2000" dirty="0">
                          <a:solidFill>
                            <a:schemeClr val="accent1">
                              <a:lumMod val="50000"/>
                            </a:schemeClr>
                          </a:solidFill>
                        </a:rPr>
                        <a:t>3.</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pars </a:t>
                      </a:r>
                      <a:r>
                        <a:rPr lang="fr-FR" sz="2000" b="1" dirty="0">
                          <a:solidFill>
                            <a:srgbClr val="E65D00"/>
                          </a:solidFill>
                        </a:rPr>
                        <a:t>parfois</a:t>
                      </a:r>
                      <a:r>
                        <a:rPr lang="fr-FR" sz="2000" dirty="0">
                          <a:solidFill>
                            <a:schemeClr val="accent1">
                              <a:lumMod val="50000"/>
                            </a:schemeClr>
                          </a:solidFill>
                        </a:rPr>
                        <a:t> en retard pour le collège.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648770599"/>
                  </a:ext>
                </a:extLst>
              </a:tr>
              <a:tr h="396000">
                <a:tc>
                  <a:txBody>
                    <a:bodyPr/>
                    <a:lstStyle/>
                    <a:p>
                      <a:pPr algn="ctr"/>
                      <a:r>
                        <a:rPr lang="en-GB" sz="2000" dirty="0">
                          <a:solidFill>
                            <a:schemeClr val="accent1">
                              <a:lumMod val="50000"/>
                            </a:schemeClr>
                          </a:solidFill>
                        </a:rPr>
                        <a:t>4.</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dors </a:t>
                      </a:r>
                      <a:r>
                        <a:rPr lang="fr-FR" sz="2000" b="1" dirty="0">
                          <a:solidFill>
                            <a:srgbClr val="E65D00"/>
                          </a:solidFill>
                        </a:rPr>
                        <a:t>rarement</a:t>
                      </a:r>
                      <a:r>
                        <a:rPr lang="fr-FR" sz="2000" dirty="0">
                          <a:solidFill>
                            <a:schemeClr val="accent1">
                              <a:lumMod val="50000"/>
                            </a:schemeClr>
                          </a:solidFill>
                        </a:rPr>
                        <a:t> avec la fenêtre ouverte.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3436832728"/>
                  </a:ext>
                </a:extLst>
              </a:tr>
              <a:tr h="396000">
                <a:tc>
                  <a:txBody>
                    <a:bodyPr/>
                    <a:lstStyle/>
                    <a:p>
                      <a:pPr algn="ctr"/>
                      <a:r>
                        <a:rPr lang="en-GB" sz="2000" dirty="0">
                          <a:solidFill>
                            <a:schemeClr val="accent1">
                              <a:lumMod val="50000"/>
                            </a:schemeClr>
                          </a:solidFill>
                        </a:rPr>
                        <a:t>5.</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b="0" dirty="0">
                          <a:solidFill>
                            <a:schemeClr val="accent1">
                              <a:lumMod val="50000"/>
                            </a:schemeClr>
                          </a:solidFill>
                        </a:rPr>
                        <a:t> part de la station de métro </a:t>
                      </a:r>
                      <a:r>
                        <a:rPr lang="fr-FR" sz="2000" b="1" dirty="0">
                          <a:solidFill>
                            <a:srgbClr val="E65D00"/>
                          </a:solidFill>
                        </a:rPr>
                        <a:t>chaque jour</a:t>
                      </a:r>
                      <a:r>
                        <a:rPr lang="fr-FR" sz="2000" b="0" dirty="0">
                          <a:solidFill>
                            <a:schemeClr val="accent1">
                              <a:lumMod val="50000"/>
                            </a:schemeClr>
                          </a:solidFill>
                        </a:rPr>
                        <a:t>.</a:t>
                      </a:r>
                      <a:endParaRPr lang="en-GB" sz="2000" b="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629541470"/>
                  </a:ext>
                </a:extLst>
              </a:tr>
              <a:tr h="396000">
                <a:tc>
                  <a:txBody>
                    <a:bodyPr/>
                    <a:lstStyle/>
                    <a:p>
                      <a:pPr algn="ctr"/>
                      <a:r>
                        <a:rPr lang="en-GB" sz="2000" dirty="0">
                          <a:solidFill>
                            <a:schemeClr val="accent1">
                              <a:lumMod val="50000"/>
                            </a:schemeClr>
                          </a:solidFill>
                        </a:rPr>
                        <a:t>6.</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deviens amie avec Sonja </a:t>
                      </a:r>
                      <a:r>
                        <a:rPr lang="fr-FR" sz="2000" b="1" dirty="0">
                          <a:solidFill>
                            <a:srgbClr val="E65D00"/>
                          </a:solidFill>
                        </a:rPr>
                        <a:t>en ce moment</a:t>
                      </a:r>
                      <a:r>
                        <a:rPr lang="fr-FR"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099861019"/>
                  </a:ext>
                </a:extLst>
              </a:tr>
              <a:tr h="396000">
                <a:tc>
                  <a:txBody>
                    <a:bodyPr/>
                    <a:lstStyle/>
                    <a:p>
                      <a:pPr algn="ctr"/>
                      <a:r>
                        <a:rPr lang="en-GB" sz="2000" dirty="0">
                          <a:solidFill>
                            <a:schemeClr val="accent1">
                              <a:lumMod val="50000"/>
                            </a:schemeClr>
                          </a:solidFill>
                        </a:rPr>
                        <a:t>7.</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sort avec des amis </a:t>
                      </a:r>
                      <a:r>
                        <a:rPr lang="fr-FR" sz="2000" b="1" dirty="0">
                          <a:solidFill>
                            <a:srgbClr val="E65D00"/>
                          </a:solidFill>
                        </a:rPr>
                        <a:t>le week-end</a:t>
                      </a:r>
                      <a:r>
                        <a:rPr lang="fr-FR"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560955877"/>
                  </a:ext>
                </a:extLst>
              </a:tr>
              <a:tr h="396000">
                <a:tc>
                  <a:txBody>
                    <a:bodyPr/>
                    <a:lstStyle/>
                    <a:p>
                      <a:pPr algn="ctr"/>
                      <a:r>
                        <a:rPr lang="en-GB" sz="2000" dirty="0">
                          <a:solidFill>
                            <a:schemeClr val="accent1">
                              <a:lumMod val="50000"/>
                            </a:schemeClr>
                          </a:solidFill>
                        </a:rPr>
                        <a:t>8.</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sors en ville </a:t>
                      </a:r>
                      <a:r>
                        <a:rPr lang="fr-FR" sz="2000" b="1" dirty="0">
                          <a:solidFill>
                            <a:srgbClr val="E65D00"/>
                          </a:solidFill>
                        </a:rPr>
                        <a:t>cette semaine</a:t>
                      </a:r>
                      <a:r>
                        <a:rPr lang="fr-FR"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45537703"/>
                  </a:ext>
                </a:extLst>
              </a:tr>
              <a:tr h="396000">
                <a:tc>
                  <a:txBody>
                    <a:bodyPr/>
                    <a:lstStyle/>
                    <a:p>
                      <a:pPr algn="ctr"/>
                      <a:r>
                        <a:rPr lang="en-GB" sz="2000" dirty="0">
                          <a:solidFill>
                            <a:schemeClr val="accent1">
                              <a:lumMod val="50000"/>
                            </a:schemeClr>
                          </a:solidFill>
                        </a:rPr>
                        <a:t>9.</a:t>
                      </a:r>
                    </a:p>
                  </a:txBody>
                  <a:tcPr anchor="ctr"/>
                </a:tc>
                <a:tc>
                  <a:txBody>
                    <a:bodyPr/>
                    <a:lstStyle/>
                    <a:p>
                      <a:pPr algn="just"/>
                      <a:r>
                        <a:rPr lang="en-GB" sz="2000" b="1" dirty="0" err="1">
                          <a:solidFill>
                            <a:srgbClr val="E65D00"/>
                          </a:solidFill>
                        </a:rPr>
                        <a:t>Maintenant</a:t>
                      </a:r>
                      <a:r>
                        <a:rPr lang="en-GB" sz="2000" b="1" dirty="0">
                          <a:solidFill>
                            <a:schemeClr val="accent1">
                              <a:lumMod val="50000"/>
                            </a:schemeClr>
                          </a:solidFill>
                        </a:rPr>
                        <a:t> je / </a:t>
                      </a:r>
                      <a:r>
                        <a:rPr lang="en-GB" sz="2000" b="1" dirty="0" err="1">
                          <a:solidFill>
                            <a:schemeClr val="accent1">
                              <a:lumMod val="50000"/>
                            </a:schemeClr>
                          </a:solidFill>
                        </a:rPr>
                        <a:t>elle</a:t>
                      </a:r>
                      <a:r>
                        <a:rPr lang="en-GB" sz="2000" dirty="0">
                          <a:solidFill>
                            <a:schemeClr val="accent1">
                              <a:lumMod val="50000"/>
                            </a:schemeClr>
                          </a:solidFill>
                        </a:rPr>
                        <a:t> </a:t>
                      </a:r>
                      <a:r>
                        <a:rPr lang="fr-FR" sz="2000" dirty="0">
                          <a:solidFill>
                            <a:schemeClr val="accent1">
                              <a:lumMod val="50000"/>
                            </a:schemeClr>
                          </a:solidFill>
                        </a:rPr>
                        <a:t> vient au cinéma.</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923680440"/>
                  </a:ext>
                </a:extLst>
              </a:tr>
              <a:tr h="396000">
                <a:tc>
                  <a:txBody>
                    <a:bodyPr/>
                    <a:lstStyle/>
                    <a:p>
                      <a:pPr algn="ctr"/>
                      <a:r>
                        <a:rPr lang="en-GB" sz="2000" dirty="0">
                          <a:solidFill>
                            <a:schemeClr val="accent1">
                              <a:lumMod val="50000"/>
                            </a:schemeClr>
                          </a:solidFill>
                        </a:rPr>
                        <a:t>10.</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viens </a:t>
                      </a:r>
                      <a:r>
                        <a:rPr lang="fr-FR" sz="2000" b="1" dirty="0">
                          <a:solidFill>
                            <a:srgbClr val="E65D00"/>
                          </a:solidFill>
                        </a:rPr>
                        <a:t>souvent</a:t>
                      </a:r>
                      <a:r>
                        <a:rPr lang="fr-FR" sz="2000" dirty="0">
                          <a:solidFill>
                            <a:schemeClr val="accent1">
                              <a:lumMod val="50000"/>
                            </a:schemeClr>
                          </a:solidFill>
                        </a:rPr>
                        <a:t> au collège à vélo.</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3147371946"/>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336000" y="1259638"/>
            <a:ext cx="72069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compare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vie avec Sophie.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Sophie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88D1E566-F6D7-4B10-B9CE-F36DD89488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8318" y="1179632"/>
            <a:ext cx="1080000" cy="1080000"/>
          </a:xfrm>
          <a:prstGeom prst="rect">
            <a:avLst/>
          </a:prstGeom>
        </p:spPr>
      </p:pic>
      <p:pic>
        <p:nvPicPr>
          <p:cNvPr id="13" name="Picture 12">
            <a:extLst>
              <a:ext uri="{FF2B5EF4-FFF2-40B4-BE49-F238E27FC236}">
                <a16:creationId xmlns:a16="http://schemas.microsoft.com/office/drawing/2014/main" id="{71529C6D-FFF1-48D4-A260-2649C41796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5236" y="1163992"/>
            <a:ext cx="1080000" cy="1080000"/>
          </a:xfrm>
          <a:prstGeom prst="rect">
            <a:avLst/>
          </a:prstGeom>
        </p:spPr>
      </p:pic>
      <p:sp>
        <p:nvSpPr>
          <p:cNvPr id="16" name="Rectangle 15">
            <a:extLst>
              <a:ext uri="{FF2B5EF4-FFF2-40B4-BE49-F238E27FC236}">
                <a16:creationId xmlns:a16="http://schemas.microsoft.com/office/drawing/2014/main" id="{B31EA89D-5909-4112-A57B-25CE79934C2D}"/>
              </a:ext>
            </a:extLst>
          </p:cNvPr>
          <p:cNvSpPr/>
          <p:nvPr/>
        </p:nvSpPr>
        <p:spPr>
          <a:xfrm>
            <a:off x="913694" y="2391743"/>
            <a:ext cx="519953" cy="27033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DBDF2970-2C2E-4DC2-9698-D6BA14EA3124}"/>
              </a:ext>
            </a:extLst>
          </p:cNvPr>
          <p:cNvSpPr/>
          <p:nvPr/>
        </p:nvSpPr>
        <p:spPr>
          <a:xfrm>
            <a:off x="913693" y="3978899"/>
            <a:ext cx="519953" cy="27033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E64330F0-6C0F-4574-AFAD-5ABDFB87A797}"/>
              </a:ext>
            </a:extLst>
          </p:cNvPr>
          <p:cNvSpPr/>
          <p:nvPr/>
        </p:nvSpPr>
        <p:spPr>
          <a:xfrm>
            <a:off x="913692" y="4811744"/>
            <a:ext cx="519953" cy="27033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EDC6ECAD-D96C-4380-BDEA-7E9E8629377A}"/>
              </a:ext>
            </a:extLst>
          </p:cNvPr>
          <p:cNvSpPr/>
          <p:nvPr/>
        </p:nvSpPr>
        <p:spPr>
          <a:xfrm>
            <a:off x="2388216" y="5518506"/>
            <a:ext cx="488952" cy="32970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34855A66-3737-4558-BD5F-3455E8A12E2E}"/>
              </a:ext>
            </a:extLst>
          </p:cNvPr>
          <p:cNvSpPr/>
          <p:nvPr/>
        </p:nvSpPr>
        <p:spPr>
          <a:xfrm>
            <a:off x="1326067" y="3191848"/>
            <a:ext cx="645463" cy="25999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F9B3B3A2-BFC1-4147-83B6-C7B95BA160B1}"/>
              </a:ext>
            </a:extLst>
          </p:cNvPr>
          <p:cNvSpPr/>
          <p:nvPr/>
        </p:nvSpPr>
        <p:spPr>
          <a:xfrm>
            <a:off x="913692" y="2791795"/>
            <a:ext cx="519953" cy="27033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6608B99C-8B6A-4AEC-AD07-1D6BF4FA3368}"/>
              </a:ext>
            </a:extLst>
          </p:cNvPr>
          <p:cNvSpPr/>
          <p:nvPr/>
        </p:nvSpPr>
        <p:spPr>
          <a:xfrm>
            <a:off x="1326064" y="3587773"/>
            <a:ext cx="645463" cy="25999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D4C4E2C2-5CEC-49A5-B483-3E1F70785716}"/>
              </a:ext>
            </a:extLst>
          </p:cNvPr>
          <p:cNvSpPr/>
          <p:nvPr/>
        </p:nvSpPr>
        <p:spPr>
          <a:xfrm>
            <a:off x="1326066" y="4400491"/>
            <a:ext cx="645463" cy="25999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4DB29113-C071-4598-B367-132AB0E72E0D}"/>
              </a:ext>
            </a:extLst>
          </p:cNvPr>
          <p:cNvSpPr/>
          <p:nvPr/>
        </p:nvSpPr>
        <p:spPr>
          <a:xfrm>
            <a:off x="1326066" y="5200596"/>
            <a:ext cx="645463" cy="25999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EEFDBB20-6518-4AF9-A9D6-FEAFA4C1CD79}"/>
              </a:ext>
            </a:extLst>
          </p:cNvPr>
          <p:cNvSpPr/>
          <p:nvPr/>
        </p:nvSpPr>
        <p:spPr>
          <a:xfrm>
            <a:off x="1326064" y="5978335"/>
            <a:ext cx="645463" cy="25999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9" name="Picture 28">
            <a:extLst>
              <a:ext uri="{FF2B5EF4-FFF2-40B4-BE49-F238E27FC236}">
                <a16:creationId xmlns:a16="http://schemas.microsoft.com/office/drawing/2014/main" id="{BCA3C35D-DD83-4B40-8713-5C90660741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56" y="2358201"/>
            <a:ext cx="345600" cy="360000"/>
          </a:xfrm>
          <a:prstGeom prst="rect">
            <a:avLst/>
          </a:prstGeom>
        </p:spPr>
      </p:pic>
      <p:pic>
        <p:nvPicPr>
          <p:cNvPr id="30" name="Picture 29">
            <a:extLst>
              <a:ext uri="{FF2B5EF4-FFF2-40B4-BE49-F238E27FC236}">
                <a16:creationId xmlns:a16="http://schemas.microsoft.com/office/drawing/2014/main" id="{44D8C976-10A2-40DE-9D4C-14427EBD72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954" y="2730451"/>
            <a:ext cx="345600" cy="360000"/>
          </a:xfrm>
          <a:prstGeom prst="rect">
            <a:avLst/>
          </a:prstGeom>
        </p:spPr>
      </p:pic>
      <p:pic>
        <p:nvPicPr>
          <p:cNvPr id="31" name="Picture 30">
            <a:extLst>
              <a:ext uri="{FF2B5EF4-FFF2-40B4-BE49-F238E27FC236}">
                <a16:creationId xmlns:a16="http://schemas.microsoft.com/office/drawing/2014/main" id="{9831F042-11A5-4BE9-9F0B-FB4020D0FB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56" y="4325445"/>
            <a:ext cx="345600" cy="360000"/>
          </a:xfrm>
          <a:prstGeom prst="rect">
            <a:avLst/>
          </a:prstGeom>
        </p:spPr>
      </p:pic>
      <p:pic>
        <p:nvPicPr>
          <p:cNvPr id="32" name="Picture 31">
            <a:extLst>
              <a:ext uri="{FF2B5EF4-FFF2-40B4-BE49-F238E27FC236}">
                <a16:creationId xmlns:a16="http://schemas.microsoft.com/office/drawing/2014/main" id="{219FDBDC-389D-43F0-A813-5CEEC0FF8C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188" y="3134110"/>
            <a:ext cx="345600" cy="360000"/>
          </a:xfrm>
          <a:prstGeom prst="rect">
            <a:avLst/>
          </a:prstGeom>
        </p:spPr>
      </p:pic>
      <p:pic>
        <p:nvPicPr>
          <p:cNvPr id="33" name="Picture 32">
            <a:extLst>
              <a:ext uri="{FF2B5EF4-FFF2-40B4-BE49-F238E27FC236}">
                <a16:creationId xmlns:a16="http://schemas.microsoft.com/office/drawing/2014/main" id="{77E9D667-93BE-451C-A93A-155F55C307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188" y="3537769"/>
            <a:ext cx="345600" cy="360000"/>
          </a:xfrm>
          <a:prstGeom prst="rect">
            <a:avLst/>
          </a:prstGeom>
        </p:spPr>
      </p:pic>
      <p:pic>
        <p:nvPicPr>
          <p:cNvPr id="34" name="Picture 33">
            <a:extLst>
              <a:ext uri="{FF2B5EF4-FFF2-40B4-BE49-F238E27FC236}">
                <a16:creationId xmlns:a16="http://schemas.microsoft.com/office/drawing/2014/main" id="{84AB0814-7111-4094-BA54-E9B96E5FB4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188" y="3941427"/>
            <a:ext cx="345600" cy="360000"/>
          </a:xfrm>
          <a:prstGeom prst="rect">
            <a:avLst/>
          </a:prstGeom>
        </p:spPr>
      </p:pic>
      <p:pic>
        <p:nvPicPr>
          <p:cNvPr id="35" name="Picture 34">
            <a:extLst>
              <a:ext uri="{FF2B5EF4-FFF2-40B4-BE49-F238E27FC236}">
                <a16:creationId xmlns:a16="http://schemas.microsoft.com/office/drawing/2014/main" id="{4CBA1484-5708-4288-883A-4B4885E358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188" y="4749314"/>
            <a:ext cx="345600" cy="360000"/>
          </a:xfrm>
          <a:prstGeom prst="rect">
            <a:avLst/>
          </a:prstGeom>
        </p:spPr>
      </p:pic>
      <p:pic>
        <p:nvPicPr>
          <p:cNvPr id="36" name="Picture 35">
            <a:extLst>
              <a:ext uri="{FF2B5EF4-FFF2-40B4-BE49-F238E27FC236}">
                <a16:creationId xmlns:a16="http://schemas.microsoft.com/office/drawing/2014/main" id="{51949DCD-7C39-4376-8762-A73883BDAA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3134" y="5104322"/>
            <a:ext cx="345600" cy="360000"/>
          </a:xfrm>
          <a:prstGeom prst="rect">
            <a:avLst/>
          </a:prstGeom>
        </p:spPr>
      </p:pic>
      <p:pic>
        <p:nvPicPr>
          <p:cNvPr id="37" name="Picture 36">
            <a:extLst>
              <a:ext uri="{FF2B5EF4-FFF2-40B4-BE49-F238E27FC236}">
                <a16:creationId xmlns:a16="http://schemas.microsoft.com/office/drawing/2014/main" id="{B7109316-BFF6-42FF-81D3-075DB9CB8D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56" y="5518506"/>
            <a:ext cx="345600" cy="360000"/>
          </a:xfrm>
          <a:prstGeom prst="rect">
            <a:avLst/>
          </a:prstGeom>
        </p:spPr>
      </p:pic>
      <p:pic>
        <p:nvPicPr>
          <p:cNvPr id="38" name="Picture 37">
            <a:extLst>
              <a:ext uri="{FF2B5EF4-FFF2-40B4-BE49-F238E27FC236}">
                <a16:creationId xmlns:a16="http://schemas.microsoft.com/office/drawing/2014/main" id="{17FBEF0B-50D7-4B39-95F1-D2740520EA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954" y="5903101"/>
            <a:ext cx="345600" cy="360000"/>
          </a:xfrm>
          <a:prstGeom prst="rect">
            <a:avLst/>
          </a:prstGeom>
        </p:spPr>
      </p:pic>
      <p:sp>
        <p:nvSpPr>
          <p:cNvPr id="39" name="Rectangle 38">
            <a:extLst>
              <a:ext uri="{FF2B5EF4-FFF2-40B4-BE49-F238E27FC236}">
                <a16:creationId xmlns:a16="http://schemas.microsoft.com/office/drawing/2014/main" id="{563C2E2D-D6F1-4EEE-9B65-FD8D161F6964}"/>
              </a:ext>
            </a:extLst>
          </p:cNvPr>
          <p:cNvSpPr/>
          <p:nvPr/>
        </p:nvSpPr>
        <p:spPr>
          <a:xfrm>
            <a:off x="7340504" y="1628842"/>
            <a:ext cx="4700228" cy="466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815877E5-1765-496E-858C-E33F462226DB}"/>
              </a:ext>
            </a:extLst>
          </p:cNvPr>
          <p:cNvSpPr txBox="1"/>
          <p:nvPr/>
        </p:nvSpPr>
        <p:spPr>
          <a:xfrm>
            <a:off x="6438318" y="141850"/>
            <a:ext cx="4231340" cy="1101994"/>
          </a:xfrm>
          <a:prstGeom prst="wedgeRoundRectCallout">
            <a:avLst>
              <a:gd name="adj1" fmla="val -20532"/>
              <a:gd name="adj2" fmla="val 71657"/>
              <a:gd name="adj3" fmla="val 16667"/>
            </a:avLst>
          </a:prstGeom>
          <a:solidFill>
            <a:srgbClr val="115076"/>
          </a:solidFill>
          <a:ln>
            <a:solidFill>
              <a:srgbClr val="E65D00"/>
            </a:solidFill>
          </a:ln>
        </p:spPr>
        <p:txBody>
          <a:bodyPr wrap="square" lIns="0" tIns="36000" rIns="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Look at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time phrases.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Do you need present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simple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continuous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a:t>
            </a:r>
          </a:p>
        </p:txBody>
      </p:sp>
      <p:sp>
        <p:nvSpPr>
          <p:cNvPr id="41" name="TextBox 40">
            <a:extLst>
              <a:ext uri="{FF2B5EF4-FFF2-40B4-BE49-F238E27FC236}">
                <a16:creationId xmlns:a16="http://schemas.microsoft.com/office/drawing/2014/main" id="{A8249E8B-3FF4-4CF3-B6ED-A7FAD20CF342}"/>
              </a:ext>
            </a:extLst>
          </p:cNvPr>
          <p:cNvSpPr txBox="1"/>
          <p:nvPr/>
        </p:nvSpPr>
        <p:spPr>
          <a:xfrm>
            <a:off x="6439492" y="154610"/>
            <a:ext cx="4231340" cy="1101994"/>
          </a:xfrm>
          <a:prstGeom prst="wedgeRoundRectCallout">
            <a:avLst>
              <a:gd name="adj1" fmla="val -20532"/>
              <a:gd name="adj2" fmla="val 71657"/>
              <a:gd name="adj3" fmla="val 16667"/>
            </a:avLst>
          </a:prstGeom>
          <a:solidFill>
            <a:srgbClr val="115076"/>
          </a:solidFill>
          <a:ln>
            <a:solidFill>
              <a:srgbClr val="E65D00"/>
            </a:solidFill>
          </a:ln>
        </p:spPr>
        <p:txBody>
          <a:bodyPr wrap="square" lIns="0" tIns="36000" rIns="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Look at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time phrases.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Do you need present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simple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continuous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a:t>
            </a:r>
          </a:p>
        </p:txBody>
      </p:sp>
      <p:sp>
        <p:nvSpPr>
          <p:cNvPr id="42" name="TextBox 41">
            <a:extLst>
              <a:ext uri="{FF2B5EF4-FFF2-40B4-BE49-F238E27FC236}">
                <a16:creationId xmlns:a16="http://schemas.microsoft.com/office/drawing/2014/main" id="{3AEA76BD-80F7-48D7-8672-E4F3870C0AB2}"/>
              </a:ext>
            </a:extLst>
          </p:cNvPr>
          <p:cNvSpPr txBox="1"/>
          <p:nvPr/>
        </p:nvSpPr>
        <p:spPr>
          <a:xfrm>
            <a:off x="6438318" y="141443"/>
            <a:ext cx="4231340" cy="1101994"/>
          </a:xfrm>
          <a:prstGeom prst="wedgeRoundRectCallout">
            <a:avLst>
              <a:gd name="adj1" fmla="val -20532"/>
              <a:gd name="adj2" fmla="val 71657"/>
              <a:gd name="adj3" fmla="val 16667"/>
            </a:avLst>
          </a:prstGeom>
          <a:solidFill>
            <a:srgbClr val="115076"/>
          </a:solidFill>
          <a:ln>
            <a:solidFill>
              <a:srgbClr val="E65D00"/>
            </a:solidFill>
          </a:ln>
        </p:spPr>
        <p:txBody>
          <a:bodyPr wrap="square" lIns="0" tIns="36000" rIns="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Now translate the sentences into English. Where does the time phrase go?</a:t>
            </a:r>
          </a:p>
        </p:txBody>
      </p:sp>
    </p:spTree>
    <p:extLst>
      <p:ext uri="{BB962C8B-B14F-4D97-AF65-F5344CB8AC3E}">
        <p14:creationId xmlns:p14="http://schemas.microsoft.com/office/powerpoint/2010/main" val="206963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2" grpId="0" animBg="1"/>
      <p:bldP spid="24" grpId="0" animBg="1"/>
      <p:bldP spid="25" grpId="0" animBg="1"/>
      <p:bldP spid="26" grpId="0" animBg="1"/>
      <p:bldP spid="27" grpId="0" animBg="1"/>
      <p:bldP spid="39" grpId="0" animBg="1"/>
      <p:bldP spid="40" grpId="0" animBg="1"/>
      <p:bldP spid="41" grpId="0" animBg="1"/>
      <p:bldP spid="4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C6F630-E861-4FB3-B3E7-A38CD37D2E21}"/>
              </a:ext>
            </a:extLst>
          </p:cNvPr>
          <p:cNvGraphicFramePr>
            <a:graphicFrameLocks noGrp="1"/>
          </p:cNvGraphicFramePr>
          <p:nvPr/>
        </p:nvGraphicFramePr>
        <p:xfrm>
          <a:off x="156000" y="1629250"/>
          <a:ext cx="11880000" cy="46634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4007075756"/>
                    </a:ext>
                  </a:extLst>
                </a:gridCol>
                <a:gridCol w="6480000">
                  <a:extLst>
                    <a:ext uri="{9D8B030D-6E8A-4147-A177-3AD203B41FA5}">
                      <a16:colId xmlns:a16="http://schemas.microsoft.com/office/drawing/2014/main" val="2772241478"/>
                    </a:ext>
                  </a:extLst>
                </a:gridCol>
                <a:gridCol w="2340000">
                  <a:extLst>
                    <a:ext uri="{9D8B030D-6E8A-4147-A177-3AD203B41FA5}">
                      <a16:colId xmlns:a16="http://schemas.microsoft.com/office/drawing/2014/main" val="1236607404"/>
                    </a:ext>
                  </a:extLst>
                </a:gridCol>
                <a:gridCol w="2340000">
                  <a:extLst>
                    <a:ext uri="{9D8B030D-6E8A-4147-A177-3AD203B41FA5}">
                      <a16:colId xmlns:a16="http://schemas.microsoft.com/office/drawing/2014/main" val="3971063539"/>
                    </a:ext>
                  </a:extLst>
                </a:gridCol>
              </a:tblGrid>
              <a:tr h="396000">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simple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n-lt"/>
                          <a:ea typeface="+mn-ea"/>
                          <a:cs typeface="+mn-cs"/>
                        </a:rPr>
                        <a:t>(habitual action)</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continuous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(ongoing action)</a:t>
                      </a:r>
                    </a:p>
                  </a:txBody>
                  <a:tcPr anchor="ctr"/>
                </a:tc>
                <a:extLst>
                  <a:ext uri="{0D108BD9-81ED-4DB2-BD59-A6C34878D82A}">
                    <a16:rowId xmlns:a16="http://schemas.microsoft.com/office/drawing/2014/main" val="3473217641"/>
                  </a:ext>
                </a:extLst>
              </a:tr>
              <a:tr h="396000">
                <a:tc>
                  <a:txBody>
                    <a:bodyPr/>
                    <a:lstStyle/>
                    <a:p>
                      <a:pPr algn="ctr"/>
                      <a:r>
                        <a:rPr lang="en-GB" sz="2000" dirty="0">
                          <a:solidFill>
                            <a:schemeClr val="accent1">
                              <a:lumMod val="50000"/>
                            </a:schemeClr>
                          </a:solidFill>
                        </a:rPr>
                        <a:t>1.</a:t>
                      </a:r>
                    </a:p>
                  </a:txBody>
                  <a:tcPr anchor="ctr"/>
                </a:tc>
                <a:tc>
                  <a:txBody>
                    <a:bodyPr/>
                    <a:lstStyle/>
                    <a:p>
                      <a:pPr algn="just"/>
                      <a:r>
                        <a:rPr lang="en-GB" sz="2000" b="0" dirty="0">
                          <a:solidFill>
                            <a:schemeClr val="accent1">
                              <a:lumMod val="50000"/>
                            </a:schemeClr>
                          </a:solidFill>
                        </a:rPr>
                        <a:t>She </a:t>
                      </a:r>
                      <a:r>
                        <a:rPr lang="en-GB" sz="2000" b="1" dirty="0">
                          <a:solidFill>
                            <a:schemeClr val="accent1">
                              <a:lumMod val="50000"/>
                            </a:schemeClr>
                          </a:solidFill>
                        </a:rPr>
                        <a:t>is coming</a:t>
                      </a:r>
                      <a:r>
                        <a:rPr lang="en-GB" sz="2000" b="0" dirty="0">
                          <a:solidFill>
                            <a:schemeClr val="accent1">
                              <a:lumMod val="50000"/>
                            </a:schemeClr>
                          </a:solidFill>
                        </a:rPr>
                        <a:t> back from Germany </a:t>
                      </a:r>
                      <a:r>
                        <a:rPr lang="en-GB" sz="2000" b="1" dirty="0">
                          <a:solidFill>
                            <a:srgbClr val="E65D00"/>
                          </a:solidFill>
                        </a:rPr>
                        <a:t>today</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3540894410"/>
                  </a:ext>
                </a:extLst>
              </a:tr>
              <a:tr h="396000">
                <a:tc>
                  <a:txBody>
                    <a:bodyPr/>
                    <a:lstStyle/>
                    <a:p>
                      <a:pPr algn="ctr"/>
                      <a:r>
                        <a:rPr lang="en-GB" sz="2000" dirty="0">
                          <a:solidFill>
                            <a:schemeClr val="accent1">
                              <a:lumMod val="50000"/>
                            </a:schemeClr>
                          </a:solidFill>
                        </a:rPr>
                        <a:t>2.</a:t>
                      </a:r>
                    </a:p>
                  </a:txBody>
                  <a:tcPr anchor="ctr"/>
                </a:tc>
                <a:tc>
                  <a:txBody>
                    <a:bodyPr/>
                    <a:lstStyle/>
                    <a:p>
                      <a:pPr algn="just"/>
                      <a:r>
                        <a:rPr lang="en-GB" sz="2000" b="0" dirty="0">
                          <a:solidFill>
                            <a:schemeClr val="accent1">
                              <a:lumMod val="50000"/>
                            </a:schemeClr>
                          </a:solidFill>
                        </a:rPr>
                        <a:t>She </a:t>
                      </a:r>
                      <a:r>
                        <a:rPr lang="en-GB" sz="2000" b="1" dirty="0">
                          <a:solidFill>
                            <a:srgbClr val="E65D00"/>
                          </a:solidFill>
                        </a:rPr>
                        <a:t>normally</a:t>
                      </a:r>
                      <a:r>
                        <a:rPr lang="en-GB" sz="2000" b="0" dirty="0">
                          <a:solidFill>
                            <a:schemeClr val="accent1">
                              <a:lumMod val="50000"/>
                            </a:schemeClr>
                          </a:solidFill>
                        </a:rPr>
                        <a:t> </a:t>
                      </a:r>
                      <a:r>
                        <a:rPr lang="en-GB" sz="2000" b="1" dirty="0">
                          <a:solidFill>
                            <a:schemeClr val="accent1">
                              <a:lumMod val="50000"/>
                            </a:schemeClr>
                          </a:solidFill>
                        </a:rPr>
                        <a:t>sleeps </a:t>
                      </a:r>
                      <a:r>
                        <a:rPr lang="en-GB" sz="2000" b="1" dirty="0">
                          <a:solidFill>
                            <a:srgbClr val="E65D00"/>
                          </a:solidFill>
                        </a:rPr>
                        <a:t>well</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878985285"/>
                  </a:ext>
                </a:extLst>
              </a:tr>
              <a:tr h="396000">
                <a:tc>
                  <a:txBody>
                    <a:bodyPr/>
                    <a:lstStyle/>
                    <a:p>
                      <a:pPr algn="ctr"/>
                      <a:r>
                        <a:rPr lang="en-GB" sz="2000" dirty="0">
                          <a:solidFill>
                            <a:schemeClr val="accent1">
                              <a:lumMod val="50000"/>
                            </a:schemeClr>
                          </a:solidFill>
                        </a:rPr>
                        <a:t>3.</a:t>
                      </a:r>
                    </a:p>
                  </a:txBody>
                  <a:tcPr anchor="ctr"/>
                </a:tc>
                <a:tc>
                  <a:txBody>
                    <a:bodyPr/>
                    <a:lstStyle/>
                    <a:p>
                      <a:pPr algn="just"/>
                      <a:r>
                        <a:rPr lang="en-GB" sz="2000" b="0" dirty="0">
                          <a:solidFill>
                            <a:schemeClr val="accent1">
                              <a:lumMod val="50000"/>
                            </a:schemeClr>
                          </a:solidFill>
                        </a:rPr>
                        <a:t>I </a:t>
                      </a:r>
                      <a:r>
                        <a:rPr lang="en-GB" sz="2000" b="1" dirty="0">
                          <a:solidFill>
                            <a:srgbClr val="E65D00"/>
                          </a:solidFill>
                        </a:rPr>
                        <a:t>sometimes</a:t>
                      </a:r>
                      <a:r>
                        <a:rPr lang="en-GB" sz="2000" b="0" dirty="0">
                          <a:solidFill>
                            <a:schemeClr val="accent1">
                              <a:lumMod val="50000"/>
                            </a:schemeClr>
                          </a:solidFill>
                        </a:rPr>
                        <a:t> </a:t>
                      </a:r>
                      <a:r>
                        <a:rPr lang="en-GB" sz="2000" b="1" dirty="0">
                          <a:solidFill>
                            <a:schemeClr val="accent1">
                              <a:lumMod val="50000"/>
                            </a:schemeClr>
                          </a:solidFill>
                        </a:rPr>
                        <a:t>leave</a:t>
                      </a:r>
                      <a:r>
                        <a:rPr lang="en-GB" sz="2000" b="0" dirty="0">
                          <a:solidFill>
                            <a:schemeClr val="accent1">
                              <a:lumMod val="50000"/>
                            </a:schemeClr>
                          </a:solidFill>
                        </a:rPr>
                        <a:t> late for school </a:t>
                      </a:r>
                      <a:r>
                        <a:rPr lang="fr-FR"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648770599"/>
                  </a:ext>
                </a:extLst>
              </a:tr>
              <a:tr h="396000">
                <a:tc>
                  <a:txBody>
                    <a:bodyPr/>
                    <a:lstStyle/>
                    <a:p>
                      <a:pPr algn="ctr"/>
                      <a:r>
                        <a:rPr lang="en-GB" sz="2000" dirty="0">
                          <a:solidFill>
                            <a:schemeClr val="accent1">
                              <a:lumMod val="50000"/>
                            </a:schemeClr>
                          </a:solidFill>
                        </a:rPr>
                        <a:t>4.</a:t>
                      </a:r>
                    </a:p>
                  </a:txBody>
                  <a:tcPr anchor="ctr"/>
                </a:tc>
                <a:tc>
                  <a:txBody>
                    <a:bodyPr/>
                    <a:lstStyle/>
                    <a:p>
                      <a:pPr algn="just"/>
                      <a:r>
                        <a:rPr lang="en-GB" sz="2000" b="0" dirty="0">
                          <a:solidFill>
                            <a:schemeClr val="accent1">
                              <a:lumMod val="50000"/>
                            </a:schemeClr>
                          </a:solidFill>
                        </a:rPr>
                        <a:t>I </a:t>
                      </a:r>
                      <a:r>
                        <a:rPr lang="en-GB" sz="2000" b="1" dirty="0">
                          <a:solidFill>
                            <a:srgbClr val="E65D00"/>
                          </a:solidFill>
                        </a:rPr>
                        <a:t>rarely</a:t>
                      </a:r>
                      <a:r>
                        <a:rPr lang="en-GB" sz="2000" b="0" dirty="0">
                          <a:solidFill>
                            <a:schemeClr val="accent1">
                              <a:lumMod val="50000"/>
                            </a:schemeClr>
                          </a:solidFill>
                        </a:rPr>
                        <a:t> </a:t>
                      </a:r>
                      <a:r>
                        <a:rPr lang="en-GB" sz="2000" b="1" dirty="0">
                          <a:solidFill>
                            <a:schemeClr val="accent1">
                              <a:lumMod val="50000"/>
                            </a:schemeClr>
                          </a:solidFill>
                        </a:rPr>
                        <a:t>sleep</a:t>
                      </a:r>
                      <a:r>
                        <a:rPr lang="en-GB" sz="2000" b="0" dirty="0">
                          <a:solidFill>
                            <a:schemeClr val="accent1">
                              <a:lumMod val="50000"/>
                            </a:schemeClr>
                          </a:solidFill>
                        </a:rPr>
                        <a:t> with the window open.</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3436832728"/>
                  </a:ext>
                </a:extLst>
              </a:tr>
              <a:tr h="396000">
                <a:tc>
                  <a:txBody>
                    <a:bodyPr/>
                    <a:lstStyle/>
                    <a:p>
                      <a:pPr algn="ctr"/>
                      <a:r>
                        <a:rPr lang="en-GB" sz="2000" dirty="0">
                          <a:solidFill>
                            <a:schemeClr val="accent1">
                              <a:lumMod val="50000"/>
                            </a:schemeClr>
                          </a:solidFill>
                        </a:rPr>
                        <a:t>5.</a:t>
                      </a:r>
                    </a:p>
                  </a:txBody>
                  <a:tcPr anchor="ctr"/>
                </a:tc>
                <a:tc>
                  <a:txBody>
                    <a:bodyPr/>
                    <a:lstStyle/>
                    <a:p>
                      <a:pPr algn="just"/>
                      <a:r>
                        <a:rPr lang="en-GB" sz="2000" b="0" dirty="0">
                          <a:solidFill>
                            <a:schemeClr val="accent1">
                              <a:lumMod val="50000"/>
                            </a:schemeClr>
                          </a:solidFill>
                        </a:rPr>
                        <a:t>She </a:t>
                      </a:r>
                      <a:r>
                        <a:rPr lang="en-GB" sz="2000" b="1" dirty="0">
                          <a:solidFill>
                            <a:schemeClr val="accent1">
                              <a:lumMod val="50000"/>
                            </a:schemeClr>
                          </a:solidFill>
                        </a:rPr>
                        <a:t>leaves</a:t>
                      </a:r>
                      <a:r>
                        <a:rPr lang="en-GB" sz="2000" b="0" dirty="0">
                          <a:solidFill>
                            <a:schemeClr val="accent1">
                              <a:lumMod val="50000"/>
                            </a:schemeClr>
                          </a:solidFill>
                        </a:rPr>
                        <a:t> the metro station </a:t>
                      </a:r>
                      <a:r>
                        <a:rPr lang="en-GB" sz="2000" b="1" dirty="0">
                          <a:solidFill>
                            <a:srgbClr val="E65D00"/>
                          </a:solidFill>
                        </a:rPr>
                        <a:t>every day</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629541470"/>
                  </a:ext>
                </a:extLst>
              </a:tr>
              <a:tr h="396000">
                <a:tc>
                  <a:txBody>
                    <a:bodyPr/>
                    <a:lstStyle/>
                    <a:p>
                      <a:pPr algn="ctr"/>
                      <a:r>
                        <a:rPr lang="en-GB" sz="2000" dirty="0">
                          <a:solidFill>
                            <a:schemeClr val="accent1">
                              <a:lumMod val="50000"/>
                            </a:schemeClr>
                          </a:solidFill>
                        </a:rPr>
                        <a:t>6.</a:t>
                      </a:r>
                    </a:p>
                  </a:txBody>
                  <a:tcPr anchor="ctr"/>
                </a:tc>
                <a:tc>
                  <a:txBody>
                    <a:bodyPr/>
                    <a:lstStyle/>
                    <a:p>
                      <a:pPr algn="just"/>
                      <a:r>
                        <a:rPr lang="en-GB" sz="2000" b="0" dirty="0">
                          <a:solidFill>
                            <a:schemeClr val="accent1">
                              <a:lumMod val="50000"/>
                            </a:schemeClr>
                          </a:solidFill>
                        </a:rPr>
                        <a:t>I </a:t>
                      </a:r>
                      <a:r>
                        <a:rPr lang="en-GB" sz="2000" b="1" dirty="0">
                          <a:solidFill>
                            <a:schemeClr val="accent1">
                              <a:lumMod val="50000"/>
                            </a:schemeClr>
                          </a:solidFill>
                        </a:rPr>
                        <a:t>am becoming </a:t>
                      </a:r>
                      <a:r>
                        <a:rPr lang="en-GB" sz="2000" b="0" dirty="0">
                          <a:solidFill>
                            <a:schemeClr val="accent1">
                              <a:lumMod val="50000"/>
                            </a:schemeClr>
                          </a:solidFill>
                        </a:rPr>
                        <a:t>friends with Sophie </a:t>
                      </a:r>
                      <a:r>
                        <a:rPr lang="en-GB" sz="2000" b="1" dirty="0">
                          <a:solidFill>
                            <a:srgbClr val="E65D00"/>
                          </a:solidFill>
                        </a:rPr>
                        <a:t>at the moment</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099861019"/>
                  </a:ext>
                </a:extLst>
              </a:tr>
              <a:tr h="396000">
                <a:tc>
                  <a:txBody>
                    <a:bodyPr/>
                    <a:lstStyle/>
                    <a:p>
                      <a:pPr algn="ctr"/>
                      <a:r>
                        <a:rPr lang="en-GB" sz="2000" dirty="0">
                          <a:solidFill>
                            <a:schemeClr val="accent1">
                              <a:lumMod val="50000"/>
                            </a:schemeClr>
                          </a:solidFill>
                        </a:rPr>
                        <a:t>7.</a:t>
                      </a:r>
                    </a:p>
                  </a:txBody>
                  <a:tcPr anchor="ctr"/>
                </a:tc>
                <a:tc>
                  <a:txBody>
                    <a:bodyPr/>
                    <a:lstStyle/>
                    <a:p>
                      <a:pPr algn="just"/>
                      <a:r>
                        <a:rPr lang="en-GB" sz="2000" b="0" dirty="0">
                          <a:solidFill>
                            <a:schemeClr val="accent1">
                              <a:lumMod val="50000"/>
                            </a:schemeClr>
                          </a:solidFill>
                        </a:rPr>
                        <a:t>She </a:t>
                      </a:r>
                      <a:r>
                        <a:rPr lang="en-GB" sz="2000" b="1" dirty="0">
                          <a:solidFill>
                            <a:schemeClr val="accent1">
                              <a:lumMod val="50000"/>
                            </a:schemeClr>
                          </a:solidFill>
                        </a:rPr>
                        <a:t>goes out </a:t>
                      </a:r>
                      <a:r>
                        <a:rPr lang="en-GB" sz="2000" b="0" dirty="0">
                          <a:solidFill>
                            <a:schemeClr val="accent1">
                              <a:lumMod val="50000"/>
                            </a:schemeClr>
                          </a:solidFill>
                        </a:rPr>
                        <a:t>with friends </a:t>
                      </a:r>
                      <a:r>
                        <a:rPr lang="en-GB" sz="2000" b="1" dirty="0">
                          <a:solidFill>
                            <a:srgbClr val="E65D00"/>
                          </a:solidFill>
                        </a:rPr>
                        <a:t>every weekend</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560955877"/>
                  </a:ext>
                </a:extLst>
              </a:tr>
              <a:tr h="396000">
                <a:tc>
                  <a:txBody>
                    <a:bodyPr/>
                    <a:lstStyle/>
                    <a:p>
                      <a:pPr algn="ctr"/>
                      <a:r>
                        <a:rPr lang="en-GB" sz="2000" dirty="0">
                          <a:solidFill>
                            <a:schemeClr val="accent1">
                              <a:lumMod val="50000"/>
                            </a:schemeClr>
                          </a:solidFill>
                        </a:rPr>
                        <a:t>8.</a:t>
                      </a:r>
                    </a:p>
                  </a:txBody>
                  <a:tcPr anchor="ctr"/>
                </a:tc>
                <a:tc>
                  <a:txBody>
                    <a:bodyPr/>
                    <a:lstStyle/>
                    <a:p>
                      <a:pPr algn="just"/>
                      <a:r>
                        <a:rPr lang="en-GB" sz="2000" b="0" dirty="0">
                          <a:solidFill>
                            <a:schemeClr val="accent1">
                              <a:lumMod val="50000"/>
                            </a:schemeClr>
                          </a:solidFill>
                        </a:rPr>
                        <a:t>I </a:t>
                      </a:r>
                      <a:r>
                        <a:rPr lang="en-GB" sz="2000" b="1" dirty="0">
                          <a:solidFill>
                            <a:schemeClr val="accent1">
                              <a:lumMod val="50000"/>
                            </a:schemeClr>
                          </a:solidFill>
                        </a:rPr>
                        <a:t>am going </a:t>
                      </a:r>
                      <a:r>
                        <a:rPr lang="en-GB" sz="2000" b="0" dirty="0">
                          <a:solidFill>
                            <a:schemeClr val="accent1">
                              <a:lumMod val="50000"/>
                            </a:schemeClr>
                          </a:solidFill>
                        </a:rPr>
                        <a:t>into town </a:t>
                      </a:r>
                      <a:r>
                        <a:rPr lang="en-GB" sz="2000" b="1" dirty="0">
                          <a:solidFill>
                            <a:srgbClr val="E65D00"/>
                          </a:solidFill>
                        </a:rPr>
                        <a:t>this week</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45537703"/>
                  </a:ext>
                </a:extLst>
              </a:tr>
              <a:tr h="396000">
                <a:tc>
                  <a:txBody>
                    <a:bodyPr/>
                    <a:lstStyle/>
                    <a:p>
                      <a:pPr algn="ctr"/>
                      <a:r>
                        <a:rPr lang="en-GB" sz="2000" dirty="0">
                          <a:solidFill>
                            <a:schemeClr val="accent1">
                              <a:lumMod val="50000"/>
                            </a:schemeClr>
                          </a:solidFill>
                        </a:rPr>
                        <a:t>9.</a:t>
                      </a:r>
                    </a:p>
                  </a:txBody>
                  <a:tcPr anchor="ctr"/>
                </a:tc>
                <a:tc>
                  <a:txBody>
                    <a:bodyPr/>
                    <a:lstStyle/>
                    <a:p>
                      <a:pPr algn="just"/>
                      <a:r>
                        <a:rPr lang="en-GB" sz="2000" b="0" dirty="0">
                          <a:solidFill>
                            <a:schemeClr val="accent1">
                              <a:lumMod val="50000"/>
                            </a:schemeClr>
                          </a:solidFill>
                        </a:rPr>
                        <a:t>She </a:t>
                      </a:r>
                      <a:r>
                        <a:rPr lang="en-GB" sz="2000" b="1" dirty="0">
                          <a:solidFill>
                            <a:schemeClr val="accent1">
                              <a:lumMod val="50000"/>
                            </a:schemeClr>
                          </a:solidFill>
                        </a:rPr>
                        <a:t>is coming </a:t>
                      </a:r>
                      <a:r>
                        <a:rPr lang="en-GB" sz="2000" b="0" dirty="0">
                          <a:solidFill>
                            <a:schemeClr val="accent1">
                              <a:lumMod val="50000"/>
                            </a:schemeClr>
                          </a:solidFill>
                        </a:rPr>
                        <a:t>to the cinema </a:t>
                      </a:r>
                      <a:r>
                        <a:rPr lang="en-GB" sz="2000" b="1" dirty="0">
                          <a:solidFill>
                            <a:srgbClr val="E65D00"/>
                          </a:solidFill>
                        </a:rPr>
                        <a:t>now</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923680440"/>
                  </a:ext>
                </a:extLst>
              </a:tr>
              <a:tr h="396000">
                <a:tc>
                  <a:txBody>
                    <a:bodyPr/>
                    <a:lstStyle/>
                    <a:p>
                      <a:pPr algn="ctr"/>
                      <a:r>
                        <a:rPr lang="en-GB" sz="2000" dirty="0">
                          <a:solidFill>
                            <a:schemeClr val="accent1">
                              <a:lumMod val="50000"/>
                            </a:schemeClr>
                          </a:solidFill>
                        </a:rPr>
                        <a:t>10.</a:t>
                      </a:r>
                    </a:p>
                  </a:txBody>
                  <a:tcPr anchor="ctr"/>
                </a:tc>
                <a:tc>
                  <a:txBody>
                    <a:bodyPr/>
                    <a:lstStyle/>
                    <a:p>
                      <a:pPr algn="just"/>
                      <a:r>
                        <a:rPr lang="en-GB" sz="2000" b="0" dirty="0">
                          <a:solidFill>
                            <a:schemeClr val="accent1">
                              <a:lumMod val="50000"/>
                            </a:schemeClr>
                          </a:solidFill>
                        </a:rPr>
                        <a:t>I </a:t>
                      </a:r>
                      <a:r>
                        <a:rPr lang="en-GB" sz="2000" b="1" dirty="0">
                          <a:solidFill>
                            <a:srgbClr val="E65D00"/>
                          </a:solidFill>
                        </a:rPr>
                        <a:t>often</a:t>
                      </a:r>
                      <a:r>
                        <a:rPr lang="en-GB" sz="2000" b="0" dirty="0">
                          <a:solidFill>
                            <a:schemeClr val="accent1">
                              <a:lumMod val="50000"/>
                            </a:schemeClr>
                          </a:solidFill>
                        </a:rPr>
                        <a:t> </a:t>
                      </a:r>
                      <a:r>
                        <a:rPr lang="en-GB" sz="2000" b="1" dirty="0">
                          <a:solidFill>
                            <a:schemeClr val="accent1">
                              <a:lumMod val="50000"/>
                            </a:schemeClr>
                          </a:solidFill>
                        </a:rPr>
                        <a:t>go</a:t>
                      </a:r>
                      <a:r>
                        <a:rPr lang="en-GB" sz="2000" b="0" dirty="0">
                          <a:solidFill>
                            <a:schemeClr val="accent1">
                              <a:lumMod val="50000"/>
                            </a:schemeClr>
                          </a:solidFill>
                        </a:rPr>
                        <a:t> to school by bike</a:t>
                      </a:r>
                      <a:r>
                        <a:rPr lang="fr-FR"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3147371946"/>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336000" y="1259638"/>
            <a:ext cx="72069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compare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vie avec Sophie.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Sophie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88D1E566-F6D7-4B10-B9CE-F36DD89488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8318" y="1179632"/>
            <a:ext cx="1080000" cy="1080000"/>
          </a:xfrm>
          <a:prstGeom prst="rect">
            <a:avLst/>
          </a:prstGeom>
        </p:spPr>
      </p:pic>
      <p:pic>
        <p:nvPicPr>
          <p:cNvPr id="13" name="Picture 12">
            <a:extLst>
              <a:ext uri="{FF2B5EF4-FFF2-40B4-BE49-F238E27FC236}">
                <a16:creationId xmlns:a16="http://schemas.microsoft.com/office/drawing/2014/main" id="{71529C6D-FFF1-48D4-A260-2649C41796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5236" y="1163992"/>
            <a:ext cx="1080000" cy="1080000"/>
          </a:xfrm>
          <a:prstGeom prst="rect">
            <a:avLst/>
          </a:prstGeom>
        </p:spPr>
      </p:pic>
      <p:pic>
        <p:nvPicPr>
          <p:cNvPr id="29" name="Picture 28">
            <a:extLst>
              <a:ext uri="{FF2B5EF4-FFF2-40B4-BE49-F238E27FC236}">
                <a16:creationId xmlns:a16="http://schemas.microsoft.com/office/drawing/2014/main" id="{BCA3C35D-DD83-4B40-8713-5C90660741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56" y="2358201"/>
            <a:ext cx="345600" cy="360000"/>
          </a:xfrm>
          <a:prstGeom prst="rect">
            <a:avLst/>
          </a:prstGeom>
        </p:spPr>
      </p:pic>
      <p:pic>
        <p:nvPicPr>
          <p:cNvPr id="30" name="Picture 29">
            <a:extLst>
              <a:ext uri="{FF2B5EF4-FFF2-40B4-BE49-F238E27FC236}">
                <a16:creationId xmlns:a16="http://schemas.microsoft.com/office/drawing/2014/main" id="{44D8C976-10A2-40DE-9D4C-14427EBD72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954" y="2730451"/>
            <a:ext cx="345600" cy="360000"/>
          </a:xfrm>
          <a:prstGeom prst="rect">
            <a:avLst/>
          </a:prstGeom>
        </p:spPr>
      </p:pic>
      <p:pic>
        <p:nvPicPr>
          <p:cNvPr id="31" name="Picture 30">
            <a:extLst>
              <a:ext uri="{FF2B5EF4-FFF2-40B4-BE49-F238E27FC236}">
                <a16:creationId xmlns:a16="http://schemas.microsoft.com/office/drawing/2014/main" id="{9831F042-11A5-4BE9-9F0B-FB4020D0FB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56" y="4325445"/>
            <a:ext cx="345600" cy="360000"/>
          </a:xfrm>
          <a:prstGeom prst="rect">
            <a:avLst/>
          </a:prstGeom>
        </p:spPr>
      </p:pic>
      <p:pic>
        <p:nvPicPr>
          <p:cNvPr id="32" name="Picture 31">
            <a:extLst>
              <a:ext uri="{FF2B5EF4-FFF2-40B4-BE49-F238E27FC236}">
                <a16:creationId xmlns:a16="http://schemas.microsoft.com/office/drawing/2014/main" id="{219FDBDC-389D-43F0-A813-5CEEC0FF8C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188" y="3134110"/>
            <a:ext cx="345600" cy="360000"/>
          </a:xfrm>
          <a:prstGeom prst="rect">
            <a:avLst/>
          </a:prstGeom>
        </p:spPr>
      </p:pic>
      <p:pic>
        <p:nvPicPr>
          <p:cNvPr id="33" name="Picture 32">
            <a:extLst>
              <a:ext uri="{FF2B5EF4-FFF2-40B4-BE49-F238E27FC236}">
                <a16:creationId xmlns:a16="http://schemas.microsoft.com/office/drawing/2014/main" id="{77E9D667-93BE-451C-A93A-155F55C307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188" y="3537769"/>
            <a:ext cx="345600" cy="360000"/>
          </a:xfrm>
          <a:prstGeom prst="rect">
            <a:avLst/>
          </a:prstGeom>
        </p:spPr>
      </p:pic>
      <p:pic>
        <p:nvPicPr>
          <p:cNvPr id="34" name="Picture 33">
            <a:extLst>
              <a:ext uri="{FF2B5EF4-FFF2-40B4-BE49-F238E27FC236}">
                <a16:creationId xmlns:a16="http://schemas.microsoft.com/office/drawing/2014/main" id="{84AB0814-7111-4094-BA54-E9B96E5FB4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188" y="3941427"/>
            <a:ext cx="345600" cy="360000"/>
          </a:xfrm>
          <a:prstGeom prst="rect">
            <a:avLst/>
          </a:prstGeom>
        </p:spPr>
      </p:pic>
      <p:pic>
        <p:nvPicPr>
          <p:cNvPr id="35" name="Picture 34">
            <a:extLst>
              <a:ext uri="{FF2B5EF4-FFF2-40B4-BE49-F238E27FC236}">
                <a16:creationId xmlns:a16="http://schemas.microsoft.com/office/drawing/2014/main" id="{4CBA1484-5708-4288-883A-4B4885E358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188" y="4749314"/>
            <a:ext cx="345600" cy="360000"/>
          </a:xfrm>
          <a:prstGeom prst="rect">
            <a:avLst/>
          </a:prstGeom>
        </p:spPr>
      </p:pic>
      <p:pic>
        <p:nvPicPr>
          <p:cNvPr id="36" name="Picture 35">
            <a:extLst>
              <a:ext uri="{FF2B5EF4-FFF2-40B4-BE49-F238E27FC236}">
                <a16:creationId xmlns:a16="http://schemas.microsoft.com/office/drawing/2014/main" id="{51949DCD-7C39-4376-8762-A73883BDAA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3134" y="5104322"/>
            <a:ext cx="345600" cy="360000"/>
          </a:xfrm>
          <a:prstGeom prst="rect">
            <a:avLst/>
          </a:prstGeom>
        </p:spPr>
      </p:pic>
      <p:pic>
        <p:nvPicPr>
          <p:cNvPr id="37" name="Picture 36">
            <a:extLst>
              <a:ext uri="{FF2B5EF4-FFF2-40B4-BE49-F238E27FC236}">
                <a16:creationId xmlns:a16="http://schemas.microsoft.com/office/drawing/2014/main" id="{B7109316-BFF6-42FF-81D3-075DB9CB8D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56" y="5518506"/>
            <a:ext cx="345600" cy="360000"/>
          </a:xfrm>
          <a:prstGeom prst="rect">
            <a:avLst/>
          </a:prstGeom>
        </p:spPr>
      </p:pic>
      <p:pic>
        <p:nvPicPr>
          <p:cNvPr id="38" name="Picture 37">
            <a:extLst>
              <a:ext uri="{FF2B5EF4-FFF2-40B4-BE49-F238E27FC236}">
                <a16:creationId xmlns:a16="http://schemas.microsoft.com/office/drawing/2014/main" id="{17FBEF0B-50D7-4B39-95F1-D2740520EA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954" y="5903101"/>
            <a:ext cx="345600" cy="360000"/>
          </a:xfrm>
          <a:prstGeom prst="rect">
            <a:avLst/>
          </a:prstGeom>
        </p:spPr>
      </p:pic>
    </p:spTree>
    <p:extLst>
      <p:ext uri="{BB962C8B-B14F-4D97-AF65-F5344CB8AC3E}">
        <p14:creationId xmlns:p14="http://schemas.microsoft.com/office/powerpoint/2010/main" val="1854973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 (A)</a:t>
            </a:r>
          </a:p>
        </p:txBody>
      </p:sp>
      <p:sp>
        <p:nvSpPr>
          <p:cNvPr id="6" name="TextBox 5">
            <a:extLst>
              <a:ext uri="{FF2B5EF4-FFF2-40B4-BE49-F238E27FC236}">
                <a16:creationId xmlns:a16="http://schemas.microsoft.com/office/drawing/2014/main" id="{28084BE4-A4AF-364C-B8E5-ED6D583A6685}"/>
              </a:ext>
            </a:extLst>
          </p:cNvPr>
          <p:cNvSpPr txBox="1"/>
          <p:nvPr/>
        </p:nvSpPr>
        <p:spPr>
          <a:xfrm>
            <a:off x="156000" y="1297428"/>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ton / ta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les choses.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similaires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9" name="Table 6">
            <a:extLst>
              <a:ext uri="{FF2B5EF4-FFF2-40B4-BE49-F238E27FC236}">
                <a16:creationId xmlns:a16="http://schemas.microsoft.com/office/drawing/2014/main" id="{65D25C8E-88AC-4414-81E5-ED07155CD96C}"/>
              </a:ext>
            </a:extLst>
          </p:cNvPr>
          <p:cNvGraphicFramePr>
            <a:graphicFrameLocks noGrp="1"/>
          </p:cNvGraphicFramePr>
          <p:nvPr/>
        </p:nvGraphicFramePr>
        <p:xfrm>
          <a:off x="156000" y="2373818"/>
          <a:ext cx="11880000" cy="3479469"/>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4128092149"/>
                    </a:ext>
                  </a:extLst>
                </a:gridCol>
                <a:gridCol w="2520000">
                  <a:extLst>
                    <a:ext uri="{9D8B030D-6E8A-4147-A177-3AD203B41FA5}">
                      <a16:colId xmlns:a16="http://schemas.microsoft.com/office/drawing/2014/main" val="2609792770"/>
                    </a:ext>
                  </a:extLst>
                </a:gridCol>
                <a:gridCol w="2520533">
                  <a:extLst>
                    <a:ext uri="{9D8B030D-6E8A-4147-A177-3AD203B41FA5}">
                      <a16:colId xmlns:a16="http://schemas.microsoft.com/office/drawing/2014/main" val="3163263684"/>
                    </a:ext>
                  </a:extLst>
                </a:gridCol>
                <a:gridCol w="2519467">
                  <a:extLst>
                    <a:ext uri="{9D8B030D-6E8A-4147-A177-3AD203B41FA5}">
                      <a16:colId xmlns:a16="http://schemas.microsoft.com/office/drawing/2014/main" val="2578846875"/>
                    </a:ext>
                  </a:extLst>
                </a:gridCol>
              </a:tblGrid>
              <a:tr h="497067">
                <a:tc>
                  <a:txBody>
                    <a:bodyPr/>
                    <a:lstStyle/>
                    <a:p>
                      <a:pPr algn="ctr"/>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B</a:t>
                      </a:r>
                    </a:p>
                  </a:txBody>
                  <a:tcPr anchor="ctr"/>
                </a:tc>
                <a:extLst>
                  <a:ext uri="{0D108BD9-81ED-4DB2-BD59-A6C34878D82A}">
                    <a16:rowId xmlns:a16="http://schemas.microsoft.com/office/drawing/2014/main" val="1153431983"/>
                  </a:ext>
                </a:extLst>
              </a:tr>
              <a:tr h="497067">
                <a:tc>
                  <a:txBody>
                    <a:bodyPr/>
                    <a:lstStyle/>
                    <a:p>
                      <a:pPr algn="ctr"/>
                      <a:r>
                        <a:rPr lang="en-GB" sz="2400" dirty="0">
                          <a:solidFill>
                            <a:schemeClr val="accent1">
                              <a:lumMod val="50000"/>
                            </a:schemeClr>
                          </a:solidFill>
                        </a:rPr>
                        <a:t>1.</a:t>
                      </a:r>
                    </a:p>
                  </a:txBody>
                  <a:tcPr anchor="ctr"/>
                </a:tc>
                <a:tc>
                  <a:txBody>
                    <a:bodyPr/>
                    <a:lstStyle/>
                    <a:p>
                      <a:pPr algn="l"/>
                      <a:r>
                        <a:rPr lang="en-GB" sz="2400" b="1" dirty="0" err="1">
                          <a:solidFill>
                            <a:schemeClr val="accent1">
                              <a:lumMod val="50000"/>
                            </a:schemeClr>
                          </a:solidFill>
                        </a:rPr>
                        <a:t>sortir</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ville</a:t>
                      </a:r>
                      <a:endParaRPr lang="en-GB" sz="2400"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quand</a:t>
                      </a:r>
                      <a:r>
                        <a:rPr lang="en-GB" sz="2400" b="1" dirty="0">
                          <a:solidFill>
                            <a:schemeClr val="accent1">
                              <a:lumMod val="50000"/>
                            </a:schemeClr>
                          </a:solidFill>
                        </a:rPr>
                        <a:t> ?</a:t>
                      </a:r>
                    </a:p>
                  </a:txBody>
                  <a:tcPr anchor="ctr"/>
                </a:tc>
                <a:tc>
                  <a:txBody>
                    <a:bodyPr/>
                    <a:lstStyle/>
                    <a:p>
                      <a:pPr algn="l"/>
                      <a:r>
                        <a:rPr lang="en-GB" sz="2400" dirty="0">
                          <a:solidFill>
                            <a:schemeClr val="accent1">
                              <a:lumMod val="50000"/>
                            </a:schemeClr>
                          </a:solidFill>
                        </a:rPr>
                        <a:t>on Saturday</a:t>
                      </a:r>
                    </a:p>
                  </a:txBody>
                  <a:tcPr anchor="ctr"/>
                </a:tc>
                <a:tc>
                  <a:txBody>
                    <a:bodyPr/>
                    <a:lstStyle/>
                    <a:p>
                      <a:pPr algn="l"/>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r>
                        <a:rPr lang="en-GB" sz="2400" dirty="0">
                          <a:solidFill>
                            <a:schemeClr val="accent1">
                              <a:lumMod val="50000"/>
                            </a:schemeClr>
                          </a:solidFill>
                        </a:rPr>
                        <a:t>2.</a:t>
                      </a:r>
                    </a:p>
                  </a:txBody>
                  <a:tcPr anchor="ctr"/>
                </a:tc>
                <a:tc>
                  <a:txBody>
                    <a:bodyPr/>
                    <a:lstStyle/>
                    <a:p>
                      <a:pPr algn="l"/>
                      <a:r>
                        <a:rPr lang="en-GB" sz="2400" b="1" dirty="0" err="1">
                          <a:solidFill>
                            <a:schemeClr val="accent1">
                              <a:lumMod val="50000"/>
                            </a:schemeClr>
                          </a:solidFill>
                        </a:rPr>
                        <a:t>venir</a:t>
                      </a:r>
                      <a:endParaRPr lang="en-GB" sz="2400" b="1"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où</a:t>
                      </a:r>
                      <a:r>
                        <a:rPr lang="en-GB" sz="2400" b="1" dirty="0">
                          <a:solidFill>
                            <a:schemeClr val="accent1">
                              <a:lumMod val="50000"/>
                            </a:schemeClr>
                          </a:solidFill>
                        </a:rPr>
                        <a:t> ?</a:t>
                      </a:r>
                    </a:p>
                  </a:txBody>
                  <a:tcPr anchor="ctr"/>
                </a:tc>
                <a:tc>
                  <a:txBody>
                    <a:bodyPr/>
                    <a:lstStyle/>
                    <a:p>
                      <a:pPr algn="l"/>
                      <a:r>
                        <a:rPr lang="en-GB" sz="2400" dirty="0">
                          <a:solidFill>
                            <a:schemeClr val="accent1">
                              <a:lumMod val="50000"/>
                            </a:schemeClr>
                          </a:solidFill>
                        </a:rPr>
                        <a:t>here</a:t>
                      </a:r>
                    </a:p>
                  </a:txBody>
                  <a:tcPr anchor="ctr"/>
                </a:tc>
                <a:tc>
                  <a:txBody>
                    <a:bodyPr/>
                    <a:lstStyle/>
                    <a:p>
                      <a:pPr algn="l"/>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r>
                        <a:rPr lang="en-GB" sz="2400" dirty="0">
                          <a:solidFill>
                            <a:schemeClr val="accent1">
                              <a:lumMod val="50000"/>
                            </a:schemeClr>
                          </a:solidFill>
                        </a:rPr>
                        <a:t>3.</a:t>
                      </a:r>
                    </a:p>
                  </a:txBody>
                  <a:tcPr anchor="ctr"/>
                </a:tc>
                <a:tc>
                  <a:txBody>
                    <a:bodyPr/>
                    <a:lstStyle/>
                    <a:p>
                      <a:pPr algn="l"/>
                      <a:r>
                        <a:rPr lang="en-GB" sz="2400" b="1" dirty="0" err="1">
                          <a:solidFill>
                            <a:schemeClr val="accent1">
                              <a:lumMod val="50000"/>
                            </a:schemeClr>
                          </a:solidFill>
                        </a:rPr>
                        <a:t>partir</a:t>
                      </a:r>
                      <a:r>
                        <a:rPr lang="en-GB" sz="2400" b="1" dirty="0">
                          <a:solidFill>
                            <a:schemeClr val="accent1">
                              <a:lumMod val="50000"/>
                            </a:schemeClr>
                          </a:solidFill>
                        </a:rPr>
                        <a:t> </a:t>
                      </a:r>
                      <a:r>
                        <a:rPr lang="en-GB" sz="2400" b="0" dirty="0">
                          <a:solidFill>
                            <a:schemeClr val="accent1">
                              <a:lumMod val="50000"/>
                            </a:schemeClr>
                          </a:solidFill>
                        </a:rPr>
                        <a:t>pour le </a:t>
                      </a:r>
                      <a:r>
                        <a:rPr lang="en-GB" sz="2400" b="0" dirty="0" err="1">
                          <a:solidFill>
                            <a:schemeClr val="accent1">
                              <a:lumMod val="50000"/>
                            </a:schemeClr>
                          </a:solidFill>
                        </a:rPr>
                        <a:t>collège</a:t>
                      </a:r>
                      <a:endParaRPr lang="en-GB" sz="2400" b="1"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quand</a:t>
                      </a:r>
                      <a:r>
                        <a:rPr lang="en-GB" sz="2400" b="1" dirty="0">
                          <a:solidFill>
                            <a:schemeClr val="accent1">
                              <a:lumMod val="50000"/>
                            </a:schemeClr>
                          </a:solidFill>
                        </a:rPr>
                        <a:t> ?</a:t>
                      </a:r>
                    </a:p>
                  </a:txBody>
                  <a:tcPr anchor="ctr"/>
                </a:tc>
                <a:tc>
                  <a:txBody>
                    <a:bodyPr/>
                    <a:lstStyle/>
                    <a:p>
                      <a:pPr algn="l"/>
                      <a:r>
                        <a:rPr lang="en-GB" sz="2400" dirty="0">
                          <a:solidFill>
                            <a:schemeClr val="accent1">
                              <a:lumMod val="50000"/>
                            </a:schemeClr>
                          </a:solidFill>
                        </a:rPr>
                        <a:t>early</a:t>
                      </a:r>
                    </a:p>
                  </a:txBody>
                  <a:tcPr anchor="ctr"/>
                </a:tc>
                <a:tc>
                  <a:txBody>
                    <a:bodyPr/>
                    <a:lstStyle/>
                    <a:p>
                      <a:pPr algn="l"/>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r>
                        <a:rPr lang="en-GB" sz="2400" dirty="0">
                          <a:solidFill>
                            <a:schemeClr val="accent1">
                              <a:lumMod val="50000"/>
                            </a:schemeClr>
                          </a:solidFill>
                        </a:rPr>
                        <a:t>4.</a:t>
                      </a:r>
                    </a:p>
                  </a:txBody>
                  <a:tcPr anchor="ctr"/>
                </a:tc>
                <a:tc>
                  <a:txBody>
                    <a:bodyPr/>
                    <a:lstStyle/>
                    <a:p>
                      <a:pPr algn="l"/>
                      <a:r>
                        <a:rPr lang="en-GB" sz="2400" b="1" dirty="0" err="1">
                          <a:solidFill>
                            <a:schemeClr val="accent1">
                              <a:lumMod val="50000"/>
                            </a:schemeClr>
                          </a:solidFill>
                        </a:rPr>
                        <a:t>devenir</a:t>
                      </a:r>
                      <a:r>
                        <a:rPr lang="en-GB" sz="2400" b="0" dirty="0">
                          <a:solidFill>
                            <a:schemeClr val="accent1">
                              <a:lumMod val="50000"/>
                            </a:schemeClr>
                          </a:solidFill>
                        </a:rPr>
                        <a:t> </a:t>
                      </a:r>
                      <a:r>
                        <a:rPr lang="en-GB" sz="2400" b="0" dirty="0" err="1">
                          <a:solidFill>
                            <a:schemeClr val="accent1">
                              <a:lumMod val="50000"/>
                            </a:schemeClr>
                          </a:solidFill>
                        </a:rPr>
                        <a:t>malade</a:t>
                      </a:r>
                      <a:endParaRPr lang="en-GB" sz="2400" b="1"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quand</a:t>
                      </a:r>
                      <a:r>
                        <a:rPr lang="en-GB" sz="2400" b="1" dirty="0">
                          <a:solidFill>
                            <a:schemeClr val="accent1">
                              <a:lumMod val="50000"/>
                            </a:schemeClr>
                          </a:solidFill>
                        </a:rPr>
                        <a:t> ?</a:t>
                      </a:r>
                    </a:p>
                  </a:txBody>
                  <a:tcPr anchor="ctr"/>
                </a:tc>
                <a:tc>
                  <a:txBody>
                    <a:bodyPr/>
                    <a:lstStyle/>
                    <a:p>
                      <a:pPr algn="l"/>
                      <a:r>
                        <a:rPr lang="en-GB" sz="2400" dirty="0">
                          <a:solidFill>
                            <a:schemeClr val="accent1">
                              <a:lumMod val="50000"/>
                            </a:schemeClr>
                          </a:solidFill>
                        </a:rPr>
                        <a:t>sometimes</a:t>
                      </a:r>
                    </a:p>
                  </a:txBody>
                  <a:tcPr anchor="ctr"/>
                </a:tc>
                <a:tc>
                  <a:txBody>
                    <a:bodyPr/>
                    <a:lstStyle/>
                    <a:p>
                      <a:pPr algn="l"/>
                      <a:endParaRPr lang="en-GB" sz="24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r>
                        <a:rPr lang="en-GB" sz="2400" dirty="0">
                          <a:solidFill>
                            <a:schemeClr val="accent1">
                              <a:lumMod val="50000"/>
                            </a:schemeClr>
                          </a:solidFill>
                        </a:rPr>
                        <a:t>5.</a:t>
                      </a:r>
                    </a:p>
                  </a:txBody>
                  <a:tcPr anchor="ctr"/>
                </a:tc>
                <a:tc>
                  <a:txBody>
                    <a:bodyPr/>
                    <a:lstStyle/>
                    <a:p>
                      <a:pPr algn="l"/>
                      <a:r>
                        <a:rPr lang="en-GB" sz="2400" b="1" dirty="0" err="1">
                          <a:solidFill>
                            <a:schemeClr val="accent1">
                              <a:lumMod val="50000"/>
                            </a:schemeClr>
                          </a:solidFill>
                        </a:rPr>
                        <a:t>dormir</a:t>
                      </a:r>
                      <a:endParaRPr lang="en-GB" sz="2400" b="1" dirty="0">
                        <a:solidFill>
                          <a:schemeClr val="accent1">
                            <a:lumMod val="50000"/>
                          </a:schemeClr>
                        </a:solidFill>
                      </a:endParaRPr>
                    </a:p>
                  </a:txBody>
                  <a:tcPr anchor="ctr"/>
                </a:tc>
                <a:tc>
                  <a:txBody>
                    <a:bodyPr/>
                    <a:lstStyle/>
                    <a:p>
                      <a:pPr algn="ctr"/>
                      <a:r>
                        <a:rPr lang="en-GB" sz="2400" b="1" dirty="0">
                          <a:solidFill>
                            <a:schemeClr val="accent1">
                              <a:lumMod val="50000"/>
                            </a:schemeClr>
                          </a:solidFill>
                        </a:rPr>
                        <a:t>comment ?</a:t>
                      </a:r>
                    </a:p>
                  </a:txBody>
                  <a:tcPr anchor="ctr"/>
                </a:tc>
                <a:tc>
                  <a:txBody>
                    <a:bodyPr/>
                    <a:lstStyle/>
                    <a:p>
                      <a:pPr algn="l"/>
                      <a:r>
                        <a:rPr lang="en-GB" sz="2400" dirty="0">
                          <a:solidFill>
                            <a:schemeClr val="accent1">
                              <a:lumMod val="50000"/>
                            </a:schemeClr>
                          </a:solidFill>
                        </a:rPr>
                        <a:t>quite well</a:t>
                      </a:r>
                    </a:p>
                  </a:txBody>
                  <a:tcPr anchor="ctr"/>
                </a:tc>
                <a:tc>
                  <a:txBody>
                    <a:bodyPr/>
                    <a:lstStyle/>
                    <a:p>
                      <a:pPr algn="l"/>
                      <a:endParaRPr lang="en-GB" sz="24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r>
                        <a:rPr lang="en-GB" sz="2400" dirty="0">
                          <a:solidFill>
                            <a:schemeClr val="accent1">
                              <a:lumMod val="50000"/>
                            </a:schemeClr>
                          </a:solidFill>
                        </a:rPr>
                        <a:t>6.</a:t>
                      </a:r>
                    </a:p>
                  </a:txBody>
                  <a:tcPr anchor="ctr"/>
                </a:tc>
                <a:tc>
                  <a:txBody>
                    <a:bodyPr/>
                    <a:lstStyle/>
                    <a:p>
                      <a:pPr algn="l"/>
                      <a:r>
                        <a:rPr lang="en-GB" sz="2400" b="1" dirty="0" err="1">
                          <a:solidFill>
                            <a:schemeClr val="accent1">
                              <a:lumMod val="50000"/>
                            </a:schemeClr>
                          </a:solidFill>
                        </a:rPr>
                        <a:t>revenir</a:t>
                      </a:r>
                      <a:r>
                        <a:rPr lang="en-GB" sz="2400" b="0" dirty="0">
                          <a:solidFill>
                            <a:schemeClr val="accent1">
                              <a:lumMod val="50000"/>
                            </a:schemeClr>
                          </a:solidFill>
                        </a:rPr>
                        <a:t> des </a:t>
                      </a:r>
                      <a:r>
                        <a:rPr lang="en-GB" sz="2400" b="0" dirty="0" err="1">
                          <a:solidFill>
                            <a:schemeClr val="accent1">
                              <a:lumMod val="50000"/>
                            </a:schemeClr>
                          </a:solidFill>
                        </a:rPr>
                        <a:t>vacances</a:t>
                      </a:r>
                      <a:endParaRPr lang="en-GB" sz="2400" b="1"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quand</a:t>
                      </a:r>
                      <a:r>
                        <a:rPr lang="en-GB" sz="2400" b="1" dirty="0">
                          <a:solidFill>
                            <a:schemeClr val="accent1">
                              <a:lumMod val="50000"/>
                            </a:schemeClr>
                          </a:solidFill>
                        </a:rPr>
                        <a:t> ?</a:t>
                      </a:r>
                    </a:p>
                  </a:txBody>
                  <a:tcPr anchor="ctr"/>
                </a:tc>
                <a:tc>
                  <a:txBody>
                    <a:bodyPr/>
                    <a:lstStyle/>
                    <a:p>
                      <a:pPr algn="l"/>
                      <a:r>
                        <a:rPr lang="en-GB" sz="2400" dirty="0">
                          <a:solidFill>
                            <a:schemeClr val="accent1">
                              <a:lumMod val="50000"/>
                            </a:schemeClr>
                          </a:solidFill>
                        </a:rPr>
                        <a:t>at the moment</a:t>
                      </a:r>
                    </a:p>
                  </a:txBody>
                  <a:tcPr anchor="ctr"/>
                </a:tc>
                <a:tc>
                  <a:txBody>
                    <a:bodyPr/>
                    <a:lstStyle/>
                    <a:p>
                      <a:pPr algn="l"/>
                      <a:endParaRPr lang="en-GB" sz="2400" dirty="0">
                        <a:solidFill>
                          <a:schemeClr val="accent1">
                            <a:lumMod val="50000"/>
                          </a:schemeClr>
                        </a:solidFill>
                      </a:endParaRPr>
                    </a:p>
                  </a:txBody>
                  <a:tcPr anchor="ctr"/>
                </a:tc>
                <a:extLst>
                  <a:ext uri="{0D108BD9-81ED-4DB2-BD59-A6C34878D82A}">
                    <a16:rowId xmlns:a16="http://schemas.microsoft.com/office/drawing/2014/main" val="2035408191"/>
                  </a:ext>
                </a:extLst>
              </a:tr>
            </a:tbl>
          </a:graphicData>
        </a:graphic>
      </p:graphicFrame>
      <p:sp>
        <p:nvSpPr>
          <p:cNvPr id="11" name="Rounded Rectangle 46">
            <a:extLst>
              <a:ext uri="{FF2B5EF4-FFF2-40B4-BE49-F238E27FC236}">
                <a16:creationId xmlns:a16="http://schemas.microsoft.com/office/drawing/2014/main" id="{BCE805B1-38FB-47A0-A2B1-81A3C2553941}"/>
              </a:ext>
            </a:extLst>
          </p:cNvPr>
          <p:cNvSpPr/>
          <p:nvPr/>
        </p:nvSpPr>
        <p:spPr>
          <a:xfrm>
            <a:off x="8763000" y="249869"/>
            <a:ext cx="3146920" cy="3984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74" name="Picture 2" descr="Free People Speaking Cliparts, Download Free Clip Art, Free Clip ...">
            <a:extLst>
              <a:ext uri="{FF2B5EF4-FFF2-40B4-BE49-F238E27FC236}">
                <a16:creationId xmlns:a16="http://schemas.microsoft.com/office/drawing/2014/main" id="{ADB19CEA-2E8B-4C6B-969F-47BB41D055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7170" y="1352926"/>
            <a:ext cx="833833"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96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 (B)</a:t>
            </a:r>
          </a:p>
        </p:txBody>
      </p:sp>
      <p:sp>
        <p:nvSpPr>
          <p:cNvPr id="6" name="TextBox 5">
            <a:extLst>
              <a:ext uri="{FF2B5EF4-FFF2-40B4-BE49-F238E27FC236}">
                <a16:creationId xmlns:a16="http://schemas.microsoft.com/office/drawing/2014/main" id="{28084BE4-A4AF-364C-B8E5-ED6D583A6685}"/>
              </a:ext>
            </a:extLst>
          </p:cNvPr>
          <p:cNvSpPr txBox="1"/>
          <p:nvPr/>
        </p:nvSpPr>
        <p:spPr>
          <a:xfrm>
            <a:off x="156000" y="1297428"/>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ton / ta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les choses.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similaires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9" name="Table 6">
            <a:extLst>
              <a:ext uri="{FF2B5EF4-FFF2-40B4-BE49-F238E27FC236}">
                <a16:creationId xmlns:a16="http://schemas.microsoft.com/office/drawing/2014/main" id="{65D25C8E-88AC-4414-81E5-ED07155CD96C}"/>
              </a:ext>
            </a:extLst>
          </p:cNvPr>
          <p:cNvGraphicFramePr>
            <a:graphicFrameLocks noGrp="1"/>
          </p:cNvGraphicFramePr>
          <p:nvPr/>
        </p:nvGraphicFramePr>
        <p:xfrm>
          <a:off x="156000" y="2373818"/>
          <a:ext cx="11880000" cy="3479469"/>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4128092149"/>
                    </a:ext>
                  </a:extLst>
                </a:gridCol>
                <a:gridCol w="2520000">
                  <a:extLst>
                    <a:ext uri="{9D8B030D-6E8A-4147-A177-3AD203B41FA5}">
                      <a16:colId xmlns:a16="http://schemas.microsoft.com/office/drawing/2014/main" val="2609792770"/>
                    </a:ext>
                  </a:extLst>
                </a:gridCol>
                <a:gridCol w="2520000">
                  <a:extLst>
                    <a:ext uri="{9D8B030D-6E8A-4147-A177-3AD203B41FA5}">
                      <a16:colId xmlns:a16="http://schemas.microsoft.com/office/drawing/2014/main" val="3163263684"/>
                    </a:ext>
                  </a:extLst>
                </a:gridCol>
                <a:gridCol w="2520000">
                  <a:extLst>
                    <a:ext uri="{9D8B030D-6E8A-4147-A177-3AD203B41FA5}">
                      <a16:colId xmlns:a16="http://schemas.microsoft.com/office/drawing/2014/main" val="2578846875"/>
                    </a:ext>
                  </a:extLst>
                </a:gridCol>
              </a:tblGrid>
              <a:tr h="497067">
                <a:tc>
                  <a:txBody>
                    <a:bodyPr/>
                    <a:lstStyle/>
                    <a:p>
                      <a:pPr algn="ctr"/>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B</a:t>
                      </a:r>
                    </a:p>
                  </a:txBody>
                  <a:tcPr anchor="ctr"/>
                </a:tc>
                <a:extLst>
                  <a:ext uri="{0D108BD9-81ED-4DB2-BD59-A6C34878D82A}">
                    <a16:rowId xmlns:a16="http://schemas.microsoft.com/office/drawing/2014/main" val="1153431983"/>
                  </a:ext>
                </a:extLst>
              </a:tr>
              <a:tr h="497067">
                <a:tc>
                  <a:txBody>
                    <a:bodyPr/>
                    <a:lstStyle/>
                    <a:p>
                      <a:pPr algn="ctr"/>
                      <a:r>
                        <a:rPr lang="en-GB" sz="2400" dirty="0">
                          <a:solidFill>
                            <a:schemeClr val="accent1">
                              <a:lumMod val="50000"/>
                            </a:schemeClr>
                          </a:solidFill>
                        </a:rPr>
                        <a:t>1.</a:t>
                      </a:r>
                    </a:p>
                  </a:txBody>
                  <a:tcPr anchor="ctr"/>
                </a:tc>
                <a:tc>
                  <a:txBody>
                    <a:bodyPr/>
                    <a:lstStyle/>
                    <a:p>
                      <a:pPr algn="l"/>
                      <a:r>
                        <a:rPr lang="en-GB" sz="2400" b="1" dirty="0" err="1">
                          <a:solidFill>
                            <a:schemeClr val="accent1">
                              <a:lumMod val="50000"/>
                            </a:schemeClr>
                          </a:solidFill>
                        </a:rPr>
                        <a:t>sortir</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ville</a:t>
                      </a:r>
                      <a:endParaRPr lang="en-GB" sz="2400"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quand</a:t>
                      </a:r>
                      <a:r>
                        <a:rPr lang="en-GB" sz="2400" b="1" dirty="0">
                          <a:solidFill>
                            <a:schemeClr val="accent1">
                              <a:lumMod val="50000"/>
                            </a:schemeClr>
                          </a:solidFill>
                        </a:rPr>
                        <a:t> ?</a:t>
                      </a:r>
                    </a:p>
                  </a:txBody>
                  <a:tcPr anchor="ctr"/>
                </a:tc>
                <a:tc>
                  <a:txBody>
                    <a:bodyPr/>
                    <a:lstStyle/>
                    <a:p>
                      <a:pPr algn="l"/>
                      <a:endParaRPr lang="en-GB" sz="2400" dirty="0">
                        <a:solidFill>
                          <a:schemeClr val="accent1">
                            <a:lumMod val="50000"/>
                          </a:schemeClr>
                        </a:solidFill>
                      </a:endParaRPr>
                    </a:p>
                  </a:txBody>
                  <a:tcPr anchor="ctr"/>
                </a:tc>
                <a:tc>
                  <a:txBody>
                    <a:bodyPr/>
                    <a:lstStyle/>
                    <a:p>
                      <a:pPr algn="l"/>
                      <a:r>
                        <a:rPr lang="en-GB" sz="2400" dirty="0">
                          <a:solidFill>
                            <a:schemeClr val="accent1">
                              <a:lumMod val="50000"/>
                            </a:schemeClr>
                          </a:solidFill>
                        </a:rPr>
                        <a:t>every day</a:t>
                      </a:r>
                    </a:p>
                  </a:txBody>
                  <a:tcPr anchor="ctr"/>
                </a:tc>
                <a:extLst>
                  <a:ext uri="{0D108BD9-81ED-4DB2-BD59-A6C34878D82A}">
                    <a16:rowId xmlns:a16="http://schemas.microsoft.com/office/drawing/2014/main" val="1171492714"/>
                  </a:ext>
                </a:extLst>
              </a:tr>
              <a:tr h="497067">
                <a:tc>
                  <a:txBody>
                    <a:bodyPr/>
                    <a:lstStyle/>
                    <a:p>
                      <a:pPr algn="ctr"/>
                      <a:r>
                        <a:rPr lang="en-GB" sz="2400" dirty="0">
                          <a:solidFill>
                            <a:schemeClr val="accent1">
                              <a:lumMod val="50000"/>
                            </a:schemeClr>
                          </a:solidFill>
                        </a:rPr>
                        <a:t>2.</a:t>
                      </a:r>
                    </a:p>
                  </a:txBody>
                  <a:tcPr anchor="ctr"/>
                </a:tc>
                <a:tc>
                  <a:txBody>
                    <a:bodyPr/>
                    <a:lstStyle/>
                    <a:p>
                      <a:pPr algn="l"/>
                      <a:r>
                        <a:rPr lang="en-GB" sz="2400" b="1" dirty="0" err="1">
                          <a:solidFill>
                            <a:schemeClr val="accent1">
                              <a:lumMod val="50000"/>
                            </a:schemeClr>
                          </a:solidFill>
                        </a:rPr>
                        <a:t>venir</a:t>
                      </a:r>
                      <a:endParaRPr lang="en-GB" sz="2400" b="1"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où</a:t>
                      </a:r>
                      <a:r>
                        <a:rPr lang="en-GB" sz="2400" b="1" dirty="0">
                          <a:solidFill>
                            <a:schemeClr val="accent1">
                              <a:lumMod val="50000"/>
                            </a:schemeClr>
                          </a:solidFill>
                        </a:rPr>
                        <a:t> ?</a:t>
                      </a:r>
                    </a:p>
                  </a:txBody>
                  <a:tcPr anchor="ctr"/>
                </a:tc>
                <a:tc>
                  <a:txBody>
                    <a:bodyPr/>
                    <a:lstStyle/>
                    <a:p>
                      <a:pPr algn="l"/>
                      <a:endParaRPr lang="en-GB" sz="2400" dirty="0">
                        <a:solidFill>
                          <a:schemeClr val="accent1">
                            <a:lumMod val="50000"/>
                          </a:schemeClr>
                        </a:solidFill>
                      </a:endParaRPr>
                    </a:p>
                  </a:txBody>
                  <a:tcPr anchor="ctr"/>
                </a:tc>
                <a:tc>
                  <a:txBody>
                    <a:bodyPr/>
                    <a:lstStyle/>
                    <a:p>
                      <a:pPr algn="l"/>
                      <a:r>
                        <a:rPr lang="en-GB" sz="2400" dirty="0">
                          <a:solidFill>
                            <a:schemeClr val="accent1">
                              <a:lumMod val="50000"/>
                            </a:schemeClr>
                          </a:solidFill>
                        </a:rPr>
                        <a:t>outside</a:t>
                      </a:r>
                    </a:p>
                  </a:txBody>
                  <a:tcPr anchor="ctr"/>
                </a:tc>
                <a:extLst>
                  <a:ext uri="{0D108BD9-81ED-4DB2-BD59-A6C34878D82A}">
                    <a16:rowId xmlns:a16="http://schemas.microsoft.com/office/drawing/2014/main" val="1961458278"/>
                  </a:ext>
                </a:extLst>
              </a:tr>
              <a:tr h="497067">
                <a:tc>
                  <a:txBody>
                    <a:bodyPr/>
                    <a:lstStyle/>
                    <a:p>
                      <a:pPr algn="ctr"/>
                      <a:r>
                        <a:rPr lang="en-GB" sz="2400" dirty="0">
                          <a:solidFill>
                            <a:schemeClr val="accent1">
                              <a:lumMod val="50000"/>
                            </a:schemeClr>
                          </a:solidFill>
                        </a:rPr>
                        <a:t>3.</a:t>
                      </a:r>
                    </a:p>
                  </a:txBody>
                  <a:tcPr anchor="ctr"/>
                </a:tc>
                <a:tc>
                  <a:txBody>
                    <a:bodyPr/>
                    <a:lstStyle/>
                    <a:p>
                      <a:pPr algn="l"/>
                      <a:r>
                        <a:rPr lang="en-GB" sz="2400" b="1" dirty="0" err="1">
                          <a:solidFill>
                            <a:schemeClr val="accent1">
                              <a:lumMod val="50000"/>
                            </a:schemeClr>
                          </a:solidFill>
                        </a:rPr>
                        <a:t>partir</a:t>
                      </a:r>
                      <a:r>
                        <a:rPr lang="en-GB" sz="2400" b="1" dirty="0">
                          <a:solidFill>
                            <a:schemeClr val="accent1">
                              <a:lumMod val="50000"/>
                            </a:schemeClr>
                          </a:solidFill>
                        </a:rPr>
                        <a:t> </a:t>
                      </a:r>
                      <a:r>
                        <a:rPr lang="en-GB" sz="2400" b="0" dirty="0">
                          <a:solidFill>
                            <a:schemeClr val="accent1">
                              <a:lumMod val="50000"/>
                            </a:schemeClr>
                          </a:solidFill>
                        </a:rPr>
                        <a:t>pour le </a:t>
                      </a:r>
                      <a:r>
                        <a:rPr lang="en-GB" sz="2400" b="0" dirty="0" err="1">
                          <a:solidFill>
                            <a:schemeClr val="accent1">
                              <a:lumMod val="50000"/>
                            </a:schemeClr>
                          </a:solidFill>
                        </a:rPr>
                        <a:t>collège</a:t>
                      </a:r>
                      <a:endParaRPr lang="en-GB" sz="2400" b="1"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quand</a:t>
                      </a:r>
                      <a:r>
                        <a:rPr lang="en-GB" sz="2400" b="1" dirty="0">
                          <a:solidFill>
                            <a:schemeClr val="accent1">
                              <a:lumMod val="50000"/>
                            </a:schemeClr>
                          </a:solidFill>
                        </a:rPr>
                        <a:t> ?</a:t>
                      </a:r>
                    </a:p>
                  </a:txBody>
                  <a:tcPr anchor="ctr"/>
                </a:tc>
                <a:tc>
                  <a:txBody>
                    <a:bodyPr/>
                    <a:lstStyle/>
                    <a:p>
                      <a:pPr algn="l"/>
                      <a:endParaRPr lang="en-GB" sz="2400" dirty="0">
                        <a:solidFill>
                          <a:schemeClr val="accent1">
                            <a:lumMod val="50000"/>
                          </a:schemeClr>
                        </a:solidFill>
                      </a:endParaRPr>
                    </a:p>
                  </a:txBody>
                  <a:tcPr anchor="ctr"/>
                </a:tc>
                <a:tc>
                  <a:txBody>
                    <a:bodyPr/>
                    <a:lstStyle/>
                    <a:p>
                      <a:pPr algn="l"/>
                      <a:r>
                        <a:rPr lang="en-GB" sz="2400" dirty="0">
                          <a:solidFill>
                            <a:schemeClr val="accent1">
                              <a:lumMod val="50000"/>
                            </a:schemeClr>
                          </a:solidFill>
                        </a:rPr>
                        <a:t>late</a:t>
                      </a:r>
                    </a:p>
                  </a:txBody>
                  <a:tcPr anchor="ctr"/>
                </a:tc>
                <a:extLst>
                  <a:ext uri="{0D108BD9-81ED-4DB2-BD59-A6C34878D82A}">
                    <a16:rowId xmlns:a16="http://schemas.microsoft.com/office/drawing/2014/main" val="2189313960"/>
                  </a:ext>
                </a:extLst>
              </a:tr>
              <a:tr h="497067">
                <a:tc>
                  <a:txBody>
                    <a:bodyPr/>
                    <a:lstStyle/>
                    <a:p>
                      <a:pPr algn="ctr"/>
                      <a:r>
                        <a:rPr lang="en-GB" sz="2400" dirty="0">
                          <a:solidFill>
                            <a:schemeClr val="accent1">
                              <a:lumMod val="50000"/>
                            </a:schemeClr>
                          </a:solidFill>
                        </a:rPr>
                        <a:t>4.</a:t>
                      </a:r>
                    </a:p>
                  </a:txBody>
                  <a:tcPr anchor="ctr"/>
                </a:tc>
                <a:tc>
                  <a:txBody>
                    <a:bodyPr/>
                    <a:lstStyle/>
                    <a:p>
                      <a:pPr algn="l"/>
                      <a:r>
                        <a:rPr lang="en-GB" sz="2400" b="1" dirty="0" err="1">
                          <a:solidFill>
                            <a:schemeClr val="accent1">
                              <a:lumMod val="50000"/>
                            </a:schemeClr>
                          </a:solidFill>
                        </a:rPr>
                        <a:t>devenir</a:t>
                      </a:r>
                      <a:r>
                        <a:rPr lang="en-GB" sz="2400" b="0" dirty="0">
                          <a:solidFill>
                            <a:schemeClr val="accent1">
                              <a:lumMod val="50000"/>
                            </a:schemeClr>
                          </a:solidFill>
                        </a:rPr>
                        <a:t> </a:t>
                      </a:r>
                      <a:r>
                        <a:rPr lang="en-GB" sz="2400" b="0" dirty="0" err="1">
                          <a:solidFill>
                            <a:schemeClr val="accent1">
                              <a:lumMod val="50000"/>
                            </a:schemeClr>
                          </a:solidFill>
                        </a:rPr>
                        <a:t>malade</a:t>
                      </a:r>
                      <a:endParaRPr lang="en-GB" sz="2400" b="1"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quand</a:t>
                      </a:r>
                      <a:r>
                        <a:rPr lang="en-GB" sz="2400" b="1" dirty="0">
                          <a:solidFill>
                            <a:schemeClr val="accent1">
                              <a:lumMod val="50000"/>
                            </a:schemeClr>
                          </a:solidFill>
                        </a:rPr>
                        <a:t> ?</a:t>
                      </a:r>
                    </a:p>
                  </a:txBody>
                  <a:tcPr anchor="ctr"/>
                </a:tc>
                <a:tc>
                  <a:txBody>
                    <a:bodyPr/>
                    <a:lstStyle/>
                    <a:p>
                      <a:pPr algn="l"/>
                      <a:endParaRPr lang="en-GB" sz="2400" dirty="0">
                        <a:solidFill>
                          <a:schemeClr val="accent1">
                            <a:lumMod val="50000"/>
                          </a:schemeClr>
                        </a:solidFill>
                      </a:endParaRPr>
                    </a:p>
                  </a:txBody>
                  <a:tcPr anchor="ctr"/>
                </a:tc>
                <a:tc>
                  <a:txBody>
                    <a:bodyPr/>
                    <a:lstStyle/>
                    <a:p>
                      <a:pPr algn="l"/>
                      <a:r>
                        <a:rPr lang="en-GB" sz="2400" dirty="0">
                          <a:solidFill>
                            <a:schemeClr val="accent1">
                              <a:lumMod val="50000"/>
                            </a:schemeClr>
                          </a:solidFill>
                        </a:rPr>
                        <a:t>often</a:t>
                      </a:r>
                    </a:p>
                  </a:txBody>
                  <a:tcPr anchor="ctr"/>
                </a:tc>
                <a:extLst>
                  <a:ext uri="{0D108BD9-81ED-4DB2-BD59-A6C34878D82A}">
                    <a16:rowId xmlns:a16="http://schemas.microsoft.com/office/drawing/2014/main" val="2344197191"/>
                  </a:ext>
                </a:extLst>
              </a:tr>
              <a:tr h="497067">
                <a:tc>
                  <a:txBody>
                    <a:bodyPr/>
                    <a:lstStyle/>
                    <a:p>
                      <a:pPr algn="ctr"/>
                      <a:r>
                        <a:rPr lang="en-GB" sz="2400" dirty="0">
                          <a:solidFill>
                            <a:schemeClr val="accent1">
                              <a:lumMod val="50000"/>
                            </a:schemeClr>
                          </a:solidFill>
                        </a:rPr>
                        <a:t>5.</a:t>
                      </a:r>
                    </a:p>
                  </a:txBody>
                  <a:tcPr anchor="ctr"/>
                </a:tc>
                <a:tc>
                  <a:txBody>
                    <a:bodyPr/>
                    <a:lstStyle/>
                    <a:p>
                      <a:pPr algn="l"/>
                      <a:r>
                        <a:rPr lang="en-GB" sz="2400" b="1" dirty="0" err="1">
                          <a:solidFill>
                            <a:schemeClr val="accent1">
                              <a:lumMod val="50000"/>
                            </a:schemeClr>
                          </a:solidFill>
                        </a:rPr>
                        <a:t>dormir</a:t>
                      </a:r>
                      <a:endParaRPr lang="en-GB" sz="2400" b="1" dirty="0">
                        <a:solidFill>
                          <a:schemeClr val="accent1">
                            <a:lumMod val="50000"/>
                          </a:schemeClr>
                        </a:solidFill>
                      </a:endParaRPr>
                    </a:p>
                  </a:txBody>
                  <a:tcPr anchor="ctr"/>
                </a:tc>
                <a:tc>
                  <a:txBody>
                    <a:bodyPr/>
                    <a:lstStyle/>
                    <a:p>
                      <a:pPr algn="ctr"/>
                      <a:r>
                        <a:rPr lang="en-GB" sz="2400" b="1" dirty="0">
                          <a:solidFill>
                            <a:schemeClr val="accent1">
                              <a:lumMod val="50000"/>
                            </a:schemeClr>
                          </a:solidFill>
                        </a:rPr>
                        <a:t>comment ?</a:t>
                      </a:r>
                    </a:p>
                  </a:txBody>
                  <a:tcPr anchor="ctr"/>
                </a:tc>
                <a:tc>
                  <a:txBody>
                    <a:bodyPr/>
                    <a:lstStyle/>
                    <a:p>
                      <a:pPr algn="l"/>
                      <a:endParaRPr lang="en-GB" sz="2400" dirty="0">
                        <a:solidFill>
                          <a:schemeClr val="accent1">
                            <a:lumMod val="50000"/>
                          </a:schemeClr>
                        </a:solidFill>
                      </a:endParaRPr>
                    </a:p>
                  </a:txBody>
                  <a:tcPr anchor="ctr"/>
                </a:tc>
                <a:tc>
                  <a:txBody>
                    <a:bodyPr/>
                    <a:lstStyle/>
                    <a:p>
                      <a:pPr algn="l"/>
                      <a:r>
                        <a:rPr lang="en-GB" sz="2400" dirty="0">
                          <a:solidFill>
                            <a:schemeClr val="accent1">
                              <a:lumMod val="50000"/>
                            </a:schemeClr>
                          </a:solidFill>
                        </a:rPr>
                        <a:t>very well</a:t>
                      </a:r>
                    </a:p>
                  </a:txBody>
                  <a:tcPr anchor="ctr"/>
                </a:tc>
                <a:extLst>
                  <a:ext uri="{0D108BD9-81ED-4DB2-BD59-A6C34878D82A}">
                    <a16:rowId xmlns:a16="http://schemas.microsoft.com/office/drawing/2014/main" val="1972389626"/>
                  </a:ext>
                </a:extLst>
              </a:tr>
              <a:tr h="497067">
                <a:tc>
                  <a:txBody>
                    <a:bodyPr/>
                    <a:lstStyle/>
                    <a:p>
                      <a:pPr algn="ctr"/>
                      <a:r>
                        <a:rPr lang="en-GB" sz="2400" dirty="0">
                          <a:solidFill>
                            <a:schemeClr val="accent1">
                              <a:lumMod val="50000"/>
                            </a:schemeClr>
                          </a:solidFill>
                        </a:rPr>
                        <a:t>6.</a:t>
                      </a:r>
                    </a:p>
                  </a:txBody>
                  <a:tcPr anchor="ctr"/>
                </a:tc>
                <a:tc>
                  <a:txBody>
                    <a:bodyPr/>
                    <a:lstStyle/>
                    <a:p>
                      <a:pPr algn="l"/>
                      <a:r>
                        <a:rPr lang="en-GB" sz="2400" b="1" dirty="0" err="1">
                          <a:solidFill>
                            <a:schemeClr val="accent1">
                              <a:lumMod val="50000"/>
                            </a:schemeClr>
                          </a:solidFill>
                        </a:rPr>
                        <a:t>revenir</a:t>
                      </a:r>
                      <a:r>
                        <a:rPr lang="en-GB" sz="2400" b="0" dirty="0">
                          <a:solidFill>
                            <a:schemeClr val="accent1">
                              <a:lumMod val="50000"/>
                            </a:schemeClr>
                          </a:solidFill>
                        </a:rPr>
                        <a:t> des </a:t>
                      </a:r>
                      <a:r>
                        <a:rPr lang="en-GB" sz="2400" b="0" dirty="0" err="1">
                          <a:solidFill>
                            <a:schemeClr val="accent1">
                              <a:lumMod val="50000"/>
                            </a:schemeClr>
                          </a:solidFill>
                        </a:rPr>
                        <a:t>vacances</a:t>
                      </a:r>
                      <a:endParaRPr lang="en-GB" sz="2400" b="1"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quand</a:t>
                      </a:r>
                      <a:r>
                        <a:rPr lang="en-GB" sz="2400" b="1" dirty="0">
                          <a:solidFill>
                            <a:schemeClr val="accent1">
                              <a:lumMod val="50000"/>
                            </a:schemeClr>
                          </a:solidFill>
                        </a:rPr>
                        <a:t> ?</a:t>
                      </a:r>
                    </a:p>
                  </a:txBody>
                  <a:tcPr anchor="ctr"/>
                </a:tc>
                <a:tc>
                  <a:txBody>
                    <a:bodyPr/>
                    <a:lstStyle/>
                    <a:p>
                      <a:pPr algn="l"/>
                      <a:endParaRPr lang="en-GB" sz="2400" dirty="0">
                        <a:solidFill>
                          <a:schemeClr val="accent1">
                            <a:lumMod val="50000"/>
                          </a:schemeClr>
                        </a:solidFill>
                      </a:endParaRPr>
                    </a:p>
                  </a:txBody>
                  <a:tcPr anchor="ctr"/>
                </a:tc>
                <a:tc>
                  <a:txBody>
                    <a:bodyPr/>
                    <a:lstStyle/>
                    <a:p>
                      <a:pPr algn="l"/>
                      <a:r>
                        <a:rPr lang="en-GB" sz="2400" dirty="0">
                          <a:solidFill>
                            <a:schemeClr val="accent1">
                              <a:lumMod val="50000"/>
                            </a:schemeClr>
                          </a:solidFill>
                        </a:rPr>
                        <a:t>today</a:t>
                      </a:r>
                    </a:p>
                  </a:txBody>
                  <a:tcPr anchor="ctr"/>
                </a:tc>
                <a:extLst>
                  <a:ext uri="{0D108BD9-81ED-4DB2-BD59-A6C34878D82A}">
                    <a16:rowId xmlns:a16="http://schemas.microsoft.com/office/drawing/2014/main" val="2035408191"/>
                  </a:ext>
                </a:extLst>
              </a:tr>
            </a:tbl>
          </a:graphicData>
        </a:graphic>
      </p:graphicFrame>
      <p:sp>
        <p:nvSpPr>
          <p:cNvPr id="12" name="Rounded Rectangle 46">
            <a:extLst>
              <a:ext uri="{FF2B5EF4-FFF2-40B4-BE49-F238E27FC236}">
                <a16:creationId xmlns:a16="http://schemas.microsoft.com/office/drawing/2014/main" id="{E05955C0-6048-4477-8546-28942F0D814A}"/>
              </a:ext>
            </a:extLst>
          </p:cNvPr>
          <p:cNvSpPr/>
          <p:nvPr/>
        </p:nvSpPr>
        <p:spPr>
          <a:xfrm>
            <a:off x="8763000" y="249869"/>
            <a:ext cx="3146920" cy="3984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2" descr="Free People Speaking Cliparts, Download Free Clip Art, Free Clip ...">
            <a:extLst>
              <a:ext uri="{FF2B5EF4-FFF2-40B4-BE49-F238E27FC236}">
                <a16:creationId xmlns:a16="http://schemas.microsoft.com/office/drawing/2014/main" id="{A65460FE-4980-4375-A174-89B9F4B2E0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7170" y="1352926"/>
            <a:ext cx="833833"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4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2" descr="Free People Speaking Cliparts, Download Free Clip Art, Free Clip ...">
            <a:extLst>
              <a:ext uri="{FF2B5EF4-FFF2-40B4-BE49-F238E27FC236}">
                <a16:creationId xmlns:a16="http://schemas.microsoft.com/office/drawing/2014/main" id="{95292214-FAAC-4B61-90C7-1D206C2997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7170" y="1352926"/>
            <a:ext cx="833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6" name="TextBox 5">
            <a:extLst>
              <a:ext uri="{FF2B5EF4-FFF2-40B4-BE49-F238E27FC236}">
                <a16:creationId xmlns:a16="http://schemas.microsoft.com/office/drawing/2014/main" id="{28084BE4-A4AF-364C-B8E5-ED6D583A6685}"/>
              </a:ext>
            </a:extLst>
          </p:cNvPr>
          <p:cNvSpPr txBox="1"/>
          <p:nvPr/>
        </p:nvSpPr>
        <p:spPr>
          <a:xfrm>
            <a:off x="156000" y="1297428"/>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ton / ta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les choses.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similaires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9" name="Table 6">
            <a:extLst>
              <a:ext uri="{FF2B5EF4-FFF2-40B4-BE49-F238E27FC236}">
                <a16:creationId xmlns:a16="http://schemas.microsoft.com/office/drawing/2014/main" id="{65D25C8E-88AC-4414-81E5-ED07155CD96C}"/>
              </a:ext>
            </a:extLst>
          </p:cNvPr>
          <p:cNvGraphicFramePr>
            <a:graphicFrameLocks noGrp="1"/>
          </p:cNvGraphicFramePr>
          <p:nvPr/>
        </p:nvGraphicFramePr>
        <p:xfrm>
          <a:off x="336000" y="2261861"/>
          <a:ext cx="11520000" cy="3805362"/>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400000">
                  <a:extLst>
                    <a:ext uri="{9D8B030D-6E8A-4147-A177-3AD203B41FA5}">
                      <a16:colId xmlns:a16="http://schemas.microsoft.com/office/drawing/2014/main" val="3163263684"/>
                    </a:ext>
                  </a:extLst>
                </a:gridCol>
                <a:gridCol w="5400000">
                  <a:extLst>
                    <a:ext uri="{9D8B030D-6E8A-4147-A177-3AD203B41FA5}">
                      <a16:colId xmlns:a16="http://schemas.microsoft.com/office/drawing/2014/main" val="2578846875"/>
                    </a:ext>
                  </a:extLst>
                </a:gridCol>
              </a:tblGrid>
              <a:tr h="497067">
                <a:tc>
                  <a:txBody>
                    <a:bodyPr/>
                    <a:lstStyle/>
                    <a:p>
                      <a:pPr algn="ctr"/>
                      <a:endParaRPr lang="en-GB" sz="2400" dirty="0"/>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t>Partenaire</a:t>
                      </a:r>
                      <a:r>
                        <a:rPr lang="en-GB" sz="2400" b="1" dirty="0"/>
                        <a:t> 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t>Partenaire</a:t>
                      </a:r>
                      <a:r>
                        <a:rPr lang="en-GB" sz="2400" b="1" dirty="0"/>
                        <a:t> B...</a:t>
                      </a:r>
                    </a:p>
                  </a:txBody>
                  <a:tcPr anchor="ctr"/>
                </a:tc>
                <a:extLst>
                  <a:ext uri="{0D108BD9-81ED-4DB2-BD59-A6C34878D82A}">
                    <a16:rowId xmlns:a16="http://schemas.microsoft.com/office/drawing/2014/main" val="1153431983"/>
                  </a:ext>
                </a:extLst>
              </a:tr>
              <a:tr h="497067">
                <a:tc>
                  <a:txBody>
                    <a:bodyPr/>
                    <a:lstStyle/>
                    <a:p>
                      <a:pPr algn="ctr"/>
                      <a:r>
                        <a:rPr lang="en-GB" sz="2400" dirty="0">
                          <a:solidFill>
                            <a:schemeClr val="accent1">
                              <a:lumMod val="50000"/>
                            </a:schemeClr>
                          </a:solidFill>
                        </a:rPr>
                        <a:t>1.</a:t>
                      </a:r>
                    </a:p>
                  </a:txBody>
                  <a:tcPr anchor="ctr"/>
                </a:tc>
                <a:tc>
                  <a:txBody>
                    <a:bodyPr/>
                    <a:lstStyle/>
                    <a:p>
                      <a:pPr algn="l"/>
                      <a:r>
                        <a:rPr lang="en-GB" sz="2400" dirty="0">
                          <a:solidFill>
                            <a:schemeClr val="accent1">
                              <a:lumMod val="50000"/>
                            </a:schemeClr>
                          </a:solidFill>
                        </a:rPr>
                        <a:t>… sort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ville</a:t>
                      </a:r>
                      <a:r>
                        <a:rPr lang="en-GB" sz="2400" dirty="0">
                          <a:solidFill>
                            <a:schemeClr val="accent1">
                              <a:lumMod val="50000"/>
                            </a:schemeClr>
                          </a:solidFill>
                        </a:rPr>
                        <a:t> le </a:t>
                      </a:r>
                      <a:r>
                        <a:rPr lang="en-GB" sz="2400" dirty="0" err="1">
                          <a:solidFill>
                            <a:schemeClr val="accent1">
                              <a:lumMod val="50000"/>
                            </a:schemeClr>
                          </a:solidFill>
                        </a:rPr>
                        <a:t>samedi</a:t>
                      </a:r>
                      <a:r>
                        <a:rPr lang="en-GB" sz="2400" dirty="0">
                          <a:solidFill>
                            <a:schemeClr val="accent1">
                              <a:lumMod val="50000"/>
                            </a:schemeClr>
                          </a:solidFill>
                        </a:rPr>
                        <a:t>.</a:t>
                      </a:r>
                    </a:p>
                  </a:txBody>
                  <a:tcPr anchor="ctr"/>
                </a:tc>
                <a:tc>
                  <a:txBody>
                    <a:bodyPr/>
                    <a:lstStyle/>
                    <a:p>
                      <a:pPr algn="l"/>
                      <a:r>
                        <a:rPr lang="en-GB" sz="2400" dirty="0">
                          <a:solidFill>
                            <a:schemeClr val="accent1">
                              <a:lumMod val="50000"/>
                            </a:schemeClr>
                          </a:solidFill>
                        </a:rPr>
                        <a:t>… sort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ville</a:t>
                      </a:r>
                      <a:r>
                        <a:rPr lang="en-GB" sz="2400" dirty="0">
                          <a:solidFill>
                            <a:schemeClr val="accent1">
                              <a:lumMod val="50000"/>
                            </a:schemeClr>
                          </a:solidFill>
                        </a:rPr>
                        <a:t> </a:t>
                      </a:r>
                      <a:r>
                        <a:rPr lang="en-GB" sz="2400" dirty="0" err="1">
                          <a:solidFill>
                            <a:schemeClr val="accent1">
                              <a:lumMod val="50000"/>
                            </a:schemeClr>
                          </a:solidFill>
                        </a:rPr>
                        <a:t>chaque</a:t>
                      </a:r>
                      <a:r>
                        <a:rPr lang="en-GB" sz="2400" dirty="0">
                          <a:solidFill>
                            <a:schemeClr val="accent1">
                              <a:lumMod val="50000"/>
                            </a:schemeClr>
                          </a:solidFill>
                        </a:rPr>
                        <a:t> jour.</a:t>
                      </a:r>
                    </a:p>
                  </a:txBody>
                  <a:tcPr anchor="ctr"/>
                </a:tc>
                <a:extLst>
                  <a:ext uri="{0D108BD9-81ED-4DB2-BD59-A6C34878D82A}">
                    <a16:rowId xmlns:a16="http://schemas.microsoft.com/office/drawing/2014/main" val="1171492714"/>
                  </a:ext>
                </a:extLst>
              </a:tr>
              <a:tr h="497067">
                <a:tc>
                  <a:txBody>
                    <a:bodyPr/>
                    <a:lstStyle/>
                    <a:p>
                      <a:pPr algn="ctr"/>
                      <a:r>
                        <a:rPr lang="en-GB" sz="2400" dirty="0">
                          <a:solidFill>
                            <a:schemeClr val="accent1">
                              <a:lumMod val="50000"/>
                            </a:schemeClr>
                          </a:solidFill>
                        </a:rPr>
                        <a:t>2.</a:t>
                      </a:r>
                    </a:p>
                  </a:txBody>
                  <a:tcPr anchor="ctr"/>
                </a:tc>
                <a:tc>
                  <a:txBody>
                    <a:bodyPr/>
                    <a:lstStyle/>
                    <a:p>
                      <a:pPr algn="l"/>
                      <a:r>
                        <a:rPr lang="en-GB" sz="2400" dirty="0">
                          <a:solidFill>
                            <a:schemeClr val="accent1">
                              <a:lumMod val="50000"/>
                            </a:schemeClr>
                          </a:solidFill>
                        </a:rPr>
                        <a:t>… </a:t>
                      </a:r>
                      <a:r>
                        <a:rPr lang="en-GB" sz="2400" dirty="0" err="1">
                          <a:solidFill>
                            <a:schemeClr val="accent1">
                              <a:lumMod val="50000"/>
                            </a:schemeClr>
                          </a:solidFill>
                        </a:rPr>
                        <a:t>vient</a:t>
                      </a:r>
                      <a:r>
                        <a:rPr lang="en-GB" sz="2400" dirty="0">
                          <a:solidFill>
                            <a:schemeClr val="accent1">
                              <a:lumMod val="50000"/>
                            </a:schemeClr>
                          </a:solidFill>
                        </a:rPr>
                        <a:t> </a:t>
                      </a:r>
                      <a:r>
                        <a:rPr lang="en-GB" sz="2400" dirty="0" err="1">
                          <a:solidFill>
                            <a:schemeClr val="accent1">
                              <a:lumMod val="50000"/>
                            </a:schemeClr>
                          </a:solidFill>
                        </a:rPr>
                        <a:t>ici</a:t>
                      </a:r>
                      <a:r>
                        <a:rPr lang="en-GB" sz="2400" dirty="0">
                          <a:solidFill>
                            <a:schemeClr val="accent1">
                              <a:lumMod val="50000"/>
                            </a:schemeClr>
                          </a:solidFill>
                        </a:rPr>
                        <a:t>.</a:t>
                      </a:r>
                    </a:p>
                  </a:txBody>
                  <a:tcPr anchor="ctr"/>
                </a:tc>
                <a:tc>
                  <a:txBody>
                    <a:bodyPr/>
                    <a:lstStyle/>
                    <a:p>
                      <a:pPr algn="l"/>
                      <a:r>
                        <a:rPr lang="en-GB" sz="2400" dirty="0">
                          <a:solidFill>
                            <a:schemeClr val="accent1">
                              <a:lumMod val="50000"/>
                            </a:schemeClr>
                          </a:solidFill>
                        </a:rPr>
                        <a:t>… </a:t>
                      </a:r>
                      <a:r>
                        <a:rPr lang="en-GB" sz="2400" dirty="0" err="1">
                          <a:solidFill>
                            <a:schemeClr val="accent1">
                              <a:lumMod val="50000"/>
                            </a:schemeClr>
                          </a:solidFill>
                        </a:rPr>
                        <a:t>vient</a:t>
                      </a:r>
                      <a:r>
                        <a:rPr lang="en-GB" sz="2400" dirty="0">
                          <a:solidFill>
                            <a:schemeClr val="accent1">
                              <a:lumMod val="50000"/>
                            </a:schemeClr>
                          </a:solidFill>
                        </a:rPr>
                        <a:t> dehors.</a:t>
                      </a:r>
                    </a:p>
                  </a:txBody>
                  <a:tcPr anchor="ctr"/>
                </a:tc>
                <a:extLst>
                  <a:ext uri="{0D108BD9-81ED-4DB2-BD59-A6C34878D82A}">
                    <a16:rowId xmlns:a16="http://schemas.microsoft.com/office/drawing/2014/main" val="1961458278"/>
                  </a:ext>
                </a:extLst>
              </a:tr>
              <a:tr h="497067">
                <a:tc>
                  <a:txBody>
                    <a:bodyPr/>
                    <a:lstStyle/>
                    <a:p>
                      <a:pPr algn="ctr"/>
                      <a:r>
                        <a:rPr lang="en-GB" sz="2400" dirty="0">
                          <a:solidFill>
                            <a:schemeClr val="accent1">
                              <a:lumMod val="50000"/>
                            </a:schemeClr>
                          </a:solidFill>
                        </a:rPr>
                        <a:t>3.</a:t>
                      </a:r>
                    </a:p>
                  </a:txBody>
                  <a:tcPr anchor="ctr"/>
                </a:tc>
                <a:tc>
                  <a:txBody>
                    <a:bodyPr/>
                    <a:lstStyle/>
                    <a:p>
                      <a:pPr algn="l"/>
                      <a:r>
                        <a:rPr lang="en-GB" sz="2400" dirty="0">
                          <a:solidFill>
                            <a:schemeClr val="accent1">
                              <a:lumMod val="50000"/>
                            </a:schemeClr>
                          </a:solidFill>
                        </a:rPr>
                        <a:t>… part </a:t>
                      </a:r>
                      <a:r>
                        <a:rPr lang="en-GB" sz="2400" dirty="0" err="1">
                          <a:solidFill>
                            <a:schemeClr val="accent1">
                              <a:lumMod val="50000"/>
                            </a:schemeClr>
                          </a:solidFill>
                        </a:rPr>
                        <a:t>tôt</a:t>
                      </a:r>
                      <a:r>
                        <a:rPr lang="en-GB" sz="2400" dirty="0">
                          <a:solidFill>
                            <a:schemeClr val="accent1">
                              <a:lumMod val="50000"/>
                            </a:schemeClr>
                          </a:solidFill>
                        </a:rPr>
                        <a:t> pour le </a:t>
                      </a:r>
                      <a:r>
                        <a:rPr lang="en-GB" sz="2400" dirty="0" err="1">
                          <a:solidFill>
                            <a:schemeClr val="accent1">
                              <a:lumMod val="50000"/>
                            </a:schemeClr>
                          </a:solidFill>
                        </a:rPr>
                        <a:t>collège</a:t>
                      </a:r>
                      <a:r>
                        <a:rPr lang="en-GB" sz="2400" dirty="0">
                          <a:solidFill>
                            <a:schemeClr val="accent1">
                              <a:lumMod val="50000"/>
                            </a:schemeClr>
                          </a:solidFill>
                        </a:rPr>
                        <a:t>.</a:t>
                      </a:r>
                    </a:p>
                  </a:txBody>
                  <a:tcPr anchor="ctr"/>
                </a:tc>
                <a:tc>
                  <a:txBody>
                    <a:bodyPr/>
                    <a:lstStyle/>
                    <a:p>
                      <a:pPr algn="l"/>
                      <a:r>
                        <a:rPr lang="en-GB" sz="2400" dirty="0">
                          <a:solidFill>
                            <a:schemeClr val="accent1">
                              <a:lumMod val="50000"/>
                            </a:schemeClr>
                          </a:solidFill>
                        </a:rPr>
                        <a:t>… part </a:t>
                      </a:r>
                      <a:r>
                        <a:rPr lang="en-GB" sz="2400" dirty="0" err="1">
                          <a:solidFill>
                            <a:schemeClr val="accent1">
                              <a:lumMod val="50000"/>
                            </a:schemeClr>
                          </a:solidFill>
                        </a:rPr>
                        <a:t>en</a:t>
                      </a:r>
                      <a:r>
                        <a:rPr lang="en-GB" sz="2400" dirty="0">
                          <a:solidFill>
                            <a:schemeClr val="accent1">
                              <a:lumMod val="50000"/>
                            </a:schemeClr>
                          </a:solidFill>
                        </a:rPr>
                        <a:t> retard pour le college.</a:t>
                      </a:r>
                    </a:p>
                  </a:txBody>
                  <a:tcPr anchor="ctr"/>
                </a:tc>
                <a:extLst>
                  <a:ext uri="{0D108BD9-81ED-4DB2-BD59-A6C34878D82A}">
                    <a16:rowId xmlns:a16="http://schemas.microsoft.com/office/drawing/2014/main" val="2189313960"/>
                  </a:ext>
                </a:extLst>
              </a:tr>
              <a:tr h="497067">
                <a:tc>
                  <a:txBody>
                    <a:bodyPr/>
                    <a:lstStyle/>
                    <a:p>
                      <a:pPr algn="ctr"/>
                      <a:r>
                        <a:rPr lang="en-GB" sz="2400" dirty="0">
                          <a:solidFill>
                            <a:schemeClr val="accent1">
                              <a:lumMod val="50000"/>
                            </a:schemeClr>
                          </a:solidFill>
                        </a:rPr>
                        <a:t>4.</a:t>
                      </a:r>
                    </a:p>
                  </a:txBody>
                  <a:tcPr anchor="ctr"/>
                </a:tc>
                <a:tc>
                  <a:txBody>
                    <a:bodyPr/>
                    <a:lstStyle/>
                    <a:p>
                      <a:pPr algn="l"/>
                      <a:r>
                        <a:rPr lang="en-GB" sz="2400" dirty="0">
                          <a:solidFill>
                            <a:schemeClr val="accent1">
                              <a:lumMod val="50000"/>
                            </a:schemeClr>
                          </a:solidFill>
                        </a:rPr>
                        <a:t>… </a:t>
                      </a:r>
                      <a:r>
                        <a:rPr lang="en-GB" sz="2400" dirty="0" err="1">
                          <a:solidFill>
                            <a:schemeClr val="accent1">
                              <a:lumMod val="50000"/>
                            </a:schemeClr>
                          </a:solidFill>
                        </a:rPr>
                        <a:t>devient</a:t>
                      </a:r>
                      <a:r>
                        <a:rPr lang="en-GB" sz="2400" dirty="0">
                          <a:solidFill>
                            <a:schemeClr val="accent1">
                              <a:lumMod val="50000"/>
                            </a:schemeClr>
                          </a:solidFill>
                        </a:rPr>
                        <a:t> </a:t>
                      </a:r>
                      <a:r>
                        <a:rPr lang="en-GB" sz="2400" dirty="0" err="1">
                          <a:solidFill>
                            <a:schemeClr val="accent1">
                              <a:lumMod val="50000"/>
                            </a:schemeClr>
                          </a:solidFill>
                        </a:rPr>
                        <a:t>parfois</a:t>
                      </a:r>
                      <a:r>
                        <a:rPr lang="en-GB" sz="2400" dirty="0">
                          <a:solidFill>
                            <a:schemeClr val="accent1">
                              <a:lumMod val="50000"/>
                            </a:schemeClr>
                          </a:solidFill>
                        </a:rPr>
                        <a:t> </a:t>
                      </a:r>
                      <a:r>
                        <a:rPr lang="en-GB" sz="2400" dirty="0" err="1">
                          <a:solidFill>
                            <a:schemeClr val="accent1">
                              <a:lumMod val="50000"/>
                            </a:schemeClr>
                          </a:solidFill>
                        </a:rPr>
                        <a:t>malade</a:t>
                      </a:r>
                      <a:r>
                        <a:rPr lang="en-GB" sz="2400" dirty="0">
                          <a:solidFill>
                            <a:schemeClr val="accent1">
                              <a:lumMod val="50000"/>
                            </a:schemeClr>
                          </a:solidFill>
                        </a:rPr>
                        <a:t>.</a:t>
                      </a:r>
                    </a:p>
                  </a:txBody>
                  <a:tcPr anchor="ctr"/>
                </a:tc>
                <a:tc>
                  <a:txBody>
                    <a:bodyPr/>
                    <a:lstStyle/>
                    <a:p>
                      <a:pPr algn="l"/>
                      <a:r>
                        <a:rPr lang="en-GB" sz="2400" dirty="0">
                          <a:solidFill>
                            <a:schemeClr val="accent1">
                              <a:lumMod val="50000"/>
                            </a:schemeClr>
                          </a:solidFill>
                        </a:rPr>
                        <a:t>… </a:t>
                      </a:r>
                      <a:r>
                        <a:rPr lang="en-GB" sz="2400" dirty="0" err="1">
                          <a:solidFill>
                            <a:schemeClr val="accent1">
                              <a:lumMod val="50000"/>
                            </a:schemeClr>
                          </a:solidFill>
                        </a:rPr>
                        <a:t>devient</a:t>
                      </a:r>
                      <a:r>
                        <a:rPr lang="en-GB" sz="2400" dirty="0">
                          <a:solidFill>
                            <a:schemeClr val="accent1">
                              <a:lumMod val="50000"/>
                            </a:schemeClr>
                          </a:solidFill>
                        </a:rPr>
                        <a:t> </a:t>
                      </a:r>
                      <a:r>
                        <a:rPr lang="en-GB" sz="2400" dirty="0" err="1">
                          <a:solidFill>
                            <a:schemeClr val="accent1">
                              <a:lumMod val="50000"/>
                            </a:schemeClr>
                          </a:solidFill>
                        </a:rPr>
                        <a:t>souvent</a:t>
                      </a:r>
                      <a:r>
                        <a:rPr lang="en-GB" sz="2400" dirty="0">
                          <a:solidFill>
                            <a:schemeClr val="accent1">
                              <a:lumMod val="50000"/>
                            </a:schemeClr>
                          </a:solidFill>
                        </a:rPr>
                        <a:t> </a:t>
                      </a:r>
                      <a:r>
                        <a:rPr lang="en-GB" sz="2400" dirty="0" err="1">
                          <a:solidFill>
                            <a:schemeClr val="accent1">
                              <a:lumMod val="50000"/>
                            </a:schemeClr>
                          </a:solidFill>
                        </a:rPr>
                        <a:t>malade</a:t>
                      </a:r>
                      <a:r>
                        <a:rPr lang="en-GB" sz="2400" dirty="0">
                          <a:solidFill>
                            <a:schemeClr val="accent1">
                              <a:lumMod val="50000"/>
                            </a:schemeClr>
                          </a:solidFill>
                        </a:rPr>
                        <a:t>.</a:t>
                      </a:r>
                    </a:p>
                  </a:txBody>
                  <a:tcPr anchor="ctr"/>
                </a:tc>
                <a:extLst>
                  <a:ext uri="{0D108BD9-81ED-4DB2-BD59-A6C34878D82A}">
                    <a16:rowId xmlns:a16="http://schemas.microsoft.com/office/drawing/2014/main" val="2344197191"/>
                  </a:ext>
                </a:extLst>
              </a:tr>
              <a:tr h="497067">
                <a:tc>
                  <a:txBody>
                    <a:bodyPr/>
                    <a:lstStyle/>
                    <a:p>
                      <a:pPr algn="ctr"/>
                      <a:r>
                        <a:rPr lang="en-GB" sz="2400" dirty="0">
                          <a:solidFill>
                            <a:schemeClr val="accent1">
                              <a:lumMod val="50000"/>
                            </a:schemeClr>
                          </a:solidFill>
                        </a:rPr>
                        <a:t>5.</a:t>
                      </a:r>
                    </a:p>
                  </a:txBody>
                  <a:tcPr anchor="ctr"/>
                </a:tc>
                <a:tc>
                  <a:txBody>
                    <a:bodyPr/>
                    <a:lstStyle/>
                    <a:p>
                      <a:pPr algn="l"/>
                      <a:r>
                        <a:rPr lang="en-GB" sz="2400" dirty="0">
                          <a:solidFill>
                            <a:schemeClr val="accent1">
                              <a:lumMod val="50000"/>
                            </a:schemeClr>
                          </a:solidFill>
                        </a:rPr>
                        <a:t>… </a:t>
                      </a:r>
                      <a:r>
                        <a:rPr lang="en-GB" sz="2400" dirty="0" err="1">
                          <a:solidFill>
                            <a:schemeClr val="accent1">
                              <a:lumMod val="50000"/>
                            </a:schemeClr>
                          </a:solidFill>
                        </a:rPr>
                        <a:t>dort</a:t>
                      </a:r>
                      <a:r>
                        <a:rPr lang="en-GB" sz="2400" dirty="0">
                          <a:solidFill>
                            <a:schemeClr val="accent1">
                              <a:lumMod val="50000"/>
                            </a:schemeClr>
                          </a:solidFill>
                        </a:rPr>
                        <a:t> </a:t>
                      </a:r>
                      <a:r>
                        <a:rPr lang="en-GB" sz="2400" dirty="0" err="1">
                          <a:solidFill>
                            <a:schemeClr val="accent1">
                              <a:lumMod val="50000"/>
                            </a:schemeClr>
                          </a:solidFill>
                        </a:rPr>
                        <a:t>assez</a:t>
                      </a:r>
                      <a:r>
                        <a:rPr lang="en-GB" sz="2400" dirty="0">
                          <a:solidFill>
                            <a:schemeClr val="accent1">
                              <a:lumMod val="50000"/>
                            </a:schemeClr>
                          </a:solidFill>
                        </a:rPr>
                        <a:t> bien.</a:t>
                      </a:r>
                    </a:p>
                  </a:txBody>
                  <a:tcPr anchor="ctr"/>
                </a:tc>
                <a:tc>
                  <a:txBody>
                    <a:bodyPr/>
                    <a:lstStyle/>
                    <a:p>
                      <a:pPr algn="l"/>
                      <a:r>
                        <a:rPr lang="en-GB" sz="2400" dirty="0">
                          <a:solidFill>
                            <a:schemeClr val="accent1">
                              <a:lumMod val="50000"/>
                            </a:schemeClr>
                          </a:solidFill>
                        </a:rPr>
                        <a:t>… </a:t>
                      </a:r>
                      <a:r>
                        <a:rPr lang="en-GB" sz="2400" dirty="0" err="1">
                          <a:solidFill>
                            <a:schemeClr val="accent1">
                              <a:lumMod val="50000"/>
                            </a:schemeClr>
                          </a:solidFill>
                        </a:rPr>
                        <a:t>dort</a:t>
                      </a:r>
                      <a:r>
                        <a:rPr lang="en-GB" sz="2400" dirty="0">
                          <a:solidFill>
                            <a:schemeClr val="accent1">
                              <a:lumMod val="50000"/>
                            </a:schemeClr>
                          </a:solidFill>
                        </a:rPr>
                        <a:t> </a:t>
                      </a:r>
                      <a:r>
                        <a:rPr lang="en-GB" sz="2400" dirty="0" err="1">
                          <a:solidFill>
                            <a:schemeClr val="accent1">
                              <a:lumMod val="50000"/>
                            </a:schemeClr>
                          </a:solidFill>
                        </a:rPr>
                        <a:t>très</a:t>
                      </a:r>
                      <a:r>
                        <a:rPr lang="en-GB" sz="2400" dirty="0">
                          <a:solidFill>
                            <a:schemeClr val="accent1">
                              <a:lumMod val="50000"/>
                            </a:schemeClr>
                          </a:solidFill>
                        </a:rPr>
                        <a:t> bien.</a:t>
                      </a:r>
                    </a:p>
                  </a:txBody>
                  <a:tcPr anchor="ctr"/>
                </a:tc>
                <a:extLst>
                  <a:ext uri="{0D108BD9-81ED-4DB2-BD59-A6C34878D82A}">
                    <a16:rowId xmlns:a16="http://schemas.microsoft.com/office/drawing/2014/main" val="1972389626"/>
                  </a:ext>
                </a:extLst>
              </a:tr>
              <a:tr h="497067">
                <a:tc>
                  <a:txBody>
                    <a:bodyPr/>
                    <a:lstStyle/>
                    <a:p>
                      <a:pPr algn="ctr"/>
                      <a:r>
                        <a:rPr lang="en-GB" sz="2400" dirty="0">
                          <a:solidFill>
                            <a:schemeClr val="accent1">
                              <a:lumMod val="50000"/>
                            </a:schemeClr>
                          </a:solidFill>
                        </a:rPr>
                        <a:t>6.</a:t>
                      </a:r>
                    </a:p>
                  </a:txBody>
                  <a:tcPr anchor="ctr"/>
                </a:tc>
                <a:tc>
                  <a:txBody>
                    <a:bodyPr/>
                    <a:lstStyle/>
                    <a:p>
                      <a:pPr algn="l"/>
                      <a:r>
                        <a:rPr lang="en-GB" sz="2400" dirty="0">
                          <a:solidFill>
                            <a:schemeClr val="accent1">
                              <a:lumMod val="50000"/>
                            </a:schemeClr>
                          </a:solidFill>
                        </a:rPr>
                        <a:t>… </a:t>
                      </a:r>
                      <a:r>
                        <a:rPr lang="en-GB" sz="2400" dirty="0" err="1">
                          <a:solidFill>
                            <a:schemeClr val="accent1">
                              <a:lumMod val="50000"/>
                            </a:schemeClr>
                          </a:solidFill>
                        </a:rPr>
                        <a:t>revient</a:t>
                      </a:r>
                      <a:r>
                        <a:rPr lang="en-GB" sz="2400" dirty="0">
                          <a:solidFill>
                            <a:schemeClr val="accent1">
                              <a:lumMod val="50000"/>
                            </a:schemeClr>
                          </a:solidFill>
                        </a:rPr>
                        <a:t> des </a:t>
                      </a:r>
                      <a:r>
                        <a:rPr lang="en-GB" sz="2400" dirty="0" err="1">
                          <a:solidFill>
                            <a:schemeClr val="accent1">
                              <a:lumMod val="50000"/>
                            </a:schemeClr>
                          </a:solidFill>
                        </a:rPr>
                        <a:t>vacances</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ce</a:t>
                      </a:r>
                      <a:r>
                        <a:rPr lang="en-GB" sz="2400" dirty="0">
                          <a:solidFill>
                            <a:schemeClr val="accent1">
                              <a:lumMod val="50000"/>
                            </a:schemeClr>
                          </a:solidFill>
                        </a:rPr>
                        <a:t> moment.</a:t>
                      </a:r>
                    </a:p>
                  </a:txBody>
                  <a:tcPr anchor="ctr"/>
                </a:tc>
                <a:tc>
                  <a:txBody>
                    <a:bodyPr/>
                    <a:lstStyle/>
                    <a:p>
                      <a:pPr algn="l"/>
                      <a:r>
                        <a:rPr lang="en-GB" sz="2400" dirty="0">
                          <a:solidFill>
                            <a:schemeClr val="accent1">
                              <a:lumMod val="50000"/>
                            </a:schemeClr>
                          </a:solidFill>
                        </a:rPr>
                        <a:t>… </a:t>
                      </a:r>
                      <a:r>
                        <a:rPr lang="en-GB" sz="2400" dirty="0" err="1">
                          <a:solidFill>
                            <a:schemeClr val="accent1">
                              <a:lumMod val="50000"/>
                            </a:schemeClr>
                          </a:solidFill>
                        </a:rPr>
                        <a:t>revient</a:t>
                      </a:r>
                      <a:r>
                        <a:rPr lang="en-GB" sz="2400" dirty="0">
                          <a:solidFill>
                            <a:schemeClr val="accent1">
                              <a:lumMod val="50000"/>
                            </a:schemeClr>
                          </a:solidFill>
                        </a:rPr>
                        <a:t> des </a:t>
                      </a:r>
                      <a:r>
                        <a:rPr lang="en-GB" sz="2400" dirty="0" err="1">
                          <a:solidFill>
                            <a:schemeClr val="accent1">
                              <a:lumMod val="50000"/>
                            </a:schemeClr>
                          </a:solidFill>
                        </a:rPr>
                        <a:t>vacances</a:t>
                      </a:r>
                      <a:r>
                        <a:rPr lang="en-GB" sz="2400" dirty="0">
                          <a:solidFill>
                            <a:schemeClr val="accent1">
                              <a:lumMod val="50000"/>
                            </a:schemeClr>
                          </a:solidFill>
                        </a:rPr>
                        <a:t> </a:t>
                      </a:r>
                      <a:r>
                        <a:rPr lang="en-GB" sz="2400" dirty="0" err="1">
                          <a:solidFill>
                            <a:schemeClr val="accent1">
                              <a:lumMod val="50000"/>
                            </a:schemeClr>
                          </a:solidFill>
                        </a:rPr>
                        <a:t>aujourd’hui</a:t>
                      </a:r>
                      <a:r>
                        <a:rPr lang="en-GB" sz="2400" dirty="0">
                          <a:solidFill>
                            <a:schemeClr val="accent1">
                              <a:lumMod val="50000"/>
                            </a:schemeClr>
                          </a:solidFill>
                        </a:rPr>
                        <a:t>.</a:t>
                      </a:r>
                    </a:p>
                  </a:txBody>
                  <a:tcPr anchor="ctr"/>
                </a:tc>
                <a:extLst>
                  <a:ext uri="{0D108BD9-81ED-4DB2-BD59-A6C34878D82A}">
                    <a16:rowId xmlns:a16="http://schemas.microsoft.com/office/drawing/2014/main" val="2035408191"/>
                  </a:ext>
                </a:extLst>
              </a:tr>
            </a:tbl>
          </a:graphicData>
        </a:graphic>
      </p:graphicFrame>
      <p:sp>
        <p:nvSpPr>
          <p:cNvPr id="12" name="Rounded Rectangle 46">
            <a:extLst>
              <a:ext uri="{FF2B5EF4-FFF2-40B4-BE49-F238E27FC236}">
                <a16:creationId xmlns:a16="http://schemas.microsoft.com/office/drawing/2014/main" id="{E05955C0-6048-4477-8546-28942F0D814A}"/>
              </a:ext>
            </a:extLst>
          </p:cNvPr>
          <p:cNvSpPr/>
          <p:nvPr/>
        </p:nvSpPr>
        <p:spPr>
          <a:xfrm>
            <a:off x="8763000" y="249869"/>
            <a:ext cx="3146920" cy="3984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1789D2F-4E9D-4986-B45B-C1916807C39B}"/>
              </a:ext>
            </a:extLst>
          </p:cNvPr>
          <p:cNvSpPr txBox="1"/>
          <p:nvPr/>
        </p:nvSpPr>
        <p:spPr>
          <a:xfrm>
            <a:off x="6457245" y="353440"/>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Réponses</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5A6CD205-54CF-40D5-BE04-FA5A9F78D8F5}"/>
              </a:ext>
            </a:extLst>
          </p:cNvPr>
          <p:cNvSpPr txBox="1"/>
          <p:nvPr/>
        </p:nvSpPr>
        <p:spPr>
          <a:xfrm>
            <a:off x="10336460" y="790777"/>
            <a:ext cx="1752600" cy="1464231"/>
          </a:xfrm>
          <a:prstGeom prst="wedgeRoundRectCallout">
            <a:avLst>
              <a:gd name="adj1" fmla="val -20832"/>
              <a:gd name="adj2" fmla="val 64196"/>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Change verbs to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phrases.</a:t>
            </a:r>
          </a:p>
        </p:txBody>
      </p:sp>
    </p:spTree>
    <p:extLst>
      <p:ext uri="{BB962C8B-B14F-4D97-AF65-F5344CB8AC3E}">
        <p14:creationId xmlns:p14="http://schemas.microsoft.com/office/powerpoint/2010/main" val="377414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015" y="0"/>
            <a:ext cx="10515600" cy="1325563"/>
          </a:xfrm>
        </p:spPr>
        <p:txBody>
          <a:bodyPr/>
          <a:lstStyle/>
          <a:p>
            <a:r>
              <a:rPr lang="en-GB" b="1" dirty="0">
                <a:solidFill>
                  <a:srgbClr val="115076"/>
                </a:solidFill>
                <a:latin typeface="Century Gothic" panose="020B0502020202020204" pitchFamily="34" charset="0"/>
              </a:rPr>
              <a:t>This session</a:t>
            </a:r>
          </a:p>
        </p:txBody>
      </p:sp>
      <p:sp>
        <p:nvSpPr>
          <p:cNvPr id="3" name="Content Placeholder 2"/>
          <p:cNvSpPr>
            <a:spLocks noGrp="1"/>
          </p:cNvSpPr>
          <p:nvPr>
            <p:ph idx="1"/>
          </p:nvPr>
        </p:nvSpPr>
        <p:spPr>
          <a:xfrm>
            <a:off x="592015" y="1381504"/>
            <a:ext cx="11330354" cy="4351338"/>
          </a:xfrm>
        </p:spPr>
        <p:txBody>
          <a:bodyPr>
            <a:normAutofit/>
          </a:bodyPr>
          <a:lstStyle/>
          <a:p>
            <a:pPr>
              <a:lnSpc>
                <a:spcPct val="150000"/>
              </a:lnSpc>
              <a:buClr>
                <a:schemeClr val="accent2"/>
              </a:buClr>
            </a:pPr>
            <a:r>
              <a:rPr lang="en-GB" dirty="0">
                <a:solidFill>
                  <a:srgbClr val="115076"/>
                </a:solidFill>
                <a:latin typeface="Century Gothic" panose="020B0502020202020204" pitchFamily="34" charset="0"/>
              </a:rPr>
              <a:t>Principles and key features of Y8 SoW</a:t>
            </a:r>
          </a:p>
          <a:p>
            <a:pPr>
              <a:lnSpc>
                <a:spcPct val="150000"/>
              </a:lnSpc>
              <a:buClr>
                <a:schemeClr val="accent2"/>
              </a:buClr>
            </a:pPr>
            <a:r>
              <a:rPr lang="en-GB" dirty="0">
                <a:solidFill>
                  <a:srgbClr val="115076"/>
                </a:solidFill>
              </a:rPr>
              <a:t>Walk through of Y8 SoW document (German)</a:t>
            </a:r>
          </a:p>
          <a:p>
            <a:pPr>
              <a:lnSpc>
                <a:spcPct val="150000"/>
              </a:lnSpc>
              <a:buClr>
                <a:schemeClr val="accent2"/>
              </a:buClr>
            </a:pPr>
            <a:r>
              <a:rPr lang="en-GB" dirty="0">
                <a:solidFill>
                  <a:srgbClr val="115076"/>
                </a:solidFill>
              </a:rPr>
              <a:t>Presentation of a resource based on SoW (French)</a:t>
            </a:r>
          </a:p>
          <a:p>
            <a:pPr>
              <a:lnSpc>
                <a:spcPct val="150000"/>
              </a:lnSpc>
              <a:buClr>
                <a:schemeClr val="accent2"/>
              </a:buClr>
            </a:pPr>
            <a:r>
              <a:rPr lang="en-GB" b="1" dirty="0">
                <a:solidFill>
                  <a:srgbClr val="115076"/>
                </a:solidFill>
              </a:rPr>
              <a:t>Next steps and links to further resources</a:t>
            </a:r>
          </a:p>
          <a:p>
            <a:pPr>
              <a:lnSpc>
                <a:spcPct val="150000"/>
              </a:lnSpc>
              <a:buClr>
                <a:schemeClr val="accent2"/>
              </a:buClr>
            </a:pPr>
            <a:endParaRPr lang="en-GB" b="1" dirty="0">
              <a:solidFill>
                <a:srgbClr val="115076"/>
              </a:solidFill>
            </a:endParaRPr>
          </a:p>
        </p:txBody>
      </p:sp>
      <p:pic>
        <p:nvPicPr>
          <p:cNvPr id="5" name="Picture 4" descr="green checkmark">
            <a:extLst>
              <a:ext uri="{FF2B5EF4-FFF2-40B4-BE49-F238E27FC236}">
                <a16:creationId xmlns:a16="http://schemas.microsoft.com/office/drawing/2014/main" id="{E062C38F-1C30-4D71-A721-F334F4820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8242" y="1325563"/>
            <a:ext cx="581918" cy="606165"/>
          </a:xfrm>
          <a:prstGeom prst="rect">
            <a:avLst/>
          </a:prstGeom>
        </p:spPr>
      </p:pic>
      <p:pic>
        <p:nvPicPr>
          <p:cNvPr id="6" name="Picture 5" descr="green checkmark">
            <a:extLst>
              <a:ext uri="{FF2B5EF4-FFF2-40B4-BE49-F238E27FC236}">
                <a16:creationId xmlns:a16="http://schemas.microsoft.com/office/drawing/2014/main" id="{142F9587-9A00-46BB-BE88-4134FB8CEF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2442" y="2093424"/>
            <a:ext cx="581918" cy="606165"/>
          </a:xfrm>
          <a:prstGeom prst="rect">
            <a:avLst/>
          </a:prstGeom>
        </p:spPr>
      </p:pic>
      <p:pic>
        <p:nvPicPr>
          <p:cNvPr id="7" name="Picture 6" descr="green checkmark">
            <a:extLst>
              <a:ext uri="{FF2B5EF4-FFF2-40B4-BE49-F238E27FC236}">
                <a16:creationId xmlns:a16="http://schemas.microsoft.com/office/drawing/2014/main" id="{E1C72F67-FA08-4514-A32E-268836417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1483" y="3108426"/>
            <a:ext cx="581918" cy="606165"/>
          </a:xfrm>
          <a:prstGeom prst="rect">
            <a:avLst/>
          </a:prstGeom>
        </p:spPr>
      </p:pic>
    </p:spTree>
    <p:extLst>
      <p:ext uri="{BB962C8B-B14F-4D97-AF65-F5344CB8AC3E}">
        <p14:creationId xmlns:p14="http://schemas.microsoft.com/office/powerpoint/2010/main" val="22794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5"/>
          <p:cNvSpPr txBox="1">
            <a:spLocks noGrp="1"/>
          </p:cNvSpPr>
          <p:nvPr>
            <p:ph type="title"/>
          </p:nvPr>
        </p:nvSpPr>
        <p:spPr>
          <a:xfrm>
            <a:off x="63500" y="201611"/>
            <a:ext cx="121285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ts val="4400"/>
              <a:buFont typeface="Century Gothic"/>
              <a:buNone/>
            </a:pPr>
            <a:r>
              <a:rPr lang="en-US" sz="3600" b="1" dirty="0">
                <a:solidFill>
                  <a:srgbClr val="115076"/>
                </a:solidFill>
              </a:rPr>
              <a:t>Next steps ? </a:t>
            </a:r>
            <a:endParaRPr sz="3600" dirty="0">
              <a:solidFill>
                <a:srgbClr val="115076"/>
              </a:solidFill>
            </a:endParaRPr>
          </a:p>
        </p:txBody>
      </p:sp>
      <p:sp>
        <p:nvSpPr>
          <p:cNvPr id="108" name="Google Shape;108;p5"/>
          <p:cNvSpPr txBox="1">
            <a:spLocks noGrp="1"/>
          </p:cNvSpPr>
          <p:nvPr>
            <p:ph type="body" idx="1"/>
          </p:nvPr>
        </p:nvSpPr>
        <p:spPr>
          <a:xfrm>
            <a:off x="291548" y="1239791"/>
            <a:ext cx="11728173" cy="5062311"/>
          </a:xfrm>
          <a:prstGeom prst="rect">
            <a:avLst/>
          </a:prstGeom>
          <a:noFill/>
          <a:ln>
            <a:noFill/>
          </a:ln>
        </p:spPr>
        <p:txBody>
          <a:bodyPr spcFirstLastPara="1" wrap="square" lIns="91425" tIns="45700" rIns="91425" bIns="45700" anchor="t" anchorCtr="0">
            <a:normAutofit/>
          </a:bodyPr>
          <a:lstStyle/>
          <a:p>
            <a:pPr marL="0" lvl="0" indent="0" algn="l" rtl="0">
              <a:lnSpc>
                <a:spcPct val="140000"/>
              </a:lnSpc>
              <a:spcBef>
                <a:spcPts val="0"/>
              </a:spcBef>
              <a:spcAft>
                <a:spcPts val="0"/>
              </a:spcAft>
              <a:buClr>
                <a:schemeClr val="accent2"/>
              </a:buClr>
              <a:buSzPts val="2590"/>
              <a:buNone/>
            </a:pPr>
            <a:r>
              <a:rPr lang="en-US" dirty="0"/>
              <a:t>Use the NCELP resource portal to explore SoW collections </a:t>
            </a:r>
          </a:p>
          <a:p>
            <a:pPr marL="0" lvl="0" indent="0" algn="l" rtl="0">
              <a:lnSpc>
                <a:spcPct val="140000"/>
              </a:lnSpc>
              <a:spcBef>
                <a:spcPts val="0"/>
              </a:spcBef>
              <a:spcAft>
                <a:spcPts val="0"/>
              </a:spcAft>
              <a:buClr>
                <a:schemeClr val="accent2"/>
              </a:buClr>
              <a:buSzPts val="2590"/>
              <a:buNone/>
            </a:pPr>
            <a:endParaRPr lang="en-US" dirty="0"/>
          </a:p>
          <a:p>
            <a:pPr marL="0" lvl="0" indent="0" algn="l" rtl="0">
              <a:lnSpc>
                <a:spcPct val="140000"/>
              </a:lnSpc>
              <a:spcBef>
                <a:spcPts val="0"/>
              </a:spcBef>
              <a:spcAft>
                <a:spcPts val="0"/>
              </a:spcAft>
              <a:buClr>
                <a:schemeClr val="accent2"/>
              </a:buClr>
              <a:buSzPts val="2590"/>
              <a:buNone/>
            </a:pPr>
            <a:r>
              <a:rPr lang="en-US" dirty="0"/>
              <a:t>Pick a week and look at the integrated lesson resources in depth. </a:t>
            </a:r>
          </a:p>
          <a:p>
            <a:pPr marL="0" lvl="0" indent="0" algn="l" rtl="0">
              <a:lnSpc>
                <a:spcPct val="140000"/>
              </a:lnSpc>
              <a:spcBef>
                <a:spcPts val="0"/>
              </a:spcBef>
              <a:spcAft>
                <a:spcPts val="0"/>
              </a:spcAft>
              <a:buClr>
                <a:schemeClr val="accent2"/>
              </a:buClr>
              <a:buSzPts val="2590"/>
              <a:buNone/>
            </a:pPr>
            <a:r>
              <a:rPr lang="en-US" dirty="0"/>
              <a:t>Watch the Oak Academy video for the same lesson.</a:t>
            </a:r>
          </a:p>
          <a:p>
            <a:pPr marL="0" lvl="0" indent="0" algn="l" rtl="0">
              <a:lnSpc>
                <a:spcPct val="140000"/>
              </a:lnSpc>
              <a:spcBef>
                <a:spcPts val="0"/>
              </a:spcBef>
              <a:spcAft>
                <a:spcPts val="0"/>
              </a:spcAft>
              <a:buClr>
                <a:schemeClr val="accent2"/>
              </a:buClr>
              <a:buSzPts val="2590"/>
              <a:buNone/>
            </a:pPr>
            <a:endParaRPr lang="en-US" dirty="0"/>
          </a:p>
          <a:p>
            <a:pPr marL="0" lvl="0" indent="0" algn="l" rtl="0">
              <a:lnSpc>
                <a:spcPct val="140000"/>
              </a:lnSpc>
              <a:spcBef>
                <a:spcPts val="0"/>
              </a:spcBef>
              <a:spcAft>
                <a:spcPts val="0"/>
              </a:spcAft>
              <a:buClr>
                <a:schemeClr val="accent2"/>
              </a:buClr>
              <a:buSzPts val="2590"/>
              <a:buNone/>
            </a:pPr>
            <a:r>
              <a:rPr lang="en-US" dirty="0"/>
              <a:t>Use one of the resources in your teaching (phonics?).</a:t>
            </a:r>
            <a:endParaRPr dirty="0"/>
          </a:p>
        </p:txBody>
      </p:sp>
    </p:spTree>
    <p:extLst>
      <p:ext uri="{BB962C8B-B14F-4D97-AF65-F5344CB8AC3E}">
        <p14:creationId xmlns:p14="http://schemas.microsoft.com/office/powerpoint/2010/main" val="3446536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4"/>
          <p:cNvSpPr txBox="1">
            <a:spLocks noGrp="1"/>
          </p:cNvSpPr>
          <p:nvPr>
            <p:ph type="title"/>
          </p:nvPr>
        </p:nvSpPr>
        <p:spPr>
          <a:xfrm>
            <a:off x="0" y="186435"/>
            <a:ext cx="12077700" cy="132556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F5496"/>
              </a:buClr>
              <a:buSzPts val="4400"/>
              <a:buFont typeface="Century Gothic"/>
              <a:buNone/>
            </a:pPr>
            <a:r>
              <a:rPr lang="en-US" sz="3600" b="1" dirty="0">
                <a:solidFill>
                  <a:schemeClr val="accent5">
                    <a:lumMod val="50000"/>
                  </a:schemeClr>
                </a:solidFill>
              </a:rPr>
              <a:t>How do I find the NCELP schemes of work?</a:t>
            </a:r>
            <a:endParaRPr sz="3600" b="1" dirty="0">
              <a:solidFill>
                <a:schemeClr val="accent5">
                  <a:lumMod val="50000"/>
                </a:schemeClr>
              </a:solidFill>
            </a:endParaRPr>
          </a:p>
        </p:txBody>
      </p:sp>
      <p:sp>
        <p:nvSpPr>
          <p:cNvPr id="101" name="Google Shape;101;p4"/>
          <p:cNvSpPr txBox="1">
            <a:spLocks noGrp="1"/>
          </p:cNvSpPr>
          <p:nvPr>
            <p:ph type="body" idx="1"/>
          </p:nvPr>
        </p:nvSpPr>
        <p:spPr>
          <a:xfrm>
            <a:off x="733624" y="1146238"/>
            <a:ext cx="10724751" cy="5138738"/>
          </a:xfrm>
          <a:prstGeom prst="rect">
            <a:avLst/>
          </a:prstGeom>
          <a:noFill/>
          <a:ln>
            <a:noFill/>
          </a:ln>
        </p:spPr>
        <p:txBody>
          <a:bodyPr spcFirstLastPara="1" wrap="square" lIns="91425" tIns="45700" rIns="91425" bIns="45700" anchor="t" anchorCtr="0">
            <a:normAutofit/>
          </a:bodyPr>
          <a:lstStyle/>
          <a:p>
            <a:pPr marL="857250" lvl="0" indent="-692785" algn="l" rtl="0">
              <a:lnSpc>
                <a:spcPct val="90000"/>
              </a:lnSpc>
              <a:spcBef>
                <a:spcPts val="1000"/>
              </a:spcBef>
              <a:spcAft>
                <a:spcPts val="0"/>
              </a:spcAft>
              <a:buClr>
                <a:srgbClr val="1F3864"/>
              </a:buClr>
              <a:buSzPts val="2590"/>
              <a:buNone/>
            </a:pPr>
            <a:endParaRPr sz="2590" dirty="0">
              <a:solidFill>
                <a:srgbClr val="2F5496"/>
              </a:solidFill>
              <a:latin typeface="Century Gothic"/>
              <a:ea typeface="Century Gothic"/>
              <a:cs typeface="Century Gothic"/>
              <a:sym typeface="Century Gothic"/>
            </a:endParaRPr>
          </a:p>
          <a:p>
            <a:pPr marL="228600" lvl="0" indent="-64135" algn="l" rtl="0">
              <a:lnSpc>
                <a:spcPct val="90000"/>
              </a:lnSpc>
              <a:spcBef>
                <a:spcPts val="1000"/>
              </a:spcBef>
              <a:spcAft>
                <a:spcPts val="0"/>
              </a:spcAft>
              <a:buClr>
                <a:srgbClr val="1F3864"/>
              </a:buClr>
              <a:buSzPts val="2590"/>
              <a:buNone/>
            </a:pPr>
            <a:endParaRPr sz="2590" dirty="0">
              <a:solidFill>
                <a:srgbClr val="2F5496"/>
              </a:solidFill>
            </a:endParaRPr>
          </a:p>
          <a:p>
            <a:pPr marL="228600" lvl="0" indent="-64135" algn="l" rtl="0">
              <a:lnSpc>
                <a:spcPct val="90000"/>
              </a:lnSpc>
              <a:spcBef>
                <a:spcPts val="1000"/>
              </a:spcBef>
              <a:spcAft>
                <a:spcPts val="0"/>
              </a:spcAft>
              <a:buClr>
                <a:srgbClr val="1F3864"/>
              </a:buClr>
              <a:buSzPts val="2590"/>
              <a:buNone/>
            </a:pPr>
            <a:endParaRPr sz="2590" dirty="0">
              <a:solidFill>
                <a:srgbClr val="2F5496"/>
              </a:solidFill>
            </a:endParaRPr>
          </a:p>
        </p:txBody>
      </p:sp>
      <p:pic>
        <p:nvPicPr>
          <p:cNvPr id="2" name="Picture 1" descr="NCELP Resource Portal">
            <a:extLst>
              <a:ext uri="{FF2B5EF4-FFF2-40B4-BE49-F238E27FC236}">
                <a16:creationId xmlns:a16="http://schemas.microsoft.com/office/drawing/2014/main" id="{5B8A38A6-2EB5-44DC-96BC-8F106B06E17E}"/>
              </a:ext>
            </a:extLst>
          </p:cNvPr>
          <p:cNvPicPr>
            <a:picLocks noChangeAspect="1"/>
          </p:cNvPicPr>
          <p:nvPr/>
        </p:nvPicPr>
        <p:blipFill>
          <a:blip r:embed="rId3"/>
          <a:stretch>
            <a:fillRect/>
          </a:stretch>
        </p:blipFill>
        <p:spPr>
          <a:xfrm>
            <a:off x="1864491" y="1191060"/>
            <a:ext cx="8121393" cy="4475880"/>
          </a:xfrm>
          <a:prstGeom prst="rect">
            <a:avLst/>
          </a:prstGeom>
          <a:ln>
            <a:solidFill>
              <a:schemeClr val="accent5">
                <a:lumMod val="50000"/>
              </a:schemeClr>
            </a:solidFill>
          </a:ln>
          <a:effectLst>
            <a:outerShdw blurRad="50800" dist="38100" dir="5400000" algn="t" rotWithShape="0">
              <a:prstClr val="black">
                <a:alpha val="40000"/>
              </a:prstClr>
            </a:outerShdw>
          </a:effectLst>
        </p:spPr>
      </p:pic>
      <p:cxnSp>
        <p:nvCxnSpPr>
          <p:cNvPr id="4" name="Straight Arrow Connector 3">
            <a:extLst>
              <a:ext uri="{FF2B5EF4-FFF2-40B4-BE49-F238E27FC236}">
                <a16:creationId xmlns:a16="http://schemas.microsoft.com/office/drawing/2014/main" id="{CB3853F9-03AB-40AB-8A31-FB68AF710C4F}"/>
              </a:ext>
            </a:extLst>
          </p:cNvPr>
          <p:cNvCxnSpPr/>
          <p:nvPr/>
        </p:nvCxnSpPr>
        <p:spPr>
          <a:xfrm>
            <a:off x="1246909" y="3543300"/>
            <a:ext cx="1070264" cy="0"/>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20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0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057" y="204533"/>
            <a:ext cx="10515600" cy="1325563"/>
          </a:xfrm>
        </p:spPr>
        <p:txBody>
          <a:bodyPr/>
          <a:lstStyle/>
          <a:p>
            <a:pPr algn="ctr"/>
            <a:r>
              <a:rPr lang="en-GB" b="1" dirty="0">
                <a:solidFill>
                  <a:srgbClr val="115076"/>
                </a:solidFill>
              </a:rPr>
              <a:t>NCELP SoW general principles</a:t>
            </a:r>
            <a:endParaRPr lang="en-GB" dirty="0">
              <a:solidFill>
                <a:srgbClr val="115076"/>
              </a:solidFill>
            </a:endParaRPr>
          </a:p>
        </p:txBody>
      </p:sp>
      <p:sp>
        <p:nvSpPr>
          <p:cNvPr id="3" name="Content Placeholder 2"/>
          <p:cNvSpPr>
            <a:spLocks noGrp="1"/>
          </p:cNvSpPr>
          <p:nvPr>
            <p:ph idx="1"/>
          </p:nvPr>
        </p:nvSpPr>
        <p:spPr>
          <a:xfrm>
            <a:off x="729343" y="1530096"/>
            <a:ext cx="11280503" cy="4841675"/>
          </a:xfrm>
        </p:spPr>
        <p:txBody>
          <a:bodyPr>
            <a:noAutofit/>
          </a:bodyPr>
          <a:lstStyle/>
          <a:p>
            <a:pPr>
              <a:lnSpc>
                <a:spcPct val="100000"/>
              </a:lnSpc>
              <a:buClr>
                <a:schemeClr val="accent2"/>
              </a:buClr>
            </a:pPr>
            <a:r>
              <a:rPr lang="en-GB" sz="2800" dirty="0">
                <a:solidFill>
                  <a:srgbClr val="115076"/>
                </a:solidFill>
                <a:latin typeface="Century Gothic" panose="020B0502020202020204" pitchFamily="34" charset="0"/>
              </a:rPr>
              <a:t>Clear sequencing and integration of the different strands of NCELP pedagogy: grammar, vocabulary and phonics</a:t>
            </a:r>
          </a:p>
          <a:p>
            <a:pPr>
              <a:lnSpc>
                <a:spcPct val="100000"/>
              </a:lnSpc>
              <a:buClr>
                <a:schemeClr val="accent2"/>
              </a:buClr>
            </a:pPr>
            <a:r>
              <a:rPr lang="en-GB" sz="2800" dirty="0">
                <a:solidFill>
                  <a:srgbClr val="115076"/>
                </a:solidFill>
                <a:latin typeface="Century Gothic" panose="020B0502020202020204" pitchFamily="34" charset="0"/>
              </a:rPr>
              <a:t>Grammar-driven schemes (rather than topic-based)</a:t>
            </a:r>
          </a:p>
          <a:p>
            <a:pPr>
              <a:lnSpc>
                <a:spcPct val="100000"/>
              </a:lnSpc>
              <a:buClr>
                <a:schemeClr val="accent2"/>
              </a:buClr>
            </a:pPr>
            <a:r>
              <a:rPr lang="en-GB" dirty="0">
                <a:solidFill>
                  <a:srgbClr val="115076"/>
                </a:solidFill>
              </a:rPr>
              <a:t>Sufficiently detailed to support systematic teaching</a:t>
            </a:r>
          </a:p>
          <a:p>
            <a:pPr>
              <a:lnSpc>
                <a:spcPct val="100000"/>
              </a:lnSpc>
              <a:buClr>
                <a:schemeClr val="accent2"/>
              </a:buClr>
            </a:pPr>
            <a:r>
              <a:rPr lang="en-GB" dirty="0">
                <a:solidFill>
                  <a:srgbClr val="115076"/>
                </a:solidFill>
              </a:rPr>
              <a:t>Resourcing to enable delivery of an appropriate KS3 curriculum, in line with this pedagogy, without excessive additional teacher workload</a:t>
            </a:r>
            <a:endParaRPr lang="en-GB" sz="2800" dirty="0">
              <a:solidFill>
                <a:srgbClr val="115076"/>
              </a:solidFill>
            </a:endParaRPr>
          </a:p>
        </p:txBody>
      </p:sp>
    </p:spTree>
    <p:extLst>
      <p:ext uri="{BB962C8B-B14F-4D97-AF65-F5344CB8AC3E}">
        <p14:creationId xmlns:p14="http://schemas.microsoft.com/office/powerpoint/2010/main" val="52031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E172A-4EF4-411C-83DF-7CA651780228}"/>
              </a:ext>
            </a:extLst>
          </p:cNvPr>
          <p:cNvSpPr>
            <a:spLocks noGrp="1"/>
          </p:cNvSpPr>
          <p:nvPr>
            <p:ph type="title"/>
          </p:nvPr>
        </p:nvSpPr>
        <p:spPr>
          <a:xfrm>
            <a:off x="193964" y="172911"/>
            <a:ext cx="3827318" cy="502500"/>
          </a:xfrm>
          <a:solidFill>
            <a:schemeClr val="accent4">
              <a:lumMod val="20000"/>
              <a:lumOff val="80000"/>
            </a:schemeClr>
          </a:solidFill>
          <a:ln>
            <a:solidFill>
              <a:schemeClr val="accent5">
                <a:lumMod val="50000"/>
              </a:schemeClr>
            </a:solidFill>
          </a:ln>
        </p:spPr>
        <p:txBody>
          <a:bodyPr>
            <a:normAutofit/>
          </a:bodyPr>
          <a:lstStyle/>
          <a:p>
            <a:r>
              <a:rPr lang="en-GB" sz="2800" dirty="0"/>
              <a:t>Resource collections</a:t>
            </a:r>
          </a:p>
        </p:txBody>
      </p:sp>
      <p:pic>
        <p:nvPicPr>
          <p:cNvPr id="3" name="Picture 2">
            <a:extLst>
              <a:ext uri="{FF2B5EF4-FFF2-40B4-BE49-F238E27FC236}">
                <a16:creationId xmlns:a16="http://schemas.microsoft.com/office/drawing/2014/main" id="{498C4B99-92EC-48DF-8233-ADDC0DC8B9F0}"/>
              </a:ext>
            </a:extLst>
          </p:cNvPr>
          <p:cNvPicPr>
            <a:picLocks noChangeAspect="1"/>
          </p:cNvPicPr>
          <p:nvPr/>
        </p:nvPicPr>
        <p:blipFill>
          <a:blip r:embed="rId3"/>
          <a:stretch>
            <a:fillRect/>
          </a:stretch>
        </p:blipFill>
        <p:spPr>
          <a:xfrm>
            <a:off x="193964" y="1095789"/>
            <a:ext cx="5157355" cy="5184216"/>
          </a:xfrm>
          <a:prstGeom prst="rect">
            <a:avLst/>
          </a:prstGeom>
        </p:spPr>
      </p:pic>
      <p:cxnSp>
        <p:nvCxnSpPr>
          <p:cNvPr id="4" name="Straight Arrow Connector 3">
            <a:extLst>
              <a:ext uri="{FF2B5EF4-FFF2-40B4-BE49-F238E27FC236}">
                <a16:creationId xmlns:a16="http://schemas.microsoft.com/office/drawing/2014/main" id="{180043E1-3619-4D1C-B0F4-7D4F922876B6}"/>
              </a:ext>
            </a:extLst>
          </p:cNvPr>
          <p:cNvCxnSpPr/>
          <p:nvPr/>
        </p:nvCxnSpPr>
        <p:spPr>
          <a:xfrm flipH="1">
            <a:off x="3028302" y="1130854"/>
            <a:ext cx="581890" cy="397485"/>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A48D097-A9B1-47E9-A64C-CBC606D73D32}"/>
              </a:ext>
            </a:extLst>
          </p:cNvPr>
          <p:cNvPicPr>
            <a:picLocks noChangeAspect="1"/>
          </p:cNvPicPr>
          <p:nvPr/>
        </p:nvPicPr>
        <p:blipFill>
          <a:blip r:embed="rId4"/>
          <a:stretch>
            <a:fillRect/>
          </a:stretch>
        </p:blipFill>
        <p:spPr>
          <a:xfrm>
            <a:off x="5441374" y="577995"/>
            <a:ext cx="6597361" cy="1518440"/>
          </a:xfrm>
          <a:prstGeom prst="rect">
            <a:avLst/>
          </a:prstGeom>
        </p:spPr>
      </p:pic>
      <p:pic>
        <p:nvPicPr>
          <p:cNvPr id="7" name="Picture 6">
            <a:extLst>
              <a:ext uri="{FF2B5EF4-FFF2-40B4-BE49-F238E27FC236}">
                <a16:creationId xmlns:a16="http://schemas.microsoft.com/office/drawing/2014/main" id="{D1274FEA-F859-45D2-93AC-B1DA29276857}"/>
              </a:ext>
            </a:extLst>
          </p:cNvPr>
          <p:cNvPicPr>
            <a:picLocks noChangeAspect="1"/>
          </p:cNvPicPr>
          <p:nvPr/>
        </p:nvPicPr>
        <p:blipFill>
          <a:blip r:embed="rId5"/>
          <a:stretch>
            <a:fillRect/>
          </a:stretch>
        </p:blipFill>
        <p:spPr>
          <a:xfrm>
            <a:off x="5351319" y="2461480"/>
            <a:ext cx="6692347" cy="3388602"/>
          </a:xfrm>
          <a:prstGeom prst="rect">
            <a:avLst/>
          </a:prstGeom>
        </p:spPr>
      </p:pic>
      <p:sp>
        <p:nvSpPr>
          <p:cNvPr id="8" name="TextBox 7">
            <a:extLst>
              <a:ext uri="{FF2B5EF4-FFF2-40B4-BE49-F238E27FC236}">
                <a16:creationId xmlns:a16="http://schemas.microsoft.com/office/drawing/2014/main" id="{F06E6532-56B5-4120-A213-79C44CE8F7F1}"/>
              </a:ext>
            </a:extLst>
          </p:cNvPr>
          <p:cNvSpPr txBox="1"/>
          <p:nvPr/>
        </p:nvSpPr>
        <p:spPr>
          <a:xfrm>
            <a:off x="103909" y="730744"/>
            <a:ext cx="73866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1. On home page </a:t>
            </a: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Wingdings" panose="05000000000000000000" pitchFamily="2" charset="2"/>
              </a:rPr>
              <a:t></a:t>
            </a: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Explore Collections.</a:t>
            </a:r>
          </a:p>
        </p:txBody>
      </p:sp>
      <p:sp>
        <p:nvSpPr>
          <p:cNvPr id="9" name="TextBox 8">
            <a:extLst>
              <a:ext uri="{FF2B5EF4-FFF2-40B4-BE49-F238E27FC236}">
                <a16:creationId xmlns:a16="http://schemas.microsoft.com/office/drawing/2014/main" id="{92006DDE-A8C2-489F-9C8D-B764621C85C6}"/>
              </a:ext>
            </a:extLst>
          </p:cNvPr>
          <p:cNvSpPr txBox="1"/>
          <p:nvPr/>
        </p:nvSpPr>
        <p:spPr>
          <a:xfrm>
            <a:off x="5498305" y="177885"/>
            <a:ext cx="64020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2. Browse All Collections to find the one you want.</a:t>
            </a:r>
          </a:p>
        </p:txBody>
      </p:sp>
      <p:sp>
        <p:nvSpPr>
          <p:cNvPr id="11" name="TextBox 10">
            <a:extLst>
              <a:ext uri="{FF2B5EF4-FFF2-40B4-BE49-F238E27FC236}">
                <a16:creationId xmlns:a16="http://schemas.microsoft.com/office/drawing/2014/main" id="{C71134AE-CFD4-4911-8935-058CBA24A0A4}"/>
              </a:ext>
            </a:extLst>
          </p:cNvPr>
          <p:cNvSpPr txBox="1"/>
          <p:nvPr/>
        </p:nvSpPr>
        <p:spPr>
          <a:xfrm>
            <a:off x="5592475" y="2095123"/>
            <a:ext cx="64020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3. Scroll down to find Download All. Click it!</a:t>
            </a:r>
          </a:p>
        </p:txBody>
      </p:sp>
      <p:cxnSp>
        <p:nvCxnSpPr>
          <p:cNvPr id="12" name="Straight Arrow Connector 11">
            <a:extLst>
              <a:ext uri="{FF2B5EF4-FFF2-40B4-BE49-F238E27FC236}">
                <a16:creationId xmlns:a16="http://schemas.microsoft.com/office/drawing/2014/main" id="{5101BE59-364F-4A5F-8E26-74275AD6733C}"/>
              </a:ext>
            </a:extLst>
          </p:cNvPr>
          <p:cNvCxnSpPr/>
          <p:nvPr/>
        </p:nvCxnSpPr>
        <p:spPr>
          <a:xfrm flipH="1">
            <a:off x="6360320" y="5681239"/>
            <a:ext cx="705497" cy="0"/>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87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31EA01-9AA9-428F-9759-A7F75D4D9E75}"/>
              </a:ext>
            </a:extLst>
          </p:cNvPr>
          <p:cNvSpPr>
            <a:spLocks noGrp="1"/>
          </p:cNvSpPr>
          <p:nvPr>
            <p:ph type="title"/>
          </p:nvPr>
        </p:nvSpPr>
        <p:spPr>
          <a:xfrm>
            <a:off x="303628" y="320011"/>
            <a:ext cx="10515600" cy="513530"/>
          </a:xfrm>
        </p:spPr>
        <p:txBody>
          <a:bodyPr>
            <a:normAutofit/>
          </a:bodyPr>
          <a:lstStyle/>
          <a:p>
            <a:r>
              <a:rPr lang="en-GB" sz="2800" b="1" dirty="0"/>
              <a:t>Language guides</a:t>
            </a:r>
          </a:p>
        </p:txBody>
      </p:sp>
      <p:pic>
        <p:nvPicPr>
          <p:cNvPr id="5" name="Picture 4">
            <a:hlinkClick r:id="rId3"/>
            <a:extLst>
              <a:ext uri="{FF2B5EF4-FFF2-40B4-BE49-F238E27FC236}">
                <a16:creationId xmlns:a16="http://schemas.microsoft.com/office/drawing/2014/main" id="{1C6198C2-F534-46E2-AD10-F968C2B2F9D7}"/>
              </a:ext>
            </a:extLst>
          </p:cNvPr>
          <p:cNvPicPr>
            <a:picLocks noChangeAspect="1"/>
          </p:cNvPicPr>
          <p:nvPr/>
        </p:nvPicPr>
        <p:blipFill>
          <a:blip r:embed="rId4"/>
          <a:stretch>
            <a:fillRect/>
          </a:stretch>
        </p:blipFill>
        <p:spPr>
          <a:xfrm>
            <a:off x="8383550" y="1195754"/>
            <a:ext cx="3625567" cy="4719711"/>
          </a:xfrm>
          <a:prstGeom prst="rect">
            <a:avLst/>
          </a:prstGeom>
        </p:spPr>
      </p:pic>
      <p:pic>
        <p:nvPicPr>
          <p:cNvPr id="6" name="Picture 5">
            <a:hlinkClick r:id="rId5"/>
            <a:extLst>
              <a:ext uri="{FF2B5EF4-FFF2-40B4-BE49-F238E27FC236}">
                <a16:creationId xmlns:a16="http://schemas.microsoft.com/office/drawing/2014/main" id="{8E939642-CBDC-43E2-A7B1-AD2E38633C39}"/>
              </a:ext>
            </a:extLst>
          </p:cNvPr>
          <p:cNvPicPr>
            <a:picLocks noChangeAspect="1"/>
          </p:cNvPicPr>
          <p:nvPr/>
        </p:nvPicPr>
        <p:blipFill>
          <a:blip r:embed="rId6"/>
          <a:stretch>
            <a:fillRect/>
          </a:stretch>
        </p:blipFill>
        <p:spPr>
          <a:xfrm>
            <a:off x="4157501" y="1044526"/>
            <a:ext cx="3729782" cy="4870939"/>
          </a:xfrm>
          <a:prstGeom prst="rect">
            <a:avLst/>
          </a:prstGeom>
        </p:spPr>
      </p:pic>
      <p:pic>
        <p:nvPicPr>
          <p:cNvPr id="7" name="Picture 6">
            <a:hlinkClick r:id="rId7"/>
            <a:extLst>
              <a:ext uri="{FF2B5EF4-FFF2-40B4-BE49-F238E27FC236}">
                <a16:creationId xmlns:a16="http://schemas.microsoft.com/office/drawing/2014/main" id="{54672626-4B18-4A49-9C61-0F67A91397E8}"/>
              </a:ext>
            </a:extLst>
          </p:cNvPr>
          <p:cNvPicPr>
            <a:picLocks noChangeAspect="1"/>
          </p:cNvPicPr>
          <p:nvPr/>
        </p:nvPicPr>
        <p:blipFill>
          <a:blip r:embed="rId8"/>
          <a:stretch>
            <a:fillRect/>
          </a:stretch>
        </p:blipFill>
        <p:spPr>
          <a:xfrm>
            <a:off x="120745" y="1195754"/>
            <a:ext cx="3643894" cy="4719711"/>
          </a:xfrm>
          <a:prstGeom prst="rect">
            <a:avLst/>
          </a:prstGeom>
        </p:spPr>
      </p:pic>
    </p:spTree>
    <p:extLst>
      <p:ext uri="{BB962C8B-B14F-4D97-AF65-F5344CB8AC3E}">
        <p14:creationId xmlns:p14="http://schemas.microsoft.com/office/powerpoint/2010/main" val="1323648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115076"/>
                </a:solidFill>
                <a:latin typeface="Century Gothic" panose="020B0502020202020204" pitchFamily="34" charset="0"/>
              </a:rPr>
              <a:t>Update Y7 scheme of work</a:t>
            </a:r>
          </a:p>
        </p:txBody>
      </p:sp>
      <p:sp>
        <p:nvSpPr>
          <p:cNvPr id="3" name="Content Placeholder 2"/>
          <p:cNvSpPr>
            <a:spLocks noGrp="1"/>
          </p:cNvSpPr>
          <p:nvPr>
            <p:ph idx="1"/>
          </p:nvPr>
        </p:nvSpPr>
        <p:spPr>
          <a:xfrm>
            <a:off x="838200" y="1867330"/>
            <a:ext cx="10515600" cy="4351338"/>
          </a:xfrm>
        </p:spPr>
        <p:txBody>
          <a:bodyPr>
            <a:normAutofit/>
          </a:bodyPr>
          <a:lstStyle/>
          <a:p>
            <a:pPr>
              <a:lnSpc>
                <a:spcPct val="150000"/>
              </a:lnSpc>
              <a:buClr>
                <a:schemeClr val="accent2"/>
              </a:buClr>
            </a:pPr>
            <a:r>
              <a:rPr lang="en-GB" sz="3200" dirty="0">
                <a:solidFill>
                  <a:srgbClr val="115076"/>
                </a:solidFill>
                <a:latin typeface="Century Gothic" panose="020B0502020202020204" pitchFamily="34" charset="0"/>
                <a:hlinkClick r:id="rId3">
                  <a:extLst>
                    <a:ext uri="{A12FA001-AC4F-418D-AE19-62706E023703}">
                      <ahyp:hlinkClr xmlns:ahyp="http://schemas.microsoft.com/office/drawing/2018/hyperlinkcolor" val="tx"/>
                    </a:ext>
                  </a:extLst>
                </a:hlinkClick>
              </a:rPr>
              <a:t>Introduction to NCELP Y7 schemes of work </a:t>
            </a:r>
            <a:r>
              <a:rPr lang="en-GB" sz="3200" dirty="0">
                <a:solidFill>
                  <a:srgbClr val="115076"/>
                </a:solidFill>
                <a:latin typeface="Century Gothic" panose="020B0502020202020204" pitchFamily="34" charset="0"/>
              </a:rPr>
              <a:t>(screencast)</a:t>
            </a:r>
          </a:p>
          <a:p>
            <a:pPr>
              <a:lnSpc>
                <a:spcPct val="150000"/>
              </a:lnSpc>
              <a:buClr>
                <a:schemeClr val="accent2"/>
              </a:buClr>
            </a:pPr>
            <a:r>
              <a:rPr lang="en-GB" sz="3200" dirty="0">
                <a:solidFill>
                  <a:srgbClr val="115076"/>
                </a:solidFill>
                <a:latin typeface="Century Gothic" panose="020B0502020202020204" pitchFamily="34" charset="0"/>
              </a:rPr>
              <a:t>Y7 schemes of work: </a:t>
            </a:r>
            <a:r>
              <a:rPr lang="en-GB" sz="3200" dirty="0">
                <a:solidFill>
                  <a:srgbClr val="115076"/>
                </a:solidFill>
                <a:latin typeface="Century Gothic" panose="020B0502020202020204" pitchFamily="34" charset="0"/>
                <a:hlinkClick r:id="rId4">
                  <a:extLst>
                    <a:ext uri="{A12FA001-AC4F-418D-AE19-62706E023703}">
                      <ahyp:hlinkClr xmlns:ahyp="http://schemas.microsoft.com/office/drawing/2018/hyperlinkcolor" val="tx"/>
                    </a:ext>
                  </a:extLst>
                </a:hlinkClick>
              </a:rPr>
              <a:t>French</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hlinkClick r:id="rId5">
                  <a:extLst>
                    <a:ext uri="{A12FA001-AC4F-418D-AE19-62706E023703}">
                      <ahyp:hlinkClr xmlns:ahyp="http://schemas.microsoft.com/office/drawing/2018/hyperlinkcolor" val="tx"/>
                    </a:ext>
                  </a:extLst>
                </a:hlinkClick>
              </a:rPr>
              <a:t>German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hlinkClick r:id="rId6">
                  <a:extLst>
                    <a:ext uri="{A12FA001-AC4F-418D-AE19-62706E023703}">
                      <ahyp:hlinkClr xmlns:ahyp="http://schemas.microsoft.com/office/drawing/2018/hyperlinkcolor" val="tx"/>
                    </a:ext>
                  </a:extLst>
                </a:hlinkClick>
              </a:rPr>
              <a:t>Spanish</a:t>
            </a:r>
            <a:endParaRPr lang="en-GB" sz="3200" dirty="0">
              <a:solidFill>
                <a:srgbClr val="115076"/>
              </a:solidFill>
              <a:latin typeface="Century Gothic" panose="020B0502020202020204" pitchFamily="34" charset="0"/>
            </a:endParaRPr>
          </a:p>
          <a:p>
            <a:pPr>
              <a:lnSpc>
                <a:spcPct val="150000"/>
              </a:lnSpc>
              <a:buClr>
                <a:schemeClr val="accent2"/>
              </a:buClr>
            </a:pPr>
            <a:r>
              <a:rPr lang="en-GB" sz="3200" dirty="0">
                <a:solidFill>
                  <a:srgbClr val="115076"/>
                </a:solidFill>
                <a:latin typeface="Century Gothic" panose="020B0502020202020204" pitchFamily="34" charset="0"/>
              </a:rPr>
              <a:t>Filmed Y7 lessons: </a:t>
            </a:r>
            <a:r>
              <a:rPr lang="en-GB" sz="3200" dirty="0">
                <a:solidFill>
                  <a:srgbClr val="115076"/>
                </a:solidFill>
                <a:latin typeface="Century Gothic" panose="020B0502020202020204" pitchFamily="34" charset="0"/>
                <a:hlinkClick r:id="rId7">
                  <a:extLst>
                    <a:ext uri="{A12FA001-AC4F-418D-AE19-62706E023703}">
                      <ahyp:hlinkClr xmlns:ahyp="http://schemas.microsoft.com/office/drawing/2018/hyperlinkcolor" val="tx"/>
                    </a:ext>
                  </a:extLst>
                </a:hlinkClick>
              </a:rPr>
              <a:t>French</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hlinkClick r:id="rId8">
                  <a:extLst>
                    <a:ext uri="{A12FA001-AC4F-418D-AE19-62706E023703}">
                      <ahyp:hlinkClr xmlns:ahyp="http://schemas.microsoft.com/office/drawing/2018/hyperlinkcolor" val="tx"/>
                    </a:ext>
                  </a:extLst>
                </a:hlinkClick>
              </a:rPr>
              <a:t>German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hlinkClick r:id="rId9">
                  <a:extLst>
                    <a:ext uri="{A12FA001-AC4F-418D-AE19-62706E023703}">
                      <ahyp:hlinkClr xmlns:ahyp="http://schemas.microsoft.com/office/drawing/2018/hyperlinkcolor" val="tx"/>
                    </a:ext>
                  </a:extLst>
                </a:hlinkClick>
              </a:rPr>
              <a:t>Spanish</a:t>
            </a:r>
            <a:endParaRPr lang="en-GB" sz="3200" dirty="0">
              <a:solidFill>
                <a:srgbClr val="115076"/>
              </a:solidFill>
              <a:latin typeface="Century Gothic" panose="020B0502020202020204" pitchFamily="34" charset="0"/>
            </a:endParaRPr>
          </a:p>
        </p:txBody>
      </p:sp>
      <p:pic>
        <p:nvPicPr>
          <p:cNvPr id="4" name="Picture 3">
            <a:extLst>
              <a:ext uri="{FF2B5EF4-FFF2-40B4-BE49-F238E27FC236}">
                <a16:creationId xmlns:a16="http://schemas.microsoft.com/office/drawing/2014/main" id="{5A127790-67CF-433C-B1C7-D5324BE388BD}"/>
              </a:ext>
            </a:extLst>
          </p:cNvPr>
          <p:cNvPicPr>
            <a:picLocks noChangeAspect="1"/>
          </p:cNvPicPr>
          <p:nvPr/>
        </p:nvPicPr>
        <p:blipFill>
          <a:blip r:embed="rId10"/>
          <a:stretch>
            <a:fillRect/>
          </a:stretch>
        </p:blipFill>
        <p:spPr>
          <a:xfrm>
            <a:off x="9889114" y="4160260"/>
            <a:ext cx="809625" cy="1114425"/>
          </a:xfrm>
          <a:prstGeom prst="rect">
            <a:avLst/>
          </a:prstGeom>
        </p:spPr>
      </p:pic>
    </p:spTree>
    <p:extLst>
      <p:ext uri="{BB962C8B-B14F-4D97-AF65-F5344CB8AC3E}">
        <p14:creationId xmlns:p14="http://schemas.microsoft.com/office/powerpoint/2010/main" val="269080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p:spPr>
        <p:txBody>
          <a:bodyPr/>
          <a:lstStyle/>
          <a:p>
            <a:r>
              <a:rPr lang="en-GB" b="1" dirty="0">
                <a:solidFill>
                  <a:schemeClr val="accent5">
                    <a:lumMod val="75000"/>
                  </a:schemeClr>
                </a:solidFill>
                <a:latin typeface="Century Gothic" panose="020B0502020202020204" pitchFamily="34" charset="0"/>
              </a:rPr>
              <a:t>Y8 scheme of work</a:t>
            </a:r>
          </a:p>
        </p:txBody>
      </p:sp>
      <p:sp>
        <p:nvSpPr>
          <p:cNvPr id="3" name="Content Placeholder 2"/>
          <p:cNvSpPr>
            <a:spLocks noGrp="1"/>
          </p:cNvSpPr>
          <p:nvPr>
            <p:ph idx="1"/>
          </p:nvPr>
        </p:nvSpPr>
        <p:spPr>
          <a:xfrm>
            <a:off x="838200" y="1867330"/>
            <a:ext cx="10515600" cy="4351338"/>
          </a:xfrm>
        </p:spPr>
        <p:txBody>
          <a:bodyPr>
            <a:normAutofit/>
          </a:bodyPr>
          <a:lstStyle/>
          <a:p>
            <a:pPr>
              <a:lnSpc>
                <a:spcPct val="150000"/>
              </a:lnSpc>
              <a:buClr>
                <a:schemeClr val="accent2"/>
              </a:buClr>
            </a:pPr>
            <a:r>
              <a:rPr lang="en-GB" sz="3200" dirty="0">
                <a:solidFill>
                  <a:srgbClr val="115076"/>
                </a:solidFill>
                <a:latin typeface="Century Gothic" panose="020B0502020202020204" pitchFamily="34" charset="0"/>
              </a:rPr>
              <a:t>Y8 full year overview: </a:t>
            </a:r>
            <a:r>
              <a:rPr lang="en-GB" sz="3200" dirty="0">
                <a:solidFill>
                  <a:srgbClr val="115076"/>
                </a:solidFill>
                <a:latin typeface="Century Gothic" panose="020B0502020202020204" pitchFamily="34" charset="0"/>
                <a:hlinkClick r:id="rId3">
                  <a:extLst>
                    <a:ext uri="{A12FA001-AC4F-418D-AE19-62706E023703}">
                      <ahyp:hlinkClr xmlns:ahyp="http://schemas.microsoft.com/office/drawing/2018/hyperlinkcolor" val="tx"/>
                    </a:ext>
                  </a:extLst>
                </a:hlinkClick>
              </a:rPr>
              <a:t>French</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hlinkClick r:id="rId4">
                  <a:extLst>
                    <a:ext uri="{A12FA001-AC4F-418D-AE19-62706E023703}">
                      <ahyp:hlinkClr xmlns:ahyp="http://schemas.microsoft.com/office/drawing/2018/hyperlinkcolor" val="tx"/>
                    </a:ext>
                  </a:extLst>
                </a:hlinkClick>
              </a:rPr>
              <a:t>German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hlinkClick r:id="rId5">
                  <a:extLst>
                    <a:ext uri="{A12FA001-AC4F-418D-AE19-62706E023703}">
                      <ahyp:hlinkClr xmlns:ahyp="http://schemas.microsoft.com/office/drawing/2018/hyperlinkcolor" val="tx"/>
                    </a:ext>
                  </a:extLst>
                </a:hlinkClick>
              </a:rPr>
              <a:t>Spanish</a:t>
            </a:r>
            <a:endParaRPr lang="en-GB" sz="3200" dirty="0">
              <a:solidFill>
                <a:srgbClr val="115076"/>
              </a:solidFill>
              <a:latin typeface="Century Gothic" panose="020B0502020202020204" pitchFamily="34" charset="0"/>
            </a:endParaRPr>
          </a:p>
          <a:p>
            <a:pPr>
              <a:lnSpc>
                <a:spcPct val="150000"/>
              </a:lnSpc>
              <a:buClr>
                <a:schemeClr val="accent2"/>
              </a:buClr>
            </a:pPr>
            <a:r>
              <a:rPr lang="en-GB" sz="3200" dirty="0">
                <a:solidFill>
                  <a:srgbClr val="115076"/>
                </a:solidFill>
                <a:latin typeface="Century Gothic" panose="020B0502020202020204" pitchFamily="34" charset="0"/>
              </a:rPr>
              <a:t>Term 1 resources: </a:t>
            </a:r>
            <a:r>
              <a:rPr lang="en-GB" sz="3200" dirty="0">
                <a:solidFill>
                  <a:srgbClr val="115076"/>
                </a:solidFill>
                <a:latin typeface="Century Gothic" panose="020B0502020202020204" pitchFamily="34" charset="0"/>
                <a:hlinkClick r:id="rId6">
                  <a:extLst>
                    <a:ext uri="{A12FA001-AC4F-418D-AE19-62706E023703}">
                      <ahyp:hlinkClr xmlns:ahyp="http://schemas.microsoft.com/office/drawing/2018/hyperlinkcolor" val="tx"/>
                    </a:ext>
                  </a:extLst>
                </a:hlinkClick>
              </a:rPr>
              <a:t>French</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hlinkClick r:id="rId7">
                  <a:extLst>
                    <a:ext uri="{A12FA001-AC4F-418D-AE19-62706E023703}">
                      <ahyp:hlinkClr xmlns:ahyp="http://schemas.microsoft.com/office/drawing/2018/hyperlinkcolor" val="tx"/>
                    </a:ext>
                  </a:extLst>
                </a:hlinkClick>
              </a:rPr>
              <a:t>German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hlinkClick r:id="rId8">
                  <a:extLst>
                    <a:ext uri="{A12FA001-AC4F-418D-AE19-62706E023703}">
                      <ahyp:hlinkClr xmlns:ahyp="http://schemas.microsoft.com/office/drawing/2018/hyperlinkcolor" val="tx"/>
                    </a:ext>
                  </a:extLst>
                </a:hlinkClick>
              </a:rPr>
              <a:t>Spanish</a:t>
            </a:r>
            <a:endParaRPr lang="en-GB" sz="3200" dirty="0">
              <a:solidFill>
                <a:srgbClr val="115076"/>
              </a:solidFill>
              <a:latin typeface="Century Gothic" panose="020B0502020202020204" pitchFamily="34" charset="0"/>
            </a:endParaRPr>
          </a:p>
          <a:p>
            <a:pPr>
              <a:lnSpc>
                <a:spcPct val="150000"/>
              </a:lnSpc>
              <a:buClr>
                <a:schemeClr val="accent2"/>
              </a:buClr>
            </a:pPr>
            <a:r>
              <a:rPr lang="en-GB" sz="3200" dirty="0">
                <a:solidFill>
                  <a:srgbClr val="115076"/>
                </a:solidFill>
                <a:latin typeface="Century Gothic" panose="020B0502020202020204" pitchFamily="34" charset="0"/>
              </a:rPr>
              <a:t>Term 2 resources: </a:t>
            </a:r>
            <a:r>
              <a:rPr lang="en-GB" sz="3200" dirty="0">
                <a:solidFill>
                  <a:srgbClr val="115076"/>
                </a:solidFill>
                <a:latin typeface="Century Gothic" panose="020B0502020202020204" pitchFamily="34" charset="0"/>
                <a:hlinkClick r:id="rId9">
                  <a:extLst>
                    <a:ext uri="{A12FA001-AC4F-418D-AE19-62706E023703}">
                      <ahyp:hlinkClr xmlns:ahyp="http://schemas.microsoft.com/office/drawing/2018/hyperlinkcolor" val="tx"/>
                    </a:ext>
                  </a:extLst>
                </a:hlinkClick>
              </a:rPr>
              <a:t>French</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hlinkClick r:id="rId10">
                  <a:extLst>
                    <a:ext uri="{A12FA001-AC4F-418D-AE19-62706E023703}">
                      <ahyp:hlinkClr xmlns:ahyp="http://schemas.microsoft.com/office/drawing/2018/hyperlinkcolor" val="tx"/>
                    </a:ext>
                  </a:extLst>
                </a:hlinkClick>
              </a:rPr>
              <a:t>German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hlinkClick r:id="rId11">
                  <a:extLst>
                    <a:ext uri="{A12FA001-AC4F-418D-AE19-62706E023703}">
                      <ahyp:hlinkClr xmlns:ahyp="http://schemas.microsoft.com/office/drawing/2018/hyperlinkcolor" val="tx"/>
                    </a:ext>
                  </a:extLst>
                </a:hlinkClick>
              </a:rPr>
              <a:t>Spanish</a:t>
            </a:r>
            <a:endParaRPr lang="en-GB" sz="3200" dirty="0">
              <a:solidFill>
                <a:srgbClr val="115076"/>
              </a:solidFill>
              <a:latin typeface="Century Gothic" panose="020B0502020202020204" pitchFamily="34" charset="0"/>
            </a:endParaRPr>
          </a:p>
          <a:p>
            <a:pPr>
              <a:lnSpc>
                <a:spcPct val="150000"/>
              </a:lnSpc>
              <a:buClr>
                <a:schemeClr val="accent2"/>
              </a:buClr>
            </a:pPr>
            <a:r>
              <a:rPr lang="en-GB" sz="3200" dirty="0">
                <a:solidFill>
                  <a:srgbClr val="115076"/>
                </a:solidFill>
              </a:rPr>
              <a:t>Schemes of work: </a:t>
            </a:r>
            <a:r>
              <a:rPr lang="en-GB" sz="3200" dirty="0">
                <a:solidFill>
                  <a:srgbClr val="115076"/>
                </a:solidFill>
                <a:hlinkClick r:id="rId12">
                  <a:extLst>
                    <a:ext uri="{A12FA001-AC4F-418D-AE19-62706E023703}">
                      <ahyp:hlinkClr xmlns:ahyp="http://schemas.microsoft.com/office/drawing/2018/hyperlinkcolor" val="tx"/>
                    </a:ext>
                  </a:extLst>
                </a:hlinkClick>
              </a:rPr>
              <a:t>French</a:t>
            </a:r>
            <a:r>
              <a:rPr lang="en-GB" sz="3200" dirty="0">
                <a:solidFill>
                  <a:srgbClr val="115076"/>
                </a:solidFill>
              </a:rPr>
              <a:t>, </a:t>
            </a:r>
            <a:r>
              <a:rPr lang="en-GB" sz="3200" dirty="0">
                <a:solidFill>
                  <a:srgbClr val="115076"/>
                </a:solidFill>
                <a:hlinkClick r:id="rId13">
                  <a:extLst>
                    <a:ext uri="{A12FA001-AC4F-418D-AE19-62706E023703}">
                      <ahyp:hlinkClr xmlns:ahyp="http://schemas.microsoft.com/office/drawing/2018/hyperlinkcolor" val="tx"/>
                    </a:ext>
                  </a:extLst>
                </a:hlinkClick>
              </a:rPr>
              <a:t>German</a:t>
            </a:r>
            <a:r>
              <a:rPr lang="en-GB" sz="3200" dirty="0">
                <a:solidFill>
                  <a:srgbClr val="115076"/>
                </a:solidFill>
              </a:rPr>
              <a:t>, </a:t>
            </a:r>
            <a:r>
              <a:rPr lang="en-GB" sz="3200" dirty="0">
                <a:solidFill>
                  <a:srgbClr val="115076"/>
                </a:solidFill>
                <a:hlinkClick r:id="rId14">
                  <a:extLst>
                    <a:ext uri="{A12FA001-AC4F-418D-AE19-62706E023703}">
                      <ahyp:hlinkClr xmlns:ahyp="http://schemas.microsoft.com/office/drawing/2018/hyperlinkcolor" val="tx"/>
                    </a:ext>
                  </a:extLst>
                </a:hlinkClick>
              </a:rPr>
              <a:t>Spanish</a:t>
            </a:r>
            <a:endParaRPr lang="en-GB" sz="3200" dirty="0">
              <a:solidFill>
                <a:srgbClr val="115076"/>
              </a:solidFill>
            </a:endParaRPr>
          </a:p>
        </p:txBody>
      </p:sp>
    </p:spTree>
    <p:extLst>
      <p:ext uri="{BB962C8B-B14F-4D97-AF65-F5344CB8AC3E}">
        <p14:creationId xmlns:p14="http://schemas.microsoft.com/office/powerpoint/2010/main" val="127438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015" y="0"/>
            <a:ext cx="10515600" cy="1325563"/>
          </a:xfrm>
        </p:spPr>
        <p:txBody>
          <a:bodyPr/>
          <a:lstStyle/>
          <a:p>
            <a:r>
              <a:rPr lang="en-GB" b="1" dirty="0">
                <a:solidFill>
                  <a:srgbClr val="115076"/>
                </a:solidFill>
                <a:latin typeface="Century Gothic" panose="020B0502020202020204" pitchFamily="34" charset="0"/>
              </a:rPr>
              <a:t>This session</a:t>
            </a:r>
          </a:p>
        </p:txBody>
      </p:sp>
      <p:sp>
        <p:nvSpPr>
          <p:cNvPr id="3" name="Content Placeholder 2"/>
          <p:cNvSpPr>
            <a:spLocks noGrp="1"/>
          </p:cNvSpPr>
          <p:nvPr>
            <p:ph idx="1"/>
          </p:nvPr>
        </p:nvSpPr>
        <p:spPr>
          <a:xfrm>
            <a:off x="592015" y="1381504"/>
            <a:ext cx="11330354" cy="4351338"/>
          </a:xfrm>
        </p:spPr>
        <p:txBody>
          <a:bodyPr>
            <a:normAutofit/>
          </a:bodyPr>
          <a:lstStyle/>
          <a:p>
            <a:pPr>
              <a:lnSpc>
                <a:spcPct val="150000"/>
              </a:lnSpc>
              <a:buClr>
                <a:schemeClr val="accent2"/>
              </a:buClr>
            </a:pPr>
            <a:r>
              <a:rPr lang="en-GB" dirty="0">
                <a:solidFill>
                  <a:srgbClr val="115076"/>
                </a:solidFill>
                <a:latin typeface="Century Gothic" panose="020B0502020202020204" pitchFamily="34" charset="0"/>
              </a:rPr>
              <a:t>Principles and key features of Y8 SoW</a:t>
            </a:r>
          </a:p>
          <a:p>
            <a:pPr>
              <a:lnSpc>
                <a:spcPct val="150000"/>
              </a:lnSpc>
              <a:buClr>
                <a:schemeClr val="accent2"/>
              </a:buClr>
            </a:pPr>
            <a:r>
              <a:rPr lang="en-GB" dirty="0">
                <a:solidFill>
                  <a:srgbClr val="115076"/>
                </a:solidFill>
              </a:rPr>
              <a:t>Walk through of Y8 SoW document (German)</a:t>
            </a:r>
          </a:p>
          <a:p>
            <a:pPr>
              <a:lnSpc>
                <a:spcPct val="150000"/>
              </a:lnSpc>
              <a:buClr>
                <a:schemeClr val="accent2"/>
              </a:buClr>
            </a:pPr>
            <a:r>
              <a:rPr lang="en-GB" dirty="0">
                <a:solidFill>
                  <a:srgbClr val="115076"/>
                </a:solidFill>
              </a:rPr>
              <a:t>Presentation of a resource based on SoW (French)</a:t>
            </a:r>
          </a:p>
          <a:p>
            <a:pPr>
              <a:lnSpc>
                <a:spcPct val="150000"/>
              </a:lnSpc>
              <a:buClr>
                <a:schemeClr val="accent2"/>
              </a:buClr>
            </a:pPr>
            <a:r>
              <a:rPr lang="en-GB" dirty="0">
                <a:solidFill>
                  <a:srgbClr val="115076"/>
                </a:solidFill>
              </a:rPr>
              <a:t>Next steps and links to further resources</a:t>
            </a:r>
          </a:p>
          <a:p>
            <a:pPr>
              <a:lnSpc>
                <a:spcPct val="150000"/>
              </a:lnSpc>
              <a:buClr>
                <a:schemeClr val="accent2"/>
              </a:buClr>
            </a:pPr>
            <a:endParaRPr lang="en-GB" b="1" dirty="0">
              <a:solidFill>
                <a:srgbClr val="115076"/>
              </a:solidFill>
            </a:endParaRPr>
          </a:p>
        </p:txBody>
      </p:sp>
      <p:pic>
        <p:nvPicPr>
          <p:cNvPr id="5" name="Picture 4" descr="green checkmark">
            <a:extLst>
              <a:ext uri="{FF2B5EF4-FFF2-40B4-BE49-F238E27FC236}">
                <a16:creationId xmlns:a16="http://schemas.microsoft.com/office/drawing/2014/main" id="{E062C38F-1C30-4D71-A721-F334F4820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8242" y="1325563"/>
            <a:ext cx="581918" cy="606165"/>
          </a:xfrm>
          <a:prstGeom prst="rect">
            <a:avLst/>
          </a:prstGeom>
        </p:spPr>
      </p:pic>
      <p:pic>
        <p:nvPicPr>
          <p:cNvPr id="6" name="Picture 5" descr="green checkmark">
            <a:extLst>
              <a:ext uri="{FF2B5EF4-FFF2-40B4-BE49-F238E27FC236}">
                <a16:creationId xmlns:a16="http://schemas.microsoft.com/office/drawing/2014/main" id="{142F9587-9A00-46BB-BE88-4134FB8CEF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2442" y="2093424"/>
            <a:ext cx="581918" cy="606165"/>
          </a:xfrm>
          <a:prstGeom prst="rect">
            <a:avLst/>
          </a:prstGeom>
        </p:spPr>
      </p:pic>
      <p:pic>
        <p:nvPicPr>
          <p:cNvPr id="7" name="Picture 6" descr="green checkmark">
            <a:extLst>
              <a:ext uri="{FF2B5EF4-FFF2-40B4-BE49-F238E27FC236}">
                <a16:creationId xmlns:a16="http://schemas.microsoft.com/office/drawing/2014/main" id="{E1C72F67-FA08-4514-A32E-268836417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1483" y="3108426"/>
            <a:ext cx="581918" cy="606165"/>
          </a:xfrm>
          <a:prstGeom prst="rect">
            <a:avLst/>
          </a:prstGeom>
        </p:spPr>
      </p:pic>
      <p:pic>
        <p:nvPicPr>
          <p:cNvPr id="8" name="Picture 7" descr="green checkmark">
            <a:extLst>
              <a:ext uri="{FF2B5EF4-FFF2-40B4-BE49-F238E27FC236}">
                <a16:creationId xmlns:a16="http://schemas.microsoft.com/office/drawing/2014/main" id="{809648E9-8C2B-4E02-8FDB-F308A36641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221" y="3666918"/>
            <a:ext cx="581918" cy="606165"/>
          </a:xfrm>
          <a:prstGeom prst="rect">
            <a:avLst/>
          </a:prstGeom>
        </p:spPr>
      </p:pic>
    </p:spTree>
    <p:extLst>
      <p:ext uri="{BB962C8B-B14F-4D97-AF65-F5344CB8AC3E}">
        <p14:creationId xmlns:p14="http://schemas.microsoft.com/office/powerpoint/2010/main" val="3147156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F9F46C-8E18-481A-9085-EF9C25DA43A4}"/>
              </a:ext>
            </a:extLst>
          </p:cNvPr>
          <p:cNvSpPr>
            <a:spLocks noGrp="1"/>
          </p:cNvSpPr>
          <p:nvPr>
            <p:ph type="title"/>
          </p:nvPr>
        </p:nvSpPr>
        <p:spPr>
          <a:xfrm>
            <a:off x="147735" y="141708"/>
            <a:ext cx="10515600" cy="732584"/>
          </a:xfrm>
        </p:spPr>
        <p:txBody>
          <a:bodyPr>
            <a:normAutofit/>
          </a:bodyPr>
          <a:lstStyle/>
          <a:p>
            <a:r>
              <a:rPr lang="en-GB" sz="4000" b="1" dirty="0"/>
              <a:t>Next steps?</a:t>
            </a:r>
          </a:p>
        </p:txBody>
      </p:sp>
      <p:sp>
        <p:nvSpPr>
          <p:cNvPr id="6" name="Content Placeholder 5">
            <a:extLst>
              <a:ext uri="{FF2B5EF4-FFF2-40B4-BE49-F238E27FC236}">
                <a16:creationId xmlns:a16="http://schemas.microsoft.com/office/drawing/2014/main" id="{575A86BF-1BFF-4B21-8B47-09BDDA898808}"/>
              </a:ext>
            </a:extLst>
          </p:cNvPr>
          <p:cNvSpPr>
            <a:spLocks noGrp="1"/>
          </p:cNvSpPr>
          <p:nvPr>
            <p:ph idx="1"/>
          </p:nvPr>
        </p:nvSpPr>
        <p:spPr>
          <a:xfrm>
            <a:off x="147735" y="948863"/>
            <a:ext cx="11030339" cy="5780507"/>
          </a:xfrm>
        </p:spPr>
        <p:txBody>
          <a:bodyPr>
            <a:normAutofit/>
          </a:bodyPr>
          <a:lstStyle/>
          <a:p>
            <a:r>
              <a:rPr lang="en-GB" b="1" u="sng" dirty="0"/>
              <a:t>Free</a:t>
            </a:r>
            <a:r>
              <a:rPr lang="en-GB" dirty="0"/>
              <a:t> ‘Introduction to NCELP’ conference [</a:t>
            </a:r>
            <a:r>
              <a:rPr lang="en-GB" sz="2400" b="1" dirty="0"/>
              <a:t>20 November</a:t>
            </a:r>
            <a:r>
              <a:rPr lang="en-GB" dirty="0"/>
              <a:t>]</a:t>
            </a:r>
          </a:p>
          <a:p>
            <a:r>
              <a:rPr lang="en-GB" dirty="0"/>
              <a:t>Visit the </a:t>
            </a:r>
            <a:r>
              <a:rPr lang="en-GB" dirty="0">
                <a:hlinkClick r:id="rId3"/>
              </a:rPr>
              <a:t>NCELP Portal</a:t>
            </a:r>
            <a:r>
              <a:rPr lang="en-GB" dirty="0"/>
              <a:t> and sign up to the mailing list</a:t>
            </a:r>
          </a:p>
          <a:p>
            <a:r>
              <a:rPr lang="en-GB" dirty="0"/>
              <a:t>Sign up for my </a:t>
            </a:r>
            <a:r>
              <a:rPr lang="en-GB" b="1" u="sng" dirty="0"/>
              <a:t>free</a:t>
            </a:r>
            <a:r>
              <a:rPr lang="en-GB" dirty="0"/>
              <a:t> advent webinars</a:t>
            </a:r>
            <a:br>
              <a:rPr lang="en-GB" dirty="0"/>
            </a:br>
            <a:endParaRPr lang="en-GB" dirty="0"/>
          </a:p>
          <a:p>
            <a:pPr lvl="1"/>
            <a:r>
              <a:rPr lang="en-GB" sz="2100" dirty="0">
                <a:hlinkClick r:id="rId4"/>
              </a:rPr>
              <a:t>Culture and cultural capital in the language classroom </a:t>
            </a:r>
            <a:r>
              <a:rPr lang="en-GB" sz="2100" dirty="0"/>
              <a:t>[</a:t>
            </a:r>
            <a:r>
              <a:rPr lang="en-GB" sz="2100" b="1" dirty="0"/>
              <a:t>5 December</a:t>
            </a:r>
            <a:r>
              <a:rPr lang="en-GB" sz="2100" dirty="0"/>
              <a:t>]</a:t>
            </a:r>
          </a:p>
          <a:p>
            <a:pPr lvl="1">
              <a:lnSpc>
                <a:spcPct val="150000"/>
              </a:lnSpc>
            </a:pPr>
            <a:r>
              <a:rPr lang="en-GB" sz="2200" dirty="0">
                <a:hlinkClick r:id="rId5"/>
              </a:rPr>
              <a:t>Making practice meaningful </a:t>
            </a:r>
            <a:r>
              <a:rPr lang="en-GB" sz="2200" dirty="0"/>
              <a:t>[</a:t>
            </a:r>
            <a:r>
              <a:rPr lang="en-GB" sz="2200" b="1" dirty="0"/>
              <a:t>12 December</a:t>
            </a:r>
            <a:r>
              <a:rPr lang="en-GB" sz="2200" dirty="0"/>
              <a:t>]</a:t>
            </a:r>
          </a:p>
          <a:p>
            <a:pPr>
              <a:lnSpc>
                <a:spcPct val="100000"/>
              </a:lnSpc>
            </a:pPr>
            <a:r>
              <a:rPr lang="en-GB" dirty="0"/>
              <a:t>Look at any of the Y7 / Y8 filmed versions </a:t>
            </a:r>
            <a:br>
              <a:rPr lang="en-GB" dirty="0"/>
            </a:br>
            <a:r>
              <a:rPr lang="en-GB" dirty="0"/>
              <a:t>of NCELP lessons on the </a:t>
            </a:r>
            <a:r>
              <a:rPr lang="en-GB" dirty="0">
                <a:hlinkClick r:id="rId6"/>
              </a:rPr>
              <a:t>Oak Academy website</a:t>
            </a:r>
            <a:endParaRPr lang="en-GB" dirty="0"/>
          </a:p>
          <a:p>
            <a:pPr>
              <a:lnSpc>
                <a:spcPct val="100000"/>
              </a:lnSpc>
            </a:pPr>
            <a:r>
              <a:rPr lang="en-GB" dirty="0">
                <a:hlinkClick r:id="rId7"/>
              </a:rPr>
              <a:t>BBC Bitesize </a:t>
            </a:r>
            <a:r>
              <a:rPr lang="en-GB" dirty="0"/>
              <a:t>– NCELP teachers talking about grammar and phonics</a:t>
            </a:r>
            <a:br>
              <a:rPr lang="en-GB" dirty="0"/>
            </a:br>
            <a:r>
              <a:rPr lang="en-GB" dirty="0"/>
              <a:t> </a:t>
            </a:r>
          </a:p>
        </p:txBody>
      </p:sp>
      <p:sp>
        <p:nvSpPr>
          <p:cNvPr id="7" name="Rectangle 6">
            <a:extLst>
              <a:ext uri="{FF2B5EF4-FFF2-40B4-BE49-F238E27FC236}">
                <a16:creationId xmlns:a16="http://schemas.microsoft.com/office/drawing/2014/main" id="{16DF8C57-D255-4726-B8C8-015E43745DF4}"/>
              </a:ext>
            </a:extLst>
          </p:cNvPr>
          <p:cNvSpPr/>
          <p:nvPr/>
        </p:nvSpPr>
        <p:spPr>
          <a:xfrm>
            <a:off x="3306308" y="5888335"/>
            <a:ext cx="889698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8"/>
              </a:rPr>
              <a:t>https://www.justgiving.com/crowdfunding/rachel-hawkes</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pic>
        <p:nvPicPr>
          <p:cNvPr id="8" name="Picture 7">
            <a:extLst>
              <a:ext uri="{FF2B5EF4-FFF2-40B4-BE49-F238E27FC236}">
                <a16:creationId xmlns:a16="http://schemas.microsoft.com/office/drawing/2014/main" id="{2D135C72-AA16-4198-B5CF-A72BF7ACDA8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507133" y="3764982"/>
            <a:ext cx="809625" cy="1114425"/>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BF048ED3-393A-411F-8DA8-7216C59901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47435" y="2143548"/>
            <a:ext cx="1882368" cy="943801"/>
          </a:xfrm>
          <a:prstGeom prst="rect">
            <a:avLst/>
          </a:prstGeom>
          <a:effectLst>
            <a:outerShdw blurRad="50800" dist="38100" dir="5400000" algn="t" rotWithShape="0">
              <a:prstClr val="black">
                <a:alpha val="40000"/>
              </a:prstClr>
            </a:outerShdw>
          </a:effectLst>
        </p:spPr>
      </p:pic>
      <p:pic>
        <p:nvPicPr>
          <p:cNvPr id="9" name="Picture 8" descr="Graphical user interface, application&#10;&#10;Description automatically generated">
            <a:extLst>
              <a:ext uri="{FF2B5EF4-FFF2-40B4-BE49-F238E27FC236}">
                <a16:creationId xmlns:a16="http://schemas.microsoft.com/office/drawing/2014/main" id="{95CC8134-B6F3-44F2-AFF4-33D40C5536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47435" y="3203376"/>
            <a:ext cx="1882368" cy="943801"/>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8FC68D9F-8053-4541-9A71-F6525A2F1D77}"/>
              </a:ext>
            </a:extLst>
          </p:cNvPr>
          <p:cNvPicPr>
            <a:picLocks noChangeAspect="1"/>
          </p:cNvPicPr>
          <p:nvPr/>
        </p:nvPicPr>
        <p:blipFill>
          <a:blip r:embed="rId12"/>
          <a:stretch>
            <a:fillRect/>
          </a:stretch>
        </p:blipFill>
        <p:spPr>
          <a:xfrm>
            <a:off x="10622436" y="10210"/>
            <a:ext cx="1452009" cy="1452009"/>
          </a:xfrm>
          <a:prstGeom prst="rect">
            <a:avLst/>
          </a:prstGeom>
        </p:spPr>
      </p:pic>
    </p:spTree>
    <p:extLst>
      <p:ext uri="{BB962C8B-B14F-4D97-AF65-F5344CB8AC3E}">
        <p14:creationId xmlns:p14="http://schemas.microsoft.com/office/powerpoint/2010/main" val="94950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descr="background rectangle"/>
          <p:cNvSpPr/>
          <p:nvPr/>
        </p:nvSpPr>
        <p:spPr>
          <a:xfrm>
            <a:off x="-56445" y="-15658"/>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322615" y="2245845"/>
            <a:ext cx="10363200" cy="2387600"/>
          </a:xfrm>
        </p:spPr>
        <p:txBody>
          <a:bodyPr anchor="t">
            <a:normAutofit/>
          </a:bodyPr>
          <a:lstStyle/>
          <a:p>
            <a:pPr lvl="0" algn="l">
              <a:lnSpc>
                <a:spcPct val="100000"/>
              </a:lnSpc>
              <a:spcBef>
                <a:spcPts val="0"/>
              </a:spcBef>
            </a:pPr>
            <a:r>
              <a:rPr lang="en-GB" b="1" dirty="0">
                <a:solidFill>
                  <a:prstClr val="white"/>
                </a:solidFill>
                <a:ea typeface="+mn-ea"/>
                <a:cs typeface="+mn-cs"/>
              </a:rPr>
              <a:t>It’s all in the planning</a:t>
            </a:r>
            <a:endParaRPr lang="en-GB" sz="8800" dirty="0"/>
          </a:p>
        </p:txBody>
      </p:sp>
      <p:sp>
        <p:nvSpPr>
          <p:cNvPr id="3" name="Subtitle 2"/>
          <p:cNvSpPr>
            <a:spLocks noGrp="1"/>
          </p:cNvSpPr>
          <p:nvPr>
            <p:ph type="subTitle" idx="1"/>
          </p:nvPr>
        </p:nvSpPr>
        <p:spPr>
          <a:xfrm>
            <a:off x="322615" y="3244881"/>
            <a:ext cx="9144000" cy="1655762"/>
          </a:xfrm>
        </p:spPr>
        <p:txBody>
          <a:bodyPr/>
          <a:lstStyle/>
          <a:p>
            <a:pPr lvl="0" algn="l">
              <a:lnSpc>
                <a:spcPct val="100000"/>
              </a:lnSpc>
              <a:spcBef>
                <a:spcPts val="0"/>
              </a:spcBef>
            </a:pPr>
            <a:r>
              <a:rPr lang="en-GB" dirty="0">
                <a:solidFill>
                  <a:prstClr val="white"/>
                </a:solidFill>
              </a:rPr>
              <a:t>The Language Show</a:t>
            </a:r>
            <a:br>
              <a:rPr lang="en-GB" dirty="0">
                <a:solidFill>
                  <a:prstClr val="white"/>
                </a:solidFill>
              </a:rPr>
            </a:br>
            <a:r>
              <a:rPr lang="en-GB" dirty="0">
                <a:solidFill>
                  <a:prstClr val="white"/>
                </a:solidFill>
              </a:rPr>
              <a:t>November 2020</a:t>
            </a:r>
          </a:p>
          <a:p>
            <a:endParaRPr lang="en-GB" dirty="0"/>
          </a:p>
        </p:txBody>
      </p:sp>
      <p:sp>
        <p:nvSpPr>
          <p:cNvPr id="6" name="TextBox 5"/>
          <p:cNvSpPr txBox="1"/>
          <p:nvPr/>
        </p:nvSpPr>
        <p:spPr>
          <a:xfrm>
            <a:off x="0" y="6135278"/>
            <a:ext cx="42945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 Hawkes</a:t>
            </a:r>
            <a:b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Date updated: 01/11/20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11" name="Picture 10" descr="Logo&#10;&#10;Description automatically generated">
            <a:extLst>
              <a:ext uri="{FF2B5EF4-FFF2-40B4-BE49-F238E27FC236}">
                <a16:creationId xmlns:a16="http://schemas.microsoft.com/office/drawing/2014/main" id="{01F9281F-A96B-4A18-B374-7C76781CFE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512" y="4848339"/>
            <a:ext cx="1062239" cy="1357745"/>
          </a:xfrm>
          <a:prstGeom prst="rect">
            <a:avLst/>
          </a:prstGeom>
        </p:spPr>
      </p:pic>
    </p:spTree>
    <p:extLst>
      <p:ext uri="{BB962C8B-B14F-4D97-AF65-F5344CB8AC3E}">
        <p14:creationId xmlns:p14="http://schemas.microsoft.com/office/powerpoint/2010/main" val="1852967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485"/>
            <a:ext cx="10515600" cy="1325563"/>
          </a:xfrm>
        </p:spPr>
        <p:txBody>
          <a:bodyPr/>
          <a:lstStyle/>
          <a:p>
            <a:pPr algn="ctr"/>
            <a:r>
              <a:rPr lang="en-GB" b="1" dirty="0">
                <a:solidFill>
                  <a:srgbClr val="115076"/>
                </a:solidFill>
              </a:rPr>
              <a:t>NCELP SoW design features</a:t>
            </a:r>
            <a:endParaRPr lang="en-GB" dirty="0">
              <a:solidFill>
                <a:srgbClr val="115076"/>
              </a:solidFill>
            </a:endParaRPr>
          </a:p>
        </p:txBody>
      </p:sp>
      <p:sp>
        <p:nvSpPr>
          <p:cNvPr id="3" name="Content Placeholder 2"/>
          <p:cNvSpPr>
            <a:spLocks noGrp="1"/>
          </p:cNvSpPr>
          <p:nvPr>
            <p:ph idx="1"/>
          </p:nvPr>
        </p:nvSpPr>
        <p:spPr>
          <a:xfrm>
            <a:off x="733624" y="1076965"/>
            <a:ext cx="10724751" cy="5138738"/>
          </a:xfrm>
        </p:spPr>
        <p:txBody>
          <a:bodyPr>
            <a:normAutofit lnSpcReduction="10000"/>
          </a:bodyPr>
          <a:lstStyle/>
          <a:p>
            <a:pPr>
              <a:lnSpc>
                <a:spcPct val="110000"/>
              </a:lnSpc>
              <a:buClr>
                <a:schemeClr val="accent2"/>
              </a:buClr>
            </a:pPr>
            <a:r>
              <a:rPr lang="en-GB" sz="2800" dirty="0">
                <a:solidFill>
                  <a:srgbClr val="115076"/>
                </a:solidFill>
                <a:latin typeface="Century Gothic" panose="020B0502020202020204" pitchFamily="34" charset="0"/>
              </a:rPr>
              <a:t>Common format across languages</a:t>
            </a:r>
          </a:p>
          <a:p>
            <a:pPr>
              <a:lnSpc>
                <a:spcPct val="110000"/>
              </a:lnSpc>
              <a:buClr>
                <a:schemeClr val="accent2"/>
              </a:buClr>
            </a:pPr>
            <a:r>
              <a:rPr lang="en-GB" dirty="0">
                <a:solidFill>
                  <a:srgbClr val="115076"/>
                </a:solidFill>
              </a:rPr>
              <a:t>‘Context’ column giving a broad idea of the purpose of the language each week, e.g., “Comparing people and places now and then”</a:t>
            </a:r>
          </a:p>
          <a:p>
            <a:pPr>
              <a:lnSpc>
                <a:spcPct val="110000"/>
              </a:lnSpc>
              <a:buClr>
                <a:schemeClr val="accent2"/>
              </a:buClr>
            </a:pPr>
            <a:r>
              <a:rPr lang="en-GB" dirty="0">
                <a:solidFill>
                  <a:srgbClr val="115076"/>
                </a:solidFill>
              </a:rPr>
              <a:t>SOW and resources assume a two-lesson per week model, based on 36 teaching week, plus two assessment weeks</a:t>
            </a:r>
          </a:p>
          <a:p>
            <a:pPr>
              <a:lnSpc>
                <a:spcPct val="110000"/>
              </a:lnSpc>
              <a:buClr>
                <a:schemeClr val="accent2"/>
              </a:buClr>
            </a:pPr>
            <a:r>
              <a:rPr lang="en-GB" dirty="0">
                <a:solidFill>
                  <a:srgbClr val="115076"/>
                </a:solidFill>
              </a:rPr>
              <a:t>‘Notes’ column containing explanations of the language selected and/or ideas for teaching it</a:t>
            </a:r>
          </a:p>
          <a:p>
            <a:pPr>
              <a:lnSpc>
                <a:spcPct val="110000"/>
              </a:lnSpc>
              <a:buClr>
                <a:schemeClr val="accent2"/>
              </a:buClr>
            </a:pPr>
            <a:r>
              <a:rPr lang="en-GB" dirty="0">
                <a:solidFill>
                  <a:srgbClr val="115076"/>
                </a:solidFill>
              </a:rPr>
              <a:t>One SOW for all students and differentiation provided by task, level of support or outcome within lesson resources</a:t>
            </a:r>
          </a:p>
        </p:txBody>
      </p:sp>
    </p:spTree>
    <p:extLst>
      <p:ext uri="{BB962C8B-B14F-4D97-AF65-F5344CB8AC3E}">
        <p14:creationId xmlns:p14="http://schemas.microsoft.com/office/powerpoint/2010/main" val="30608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015" y="0"/>
            <a:ext cx="10515600" cy="1325563"/>
          </a:xfrm>
        </p:spPr>
        <p:txBody>
          <a:bodyPr/>
          <a:lstStyle/>
          <a:p>
            <a:r>
              <a:rPr lang="en-GB" b="1" dirty="0">
                <a:latin typeface="Century Gothic" panose="020B0502020202020204" pitchFamily="34" charset="0"/>
              </a:rPr>
              <a:t>This session</a:t>
            </a:r>
          </a:p>
        </p:txBody>
      </p:sp>
      <p:sp>
        <p:nvSpPr>
          <p:cNvPr id="3" name="Content Placeholder 2"/>
          <p:cNvSpPr>
            <a:spLocks noGrp="1"/>
          </p:cNvSpPr>
          <p:nvPr>
            <p:ph idx="1"/>
          </p:nvPr>
        </p:nvSpPr>
        <p:spPr>
          <a:xfrm>
            <a:off x="592015" y="1381504"/>
            <a:ext cx="11330354" cy="4351338"/>
          </a:xfrm>
        </p:spPr>
        <p:txBody>
          <a:bodyPr>
            <a:normAutofit/>
          </a:bodyPr>
          <a:lstStyle/>
          <a:p>
            <a:pPr>
              <a:lnSpc>
                <a:spcPct val="150000"/>
              </a:lnSpc>
              <a:buClr>
                <a:schemeClr val="accent2"/>
              </a:buClr>
            </a:pPr>
            <a:r>
              <a:rPr lang="en-GB" dirty="0">
                <a:latin typeface="Century Gothic" panose="020B0502020202020204" pitchFamily="34" charset="0"/>
              </a:rPr>
              <a:t>Principles and key features of Y8 SoW</a:t>
            </a:r>
          </a:p>
          <a:p>
            <a:pPr>
              <a:lnSpc>
                <a:spcPct val="150000"/>
              </a:lnSpc>
              <a:buClr>
                <a:schemeClr val="accent2"/>
              </a:buClr>
            </a:pPr>
            <a:r>
              <a:rPr lang="en-GB" dirty="0"/>
              <a:t>Walk through of Y8 SoW document (language specific)</a:t>
            </a:r>
          </a:p>
          <a:p>
            <a:pPr>
              <a:lnSpc>
                <a:spcPct val="150000"/>
              </a:lnSpc>
              <a:buClr>
                <a:schemeClr val="accent2"/>
              </a:buClr>
            </a:pPr>
            <a:r>
              <a:rPr lang="en-GB" dirty="0"/>
              <a:t>Presentation of a resource based on SoW (language specific)</a:t>
            </a:r>
          </a:p>
          <a:p>
            <a:pPr>
              <a:lnSpc>
                <a:spcPct val="150000"/>
              </a:lnSpc>
              <a:buClr>
                <a:schemeClr val="accent2"/>
              </a:buClr>
            </a:pPr>
            <a:r>
              <a:rPr lang="en-GB" dirty="0"/>
              <a:t>Browse Y8 resources (independent task)</a:t>
            </a:r>
          </a:p>
          <a:p>
            <a:pPr>
              <a:lnSpc>
                <a:spcPct val="150000"/>
              </a:lnSpc>
              <a:buClr>
                <a:schemeClr val="accent2"/>
              </a:buClr>
            </a:pPr>
            <a:r>
              <a:rPr lang="en-GB" dirty="0"/>
              <a:t>Feedback and discussion </a:t>
            </a:r>
          </a:p>
        </p:txBody>
      </p:sp>
      <p:pic>
        <p:nvPicPr>
          <p:cNvPr id="5" name="Picture 4" descr="green checkmark">
            <a:extLst>
              <a:ext uri="{FF2B5EF4-FFF2-40B4-BE49-F238E27FC236}">
                <a16:creationId xmlns:a16="http://schemas.microsoft.com/office/drawing/2014/main" id="{E062C38F-1C30-4D71-A721-F334F4820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8242" y="1325563"/>
            <a:ext cx="581918" cy="606165"/>
          </a:xfrm>
          <a:prstGeom prst="rect">
            <a:avLst/>
          </a:prstGeom>
        </p:spPr>
      </p:pic>
    </p:spTree>
    <p:extLst>
      <p:ext uri="{BB962C8B-B14F-4D97-AF65-F5344CB8AC3E}">
        <p14:creationId xmlns:p14="http://schemas.microsoft.com/office/powerpoint/2010/main" val="34080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10" y="280511"/>
            <a:ext cx="10515600" cy="1325563"/>
          </a:xfrm>
        </p:spPr>
        <p:txBody>
          <a:bodyPr/>
          <a:lstStyle/>
          <a:p>
            <a:r>
              <a:rPr lang="en-GB" b="1" dirty="0"/>
              <a:t>Tabs in the NCELP SOW</a:t>
            </a:r>
            <a:endParaRPr lang="en-GB" dirty="0"/>
          </a:p>
        </p:txBody>
      </p:sp>
      <p:sp>
        <p:nvSpPr>
          <p:cNvPr id="3" name="Content Placeholder 2"/>
          <p:cNvSpPr>
            <a:spLocks noGrp="1"/>
          </p:cNvSpPr>
          <p:nvPr>
            <p:ph idx="1"/>
          </p:nvPr>
        </p:nvSpPr>
        <p:spPr>
          <a:xfrm>
            <a:off x="733624" y="1146238"/>
            <a:ext cx="10724751" cy="5138738"/>
          </a:xfrm>
        </p:spPr>
        <p:txBody>
          <a:bodyPr>
            <a:normAutofit/>
          </a:bodyPr>
          <a:lstStyle/>
          <a:p>
            <a:pPr marL="0" indent="0">
              <a:lnSpc>
                <a:spcPct val="150000"/>
              </a:lnSpc>
              <a:buClr>
                <a:schemeClr val="accent2"/>
              </a:buClr>
              <a:buNone/>
            </a:pPr>
            <a:r>
              <a:rPr lang="en-GB" sz="2800" dirty="0">
                <a:solidFill>
                  <a:schemeClr val="accent5">
                    <a:lumMod val="75000"/>
                  </a:schemeClr>
                </a:solidFill>
                <a:latin typeface="Century Gothic" panose="020B0502020202020204" pitchFamily="34" charset="0"/>
              </a:rPr>
              <a:t> </a:t>
            </a:r>
          </a:p>
        </p:txBody>
      </p:sp>
      <p:pic>
        <p:nvPicPr>
          <p:cNvPr id="4" name="Picture 3">
            <a:extLst>
              <a:ext uri="{FF2B5EF4-FFF2-40B4-BE49-F238E27FC236}">
                <a16:creationId xmlns:a16="http://schemas.microsoft.com/office/drawing/2014/main" id="{436316E4-2EF9-4878-8793-99B362446713}"/>
              </a:ext>
            </a:extLst>
          </p:cNvPr>
          <p:cNvPicPr>
            <a:picLocks noChangeAspect="1"/>
          </p:cNvPicPr>
          <p:nvPr/>
        </p:nvPicPr>
        <p:blipFill>
          <a:blip r:embed="rId3"/>
          <a:stretch>
            <a:fillRect/>
          </a:stretch>
        </p:blipFill>
        <p:spPr>
          <a:xfrm>
            <a:off x="309122" y="1463198"/>
            <a:ext cx="11489880" cy="534413"/>
          </a:xfrm>
          <a:prstGeom prst="rect">
            <a:avLst/>
          </a:prstGeom>
        </p:spPr>
      </p:pic>
      <p:sp>
        <p:nvSpPr>
          <p:cNvPr id="6" name="Oval Callout 5">
            <a:extLst>
              <a:ext uri="{FF2B5EF4-FFF2-40B4-BE49-F238E27FC236}">
                <a16:creationId xmlns:a16="http://schemas.microsoft.com/office/drawing/2014/main" id="{9ABE4DD3-5185-4241-B83E-0D43B669B707}"/>
              </a:ext>
            </a:extLst>
          </p:cNvPr>
          <p:cNvSpPr/>
          <p:nvPr/>
        </p:nvSpPr>
        <p:spPr>
          <a:xfrm>
            <a:off x="1266092" y="3076173"/>
            <a:ext cx="7007950" cy="2348089"/>
          </a:xfrm>
          <a:prstGeom prst="wedgeEllipseCallout">
            <a:avLst>
              <a:gd name="adj1" fmla="val -3868"/>
              <a:gd name="adj2" fmla="val -101239"/>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grammar tracking tab</a:t>
            </a:r>
            <a:r>
              <a:rPr kumimoji="0" lang="en-GB" sz="2400" b="0" i="0" u="none" strike="noStrike" kern="0" cap="none" spc="0" normalizeH="0" noProof="0" dirty="0">
                <a:ln>
                  <a:noFill/>
                </a:ln>
                <a:solidFill>
                  <a:srgbClr val="FFFFFF"/>
                </a:solidFill>
                <a:effectLst/>
                <a:uLnTx/>
                <a:uFillTx/>
                <a:latin typeface="Century Gothic" panose="020B0502020202020204" pitchFamily="34" charset="0"/>
                <a:ea typeface="+mn-ea"/>
                <a:cs typeface="+mn-cs"/>
                <a:sym typeface="Arial"/>
              </a:rPr>
              <a:t> is a week by week overview of the grammar spine, listing the new and revisited grammar features.</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0143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16F424-672A-4469-844B-FE373C991234}"/>
              </a:ext>
            </a:extLst>
          </p:cNvPr>
          <p:cNvSpPr>
            <a:spLocks noGrp="1"/>
          </p:cNvSpPr>
          <p:nvPr>
            <p:ph type="title"/>
          </p:nvPr>
        </p:nvSpPr>
        <p:spPr>
          <a:xfrm>
            <a:off x="112542" y="70338"/>
            <a:ext cx="3629464" cy="506436"/>
          </a:xfrm>
          <a:solidFill>
            <a:srgbClr val="F77819"/>
          </a:solidFill>
        </p:spPr>
        <p:txBody>
          <a:bodyPr>
            <a:normAutofit/>
          </a:bodyPr>
          <a:lstStyle/>
          <a:p>
            <a:r>
              <a:rPr lang="en-GB" sz="2400" b="1" dirty="0">
                <a:solidFill>
                  <a:schemeClr val="bg1"/>
                </a:solidFill>
              </a:rPr>
              <a:t>Grammar tracking tab</a:t>
            </a:r>
          </a:p>
        </p:txBody>
      </p:sp>
      <p:pic>
        <p:nvPicPr>
          <p:cNvPr id="5" name="Picture 4">
            <a:extLst>
              <a:ext uri="{FF2B5EF4-FFF2-40B4-BE49-F238E27FC236}">
                <a16:creationId xmlns:a16="http://schemas.microsoft.com/office/drawing/2014/main" id="{6CEAB1B9-55A1-4075-8145-CE774EFAD8E7}"/>
              </a:ext>
            </a:extLst>
          </p:cNvPr>
          <p:cNvPicPr>
            <a:picLocks noChangeAspect="1"/>
          </p:cNvPicPr>
          <p:nvPr/>
        </p:nvPicPr>
        <p:blipFill>
          <a:blip r:embed="rId2"/>
          <a:stretch>
            <a:fillRect/>
          </a:stretch>
        </p:blipFill>
        <p:spPr>
          <a:xfrm>
            <a:off x="0" y="1759132"/>
            <a:ext cx="12192000" cy="3143793"/>
          </a:xfrm>
          <a:prstGeom prst="rect">
            <a:avLst/>
          </a:prstGeom>
        </p:spPr>
      </p:pic>
      <p:sp>
        <p:nvSpPr>
          <p:cNvPr id="6" name="Speech Bubble: Rectangle with Corners Rounded 5">
            <a:extLst>
              <a:ext uri="{FF2B5EF4-FFF2-40B4-BE49-F238E27FC236}">
                <a16:creationId xmlns:a16="http://schemas.microsoft.com/office/drawing/2014/main" id="{B89FDEBE-9F9E-43BA-9066-5070EED68942}"/>
              </a:ext>
            </a:extLst>
          </p:cNvPr>
          <p:cNvSpPr/>
          <p:nvPr/>
        </p:nvSpPr>
        <p:spPr>
          <a:xfrm>
            <a:off x="112542" y="992777"/>
            <a:ext cx="2490652" cy="949235"/>
          </a:xfrm>
          <a:prstGeom prst="wedgeRoundRectCallout">
            <a:avLst>
              <a:gd name="adj1" fmla="val -9263"/>
              <a:gd name="adj2" fmla="val 175062"/>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New grammar features are in bold type.</a:t>
            </a:r>
          </a:p>
        </p:txBody>
      </p:sp>
      <p:sp>
        <p:nvSpPr>
          <p:cNvPr id="7" name="Speech Bubble: Rectangle with Corners Rounded 6">
            <a:extLst>
              <a:ext uri="{FF2B5EF4-FFF2-40B4-BE49-F238E27FC236}">
                <a16:creationId xmlns:a16="http://schemas.microsoft.com/office/drawing/2014/main" id="{C304762F-43C6-4A9E-A615-D531169352C6}"/>
              </a:ext>
            </a:extLst>
          </p:cNvPr>
          <p:cNvSpPr/>
          <p:nvPr/>
        </p:nvSpPr>
        <p:spPr>
          <a:xfrm>
            <a:off x="2933451" y="5131525"/>
            <a:ext cx="2490652" cy="1075509"/>
          </a:xfrm>
          <a:prstGeom prst="wedgeRoundRectCallout">
            <a:avLst>
              <a:gd name="adj1" fmla="val -36534"/>
              <a:gd name="adj2" fmla="val -72317"/>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Features for 1</a:t>
            </a:r>
            <a:r>
              <a:rPr kumimoji="0" lang="en-GB" sz="2000" b="0" i="0" u="none" strike="noStrike" kern="0" cap="none" spc="0" normalizeH="0" baseline="30000" noProof="0" dirty="0">
                <a:ln>
                  <a:noFill/>
                </a:ln>
                <a:solidFill>
                  <a:prstClr val="white"/>
                </a:solidFill>
                <a:effectLst/>
                <a:uLnTx/>
                <a:uFillTx/>
                <a:latin typeface="Century Gothic" panose="020B0502020202020204" pitchFamily="34" charset="0"/>
                <a:ea typeface="+mn-ea"/>
                <a:cs typeface="+mn-cs"/>
                <a:sym typeface="Arial"/>
              </a:rPr>
              <a:t>st</a:t>
            </a: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time revisiting are in normal type.</a:t>
            </a:r>
          </a:p>
        </p:txBody>
      </p:sp>
      <p:sp>
        <p:nvSpPr>
          <p:cNvPr id="8" name="Speech Bubble: Rectangle with Corners Rounded 7">
            <a:extLst>
              <a:ext uri="{FF2B5EF4-FFF2-40B4-BE49-F238E27FC236}">
                <a16:creationId xmlns:a16="http://schemas.microsoft.com/office/drawing/2014/main" id="{E3E387DA-99F3-42FB-8784-E9A7FDEFEEEF}"/>
              </a:ext>
            </a:extLst>
          </p:cNvPr>
          <p:cNvSpPr/>
          <p:nvPr/>
        </p:nvSpPr>
        <p:spPr>
          <a:xfrm>
            <a:off x="2719423" y="1113693"/>
            <a:ext cx="2704680" cy="1075509"/>
          </a:xfrm>
          <a:prstGeom prst="wedgeRoundRectCallout">
            <a:avLst>
              <a:gd name="adj1" fmla="val -20031"/>
              <a:gd name="adj2" fmla="val 136589"/>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r>
              <a:rPr kumimoji="0" lang="en-GB" sz="2000" b="0" i="0" u="none" strike="noStrike" kern="0" cap="none" spc="0" normalizeH="0" baseline="30000" noProof="0" dirty="0">
                <a:ln>
                  <a:noFill/>
                </a:ln>
                <a:solidFill>
                  <a:prstClr val="white"/>
                </a:solidFill>
                <a:effectLst/>
                <a:uLnTx/>
                <a:uFillTx/>
                <a:latin typeface="Century Gothic" panose="020B0502020202020204" pitchFamily="34" charset="0"/>
                <a:ea typeface="+mn-ea"/>
                <a:cs typeface="+mn-cs"/>
                <a:sym typeface="Arial"/>
              </a:rPr>
              <a:t>nd</a:t>
            </a: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and subsequent revisits are in italics.</a:t>
            </a:r>
          </a:p>
        </p:txBody>
      </p:sp>
      <p:sp>
        <p:nvSpPr>
          <p:cNvPr id="9" name="Speech Bubble: Rectangle with Corners Rounded 8">
            <a:extLst>
              <a:ext uri="{FF2B5EF4-FFF2-40B4-BE49-F238E27FC236}">
                <a16:creationId xmlns:a16="http://schemas.microsoft.com/office/drawing/2014/main" id="{28246062-DDA1-4249-A3FD-45EA47F63ADF}"/>
              </a:ext>
            </a:extLst>
          </p:cNvPr>
          <p:cNvSpPr/>
          <p:nvPr/>
        </p:nvSpPr>
        <p:spPr>
          <a:xfrm>
            <a:off x="112542" y="5053317"/>
            <a:ext cx="2685589" cy="1075509"/>
          </a:xfrm>
          <a:prstGeom prst="wedgeRoundRectCallout">
            <a:avLst>
              <a:gd name="adj1" fmla="val -22221"/>
              <a:gd name="adj2" fmla="val -110374"/>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Extended text exploitation weeks are in orange type.</a:t>
            </a:r>
          </a:p>
        </p:txBody>
      </p:sp>
      <p:sp>
        <p:nvSpPr>
          <p:cNvPr id="10" name="Speech Bubble: Rectangle with Corners Rounded 9">
            <a:extLst>
              <a:ext uri="{FF2B5EF4-FFF2-40B4-BE49-F238E27FC236}">
                <a16:creationId xmlns:a16="http://schemas.microsoft.com/office/drawing/2014/main" id="{B484E0E2-AFD3-4A3F-BEC2-7848CC220CF4}"/>
              </a:ext>
            </a:extLst>
          </p:cNvPr>
          <p:cNvSpPr/>
          <p:nvPr/>
        </p:nvSpPr>
        <p:spPr>
          <a:xfrm>
            <a:off x="5933891" y="4965142"/>
            <a:ext cx="4089344" cy="1251857"/>
          </a:xfrm>
          <a:prstGeom prst="wedgeRoundRectCallout">
            <a:avLst>
              <a:gd name="adj1" fmla="val -22572"/>
              <a:gd name="adj2" fmla="val -114502"/>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 consolidation week revises vocabulary from Y7 and grammar features from either Y7 or Y8.</a:t>
            </a:r>
          </a:p>
        </p:txBody>
      </p:sp>
      <p:sp>
        <p:nvSpPr>
          <p:cNvPr id="11" name="Speech Bubble: Rectangle with Corners Rounded 10">
            <a:extLst>
              <a:ext uri="{FF2B5EF4-FFF2-40B4-BE49-F238E27FC236}">
                <a16:creationId xmlns:a16="http://schemas.microsoft.com/office/drawing/2014/main" id="{36FDE2B9-043A-4A6D-B88B-54A4189DCF65}"/>
              </a:ext>
            </a:extLst>
          </p:cNvPr>
          <p:cNvSpPr/>
          <p:nvPr/>
        </p:nvSpPr>
        <p:spPr>
          <a:xfrm>
            <a:off x="6401124" y="838200"/>
            <a:ext cx="2842682" cy="1075509"/>
          </a:xfrm>
          <a:prstGeom prst="wedgeRoundRectCallout">
            <a:avLst>
              <a:gd name="adj1" fmla="val 10015"/>
              <a:gd name="adj2" fmla="val 71002"/>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This columns denote the focus tense for that week.</a:t>
            </a:r>
          </a:p>
        </p:txBody>
      </p:sp>
      <p:sp>
        <p:nvSpPr>
          <p:cNvPr id="12" name="Speech Bubble: Rectangle with Corners Rounded 11">
            <a:extLst>
              <a:ext uri="{FF2B5EF4-FFF2-40B4-BE49-F238E27FC236}">
                <a16:creationId xmlns:a16="http://schemas.microsoft.com/office/drawing/2014/main" id="{5CDD8792-6563-447E-A105-441C8042D737}"/>
              </a:ext>
            </a:extLst>
          </p:cNvPr>
          <p:cNvSpPr/>
          <p:nvPr/>
        </p:nvSpPr>
        <p:spPr>
          <a:xfrm>
            <a:off x="9472577" y="760912"/>
            <a:ext cx="2490652" cy="1075509"/>
          </a:xfrm>
          <a:prstGeom prst="wedgeRoundRectCallout">
            <a:avLst>
              <a:gd name="adj1" fmla="val 9968"/>
              <a:gd name="adj2" fmla="val 71812"/>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This column gives the learning context.</a:t>
            </a:r>
          </a:p>
        </p:txBody>
      </p:sp>
    </p:spTree>
    <p:extLst>
      <p:ext uri="{BB962C8B-B14F-4D97-AF65-F5344CB8AC3E}">
        <p14:creationId xmlns:p14="http://schemas.microsoft.com/office/powerpoint/2010/main" val="24372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5.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7549</TotalTime>
  <Words>9389</Words>
  <Application>Microsoft Office PowerPoint</Application>
  <PresentationFormat>Widescreen</PresentationFormat>
  <Paragraphs>897</Paragraphs>
  <Slides>56</Slides>
  <Notes>54</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56</vt:i4>
      </vt:variant>
    </vt:vector>
  </HeadingPairs>
  <TitlesOfParts>
    <vt:vector size="68" baseType="lpstr">
      <vt:lpstr>Twentieth Century</vt:lpstr>
      <vt:lpstr>Arial</vt:lpstr>
      <vt:lpstr>Arial</vt:lpstr>
      <vt:lpstr>Calibri</vt:lpstr>
      <vt:lpstr>Century Gothic</vt:lpstr>
      <vt:lpstr>Tw Cen MT</vt:lpstr>
      <vt:lpstr>1_Office Theme</vt:lpstr>
      <vt:lpstr>2_Office Theme</vt:lpstr>
      <vt:lpstr>5_Office Theme</vt:lpstr>
      <vt:lpstr>3_Office Theme</vt:lpstr>
      <vt:lpstr>NCELP Theme</vt:lpstr>
      <vt:lpstr>6_Office Theme</vt:lpstr>
      <vt:lpstr>It’s all in the planning</vt:lpstr>
      <vt:lpstr>Curriculum planning principles </vt:lpstr>
      <vt:lpstr>This session</vt:lpstr>
      <vt:lpstr>What does a strong SoW look like? </vt:lpstr>
      <vt:lpstr>NCELP SoW general principles</vt:lpstr>
      <vt:lpstr>NCELP SoW design features</vt:lpstr>
      <vt:lpstr>This session</vt:lpstr>
      <vt:lpstr>Tabs in the NCELP SOW</vt:lpstr>
      <vt:lpstr>Grammar tracking tab</vt:lpstr>
      <vt:lpstr>Tabs in the NCELP SOW</vt:lpstr>
      <vt:lpstr>Y8 SOW</vt:lpstr>
      <vt:lpstr>Grammar</vt:lpstr>
      <vt:lpstr>Vocabulary (1)</vt:lpstr>
      <vt:lpstr>Vocabulary (2)</vt:lpstr>
      <vt:lpstr>Vocabulary (3)</vt:lpstr>
      <vt:lpstr>Sounds of the language</vt:lpstr>
      <vt:lpstr>Textploitation and cultural context</vt:lpstr>
      <vt:lpstr>Assessment</vt:lpstr>
      <vt:lpstr>Tabs in the NCELP SOW</vt:lpstr>
      <vt:lpstr>Resources Y8</vt:lpstr>
      <vt:lpstr>Tabs in the NCELP SOW</vt:lpstr>
      <vt:lpstr>NCELP Y8 vocabulary list</vt:lpstr>
      <vt:lpstr>Tabs in the NCELP SOW</vt:lpstr>
      <vt:lpstr>Multiple senses</vt:lpstr>
      <vt:lpstr>This session</vt:lpstr>
      <vt:lpstr>What is it like? [1] </vt:lpstr>
      <vt:lpstr>-s-</vt:lpstr>
      <vt:lpstr>-s-</vt:lpstr>
      <vt:lpstr>-s-</vt:lpstr>
      <vt:lpstr>-s-</vt:lpstr>
      <vt:lpstr>-s-</vt:lpstr>
      <vt:lpstr>-s-</vt:lpstr>
      <vt:lpstr>Hard or soft [-s-]?  </vt:lpstr>
      <vt:lpstr>Closed or open [o] ?</vt:lpstr>
      <vt:lpstr>Irregular –IR verbs</vt:lpstr>
      <vt:lpstr>Irregular –IR verbs</vt:lpstr>
      <vt:lpstr>What is an adverb?</vt:lpstr>
      <vt:lpstr>What is an adverb?</vt:lpstr>
      <vt:lpstr>Le week-end de Noura</vt:lpstr>
      <vt:lpstr>Trouve le contraire !</vt:lpstr>
      <vt:lpstr>Le rêve d’Antoine</vt:lpstr>
      <vt:lpstr>Qui fait quoi ?</vt:lpstr>
      <vt:lpstr>Qui fait quoi ?</vt:lpstr>
      <vt:lpstr>Parle en français ! (A)</vt:lpstr>
      <vt:lpstr>Parle en français ! (B)</vt:lpstr>
      <vt:lpstr>Parle en français !</vt:lpstr>
      <vt:lpstr>This session</vt:lpstr>
      <vt:lpstr>Next steps ? </vt:lpstr>
      <vt:lpstr>How do I find the NCELP schemes of work?</vt:lpstr>
      <vt:lpstr>Resource collections</vt:lpstr>
      <vt:lpstr>Language guides</vt:lpstr>
      <vt:lpstr>Update Y7 scheme of work</vt:lpstr>
      <vt:lpstr>Y8 scheme of work</vt:lpstr>
      <vt:lpstr>This session</vt:lpstr>
      <vt:lpstr>Next steps?</vt:lpstr>
      <vt:lpstr>It’s all in the planning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53</cp:revision>
  <dcterms:created xsi:type="dcterms:W3CDTF">2019-03-27T07:30:03Z</dcterms:created>
  <dcterms:modified xsi:type="dcterms:W3CDTF">2020-11-14T06:47:40Z</dcterms:modified>
</cp:coreProperties>
</file>