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65"/>
  </p:notesMasterIdLst>
  <p:sldIdLst>
    <p:sldId id="550" r:id="rId4"/>
    <p:sldId id="551" r:id="rId5"/>
    <p:sldId id="552" r:id="rId6"/>
    <p:sldId id="553" r:id="rId7"/>
    <p:sldId id="554" r:id="rId8"/>
    <p:sldId id="555" r:id="rId9"/>
    <p:sldId id="556" r:id="rId10"/>
    <p:sldId id="557" r:id="rId11"/>
    <p:sldId id="558" r:id="rId12"/>
    <p:sldId id="559" r:id="rId13"/>
    <p:sldId id="560" r:id="rId14"/>
    <p:sldId id="561" r:id="rId15"/>
    <p:sldId id="562" r:id="rId16"/>
    <p:sldId id="563" r:id="rId17"/>
    <p:sldId id="564" r:id="rId18"/>
    <p:sldId id="565" r:id="rId19"/>
    <p:sldId id="566" r:id="rId20"/>
    <p:sldId id="567" r:id="rId21"/>
    <p:sldId id="568" r:id="rId22"/>
    <p:sldId id="569" r:id="rId23"/>
    <p:sldId id="570" r:id="rId24"/>
    <p:sldId id="571" r:id="rId25"/>
    <p:sldId id="572" r:id="rId26"/>
    <p:sldId id="573" r:id="rId27"/>
    <p:sldId id="574" r:id="rId28"/>
    <p:sldId id="575" r:id="rId29"/>
    <p:sldId id="576" r:id="rId30"/>
    <p:sldId id="577" r:id="rId31"/>
    <p:sldId id="578" r:id="rId32"/>
    <p:sldId id="579" r:id="rId33"/>
    <p:sldId id="580" r:id="rId34"/>
    <p:sldId id="581" r:id="rId35"/>
    <p:sldId id="582" r:id="rId36"/>
    <p:sldId id="583" r:id="rId37"/>
    <p:sldId id="584"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598" r:id="rId52"/>
    <p:sldId id="599" r:id="rId53"/>
    <p:sldId id="600" r:id="rId54"/>
    <p:sldId id="601" r:id="rId55"/>
    <p:sldId id="344" r:id="rId56"/>
    <p:sldId id="345" r:id="rId57"/>
    <p:sldId id="346" r:id="rId58"/>
    <p:sldId id="540" r:id="rId59"/>
    <p:sldId id="549" r:id="rId60"/>
    <p:sldId id="349" r:id="rId61"/>
    <p:sldId id="622" r:id="rId62"/>
    <p:sldId id="267" r:id="rId63"/>
    <p:sldId id="60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BF0D5"/>
    <a:srgbClr val="DAA520"/>
    <a:srgbClr val="FFF4E7"/>
    <a:srgbClr val="FFE8CB"/>
    <a:srgbClr val="632C00"/>
    <a:srgbClr val="945200"/>
    <a:srgbClr val="D1DFEF"/>
    <a:srgbClr val="EBEFF7"/>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189" autoAdjust="0"/>
    <p:restoredTop sz="50999" autoAdjust="0"/>
  </p:normalViewPr>
  <p:slideViewPr>
    <p:cSldViewPr snapToGrid="0">
      <p:cViewPr varScale="1">
        <p:scale>
          <a:sx n="64" d="100"/>
          <a:sy n="64" d="100"/>
        </p:scale>
        <p:origin x="1596" y="78"/>
      </p:cViewPr>
      <p:guideLst/>
    </p:cSldViewPr>
  </p:slideViewPr>
  <p:outlineViewPr>
    <p:cViewPr>
      <p:scale>
        <a:sx n="33" d="100"/>
        <a:sy n="33" d="100"/>
      </p:scale>
      <p:origin x="0" y="0"/>
    </p:cViewPr>
  </p:outlineViewPr>
  <p:notesTextViewPr>
    <p:cViewPr>
      <p:scale>
        <a:sx n="95" d="100"/>
        <a:sy n="9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of SSCs [</a:t>
            </a:r>
            <a:r>
              <a:rPr lang="en-GB" sz="1200" b="0" dirty="0" err="1"/>
              <a:t>ie</a:t>
            </a:r>
            <a:r>
              <a:rPr lang="en-GB" sz="1200" b="0" dirty="0"/>
              <a:t>] and [</a:t>
            </a:r>
            <a:r>
              <a:rPr lang="en-GB" sz="1200" b="0" dirty="0" err="1"/>
              <a:t>ei</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and past tense weak verbs: 1</a:t>
            </a:r>
            <a:r>
              <a:rPr lang="en-GB" sz="1200" b="0" baseline="30000" dirty="0"/>
              <a:t>st </a:t>
            </a:r>
            <a:r>
              <a:rPr lang="en-GB" sz="1200" b="0" dirty="0"/>
              <a:t>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 and 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besuchen</a:t>
            </a:r>
            <a:r>
              <a:rPr lang="en-US" sz="1200" kern="1200" dirty="0">
                <a:solidFill>
                  <a:schemeClr val="tx1"/>
                </a:solidFill>
                <a:effectLst/>
                <a:latin typeface="+mn-lt"/>
                <a:ea typeface="+mn-ea"/>
                <a:cs typeface="+mn-cs"/>
              </a:rPr>
              <a:t> [820] </a:t>
            </a:r>
            <a:r>
              <a:rPr lang="en-US" sz="1200"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[570] </a:t>
            </a:r>
            <a:r>
              <a:rPr lang="en-US" sz="1200" kern="1200" dirty="0" err="1">
                <a:solidFill>
                  <a:schemeClr val="tx1"/>
                </a:solidFill>
                <a:effectLst/>
                <a:latin typeface="+mn-lt"/>
                <a:ea typeface="+mn-ea"/>
                <a:cs typeface="+mn-cs"/>
              </a:rPr>
              <a:t>kaufen</a:t>
            </a:r>
            <a:r>
              <a:rPr lang="en-US" sz="1200" kern="1200" dirty="0">
                <a:solidFill>
                  <a:schemeClr val="tx1"/>
                </a:solidFill>
                <a:effectLst/>
                <a:latin typeface="+mn-lt"/>
                <a:ea typeface="+mn-ea"/>
                <a:cs typeface="+mn-cs"/>
              </a:rPr>
              <a:t> [506] August [1929] </a:t>
            </a:r>
            <a:r>
              <a:rPr lang="en-US" sz="1200"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kern="1200" dirty="0" err="1">
                <a:solidFill>
                  <a:schemeClr val="tx1"/>
                </a:solidFill>
                <a:effectLst/>
                <a:latin typeface="+mn-lt"/>
                <a:ea typeface="+mn-ea"/>
                <a:cs typeface="+mn-cs"/>
              </a:rPr>
              <a:t>Kleidung</a:t>
            </a:r>
            <a:r>
              <a:rPr lang="en-US" sz="1200" kern="1200" dirty="0">
                <a:solidFill>
                  <a:schemeClr val="tx1"/>
                </a:solidFill>
                <a:effectLst/>
                <a:latin typeface="+mn-lt"/>
                <a:ea typeface="+mn-ea"/>
                <a:cs typeface="+mn-cs"/>
              </a:rPr>
              <a:t> [2820]  Kultur [594] </a:t>
            </a:r>
            <a:r>
              <a:rPr lang="en-US" sz="1200"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 [1045] Tour [2640] </a:t>
            </a:r>
            <a:r>
              <a:rPr lang="en-US" sz="1200"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a:t>
            </a:r>
            <a:r>
              <a:rPr lang="en-US" sz="1200" kern="1200" dirty="0" err="1">
                <a:solidFill>
                  <a:schemeClr val="tx1"/>
                </a:solidFill>
                <a:effectLst/>
                <a:latin typeface="+mn-lt"/>
                <a:ea typeface="+mn-ea"/>
                <a:cs typeface="+mn-cs"/>
              </a:rPr>
              <a:t>dieser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r>
              <a:rPr lang="en-US" sz="1200" kern="1200" dirty="0">
                <a:solidFill>
                  <a:schemeClr val="tx1"/>
                </a:solidFill>
                <a:effectLst/>
                <a:latin typeface="+mn-lt"/>
                <a:ea typeface="+mn-ea"/>
                <a:cs typeface="+mn-cs"/>
              </a:rPr>
              <a:t>, dieses [24]  </a:t>
            </a:r>
            <a:r>
              <a:rPr lang="en-US" sz="1200" kern="1200" dirty="0" err="1">
                <a:solidFill>
                  <a:schemeClr val="tx1"/>
                </a:solidFill>
                <a:effectLst/>
                <a:latin typeface="+mn-lt"/>
                <a:ea typeface="+mn-ea"/>
                <a:cs typeface="+mn-cs"/>
              </a:rPr>
              <a:t>letzter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letztes</a:t>
            </a:r>
            <a:r>
              <a:rPr lang="en-US" sz="1200" kern="1200" dirty="0">
                <a:solidFill>
                  <a:schemeClr val="tx1"/>
                </a:solidFill>
                <a:effectLst/>
                <a:latin typeface="+mn-lt"/>
                <a:ea typeface="+mn-ea"/>
                <a:cs typeface="+mn-cs"/>
              </a:rPr>
              <a:t> [152]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selber</a:t>
            </a:r>
            <a:r>
              <a:rPr lang="en-US" sz="1200" kern="1200" dirty="0">
                <a:solidFill>
                  <a:schemeClr val="tx1"/>
                </a:solidFill>
                <a:effectLst/>
                <a:latin typeface="+mn-lt"/>
                <a:ea typeface="+mn-ea"/>
                <a:cs typeface="+mn-cs"/>
              </a:rPr>
              <a:t> [101]</a:t>
            </a:r>
            <a:br>
              <a:rPr lang="en-US"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7.3.2.4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ziehen</a:t>
            </a:r>
            <a:r>
              <a:rPr lang="en-GB" sz="1200" kern="1200" dirty="0">
                <a:solidFill>
                  <a:schemeClr val="tx1"/>
                </a:solidFill>
                <a:effectLst/>
                <a:latin typeface="+mn-lt"/>
                <a:ea typeface="+mn-ea"/>
                <a:cs typeface="+mn-cs"/>
              </a:rPr>
              <a:t> [266]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das </a:t>
            </a:r>
            <a:r>
              <a:rPr lang="en-GB" sz="1200" kern="1200" dirty="0" err="1">
                <a:solidFill>
                  <a:schemeClr val="tx1"/>
                </a:solidFill>
                <a:effectLst/>
                <a:latin typeface="+mn-lt"/>
                <a:ea typeface="+mn-ea"/>
                <a:cs typeface="+mn-cs"/>
              </a:rPr>
              <a:t>Ziel</a:t>
            </a:r>
            <a:r>
              <a:rPr lang="en-GB" sz="1200" kern="1200" dirty="0">
                <a:solidFill>
                  <a:schemeClr val="tx1"/>
                </a:solidFill>
                <a:effectLst/>
                <a:latin typeface="+mn-lt"/>
                <a:ea typeface="+mn-ea"/>
                <a:cs typeface="+mn-cs"/>
              </a:rPr>
              <a:t> [325] die Mitte [756] der </a:t>
            </a:r>
            <a:r>
              <a:rPr lang="en-GB" sz="1200" kern="1200" dirty="0" err="1">
                <a:solidFill>
                  <a:schemeClr val="tx1"/>
                </a:solidFill>
                <a:effectLst/>
                <a:latin typeface="+mn-lt"/>
                <a:ea typeface="+mn-ea"/>
                <a:cs typeface="+mn-cs"/>
              </a:rPr>
              <a:t>Punkt</a:t>
            </a:r>
            <a:r>
              <a:rPr lang="en-GB" sz="1200" kern="1200" dirty="0">
                <a:solidFill>
                  <a:schemeClr val="tx1"/>
                </a:solidFill>
                <a:effectLst/>
                <a:latin typeface="+mn-lt"/>
                <a:ea typeface="+mn-ea"/>
                <a:cs typeface="+mn-cs"/>
              </a:rPr>
              <a:t> [427]  </a:t>
            </a:r>
            <a:r>
              <a:rPr lang="en-GB" sz="1200" kern="1200" dirty="0" err="1">
                <a:solidFill>
                  <a:schemeClr val="tx1"/>
                </a:solidFill>
                <a:effectLst/>
                <a:latin typeface="+mn-lt"/>
                <a:ea typeface="+mn-ea"/>
                <a:cs typeface="+mn-cs"/>
              </a:rPr>
              <a:t>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jedes</a:t>
            </a:r>
            <a:r>
              <a:rPr lang="en-GB" sz="1200" kern="1200" dirty="0">
                <a:solidFill>
                  <a:schemeClr val="tx1"/>
                </a:solidFill>
                <a:effectLst/>
                <a:latin typeface="+mn-lt"/>
                <a:ea typeface="+mn-ea"/>
                <a:cs typeface="+mn-cs"/>
              </a:rPr>
              <a:t> [88]</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7.2.2.5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lassen</a:t>
            </a:r>
            <a:r>
              <a:rPr lang="en-GB" sz="1200" kern="1200" dirty="0">
                <a:solidFill>
                  <a:schemeClr val="tx1"/>
                </a:solidFill>
                <a:effectLst/>
                <a:latin typeface="+mn-lt"/>
                <a:ea typeface="+mn-ea"/>
                <a:cs typeface="+mn-cs"/>
              </a:rPr>
              <a:t> [82] </a:t>
            </a:r>
            <a:r>
              <a:rPr lang="en-GB" sz="1200" kern="1200" dirty="0" err="1">
                <a:solidFill>
                  <a:schemeClr val="tx1"/>
                </a:solidFill>
                <a:effectLst/>
                <a:latin typeface="+mn-lt"/>
                <a:ea typeface="+mn-ea"/>
                <a:cs typeface="+mn-cs"/>
              </a:rPr>
              <a:t>nehmen</a:t>
            </a:r>
            <a:r>
              <a:rPr lang="en-GB" sz="1200" kern="1200" dirty="0">
                <a:solidFill>
                  <a:schemeClr val="tx1"/>
                </a:solidFill>
                <a:effectLst/>
                <a:latin typeface="+mn-lt"/>
                <a:ea typeface="+mn-ea"/>
                <a:cs typeface="+mn-cs"/>
              </a:rPr>
              <a:t> [141] </a:t>
            </a:r>
            <a:r>
              <a:rPr lang="en-GB" sz="1200" kern="1200" dirty="0" err="1">
                <a:solidFill>
                  <a:schemeClr val="tx1"/>
                </a:solidFill>
                <a:effectLst/>
                <a:latin typeface="+mn-lt"/>
                <a:ea typeface="+mn-ea"/>
                <a:cs typeface="+mn-cs"/>
              </a:rPr>
              <a:t>halten</a:t>
            </a:r>
            <a:r>
              <a:rPr lang="en-GB" sz="1200" kern="1200" dirty="0">
                <a:solidFill>
                  <a:schemeClr val="tx1"/>
                </a:solidFill>
                <a:effectLst/>
                <a:latin typeface="+mn-lt"/>
                <a:ea typeface="+mn-ea"/>
                <a:cs typeface="+mn-cs"/>
              </a:rPr>
              <a:t> [144] </a:t>
            </a:r>
            <a:r>
              <a:rPr lang="en-GB" sz="1200" kern="1200" dirty="0" err="1">
                <a:solidFill>
                  <a:schemeClr val="tx1"/>
                </a:solidFill>
                <a:effectLst/>
                <a:latin typeface="+mn-lt"/>
                <a:ea typeface="+mn-ea"/>
                <a:cs typeface="+mn-cs"/>
              </a:rPr>
              <a:t>dann</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zuerst</a:t>
            </a:r>
            <a:r>
              <a:rPr lang="en-GB" sz="1200" kern="1200" dirty="0">
                <a:solidFill>
                  <a:schemeClr val="tx1"/>
                </a:solidFill>
                <a:effectLst/>
                <a:latin typeface="+mn-lt"/>
                <a:ea typeface="+mn-ea"/>
                <a:cs typeface="+mn-cs"/>
              </a:rPr>
              <a:t> [726] </a:t>
            </a:r>
            <a:r>
              <a:rPr lang="en-GB" sz="1200" kern="1200" dirty="0" err="1">
                <a:solidFill>
                  <a:schemeClr val="tx1"/>
                </a:solidFill>
                <a:effectLst/>
                <a:latin typeface="+mn-lt"/>
                <a:ea typeface="+mn-ea"/>
                <a:cs typeface="+mn-cs"/>
              </a:rPr>
              <a:t>spät</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[171] </a:t>
            </a:r>
            <a:r>
              <a:rPr lang="en-GB" sz="1200" kern="1200" dirty="0" err="1">
                <a:solidFill>
                  <a:schemeClr val="tx1"/>
                </a:solidFill>
                <a:effectLst/>
                <a:latin typeface="+mn-lt"/>
                <a:ea typeface="+mn-ea"/>
                <a:cs typeface="+mn-cs"/>
              </a:rPr>
              <a:t>danach</a:t>
            </a:r>
            <a:r>
              <a:rPr lang="en-GB" sz="1200" kern="1200" dirty="0">
                <a:solidFill>
                  <a:schemeClr val="tx1"/>
                </a:solidFill>
                <a:effectLst/>
                <a:latin typeface="+mn-lt"/>
                <a:ea typeface="+mn-ea"/>
                <a:cs typeface="+mn-cs"/>
              </a:rPr>
              <a:t> [437] </a:t>
            </a:r>
            <a:r>
              <a:rPr lang="en-GB" sz="1200" kern="1200" dirty="0" err="1">
                <a:solidFill>
                  <a:schemeClr val="tx1"/>
                </a:solidFill>
                <a:effectLst/>
                <a:latin typeface="+mn-lt"/>
                <a:ea typeface="+mn-ea"/>
                <a:cs typeface="+mn-cs"/>
              </a:rPr>
              <a:t>schließlich</a:t>
            </a:r>
            <a:r>
              <a:rPr lang="en-GB" sz="1200" kern="1200" dirty="0">
                <a:solidFill>
                  <a:schemeClr val="tx1"/>
                </a:solidFill>
                <a:effectLst/>
                <a:latin typeface="+mn-lt"/>
                <a:ea typeface="+mn-ea"/>
                <a:cs typeface="+mn-cs"/>
              </a:rPr>
              <a:t> [307] </a:t>
            </a:r>
            <a:r>
              <a:rPr lang="en-GB" sz="1200" kern="1200" dirty="0" err="1">
                <a:solidFill>
                  <a:schemeClr val="tx1"/>
                </a:solidFill>
                <a:effectLst/>
                <a:latin typeface="+mn-lt"/>
                <a:ea typeface="+mn-ea"/>
                <a:cs typeface="+mn-cs"/>
              </a:rPr>
              <a:t>deshalb</a:t>
            </a:r>
            <a:r>
              <a:rPr lang="en-GB" sz="1200" kern="1200" dirty="0">
                <a:solidFill>
                  <a:schemeClr val="tx1"/>
                </a:solidFill>
                <a:effectLst/>
                <a:latin typeface="+mn-lt"/>
                <a:ea typeface="+mn-ea"/>
                <a:cs typeface="+mn-cs"/>
              </a:rPr>
              <a:t> [264]</a:t>
            </a:r>
            <a:r>
              <a:rPr lang="en-GB" dirty="0">
                <a:effectLst/>
              </a:rPr>
              <a:t> </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29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571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 introduce the long and short forms of the verb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besuchen</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bearing in mind that students have had a substantial holiday period and will not have done pre-learning for the lesson.  As the learning contrasts present and past (perfect) forms, it is important that students are thoroughly familiar with both the infinitive and short form in the present, before they are presented with the past (perfect) forms.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besuchen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 s (like English ‘z’)]</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[mime knocking on a door, as though you were going to visit someone’s house].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besucht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Emphasise the two meanings for the short form.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56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514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462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366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728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913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 introduce the long and short forms of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kaufen</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bearing in mind that students have had a substantial holiday period and will not have done pre-learning for the lesson.  As the learning contrasts present and past (perfect) forms, it is important that students are thoroughly familiar with both the infinitive and short form in the present, before they are presented with the past (perfect) forms.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kaufen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 au (like in ‘Haus’)]</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[mime taking a wallet out of your pocket and handing over money].</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kauft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Emphasise the two meanings for the short form.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have had explicit teaching that the present tense in German communicates two different present tense meanings in English. This reinforces that learning. </a:t>
            </a:r>
            <a:r>
              <a:rPr lang="en-GB" sz="1200" b="1" kern="1200" dirty="0">
                <a:solidFill>
                  <a:schemeClr val="tx1"/>
                </a:solidFill>
                <a:effectLst/>
                <a:latin typeface="+mn-lt"/>
                <a:ea typeface="+mn-ea"/>
                <a:cs typeface="+mn-cs"/>
              </a:rPr>
              <a:t>Emphasise the two meanings for the short form, reminding students that German only has one form and does not have a direct equivalent of the grammar for ‘is + </a:t>
            </a:r>
            <a:r>
              <a:rPr lang="en-GB" sz="1200" b="1" kern="1200" dirty="0" err="1">
                <a:solidFill>
                  <a:schemeClr val="tx1"/>
                </a:solidFill>
                <a:effectLst/>
                <a:latin typeface="+mn-lt"/>
                <a:ea typeface="+mn-ea"/>
                <a:cs typeface="+mn-cs"/>
              </a:rPr>
              <a:t>ing</a:t>
            </a:r>
            <a:r>
              <a:rPr lang="en-GB" sz="1200" b="1" kern="1200" dirty="0">
                <a:solidFill>
                  <a:schemeClr val="tx1"/>
                </a:solidFill>
                <a:effectLst/>
                <a:latin typeface="+mn-lt"/>
                <a:ea typeface="+mn-ea"/>
                <a:cs typeface="+mn-cs"/>
              </a:rPr>
              <a:t>’, the continuous form (as covered in previous weeks). </a:t>
            </a:r>
            <a:endParaRPr lang="en-GB" b="1" i="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33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028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br>
              <a:rPr lang="en-GB" b="0" dirty="0"/>
            </a:br>
            <a:br>
              <a:rPr lang="en-GB" b="1" dirty="0"/>
            </a:br>
            <a:r>
              <a:rPr lang="en-GB" b="1" dirty="0"/>
              <a:t>Aim: </a:t>
            </a:r>
            <a:r>
              <a:rPr lang="en-GB" dirty="0"/>
              <a:t>to revisit and practise the distinction between [</a:t>
            </a:r>
            <a:r>
              <a:rPr lang="en-GB" dirty="0" err="1"/>
              <a:t>ie</a:t>
            </a:r>
            <a:r>
              <a:rPr lang="en-GB" dirty="0"/>
              <a:t>] and [</a:t>
            </a:r>
            <a:r>
              <a:rPr lang="en-GB" dirty="0" err="1"/>
              <a:t>ei</a:t>
            </a:r>
            <a:r>
              <a:rPr lang="en-GB" dirty="0"/>
              <a:t>]</a:t>
            </a:r>
            <a:br>
              <a:rPr lang="en-GB" dirty="0"/>
            </a:br>
            <a:br>
              <a:rPr lang="en-GB" dirty="0"/>
            </a:br>
            <a:r>
              <a:rPr lang="en-GB" b="1" dirty="0"/>
              <a:t>Procedure:</a:t>
            </a:r>
            <a:br>
              <a:rPr lang="en-GB" dirty="0"/>
            </a:br>
            <a:r>
              <a:rPr lang="en-GB" dirty="0"/>
              <a:t>1. W</a:t>
            </a:r>
            <a:r>
              <a:rPr lang="en-GB" dirty="0">
                <a:effectLst/>
              </a:rPr>
              <a:t>rite 1-10.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a:effectLst/>
              </a:rPr>
              <a:t>Click on the number to play the sound. Note:  each word is said TWICE.  Transcribe either the whole word OR just the SSC [</a:t>
            </a:r>
            <a:r>
              <a:rPr lang="en-GB" dirty="0" err="1">
                <a:effectLst/>
              </a:rPr>
              <a:t>ei</a:t>
            </a:r>
            <a:r>
              <a:rPr lang="en-GB" dirty="0">
                <a:effectLst/>
              </a:rPr>
              <a:t>] / [</a:t>
            </a:r>
            <a:r>
              <a:rPr lang="en-GB" dirty="0" err="1">
                <a:effectLst/>
              </a:rPr>
              <a:t>ie</a:t>
            </a:r>
            <a:r>
              <a:rPr lang="en-GB" dirty="0">
                <a:effectLst/>
              </a:rPr>
              <a:t>].</a:t>
            </a:r>
            <a:endParaRPr lang="en-GB" dirty="0"/>
          </a:p>
          <a:p>
            <a:r>
              <a:rPr lang="en-GB" dirty="0"/>
              <a:t>3. Click again for </a:t>
            </a:r>
            <a:r>
              <a:rPr lang="en-GB" dirty="0">
                <a:effectLst/>
              </a:rPr>
              <a:t>spelling to appear.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effectLst/>
              </a:rPr>
              <a:t>Bist</a:t>
            </a:r>
            <a:r>
              <a:rPr lang="en-GB" dirty="0">
                <a:effectLst/>
              </a:rPr>
              <a:t> du in </a:t>
            </a:r>
            <a:r>
              <a:rPr lang="en-GB" dirty="0" err="1">
                <a:effectLst/>
              </a:rPr>
              <a:t>einer</a:t>
            </a:r>
            <a:r>
              <a:rPr lang="en-GB" dirty="0">
                <a:effectLst/>
              </a:rPr>
              <a:t> Stadt </a:t>
            </a:r>
            <a:r>
              <a:rPr lang="en-GB" dirty="0" err="1">
                <a:effectLst/>
              </a:rPr>
              <a:t>oder</a:t>
            </a:r>
            <a:r>
              <a:rPr lang="en-GB" dirty="0">
                <a:effectLst/>
              </a:rPr>
              <a:t> </a:t>
            </a:r>
            <a:r>
              <a:rPr lang="en-GB" dirty="0" err="1">
                <a:effectLst/>
              </a:rPr>
              <a:t>einem</a:t>
            </a:r>
            <a:r>
              <a:rPr lang="en-GB" dirty="0">
                <a:effectLst/>
              </a:rPr>
              <a:t> Land?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a:effectLst/>
              </a:rPr>
              <a:t>Click will reveal Stadt </a:t>
            </a:r>
            <a:r>
              <a:rPr lang="en-GB" dirty="0" err="1">
                <a:effectLst/>
              </a:rPr>
              <a:t>oder</a:t>
            </a:r>
            <a:r>
              <a:rPr lang="en-GB" dirty="0">
                <a:effectLst/>
              </a:rPr>
              <a:t> Land.</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die Schweiz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Türkei</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Kiel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Freiburg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Italien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Liechtenstein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Österreich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Spanien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Lienz</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88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580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803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976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693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 total</a:t>
            </a:r>
            <a:br>
              <a:rPr lang="en-GB" dirty="0"/>
            </a:br>
            <a:br>
              <a:rPr lang="en-GB" b="1" dirty="0"/>
            </a:br>
            <a:r>
              <a:rPr lang="en-GB" b="1" dirty="0"/>
              <a:t>Aim: </a:t>
            </a:r>
            <a:r>
              <a:rPr lang="en-GB" sz="1200" b="0" kern="1200" dirty="0">
                <a:solidFill>
                  <a:schemeClr val="tx1"/>
                </a:solidFill>
                <a:effectLst/>
                <a:latin typeface="+mn-lt"/>
                <a:ea typeface="+mn-ea"/>
                <a:cs typeface="+mn-cs"/>
              </a:rPr>
              <a:t>Practise the new vocabulary for this week. Students are unlikely to have done any pre-learning, so we will return to the vocab at the end of this lesson.</a:t>
            </a:r>
            <a:br>
              <a:rPr lang="en-GB" dirty="0"/>
            </a:br>
            <a:br>
              <a:rPr lang="en-GB" dirty="0"/>
            </a:br>
            <a:r>
              <a:rPr lang="en-GB" b="1" dirty="0"/>
              <a:t>Procedure:</a:t>
            </a:r>
            <a:br>
              <a:rPr lang="en-GB" dirty="0"/>
            </a:br>
            <a:r>
              <a:rPr lang="en-GB" dirty="0"/>
              <a:t>1. </a:t>
            </a:r>
            <a:r>
              <a:rPr lang="en-GB" sz="1200" b="0" kern="1200" dirty="0">
                <a:solidFill>
                  <a:schemeClr val="tx1"/>
                </a:solidFill>
                <a:effectLst/>
                <a:latin typeface="+mn-lt"/>
                <a:ea typeface="+mn-ea"/>
                <a:cs typeface="+mn-cs"/>
              </a:rPr>
              <a:t>Read word out 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b="0" kern="1200" dirty="0">
                <a:solidFill>
                  <a:schemeClr val="tx1"/>
                </a:solidFill>
                <a:effectLst/>
                <a:latin typeface="+mn-lt"/>
                <a:ea typeface="+mn-ea"/>
                <a:cs typeface="+mn-cs"/>
              </a:rPr>
              <a:t>Click to display illustration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sz="1200" b="0" kern="1200" dirty="0">
                <a:solidFill>
                  <a:schemeClr val="tx1"/>
                </a:solidFill>
                <a:effectLst/>
                <a:latin typeface="+mn-lt"/>
                <a:ea typeface="+mn-ea"/>
                <a:cs typeface="+mn-cs"/>
              </a:rPr>
              <a:t>Elicit translation</a:t>
            </a:r>
            <a:br>
              <a:rPr lang="en-GB" dirty="0"/>
            </a:br>
            <a:br>
              <a:rPr lang="en-GB" dirty="0"/>
            </a:b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besuchen</a:t>
            </a:r>
            <a:r>
              <a:rPr lang="en-US" sz="1200" kern="1200" dirty="0">
                <a:solidFill>
                  <a:schemeClr val="tx1"/>
                </a:solidFill>
                <a:effectLst/>
                <a:latin typeface="+mn-lt"/>
                <a:ea typeface="+mn-ea"/>
                <a:cs typeface="+mn-cs"/>
              </a:rPr>
              <a:t> [820] </a:t>
            </a:r>
            <a:r>
              <a:rPr lang="en-US" sz="1200"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[570] </a:t>
            </a:r>
            <a:r>
              <a:rPr lang="en-US" sz="1200" kern="1200" dirty="0" err="1">
                <a:solidFill>
                  <a:schemeClr val="tx1"/>
                </a:solidFill>
                <a:effectLst/>
                <a:latin typeface="+mn-lt"/>
                <a:ea typeface="+mn-ea"/>
                <a:cs typeface="+mn-cs"/>
              </a:rPr>
              <a:t>kaufen</a:t>
            </a:r>
            <a:r>
              <a:rPr lang="en-US" sz="1200" kern="1200" dirty="0">
                <a:solidFill>
                  <a:schemeClr val="tx1"/>
                </a:solidFill>
                <a:effectLst/>
                <a:latin typeface="+mn-lt"/>
                <a:ea typeface="+mn-ea"/>
                <a:cs typeface="+mn-cs"/>
              </a:rPr>
              <a:t> [506] August [1929] </a:t>
            </a:r>
            <a:r>
              <a:rPr lang="en-US" sz="1200"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kern="1200" dirty="0" err="1">
                <a:solidFill>
                  <a:schemeClr val="tx1"/>
                </a:solidFill>
                <a:effectLst/>
                <a:latin typeface="+mn-lt"/>
                <a:ea typeface="+mn-ea"/>
                <a:cs typeface="+mn-cs"/>
              </a:rPr>
              <a:t>Kleidung</a:t>
            </a:r>
            <a:r>
              <a:rPr lang="en-US" sz="1200" kern="1200" dirty="0">
                <a:solidFill>
                  <a:schemeClr val="tx1"/>
                </a:solidFill>
                <a:effectLst/>
                <a:latin typeface="+mn-lt"/>
                <a:ea typeface="+mn-ea"/>
                <a:cs typeface="+mn-cs"/>
              </a:rPr>
              <a:t> [2820]  Kultur [594] </a:t>
            </a:r>
            <a:r>
              <a:rPr lang="en-US" sz="1200"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 [1045] Tour [2640] </a:t>
            </a:r>
            <a:r>
              <a:rPr lang="en-US" sz="1200"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a:t>
            </a:r>
            <a:r>
              <a:rPr lang="en-US" sz="1200" kern="1200" dirty="0" err="1">
                <a:solidFill>
                  <a:schemeClr val="tx1"/>
                </a:solidFill>
                <a:effectLst/>
                <a:latin typeface="+mn-lt"/>
                <a:ea typeface="+mn-ea"/>
                <a:cs typeface="+mn-cs"/>
              </a:rPr>
              <a:t>dieser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r>
              <a:rPr lang="en-US" sz="1200" kern="1200" dirty="0">
                <a:solidFill>
                  <a:schemeClr val="tx1"/>
                </a:solidFill>
                <a:effectLst/>
                <a:latin typeface="+mn-lt"/>
                <a:ea typeface="+mn-ea"/>
                <a:cs typeface="+mn-cs"/>
              </a:rPr>
              <a:t>, dieses [24]  </a:t>
            </a:r>
            <a:r>
              <a:rPr lang="en-US" sz="1200" kern="1200" dirty="0" err="1">
                <a:solidFill>
                  <a:schemeClr val="tx1"/>
                </a:solidFill>
                <a:effectLst/>
                <a:latin typeface="+mn-lt"/>
                <a:ea typeface="+mn-ea"/>
                <a:cs typeface="+mn-cs"/>
              </a:rPr>
              <a:t>letzter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letztes</a:t>
            </a:r>
            <a:r>
              <a:rPr lang="en-US" sz="1200" kern="1200" dirty="0">
                <a:solidFill>
                  <a:schemeClr val="tx1"/>
                </a:solidFill>
                <a:effectLst/>
                <a:latin typeface="+mn-lt"/>
                <a:ea typeface="+mn-ea"/>
                <a:cs typeface="+mn-cs"/>
              </a:rPr>
              <a:t> [152]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selber</a:t>
            </a:r>
            <a:r>
              <a:rPr lang="en-US" sz="1200" kern="1200" dirty="0">
                <a:solidFill>
                  <a:schemeClr val="tx1"/>
                </a:solidFill>
                <a:effectLst/>
                <a:latin typeface="+mn-lt"/>
                <a:ea typeface="+mn-ea"/>
                <a:cs typeface="+mn-cs"/>
              </a:rPr>
              <a:t> [101]</a:t>
            </a:r>
            <a:br>
              <a:rPr lang="en-US" sz="1200" kern="1200" dirty="0">
                <a:solidFill>
                  <a:schemeClr val="tx1"/>
                </a:solidFill>
                <a:effectLst/>
                <a:latin typeface="+mn-lt"/>
                <a:ea typeface="+mn-ea"/>
                <a:cs typeface="+mn-cs"/>
              </a:rPr>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947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896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695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695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316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76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266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42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632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3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325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31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366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885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br>
              <a:rPr lang="en-GB" dirty="0"/>
            </a:br>
            <a:br>
              <a:rPr lang="en-GB" b="1" dirty="0"/>
            </a:br>
            <a:r>
              <a:rPr lang="en-US" b="1" dirty="0"/>
              <a:t>Aim: </a:t>
            </a:r>
            <a:r>
              <a:rPr lang="en-GB" b="0" noProof="0" dirty="0"/>
              <a:t>This slide practises the spoken form and meaning of the new vocabulary introduced this week, and some of the revisited vocabulary.  Timed spoken speed recall.</a:t>
            </a:r>
            <a:endParaRPr lang="en-GB" b="0" i="0" noProof="0" dirty="0"/>
          </a:p>
          <a:p>
            <a:endParaRPr lang="en-GB" b="0" noProof="0" dirty="0"/>
          </a:p>
          <a:p>
            <a:r>
              <a:rPr lang="en-GB" b="1" noProof="0" dirty="0"/>
              <a:t>Procedure:</a:t>
            </a:r>
          </a:p>
          <a:p>
            <a:pPr marL="0" indent="0">
              <a:buNone/>
            </a:pPr>
            <a:r>
              <a:rPr lang="en-GB" b="0" noProof="0" dirty="0"/>
              <a:t>The activity is designed like a scratch card. On clicks, the English translations appear in a </a:t>
            </a:r>
            <a:r>
              <a:rPr lang="en-GB" b="1" noProof="0" dirty="0"/>
              <a:t>rand</a:t>
            </a:r>
            <a:r>
              <a:rPr lang="en-GB" b="1" i="0" noProof="0" dirty="0"/>
              <a:t>om</a:t>
            </a:r>
            <a:r>
              <a:rPr lang="en-GB" b="0" i="0" noProof="0" dirty="0"/>
              <a:t> order.</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select a word (the word will change colour). Ask </a:t>
            </a:r>
            <a:r>
              <a:rPr lang="en-GB" b="0" i="1" noProof="0" dirty="0"/>
              <a:t>Wie </a:t>
            </a:r>
            <a:r>
              <a:rPr lang="en-GB" b="0" i="1" noProof="0" dirty="0" err="1"/>
              <a:t>heißt</a:t>
            </a:r>
            <a:r>
              <a:rPr lang="en-GB" b="0" i="1" noProof="0" dirty="0"/>
              <a:t> das auf </a:t>
            </a:r>
            <a:r>
              <a:rPr lang="en-GB" b="0" i="1" noProof="0" dirty="0" err="1"/>
              <a:t>Englisch</a:t>
            </a:r>
            <a:r>
              <a:rPr lang="en-GB" b="0" i="1" noProof="0" dirty="0"/>
              <a:t>?</a:t>
            </a:r>
          </a:p>
          <a:p>
            <a:pPr marL="228600" indent="-228600">
              <a:buAutoNum type="arabicPeriod"/>
            </a:pPr>
            <a:r>
              <a:rPr lang="en-GB" b="0" noProof="0" dirty="0"/>
              <a:t>Click again to trigger a </a:t>
            </a:r>
            <a:r>
              <a:rPr lang="en-GB" b="1" noProof="0" dirty="0"/>
              <a:t>5-second</a:t>
            </a:r>
            <a:r>
              <a:rPr lang="en-GB" b="0" noProof="0" dirty="0"/>
              <a:t> ‘scratch’ animation, which slowly reveals the English equivalent. Students must race against the timer and try to say the word before it is fully revealed.</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besuchen</a:t>
            </a:r>
            <a:r>
              <a:rPr lang="en-US" sz="1200" kern="1200" dirty="0">
                <a:solidFill>
                  <a:schemeClr val="tx1"/>
                </a:solidFill>
                <a:effectLst/>
                <a:latin typeface="+mn-lt"/>
                <a:ea typeface="+mn-ea"/>
                <a:cs typeface="+mn-cs"/>
              </a:rPr>
              <a:t> [820] </a:t>
            </a:r>
            <a:r>
              <a:rPr lang="en-US" sz="1200"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[570] </a:t>
            </a:r>
            <a:r>
              <a:rPr lang="en-US" sz="1200" kern="1200" dirty="0" err="1">
                <a:solidFill>
                  <a:schemeClr val="tx1"/>
                </a:solidFill>
                <a:effectLst/>
                <a:latin typeface="+mn-lt"/>
                <a:ea typeface="+mn-ea"/>
                <a:cs typeface="+mn-cs"/>
              </a:rPr>
              <a:t>kaufen</a:t>
            </a:r>
            <a:r>
              <a:rPr lang="en-US" sz="1200" kern="1200" dirty="0">
                <a:solidFill>
                  <a:schemeClr val="tx1"/>
                </a:solidFill>
                <a:effectLst/>
                <a:latin typeface="+mn-lt"/>
                <a:ea typeface="+mn-ea"/>
                <a:cs typeface="+mn-cs"/>
              </a:rPr>
              <a:t> [506] August [1929] </a:t>
            </a:r>
            <a:r>
              <a:rPr lang="en-US" sz="1200"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kern="1200" dirty="0" err="1">
                <a:solidFill>
                  <a:schemeClr val="tx1"/>
                </a:solidFill>
                <a:effectLst/>
                <a:latin typeface="+mn-lt"/>
                <a:ea typeface="+mn-ea"/>
                <a:cs typeface="+mn-cs"/>
              </a:rPr>
              <a:t>Kleidung</a:t>
            </a:r>
            <a:r>
              <a:rPr lang="en-US" sz="1200" kern="1200" dirty="0">
                <a:solidFill>
                  <a:schemeClr val="tx1"/>
                </a:solidFill>
                <a:effectLst/>
                <a:latin typeface="+mn-lt"/>
                <a:ea typeface="+mn-ea"/>
                <a:cs typeface="+mn-cs"/>
              </a:rPr>
              <a:t> [2820]  Kultur [594] </a:t>
            </a:r>
            <a:r>
              <a:rPr lang="en-US" sz="1200"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 [1045] Tour [2640] </a:t>
            </a:r>
            <a:r>
              <a:rPr lang="en-US" sz="1200"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a:t>
            </a:r>
            <a:r>
              <a:rPr lang="en-US" sz="1200" kern="1200" dirty="0" err="1">
                <a:solidFill>
                  <a:schemeClr val="tx1"/>
                </a:solidFill>
                <a:effectLst/>
                <a:latin typeface="+mn-lt"/>
                <a:ea typeface="+mn-ea"/>
                <a:cs typeface="+mn-cs"/>
              </a:rPr>
              <a:t>dieser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r>
              <a:rPr lang="en-US" sz="1200" kern="1200" dirty="0">
                <a:solidFill>
                  <a:schemeClr val="tx1"/>
                </a:solidFill>
                <a:effectLst/>
                <a:latin typeface="+mn-lt"/>
                <a:ea typeface="+mn-ea"/>
                <a:cs typeface="+mn-cs"/>
              </a:rPr>
              <a:t>, dieses [24]  </a:t>
            </a:r>
            <a:r>
              <a:rPr lang="en-US" sz="1200" kern="1200" dirty="0" err="1">
                <a:solidFill>
                  <a:schemeClr val="tx1"/>
                </a:solidFill>
                <a:effectLst/>
                <a:latin typeface="+mn-lt"/>
                <a:ea typeface="+mn-ea"/>
                <a:cs typeface="+mn-cs"/>
              </a:rPr>
              <a:t>letzter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letztes</a:t>
            </a:r>
            <a:r>
              <a:rPr lang="en-US" sz="1200" kern="1200" dirty="0">
                <a:solidFill>
                  <a:schemeClr val="tx1"/>
                </a:solidFill>
                <a:effectLst/>
                <a:latin typeface="+mn-lt"/>
                <a:ea typeface="+mn-ea"/>
                <a:cs typeface="+mn-cs"/>
              </a:rPr>
              <a:t> [152]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selber</a:t>
            </a:r>
            <a:r>
              <a:rPr lang="en-US" sz="1200" kern="1200" dirty="0">
                <a:solidFill>
                  <a:schemeClr val="tx1"/>
                </a:solidFill>
                <a:effectLst/>
                <a:latin typeface="+mn-lt"/>
                <a:ea typeface="+mn-ea"/>
                <a:cs typeface="+mn-cs"/>
              </a:rPr>
              <a:t> [101]</a:t>
            </a:r>
            <a:br>
              <a:rPr lang="en-US"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7.3.2.4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ziehen</a:t>
            </a:r>
            <a:r>
              <a:rPr lang="en-GB" sz="1200" kern="1200" dirty="0">
                <a:solidFill>
                  <a:schemeClr val="tx1"/>
                </a:solidFill>
                <a:effectLst/>
                <a:latin typeface="+mn-lt"/>
                <a:ea typeface="+mn-ea"/>
                <a:cs typeface="+mn-cs"/>
              </a:rPr>
              <a:t> [266]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685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a:t>
            </a:r>
            <a:r>
              <a:rPr lang="en-GB" b="0" dirty="0"/>
              <a:t> To explain how to form and use the 1</a:t>
            </a:r>
            <a:r>
              <a:rPr lang="en-GB" b="0" baseline="30000" dirty="0"/>
              <a:t>st</a:t>
            </a:r>
            <a:r>
              <a:rPr lang="en-GB" b="0" dirty="0"/>
              <a:t> person singular (I-form) perfect tense in German.</a:t>
            </a:r>
            <a:br>
              <a:rPr lang="en-GB" dirty="0"/>
            </a:br>
            <a:br>
              <a:rPr lang="en-GB" dirty="0"/>
            </a:br>
            <a:r>
              <a:rPr lang="en-GB" b="1" dirty="0"/>
              <a:t>Procedure:</a:t>
            </a:r>
            <a:br>
              <a:rPr lang="en-GB" dirty="0"/>
            </a:br>
            <a:r>
              <a:rPr lang="en-GB" dirty="0"/>
              <a:t>1. Present and carefully read each statement.</a:t>
            </a:r>
          </a:p>
          <a:p>
            <a:r>
              <a:rPr lang="en-GB" dirty="0"/>
              <a:t>2. Wherever possible, elicit the English from students before presenting it.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Tour [2640] </a:t>
            </a:r>
            <a:r>
              <a:rPr lang="en-GB" baseline="0" dirty="0" err="1"/>
              <a:t>spielen</a:t>
            </a:r>
            <a:r>
              <a:rPr lang="en-GB" baseline="0" dirty="0"/>
              <a:t> [205] </a:t>
            </a:r>
            <a:r>
              <a:rPr lang="en-GB" baseline="0" dirty="0" err="1"/>
              <a:t>kaufen</a:t>
            </a:r>
            <a:r>
              <a:rPr lang="en-GB" baseline="0" dirty="0"/>
              <a:t> [506] </a:t>
            </a:r>
            <a:r>
              <a:rPr lang="en-GB" baseline="0" dirty="0" err="1"/>
              <a:t>machen</a:t>
            </a:r>
            <a:r>
              <a:rPr lang="en-GB" baseline="0" dirty="0"/>
              <a:t> [58] </a:t>
            </a:r>
            <a:r>
              <a:rPr lang="en-GB" baseline="0" dirty="0" err="1"/>
              <a:t>besuchen</a:t>
            </a:r>
            <a:r>
              <a:rPr lang="en-GB" baseline="0" dirty="0"/>
              <a:t> [820]</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049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Reading activity to practise noticing the the present form or past participle.</a:t>
            </a:r>
            <a:br>
              <a:rPr lang="en-GB" dirty="0"/>
            </a:br>
            <a:br>
              <a:rPr lang="en-GB" dirty="0"/>
            </a:br>
            <a:r>
              <a:rPr lang="en-GB" b="1" dirty="0"/>
              <a:t>Procedure:</a:t>
            </a:r>
            <a:br>
              <a:rPr lang="en-GB" dirty="0"/>
            </a:br>
            <a:r>
              <a:rPr lang="en-GB" dirty="0"/>
              <a:t>1. Remind that it is the presence of a past participle at the end of the sentence that is the cue for ‘ich </a:t>
            </a:r>
            <a:r>
              <a:rPr lang="en-GB" dirty="0" err="1"/>
              <a:t>habe</a:t>
            </a:r>
            <a:r>
              <a:rPr lang="en-GB" dirty="0"/>
              <a:t>’.</a:t>
            </a:r>
          </a:p>
          <a:p>
            <a:r>
              <a:rPr lang="en-GB" dirty="0"/>
              <a:t>2. Read the sentences.</a:t>
            </a:r>
          </a:p>
          <a:p>
            <a:r>
              <a:rPr lang="en-GB" dirty="0"/>
              <a:t>3. Which word(s) fit in the gap?</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 and 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besuchen</a:t>
            </a:r>
            <a:r>
              <a:rPr lang="en-US" sz="1200" kern="1200" dirty="0">
                <a:solidFill>
                  <a:schemeClr val="tx1"/>
                </a:solidFill>
                <a:effectLst/>
                <a:latin typeface="+mn-lt"/>
                <a:ea typeface="+mn-ea"/>
                <a:cs typeface="+mn-cs"/>
              </a:rPr>
              <a:t> [820] </a:t>
            </a:r>
            <a:r>
              <a:rPr lang="en-US" sz="1200"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[570] </a:t>
            </a:r>
            <a:r>
              <a:rPr lang="en-US" sz="1200" kern="1200" dirty="0" err="1">
                <a:solidFill>
                  <a:schemeClr val="tx1"/>
                </a:solidFill>
                <a:effectLst/>
                <a:latin typeface="+mn-lt"/>
                <a:ea typeface="+mn-ea"/>
                <a:cs typeface="+mn-cs"/>
              </a:rPr>
              <a:t>kaufen</a:t>
            </a:r>
            <a:r>
              <a:rPr lang="en-US" sz="1200" kern="1200" dirty="0">
                <a:solidFill>
                  <a:schemeClr val="tx1"/>
                </a:solidFill>
                <a:effectLst/>
                <a:latin typeface="+mn-lt"/>
                <a:ea typeface="+mn-ea"/>
                <a:cs typeface="+mn-cs"/>
              </a:rPr>
              <a:t> [506] August [1929] </a:t>
            </a:r>
            <a:r>
              <a:rPr lang="en-US" sz="1200"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kern="1200" dirty="0" err="1">
                <a:solidFill>
                  <a:schemeClr val="tx1"/>
                </a:solidFill>
                <a:effectLst/>
                <a:latin typeface="+mn-lt"/>
                <a:ea typeface="+mn-ea"/>
                <a:cs typeface="+mn-cs"/>
              </a:rPr>
              <a:t>Kleidung</a:t>
            </a:r>
            <a:r>
              <a:rPr lang="en-US" sz="1200" kern="1200" dirty="0">
                <a:solidFill>
                  <a:schemeClr val="tx1"/>
                </a:solidFill>
                <a:effectLst/>
                <a:latin typeface="+mn-lt"/>
                <a:ea typeface="+mn-ea"/>
                <a:cs typeface="+mn-cs"/>
              </a:rPr>
              <a:t> [2820]  Kultur [594] </a:t>
            </a:r>
            <a:r>
              <a:rPr lang="en-US" sz="1200"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 [1045] Tour [2640] </a:t>
            </a:r>
            <a:r>
              <a:rPr lang="en-US" sz="1200"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a:t>
            </a:r>
            <a:r>
              <a:rPr lang="en-US" sz="1200" kern="1200" dirty="0" err="1">
                <a:solidFill>
                  <a:schemeClr val="tx1"/>
                </a:solidFill>
                <a:effectLst/>
                <a:latin typeface="+mn-lt"/>
                <a:ea typeface="+mn-ea"/>
                <a:cs typeface="+mn-cs"/>
              </a:rPr>
              <a:t>dieser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r>
              <a:rPr lang="en-US" sz="1200" kern="1200" dirty="0">
                <a:solidFill>
                  <a:schemeClr val="tx1"/>
                </a:solidFill>
                <a:effectLst/>
                <a:latin typeface="+mn-lt"/>
                <a:ea typeface="+mn-ea"/>
                <a:cs typeface="+mn-cs"/>
              </a:rPr>
              <a:t>, dieses [24]  </a:t>
            </a:r>
            <a:r>
              <a:rPr lang="en-US" sz="1200" kern="1200" dirty="0" err="1">
                <a:solidFill>
                  <a:schemeClr val="tx1"/>
                </a:solidFill>
                <a:effectLst/>
                <a:latin typeface="+mn-lt"/>
                <a:ea typeface="+mn-ea"/>
                <a:cs typeface="+mn-cs"/>
              </a:rPr>
              <a:t>letzter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letztes</a:t>
            </a:r>
            <a:r>
              <a:rPr lang="en-US" sz="1200" kern="1200" dirty="0">
                <a:solidFill>
                  <a:schemeClr val="tx1"/>
                </a:solidFill>
                <a:effectLst/>
                <a:latin typeface="+mn-lt"/>
                <a:ea typeface="+mn-ea"/>
                <a:cs typeface="+mn-cs"/>
              </a:rPr>
              <a:t> [152]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selber</a:t>
            </a:r>
            <a:r>
              <a:rPr lang="en-US" sz="1200" kern="1200" dirty="0">
                <a:solidFill>
                  <a:schemeClr val="tx1"/>
                </a:solidFill>
                <a:effectLst/>
                <a:latin typeface="+mn-lt"/>
                <a:ea typeface="+mn-ea"/>
                <a:cs typeface="+mn-cs"/>
              </a:rPr>
              <a:t> [101]</a:t>
            </a:r>
            <a:br>
              <a:rPr lang="en-US"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7.3.2.4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ziehen</a:t>
            </a:r>
            <a:r>
              <a:rPr lang="en-GB" sz="1200" kern="1200" dirty="0">
                <a:solidFill>
                  <a:schemeClr val="tx1"/>
                </a:solidFill>
                <a:effectLst/>
                <a:latin typeface="+mn-lt"/>
                <a:ea typeface="+mn-ea"/>
                <a:cs typeface="+mn-cs"/>
              </a:rPr>
              <a:t> [266]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das </a:t>
            </a:r>
            <a:r>
              <a:rPr lang="en-GB" sz="1200" kern="1200" dirty="0" err="1">
                <a:solidFill>
                  <a:schemeClr val="tx1"/>
                </a:solidFill>
                <a:effectLst/>
                <a:latin typeface="+mn-lt"/>
                <a:ea typeface="+mn-ea"/>
                <a:cs typeface="+mn-cs"/>
              </a:rPr>
              <a:t>Ziel</a:t>
            </a:r>
            <a:r>
              <a:rPr lang="en-GB" sz="1200" kern="1200" dirty="0">
                <a:solidFill>
                  <a:schemeClr val="tx1"/>
                </a:solidFill>
                <a:effectLst/>
                <a:latin typeface="+mn-lt"/>
                <a:ea typeface="+mn-ea"/>
                <a:cs typeface="+mn-cs"/>
              </a:rPr>
              <a:t> [325] die Mitte [756] der </a:t>
            </a:r>
            <a:r>
              <a:rPr lang="en-GB" sz="1200" kern="1200" dirty="0" err="1">
                <a:solidFill>
                  <a:schemeClr val="tx1"/>
                </a:solidFill>
                <a:effectLst/>
                <a:latin typeface="+mn-lt"/>
                <a:ea typeface="+mn-ea"/>
                <a:cs typeface="+mn-cs"/>
              </a:rPr>
              <a:t>Punkt</a:t>
            </a:r>
            <a:r>
              <a:rPr lang="en-GB" sz="1200" kern="1200" dirty="0">
                <a:solidFill>
                  <a:schemeClr val="tx1"/>
                </a:solidFill>
                <a:effectLst/>
                <a:latin typeface="+mn-lt"/>
                <a:ea typeface="+mn-ea"/>
                <a:cs typeface="+mn-cs"/>
              </a:rPr>
              <a:t> [427]  </a:t>
            </a:r>
            <a:r>
              <a:rPr lang="en-GB" sz="1200" kern="1200" dirty="0" err="1">
                <a:solidFill>
                  <a:schemeClr val="tx1"/>
                </a:solidFill>
                <a:effectLst/>
                <a:latin typeface="+mn-lt"/>
                <a:ea typeface="+mn-ea"/>
                <a:cs typeface="+mn-cs"/>
              </a:rPr>
              <a:t>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jedes</a:t>
            </a:r>
            <a:r>
              <a:rPr lang="en-GB" sz="1200" kern="1200" dirty="0">
                <a:solidFill>
                  <a:schemeClr val="tx1"/>
                </a:solidFill>
                <a:effectLst/>
                <a:latin typeface="+mn-lt"/>
                <a:ea typeface="+mn-ea"/>
                <a:cs typeface="+mn-cs"/>
              </a:rPr>
              <a:t> [88]</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7.2.2.5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lassen</a:t>
            </a:r>
            <a:r>
              <a:rPr lang="en-GB" sz="1200" kern="1200" dirty="0">
                <a:solidFill>
                  <a:schemeClr val="tx1"/>
                </a:solidFill>
                <a:effectLst/>
                <a:latin typeface="+mn-lt"/>
                <a:ea typeface="+mn-ea"/>
                <a:cs typeface="+mn-cs"/>
              </a:rPr>
              <a:t> [82] </a:t>
            </a:r>
            <a:r>
              <a:rPr lang="en-GB" sz="1200" kern="1200" dirty="0" err="1">
                <a:solidFill>
                  <a:schemeClr val="tx1"/>
                </a:solidFill>
                <a:effectLst/>
                <a:latin typeface="+mn-lt"/>
                <a:ea typeface="+mn-ea"/>
                <a:cs typeface="+mn-cs"/>
              </a:rPr>
              <a:t>nehmen</a:t>
            </a:r>
            <a:r>
              <a:rPr lang="en-GB" sz="1200" kern="1200" dirty="0">
                <a:solidFill>
                  <a:schemeClr val="tx1"/>
                </a:solidFill>
                <a:effectLst/>
                <a:latin typeface="+mn-lt"/>
                <a:ea typeface="+mn-ea"/>
                <a:cs typeface="+mn-cs"/>
              </a:rPr>
              <a:t> [141] </a:t>
            </a:r>
            <a:r>
              <a:rPr lang="en-GB" sz="1200" kern="1200" dirty="0" err="1">
                <a:solidFill>
                  <a:schemeClr val="tx1"/>
                </a:solidFill>
                <a:effectLst/>
                <a:latin typeface="+mn-lt"/>
                <a:ea typeface="+mn-ea"/>
                <a:cs typeface="+mn-cs"/>
              </a:rPr>
              <a:t>halten</a:t>
            </a:r>
            <a:r>
              <a:rPr lang="en-GB" sz="1200" kern="1200" dirty="0">
                <a:solidFill>
                  <a:schemeClr val="tx1"/>
                </a:solidFill>
                <a:effectLst/>
                <a:latin typeface="+mn-lt"/>
                <a:ea typeface="+mn-ea"/>
                <a:cs typeface="+mn-cs"/>
              </a:rPr>
              <a:t> [144] </a:t>
            </a:r>
            <a:r>
              <a:rPr lang="en-GB" sz="1200" kern="1200" dirty="0" err="1">
                <a:solidFill>
                  <a:schemeClr val="tx1"/>
                </a:solidFill>
                <a:effectLst/>
                <a:latin typeface="+mn-lt"/>
                <a:ea typeface="+mn-ea"/>
                <a:cs typeface="+mn-cs"/>
              </a:rPr>
              <a:t>dann</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zuerst</a:t>
            </a:r>
            <a:r>
              <a:rPr lang="en-GB" sz="1200" kern="1200" dirty="0">
                <a:solidFill>
                  <a:schemeClr val="tx1"/>
                </a:solidFill>
                <a:effectLst/>
                <a:latin typeface="+mn-lt"/>
                <a:ea typeface="+mn-ea"/>
                <a:cs typeface="+mn-cs"/>
              </a:rPr>
              <a:t> [726] </a:t>
            </a:r>
            <a:r>
              <a:rPr lang="en-GB" sz="1200" kern="1200" dirty="0" err="1">
                <a:solidFill>
                  <a:schemeClr val="tx1"/>
                </a:solidFill>
                <a:effectLst/>
                <a:latin typeface="+mn-lt"/>
                <a:ea typeface="+mn-ea"/>
                <a:cs typeface="+mn-cs"/>
              </a:rPr>
              <a:t>spät</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[171] </a:t>
            </a:r>
            <a:r>
              <a:rPr lang="en-GB" sz="1200" kern="1200" dirty="0" err="1">
                <a:solidFill>
                  <a:schemeClr val="tx1"/>
                </a:solidFill>
                <a:effectLst/>
                <a:latin typeface="+mn-lt"/>
                <a:ea typeface="+mn-ea"/>
                <a:cs typeface="+mn-cs"/>
              </a:rPr>
              <a:t>danach</a:t>
            </a:r>
            <a:r>
              <a:rPr lang="en-GB" sz="1200" kern="1200" dirty="0">
                <a:solidFill>
                  <a:schemeClr val="tx1"/>
                </a:solidFill>
                <a:effectLst/>
                <a:latin typeface="+mn-lt"/>
                <a:ea typeface="+mn-ea"/>
                <a:cs typeface="+mn-cs"/>
              </a:rPr>
              <a:t> [437] </a:t>
            </a:r>
            <a:r>
              <a:rPr lang="en-GB" sz="1200" kern="1200" dirty="0" err="1">
                <a:solidFill>
                  <a:schemeClr val="tx1"/>
                </a:solidFill>
                <a:effectLst/>
                <a:latin typeface="+mn-lt"/>
                <a:ea typeface="+mn-ea"/>
                <a:cs typeface="+mn-cs"/>
              </a:rPr>
              <a:t>schließlich</a:t>
            </a:r>
            <a:r>
              <a:rPr lang="en-GB" sz="1200" kern="1200" dirty="0">
                <a:solidFill>
                  <a:schemeClr val="tx1"/>
                </a:solidFill>
                <a:effectLst/>
                <a:latin typeface="+mn-lt"/>
                <a:ea typeface="+mn-ea"/>
                <a:cs typeface="+mn-cs"/>
              </a:rPr>
              <a:t> [307] </a:t>
            </a:r>
            <a:r>
              <a:rPr lang="en-GB" sz="1200" kern="1200" dirty="0" err="1">
                <a:solidFill>
                  <a:schemeClr val="tx1"/>
                </a:solidFill>
                <a:effectLst/>
                <a:latin typeface="+mn-lt"/>
                <a:ea typeface="+mn-ea"/>
                <a:cs typeface="+mn-cs"/>
              </a:rPr>
              <a:t>deshalb</a:t>
            </a:r>
            <a:r>
              <a:rPr lang="en-GB" sz="1200" kern="1200" dirty="0">
                <a:solidFill>
                  <a:schemeClr val="tx1"/>
                </a:solidFill>
                <a:effectLst/>
                <a:latin typeface="+mn-lt"/>
                <a:ea typeface="+mn-ea"/>
                <a:cs typeface="+mn-cs"/>
              </a:rPr>
              <a:t> [264]</a:t>
            </a:r>
            <a:r>
              <a:rPr lang="en-GB" dirty="0">
                <a:effectLst/>
              </a:rPr>
              <a:t> </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89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283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r>
              <a:rPr lang="en-GB" b="1" dirty="0"/>
              <a:t>Aim: </a:t>
            </a:r>
            <a:r>
              <a:rPr lang="en-GB" b="0" dirty="0"/>
              <a:t>Practising to notice the present form or past participle.</a:t>
            </a:r>
            <a:br>
              <a:rPr lang="en-GB" dirty="0"/>
            </a:br>
            <a:br>
              <a:rPr lang="en-GB" dirty="0"/>
            </a:br>
            <a:r>
              <a:rPr lang="en-GB" b="1" dirty="0"/>
              <a:t>Procedure:</a:t>
            </a:r>
            <a:br>
              <a:rPr lang="en-GB" dirty="0"/>
            </a:br>
            <a:r>
              <a:rPr lang="en-GB" dirty="0"/>
              <a:t>1. Click on number to play sound.</a:t>
            </a:r>
          </a:p>
          <a:p>
            <a:r>
              <a:rPr lang="en-GB" dirty="0"/>
              <a:t>2. Say whether they have been done (ich </a:t>
            </a:r>
            <a:r>
              <a:rPr lang="en-GB" dirty="0" err="1"/>
              <a:t>habe</a:t>
            </a:r>
            <a:r>
              <a:rPr lang="en-GB" dirty="0"/>
              <a:t> xxx) or are being done (ich xxx).</a:t>
            </a:r>
          </a:p>
          <a:p>
            <a:endParaRPr lang="en-GB" dirty="0"/>
          </a:p>
          <a:p>
            <a:r>
              <a:rPr lang="en-GB" b="1" dirty="0"/>
              <a:t>Transcript:</a:t>
            </a:r>
            <a:br>
              <a:rPr lang="en-GB" dirty="0"/>
            </a:br>
            <a:r>
              <a:rPr lang="de-DE" sz="1200" kern="1200" dirty="0">
                <a:solidFill>
                  <a:schemeClr val="tx1"/>
                </a:solidFill>
                <a:effectLst/>
                <a:latin typeface="+mn-lt"/>
                <a:ea typeface="+mn-ea"/>
                <a:cs typeface="+mn-cs"/>
              </a:rPr>
              <a:t>1. [Ich habe] die Stadt besucht.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habe] immer Spaß gehabt.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mache eine Radtour.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spiele oft Fußball.</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habe] manchmal gekocht.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habe] in der Türkei Kleidung gekauft.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[Ich] lerne ein bisschen Türkisch.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[Ich] wohne in einem Ferienhaus.</a:t>
            </a:r>
            <a:r>
              <a:rPr lang="en-GB" dirty="0">
                <a:effectLst/>
              </a:rPr>
              <a:t> </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949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present the two different translations of the German perfect tense.</a:t>
            </a:r>
            <a:br>
              <a:rPr lang="en-GB" dirty="0"/>
            </a:br>
            <a:br>
              <a:rPr lang="en-GB" dirty="0"/>
            </a:br>
            <a:r>
              <a:rPr lang="en-GB" b="1" dirty="0"/>
              <a:t>Procedure:</a:t>
            </a:r>
            <a:br>
              <a:rPr lang="en-GB" dirty="0"/>
            </a:br>
            <a:r>
              <a:rPr lang="en-GB" dirty="0"/>
              <a:t>1. Go through the information on the slide using the animation.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20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translating the German perfect tense into English. </a:t>
            </a:r>
            <a:br>
              <a:rPr lang="en-GB" dirty="0"/>
            </a:br>
            <a:br>
              <a:rPr lang="en-GB" dirty="0"/>
            </a:br>
            <a:r>
              <a:rPr lang="en-GB" b="1" dirty="0"/>
              <a:t>Procedure:</a:t>
            </a:r>
            <a:br>
              <a:rPr lang="en-GB" dirty="0"/>
            </a:br>
            <a:r>
              <a:rPr lang="en-GB" dirty="0"/>
              <a:t>1. Model the task using number 1. </a:t>
            </a:r>
            <a:br>
              <a:rPr lang="en-GB" dirty="0"/>
            </a:br>
            <a:r>
              <a:rPr lang="en-GB" dirty="0"/>
              <a:t>2. Remind students to look carefully at the temporal adverbs.</a:t>
            </a:r>
          </a:p>
          <a:p>
            <a:r>
              <a:rPr lang="en-GB" dirty="0"/>
              <a:t>3. Complete each sentence and then feed back.  This knowledge is very new and the process of establishing it needs to be very supported.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US" sz="1200" b="1" kern="1200" dirty="0" err="1">
                <a:solidFill>
                  <a:schemeClr val="tx1"/>
                </a:solidFill>
                <a:effectLst/>
                <a:latin typeface="+mn-lt"/>
                <a:ea typeface="+mn-ea"/>
                <a:cs typeface="+mn-cs"/>
              </a:rPr>
              <a:t>besuchen</a:t>
            </a:r>
            <a:r>
              <a:rPr lang="en-US" sz="1200" kern="1200" dirty="0">
                <a:solidFill>
                  <a:schemeClr val="tx1"/>
                </a:solidFill>
                <a:effectLst/>
                <a:latin typeface="+mn-lt"/>
                <a:ea typeface="+mn-ea"/>
                <a:cs typeface="+mn-cs"/>
              </a:rPr>
              <a:t> [820] </a:t>
            </a:r>
            <a:r>
              <a:rPr lang="en-US" sz="1200" b="1"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[570] </a:t>
            </a:r>
            <a:r>
              <a:rPr lang="en-US" sz="1200" b="1" kern="1200" dirty="0" err="1">
                <a:solidFill>
                  <a:schemeClr val="tx1"/>
                </a:solidFill>
                <a:effectLst/>
                <a:latin typeface="+mn-lt"/>
                <a:ea typeface="+mn-ea"/>
                <a:cs typeface="+mn-cs"/>
              </a:rPr>
              <a:t>kaufen</a:t>
            </a:r>
            <a:r>
              <a:rPr lang="en-US" sz="1200" kern="1200" dirty="0">
                <a:solidFill>
                  <a:schemeClr val="tx1"/>
                </a:solidFill>
                <a:effectLst/>
                <a:latin typeface="+mn-lt"/>
                <a:ea typeface="+mn-ea"/>
                <a:cs typeface="+mn-cs"/>
              </a:rPr>
              <a:t> [506] August [1929] </a:t>
            </a:r>
            <a:r>
              <a:rPr lang="en-US" sz="1200" b="1"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b="1"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b="1" kern="1200" dirty="0" err="1">
                <a:solidFill>
                  <a:schemeClr val="tx1"/>
                </a:solidFill>
                <a:effectLst/>
                <a:latin typeface="+mn-lt"/>
                <a:ea typeface="+mn-ea"/>
                <a:cs typeface="+mn-cs"/>
              </a:rPr>
              <a:t>Kleidung</a:t>
            </a:r>
            <a:r>
              <a:rPr lang="en-US" sz="1200" kern="1200" dirty="0">
                <a:solidFill>
                  <a:schemeClr val="tx1"/>
                </a:solidFill>
                <a:effectLst/>
                <a:latin typeface="+mn-lt"/>
                <a:ea typeface="+mn-ea"/>
                <a:cs typeface="+mn-cs"/>
              </a:rPr>
              <a:t> [2820] </a:t>
            </a:r>
            <a:r>
              <a:rPr lang="en-US" sz="1200" b="1" kern="1200" dirty="0">
                <a:solidFill>
                  <a:schemeClr val="tx1"/>
                </a:solidFill>
                <a:effectLst/>
                <a:latin typeface="+mn-lt"/>
                <a:ea typeface="+mn-ea"/>
                <a:cs typeface="+mn-cs"/>
              </a:rPr>
              <a:t>Kultur</a:t>
            </a:r>
            <a:r>
              <a:rPr lang="en-US" sz="1200" kern="1200" dirty="0">
                <a:solidFill>
                  <a:schemeClr val="tx1"/>
                </a:solidFill>
                <a:effectLst/>
                <a:latin typeface="+mn-lt"/>
                <a:ea typeface="+mn-ea"/>
                <a:cs typeface="+mn-cs"/>
              </a:rPr>
              <a:t> [594] </a:t>
            </a:r>
            <a:r>
              <a:rPr lang="en-US" sz="1200" b="1"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 [1045] Tour [2640] </a:t>
            </a:r>
            <a:r>
              <a:rPr lang="en-US" sz="1200" b="1"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a:t>
            </a:r>
            <a:r>
              <a:rPr lang="en-US" sz="1200" kern="1200" dirty="0" err="1">
                <a:solidFill>
                  <a:schemeClr val="tx1"/>
                </a:solidFill>
                <a:effectLst/>
                <a:latin typeface="+mn-lt"/>
                <a:ea typeface="+mn-ea"/>
                <a:cs typeface="+mn-cs"/>
              </a:rPr>
              <a:t>dieser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r>
              <a:rPr lang="en-US" sz="1200" kern="1200" dirty="0">
                <a:solidFill>
                  <a:schemeClr val="tx1"/>
                </a:solidFill>
                <a:effectLst/>
                <a:latin typeface="+mn-lt"/>
                <a:ea typeface="+mn-ea"/>
                <a:cs typeface="+mn-cs"/>
              </a:rPr>
              <a:t>, dieses [24]  </a:t>
            </a:r>
            <a:r>
              <a:rPr lang="en-US" sz="1200" b="1" kern="1200" dirty="0" err="1">
                <a:solidFill>
                  <a:schemeClr val="tx1"/>
                </a:solidFill>
                <a:effectLst/>
                <a:latin typeface="+mn-lt"/>
                <a:ea typeface="+mn-ea"/>
                <a:cs typeface="+mn-cs"/>
              </a:rPr>
              <a:t>letzter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letzte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letztes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[152] </a:t>
            </a:r>
            <a:r>
              <a:rPr lang="en-US" sz="1200" b="1"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a:t>
            </a:r>
            <a:r>
              <a:rPr lang="en-US" sz="1200" b="1" kern="1200" dirty="0" err="1">
                <a:solidFill>
                  <a:schemeClr val="tx1"/>
                </a:solidFill>
                <a:effectLst/>
                <a:latin typeface="+mn-lt"/>
                <a:ea typeface="+mn-ea"/>
                <a:cs typeface="+mn-cs"/>
              </a:rPr>
              <a:t>selbst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selber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[101]</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1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EXAMPLE SLIDE to model the speaking task.  The following slide NOT to be displayed, but printed.</a:t>
            </a:r>
            <a:br>
              <a:rPr lang="en-GB" b="1" dirty="0"/>
            </a:br>
            <a:r>
              <a:rPr lang="en-GB" b="1" dirty="0"/>
              <a:t>NOTE: this is for the live-in classroom version, for the video lesson version see the next two slides. </a:t>
            </a:r>
          </a:p>
          <a:p>
            <a:r>
              <a:rPr lang="en-GB" b="1" dirty="0"/>
              <a:t>Timing: 1 minute</a:t>
            </a:r>
            <a:br>
              <a:rPr lang="en-GB" b="1" dirty="0"/>
            </a:br>
            <a:r>
              <a:rPr lang="en-GB" b="1" dirty="0"/>
              <a:t>Aim: </a:t>
            </a:r>
            <a:r>
              <a:rPr lang="en-GB" b="0" dirty="0"/>
              <a:t>Trapping the form (ich vs ich </a:t>
            </a:r>
            <a:r>
              <a:rPr lang="en-GB" b="0" dirty="0" err="1"/>
              <a:t>habe</a:t>
            </a:r>
            <a:r>
              <a:rPr lang="en-GB" b="0" dirty="0"/>
              <a:t>)</a:t>
            </a:r>
            <a:br>
              <a:rPr lang="en-GB" dirty="0"/>
            </a:br>
            <a:br>
              <a:rPr lang="en-GB" dirty="0"/>
            </a:br>
            <a:r>
              <a:rPr lang="en-GB" b="1" dirty="0"/>
              <a:t>Procedure:</a:t>
            </a:r>
            <a:br>
              <a:rPr lang="en-GB" dirty="0"/>
            </a:br>
            <a:r>
              <a:rPr lang="en-GB" dirty="0"/>
              <a:t>1. Print slide and make sure each person has their information for round 1 and 2.</a:t>
            </a:r>
          </a:p>
          <a:p>
            <a:r>
              <a:rPr lang="en-GB" dirty="0"/>
              <a:t>2. For round 1 person A starts a sentence with </a:t>
            </a:r>
            <a:r>
              <a:rPr lang="en-GB" b="1" i="1" dirty="0"/>
              <a:t>Ich</a:t>
            </a:r>
            <a:r>
              <a:rPr lang="en-GB" dirty="0"/>
              <a:t> (present) or </a:t>
            </a:r>
            <a:r>
              <a:rPr lang="en-GB" b="1" i="1" dirty="0"/>
              <a:t>Ich </a:t>
            </a:r>
            <a:r>
              <a:rPr lang="en-GB" b="1" i="1" dirty="0" err="1"/>
              <a:t>habe</a:t>
            </a:r>
            <a:r>
              <a:rPr lang="en-GB" b="1" i="1" dirty="0"/>
              <a:t> </a:t>
            </a:r>
            <a:r>
              <a:rPr lang="en-GB" b="0" i="1" dirty="0"/>
              <a:t>(past).</a:t>
            </a:r>
          </a:p>
          <a:p>
            <a:r>
              <a:rPr lang="en-GB" dirty="0"/>
              <a:t>3. Person B than finishes the sentence with the activity cued on their card using the correct form of the verb.</a:t>
            </a:r>
          </a:p>
          <a:p>
            <a:r>
              <a:rPr lang="en-GB" dirty="0"/>
              <a:t>4. Person A write down the activity.</a:t>
            </a:r>
          </a:p>
          <a:p>
            <a:r>
              <a:rPr lang="en-GB" dirty="0"/>
              <a:t>5. For round 2 person A and B swap roles.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6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b="1" dirty="0"/>
              <a:t>NOTE: this is for the live-in classroom version, for the video lesson version see the next two slides. </a:t>
            </a:r>
          </a:p>
          <a:p>
            <a:r>
              <a:rPr lang="en-GB" b="1" dirty="0"/>
              <a:t>Timing: 7 minutes</a:t>
            </a:r>
            <a:br>
              <a:rPr lang="en-GB" dirty="0"/>
            </a:br>
            <a:br>
              <a:rPr lang="en-GB" b="1" dirty="0"/>
            </a:br>
            <a:r>
              <a:rPr lang="en-GB" b="1" dirty="0"/>
              <a:t>Aim: </a:t>
            </a:r>
            <a:r>
              <a:rPr lang="en-GB" b="0" dirty="0"/>
              <a:t>Trapping the form (ich vs ich </a:t>
            </a:r>
            <a:r>
              <a:rPr lang="en-GB" b="0" dirty="0" err="1"/>
              <a:t>habe</a:t>
            </a:r>
            <a:r>
              <a:rPr lang="en-GB" b="0" dirty="0"/>
              <a:t>)</a:t>
            </a:r>
            <a:br>
              <a:rPr lang="en-GB" dirty="0"/>
            </a:br>
            <a:br>
              <a:rPr lang="en-GB" dirty="0"/>
            </a:br>
            <a:r>
              <a:rPr lang="en-GB" b="1" dirty="0"/>
              <a:t>Procedure:</a:t>
            </a:r>
            <a:br>
              <a:rPr lang="en-GB" dirty="0"/>
            </a:br>
            <a:r>
              <a:rPr lang="en-GB" dirty="0"/>
              <a:t>1. Print slide and make sure each person has their information for round 1 and 2.</a:t>
            </a:r>
          </a:p>
          <a:p>
            <a:r>
              <a:rPr lang="en-GB" dirty="0"/>
              <a:t>2. For round 1 person A starts a sentence with </a:t>
            </a:r>
            <a:r>
              <a:rPr lang="en-GB" b="1" i="1" dirty="0"/>
              <a:t>Ich</a:t>
            </a:r>
            <a:r>
              <a:rPr lang="en-GB" dirty="0"/>
              <a:t> (present) or </a:t>
            </a:r>
            <a:r>
              <a:rPr lang="en-GB" b="1" i="1" dirty="0"/>
              <a:t>Ich </a:t>
            </a:r>
            <a:r>
              <a:rPr lang="en-GB" b="1" i="1" dirty="0" err="1"/>
              <a:t>habe</a:t>
            </a:r>
            <a:r>
              <a:rPr lang="en-GB" b="1" i="1" dirty="0"/>
              <a:t> </a:t>
            </a:r>
            <a:r>
              <a:rPr lang="en-GB" b="0" i="1" dirty="0"/>
              <a:t>(past).</a:t>
            </a:r>
          </a:p>
          <a:p>
            <a:r>
              <a:rPr lang="en-GB" dirty="0"/>
              <a:t>3. Person B than finishes the sentence with the activity cued on their card using the correct form of the verb.</a:t>
            </a:r>
          </a:p>
          <a:p>
            <a:r>
              <a:rPr lang="en-GB" dirty="0"/>
              <a:t>4. Person A write down the activity.</a:t>
            </a:r>
          </a:p>
          <a:p>
            <a:r>
              <a:rPr lang="en-GB" dirty="0"/>
              <a:t>5. For round 2 person A and B swap roles.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305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the video lesson version of this task.</a:t>
            </a:r>
          </a:p>
          <a:p>
            <a:r>
              <a:rPr lang="en-GB" b="1" dirty="0"/>
              <a:t>Timing: 7 minutes</a:t>
            </a:r>
            <a:br>
              <a:rPr lang="en-GB" dirty="0"/>
            </a:br>
            <a:br>
              <a:rPr lang="en-GB" b="1" dirty="0"/>
            </a:br>
            <a:r>
              <a:rPr lang="en-GB" b="1" dirty="0"/>
              <a:t>Aim: </a:t>
            </a:r>
            <a:r>
              <a:rPr lang="en-GB" b="0" dirty="0"/>
              <a:t>Trapping the form (ich vs ich </a:t>
            </a:r>
            <a:r>
              <a:rPr lang="en-GB" b="0" dirty="0" err="1"/>
              <a:t>habe</a:t>
            </a:r>
            <a:r>
              <a:rPr lang="en-GB" b="0" dirty="0"/>
              <a:t>)</a:t>
            </a:r>
            <a:br>
              <a:rPr lang="en-GB" dirty="0"/>
            </a:br>
            <a:br>
              <a:rPr lang="en-GB" dirty="0"/>
            </a:br>
            <a:r>
              <a:rPr lang="en-GB" b="1" dirty="0"/>
              <a:t>Procedure:</a:t>
            </a:r>
            <a:br>
              <a:rPr lang="en-GB" dirty="0"/>
            </a:br>
            <a:r>
              <a:rPr lang="en-GB" dirty="0"/>
              <a:t>1. Look at the pictures.</a:t>
            </a:r>
          </a:p>
          <a:p>
            <a:r>
              <a:rPr lang="en-GB" dirty="0"/>
              <a:t>2. Listen to the teacher saying the sentences.</a:t>
            </a:r>
            <a:endParaRPr lang="en-GB" i="1" dirty="0"/>
          </a:p>
          <a:p>
            <a:r>
              <a:rPr lang="en-GB" dirty="0"/>
              <a:t>3. Write down the meaning of each sentence.</a:t>
            </a:r>
          </a:p>
          <a:p>
            <a:r>
              <a:rPr lang="en-GB" dirty="0"/>
              <a:t>4. Cycle through the answers.</a:t>
            </a:r>
          </a:p>
          <a:p>
            <a:endParaRPr lang="en-GB" dirty="0"/>
          </a:p>
          <a:p>
            <a:r>
              <a:rPr lang="en-GB" b="1" dirty="0"/>
              <a:t>Script for video teacher</a:t>
            </a:r>
          </a:p>
          <a:p>
            <a:pPr marL="228600" indent="-228600">
              <a:buAutoNum type="arabicPeriod"/>
            </a:pPr>
            <a:r>
              <a:rPr lang="en-GB" b="0" dirty="0"/>
              <a:t>Ich </a:t>
            </a:r>
            <a:r>
              <a:rPr lang="en-GB" b="0" dirty="0" err="1"/>
              <a:t>spiele</a:t>
            </a:r>
            <a:r>
              <a:rPr lang="en-GB" b="0" dirty="0"/>
              <a:t> Volleyball.</a:t>
            </a:r>
          </a:p>
          <a:p>
            <a:pPr marL="228600" indent="-228600">
              <a:buAutoNum type="arabicPeriod"/>
            </a:pPr>
            <a:r>
              <a:rPr lang="en-GB" b="0" dirty="0"/>
              <a:t>Ich </a:t>
            </a:r>
            <a:r>
              <a:rPr lang="en-GB" b="0" dirty="0" err="1"/>
              <a:t>habe</a:t>
            </a:r>
            <a:r>
              <a:rPr lang="en-GB" b="0" dirty="0"/>
              <a:t> </a:t>
            </a:r>
            <a:r>
              <a:rPr lang="en-GB" b="0" dirty="0" err="1"/>
              <a:t>Eis</a:t>
            </a:r>
            <a:r>
              <a:rPr lang="en-GB" b="0" dirty="0"/>
              <a:t> </a:t>
            </a:r>
            <a:r>
              <a:rPr lang="en-GB" b="0" dirty="0" err="1"/>
              <a:t>gekauft</a:t>
            </a:r>
            <a:r>
              <a:rPr lang="en-GB" b="0" dirty="0"/>
              <a:t>.</a:t>
            </a:r>
          </a:p>
          <a:p>
            <a:pPr marL="228600" indent="-228600">
              <a:buAutoNum type="arabicPeriod"/>
            </a:pPr>
            <a:r>
              <a:rPr lang="en-GB" b="0" dirty="0"/>
              <a:t>Ich </a:t>
            </a:r>
            <a:r>
              <a:rPr lang="en-GB" b="0" dirty="0" err="1"/>
              <a:t>habe</a:t>
            </a:r>
            <a:r>
              <a:rPr lang="en-GB" b="0" dirty="0"/>
              <a:t> Pizza </a:t>
            </a:r>
            <a:r>
              <a:rPr lang="en-GB" b="0" dirty="0" err="1"/>
              <a:t>gemacht</a:t>
            </a:r>
            <a:r>
              <a:rPr lang="en-GB" b="0" dirty="0"/>
              <a:t>.</a:t>
            </a:r>
          </a:p>
          <a:p>
            <a:pPr marL="228600" indent="-228600">
              <a:buAutoNum type="arabicPeriod"/>
            </a:pPr>
            <a:r>
              <a:rPr lang="en-GB" b="0" dirty="0"/>
              <a:t>Ich </a:t>
            </a:r>
            <a:r>
              <a:rPr lang="en-GB" b="0" dirty="0" err="1"/>
              <a:t>höre</a:t>
            </a:r>
            <a:r>
              <a:rPr lang="en-GB" b="0" dirty="0"/>
              <a:t> </a:t>
            </a:r>
            <a:r>
              <a:rPr lang="en-GB" b="0" dirty="0" err="1"/>
              <a:t>ein</a:t>
            </a:r>
            <a:r>
              <a:rPr lang="en-GB" b="0" dirty="0"/>
              <a:t> </a:t>
            </a:r>
            <a:r>
              <a:rPr lang="en-GB" b="0" dirty="0" err="1"/>
              <a:t>Konzert</a:t>
            </a:r>
            <a:r>
              <a:rPr lang="en-GB" b="0" dirty="0"/>
              <a:t>.</a:t>
            </a:r>
          </a:p>
          <a:p>
            <a:pPr marL="228600" indent="-228600">
              <a:buAutoNum type="arabicPeriod"/>
            </a:pPr>
            <a:r>
              <a:rPr lang="en-GB" b="0" dirty="0"/>
              <a:t>Ich </a:t>
            </a:r>
            <a:r>
              <a:rPr lang="en-GB" b="0" dirty="0" err="1"/>
              <a:t>habe</a:t>
            </a:r>
            <a:r>
              <a:rPr lang="en-GB" b="0" dirty="0"/>
              <a:t> Berlin </a:t>
            </a:r>
            <a:r>
              <a:rPr lang="en-GB" b="0" dirty="0" err="1"/>
              <a:t>besucht</a:t>
            </a:r>
            <a:r>
              <a:rPr lang="en-GB" b="0" dirty="0"/>
              <a:t>.</a:t>
            </a:r>
          </a:p>
          <a:p>
            <a:pPr marL="228600" indent="-228600">
              <a:buAutoNum type="arabicPeriod"/>
            </a:pPr>
            <a:endParaRPr lang="en-GB" b="0" dirty="0"/>
          </a:p>
          <a:p>
            <a:pPr marL="0" indent="0">
              <a:buNone/>
            </a:pPr>
            <a:r>
              <a:rPr lang="en-GB" b="0" dirty="0"/>
              <a:t>What did I say?</a:t>
            </a:r>
          </a:p>
          <a:p>
            <a:pPr marL="228600" indent="-228600">
              <a:buAutoNum type="arabicPeriod"/>
            </a:pPr>
            <a:r>
              <a:rPr lang="en-GB" b="0" dirty="0"/>
              <a:t>I am playing volleyball</a:t>
            </a:r>
          </a:p>
          <a:p>
            <a:pPr marL="228600" indent="-228600">
              <a:buAutoNum type="arabicPeriod"/>
            </a:pPr>
            <a:r>
              <a:rPr lang="en-GB" b="0" dirty="0"/>
              <a:t>I bought ice cream / I have bought ice cream</a:t>
            </a:r>
          </a:p>
          <a:p>
            <a:pPr marL="228600" indent="-228600">
              <a:buAutoNum type="arabicPeriod"/>
            </a:pPr>
            <a:r>
              <a:rPr lang="en-GB" b="0" dirty="0"/>
              <a:t>I made pizza / I have made pizza</a:t>
            </a:r>
          </a:p>
          <a:p>
            <a:pPr marL="228600" indent="-228600">
              <a:buAutoNum type="arabicPeriod"/>
            </a:pPr>
            <a:r>
              <a:rPr lang="en-GB" b="0" dirty="0"/>
              <a:t>I am listening to a concert</a:t>
            </a:r>
          </a:p>
          <a:p>
            <a:pPr marL="228600" indent="-228600">
              <a:buAutoNum type="arabicPeriod"/>
            </a:pPr>
            <a:r>
              <a:rPr lang="en-GB" b="0" dirty="0"/>
              <a:t>I visited Berlin / I have visited Berlin</a:t>
            </a:r>
          </a:p>
          <a:p>
            <a:pPr marL="228600" indent="-228600">
              <a:buAutoNum type="arabicPeriod"/>
            </a:pPr>
            <a:endParaRPr lang="en-GB" b="0" dirty="0"/>
          </a:p>
          <a:p>
            <a:pPr marL="0" indent="0">
              <a:buNone/>
            </a:pPr>
            <a:r>
              <a:rPr lang="en-GB" b="0" dirty="0"/>
              <a:t>Now it’s your turn!</a:t>
            </a:r>
          </a:p>
          <a:p>
            <a:pPr marL="0" indent="0">
              <a:buNone/>
            </a:pPr>
            <a:endParaRPr lang="en-GB" b="0" dirty="0"/>
          </a:p>
          <a:p>
            <a:pPr marL="228600" indent="-228600">
              <a:buAutoNum type="arabicPeriod"/>
            </a:pP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8541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the video lesson version of this task.</a:t>
            </a:r>
          </a:p>
          <a:p>
            <a:r>
              <a:rPr lang="en-GB" b="1" dirty="0"/>
              <a:t>Timing: 7 minutes</a:t>
            </a:r>
            <a:br>
              <a:rPr lang="en-GB" dirty="0"/>
            </a:br>
            <a:br>
              <a:rPr lang="en-GB" b="1" dirty="0"/>
            </a:br>
            <a:r>
              <a:rPr lang="en-GB" b="1" dirty="0"/>
              <a:t>Aim: </a:t>
            </a:r>
            <a:r>
              <a:rPr lang="en-GB" b="0" dirty="0"/>
              <a:t>Trapping the form (ich vs ich </a:t>
            </a:r>
            <a:r>
              <a:rPr lang="en-GB" b="0" dirty="0" err="1"/>
              <a:t>habe</a:t>
            </a:r>
            <a:r>
              <a:rPr lang="en-GB" b="0" dirty="0"/>
              <a:t>)</a:t>
            </a:r>
            <a:br>
              <a:rPr lang="en-GB" dirty="0"/>
            </a:br>
            <a:br>
              <a:rPr lang="en-GB" dirty="0"/>
            </a:br>
            <a:r>
              <a:rPr lang="en-GB" b="1" dirty="0"/>
              <a:t>Procedure:</a:t>
            </a:r>
            <a:br>
              <a:rPr lang="en-GB" dirty="0"/>
            </a:br>
            <a:r>
              <a:rPr lang="en-GB" dirty="0"/>
              <a:t>1. For item use the tense and picture cues to create a sentence and speak it out loud.</a:t>
            </a:r>
          </a:p>
          <a:p>
            <a:r>
              <a:rPr lang="en-GB" dirty="0"/>
              <a:t>2. Check the answers</a:t>
            </a:r>
          </a:p>
          <a:p>
            <a:endParaRPr lang="en-GB" dirty="0"/>
          </a:p>
          <a:p>
            <a:r>
              <a:rPr lang="en-GB" b="1" dirty="0"/>
              <a:t>Script for the video teacher:</a:t>
            </a:r>
          </a:p>
          <a:p>
            <a:r>
              <a:rPr lang="en-GB" b="0" dirty="0"/>
              <a:t>Now it’s your turn!</a:t>
            </a:r>
          </a:p>
          <a:p>
            <a:r>
              <a:rPr lang="en-GB" b="0" dirty="0"/>
              <a:t>You say 5 sentences to me.</a:t>
            </a:r>
          </a:p>
          <a:p>
            <a:r>
              <a:rPr lang="en-GB" b="0" dirty="0"/>
              <a:t>…</a:t>
            </a:r>
          </a:p>
          <a:p>
            <a:r>
              <a:rPr lang="en-GB" b="0" dirty="0"/>
              <a:t>…</a:t>
            </a:r>
          </a:p>
          <a:p>
            <a:r>
              <a:rPr lang="en-GB" b="0" dirty="0"/>
              <a:t>…</a:t>
            </a:r>
          </a:p>
          <a:p>
            <a:r>
              <a:rPr lang="en-GB" b="0" dirty="0"/>
              <a:t>Ok, I think you said:</a:t>
            </a:r>
          </a:p>
          <a:p>
            <a:pPr marL="228600" indent="-228600">
              <a:buAutoNum type="arabicPeriod"/>
            </a:pPr>
            <a:r>
              <a:rPr lang="en-GB" b="0" dirty="0"/>
              <a:t>Ich </a:t>
            </a:r>
            <a:r>
              <a:rPr lang="en-GB" b="0" dirty="0" err="1"/>
              <a:t>habe</a:t>
            </a:r>
            <a:r>
              <a:rPr lang="en-GB" b="0" dirty="0"/>
              <a:t> (</a:t>
            </a:r>
            <a:r>
              <a:rPr lang="en-GB" b="0" dirty="0" err="1"/>
              <a:t>Eintritts</a:t>
            </a:r>
            <a:r>
              <a:rPr lang="en-GB" b="0" dirty="0"/>
              <a:t>)</a:t>
            </a:r>
            <a:r>
              <a:rPr lang="en-GB" b="0" dirty="0" err="1"/>
              <a:t>karten</a:t>
            </a:r>
            <a:r>
              <a:rPr lang="en-GB" b="0" dirty="0"/>
              <a:t> </a:t>
            </a:r>
            <a:r>
              <a:rPr lang="en-GB" b="0" dirty="0" err="1"/>
              <a:t>gekauft</a:t>
            </a:r>
            <a:r>
              <a:rPr lang="en-GB" b="0" dirty="0"/>
              <a:t>.</a:t>
            </a:r>
          </a:p>
          <a:p>
            <a:pPr marL="228600" indent="-228600">
              <a:buAutoNum type="arabicPeriod"/>
            </a:pPr>
            <a:r>
              <a:rPr lang="en-GB" b="0" dirty="0"/>
              <a:t>Ich </a:t>
            </a:r>
            <a:r>
              <a:rPr lang="en-GB" b="0" dirty="0" err="1"/>
              <a:t>lerne</a:t>
            </a:r>
            <a:r>
              <a:rPr lang="en-GB" b="0" dirty="0"/>
              <a:t> </a:t>
            </a:r>
            <a:r>
              <a:rPr lang="en-GB" b="0" dirty="0" err="1"/>
              <a:t>Englisch</a:t>
            </a:r>
            <a:r>
              <a:rPr lang="en-GB" b="0" dirty="0"/>
              <a:t>.</a:t>
            </a:r>
          </a:p>
          <a:p>
            <a:pPr marL="228600" indent="-228600">
              <a:buAutoNum type="arabicPeriod"/>
            </a:pPr>
            <a:r>
              <a:rPr lang="en-GB" b="0" dirty="0"/>
              <a:t>Ich </a:t>
            </a:r>
            <a:r>
              <a:rPr lang="en-GB" b="0" dirty="0" err="1"/>
              <a:t>habe</a:t>
            </a:r>
            <a:r>
              <a:rPr lang="en-GB" b="0" dirty="0"/>
              <a:t> in </a:t>
            </a:r>
            <a:r>
              <a:rPr lang="en-GB" b="0" dirty="0" err="1"/>
              <a:t>einem</a:t>
            </a:r>
            <a:r>
              <a:rPr lang="en-GB" b="0" dirty="0"/>
              <a:t> Hotel </a:t>
            </a:r>
            <a:r>
              <a:rPr lang="en-GB" b="0" dirty="0" err="1"/>
              <a:t>gewohnt</a:t>
            </a:r>
            <a:r>
              <a:rPr lang="en-GB" b="0" dirty="0"/>
              <a:t>.</a:t>
            </a:r>
          </a:p>
          <a:p>
            <a:pPr marL="228600" indent="-228600">
              <a:buAutoNum type="arabicPeriod"/>
            </a:pPr>
            <a:r>
              <a:rPr lang="en-GB" b="0" dirty="0"/>
              <a:t>Ich </a:t>
            </a:r>
            <a:r>
              <a:rPr lang="en-GB" b="0" dirty="0" err="1"/>
              <a:t>habe</a:t>
            </a:r>
            <a:r>
              <a:rPr lang="en-GB" b="0" dirty="0"/>
              <a:t> Basketball </a:t>
            </a:r>
            <a:r>
              <a:rPr lang="en-GB" b="0" dirty="0" err="1"/>
              <a:t>gespielt</a:t>
            </a:r>
            <a:r>
              <a:rPr lang="en-GB" b="0" dirty="0"/>
              <a:t>.</a:t>
            </a:r>
          </a:p>
          <a:p>
            <a:pPr marL="228600" indent="-228600">
              <a:buAutoNum type="arabicPeriod"/>
            </a:pPr>
            <a:r>
              <a:rPr lang="en-GB" b="0" dirty="0"/>
              <a:t>Ich </a:t>
            </a:r>
            <a:r>
              <a:rPr lang="en-GB" b="0" dirty="0" err="1"/>
              <a:t>besuche</a:t>
            </a:r>
            <a:r>
              <a:rPr lang="en-GB" b="0" dirty="0"/>
              <a:t> New York.</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87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1</a:t>
            </a:r>
            <a:r>
              <a:rPr lang="en-GB" b="0" baseline="30000" dirty="0"/>
              <a:t>st</a:t>
            </a:r>
            <a:r>
              <a:rPr lang="en-GB" b="0" dirty="0"/>
              <a:t> person present tense vs perfect tense in writing.</a:t>
            </a:r>
            <a:br>
              <a:rPr lang="en-GB" dirty="0"/>
            </a:br>
            <a:br>
              <a:rPr lang="en-GB" dirty="0"/>
            </a:br>
            <a:r>
              <a:rPr lang="en-GB" b="1" dirty="0"/>
              <a:t>Procedure:</a:t>
            </a:r>
            <a:br>
              <a:rPr lang="en-GB" dirty="0"/>
            </a:br>
            <a:r>
              <a:rPr lang="en-GB" dirty="0"/>
              <a:t>1. Use all the cards.</a:t>
            </a:r>
          </a:p>
          <a:p>
            <a:r>
              <a:rPr lang="en-GB" dirty="0"/>
              <a:t>2. Write 5 sentences to describe your activities this year and 5 sentences to describe your activities last year.</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714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Consolidate the present and perfect 1</a:t>
            </a:r>
            <a:r>
              <a:rPr lang="en-GB" sz="1200" b="0" baseline="30000" dirty="0"/>
              <a:t>st</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Introduce new determiners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 + indefinite article (Row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[506] </a:t>
            </a:r>
            <a:r>
              <a:rPr lang="en-GB" sz="1200" kern="1200" dirty="0" err="1">
                <a:solidFill>
                  <a:schemeClr val="tx1"/>
                </a:solidFill>
                <a:effectLst/>
                <a:latin typeface="+mn-lt"/>
                <a:ea typeface="+mn-ea"/>
                <a:cs typeface="+mn-cs"/>
              </a:rPr>
              <a:t>selbst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selber</a:t>
            </a:r>
            <a:r>
              <a:rPr lang="en-GB" sz="1200" kern="1200" dirty="0">
                <a:solidFill>
                  <a:schemeClr val="tx1"/>
                </a:solidFill>
                <a:effectLst/>
                <a:latin typeface="+mn-lt"/>
                <a:ea typeface="+mn-ea"/>
                <a:cs typeface="+mn-cs"/>
              </a:rPr>
              <a:t> [101] </a:t>
            </a:r>
            <a:r>
              <a:rPr lang="en-GB" sz="1200" kern="1200" dirty="0" err="1">
                <a:solidFill>
                  <a:schemeClr val="tx1"/>
                </a:solidFill>
                <a:effectLst/>
                <a:latin typeface="+mn-lt"/>
                <a:ea typeface="+mn-ea"/>
                <a:cs typeface="+mn-cs"/>
              </a:rPr>
              <a:t>welcher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welche</a:t>
            </a:r>
            <a:r>
              <a:rPr lang="en-GB" sz="1200" kern="1200" dirty="0">
                <a:solidFill>
                  <a:schemeClr val="tx1"/>
                </a:solidFill>
                <a:effectLst/>
                <a:latin typeface="+mn-lt"/>
                <a:ea typeface="+mn-ea"/>
                <a:cs typeface="+mn-cs"/>
              </a:rPr>
              <a:t>, welches [122] August [1929]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Juli</a:t>
            </a:r>
            <a:r>
              <a:rPr lang="en-GB" sz="1200" kern="1200" dirty="0">
                <a:solidFill>
                  <a:schemeClr val="tx1"/>
                </a:solidFill>
                <a:effectLst/>
                <a:latin typeface="+mn-lt"/>
                <a:ea typeface="+mn-ea"/>
                <a:cs typeface="+mn-cs"/>
              </a:rPr>
              <a:t> [1544]  </a:t>
            </a:r>
            <a:r>
              <a:rPr lang="en-GB" sz="1200" kern="1200" dirty="0" err="1">
                <a:solidFill>
                  <a:schemeClr val="tx1"/>
                </a:solidFill>
                <a:effectLst/>
                <a:latin typeface="+mn-lt"/>
                <a:ea typeface="+mn-ea"/>
                <a:cs typeface="+mn-cs"/>
              </a:rPr>
              <a:t>Kleidung</a:t>
            </a:r>
            <a:r>
              <a:rPr lang="en-GB" sz="1200" kern="1200" dirty="0">
                <a:solidFill>
                  <a:schemeClr val="tx1"/>
                </a:solidFill>
                <a:effectLst/>
                <a:latin typeface="+mn-lt"/>
                <a:ea typeface="+mn-ea"/>
                <a:cs typeface="+mn-cs"/>
              </a:rPr>
              <a:t> [2820]  Kultur [594]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[1045]  Tour [2640]  </a:t>
            </a:r>
            <a:r>
              <a:rPr lang="en-GB" sz="1200" kern="1200" dirty="0" err="1">
                <a:solidFill>
                  <a:schemeClr val="tx1"/>
                </a:solidFill>
                <a:effectLst/>
                <a:latin typeface="+mn-lt"/>
                <a:ea typeface="+mn-ea"/>
                <a:cs typeface="+mn-cs"/>
              </a:rPr>
              <a:t>Türkei</a:t>
            </a:r>
            <a:r>
              <a:rPr lang="en-GB" sz="1200" kern="1200" dirty="0">
                <a:solidFill>
                  <a:schemeClr val="tx1"/>
                </a:solidFill>
                <a:effectLst/>
                <a:latin typeface="+mn-lt"/>
                <a:ea typeface="+mn-ea"/>
                <a:cs typeface="+mn-cs"/>
              </a:rPr>
              <a:t> [922]   </a:t>
            </a:r>
            <a:r>
              <a:rPr lang="en-GB" sz="1200" kern="1200" dirty="0" err="1">
                <a:solidFill>
                  <a:schemeClr val="tx1"/>
                </a:solidFill>
                <a:effectLst/>
                <a:latin typeface="+mn-lt"/>
                <a:ea typeface="+mn-ea"/>
                <a:cs typeface="+mn-cs"/>
              </a:rPr>
              <a:t>letzten</a:t>
            </a:r>
            <a:r>
              <a:rPr lang="en-GB" sz="1200" kern="1200" dirty="0">
                <a:solidFill>
                  <a:schemeClr val="tx1"/>
                </a:solidFill>
                <a:effectLst/>
                <a:latin typeface="+mn-lt"/>
                <a:ea typeface="+mn-ea"/>
                <a:cs typeface="+mn-cs"/>
              </a:rPr>
              <a:t> Monat [152/316]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ziehen</a:t>
            </a:r>
            <a:r>
              <a:rPr lang="en-GB" sz="1200" kern="1200" dirty="0">
                <a:solidFill>
                  <a:schemeClr val="tx1"/>
                </a:solidFill>
                <a:effectLst/>
                <a:latin typeface="+mn-lt"/>
                <a:ea typeface="+mn-ea"/>
                <a:cs typeface="+mn-cs"/>
              </a:rPr>
              <a:t> [266]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das </a:t>
            </a:r>
            <a:r>
              <a:rPr lang="en-GB" sz="1200" kern="1200" dirty="0" err="1">
                <a:solidFill>
                  <a:schemeClr val="tx1"/>
                </a:solidFill>
                <a:effectLst/>
                <a:latin typeface="+mn-lt"/>
                <a:ea typeface="+mn-ea"/>
                <a:cs typeface="+mn-cs"/>
              </a:rPr>
              <a:t>Ziel</a:t>
            </a:r>
            <a:r>
              <a:rPr lang="en-GB" sz="1200" kern="1200" dirty="0">
                <a:solidFill>
                  <a:schemeClr val="tx1"/>
                </a:solidFill>
                <a:effectLst/>
                <a:latin typeface="+mn-lt"/>
                <a:ea typeface="+mn-ea"/>
                <a:cs typeface="+mn-cs"/>
              </a:rPr>
              <a:t> [325] die Mitte [756] der </a:t>
            </a:r>
            <a:r>
              <a:rPr lang="en-GB" sz="1200" kern="1200" dirty="0" err="1">
                <a:solidFill>
                  <a:schemeClr val="tx1"/>
                </a:solidFill>
                <a:effectLst/>
                <a:latin typeface="+mn-lt"/>
                <a:ea typeface="+mn-ea"/>
                <a:cs typeface="+mn-cs"/>
              </a:rPr>
              <a:t>Punkt</a:t>
            </a:r>
            <a:r>
              <a:rPr lang="en-GB" sz="1200" kern="1200" dirty="0">
                <a:solidFill>
                  <a:schemeClr val="tx1"/>
                </a:solidFill>
                <a:effectLst/>
                <a:latin typeface="+mn-lt"/>
                <a:ea typeface="+mn-ea"/>
                <a:cs typeface="+mn-cs"/>
              </a:rPr>
              <a:t> [427]  </a:t>
            </a:r>
            <a:r>
              <a:rPr lang="en-GB" sz="1200" kern="1200" dirty="0" err="1">
                <a:solidFill>
                  <a:schemeClr val="tx1"/>
                </a:solidFill>
                <a:effectLst/>
                <a:latin typeface="+mn-lt"/>
                <a:ea typeface="+mn-ea"/>
                <a:cs typeface="+mn-cs"/>
              </a:rPr>
              <a:t>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jedes</a:t>
            </a:r>
            <a:r>
              <a:rPr lang="en-GB" sz="1200" kern="1200" dirty="0">
                <a:solidFill>
                  <a:schemeClr val="tx1"/>
                </a:solidFill>
                <a:effectLst/>
                <a:latin typeface="+mn-lt"/>
                <a:ea typeface="+mn-ea"/>
                <a:cs typeface="+mn-cs"/>
              </a:rPr>
              <a:t> [88]</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7.2.2.5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lassen</a:t>
            </a:r>
            <a:r>
              <a:rPr lang="en-GB" sz="1200" kern="1200" dirty="0">
                <a:solidFill>
                  <a:schemeClr val="tx1"/>
                </a:solidFill>
                <a:effectLst/>
                <a:latin typeface="+mn-lt"/>
                <a:ea typeface="+mn-ea"/>
                <a:cs typeface="+mn-cs"/>
              </a:rPr>
              <a:t> [82] </a:t>
            </a:r>
            <a:r>
              <a:rPr lang="en-GB" sz="1200" kern="1200" dirty="0" err="1">
                <a:solidFill>
                  <a:schemeClr val="tx1"/>
                </a:solidFill>
                <a:effectLst/>
                <a:latin typeface="+mn-lt"/>
                <a:ea typeface="+mn-ea"/>
                <a:cs typeface="+mn-cs"/>
              </a:rPr>
              <a:t>nehmen</a:t>
            </a:r>
            <a:r>
              <a:rPr lang="en-GB" sz="1200" kern="1200" dirty="0">
                <a:solidFill>
                  <a:schemeClr val="tx1"/>
                </a:solidFill>
                <a:effectLst/>
                <a:latin typeface="+mn-lt"/>
                <a:ea typeface="+mn-ea"/>
                <a:cs typeface="+mn-cs"/>
              </a:rPr>
              <a:t> [141] </a:t>
            </a:r>
            <a:r>
              <a:rPr lang="en-GB" sz="1200" kern="1200" dirty="0" err="1">
                <a:solidFill>
                  <a:schemeClr val="tx1"/>
                </a:solidFill>
                <a:effectLst/>
                <a:latin typeface="+mn-lt"/>
                <a:ea typeface="+mn-ea"/>
                <a:cs typeface="+mn-cs"/>
              </a:rPr>
              <a:t>halten</a:t>
            </a:r>
            <a:r>
              <a:rPr lang="en-GB" sz="1200" kern="1200" dirty="0">
                <a:solidFill>
                  <a:schemeClr val="tx1"/>
                </a:solidFill>
                <a:effectLst/>
                <a:latin typeface="+mn-lt"/>
                <a:ea typeface="+mn-ea"/>
                <a:cs typeface="+mn-cs"/>
              </a:rPr>
              <a:t> [144] </a:t>
            </a:r>
            <a:r>
              <a:rPr lang="en-GB" sz="1200" kern="1200" dirty="0" err="1">
                <a:solidFill>
                  <a:schemeClr val="tx1"/>
                </a:solidFill>
                <a:effectLst/>
                <a:latin typeface="+mn-lt"/>
                <a:ea typeface="+mn-ea"/>
                <a:cs typeface="+mn-cs"/>
              </a:rPr>
              <a:t>dann</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zuerst</a:t>
            </a:r>
            <a:r>
              <a:rPr lang="en-GB" sz="1200" kern="1200" dirty="0">
                <a:solidFill>
                  <a:schemeClr val="tx1"/>
                </a:solidFill>
                <a:effectLst/>
                <a:latin typeface="+mn-lt"/>
                <a:ea typeface="+mn-ea"/>
                <a:cs typeface="+mn-cs"/>
              </a:rPr>
              <a:t> [726] </a:t>
            </a:r>
            <a:r>
              <a:rPr lang="en-GB" sz="1200" kern="1200" dirty="0" err="1">
                <a:solidFill>
                  <a:schemeClr val="tx1"/>
                </a:solidFill>
                <a:effectLst/>
                <a:latin typeface="+mn-lt"/>
                <a:ea typeface="+mn-ea"/>
                <a:cs typeface="+mn-cs"/>
              </a:rPr>
              <a:t>spät</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[171] </a:t>
            </a:r>
            <a:r>
              <a:rPr lang="en-GB" sz="1200" kern="1200" dirty="0" err="1">
                <a:solidFill>
                  <a:schemeClr val="tx1"/>
                </a:solidFill>
                <a:effectLst/>
                <a:latin typeface="+mn-lt"/>
                <a:ea typeface="+mn-ea"/>
                <a:cs typeface="+mn-cs"/>
              </a:rPr>
              <a:t>danach</a:t>
            </a:r>
            <a:r>
              <a:rPr lang="en-GB" sz="1200" kern="1200" dirty="0">
                <a:solidFill>
                  <a:schemeClr val="tx1"/>
                </a:solidFill>
                <a:effectLst/>
                <a:latin typeface="+mn-lt"/>
                <a:ea typeface="+mn-ea"/>
                <a:cs typeface="+mn-cs"/>
              </a:rPr>
              <a:t> [437] </a:t>
            </a:r>
            <a:r>
              <a:rPr lang="en-GB" sz="1200" kern="1200" dirty="0" err="1">
                <a:solidFill>
                  <a:schemeClr val="tx1"/>
                </a:solidFill>
                <a:effectLst/>
                <a:latin typeface="+mn-lt"/>
                <a:ea typeface="+mn-ea"/>
                <a:cs typeface="+mn-cs"/>
              </a:rPr>
              <a:t>schließlich</a:t>
            </a:r>
            <a:r>
              <a:rPr lang="en-GB" sz="1200" kern="1200" dirty="0">
                <a:solidFill>
                  <a:schemeClr val="tx1"/>
                </a:solidFill>
                <a:effectLst/>
                <a:latin typeface="+mn-lt"/>
                <a:ea typeface="+mn-ea"/>
                <a:cs typeface="+mn-cs"/>
              </a:rPr>
              <a:t> [307] </a:t>
            </a:r>
            <a:r>
              <a:rPr lang="en-GB" sz="1200" kern="1200" dirty="0" err="1">
                <a:solidFill>
                  <a:schemeClr val="tx1"/>
                </a:solidFill>
                <a:effectLst/>
                <a:latin typeface="+mn-lt"/>
                <a:ea typeface="+mn-ea"/>
                <a:cs typeface="+mn-cs"/>
              </a:rPr>
              <a:t>deshalb</a:t>
            </a:r>
            <a:r>
              <a:rPr lang="en-GB" sz="1200" kern="1200" dirty="0">
                <a:solidFill>
                  <a:schemeClr val="tx1"/>
                </a:solidFill>
                <a:effectLst/>
                <a:latin typeface="+mn-lt"/>
                <a:ea typeface="+mn-ea"/>
                <a:cs typeface="+mn-cs"/>
              </a:rPr>
              <a:t> [264]</a:t>
            </a:r>
            <a:r>
              <a:rPr lang="en-GB" dirty="0">
                <a:effectLst/>
              </a:rPr>
              <a:t> </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07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(grammar </a:t>
            </a:r>
            <a:r>
              <a:rPr lang="en-GB" sz="1200" kern="1200" baseline="0" dirty="0">
                <a:solidFill>
                  <a:schemeClr val="tx1"/>
                </a:solidFill>
                <a:effectLst/>
                <a:latin typeface="+mn-lt"/>
                <a:ea typeface="+mn-ea"/>
                <a:cs typeface="+mn-cs"/>
              </a:rPr>
              <a:t>slide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lvl="0" indent="0" algn="l" rtl="0">
              <a:spcBef>
                <a:spcPts val="0"/>
              </a:spcBef>
              <a:spcAft>
                <a:spcPts val="0"/>
              </a:spcAft>
              <a:buNone/>
            </a:pPr>
            <a:r>
              <a:rPr lang="en-GB" i="0" dirty="0"/>
              <a:t>This slide</a:t>
            </a:r>
            <a:r>
              <a:rPr lang="en-GB" i="0" baseline="0" dirty="0"/>
              <a:t> </a:t>
            </a:r>
            <a:r>
              <a:rPr lang="en-GB" sz="1200" b="0" i="0" baseline="0" dirty="0">
                <a:solidFill>
                  <a:srgbClr val="5B9BD5">
                    <a:lumMod val="50000"/>
                  </a:srgbClr>
                </a:solidFill>
                <a:latin typeface="Century Gothic" panose="020B0502020202020204" pitchFamily="34" charset="0"/>
              </a:rPr>
              <a:t>describes how to refer to a inhabitant of a particular town in German, as well as pointing out the comic consequences of neglecting to omit the definite article before the noun!</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Check students’ understanding at all stages.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46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25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In this activity various SSCs are revisited. Students pronounce novel words (names of cities) using the SSC knowledge they have so far accumulated. This activity builds in some cultural knowledge as the cities are the capitals of some of the German provinces (</a:t>
            </a:r>
            <a:r>
              <a:rPr lang="en-GB" b="0" dirty="0" err="1"/>
              <a:t>Bundesländer</a:t>
            </a:r>
            <a:r>
              <a:rPr lang="en-GB" b="0" dirty="0"/>
              <a:t>).  They then apply the pattern for naming the inhabitants of a place.  The aim here is not that students learn these as words, but to understand the concept of the pattern and to put their phonics knowledge </a:t>
            </a:r>
            <a:r>
              <a:rPr lang="en-GB" b="0"/>
              <a:t>into practice.</a:t>
            </a:r>
            <a:br>
              <a:rPr lang="en-GB" dirty="0"/>
            </a:br>
            <a:br>
              <a:rPr lang="en-GB" dirty="0"/>
            </a:br>
            <a:r>
              <a:rPr lang="en-GB" b="1" dirty="0"/>
              <a:t>Procedure:</a:t>
            </a:r>
            <a:br>
              <a:rPr lang="en-GB" dirty="0"/>
            </a:br>
            <a:r>
              <a:rPr lang="en-GB" dirty="0"/>
              <a:t>1. Read the names of the cities out loud.</a:t>
            </a:r>
          </a:p>
          <a:p>
            <a:r>
              <a:rPr lang="en-GB" dirty="0"/>
              <a:t>2. Go through the cities again, but now say what an inhabitant of the city would be called (like Hamburg – Hamburger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place names to hear the name of the inhabitants.</a:t>
            </a:r>
            <a:br>
              <a:rPr lang="en-GB" dirty="0"/>
            </a:br>
            <a:br>
              <a:rPr lang="en-GB" dirty="0"/>
            </a:br>
            <a:r>
              <a:rPr lang="en-GB" dirty="0"/>
              <a:t>Note that we have included few that deviate slightly from the pattern (in bold below), essentially dropping a syllable.</a:t>
            </a:r>
            <a:br>
              <a:rPr lang="en-GB" dirty="0"/>
            </a:br>
            <a:endParaRPr lang="en-GB" dirty="0"/>
          </a:p>
          <a:p>
            <a:r>
              <a:rPr lang="en-GB" b="1" dirty="0"/>
              <a:t>Transcript:</a:t>
            </a:r>
            <a:br>
              <a:rPr lang="en-GB" dirty="0"/>
            </a:br>
            <a:r>
              <a:rPr lang="en-GB" sz="1200" b="1" kern="1200" dirty="0">
                <a:solidFill>
                  <a:schemeClr val="tx1"/>
                </a:solidFill>
                <a:effectLst/>
                <a:latin typeface="+mn-lt"/>
                <a:ea typeface="+mn-ea"/>
                <a:cs typeface="+mn-cs"/>
              </a:rPr>
              <a:t>Bremer</a:t>
            </a:r>
          </a:p>
          <a:p>
            <a:r>
              <a:rPr lang="en-GB" sz="1200" b="0" kern="1200" dirty="0" err="1">
                <a:solidFill>
                  <a:schemeClr val="tx1"/>
                </a:solidFill>
                <a:effectLst/>
                <a:latin typeface="+mn-lt"/>
                <a:ea typeface="+mn-ea"/>
                <a:cs typeface="+mn-cs"/>
              </a:rPr>
              <a:t>Düsseldorfer</a:t>
            </a:r>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Mainzer</a:t>
            </a:r>
            <a:endParaRPr lang="en-GB" sz="1200" b="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Saarbrücker</a:t>
            </a:r>
            <a:endParaRPr lang="en-GB" sz="1200" b="1"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Stuttgarter</a:t>
            </a:r>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Kieler</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Potsdamer</a:t>
            </a:r>
          </a:p>
          <a:p>
            <a:r>
              <a:rPr lang="en-GB" sz="1200" b="0" kern="1200" dirty="0" err="1">
                <a:solidFill>
                  <a:schemeClr val="tx1"/>
                </a:solidFill>
                <a:effectLst/>
                <a:latin typeface="+mn-lt"/>
                <a:ea typeface="+mn-ea"/>
                <a:cs typeface="+mn-cs"/>
              </a:rPr>
              <a:t>Magdeburger</a:t>
            </a: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Dresdner, </a:t>
            </a:r>
            <a:r>
              <a:rPr lang="en-GB" sz="1200" b="0" kern="1200" dirty="0">
                <a:solidFill>
                  <a:schemeClr val="tx1"/>
                </a:solidFill>
                <a:effectLst/>
                <a:latin typeface="+mn-lt"/>
                <a:ea typeface="+mn-ea"/>
                <a:cs typeface="+mn-cs"/>
              </a:rPr>
              <a:t>sometimes </a:t>
            </a:r>
            <a:r>
              <a:rPr lang="en-GB" sz="1200" b="0" kern="1200" dirty="0" err="1">
                <a:solidFill>
                  <a:schemeClr val="tx1"/>
                </a:solidFill>
                <a:effectLst/>
                <a:latin typeface="+mn-lt"/>
                <a:ea typeface="+mn-ea"/>
                <a:cs typeface="+mn-cs"/>
              </a:rPr>
              <a:t>Dresdener</a:t>
            </a:r>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Erfurter</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310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vocabulary in the spoken modality.</a:t>
            </a:r>
            <a:br>
              <a:rPr lang="en-GB" dirty="0"/>
            </a:br>
            <a:br>
              <a:rPr lang="en-GB" dirty="0"/>
            </a:br>
            <a:r>
              <a:rPr lang="en-GB" b="1" dirty="0"/>
              <a:t>Procedure:</a:t>
            </a:r>
            <a:br>
              <a:rPr lang="en-GB" dirty="0"/>
            </a:br>
            <a:r>
              <a:rPr lang="en-GB" dirty="0"/>
              <a:t>1. Click on the number to play the sound.</a:t>
            </a:r>
          </a:p>
          <a:p>
            <a:r>
              <a:rPr lang="en-GB" dirty="0"/>
              <a:t>2. Listen to the German words.</a:t>
            </a:r>
          </a:p>
          <a:p>
            <a:r>
              <a:rPr lang="en-GB" dirty="0"/>
              <a:t>3. On a click and English word will appear. Was the word included in the German set?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Später</a:t>
            </a:r>
            <a:r>
              <a:rPr lang="en-GB" dirty="0"/>
              <a:t> – </a:t>
            </a:r>
            <a:r>
              <a:rPr lang="en-GB" dirty="0" err="1"/>
              <a:t>Danach</a:t>
            </a:r>
            <a:r>
              <a:rPr lang="en-GB" dirty="0"/>
              <a:t> – </a:t>
            </a:r>
            <a:r>
              <a:rPr lang="en-GB" dirty="0" err="1"/>
              <a:t>Schließlich</a:t>
            </a:r>
            <a:r>
              <a:rPr lang="en-GB" dirty="0"/>
              <a:t> – </a:t>
            </a:r>
            <a:r>
              <a:rPr lang="en-GB" dirty="0" err="1"/>
              <a:t>jetzt</a:t>
            </a:r>
            <a:r>
              <a:rPr lang="en-GB" dirty="0"/>
              <a:t> </a:t>
            </a:r>
            <a:r>
              <a:rPr lang="en-GB" dirty="0">
                <a:sym typeface="Wingdings" pitchFamily="2" charset="2"/>
              </a:rPr>
              <a:t>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2. </a:t>
            </a:r>
            <a:r>
              <a:rPr lang="en-GB" dirty="0" err="1">
                <a:sym typeface="Wingdings" pitchFamily="2" charset="2"/>
              </a:rPr>
              <a:t>Lassen</a:t>
            </a:r>
            <a:r>
              <a:rPr lang="en-GB" dirty="0">
                <a:sym typeface="Wingdings" pitchFamily="2" charset="2"/>
              </a:rPr>
              <a:t> – </a:t>
            </a:r>
            <a:r>
              <a:rPr lang="en-GB" dirty="0" err="1">
                <a:sym typeface="Wingdings" pitchFamily="2" charset="2"/>
              </a:rPr>
              <a:t>erhalten</a:t>
            </a:r>
            <a:r>
              <a:rPr lang="en-GB" dirty="0">
                <a:sym typeface="Wingdings" pitchFamily="2" charset="2"/>
              </a:rPr>
              <a:t> – </a:t>
            </a:r>
            <a:r>
              <a:rPr lang="en-GB" dirty="0" err="1">
                <a:sym typeface="Wingdings" pitchFamily="2" charset="2"/>
              </a:rPr>
              <a:t>halten</a:t>
            </a:r>
            <a:r>
              <a:rPr lang="en-GB" dirty="0">
                <a:sym typeface="Wingdings" pitchFamily="2" charset="2"/>
              </a:rPr>
              <a:t> – </a:t>
            </a:r>
            <a:r>
              <a:rPr lang="en-GB" dirty="0" err="1">
                <a:sym typeface="Wingdings" pitchFamily="2" charset="2"/>
              </a:rPr>
              <a:t>beginnen</a:t>
            </a:r>
            <a:r>
              <a:rPr lang="en-GB" dirty="0">
                <a:sym typeface="Wingdings" pitchFamily="2" charset="2"/>
              </a:rPr>
              <a:t> 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3. das </a:t>
            </a:r>
            <a:r>
              <a:rPr lang="en-GB" dirty="0" err="1">
                <a:sym typeface="Wingdings" pitchFamily="2" charset="2"/>
              </a:rPr>
              <a:t>Ziel</a:t>
            </a:r>
            <a:r>
              <a:rPr lang="en-GB" dirty="0">
                <a:sym typeface="Wingdings" pitchFamily="2" charset="2"/>
              </a:rPr>
              <a:t> – die Mitte – der </a:t>
            </a:r>
            <a:r>
              <a:rPr lang="en-GB" dirty="0" err="1">
                <a:sym typeface="Wingdings" pitchFamily="2" charset="2"/>
              </a:rPr>
              <a:t>Punkt</a:t>
            </a:r>
            <a:r>
              <a:rPr lang="en-GB" dirty="0">
                <a:sym typeface="Wingdings" pitchFamily="2" charset="2"/>
              </a:rPr>
              <a:t> – der </a:t>
            </a:r>
            <a:r>
              <a:rPr lang="en-GB" dirty="0" err="1">
                <a:sym typeface="Wingdings" pitchFamily="2" charset="2"/>
              </a:rPr>
              <a:t>Spieler</a:t>
            </a:r>
            <a:r>
              <a:rPr lang="en-GB" dirty="0">
                <a:sym typeface="Wingdings" pitchFamily="2" charset="2"/>
              </a:rPr>
              <a:t>  the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4. </a:t>
            </a:r>
            <a:r>
              <a:rPr lang="en-GB" dirty="0" err="1">
                <a:sym typeface="Wingdings" pitchFamily="2" charset="2"/>
              </a:rPr>
              <a:t>Ziehen</a:t>
            </a:r>
            <a:r>
              <a:rPr lang="en-GB" dirty="0">
                <a:sym typeface="Wingdings" pitchFamily="2" charset="2"/>
              </a:rPr>
              <a:t> – </a:t>
            </a:r>
            <a:r>
              <a:rPr lang="en-GB" dirty="0" err="1">
                <a:sym typeface="Wingdings" pitchFamily="2" charset="2"/>
              </a:rPr>
              <a:t>nehmen</a:t>
            </a:r>
            <a:r>
              <a:rPr lang="en-GB" dirty="0">
                <a:sym typeface="Wingdings" pitchFamily="2" charset="2"/>
              </a:rPr>
              <a:t> – </a:t>
            </a:r>
            <a:r>
              <a:rPr lang="en-GB" dirty="0" err="1">
                <a:sym typeface="Wingdings" pitchFamily="2" charset="2"/>
              </a:rPr>
              <a:t>legen</a:t>
            </a:r>
            <a:r>
              <a:rPr lang="en-GB" dirty="0">
                <a:sym typeface="Wingdings" pitchFamily="2" charset="2"/>
              </a:rPr>
              <a:t> – </a:t>
            </a:r>
            <a:r>
              <a:rPr lang="en-GB" dirty="0" err="1">
                <a:sym typeface="Wingdings" pitchFamily="2" charset="2"/>
              </a:rPr>
              <a:t>werfen</a:t>
            </a:r>
            <a:r>
              <a:rPr lang="en-GB" dirty="0">
                <a:sym typeface="Wingdings" pitchFamily="2" charset="2"/>
              </a:rPr>
              <a:t>  to mix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5. </a:t>
            </a:r>
            <a:r>
              <a:rPr lang="en-GB" dirty="0" err="1">
                <a:sym typeface="Wingdings" pitchFamily="2" charset="2"/>
              </a:rPr>
              <a:t>deshalb</a:t>
            </a:r>
            <a:r>
              <a:rPr lang="en-GB" dirty="0">
                <a:sym typeface="Wingdings" pitchFamily="2" charset="2"/>
              </a:rPr>
              <a:t> – </a:t>
            </a:r>
            <a:r>
              <a:rPr lang="en-GB" dirty="0" err="1">
                <a:sym typeface="Wingdings" pitchFamily="2" charset="2"/>
              </a:rPr>
              <a:t>leider</a:t>
            </a:r>
            <a:r>
              <a:rPr lang="en-GB" dirty="0">
                <a:sym typeface="Wingdings" pitchFamily="2" charset="2"/>
              </a:rPr>
              <a:t> – </a:t>
            </a:r>
            <a:r>
              <a:rPr lang="en-GB" dirty="0" err="1">
                <a:sym typeface="Wingdings" pitchFamily="2" charset="2"/>
              </a:rPr>
              <a:t>aber</a:t>
            </a:r>
            <a:r>
              <a:rPr lang="en-GB" dirty="0">
                <a:sym typeface="Wingdings" pitchFamily="2" charset="2"/>
              </a:rPr>
              <a:t> – </a:t>
            </a:r>
            <a:r>
              <a:rPr lang="en-GB" dirty="0" err="1">
                <a:sym typeface="Wingdings" pitchFamily="2" charset="2"/>
              </a:rPr>
              <a:t>ziemlich</a:t>
            </a:r>
            <a:r>
              <a:rPr lang="en-GB" dirty="0">
                <a:sym typeface="Wingdings" pitchFamily="2" charset="2"/>
              </a:rPr>
              <a:t>  in the end</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45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(grammar </a:t>
            </a:r>
            <a:r>
              <a:rPr lang="en-GB" sz="1200" kern="1200" baseline="0" dirty="0">
                <a:solidFill>
                  <a:schemeClr val="tx1"/>
                </a:solidFill>
                <a:effectLst/>
                <a:latin typeface="+mn-lt"/>
                <a:ea typeface="+mn-ea"/>
                <a:cs typeface="+mn-cs"/>
              </a:rPr>
              <a:t>slide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explains</a:t>
            </a:r>
            <a:r>
              <a:rPr lang="en-GB" i="0" baseline="0" dirty="0"/>
              <a:t> how to form three useful past time adverbials (which are part of this week’s new vocabulary set) using the German adjective </a:t>
            </a:r>
            <a:r>
              <a:rPr lang="en-GB" b="1" i="1" baseline="0" dirty="0" err="1"/>
              <a:t>letzt</a:t>
            </a:r>
            <a:r>
              <a:rPr lang="en-GB" i="0" baseline="0" dirty="0"/>
              <a:t>, and comparing this to </a:t>
            </a:r>
            <a:r>
              <a:rPr lang="en-GB" sz="1200" b="1" i="1" dirty="0" err="1">
                <a:solidFill>
                  <a:srgbClr val="DAA520"/>
                </a:solidFill>
                <a:latin typeface="Century Gothic" panose="020B0502020202020204" pitchFamily="34" charset="0"/>
              </a:rPr>
              <a:t>nächst</a:t>
            </a:r>
            <a:r>
              <a:rPr lang="en-GB" sz="1200" b="0" i="0" dirty="0">
                <a:solidFill>
                  <a:srgbClr val="DAA520"/>
                </a:solidFill>
                <a:latin typeface="Century Gothic" panose="020B0502020202020204" pitchFamily="34" charset="0"/>
              </a:rPr>
              <a:t>, as met previously in 7.3.2.5</a:t>
            </a:r>
            <a:r>
              <a:rPr lang="en-GB" sz="1200" b="0" i="0" baseline="0" dirty="0">
                <a:solidFill>
                  <a:srgbClr val="DAA520"/>
                </a:solidFill>
                <a:latin typeface="Century Gothic" panose="020B0502020202020204" pitchFamily="34" charset="0"/>
              </a:rPr>
              <a:t> – one of the week’s whose vocabulary is being revisited this week.</a:t>
            </a:r>
            <a:r>
              <a:rPr lang="en-GB" sz="1200" b="0" i="1" dirty="0">
                <a:solidFill>
                  <a:srgbClr val="5B9BD5">
                    <a:lumMod val="50000"/>
                  </a:srgbClr>
                </a:solidFill>
                <a:latin typeface="Century Gothic" panose="020B0502020202020204" pitchFamily="34" charset="0"/>
              </a:rPr>
              <a:t> </a:t>
            </a:r>
            <a:r>
              <a:rPr lang="en-GB" sz="1200" b="0" i="0" dirty="0">
                <a:solidFill>
                  <a:srgbClr val="5B9BD5">
                    <a:lumMod val="50000"/>
                  </a:srgbClr>
                </a:solidFill>
                <a:latin typeface="Century Gothic" panose="020B0502020202020204" pitchFamily="34" charset="0"/>
              </a:rPr>
              <a:t>The</a:t>
            </a:r>
            <a:r>
              <a:rPr lang="en-GB" sz="1200" b="0" i="0" baseline="0" dirty="0">
                <a:solidFill>
                  <a:srgbClr val="5B9BD5">
                    <a:lumMod val="50000"/>
                  </a:srgbClr>
                </a:solidFill>
                <a:latin typeface="Century Gothic" panose="020B0502020202020204" pitchFamily="34" charset="0"/>
              </a:rPr>
              <a:t> Row 2 adjective agreement is again detailed, and the fact that Word Order 2 (as first met in 3.1.1 with adverbs of time) is required here is pointed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Check students’ understanding at all stages.</a:t>
            </a:r>
          </a:p>
          <a:p>
            <a:pPr marL="0" lvl="0" indent="0" algn="l" rtl="0">
              <a:spcBef>
                <a:spcPts val="0"/>
              </a:spcBef>
              <a:spcAft>
                <a:spcPts val="0"/>
              </a:spcAft>
              <a:buNone/>
            </a:pPr>
            <a:endParaRPr lang="en-GB" sz="1200" b="0" i="0" baseline="0" dirty="0">
              <a:solidFill>
                <a:srgbClr val="5B9BD5">
                  <a:lumMod val="50000"/>
                </a:srgbClr>
              </a:solidFill>
              <a:latin typeface="Century Gothic" panose="020B0502020202020204" pitchFamily="34" charset="0"/>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5932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Referential reading activity to notice the endings of</a:t>
            </a:r>
            <a:r>
              <a:rPr lang="en-GB" b="0" dirty="0">
                <a:sym typeface="Wingdings" pitchFamily="2" charset="2"/>
              </a:rPr>
              <a:t> dies-, </a:t>
            </a:r>
            <a:r>
              <a:rPr lang="en-GB" b="0" dirty="0" err="1">
                <a:sym typeface="Wingdings" pitchFamily="2" charset="2"/>
              </a:rPr>
              <a:t>jed</a:t>
            </a:r>
            <a:r>
              <a:rPr lang="en-GB" b="0" dirty="0">
                <a:sym typeface="Wingdings" pitchFamily="2" charset="2"/>
              </a:rPr>
              <a:t>-. and  </a:t>
            </a:r>
            <a:r>
              <a:rPr lang="en-GB" b="0" dirty="0" err="1">
                <a:sym typeface="Wingdings" pitchFamily="2" charset="2"/>
              </a:rPr>
              <a:t>letzt</a:t>
            </a:r>
            <a:r>
              <a:rPr lang="en-GB" b="0" dirty="0">
                <a:sym typeface="Wingdings" pitchFamily="2" charset="2"/>
              </a:rPr>
              <a:t>- as well as present vs past.</a:t>
            </a:r>
            <a:br>
              <a:rPr lang="en-GB" dirty="0"/>
            </a:br>
            <a:br>
              <a:rPr lang="en-GB" dirty="0"/>
            </a:br>
            <a:r>
              <a:rPr lang="en-GB" b="1" dirty="0"/>
              <a:t>Procedure:</a:t>
            </a:r>
            <a:br>
              <a:rPr lang="en-GB" dirty="0"/>
            </a:br>
            <a:r>
              <a:rPr lang="en-GB" dirty="0"/>
              <a:t>1. Read the sentences.</a:t>
            </a:r>
          </a:p>
          <a:p>
            <a:r>
              <a:rPr lang="en-GB" dirty="0"/>
              <a:t>2. Tick the word that could complete the sentence.</a:t>
            </a:r>
          </a:p>
          <a:p>
            <a:r>
              <a:rPr lang="en-GB" dirty="0"/>
              <a:t>3. Click to see the answer.</a:t>
            </a:r>
          </a:p>
          <a:p>
            <a:r>
              <a:rPr lang="en-GB" dirty="0"/>
              <a:t>4. Now say whether each sentence is happening now or happened in the past, by translating it orally into English.</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0137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the newly introduced determiners in combination with present and past tense.</a:t>
            </a:r>
            <a:br>
              <a:rPr lang="en-GB" dirty="0"/>
            </a:br>
            <a:br>
              <a:rPr lang="en-GB" dirty="0"/>
            </a:br>
            <a:r>
              <a:rPr lang="en-GB" b="1" dirty="0"/>
              <a:t>Procedure:</a:t>
            </a:r>
            <a:br>
              <a:rPr lang="en-GB" dirty="0"/>
            </a:br>
            <a:r>
              <a:rPr lang="en-GB" dirty="0"/>
              <a:t>1. Click on the numbers to play the audio. </a:t>
            </a:r>
          </a:p>
          <a:p>
            <a:r>
              <a:rPr lang="en-GB" dirty="0"/>
              <a:t>2. Write the English translation.</a:t>
            </a:r>
          </a:p>
          <a:p>
            <a:r>
              <a:rPr lang="en-GB" dirty="0"/>
              <a:t>3. Click to see the answer.</a:t>
            </a:r>
          </a:p>
          <a:p>
            <a:endParaRPr lang="en-GB" dirty="0"/>
          </a:p>
          <a:p>
            <a:r>
              <a:rPr lang="en-GB" b="1" dirty="0"/>
              <a:t>Transcript:</a:t>
            </a:r>
            <a:br>
              <a:rPr lang="en-GB" dirty="0"/>
            </a:br>
            <a:r>
              <a:rPr lang="en-GB" sz="1200" kern="12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Letzte Woche habe ich das Museum besucht.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Diesen Sommer habe ich viel Spaß gehabt.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Diese Woche esse ich jeden Tag Pizza und Eis.</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besuche jede Woche meinen Bruder in Mainz.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Letzten Monat habe ich oft im Park Tennis gespielt.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Dieses Jahr gewinne ich jedes Fußballspiel.</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Ich habe diesen Monat keine Kleidung gekauft.</a:t>
            </a:r>
            <a:br>
              <a:rPr lang="de-DE"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Jeden</a:t>
            </a:r>
            <a:r>
              <a:rPr lang="en-US" sz="1200" kern="1200" dirty="0">
                <a:solidFill>
                  <a:schemeClr val="tx1"/>
                </a:solidFill>
                <a:effectLst/>
                <a:latin typeface="+mn-lt"/>
                <a:ea typeface="+mn-ea"/>
                <a:cs typeface="+mn-cs"/>
              </a:rPr>
              <a:t> Tag </a:t>
            </a:r>
            <a:r>
              <a:rPr lang="en-US" sz="1200" kern="1200" dirty="0" err="1">
                <a:solidFill>
                  <a:schemeClr val="tx1"/>
                </a:solidFill>
                <a:effectLst/>
                <a:latin typeface="+mn-lt"/>
                <a:ea typeface="+mn-ea"/>
                <a:cs typeface="+mn-cs"/>
              </a:rPr>
              <a:t>habe</a:t>
            </a:r>
            <a:r>
              <a:rPr lang="en-US" sz="1200" kern="1200" dirty="0">
                <a:solidFill>
                  <a:schemeClr val="tx1"/>
                </a:solidFill>
                <a:effectLst/>
                <a:latin typeface="+mn-lt"/>
                <a:ea typeface="+mn-ea"/>
                <a:cs typeface="+mn-cs"/>
              </a:rPr>
              <a:t> ich </a:t>
            </a:r>
            <a:r>
              <a:rPr lang="en-US" sz="1200" kern="1200" dirty="0" err="1">
                <a:solidFill>
                  <a:schemeClr val="tx1"/>
                </a:solidFill>
                <a:effectLst/>
                <a:latin typeface="+mn-lt"/>
                <a:ea typeface="+mn-ea"/>
                <a:cs typeface="+mn-cs"/>
              </a:rPr>
              <a:t>Musik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gehört</a:t>
            </a:r>
            <a:r>
              <a:rPr lang="en-US" sz="1200" kern="1200" dirty="0">
                <a:solidFill>
                  <a:schemeClr val="tx1"/>
                </a:solidFill>
                <a:effectLst/>
                <a:latin typeface="+mn-lt"/>
                <a:ea typeface="+mn-ea"/>
                <a:cs typeface="+mn-cs"/>
              </a:rPr>
              <a:t>.</a:t>
            </a:r>
            <a:r>
              <a:rPr lang="en-GB" dirty="0">
                <a:effectLst/>
              </a:rPr>
              <a:t> </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544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a:t>
            </a:r>
            <a:r>
              <a:rPr lang="en-GB" b="0" dirty="0"/>
              <a:t>: To briefly recap  in + row 3 with definite articles and then extend the principle to include indefinite articles.</a:t>
            </a:r>
          </a:p>
          <a:p>
            <a:br>
              <a:rPr lang="en-GB" dirty="0"/>
            </a:br>
            <a:r>
              <a:rPr lang="en-GB" b="1" dirty="0"/>
              <a:t>Procedure:</a:t>
            </a:r>
            <a:br>
              <a:rPr lang="en-GB" dirty="0"/>
            </a:br>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Check students’ understanding at all stages.</a:t>
            </a: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680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+ 2 minutes</a:t>
            </a:r>
            <a:br>
              <a:rPr lang="en-GB" dirty="0"/>
            </a:br>
            <a:br>
              <a:rPr lang="en-GB" b="1" dirty="0"/>
            </a:br>
            <a:r>
              <a:rPr lang="en-GB" b="1" dirty="0"/>
              <a:t>Aim: </a:t>
            </a:r>
            <a:r>
              <a:rPr lang="en-GB" b="0" dirty="0"/>
              <a:t>1] Practise in + row 3. 2] Practise present and perfect tense.</a:t>
            </a:r>
            <a:br>
              <a:rPr lang="en-GB" dirty="0"/>
            </a:br>
            <a:br>
              <a:rPr lang="en-GB" dirty="0"/>
            </a:br>
            <a:r>
              <a:rPr lang="en-GB" b="1" dirty="0"/>
              <a:t>Procedure:</a:t>
            </a:r>
            <a:br>
              <a:rPr lang="en-GB" dirty="0"/>
            </a:br>
            <a:r>
              <a:rPr lang="en-GB" dirty="0"/>
              <a:t>1. </a:t>
            </a:r>
            <a:r>
              <a:rPr lang="en-GB" b="1" dirty="0"/>
              <a:t>Click to bring up the first sentence with the two location options.  </a:t>
            </a:r>
            <a:br>
              <a:rPr lang="en-GB" dirty="0"/>
            </a:br>
            <a:r>
              <a:rPr lang="en-GB" dirty="0"/>
              <a:t>2. Click on corresponding number to play audio.</a:t>
            </a:r>
          </a:p>
          <a:p>
            <a:r>
              <a:rPr lang="en-GB" dirty="0"/>
              <a:t>2. Listen to the sentence and pick the word that fits. Pay attention to the ending of the indefinite article.</a:t>
            </a:r>
          </a:p>
          <a:p>
            <a:r>
              <a:rPr lang="en-GB" dirty="0"/>
              <a:t>3. Click to see the answer.  Continue steps 1-4 with items 2-8.</a:t>
            </a:r>
          </a:p>
          <a:p>
            <a:r>
              <a:rPr lang="en-GB" dirty="0"/>
              <a:t>4. Then listen to each sentence again, to confirm whether it is happening now or was happening last month.</a:t>
            </a:r>
            <a:br>
              <a:rPr lang="en-GB" dirty="0"/>
            </a:br>
            <a:r>
              <a:rPr lang="en-GB" dirty="0"/>
              <a:t>5. Click to see ticks.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sz="1200" kern="12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Ich mache Fotos in einem [</a:t>
            </a:r>
            <a:r>
              <a:rPr lang="de-DE" sz="1200" b="1" kern="1200" dirty="0">
                <a:solidFill>
                  <a:schemeClr val="tx1"/>
                </a:solidFill>
                <a:effectLst/>
                <a:latin typeface="+mn-lt"/>
                <a:ea typeface="+mn-ea"/>
                <a:cs typeface="+mn-cs"/>
              </a:rPr>
              <a:t>Hotel </a:t>
            </a:r>
            <a:r>
              <a:rPr lang="de-DE" sz="1200" kern="1200" dirty="0">
                <a:solidFill>
                  <a:schemeClr val="tx1"/>
                </a:solidFill>
                <a:effectLst/>
                <a:latin typeface="+mn-lt"/>
                <a:ea typeface="+mn-ea"/>
                <a:cs typeface="+mn-cs"/>
              </a:rPr>
              <a:t>/ Stadt]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Ich tanze auf einem [Party / </a:t>
            </a:r>
            <a:r>
              <a:rPr lang="de-DE" sz="1200" b="1" kern="1200" dirty="0">
                <a:solidFill>
                  <a:schemeClr val="tx1"/>
                </a:solidFill>
                <a:effectLst/>
                <a:latin typeface="+mn-lt"/>
                <a:ea typeface="+mn-ea"/>
                <a:cs typeface="+mn-cs"/>
              </a:rPr>
              <a:t>Konzert</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Ich habe in einer... [</a:t>
            </a:r>
            <a:r>
              <a:rPr lang="de-DE" sz="1200" b="1" kern="1200" dirty="0">
                <a:solidFill>
                  <a:schemeClr val="tx1"/>
                </a:solidFill>
                <a:effectLst/>
                <a:latin typeface="+mn-lt"/>
                <a:ea typeface="+mn-ea"/>
                <a:cs typeface="+mn-cs"/>
              </a:rPr>
              <a:t>Galerie</a:t>
            </a:r>
            <a:r>
              <a:rPr lang="de-DE" sz="1200" kern="1200" dirty="0">
                <a:solidFill>
                  <a:schemeClr val="tx1"/>
                </a:solidFill>
                <a:effectLst/>
                <a:latin typeface="+mn-lt"/>
                <a:ea typeface="+mn-ea"/>
                <a:cs typeface="+mn-cs"/>
              </a:rPr>
              <a:t> / Dorf] Souvenirs gekauft.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kaufe Kleidung in einem [Schule / </a:t>
            </a:r>
            <a:r>
              <a:rPr lang="de-DE" sz="1200" b="1" kern="1200" dirty="0">
                <a:solidFill>
                  <a:schemeClr val="tx1"/>
                </a:solidFill>
                <a:effectLst/>
                <a:latin typeface="+mn-lt"/>
                <a:ea typeface="+mn-ea"/>
                <a:cs typeface="+mn-cs"/>
              </a:rPr>
              <a:t>Geschäft</a:t>
            </a:r>
            <a:r>
              <a:rPr lang="de-DE"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habe in einem [</a:t>
            </a:r>
            <a:r>
              <a:rPr lang="de-DE" sz="1200" b="1" kern="1200" dirty="0">
                <a:solidFill>
                  <a:schemeClr val="tx1"/>
                </a:solidFill>
                <a:effectLst/>
                <a:latin typeface="+mn-lt"/>
                <a:ea typeface="+mn-ea"/>
                <a:cs typeface="+mn-cs"/>
              </a:rPr>
              <a:t>Wasserpark</a:t>
            </a:r>
            <a:r>
              <a:rPr lang="de-DE" sz="1200" kern="1200" dirty="0">
                <a:solidFill>
                  <a:schemeClr val="tx1"/>
                </a:solidFill>
                <a:effectLst/>
                <a:latin typeface="+mn-lt"/>
                <a:ea typeface="+mn-ea"/>
                <a:cs typeface="+mn-cs"/>
              </a:rPr>
              <a:t> / Band] viel Spaß gehabt.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Ich habe in einem [Stadt / </a:t>
            </a:r>
            <a:r>
              <a:rPr lang="de-DE" sz="1200" b="1" kern="1200" dirty="0">
                <a:solidFill>
                  <a:schemeClr val="tx1"/>
                </a:solidFill>
                <a:effectLst/>
                <a:latin typeface="+mn-lt"/>
                <a:ea typeface="+mn-ea"/>
                <a:cs typeface="+mn-cs"/>
              </a:rPr>
              <a:t>Dorf</a:t>
            </a:r>
            <a:r>
              <a:rPr lang="de-DE" sz="1200" kern="1200" dirty="0">
                <a:solidFill>
                  <a:schemeClr val="tx1"/>
                </a:solidFill>
                <a:effectLst/>
                <a:latin typeface="+mn-lt"/>
                <a:ea typeface="+mn-ea"/>
                <a:cs typeface="+mn-cs"/>
              </a:rPr>
              <a:t>] Sport gemacht.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Ich erlebe in einer [Theater / </a:t>
            </a:r>
            <a:r>
              <a:rPr lang="de-DE" sz="1200" b="1" kern="1200" dirty="0">
                <a:solidFill>
                  <a:schemeClr val="tx1"/>
                </a:solidFill>
                <a:effectLst/>
                <a:latin typeface="+mn-lt"/>
                <a:ea typeface="+mn-ea"/>
                <a:cs typeface="+mn-cs"/>
              </a:rPr>
              <a:t>Stadt</a:t>
            </a:r>
            <a:r>
              <a:rPr lang="de-DE" sz="1200" kern="1200" dirty="0">
                <a:solidFill>
                  <a:schemeClr val="tx1"/>
                </a:solidFill>
                <a:effectLst/>
                <a:latin typeface="+mn-lt"/>
                <a:ea typeface="+mn-ea"/>
                <a:cs typeface="+mn-cs"/>
              </a:rPr>
              <a:t>] die Kultur.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Ich habe auf einer [Konzert / </a:t>
            </a:r>
            <a:r>
              <a:rPr lang="de-DE" sz="1200" b="1" kern="1200" dirty="0" err="1">
                <a:solidFill>
                  <a:schemeClr val="tx1"/>
                </a:solidFill>
                <a:effectLst/>
                <a:latin typeface="+mn-lt"/>
                <a:ea typeface="+mn-ea"/>
                <a:cs typeface="+mn-cs"/>
              </a:rPr>
              <a:t>Strasse</a:t>
            </a:r>
            <a:r>
              <a:rPr lang="de-DE" sz="1200" kern="1200" dirty="0">
                <a:solidFill>
                  <a:schemeClr val="tx1"/>
                </a:solidFill>
                <a:effectLst/>
                <a:latin typeface="+mn-lt"/>
                <a:ea typeface="+mn-ea"/>
                <a:cs typeface="+mn-cs"/>
              </a:rPr>
              <a:t>] Rockmusik gehört.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3953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Practising using present and perfect tense in speech.</a:t>
            </a:r>
            <a:br>
              <a:rPr lang="en-GB" dirty="0"/>
            </a:br>
            <a:br>
              <a:rPr lang="en-GB" dirty="0"/>
            </a:br>
            <a:r>
              <a:rPr lang="en-GB" b="1" dirty="0"/>
              <a:t>Procedure:</a:t>
            </a:r>
            <a:br>
              <a:rPr lang="en-GB" dirty="0"/>
            </a:br>
            <a:r>
              <a:rPr lang="en-GB" dirty="0"/>
              <a:t>1. Person A picks a card for person B. Person B then asks questions to find out who they are (e.g. </a:t>
            </a:r>
            <a:r>
              <a:rPr lang="en-GB" dirty="0" err="1"/>
              <a:t>Habe</a:t>
            </a:r>
            <a:r>
              <a:rPr lang="en-GB" dirty="0"/>
              <a:t> ich München </a:t>
            </a:r>
            <a:r>
              <a:rPr lang="en-GB" dirty="0" err="1"/>
              <a:t>besucht</a:t>
            </a:r>
            <a:r>
              <a:rPr lang="en-GB" dirty="0"/>
              <a:t>?)</a:t>
            </a:r>
          </a:p>
          <a:p>
            <a:r>
              <a:rPr lang="en-GB" dirty="0"/>
              <a:t>2. When person B has enough information they guess which card it is.</a:t>
            </a:r>
          </a:p>
          <a:p>
            <a:r>
              <a:rPr lang="en-GB" dirty="0"/>
              <a:t>3. The activity repeats with roles swapped.</a:t>
            </a:r>
          </a:p>
          <a:p>
            <a:br>
              <a:rPr lang="en-GB" dirty="0"/>
            </a:br>
            <a:endParaRPr lang="en-GB" dirty="0"/>
          </a:p>
          <a:p>
            <a:r>
              <a:rPr lang="en-GB" b="1" dirty="0"/>
              <a:t>Teacher transcript for the online recording version:</a:t>
            </a:r>
          </a:p>
          <a:p>
            <a:pPr marL="228600" indent="-228600">
              <a:buAutoNum type="arabicPeriod"/>
            </a:pPr>
            <a:r>
              <a:rPr lang="en-GB" b="0" dirty="0"/>
              <a:t>Ich </a:t>
            </a:r>
            <a:r>
              <a:rPr lang="en-GB" b="0" dirty="0" err="1"/>
              <a:t>habe</a:t>
            </a:r>
            <a:r>
              <a:rPr lang="en-GB" b="0" dirty="0"/>
              <a:t> München </a:t>
            </a:r>
            <a:r>
              <a:rPr lang="en-GB" b="0" dirty="0" err="1"/>
              <a:t>besucht</a:t>
            </a:r>
            <a:r>
              <a:rPr lang="en-GB" b="0" dirty="0"/>
              <a:t>,</a:t>
            </a:r>
          </a:p>
          <a:p>
            <a:pPr marL="228600" indent="-228600">
              <a:buAutoNum type="arabicPeriod"/>
            </a:pPr>
            <a:r>
              <a:rPr lang="en-GB" b="0" dirty="0"/>
              <a:t>Ich </a:t>
            </a:r>
            <a:r>
              <a:rPr lang="en-GB" b="0" dirty="0" err="1"/>
              <a:t>habe</a:t>
            </a:r>
            <a:r>
              <a:rPr lang="en-GB" b="0" dirty="0"/>
              <a:t> oft </a:t>
            </a:r>
            <a:r>
              <a:rPr lang="en-GB" b="0" dirty="0" err="1"/>
              <a:t>gekocht</a:t>
            </a:r>
            <a:r>
              <a:rPr lang="en-GB" b="0" dirty="0"/>
              <a:t>.</a:t>
            </a:r>
          </a:p>
          <a:p>
            <a:pPr marL="228600" indent="-228600">
              <a:buAutoNum type="arabicPeriod"/>
            </a:pPr>
            <a:r>
              <a:rPr lang="en-GB" b="0" dirty="0"/>
              <a:t>Ich </a:t>
            </a:r>
            <a:r>
              <a:rPr lang="en-GB" b="0" dirty="0" err="1"/>
              <a:t>kaufe</a:t>
            </a:r>
            <a:r>
              <a:rPr lang="en-GB" b="0" dirty="0"/>
              <a:t> </a:t>
            </a:r>
            <a:r>
              <a:rPr lang="en-GB" b="0" dirty="0" err="1"/>
              <a:t>eine</a:t>
            </a:r>
            <a:r>
              <a:rPr lang="en-GB" b="0" dirty="0"/>
              <a:t> </a:t>
            </a:r>
            <a:r>
              <a:rPr lang="en-GB" b="0" dirty="0" err="1"/>
              <a:t>Jacke</a:t>
            </a:r>
            <a:r>
              <a:rPr lang="en-GB" b="0" dirty="0"/>
              <a:t>.</a:t>
            </a:r>
          </a:p>
          <a:p>
            <a:pPr marL="228600" indent="-228600">
              <a:buAutoNum type="arabicPeriod"/>
            </a:pPr>
            <a:r>
              <a:rPr lang="en-GB" b="0" dirty="0" err="1"/>
              <a:t>Wer</a:t>
            </a:r>
            <a:r>
              <a:rPr lang="en-GB" b="0" dirty="0"/>
              <a:t> bin ich?</a:t>
            </a:r>
          </a:p>
          <a:p>
            <a:pPr marL="228600" indent="-228600">
              <a:buAutoNum type="arabicPeriod"/>
            </a:pPr>
            <a:r>
              <a:rPr lang="en-GB" b="0" dirty="0"/>
              <a:t>Ich bin Person 5.</a:t>
            </a:r>
          </a:p>
          <a:p>
            <a:pPr marL="228600" indent="-228600">
              <a:buAutoNum type="arabicPeriod"/>
            </a:pPr>
            <a:endParaRPr lang="en-GB" b="0" dirty="0"/>
          </a:p>
          <a:p>
            <a:pPr marL="228600" indent="-228600">
              <a:buAutoNum type="arabicPeriod"/>
            </a:pPr>
            <a:endParaRPr lang="en-GB" b="0" dirty="0"/>
          </a:p>
          <a:p>
            <a:pPr marL="0" indent="0">
              <a:buNone/>
            </a:pPr>
            <a:r>
              <a:rPr lang="en-GB" b="1" dirty="0"/>
              <a:t>NB: Tell students to be careful – they must listen very carefully to whether the activity is in the present or past, not jump to conclusions based on vocabulary clues.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4155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present and perfect in writing. This activity also brings in the new determiners and sequencing adverbs.</a:t>
            </a:r>
            <a:br>
              <a:rPr lang="en-GB" dirty="0"/>
            </a:br>
            <a:br>
              <a:rPr lang="en-GB" dirty="0"/>
            </a:br>
            <a:r>
              <a:rPr lang="en-GB" b="1" dirty="0"/>
              <a:t>Procedure:</a:t>
            </a:r>
            <a:br>
              <a:rPr lang="en-GB" dirty="0"/>
            </a:br>
            <a:r>
              <a:rPr lang="en-GB" dirty="0"/>
              <a:t>1. Pick one of the persons from the previous activity and write down their information.</a:t>
            </a:r>
          </a:p>
          <a:p>
            <a:r>
              <a:rPr lang="en-GB" dirty="0"/>
              <a:t>2. Based on the information write a postcard message.</a:t>
            </a:r>
          </a:p>
          <a:p>
            <a:r>
              <a:rPr lang="en-GB" dirty="0"/>
              <a:t>3. In your message also use at least 2 words from each of the three boxes above.</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762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Y8 T1.1 W1</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94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8995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Answer sheets for the learning HW with the link to the HW sheets are here</a:t>
            </a:r>
            <a:r>
              <a:rPr lang="en-GB" sz="1200" b="0" i="0" dirty="0">
                <a:latin typeface="+mn-lt"/>
                <a:sym typeface="Calibri"/>
              </a:rPr>
              <a:t>: </a:t>
            </a:r>
            <a:r>
              <a:rPr lang="en-GB" sz="1200" b="1" i="0" dirty="0">
                <a:latin typeface="+mn-lt"/>
                <a:ea typeface="Calibri"/>
                <a:cs typeface="Calibri"/>
                <a:sym typeface="Calibri"/>
              </a:rPr>
              <a:t>https://resources.ncelp.org/concern/resources/mw22v6020?locale=en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 sheets for the learning HW with the link to the HW sheets are here</a:t>
            </a:r>
            <a:r>
              <a:rPr lang="en-GB" sz="1200" b="0" i="0" dirty="0">
                <a:latin typeface="+mn-lt"/>
                <a:sym typeface="Calibri"/>
              </a:rPr>
              <a:t>: </a:t>
            </a:r>
            <a:r>
              <a:rPr lang="en-GB" sz="1200" b="1" i="0" dirty="0">
                <a:solidFill>
                  <a:schemeClr val="accent1"/>
                </a:solidFill>
                <a:latin typeface="+mn-lt"/>
                <a:ea typeface="Calibri"/>
                <a:cs typeface="Calibri"/>
                <a:sym typeface="Calibri"/>
              </a:rPr>
              <a:t>https://resources.ncelp.org/concern/resources/mw22v6020?locale=en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151260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98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897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3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187787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27797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076628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28025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56228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033301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27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889607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47591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6812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88169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77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62279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1480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17716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6821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498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58732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263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1749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35673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3219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0671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5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711114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25716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audio" Target="../media/audio10.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4.pn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audio" Target="../media/audio3.wav"/><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36.gif"/><Relationship Id="rId3" Type="http://schemas.openxmlformats.org/officeDocument/2006/relationships/image" Target="../media/image4.pn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image" Target="../media/image35.png"/><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40.png"/><Relationship Id="rId3" Type="http://schemas.openxmlformats.org/officeDocument/2006/relationships/image" Target="../media/image4.png"/><Relationship Id="rId21" Type="http://schemas.openxmlformats.org/officeDocument/2006/relationships/image" Target="../media/image57.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notesSlide" Target="../notesSlides/notesSlide44.xml"/><Relationship Id="rId16" Type="http://schemas.openxmlformats.org/officeDocument/2006/relationships/image" Target="../media/image53.sv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59.png"/><Relationship Id="rId10" Type="http://schemas.openxmlformats.org/officeDocument/2006/relationships/image" Target="../media/image47.svg"/><Relationship Id="rId19" Type="http://schemas.openxmlformats.org/officeDocument/2006/relationships/image" Target="../media/image55.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45.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49.svg"/><Relationship Id="rId5" Type="http://schemas.openxmlformats.org/officeDocument/2006/relationships/image" Target="../media/image43.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image" Target="../media/image61.png"/><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4.png"/><Relationship Id="rId21" Type="http://schemas.openxmlformats.org/officeDocument/2006/relationships/image" Target="../media/image79.png"/><Relationship Id="rId7" Type="http://schemas.openxmlformats.org/officeDocument/2006/relationships/image" Target="../media/image67.png"/><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notesSlide" Target="../notesSlides/notesSlide47.xml"/><Relationship Id="rId16" Type="http://schemas.openxmlformats.org/officeDocument/2006/relationships/image" Target="../media/image75.png"/><Relationship Id="rId20"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5" Type="http://schemas.openxmlformats.org/officeDocument/2006/relationships/image" Target="../media/image74.svg"/><Relationship Id="rId10" Type="http://schemas.openxmlformats.org/officeDocument/2006/relationships/image" Target="../media/image43.png"/><Relationship Id="rId19" Type="http://schemas.openxmlformats.org/officeDocument/2006/relationships/image" Target="../media/image17.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3.png"/><Relationship Id="rId22"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audio" Target="../media/audio4.wav"/><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4.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83.png"/><Relationship Id="rId9" Type="http://schemas.openxmlformats.org/officeDocument/2006/relationships/audio" Target="../media/audio23.wav"/><Relationship Id="rId14" Type="http://schemas.openxmlformats.org/officeDocument/2006/relationships/audio" Target="../media/audio28.wav"/></Relationships>
</file>

<file path=ppt/slides/_rels/slide51.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4.png"/><Relationship Id="rId7" Type="http://schemas.openxmlformats.org/officeDocument/2006/relationships/audio" Target="../media/audio32.wav"/><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84.gif"/><Relationship Id="rId4" Type="http://schemas.openxmlformats.org/officeDocument/2006/relationships/audio" Target="../media/audio29.wav"/><Relationship Id="rId9"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5.gif"/><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4.png"/><Relationship Id="rId7" Type="http://schemas.openxmlformats.org/officeDocument/2006/relationships/audio" Target="../media/audio37.wav"/><Relationship Id="rId12" Type="http://schemas.openxmlformats.org/officeDocument/2006/relationships/image" Target="../media/image86.gi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audio" Target="../media/audio34.wav"/><Relationship Id="rId9" Type="http://schemas.openxmlformats.org/officeDocument/2006/relationships/audio" Target="../media/audio39.wav"/></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88.png"/><Relationship Id="rId3" Type="http://schemas.openxmlformats.org/officeDocument/2006/relationships/image" Target="../media/image4.png"/><Relationship Id="rId7" Type="http://schemas.openxmlformats.org/officeDocument/2006/relationships/audio" Target="../media/audio45.wav"/><Relationship Id="rId12" Type="http://schemas.openxmlformats.org/officeDocument/2006/relationships/image" Target="../media/image87.png"/><Relationship Id="rId17" Type="http://schemas.openxmlformats.org/officeDocument/2006/relationships/image" Target="../media/image35.png"/><Relationship Id="rId2" Type="http://schemas.openxmlformats.org/officeDocument/2006/relationships/notesSlide" Target="../notesSlides/notesSlide56.xml"/><Relationship Id="rId16"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5" Type="http://schemas.openxmlformats.org/officeDocument/2006/relationships/image" Target="../media/image90.png"/><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1.gif"/></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jpg"/><Relationship Id="rId7"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hyperlink" Target="https://www.gaminggrammar.com/" TargetMode="External"/><Relationship Id="rId10" Type="http://schemas.openxmlformats.org/officeDocument/2006/relationships/image" Target="../media/image99.png"/><Relationship Id="rId4" Type="http://schemas.openxmlformats.org/officeDocument/2006/relationships/image" Target="../media/image4.png"/><Relationship Id="rId9"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audio" Target="../media/audio5.wav"/><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8" Type="http://schemas.openxmlformats.org/officeDocument/2006/relationships/hyperlink" Target="https://quizlet.com/gb/497512745/year-7-german-term-31-week-1-flash-cards/" TargetMode="External"/><Relationship Id="rId3" Type="http://schemas.openxmlformats.org/officeDocument/2006/relationships/image" Target="../media/image4.png"/><Relationship Id="rId7" Type="http://schemas.openxmlformats.org/officeDocument/2006/relationships/hyperlink" Target="https://quizlet.com/gb/515019039/year-8-german-term-11-week-5-flash-cards/" TargetMode="External"/><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hyperlink" Target="https://resources.ncelp.org/concern/resources/fb494885f?locale=en" TargetMode="External"/><Relationship Id="rId11" Type="http://schemas.openxmlformats.org/officeDocument/2006/relationships/image" Target="../media/image105.png"/><Relationship Id="rId5" Type="http://schemas.openxmlformats.org/officeDocument/2006/relationships/hyperlink" Target="https://drive.google.com/file/d/1-Ft45OzDuFaXFmN41BesAqm3fALK3qfp/view?usp=sharing" TargetMode="External"/><Relationship Id="rId10"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hyperlink" Target="https://quizlet.com/gb/499230220/year-7-german-term-32-week-5-flash-car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image" Target="../media/image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image" Target="../media/image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594126" y="2914749"/>
            <a:ext cx="9227040" cy="1485422"/>
          </a:xfrm>
        </p:spPr>
        <p:txBody>
          <a:bodyPr>
            <a:normAutofit fontScale="90000"/>
          </a:bodyPr>
          <a:lstStyle/>
          <a:p>
            <a:r>
              <a:rPr lang="en-GB" sz="4000" b="1" dirty="0" err="1">
                <a:solidFill>
                  <a:prstClr val="white"/>
                </a:solidFill>
              </a:rPr>
              <a:t>Diesen</a:t>
            </a:r>
            <a:r>
              <a:rPr lang="en-GB" sz="4000" b="1" dirty="0">
                <a:solidFill>
                  <a:prstClr val="white"/>
                </a:solidFill>
              </a:rPr>
              <a:t> Sommer</a:t>
            </a:r>
            <a:br>
              <a:rPr lang="en-GB" sz="4000" b="1" dirty="0">
                <a:solidFill>
                  <a:prstClr val="white"/>
                </a:solidFill>
              </a:rPr>
            </a:b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79738" y="3172305"/>
            <a:ext cx="6753213" cy="571756"/>
          </a:xfrm>
        </p:spPr>
        <p:txBody>
          <a:bodyPr>
            <a:normAutofit fontScale="85000" lnSpcReduction="10000"/>
          </a:bodyPr>
          <a:lstStyle/>
          <a:p>
            <a:pPr algn="l"/>
            <a:r>
              <a:rPr lang="en-GB" sz="3200" dirty="0">
                <a:solidFill>
                  <a:prstClr val="white"/>
                </a:solidFill>
              </a:rPr>
              <a:t>Present vs past (perfect): weak verbs</a:t>
            </a:r>
          </a:p>
          <a:p>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3370615"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07/07/21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Picture 10">
            <a:extLst>
              <a:ext uri="{FF2B5EF4-FFF2-40B4-BE49-F238E27FC236}">
                <a16:creationId xmlns:a16="http://schemas.microsoft.com/office/drawing/2014/main" id="{C08A184D-1265-4001-9E20-3C5725CA82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6489" y="1043064"/>
            <a:ext cx="2885769" cy="1926852"/>
          </a:xfrm>
          <a:prstGeom prst="rect">
            <a:avLst/>
          </a:prstGeom>
        </p:spPr>
      </p:pic>
    </p:spTree>
    <p:extLst>
      <p:ext uri="{BB962C8B-B14F-4D97-AF65-F5344CB8AC3E}">
        <p14:creationId xmlns:p14="http://schemas.microsoft.com/office/powerpoint/2010/main" val="387046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15" name="Picture 14" descr="A picture containing bird&#10;&#10;Description automatically generated">
            <a:extLst>
              <a:ext uri="{FF2B5EF4-FFF2-40B4-BE49-F238E27FC236}">
                <a16:creationId xmlns:a16="http://schemas.microsoft.com/office/drawing/2014/main" id="{8F7A0842-0FB5-DD45-B211-446540ACE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27"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6" name="Spanien.wav"/>
            </a:hlinkClick>
            <a:extLst>
              <a:ext uri="{FF2B5EF4-FFF2-40B4-BE49-F238E27FC236}">
                <a16:creationId xmlns:a16="http://schemas.microsoft.com/office/drawing/2014/main" id="{C609A130-EB97-CD47-83C5-200FCBF907FF}"/>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2" name="TextBox 11">
            <a:extLst>
              <a:ext uri="{FF2B5EF4-FFF2-40B4-BE49-F238E27FC236}">
                <a16:creationId xmlns:a16="http://schemas.microsoft.com/office/drawing/2014/main" id="{9810A348-5E9E-214E-8505-FD9271AD9C49}"/>
              </a:ext>
            </a:extLst>
          </p:cNvPr>
          <p:cNvSpPr txBox="1"/>
          <p:nvPr/>
        </p:nvSpPr>
        <p:spPr>
          <a:xfrm>
            <a:off x="1792614" y="1460178"/>
            <a:ext cx="1404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Span</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64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5" name="Lienz.wav"/>
            </a:hlinkClick>
            <a:extLst>
              <a:ext uri="{FF2B5EF4-FFF2-40B4-BE49-F238E27FC236}">
                <a16:creationId xmlns:a16="http://schemas.microsoft.com/office/drawing/2014/main" id="{A481375A-1AAD-9340-8387-6927C6D984C4}"/>
              </a:ext>
            </a:extLst>
          </p:cNvPr>
          <p:cNvSpPr/>
          <p:nvPr/>
        </p:nvSpPr>
        <p:spPr>
          <a:xfrm>
            <a:off x="1052781" y="1460177"/>
            <a:ext cx="639832" cy="48423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1" name="TextBox 10">
            <a:extLst>
              <a:ext uri="{FF2B5EF4-FFF2-40B4-BE49-F238E27FC236}">
                <a16:creationId xmlns:a16="http://schemas.microsoft.com/office/drawing/2014/main" id="{D1B6F025-B501-724B-92C4-93DC329742FE}"/>
              </a:ext>
            </a:extLst>
          </p:cNvPr>
          <p:cNvSpPr txBox="1"/>
          <p:nvPr/>
        </p:nvSpPr>
        <p:spPr>
          <a:xfrm>
            <a:off x="1792614" y="1460178"/>
            <a:ext cx="917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nz</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3" name="Graphic 12" descr="Marker">
            <a:extLst>
              <a:ext uri="{FF2B5EF4-FFF2-40B4-BE49-F238E27FC236}">
                <a16:creationId xmlns:a16="http://schemas.microsoft.com/office/drawing/2014/main" id="{4D1AA82A-462C-1848-8C41-7EEB5F419A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99704" y="4306824"/>
            <a:ext cx="457200" cy="457200"/>
          </a:xfrm>
          <a:prstGeom prst="rect">
            <a:avLst/>
          </a:prstGeom>
        </p:spPr>
      </p:pic>
      <p:sp>
        <p:nvSpPr>
          <p:cNvPr id="2" name="Speech Bubble: Rectangle with Corners Rounded 1">
            <a:extLst>
              <a:ext uri="{FF2B5EF4-FFF2-40B4-BE49-F238E27FC236}">
                <a16:creationId xmlns:a16="http://schemas.microsoft.com/office/drawing/2014/main" id="{77D61A42-B12D-4E0E-A8D7-2F1B25A1C86F}"/>
              </a:ext>
            </a:extLst>
          </p:cNvPr>
          <p:cNvSpPr/>
          <p:nvPr/>
        </p:nvSpPr>
        <p:spPr>
          <a:xfrm>
            <a:off x="674635" y="2555636"/>
            <a:ext cx="4545520" cy="2779059"/>
          </a:xfrm>
          <a:prstGeom prst="wedgeRoundRectCallou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when followed by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sometimes sounds as two syllables.  Wie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man…?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Span</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Ital</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nz</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4585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51439"/>
            <a:ext cx="10515600" cy="1325563"/>
          </a:xfrm>
        </p:spPr>
        <p:txBody>
          <a:bodyPr>
            <a:normAutofit fontScale="90000"/>
          </a:bodyPr>
          <a:lstStyle/>
          <a:p>
            <a:pPr lvl="0" algn="ctr">
              <a:lnSpc>
                <a:spcPct val="100000"/>
              </a:lnSpc>
              <a:spcBef>
                <a:spcPts val="0"/>
              </a:spcBef>
              <a:defRPr/>
            </a:pPr>
            <a:r>
              <a:rPr lang="en-GB" sz="12800" b="1" dirty="0" err="1">
                <a:solidFill>
                  <a:srgbClr val="5B9BD5">
                    <a:lumMod val="50000"/>
                  </a:srgbClr>
                </a:solidFill>
                <a:ea typeface="+mn-ea"/>
                <a:cs typeface="+mn-cs"/>
              </a:rPr>
              <a:t>besuchen</a:t>
            </a:r>
            <a:br>
              <a:rPr lang="en-GB" sz="11500" b="1" dirty="0">
                <a:solidFill>
                  <a:srgbClr val="5B9BD5">
                    <a:lumMod val="50000"/>
                  </a:srgbClr>
                </a:solidFill>
                <a:ea typeface="+mn-ea"/>
                <a:cs typeface="+mn-cs"/>
              </a:rPr>
            </a:br>
            <a:endParaRPr lang="en-GB" dirty="0"/>
          </a:p>
        </p:txBody>
      </p:sp>
      <p:sp>
        <p:nvSpPr>
          <p:cNvPr id="7" name="TextBox 6"/>
          <p:cNvSpPr txBox="1"/>
          <p:nvPr/>
        </p:nvSpPr>
        <p:spPr>
          <a:xfrm>
            <a:off x="0" y="2189979"/>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visit | visit</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0" y="3172042"/>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besuch</a:t>
            </a: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t>
            </a:r>
          </a:p>
        </p:txBody>
      </p:sp>
      <p:sp>
        <p:nvSpPr>
          <p:cNvPr id="9" name="TextBox 8"/>
          <p:cNvSpPr txBox="1"/>
          <p:nvPr/>
        </p:nvSpPr>
        <p:spPr>
          <a:xfrm>
            <a:off x="385233" y="5034090"/>
            <a:ext cx="1142153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[visits | is visiting]</a:t>
            </a:r>
          </a:p>
        </p:txBody>
      </p:sp>
      <p:pic>
        <p:nvPicPr>
          <p:cNvPr id="4" name="Picture 3" descr="A picture containing room, drawing&#10;&#10;Description automatically generated">
            <a:extLst>
              <a:ext uri="{FF2B5EF4-FFF2-40B4-BE49-F238E27FC236}">
                <a16:creationId xmlns:a16="http://schemas.microsoft.com/office/drawing/2014/main" id="{927E597C-53E5-DE4A-8222-4808E8BC6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6765" y="2189979"/>
            <a:ext cx="2540000" cy="2540000"/>
          </a:xfrm>
          <a:prstGeom prst="rect">
            <a:avLst/>
          </a:prstGeom>
        </p:spPr>
      </p:pic>
    </p:spTree>
    <p:extLst>
      <p:ext uri="{BB962C8B-B14F-4D97-AF65-F5344CB8AC3E}">
        <p14:creationId xmlns:p14="http://schemas.microsoft.com/office/powerpoint/2010/main" val="185755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838200" y="1104137"/>
            <a:ext cx="10515600" cy="1325563"/>
          </a:xfrm>
        </p:spPr>
        <p:txBody>
          <a:bodyPr>
            <a:normAutofit fontScale="90000"/>
          </a:bodyPr>
          <a:lstStyle/>
          <a:p>
            <a:pPr algn="ctr"/>
            <a:r>
              <a:rPr lang="en-GB" sz="12800" b="1" dirty="0" err="1">
                <a:solidFill>
                  <a:srgbClr val="5B9BD5">
                    <a:lumMod val="50000"/>
                  </a:srgbClr>
                </a:solidFill>
              </a:rPr>
              <a:t>besuchen</a:t>
            </a:r>
            <a:br>
              <a:rPr lang="en-GB" sz="9600" b="1" dirty="0">
                <a:solidFill>
                  <a:srgbClr val="5B9BD5">
                    <a:lumMod val="50000"/>
                  </a:srgbClr>
                </a:solidFill>
              </a:rPr>
            </a:br>
            <a:endParaRPr lang="en-GB" dirty="0"/>
          </a:p>
        </p:txBody>
      </p:sp>
      <p:sp>
        <p:nvSpPr>
          <p:cNvPr id="11" name="TextBox 10"/>
          <p:cNvSpPr txBox="1"/>
          <p:nvPr/>
        </p:nvSpPr>
        <p:spPr>
          <a:xfrm>
            <a:off x="3202742" y="2168684"/>
            <a:ext cx="578651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visit |visiting]</a:t>
            </a:r>
          </a:p>
        </p:txBody>
      </p:sp>
      <p:sp>
        <p:nvSpPr>
          <p:cNvPr id="15" name="Action Button: Help 14" descr="question mark action button">
            <a:hlinkClick r:id="" action="ppaction://noaction" highlightClick="1"/>
          </p:cNvPr>
          <p:cNvSpPr/>
          <p:nvPr/>
        </p:nvSpPr>
        <p:spPr>
          <a:xfrm>
            <a:off x="2495652" y="50864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besucht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3120456" y="5044186"/>
            <a:ext cx="595108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[visits | is visiting]</a:t>
            </a:r>
          </a:p>
        </p:txBody>
      </p:sp>
    </p:spTree>
    <p:extLst>
      <p:ext uri="{BB962C8B-B14F-4D97-AF65-F5344CB8AC3E}">
        <p14:creationId xmlns:p14="http://schemas.microsoft.com/office/powerpoint/2010/main" val="241227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rgbClr val="5B9BD5">
                    <a:lumMod val="50000"/>
                  </a:srgbClr>
                </a:solidFill>
              </a:rPr>
              <a:t>besucht</a:t>
            </a:r>
            <a:endParaRPr lang="en-GB" sz="11500" dirty="0"/>
          </a:p>
        </p:txBody>
      </p:sp>
      <p:sp>
        <p:nvSpPr>
          <p:cNvPr id="4" name="TextBox 3"/>
          <p:cNvSpPr txBox="1"/>
          <p:nvPr/>
        </p:nvSpPr>
        <p:spPr>
          <a:xfrm>
            <a:off x="0" y="2177384"/>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[visits | is visiting]</a:t>
            </a:r>
          </a:p>
        </p:txBody>
      </p:sp>
      <p:sp>
        <p:nvSpPr>
          <p:cNvPr id="5" name="TextBox 4"/>
          <p:cNvSpPr txBox="1"/>
          <p:nvPr/>
        </p:nvSpPr>
        <p:spPr>
          <a:xfrm>
            <a:off x="2174806" y="4039432"/>
            <a:ext cx="8767513"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a:t>
            </a:r>
            <a:r>
              <a:rPr kumimoji="0" lang="en-GB"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besucht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Türkei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780633" y="5039817"/>
            <a:ext cx="672565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visits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visiting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4627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7586"/>
            <a:ext cx="10515600" cy="1325563"/>
          </a:xfrm>
        </p:spPr>
        <p:txBody>
          <a:bodyPr>
            <a:normAutofit fontScale="90000"/>
          </a:bodyPr>
          <a:lstStyle/>
          <a:p>
            <a:pPr algn="ctr"/>
            <a:r>
              <a:rPr lang="en-GB" sz="12800" b="1" dirty="0" err="1">
                <a:solidFill>
                  <a:srgbClr val="5B9BD5">
                    <a:lumMod val="50000"/>
                  </a:srgbClr>
                </a:solidFill>
              </a:rPr>
              <a:t>besuchen</a:t>
            </a:r>
            <a:br>
              <a:rPr lang="en-GB" sz="9600" b="1" dirty="0">
                <a:solidFill>
                  <a:srgbClr val="5B9BD5">
                    <a:lumMod val="50000"/>
                  </a:srgbClr>
                </a:solidFill>
              </a:rPr>
            </a:br>
            <a:endParaRPr lang="en-GB" dirty="0"/>
          </a:p>
        </p:txBody>
      </p:sp>
      <p:sp>
        <p:nvSpPr>
          <p:cNvPr id="4" name="TextBox 3"/>
          <p:cNvSpPr txBox="1"/>
          <p:nvPr/>
        </p:nvSpPr>
        <p:spPr>
          <a:xfrm>
            <a:off x="0" y="2176662"/>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visit | visiting]</a:t>
            </a:r>
          </a:p>
        </p:txBody>
      </p:sp>
      <p:sp>
        <p:nvSpPr>
          <p:cNvPr id="5" name="TextBox 4"/>
          <p:cNvSpPr txBox="1"/>
          <p:nvPr/>
        </p:nvSpPr>
        <p:spPr>
          <a:xfrm>
            <a:off x="0" y="4037385"/>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will ihre Oma </a:t>
            </a:r>
            <a:r>
              <a:rPr kumimoji="0" lang="de-DE" sz="60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besuchen</a:t>
            </a: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2940914" y="5053048"/>
            <a:ext cx="682792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wants to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visit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her granny.]</a:t>
            </a:r>
          </a:p>
        </p:txBody>
      </p:sp>
    </p:spTree>
    <p:extLst>
      <p:ext uri="{BB962C8B-B14F-4D97-AF65-F5344CB8AC3E}">
        <p14:creationId xmlns:p14="http://schemas.microsoft.com/office/powerpoint/2010/main" val="4858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838200" y="826968"/>
            <a:ext cx="10515600" cy="1325563"/>
          </a:xfrm>
        </p:spPr>
        <p:txBody>
          <a:bodyPr>
            <a:noAutofit/>
          </a:bodyPr>
          <a:lstStyle/>
          <a:p>
            <a:pPr algn="ctr"/>
            <a:r>
              <a:rPr lang="en-GB" sz="11500" b="1" dirty="0" err="1">
                <a:solidFill>
                  <a:srgbClr val="5B9BD5">
                    <a:lumMod val="50000"/>
                  </a:srgbClr>
                </a:solidFill>
              </a:rPr>
              <a:t>besucht</a:t>
            </a:r>
            <a:endParaRPr lang="en-GB" sz="11500" dirty="0"/>
          </a:p>
        </p:txBody>
      </p:sp>
      <p:sp>
        <p:nvSpPr>
          <p:cNvPr id="4" name="TextBox 3"/>
          <p:cNvSpPr txBox="1"/>
          <p:nvPr/>
        </p:nvSpPr>
        <p:spPr>
          <a:xfrm>
            <a:off x="3231770" y="2168684"/>
            <a:ext cx="572845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[visits | is visiting]</a:t>
            </a:r>
          </a:p>
        </p:txBody>
      </p:sp>
      <p:sp>
        <p:nvSpPr>
          <p:cNvPr id="7" name="Action Button: Help 6" descr="question mark action button">
            <a:hlinkClick r:id="" action="ppaction://noaction" highlightClick="1"/>
          </p:cNvPr>
          <p:cNvSpPr/>
          <p:nvPr/>
        </p:nvSpPr>
        <p:spPr>
          <a:xfrm>
            <a:off x="2495652"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038170" y="4084109"/>
            <a:ext cx="878807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________ die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Türkei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4602872" y="4039432"/>
            <a:ext cx="316945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besucht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3188152" y="4996557"/>
            <a:ext cx="688960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visits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visiting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232606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880310" y="828399"/>
            <a:ext cx="10515600" cy="1325563"/>
          </a:xfrm>
        </p:spPr>
        <p:txBody>
          <a:bodyPr>
            <a:noAutofit/>
          </a:bodyPr>
          <a:lstStyle/>
          <a:p>
            <a:pPr algn="ctr"/>
            <a:r>
              <a:rPr lang="en-GB" sz="11500" b="1" dirty="0" err="1">
                <a:solidFill>
                  <a:srgbClr val="5B9BD5">
                    <a:lumMod val="50000"/>
                  </a:srgbClr>
                </a:solidFill>
              </a:rPr>
              <a:t>besuchen</a:t>
            </a:r>
            <a:endParaRPr lang="en-GB" sz="11500" dirty="0"/>
          </a:p>
        </p:txBody>
      </p:sp>
      <p:sp>
        <p:nvSpPr>
          <p:cNvPr id="4" name="TextBox 3"/>
          <p:cNvSpPr txBox="1"/>
          <p:nvPr/>
        </p:nvSpPr>
        <p:spPr>
          <a:xfrm>
            <a:off x="3462566" y="2153962"/>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visit | visiting]</a:t>
            </a:r>
          </a:p>
        </p:txBody>
      </p:sp>
      <p:sp>
        <p:nvSpPr>
          <p:cNvPr id="9" name="Action Button: Help 8" descr="question mark action button">
            <a:hlinkClick r:id="" action="ppaction://noaction" highlightClick="1"/>
          </p:cNvPr>
          <p:cNvSpPr/>
          <p:nvPr/>
        </p:nvSpPr>
        <p:spPr>
          <a:xfrm>
            <a:off x="2495652" y="5053048"/>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529388" y="3906092"/>
            <a:ext cx="11662612"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will ihre Oma </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___________.</a:t>
            </a:r>
          </a:p>
        </p:txBody>
      </p:sp>
      <p:sp>
        <p:nvSpPr>
          <p:cNvPr id="10" name="Rectangle 9">
            <a:extLst>
              <a:ext uri="{FF2B5EF4-FFF2-40B4-BE49-F238E27FC236}">
                <a16:creationId xmlns:a16="http://schemas.microsoft.com/office/drawing/2014/main" id="{3095B070-9F18-1047-AD42-62F8B79E04A2}"/>
              </a:ext>
            </a:extLst>
          </p:cNvPr>
          <p:cNvSpPr/>
          <p:nvPr/>
        </p:nvSpPr>
        <p:spPr>
          <a:xfrm>
            <a:off x="7079645" y="3735843"/>
            <a:ext cx="389241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besuchen</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7" name="TextBox 6"/>
          <p:cNvSpPr txBox="1"/>
          <p:nvPr/>
        </p:nvSpPr>
        <p:spPr>
          <a:xfrm>
            <a:off x="3250366" y="4999671"/>
            <a:ext cx="702139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wants to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visit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her granny.]</a:t>
            </a:r>
          </a:p>
        </p:txBody>
      </p:sp>
    </p:spTree>
    <p:extLst>
      <p:ext uri="{BB962C8B-B14F-4D97-AF65-F5344CB8AC3E}">
        <p14:creationId xmlns:p14="http://schemas.microsoft.com/office/powerpoint/2010/main" val="42042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51439"/>
            <a:ext cx="10515600" cy="1325563"/>
          </a:xfrm>
        </p:spPr>
        <p:txBody>
          <a:bodyPr>
            <a:normAutofit fontScale="90000"/>
          </a:bodyPr>
          <a:lstStyle/>
          <a:p>
            <a:pPr lvl="0" algn="ctr">
              <a:lnSpc>
                <a:spcPct val="100000"/>
              </a:lnSpc>
              <a:spcBef>
                <a:spcPts val="0"/>
              </a:spcBef>
              <a:defRPr/>
            </a:pPr>
            <a:r>
              <a:rPr lang="en-GB" sz="12800" b="1" dirty="0" err="1">
                <a:solidFill>
                  <a:srgbClr val="5B9BD5">
                    <a:lumMod val="50000"/>
                  </a:srgbClr>
                </a:solidFill>
                <a:ea typeface="+mn-ea"/>
                <a:cs typeface="+mn-cs"/>
              </a:rPr>
              <a:t>kaufen</a:t>
            </a:r>
            <a:br>
              <a:rPr lang="en-GB" sz="11500" b="1" dirty="0">
                <a:solidFill>
                  <a:srgbClr val="5B9BD5">
                    <a:lumMod val="50000"/>
                  </a:srgbClr>
                </a:solidFill>
                <a:ea typeface="+mn-ea"/>
                <a:cs typeface="+mn-cs"/>
              </a:rPr>
            </a:br>
            <a:endParaRPr lang="en-GB" dirty="0"/>
          </a:p>
        </p:txBody>
      </p:sp>
      <p:sp>
        <p:nvSpPr>
          <p:cNvPr id="7" name="TextBox 6"/>
          <p:cNvSpPr txBox="1"/>
          <p:nvPr/>
        </p:nvSpPr>
        <p:spPr>
          <a:xfrm>
            <a:off x="0" y="2189979"/>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buy | buying]</a:t>
            </a:r>
          </a:p>
        </p:txBody>
      </p:sp>
      <p:sp>
        <p:nvSpPr>
          <p:cNvPr id="8" name="TextBox 7"/>
          <p:cNvSpPr txBox="1"/>
          <p:nvPr/>
        </p:nvSpPr>
        <p:spPr>
          <a:xfrm>
            <a:off x="0" y="3172042"/>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kauft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85233" y="5034090"/>
            <a:ext cx="1142153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[buys | is buying]</a:t>
            </a:r>
          </a:p>
        </p:txBody>
      </p:sp>
      <p:pic>
        <p:nvPicPr>
          <p:cNvPr id="4" name="Picture 3" descr="A picture containing drawing&#10;&#10;Description automatically generated">
            <a:extLst>
              <a:ext uri="{FF2B5EF4-FFF2-40B4-BE49-F238E27FC236}">
                <a16:creationId xmlns:a16="http://schemas.microsoft.com/office/drawing/2014/main" id="{27CCB401-9281-4546-AD43-1087A7346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810" y="1819492"/>
            <a:ext cx="3416300" cy="2705100"/>
          </a:xfrm>
          <a:prstGeom prst="rect">
            <a:avLst/>
          </a:prstGeom>
        </p:spPr>
      </p:pic>
    </p:spTree>
    <p:extLst>
      <p:ext uri="{BB962C8B-B14F-4D97-AF65-F5344CB8AC3E}">
        <p14:creationId xmlns:p14="http://schemas.microsoft.com/office/powerpoint/2010/main" val="38365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838200" y="1104137"/>
            <a:ext cx="10515600" cy="1325563"/>
          </a:xfrm>
        </p:spPr>
        <p:txBody>
          <a:bodyPr>
            <a:normAutofit fontScale="90000"/>
          </a:bodyPr>
          <a:lstStyle/>
          <a:p>
            <a:pPr algn="ctr"/>
            <a:r>
              <a:rPr lang="en-GB" sz="12800" b="1" dirty="0" err="1">
                <a:solidFill>
                  <a:srgbClr val="5B9BD5">
                    <a:lumMod val="50000"/>
                  </a:srgbClr>
                </a:solidFill>
              </a:rPr>
              <a:t>kaufen</a:t>
            </a:r>
            <a:br>
              <a:rPr lang="en-GB" sz="9600" b="1" dirty="0">
                <a:solidFill>
                  <a:srgbClr val="5B9BD5">
                    <a:lumMod val="50000"/>
                  </a:srgbClr>
                </a:solidFill>
              </a:rPr>
            </a:br>
            <a:endParaRPr lang="en-GB" dirty="0"/>
          </a:p>
        </p:txBody>
      </p:sp>
      <p:sp>
        <p:nvSpPr>
          <p:cNvPr id="11" name="TextBox 10"/>
          <p:cNvSpPr txBox="1"/>
          <p:nvPr/>
        </p:nvSpPr>
        <p:spPr>
          <a:xfrm>
            <a:off x="3202742" y="2168684"/>
            <a:ext cx="578651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buy | buying]</a:t>
            </a:r>
          </a:p>
        </p:txBody>
      </p:sp>
      <p:sp>
        <p:nvSpPr>
          <p:cNvPr id="15" name="Action Button: Help 14" descr="question mark action button">
            <a:hlinkClick r:id="" action="ppaction://noaction" highlightClick="1"/>
          </p:cNvPr>
          <p:cNvSpPr/>
          <p:nvPr/>
        </p:nvSpPr>
        <p:spPr>
          <a:xfrm>
            <a:off x="2495652" y="50864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kauft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3120456" y="5044186"/>
            <a:ext cx="595108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[buys | is buying]</a:t>
            </a:r>
          </a:p>
        </p:txBody>
      </p:sp>
    </p:spTree>
    <p:extLst>
      <p:ext uri="{BB962C8B-B14F-4D97-AF65-F5344CB8AC3E}">
        <p14:creationId xmlns:p14="http://schemas.microsoft.com/office/powerpoint/2010/main" val="33359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6" name="Action Button: Custom 5" descr="number 1">
            <a:hlinkClick r:id="" action="ppaction://noaction" highlightClick="1">
              <a:snd r:embed="rId4" name="Die Schweiz.wav"/>
            </a:hlinkClick>
            <a:extLst>
              <a:ext uri="{FF2B5EF4-FFF2-40B4-BE49-F238E27FC236}">
                <a16:creationId xmlns:a16="http://schemas.microsoft.com/office/drawing/2014/main" id="{555F63FD-276F-9847-848E-ECCDAF1FA474}"/>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46F41966-2317-2842-B60B-37262489F433}"/>
              </a:ext>
            </a:extLst>
          </p:cNvPr>
          <p:cNvSpPr txBox="1"/>
          <p:nvPr/>
        </p:nvSpPr>
        <p:spPr>
          <a:xfrm>
            <a:off x="1792614" y="1460178"/>
            <a:ext cx="19319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Schw</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p>
        </p:txBody>
      </p:sp>
      <p:pic>
        <p:nvPicPr>
          <p:cNvPr id="11" name="Picture 10" descr="A picture containing bird&#10;&#10;Description automatically generated">
            <a:extLst>
              <a:ext uri="{FF2B5EF4-FFF2-40B4-BE49-F238E27FC236}">
                <a16:creationId xmlns:a16="http://schemas.microsoft.com/office/drawing/2014/main" id="{12854555-09EC-414A-BDB1-E45A9FFDB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489" y="-294041"/>
            <a:ext cx="5947172" cy="6858000"/>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C79C1AB6-6899-6441-8CEB-BEF9DAA37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489" y="-294041"/>
            <a:ext cx="5942111" cy="685800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10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rgbClr val="5B9BD5">
                    <a:lumMod val="50000"/>
                  </a:srgbClr>
                </a:solidFill>
              </a:rPr>
              <a:t>kauft</a:t>
            </a:r>
            <a:endParaRPr lang="en-GB" sz="11500" dirty="0"/>
          </a:p>
        </p:txBody>
      </p:sp>
      <p:sp>
        <p:nvSpPr>
          <p:cNvPr id="4" name="TextBox 3"/>
          <p:cNvSpPr txBox="1"/>
          <p:nvPr/>
        </p:nvSpPr>
        <p:spPr>
          <a:xfrm>
            <a:off x="0" y="2177384"/>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[buys | is buying]</a:t>
            </a:r>
          </a:p>
        </p:txBody>
      </p:sp>
      <p:sp>
        <p:nvSpPr>
          <p:cNvPr id="5" name="TextBox 4"/>
          <p:cNvSpPr txBox="1"/>
          <p:nvPr/>
        </p:nvSpPr>
        <p:spPr>
          <a:xfrm>
            <a:off x="2174807" y="4039432"/>
            <a:ext cx="7960268"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Er</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kauft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Souvenirs.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780633" y="5039817"/>
            <a:ext cx="672565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buys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buying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souvenirs.]</a:t>
            </a:r>
          </a:p>
        </p:txBody>
      </p:sp>
    </p:spTree>
    <p:extLst>
      <p:ext uri="{BB962C8B-B14F-4D97-AF65-F5344CB8AC3E}">
        <p14:creationId xmlns:p14="http://schemas.microsoft.com/office/powerpoint/2010/main" val="12295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7586"/>
            <a:ext cx="10515600" cy="1325563"/>
          </a:xfrm>
        </p:spPr>
        <p:txBody>
          <a:bodyPr>
            <a:normAutofit fontScale="90000"/>
          </a:bodyPr>
          <a:lstStyle/>
          <a:p>
            <a:pPr algn="ctr"/>
            <a:r>
              <a:rPr lang="en-GB" sz="12800" b="1" dirty="0" err="1">
                <a:solidFill>
                  <a:srgbClr val="5B9BD5">
                    <a:lumMod val="50000"/>
                  </a:srgbClr>
                </a:solidFill>
              </a:rPr>
              <a:t>kaufen</a:t>
            </a:r>
            <a:br>
              <a:rPr lang="en-GB" sz="9600" b="1" dirty="0">
                <a:solidFill>
                  <a:srgbClr val="5B9BD5">
                    <a:lumMod val="50000"/>
                  </a:srgbClr>
                </a:solidFill>
              </a:rPr>
            </a:br>
            <a:endParaRPr lang="en-GB" dirty="0"/>
          </a:p>
        </p:txBody>
      </p:sp>
      <p:sp>
        <p:nvSpPr>
          <p:cNvPr id="4" name="TextBox 3"/>
          <p:cNvSpPr txBox="1"/>
          <p:nvPr/>
        </p:nvSpPr>
        <p:spPr>
          <a:xfrm>
            <a:off x="0" y="2176662"/>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buy | buying]</a:t>
            </a:r>
          </a:p>
        </p:txBody>
      </p:sp>
      <p:sp>
        <p:nvSpPr>
          <p:cNvPr id="5" name="TextBox 4"/>
          <p:cNvSpPr txBox="1"/>
          <p:nvPr/>
        </p:nvSpPr>
        <p:spPr>
          <a:xfrm>
            <a:off x="0" y="4037385"/>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will Kleidung </a:t>
            </a:r>
            <a:r>
              <a:rPr kumimoji="0" lang="de-DE" sz="60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kaufen</a:t>
            </a: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2940915" y="5053048"/>
            <a:ext cx="631017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wants to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buy</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clothes.]</a:t>
            </a:r>
          </a:p>
        </p:txBody>
      </p:sp>
    </p:spTree>
    <p:extLst>
      <p:ext uri="{BB962C8B-B14F-4D97-AF65-F5344CB8AC3E}">
        <p14:creationId xmlns:p14="http://schemas.microsoft.com/office/powerpoint/2010/main" val="377888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838200" y="826968"/>
            <a:ext cx="10515600" cy="1325563"/>
          </a:xfrm>
        </p:spPr>
        <p:txBody>
          <a:bodyPr>
            <a:noAutofit/>
          </a:bodyPr>
          <a:lstStyle/>
          <a:p>
            <a:pPr algn="ctr"/>
            <a:r>
              <a:rPr lang="en-GB" sz="11500" b="1" dirty="0" err="1">
                <a:solidFill>
                  <a:srgbClr val="5B9BD5">
                    <a:lumMod val="50000"/>
                  </a:srgbClr>
                </a:solidFill>
              </a:rPr>
              <a:t>kauft</a:t>
            </a:r>
            <a:endParaRPr lang="en-GB" sz="11500" dirty="0"/>
          </a:p>
        </p:txBody>
      </p:sp>
      <p:sp>
        <p:nvSpPr>
          <p:cNvPr id="4" name="TextBox 3"/>
          <p:cNvSpPr txBox="1"/>
          <p:nvPr/>
        </p:nvSpPr>
        <p:spPr>
          <a:xfrm>
            <a:off x="3231770" y="2168684"/>
            <a:ext cx="572845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[buys | is buying]</a:t>
            </a:r>
          </a:p>
        </p:txBody>
      </p:sp>
      <p:sp>
        <p:nvSpPr>
          <p:cNvPr id="7" name="Action Button: Help 6" descr="question mark action button">
            <a:hlinkClick r:id="" action="ppaction://noaction" highlightClick="1"/>
          </p:cNvPr>
          <p:cNvSpPr/>
          <p:nvPr/>
        </p:nvSpPr>
        <p:spPr>
          <a:xfrm>
            <a:off x="2495652"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038170" y="4084109"/>
            <a:ext cx="718956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Er</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_____ Souvenirs.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4176152" y="4080571"/>
            <a:ext cx="204575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kauft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3188152" y="4996557"/>
            <a:ext cx="688960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buys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buying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souvenirs.]</a:t>
            </a:r>
          </a:p>
        </p:txBody>
      </p:sp>
    </p:spTree>
    <p:extLst>
      <p:ext uri="{BB962C8B-B14F-4D97-AF65-F5344CB8AC3E}">
        <p14:creationId xmlns:p14="http://schemas.microsoft.com/office/powerpoint/2010/main" val="9724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880310" y="828399"/>
            <a:ext cx="10515600" cy="1325563"/>
          </a:xfrm>
        </p:spPr>
        <p:txBody>
          <a:bodyPr>
            <a:noAutofit/>
          </a:bodyPr>
          <a:lstStyle/>
          <a:p>
            <a:pPr algn="ctr"/>
            <a:r>
              <a:rPr lang="en-GB" sz="11500" b="1" dirty="0" err="1">
                <a:solidFill>
                  <a:srgbClr val="5B9BD5">
                    <a:lumMod val="50000"/>
                  </a:srgbClr>
                </a:solidFill>
              </a:rPr>
              <a:t>kaufen</a:t>
            </a:r>
            <a:endParaRPr lang="en-GB" sz="11500" dirty="0"/>
          </a:p>
        </p:txBody>
      </p:sp>
      <p:sp>
        <p:nvSpPr>
          <p:cNvPr id="4" name="TextBox 3"/>
          <p:cNvSpPr txBox="1"/>
          <p:nvPr/>
        </p:nvSpPr>
        <p:spPr>
          <a:xfrm>
            <a:off x="3462566" y="2153962"/>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buy | buying]</a:t>
            </a:r>
          </a:p>
        </p:txBody>
      </p:sp>
      <p:sp>
        <p:nvSpPr>
          <p:cNvPr id="9" name="Action Button: Help 8" descr="question mark action button">
            <a:hlinkClick r:id="" action="ppaction://noaction" highlightClick="1"/>
          </p:cNvPr>
          <p:cNvSpPr/>
          <p:nvPr/>
        </p:nvSpPr>
        <p:spPr>
          <a:xfrm>
            <a:off x="2495652" y="5053048"/>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529388" y="3906092"/>
            <a:ext cx="11662612"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 will Kleidung _</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_______.</a:t>
            </a:r>
          </a:p>
        </p:txBody>
      </p:sp>
      <p:sp>
        <p:nvSpPr>
          <p:cNvPr id="10" name="Rectangle 9">
            <a:extLst>
              <a:ext uri="{FF2B5EF4-FFF2-40B4-BE49-F238E27FC236}">
                <a16:creationId xmlns:a16="http://schemas.microsoft.com/office/drawing/2014/main" id="{3095B070-9F18-1047-AD42-62F8B79E04A2}"/>
              </a:ext>
            </a:extLst>
          </p:cNvPr>
          <p:cNvSpPr/>
          <p:nvPr/>
        </p:nvSpPr>
        <p:spPr>
          <a:xfrm>
            <a:off x="7429299" y="3813759"/>
            <a:ext cx="27687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kaufen</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7" name="TextBox 6"/>
          <p:cNvSpPr txBox="1"/>
          <p:nvPr/>
        </p:nvSpPr>
        <p:spPr>
          <a:xfrm>
            <a:off x="3250367" y="4999671"/>
            <a:ext cx="577548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wants to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buy</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clothes.]</a:t>
            </a:r>
          </a:p>
        </p:txBody>
      </p:sp>
    </p:spTree>
    <p:extLst>
      <p:ext uri="{BB962C8B-B14F-4D97-AF65-F5344CB8AC3E}">
        <p14:creationId xmlns:p14="http://schemas.microsoft.com/office/powerpoint/2010/main" val="331235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DE05FBC0-AB25-3841-8D70-C037B3A74211}"/>
              </a:ext>
            </a:extLst>
          </p:cNvPr>
          <p:cNvSpPr txBox="1"/>
          <p:nvPr/>
        </p:nvSpPr>
        <p:spPr>
          <a:xfrm>
            <a:off x="4678722" y="1526883"/>
            <a:ext cx="3025187"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August</a:t>
            </a:r>
          </a:p>
        </p:txBody>
      </p:sp>
      <p:pic>
        <p:nvPicPr>
          <p:cNvPr id="8" name="Picture 7" descr="A screen shot of a computer&#10;&#10;Description automatically generated">
            <a:extLst>
              <a:ext uri="{FF2B5EF4-FFF2-40B4-BE49-F238E27FC236}">
                <a16:creationId xmlns:a16="http://schemas.microsoft.com/office/drawing/2014/main" id="{E90ADAF8-D8F3-6944-8B67-1118E35D2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2473" y="2997772"/>
            <a:ext cx="5417687" cy="3005123"/>
          </a:xfrm>
          <a:prstGeom prst="rect">
            <a:avLst/>
          </a:prstGeom>
        </p:spPr>
      </p:pic>
      <p:sp>
        <p:nvSpPr>
          <p:cNvPr id="9" name="Oval 8">
            <a:extLst>
              <a:ext uri="{FF2B5EF4-FFF2-40B4-BE49-F238E27FC236}">
                <a16:creationId xmlns:a16="http://schemas.microsoft.com/office/drawing/2014/main" id="{3B9C9219-0280-E940-9785-73CB1E4FF990}"/>
              </a:ext>
            </a:extLst>
          </p:cNvPr>
          <p:cNvSpPr/>
          <p:nvPr/>
        </p:nvSpPr>
        <p:spPr>
          <a:xfrm>
            <a:off x="7345680" y="4114799"/>
            <a:ext cx="1996440" cy="1173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5643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9DA5237-C6BA-B64C-B1D0-C9F01D9340A2}"/>
              </a:ext>
            </a:extLst>
          </p:cNvPr>
          <p:cNvSpPr txBox="1"/>
          <p:nvPr/>
        </p:nvSpPr>
        <p:spPr>
          <a:xfrm>
            <a:off x="3903240" y="1556068"/>
            <a:ext cx="4169731"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6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Ferien</a:t>
            </a:r>
            <a:endPar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C288A63C-4607-1A49-8BE9-F1CAA45AF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707" y="2937607"/>
            <a:ext cx="4385520" cy="3245078"/>
          </a:xfrm>
          <a:prstGeom prst="rect">
            <a:avLst/>
          </a:prstGeom>
        </p:spPr>
      </p:pic>
      <p:sp>
        <p:nvSpPr>
          <p:cNvPr id="7" name="Google Shape;653;p27">
            <a:extLst>
              <a:ext uri="{FF2B5EF4-FFF2-40B4-BE49-F238E27FC236}">
                <a16:creationId xmlns:a16="http://schemas.microsoft.com/office/drawing/2014/main" id="{766D9060-9560-452E-898F-7ECD79547A54}"/>
              </a:ext>
            </a:extLst>
          </p:cNvPr>
          <p:cNvSpPr/>
          <p:nvPr/>
        </p:nvSpPr>
        <p:spPr>
          <a:xfrm>
            <a:off x="8326241" y="1288942"/>
            <a:ext cx="3704959" cy="1375122"/>
          </a:xfrm>
          <a:prstGeom prst="wedgeRoundRectCallout">
            <a:avLst>
              <a:gd name="adj1" fmla="val 17668"/>
              <a:gd name="adj2" fmla="val 7846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mn-cs"/>
              </a:rPr>
              <a:t>Ferien</a:t>
            </a:r>
            <a: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 (holidays) is always plural. </a:t>
            </a:r>
            <a:b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br>
            <a: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Holiday is </a:t>
            </a:r>
            <a:r>
              <a:rPr kumimoji="0" lang="en-GB" sz="2400" b="1"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der </a:t>
            </a:r>
            <a:r>
              <a:rPr kumimoji="0" lang="en-GB" sz="2400" b="1"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mn-cs"/>
              </a:rPr>
              <a:t>Urlaub</a:t>
            </a:r>
            <a: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a:t>
            </a:r>
            <a:endParaRPr kumimoji="0" lang="en-GB" sz="2400" b="0" i="0" u="none" strike="noStrike" kern="14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6297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83BBF206-FCFA-7E43-AD63-3BA18F256A3D}"/>
              </a:ext>
            </a:extLst>
          </p:cNvPr>
          <p:cNvSpPr txBox="1"/>
          <p:nvPr/>
        </p:nvSpPr>
        <p:spPr>
          <a:xfrm>
            <a:off x="5529458" y="1336155"/>
            <a:ext cx="1446230"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Juli</a:t>
            </a:r>
            <a:endPar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A screen shot of a computer&#10;&#10;Description automatically generated">
            <a:extLst>
              <a:ext uri="{FF2B5EF4-FFF2-40B4-BE49-F238E27FC236}">
                <a16:creationId xmlns:a16="http://schemas.microsoft.com/office/drawing/2014/main" id="{41463BEC-18F7-BA44-AC57-9BE4C4EBF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600" y="2818278"/>
            <a:ext cx="5753047" cy="3191143"/>
          </a:xfrm>
          <a:prstGeom prst="rect">
            <a:avLst/>
          </a:prstGeom>
        </p:spPr>
      </p:pic>
      <p:sp>
        <p:nvSpPr>
          <p:cNvPr id="9" name="Oval 8">
            <a:extLst>
              <a:ext uri="{FF2B5EF4-FFF2-40B4-BE49-F238E27FC236}">
                <a16:creationId xmlns:a16="http://schemas.microsoft.com/office/drawing/2014/main" id="{27097849-24A5-7843-A2FC-56BC91B9307F}"/>
              </a:ext>
            </a:extLst>
          </p:cNvPr>
          <p:cNvSpPr/>
          <p:nvPr/>
        </p:nvSpPr>
        <p:spPr>
          <a:xfrm>
            <a:off x="6280123" y="4098438"/>
            <a:ext cx="1539240" cy="8686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84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796ED2C-AC8D-7D41-95EA-85B8131E54DD}"/>
              </a:ext>
            </a:extLst>
          </p:cNvPr>
          <p:cNvSpPr txBox="1"/>
          <p:nvPr/>
        </p:nvSpPr>
        <p:spPr>
          <a:xfrm>
            <a:off x="3451686" y="1268866"/>
            <a:ext cx="5288627"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6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Kleidung</a:t>
            </a:r>
            <a:endPar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Graphic 6" descr="Shirt">
            <a:extLst>
              <a:ext uri="{FF2B5EF4-FFF2-40B4-BE49-F238E27FC236}">
                <a16:creationId xmlns:a16="http://schemas.microsoft.com/office/drawing/2014/main" id="{462B007B-FD89-2342-90DF-ED12C84824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38830" y="3429000"/>
            <a:ext cx="1668360" cy="1668360"/>
          </a:xfrm>
          <a:prstGeom prst="rect">
            <a:avLst/>
          </a:prstGeom>
        </p:spPr>
      </p:pic>
      <p:pic>
        <p:nvPicPr>
          <p:cNvPr id="8" name="Graphic 7" descr="Long sleeve shirt">
            <a:extLst>
              <a:ext uri="{FF2B5EF4-FFF2-40B4-BE49-F238E27FC236}">
                <a16:creationId xmlns:a16="http://schemas.microsoft.com/office/drawing/2014/main" id="{ACF9C4BE-ECA7-2C49-BF5B-81F3267D2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2007" y="4425281"/>
            <a:ext cx="1668360" cy="1668360"/>
          </a:xfrm>
          <a:prstGeom prst="rect">
            <a:avLst/>
          </a:prstGeom>
        </p:spPr>
      </p:pic>
      <p:pic>
        <p:nvPicPr>
          <p:cNvPr id="9" name="Graphic 8" descr="Skirt">
            <a:extLst>
              <a:ext uri="{FF2B5EF4-FFF2-40B4-BE49-F238E27FC236}">
                <a16:creationId xmlns:a16="http://schemas.microsoft.com/office/drawing/2014/main" id="{48B1BCF3-E327-934B-850D-E7A417ED2C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15038" y="2756921"/>
            <a:ext cx="1668360" cy="1668360"/>
          </a:xfrm>
          <a:prstGeom prst="rect">
            <a:avLst/>
          </a:prstGeom>
        </p:spPr>
      </p:pic>
      <p:pic>
        <p:nvPicPr>
          <p:cNvPr id="10" name="Graphic 9" descr="Sock">
            <a:extLst>
              <a:ext uri="{FF2B5EF4-FFF2-40B4-BE49-F238E27FC236}">
                <a16:creationId xmlns:a16="http://schemas.microsoft.com/office/drawing/2014/main" id="{544C0527-882A-9048-93EA-6FEA807F58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76934" y="2721863"/>
            <a:ext cx="1668360" cy="1668360"/>
          </a:xfrm>
          <a:prstGeom prst="rect">
            <a:avLst/>
          </a:prstGeom>
        </p:spPr>
      </p:pic>
      <p:pic>
        <p:nvPicPr>
          <p:cNvPr id="11" name="Graphic 10" descr="Trousers">
            <a:extLst>
              <a:ext uri="{FF2B5EF4-FFF2-40B4-BE49-F238E27FC236}">
                <a16:creationId xmlns:a16="http://schemas.microsoft.com/office/drawing/2014/main" id="{E3601B16-393C-A647-BE05-D1744AC338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94035" y="4390223"/>
            <a:ext cx="1668360" cy="1668360"/>
          </a:xfrm>
          <a:prstGeom prst="rect">
            <a:avLst/>
          </a:prstGeom>
        </p:spPr>
      </p:pic>
    </p:spTree>
    <p:extLst>
      <p:ext uri="{BB962C8B-B14F-4D97-AF65-F5344CB8AC3E}">
        <p14:creationId xmlns:p14="http://schemas.microsoft.com/office/powerpoint/2010/main" val="32100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3EB4B25-1DC8-D643-A0FB-DDFF80340F26}"/>
              </a:ext>
            </a:extLst>
          </p:cNvPr>
          <p:cNvSpPr txBox="1"/>
          <p:nvPr/>
        </p:nvSpPr>
        <p:spPr>
          <a:xfrm>
            <a:off x="4116131" y="1396803"/>
            <a:ext cx="3959738"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Kultur</a:t>
            </a:r>
          </a:p>
        </p:txBody>
      </p:sp>
      <p:pic>
        <p:nvPicPr>
          <p:cNvPr id="7" name="Picture 6">
            <a:extLst>
              <a:ext uri="{FF2B5EF4-FFF2-40B4-BE49-F238E27FC236}">
                <a16:creationId xmlns:a16="http://schemas.microsoft.com/office/drawing/2014/main" id="{3AF882C1-F4EC-734E-8397-531C089036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911" y="2737612"/>
            <a:ext cx="1699191" cy="1033675"/>
          </a:xfrm>
          <a:prstGeom prst="rect">
            <a:avLst/>
          </a:prstGeom>
        </p:spPr>
      </p:pic>
      <p:pic>
        <p:nvPicPr>
          <p:cNvPr id="8" name="Picture 7">
            <a:extLst>
              <a:ext uri="{FF2B5EF4-FFF2-40B4-BE49-F238E27FC236}">
                <a16:creationId xmlns:a16="http://schemas.microsoft.com/office/drawing/2014/main" id="{F43D0DAE-509F-464B-A2B5-52248665DA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9560" y="3108571"/>
            <a:ext cx="1620779" cy="2912489"/>
          </a:xfrm>
          <a:prstGeom prst="rect">
            <a:avLst/>
          </a:prstGeom>
        </p:spPr>
      </p:pic>
      <p:pic>
        <p:nvPicPr>
          <p:cNvPr id="9" name="Picture 8">
            <a:extLst>
              <a:ext uri="{FF2B5EF4-FFF2-40B4-BE49-F238E27FC236}">
                <a16:creationId xmlns:a16="http://schemas.microsoft.com/office/drawing/2014/main" id="{0E5BF0D1-DC83-4944-8CB5-7A893FABD41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1514" y="4466701"/>
            <a:ext cx="1763490" cy="1554359"/>
          </a:xfrm>
          <a:prstGeom prst="rect">
            <a:avLst/>
          </a:prstGeom>
        </p:spPr>
      </p:pic>
    </p:spTree>
    <p:extLst>
      <p:ext uri="{BB962C8B-B14F-4D97-AF65-F5344CB8AC3E}">
        <p14:creationId xmlns:p14="http://schemas.microsoft.com/office/powerpoint/2010/main" val="233916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3EB4B25-1DC8-D643-A0FB-DDFF80340F26}"/>
              </a:ext>
            </a:extLst>
          </p:cNvPr>
          <p:cNvSpPr txBox="1"/>
          <p:nvPr/>
        </p:nvSpPr>
        <p:spPr>
          <a:xfrm>
            <a:off x="4116131" y="1396803"/>
            <a:ext cx="3352200"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erleben</a:t>
            </a:r>
            <a:endPar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602F09D3-5854-425F-A6FA-C7ACDE10578F}"/>
              </a:ext>
            </a:extLst>
          </p:cNvPr>
          <p:cNvSpPr txBox="1"/>
          <p:nvPr/>
        </p:nvSpPr>
        <p:spPr>
          <a:xfrm>
            <a:off x="3585537" y="2882784"/>
            <a:ext cx="441338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experience]</a:t>
            </a:r>
          </a:p>
        </p:txBody>
      </p:sp>
    </p:spTree>
    <p:extLst>
      <p:ext uri="{BB962C8B-B14F-4D97-AF65-F5344CB8AC3E}">
        <p14:creationId xmlns:p14="http://schemas.microsoft.com/office/powerpoint/2010/main" val="276619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5" name="Picture 14" descr="A picture containing bird&#10;&#10;Description automatically generated">
            <a:extLst>
              <a:ext uri="{FF2B5EF4-FFF2-40B4-BE49-F238E27FC236}">
                <a16:creationId xmlns:a16="http://schemas.microsoft.com/office/drawing/2014/main" id="{0F164551-6583-8A4D-93A2-15B75BC14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8153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Die Tu%CC%88rkei.wav"/>
            </a:hlinkClick>
            <a:extLst>
              <a:ext uri="{FF2B5EF4-FFF2-40B4-BE49-F238E27FC236}">
                <a16:creationId xmlns:a16="http://schemas.microsoft.com/office/drawing/2014/main" id="{BEDF0C09-8839-7A41-9E72-F0C542521BDC}"/>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TextBox 12">
            <a:extLst>
              <a:ext uri="{FF2B5EF4-FFF2-40B4-BE49-F238E27FC236}">
                <a16:creationId xmlns:a16="http://schemas.microsoft.com/office/drawing/2014/main" id="{A907F6BE-CB62-914C-B981-4E3D6DA7B1CB}"/>
              </a:ext>
            </a:extLst>
          </p:cNvPr>
          <p:cNvSpPr txBox="1"/>
          <p:nvPr/>
        </p:nvSpPr>
        <p:spPr>
          <a:xfrm>
            <a:off x="1792614" y="1460178"/>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Türk</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022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8BD6DE-40DC-7D47-8EFF-EE3CA61D2840}"/>
              </a:ext>
            </a:extLst>
          </p:cNvPr>
          <p:cNvSpPr txBox="1"/>
          <p:nvPr/>
        </p:nvSpPr>
        <p:spPr>
          <a:xfrm>
            <a:off x="4170633" y="1429594"/>
            <a:ext cx="3850734"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6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Spaß</a:t>
            </a:r>
            <a:endPar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descr="A picture containing room&#10;&#10;Description automatically generated">
            <a:extLst>
              <a:ext uri="{FF2B5EF4-FFF2-40B4-BE49-F238E27FC236}">
                <a16:creationId xmlns:a16="http://schemas.microsoft.com/office/drawing/2014/main" id="{D224A6EE-1C86-CF48-A50E-80269F232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582" y="3080415"/>
            <a:ext cx="2890836" cy="3047999"/>
          </a:xfrm>
          <a:prstGeom prst="rect">
            <a:avLst/>
          </a:prstGeom>
        </p:spPr>
      </p:pic>
    </p:spTree>
    <p:extLst>
      <p:ext uri="{BB962C8B-B14F-4D97-AF65-F5344CB8AC3E}">
        <p14:creationId xmlns:p14="http://schemas.microsoft.com/office/powerpoint/2010/main" val="18960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9F4A2AD-09E7-B74D-8310-CB5A973D2707}"/>
              </a:ext>
            </a:extLst>
          </p:cNvPr>
          <p:cNvSpPr txBox="1"/>
          <p:nvPr/>
        </p:nvSpPr>
        <p:spPr>
          <a:xfrm>
            <a:off x="4612310" y="1314717"/>
            <a:ext cx="3403496"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Tour</a:t>
            </a:r>
          </a:p>
        </p:txBody>
      </p:sp>
      <p:pic>
        <p:nvPicPr>
          <p:cNvPr id="7" name="Picture 6" descr="A close up of a logo&#10;&#10;Description automatically generated">
            <a:extLst>
              <a:ext uri="{FF2B5EF4-FFF2-40B4-BE49-F238E27FC236}">
                <a16:creationId xmlns:a16="http://schemas.microsoft.com/office/drawing/2014/main" id="{CF10AC4E-5DBD-B645-916E-532214F2E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600" y="2558648"/>
            <a:ext cx="5820917" cy="3753279"/>
          </a:xfrm>
          <a:prstGeom prst="rect">
            <a:avLst/>
          </a:prstGeom>
        </p:spPr>
      </p:pic>
    </p:spTree>
    <p:extLst>
      <p:ext uri="{BB962C8B-B14F-4D97-AF65-F5344CB8AC3E}">
        <p14:creationId xmlns:p14="http://schemas.microsoft.com/office/powerpoint/2010/main" val="400809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bird&#10;&#10;Description automatically generated">
            <a:extLst>
              <a:ext uri="{FF2B5EF4-FFF2-40B4-BE49-F238E27FC236}">
                <a16:creationId xmlns:a16="http://schemas.microsoft.com/office/drawing/2014/main" id="{E9E30186-1AAD-4C4E-9039-B8BB105B0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207" y="-815908"/>
            <a:ext cx="5956300" cy="687437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15DD873-56D1-D646-9505-69E5EF920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2270" y="3013480"/>
            <a:ext cx="1244600" cy="828437"/>
          </a:xfrm>
          <a:prstGeom prst="rect">
            <a:avLst/>
          </a:prstGeom>
        </p:spPr>
      </p:pic>
      <p:sp>
        <p:nvSpPr>
          <p:cNvPr id="6" name="TextBox 5">
            <a:extLst>
              <a:ext uri="{FF2B5EF4-FFF2-40B4-BE49-F238E27FC236}">
                <a16:creationId xmlns:a16="http://schemas.microsoft.com/office/drawing/2014/main" id="{BCB4C83A-8C9A-F842-8A9B-19A896770B4A}"/>
              </a:ext>
            </a:extLst>
          </p:cNvPr>
          <p:cNvSpPr txBox="1"/>
          <p:nvPr/>
        </p:nvSpPr>
        <p:spPr>
          <a:xfrm>
            <a:off x="3638813" y="1363134"/>
            <a:ext cx="3993401"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6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Türkei</a:t>
            </a:r>
            <a:endPar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54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C562B38-A18E-E84C-B29D-F9D974CEF23F}"/>
              </a:ext>
            </a:extLst>
          </p:cNvPr>
          <p:cNvSpPr txBox="1"/>
          <p:nvPr/>
        </p:nvSpPr>
        <p:spPr>
          <a:xfrm>
            <a:off x="2252133" y="2129595"/>
            <a:ext cx="8598829"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115076"/>
                </a:solidFill>
                <a:effectLst/>
                <a:uLnTx/>
                <a:uFillTx/>
                <a:latin typeface="Century Gothic" panose="020F0302020204030204"/>
                <a:ea typeface="+mn-ea"/>
                <a:cs typeface="+mn-cs"/>
              </a:rPr>
              <a:t>letzter</a:t>
            </a:r>
            <a:r>
              <a:rPr kumimoji="0" lang="en-US" sz="66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6600" b="0" i="0" u="none" strike="noStrike" kern="1200" cap="none" spc="0" normalizeH="0" baseline="0" noProof="0" dirty="0" err="1">
                <a:ln>
                  <a:noFill/>
                </a:ln>
                <a:solidFill>
                  <a:srgbClr val="115076"/>
                </a:solidFill>
                <a:effectLst/>
                <a:uLnTx/>
                <a:uFillTx/>
                <a:latin typeface="Century Gothic" panose="020F0302020204030204"/>
                <a:ea typeface="+mn-ea"/>
                <a:cs typeface="+mn-cs"/>
              </a:rPr>
              <a:t>letzte</a:t>
            </a:r>
            <a:r>
              <a:rPr kumimoji="0" lang="en-US" sz="66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6600" b="0" i="0" u="none" strike="noStrike" kern="1200" cap="none" spc="0" normalizeH="0" baseline="0" noProof="0" dirty="0" err="1">
                <a:ln>
                  <a:noFill/>
                </a:ln>
                <a:solidFill>
                  <a:srgbClr val="115076"/>
                </a:solidFill>
                <a:effectLst/>
                <a:uLnTx/>
                <a:uFillTx/>
                <a:latin typeface="Century Gothic" panose="020F0302020204030204"/>
                <a:ea typeface="+mn-ea"/>
                <a:cs typeface="+mn-cs"/>
              </a:rPr>
              <a:t>letztes</a:t>
            </a:r>
            <a:endParaRPr kumimoji="0" lang="en-US" sz="66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7F3E6937-9EA6-417B-9B52-CA7B8A487996}"/>
              </a:ext>
            </a:extLst>
          </p:cNvPr>
          <p:cNvSpPr txBox="1"/>
          <p:nvPr/>
        </p:nvSpPr>
        <p:spPr>
          <a:xfrm>
            <a:off x="5385423" y="3276607"/>
            <a:ext cx="148951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a:t>
            </a:r>
          </a:p>
        </p:txBody>
      </p:sp>
    </p:spTree>
    <p:extLst>
      <p:ext uri="{BB962C8B-B14F-4D97-AF65-F5344CB8AC3E}">
        <p14:creationId xmlns:p14="http://schemas.microsoft.com/office/powerpoint/2010/main" val="50743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C562B38-A18E-E84C-B29D-F9D974CEF23F}"/>
              </a:ext>
            </a:extLst>
          </p:cNvPr>
          <p:cNvSpPr txBox="1"/>
          <p:nvPr/>
        </p:nvSpPr>
        <p:spPr>
          <a:xfrm>
            <a:off x="2252133" y="2129595"/>
            <a:ext cx="8239756"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115076"/>
                </a:solidFill>
                <a:effectLst/>
                <a:uLnTx/>
                <a:uFillTx/>
                <a:latin typeface="Century Gothic" panose="020F0302020204030204"/>
                <a:ea typeface="+mn-ea"/>
                <a:cs typeface="+mn-cs"/>
              </a:rPr>
              <a:t>dieser</a:t>
            </a:r>
            <a:r>
              <a:rPr kumimoji="0" lang="en-US" sz="66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6600" b="0" i="0" u="none" strike="noStrike" kern="1200" cap="none" spc="0" normalizeH="0" baseline="0" noProof="0" dirty="0" err="1">
                <a:ln>
                  <a:noFill/>
                </a:ln>
                <a:solidFill>
                  <a:srgbClr val="115076"/>
                </a:solidFill>
                <a:effectLst/>
                <a:uLnTx/>
                <a:uFillTx/>
                <a:latin typeface="Century Gothic" panose="020F0302020204030204"/>
                <a:ea typeface="+mn-ea"/>
                <a:cs typeface="+mn-cs"/>
              </a:rPr>
              <a:t>diese</a:t>
            </a:r>
            <a:r>
              <a:rPr kumimoji="0" lang="en-US" sz="6600" b="0" i="0" u="none" strike="noStrike" kern="1200" cap="none" spc="0" normalizeH="0" baseline="0" noProof="0" dirty="0">
                <a:ln>
                  <a:noFill/>
                </a:ln>
                <a:solidFill>
                  <a:srgbClr val="115076"/>
                </a:solidFill>
                <a:effectLst/>
                <a:uLnTx/>
                <a:uFillTx/>
                <a:latin typeface="Century Gothic" panose="020F0302020204030204"/>
                <a:ea typeface="+mn-ea"/>
                <a:cs typeface="+mn-cs"/>
              </a:rPr>
              <a:t>, dieses</a:t>
            </a:r>
          </a:p>
        </p:txBody>
      </p:sp>
      <p:sp>
        <p:nvSpPr>
          <p:cNvPr id="8" name="TextBox 7">
            <a:extLst>
              <a:ext uri="{FF2B5EF4-FFF2-40B4-BE49-F238E27FC236}">
                <a16:creationId xmlns:a16="http://schemas.microsoft.com/office/drawing/2014/main" id="{7F3E6937-9EA6-417B-9B52-CA7B8A487996}"/>
              </a:ext>
            </a:extLst>
          </p:cNvPr>
          <p:cNvSpPr txBox="1"/>
          <p:nvPr/>
        </p:nvSpPr>
        <p:spPr>
          <a:xfrm>
            <a:off x="5385423" y="3276607"/>
            <a:ext cx="144943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a:t>
            </a:r>
          </a:p>
        </p:txBody>
      </p:sp>
    </p:spTree>
    <p:extLst>
      <p:ext uri="{BB962C8B-B14F-4D97-AF65-F5344CB8AC3E}">
        <p14:creationId xmlns:p14="http://schemas.microsoft.com/office/powerpoint/2010/main" val="269185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C562B38-A18E-E84C-B29D-F9D974CEF23F}"/>
              </a:ext>
            </a:extLst>
          </p:cNvPr>
          <p:cNvSpPr txBox="1"/>
          <p:nvPr/>
        </p:nvSpPr>
        <p:spPr>
          <a:xfrm>
            <a:off x="3468231" y="2006510"/>
            <a:ext cx="5323893"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115076"/>
                </a:solidFill>
                <a:effectLst/>
                <a:uLnTx/>
                <a:uFillTx/>
                <a:latin typeface="Century Gothic" panose="020F0302020204030204"/>
                <a:ea typeface="+mn-ea"/>
                <a:cs typeface="+mn-cs"/>
              </a:rPr>
              <a:t>selbst</a:t>
            </a:r>
            <a:r>
              <a:rPr kumimoji="0" lang="en-US" sz="66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6600" b="0" i="0" u="none" strike="noStrike" kern="1200" cap="none" spc="0" normalizeH="0" baseline="0" noProof="0" dirty="0" err="1">
                <a:ln>
                  <a:noFill/>
                </a:ln>
                <a:solidFill>
                  <a:srgbClr val="115076"/>
                </a:solidFill>
                <a:effectLst/>
                <a:uLnTx/>
                <a:uFillTx/>
                <a:latin typeface="Century Gothic" panose="020F0302020204030204"/>
                <a:ea typeface="+mn-ea"/>
                <a:cs typeface="+mn-cs"/>
              </a:rPr>
              <a:t>selber</a:t>
            </a:r>
            <a:endParaRPr kumimoji="0" lang="en-US" sz="66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7F3E6937-9EA6-417B-9B52-CA7B8A487996}"/>
              </a:ext>
            </a:extLst>
          </p:cNvPr>
          <p:cNvSpPr txBox="1"/>
          <p:nvPr/>
        </p:nvSpPr>
        <p:spPr>
          <a:xfrm>
            <a:off x="5571690" y="3187584"/>
            <a:ext cx="16466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[-self]</a:t>
            </a:r>
          </a:p>
        </p:txBody>
      </p:sp>
    </p:spTree>
    <p:extLst>
      <p:ext uri="{BB962C8B-B14F-4D97-AF65-F5344CB8AC3E}">
        <p14:creationId xmlns:p14="http://schemas.microsoft.com/office/powerpoint/2010/main" val="377689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C562B38-A18E-E84C-B29D-F9D974CEF23F}"/>
              </a:ext>
            </a:extLst>
          </p:cNvPr>
          <p:cNvSpPr txBox="1"/>
          <p:nvPr/>
        </p:nvSpPr>
        <p:spPr>
          <a:xfrm>
            <a:off x="4771759" y="2015088"/>
            <a:ext cx="2648482" cy="1107996"/>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schon</a:t>
            </a:r>
            <a:endParaRPr kumimoji="0" lang="en-US"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D6325E42-263E-5B44-99B3-1D5069A28B63}"/>
              </a:ext>
            </a:extLst>
          </p:cNvPr>
          <p:cNvSpPr txBox="1"/>
          <p:nvPr/>
        </p:nvSpPr>
        <p:spPr>
          <a:xfrm>
            <a:off x="4795770" y="3347647"/>
            <a:ext cx="26901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[already]</a:t>
            </a:r>
          </a:p>
        </p:txBody>
      </p:sp>
    </p:spTree>
    <p:extLst>
      <p:ext uri="{BB962C8B-B14F-4D97-AF65-F5344CB8AC3E}">
        <p14:creationId xmlns:p14="http://schemas.microsoft.com/office/powerpoint/2010/main" val="335546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0685C8E-DD6F-4414-9785-FAB3681B06DA}"/>
              </a:ext>
            </a:extLst>
          </p:cNvPr>
          <p:cNvSpPr txBox="1"/>
          <p:nvPr/>
        </p:nvSpPr>
        <p:spPr>
          <a:xfrm>
            <a:off x="1447072" y="5259378"/>
            <a:ext cx="1607349" cy="430887"/>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fun</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8" name="TextBox 7">
            <a:extLst>
              <a:ext uri="{FF2B5EF4-FFF2-40B4-BE49-F238E27FC236}">
                <a16:creationId xmlns:a16="http://schemas.microsoft.com/office/drawing/2014/main" id="{E952A841-9A97-4F2F-94D8-F17C797A4E33}"/>
              </a:ext>
            </a:extLst>
          </p:cNvPr>
          <p:cNvSpPr txBox="1"/>
          <p:nvPr/>
        </p:nvSpPr>
        <p:spPr>
          <a:xfrm>
            <a:off x="3343425" y="1533396"/>
            <a:ext cx="1365757" cy="430887"/>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rPr>
              <a:t>August</a:t>
            </a:r>
          </a:p>
        </p:txBody>
      </p:sp>
      <p:sp>
        <p:nvSpPr>
          <p:cNvPr id="10" name="TextBox 9">
            <a:extLst>
              <a:ext uri="{FF2B5EF4-FFF2-40B4-BE49-F238E27FC236}">
                <a16:creationId xmlns:a16="http://schemas.microsoft.com/office/drawing/2014/main" id="{A1D26E25-F6AB-495B-9BF9-D6433AFB606C}"/>
              </a:ext>
            </a:extLst>
          </p:cNvPr>
          <p:cNvSpPr txBox="1"/>
          <p:nvPr/>
        </p:nvSpPr>
        <p:spPr>
          <a:xfrm>
            <a:off x="5088928" y="1526230"/>
            <a:ext cx="1548000" cy="430887"/>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July</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86891419-FD4F-43A1-8545-B88F1B384D74}"/>
              </a:ext>
            </a:extLst>
          </p:cNvPr>
          <p:cNvSpPr txBox="1"/>
          <p:nvPr/>
        </p:nvSpPr>
        <p:spPr>
          <a:xfrm>
            <a:off x="8481356" y="1526230"/>
            <a:ext cx="1584000"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clothing</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25F8475A-677D-42E1-9319-BDFBA5DDF07A}"/>
              </a:ext>
            </a:extLst>
          </p:cNvPr>
          <p:cNvSpPr txBox="1"/>
          <p:nvPr/>
        </p:nvSpPr>
        <p:spPr>
          <a:xfrm>
            <a:off x="6768527" y="1526230"/>
            <a:ext cx="1548000"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holidays</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6D3146DA-F101-490F-96DD-A70E21030655}"/>
              </a:ext>
            </a:extLst>
          </p:cNvPr>
          <p:cNvSpPr txBox="1"/>
          <p:nvPr/>
        </p:nvSpPr>
        <p:spPr>
          <a:xfrm>
            <a:off x="8469812" y="1404862"/>
            <a:ext cx="1607087"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Kleidung</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080632C7-8410-40CD-8801-7E3A47F8B5C8}"/>
              </a:ext>
            </a:extLst>
          </p:cNvPr>
          <p:cNvSpPr txBox="1"/>
          <p:nvPr/>
        </p:nvSpPr>
        <p:spPr>
          <a:xfrm>
            <a:off x="1486590" y="1533396"/>
            <a:ext cx="1584000" cy="430887"/>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culture</a:t>
            </a:r>
          </a:p>
        </p:txBody>
      </p:sp>
      <p:sp>
        <p:nvSpPr>
          <p:cNvPr id="15" name="TextBox 14">
            <a:extLst>
              <a:ext uri="{FF2B5EF4-FFF2-40B4-BE49-F238E27FC236}">
                <a16:creationId xmlns:a16="http://schemas.microsoft.com/office/drawing/2014/main" id="{1A5E6421-FCC1-41D0-A304-1F7F6141C61A}"/>
              </a:ext>
            </a:extLst>
          </p:cNvPr>
          <p:cNvSpPr txBox="1"/>
          <p:nvPr/>
        </p:nvSpPr>
        <p:spPr>
          <a:xfrm>
            <a:off x="1486590" y="2339970"/>
            <a:ext cx="2689347" cy="769441"/>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a:t>
            </a: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visit</a:t>
            </a: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visiting</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EE14F3FB-C519-4E41-A46B-BB84B01C56A5}"/>
              </a:ext>
            </a:extLst>
          </p:cNvPr>
          <p:cNvSpPr txBox="1"/>
          <p:nvPr/>
        </p:nvSpPr>
        <p:spPr>
          <a:xfrm>
            <a:off x="1447073" y="3441929"/>
            <a:ext cx="1607348"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tour</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5BB6936-8823-42F9-9706-BF12D0758B87}"/>
              </a:ext>
            </a:extLst>
          </p:cNvPr>
          <p:cNvSpPr txBox="1"/>
          <p:nvPr/>
        </p:nvSpPr>
        <p:spPr>
          <a:xfrm>
            <a:off x="3270191" y="3422429"/>
            <a:ext cx="1245909"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this</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752826A9-7848-4812-959C-DF18D44C6656}"/>
              </a:ext>
            </a:extLst>
          </p:cNvPr>
          <p:cNvSpPr txBox="1"/>
          <p:nvPr/>
        </p:nvSpPr>
        <p:spPr>
          <a:xfrm>
            <a:off x="3291291" y="4950376"/>
            <a:ext cx="1256946"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rPr>
              <a:t>last</a:t>
            </a:r>
          </a:p>
        </p:txBody>
      </p:sp>
      <p:sp>
        <p:nvSpPr>
          <p:cNvPr id="19" name="TextBox 18">
            <a:extLst>
              <a:ext uri="{FF2B5EF4-FFF2-40B4-BE49-F238E27FC236}">
                <a16:creationId xmlns:a16="http://schemas.microsoft.com/office/drawing/2014/main" id="{90430376-30F8-4C3B-B4E3-6E22B81F2301}"/>
              </a:ext>
            </a:extLst>
          </p:cNvPr>
          <p:cNvSpPr txBox="1">
            <a:spLocks/>
          </p:cNvSpPr>
          <p:nvPr/>
        </p:nvSpPr>
        <p:spPr>
          <a:xfrm>
            <a:off x="4708275" y="5026506"/>
            <a:ext cx="1245600"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Turkey</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EBB9BC3-04B0-4D2E-9A4F-456C9E3D2CAF}"/>
              </a:ext>
            </a:extLst>
          </p:cNvPr>
          <p:cNvSpPr txBox="1"/>
          <p:nvPr/>
        </p:nvSpPr>
        <p:spPr>
          <a:xfrm>
            <a:off x="4360896" y="2336147"/>
            <a:ext cx="2620116" cy="769441"/>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a:t>
            </a: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experience</a:t>
            </a: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experiencing</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22" name="TextBox 21">
            <a:extLst>
              <a:ext uri="{FF2B5EF4-FFF2-40B4-BE49-F238E27FC236}">
                <a16:creationId xmlns:a16="http://schemas.microsoft.com/office/drawing/2014/main" id="{F1AE0070-9430-4BB9-AB21-2EE7243977BF}"/>
              </a:ext>
            </a:extLst>
          </p:cNvPr>
          <p:cNvSpPr txBox="1"/>
          <p:nvPr/>
        </p:nvSpPr>
        <p:spPr>
          <a:xfrm>
            <a:off x="4706348" y="3534429"/>
            <a:ext cx="1260000"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-self</a:t>
            </a:r>
          </a:p>
        </p:txBody>
      </p:sp>
      <p:sp>
        <p:nvSpPr>
          <p:cNvPr id="23" name="TextBox 22">
            <a:extLst>
              <a:ext uri="{FF2B5EF4-FFF2-40B4-BE49-F238E27FC236}">
                <a16:creationId xmlns:a16="http://schemas.microsoft.com/office/drawing/2014/main" id="{6DDA2EDF-9A8C-421C-813B-828F522AA171}"/>
              </a:ext>
            </a:extLst>
          </p:cNvPr>
          <p:cNvSpPr txBox="1"/>
          <p:nvPr/>
        </p:nvSpPr>
        <p:spPr>
          <a:xfrm>
            <a:off x="4693875" y="4329943"/>
            <a:ext cx="1260000" cy="43088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115076"/>
                </a:solidFill>
                <a:effectLst/>
                <a:uLnTx/>
                <a:uFillTx/>
                <a:latin typeface="Century Gothic" panose="020F0302020204030204"/>
                <a:ea typeface="+mn-ea"/>
                <a:cs typeface="+mn-cs"/>
              </a:rPr>
              <a:t>already</a:t>
            </a:r>
            <a:endPar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F302BD03-3C66-4C39-98D6-4F62265D4550}"/>
              </a:ext>
            </a:extLst>
          </p:cNvPr>
          <p:cNvSpPr txBox="1"/>
          <p:nvPr/>
        </p:nvSpPr>
        <p:spPr>
          <a:xfrm>
            <a:off x="1447073" y="4408112"/>
            <a:ext cx="1607349" cy="716833"/>
          </a:xfrm>
          <a:prstGeom prst="rect">
            <a:avLst/>
          </a:prstGeom>
          <a:solidFill>
            <a:schemeClr val="accent2">
              <a:lumMod val="20000"/>
              <a:lumOff val="80000"/>
            </a:schemeClr>
          </a:solidFill>
          <a:ln>
            <a:solidFill>
              <a:srgbClr val="0070C0"/>
            </a:solidFill>
          </a:ln>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pull, </a:t>
            </a: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pulling</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A699069-FAFB-4C53-803E-92668920A367}"/>
              </a:ext>
            </a:extLst>
          </p:cNvPr>
          <p:cNvSpPr txBox="1"/>
          <p:nvPr/>
        </p:nvSpPr>
        <p:spPr>
          <a:xfrm>
            <a:off x="7149356" y="2336147"/>
            <a:ext cx="2916000" cy="769441"/>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a:t>
            </a: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buy</a:t>
            </a: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buying</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26" name="TextBox 25">
            <a:extLst>
              <a:ext uri="{FF2B5EF4-FFF2-40B4-BE49-F238E27FC236}">
                <a16:creationId xmlns:a16="http://schemas.microsoft.com/office/drawing/2014/main" id="{1613CEA4-A494-42B0-8367-2590314CD76B}"/>
              </a:ext>
            </a:extLst>
          </p:cNvPr>
          <p:cNvSpPr txBox="1"/>
          <p:nvPr/>
        </p:nvSpPr>
        <p:spPr>
          <a:xfrm>
            <a:off x="6163741" y="3534429"/>
            <a:ext cx="1729476" cy="769441"/>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a:t>
            </a: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throw</a:t>
            </a: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throwing</a:t>
            </a:r>
            <a:endPar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013558B4-50A5-4240-A748-956DB8C470B1}"/>
              </a:ext>
            </a:extLst>
          </p:cNvPr>
          <p:cNvSpPr txBox="1"/>
          <p:nvPr/>
        </p:nvSpPr>
        <p:spPr>
          <a:xfrm>
            <a:off x="6181336" y="4737621"/>
            <a:ext cx="1729476" cy="769441"/>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a:t>
            </a: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win</a:t>
            </a: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winning</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94E6B93-BEB7-4DED-A844-1AD9AE000519}"/>
              </a:ext>
            </a:extLst>
          </p:cNvPr>
          <p:cNvSpPr txBox="1"/>
          <p:nvPr/>
        </p:nvSpPr>
        <p:spPr>
          <a:xfrm>
            <a:off x="8189499" y="3534428"/>
            <a:ext cx="1745866" cy="769441"/>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a:t>
            </a: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begin</a:t>
            </a: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2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beginning</a:t>
            </a:r>
            <a:endPar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E44F556-2750-4DD4-8F6A-F0EA28E9C4AE}"/>
              </a:ext>
            </a:extLst>
          </p:cNvPr>
          <p:cNvSpPr txBox="1"/>
          <p:nvPr/>
        </p:nvSpPr>
        <p:spPr>
          <a:xfrm>
            <a:off x="8370116" y="4705380"/>
            <a:ext cx="1669640" cy="769441"/>
          </a:xfrm>
          <a:prstGeom prst="rect">
            <a:avLst/>
          </a:prstGeom>
          <a:solidFill>
            <a:schemeClr val="accent2">
              <a:lumMod val="20000"/>
              <a:lumOff val="80000"/>
            </a:schemeClr>
          </a:solidFill>
          <a:ln>
            <a:solidFill>
              <a:srgbClr val="0070C0"/>
            </a:solidFill>
          </a:ln>
        </p:spPr>
        <p:txBody>
          <a:bodyPr wrap="square" lIns="36000" r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rPr>
              <a:t>to </a:t>
            </a:r>
            <a:r>
              <a:rPr kumimoji="0" lang="fr-FR" sz="2200" b="0" i="0" u="none" strike="noStrike" kern="0" cap="none" spc="0" normalizeH="0" baseline="0" noProof="0" dirty="0" err="1">
                <a:ln>
                  <a:noFill/>
                </a:ln>
                <a:solidFill>
                  <a:srgbClr val="115076"/>
                </a:solidFill>
                <a:effectLst/>
                <a:uLnTx/>
                <a:uFillTx/>
                <a:latin typeface="Century Gothic" panose="020F0302020204030204"/>
                <a:ea typeface="+mn-ea"/>
                <a:cs typeface="+mn-cs"/>
              </a:rPr>
              <a:t>receive</a:t>
            </a:r>
            <a:r>
              <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rPr>
              <a:t>, </a:t>
            </a:r>
            <a:r>
              <a:rPr kumimoji="0" lang="fr-FR" sz="2200" b="0" i="0" u="none" strike="noStrike" kern="0" cap="none" spc="0" normalizeH="0" baseline="0" noProof="0" dirty="0" err="1">
                <a:ln>
                  <a:noFill/>
                </a:ln>
                <a:solidFill>
                  <a:srgbClr val="115076"/>
                </a:solidFill>
                <a:effectLst/>
                <a:uLnTx/>
                <a:uFillTx/>
                <a:latin typeface="Century Gothic" panose="020F0302020204030204"/>
                <a:ea typeface="+mn-ea"/>
                <a:cs typeface="+mn-cs"/>
              </a:rPr>
              <a:t>receiving</a:t>
            </a:r>
            <a:endParaRPr kumimoji="0" lang="fr-FR" sz="22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FE84DCF-D57F-4EF5-BDD1-09AA1E30609D}"/>
              </a:ext>
            </a:extLst>
          </p:cNvPr>
          <p:cNvSpPr txBox="1"/>
          <p:nvPr/>
        </p:nvSpPr>
        <p:spPr>
          <a:xfrm>
            <a:off x="1419106" y="2270969"/>
            <a:ext cx="2772000"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besuchen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0F06064-ED71-427F-B4D6-2B12AAD1A7F9}"/>
              </a:ext>
            </a:extLst>
          </p:cNvPr>
          <p:cNvSpPr txBox="1"/>
          <p:nvPr/>
        </p:nvSpPr>
        <p:spPr>
          <a:xfrm>
            <a:off x="4262429" y="2264623"/>
            <a:ext cx="2808000"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erleben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FA4BCE8-0AB2-4C18-B665-6AE59FCAEAFD}"/>
              </a:ext>
            </a:extLst>
          </p:cNvPr>
          <p:cNvSpPr txBox="1"/>
          <p:nvPr/>
        </p:nvSpPr>
        <p:spPr>
          <a:xfrm>
            <a:off x="7136604" y="2264623"/>
            <a:ext cx="2952000"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kaufen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0D979CEE-2A11-4B8E-A13C-0D1947E5B826}"/>
              </a:ext>
            </a:extLst>
          </p:cNvPr>
          <p:cNvSpPr txBox="1"/>
          <p:nvPr/>
        </p:nvSpPr>
        <p:spPr>
          <a:xfrm>
            <a:off x="3237376" y="3437051"/>
            <a:ext cx="1346400"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dieser</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diese</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dieses</a:t>
            </a:r>
          </a:p>
        </p:txBody>
      </p:sp>
      <p:sp>
        <p:nvSpPr>
          <p:cNvPr id="34" name="TextBox 33">
            <a:extLst>
              <a:ext uri="{FF2B5EF4-FFF2-40B4-BE49-F238E27FC236}">
                <a16:creationId xmlns:a16="http://schemas.microsoft.com/office/drawing/2014/main" id="{D63758A2-4A9F-4D10-8C7F-1101463B7E59}"/>
              </a:ext>
            </a:extLst>
          </p:cNvPr>
          <p:cNvSpPr txBox="1"/>
          <p:nvPr/>
        </p:nvSpPr>
        <p:spPr>
          <a:xfrm>
            <a:off x="3234283" y="4679818"/>
            <a:ext cx="1346400" cy="1015663"/>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t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letzter</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lezte</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letztes</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3E4E9D21-D75B-4253-BA69-D4B8F48C9BE1}"/>
              </a:ext>
            </a:extLst>
          </p:cNvPr>
          <p:cNvSpPr txBox="1"/>
          <p:nvPr/>
        </p:nvSpPr>
        <p:spPr>
          <a:xfrm>
            <a:off x="1419106" y="3453814"/>
            <a:ext cx="1728513"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18000" rIns="1800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Tour</a:t>
            </a:r>
          </a:p>
        </p:txBody>
      </p:sp>
      <p:sp>
        <p:nvSpPr>
          <p:cNvPr id="36" name="TextBox 35">
            <a:extLst>
              <a:ext uri="{FF2B5EF4-FFF2-40B4-BE49-F238E27FC236}">
                <a16:creationId xmlns:a16="http://schemas.microsoft.com/office/drawing/2014/main" id="{555F29A4-165A-424E-AD54-EADAD76A6CA8}"/>
              </a:ext>
            </a:extLst>
          </p:cNvPr>
          <p:cNvSpPr txBox="1"/>
          <p:nvPr/>
        </p:nvSpPr>
        <p:spPr>
          <a:xfrm>
            <a:off x="4673533" y="4926040"/>
            <a:ext cx="1345926"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36000" rIns="3600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Türkei</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9A0EB201-C344-4486-98D3-615E9E9F3249}"/>
              </a:ext>
            </a:extLst>
          </p:cNvPr>
          <p:cNvSpPr txBox="1"/>
          <p:nvPr/>
        </p:nvSpPr>
        <p:spPr>
          <a:xfrm>
            <a:off x="4672732" y="3450114"/>
            <a:ext cx="1383633"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selbst</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selber</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1BA14872-1608-4DBB-AF00-AC135F8F9E8E}"/>
              </a:ext>
            </a:extLst>
          </p:cNvPr>
          <p:cNvSpPr txBox="1"/>
          <p:nvPr/>
        </p:nvSpPr>
        <p:spPr>
          <a:xfrm>
            <a:off x="6126039" y="3451608"/>
            <a:ext cx="1827387"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werfen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4BA7827B-F1A2-4029-9E7B-702440F684F1}"/>
              </a:ext>
            </a:extLst>
          </p:cNvPr>
          <p:cNvSpPr txBox="1"/>
          <p:nvPr/>
        </p:nvSpPr>
        <p:spPr>
          <a:xfrm>
            <a:off x="8027199" y="3444150"/>
            <a:ext cx="2052408"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beginnen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D4928FC-AFA6-4B98-B3A9-732260679A1E}"/>
              </a:ext>
            </a:extLst>
          </p:cNvPr>
          <p:cNvSpPr txBox="1"/>
          <p:nvPr/>
        </p:nvSpPr>
        <p:spPr>
          <a:xfrm>
            <a:off x="4684158" y="4329943"/>
            <a:ext cx="1368000" cy="430887"/>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schon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A31761ED-FEBD-4E3B-965F-F61D0E5F2133}"/>
              </a:ext>
            </a:extLst>
          </p:cNvPr>
          <p:cNvSpPr txBox="1"/>
          <p:nvPr/>
        </p:nvSpPr>
        <p:spPr>
          <a:xfrm>
            <a:off x="1408098" y="4365456"/>
            <a:ext cx="1745122"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ziehen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63377523-B797-4F46-8836-C80F48A49FCA}"/>
              </a:ext>
            </a:extLst>
          </p:cNvPr>
          <p:cNvSpPr txBox="1"/>
          <p:nvPr/>
        </p:nvSpPr>
        <p:spPr>
          <a:xfrm>
            <a:off x="6128489" y="4595115"/>
            <a:ext cx="1822489"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gewinnen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3424EB9F-7099-464E-892C-0FA3FBA0CC9C}"/>
              </a:ext>
            </a:extLst>
          </p:cNvPr>
          <p:cNvSpPr txBox="1"/>
          <p:nvPr/>
        </p:nvSpPr>
        <p:spPr>
          <a:xfrm>
            <a:off x="8027199" y="4595115"/>
            <a:ext cx="2052408" cy="1107996"/>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erhalten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7399C2F0-2D7E-4546-9AFD-0307FFA5970A}"/>
              </a:ext>
            </a:extLst>
          </p:cNvPr>
          <p:cNvSpPr txBox="1"/>
          <p:nvPr/>
        </p:nvSpPr>
        <p:spPr>
          <a:xfrm>
            <a:off x="6691699" y="1404862"/>
            <a:ext cx="1732530"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Ferien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92937D9F-F1B8-4AFC-9041-E1C2F1842FF9}"/>
              </a:ext>
            </a:extLst>
          </p:cNvPr>
          <p:cNvSpPr txBox="1"/>
          <p:nvPr/>
        </p:nvSpPr>
        <p:spPr>
          <a:xfrm>
            <a:off x="4903474" y="1404862"/>
            <a:ext cx="1732530"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72286"/>
                      <a:gd name="connsiteY0" fmla="*/ 0 h 461665"/>
                      <a:gd name="connsiteX1" fmla="*/ 520208 w 1472286"/>
                      <a:gd name="connsiteY1" fmla="*/ 0 h 461665"/>
                      <a:gd name="connsiteX2" fmla="*/ 1010970 w 1472286"/>
                      <a:gd name="connsiteY2" fmla="*/ 0 h 461665"/>
                      <a:gd name="connsiteX3" fmla="*/ 1472286 w 1472286"/>
                      <a:gd name="connsiteY3" fmla="*/ 0 h 461665"/>
                      <a:gd name="connsiteX4" fmla="*/ 1472286 w 1472286"/>
                      <a:gd name="connsiteY4" fmla="*/ 461665 h 461665"/>
                      <a:gd name="connsiteX5" fmla="*/ 996247 w 1472286"/>
                      <a:gd name="connsiteY5" fmla="*/ 461665 h 461665"/>
                      <a:gd name="connsiteX6" fmla="*/ 490762 w 1472286"/>
                      <a:gd name="connsiteY6" fmla="*/ 461665 h 461665"/>
                      <a:gd name="connsiteX7" fmla="*/ 0 w 1472286"/>
                      <a:gd name="connsiteY7" fmla="*/ 461665 h 461665"/>
                      <a:gd name="connsiteX8" fmla="*/ 0 w 147228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286" h="461665" fill="none" extrusionOk="0">
                        <a:moveTo>
                          <a:pt x="0" y="0"/>
                        </a:moveTo>
                        <a:cubicBezTo>
                          <a:pt x="229852" y="-62304"/>
                          <a:pt x="312845" y="35230"/>
                          <a:pt x="520208" y="0"/>
                        </a:cubicBezTo>
                        <a:cubicBezTo>
                          <a:pt x="727571" y="-35230"/>
                          <a:pt x="834407" y="23861"/>
                          <a:pt x="1010970" y="0"/>
                        </a:cubicBezTo>
                        <a:cubicBezTo>
                          <a:pt x="1187533" y="-23861"/>
                          <a:pt x="1262838" y="40529"/>
                          <a:pt x="1472286" y="0"/>
                        </a:cubicBezTo>
                        <a:cubicBezTo>
                          <a:pt x="1489041" y="94610"/>
                          <a:pt x="1433726" y="280344"/>
                          <a:pt x="1472286" y="461665"/>
                        </a:cubicBezTo>
                        <a:cubicBezTo>
                          <a:pt x="1306693" y="494903"/>
                          <a:pt x="1196195" y="409952"/>
                          <a:pt x="996247" y="461665"/>
                        </a:cubicBezTo>
                        <a:cubicBezTo>
                          <a:pt x="796299" y="513378"/>
                          <a:pt x="618535" y="449343"/>
                          <a:pt x="490762" y="461665"/>
                        </a:cubicBezTo>
                        <a:cubicBezTo>
                          <a:pt x="362989" y="473987"/>
                          <a:pt x="216212" y="417189"/>
                          <a:pt x="0" y="461665"/>
                        </a:cubicBezTo>
                        <a:cubicBezTo>
                          <a:pt x="-30993" y="267327"/>
                          <a:pt x="49368" y="106356"/>
                          <a:pt x="0" y="0"/>
                        </a:cubicBezTo>
                        <a:close/>
                      </a:path>
                      <a:path w="1472286" h="461665" stroke="0" extrusionOk="0">
                        <a:moveTo>
                          <a:pt x="0" y="0"/>
                        </a:moveTo>
                        <a:cubicBezTo>
                          <a:pt x="103069" y="-50060"/>
                          <a:pt x="248598" y="32538"/>
                          <a:pt x="461316" y="0"/>
                        </a:cubicBezTo>
                        <a:cubicBezTo>
                          <a:pt x="674034" y="-32538"/>
                          <a:pt x="761915" y="5825"/>
                          <a:pt x="966801" y="0"/>
                        </a:cubicBezTo>
                        <a:cubicBezTo>
                          <a:pt x="1171687" y="-5825"/>
                          <a:pt x="1272873" y="6140"/>
                          <a:pt x="1472286" y="0"/>
                        </a:cubicBezTo>
                        <a:cubicBezTo>
                          <a:pt x="1513031" y="144381"/>
                          <a:pt x="1444949" y="310071"/>
                          <a:pt x="1472286" y="461665"/>
                        </a:cubicBezTo>
                        <a:cubicBezTo>
                          <a:pt x="1313443" y="490539"/>
                          <a:pt x="1160300" y="443220"/>
                          <a:pt x="1025693" y="461665"/>
                        </a:cubicBezTo>
                        <a:cubicBezTo>
                          <a:pt x="891086" y="480110"/>
                          <a:pt x="750738" y="445346"/>
                          <a:pt x="549653" y="461665"/>
                        </a:cubicBezTo>
                        <a:cubicBezTo>
                          <a:pt x="348568" y="477984"/>
                          <a:pt x="151660" y="4175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Juli</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A51958F4-ABA7-4EDC-B626-F12F4419C962}"/>
              </a:ext>
            </a:extLst>
          </p:cNvPr>
          <p:cNvSpPr txBox="1"/>
          <p:nvPr/>
        </p:nvSpPr>
        <p:spPr>
          <a:xfrm>
            <a:off x="3291291" y="1404862"/>
            <a:ext cx="1548000"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1607132"/>
                      <a:gd name="connsiteY0" fmla="*/ 0 h 461665"/>
                      <a:gd name="connsiteX1" fmla="*/ 567853 w 1607132"/>
                      <a:gd name="connsiteY1" fmla="*/ 0 h 461665"/>
                      <a:gd name="connsiteX2" fmla="*/ 1103564 w 1607132"/>
                      <a:gd name="connsiteY2" fmla="*/ 0 h 461665"/>
                      <a:gd name="connsiteX3" fmla="*/ 1607132 w 1607132"/>
                      <a:gd name="connsiteY3" fmla="*/ 0 h 461665"/>
                      <a:gd name="connsiteX4" fmla="*/ 1607132 w 1607132"/>
                      <a:gd name="connsiteY4" fmla="*/ 461665 h 461665"/>
                      <a:gd name="connsiteX5" fmla="*/ 1087493 w 1607132"/>
                      <a:gd name="connsiteY5" fmla="*/ 461665 h 461665"/>
                      <a:gd name="connsiteX6" fmla="*/ 535711 w 1607132"/>
                      <a:gd name="connsiteY6" fmla="*/ 461665 h 461665"/>
                      <a:gd name="connsiteX7" fmla="*/ 0 w 1607132"/>
                      <a:gd name="connsiteY7" fmla="*/ 461665 h 461665"/>
                      <a:gd name="connsiteX8" fmla="*/ 0 w 160713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132" h="461665" fill="none" extrusionOk="0">
                        <a:moveTo>
                          <a:pt x="0" y="0"/>
                        </a:moveTo>
                        <a:cubicBezTo>
                          <a:pt x="187216" y="-60101"/>
                          <a:pt x="432278" y="13446"/>
                          <a:pt x="567853" y="0"/>
                        </a:cubicBezTo>
                        <a:cubicBezTo>
                          <a:pt x="703428" y="-13446"/>
                          <a:pt x="907124" y="59528"/>
                          <a:pt x="1103564" y="0"/>
                        </a:cubicBezTo>
                        <a:cubicBezTo>
                          <a:pt x="1300004" y="-59528"/>
                          <a:pt x="1361642" y="32994"/>
                          <a:pt x="1607132" y="0"/>
                        </a:cubicBezTo>
                        <a:cubicBezTo>
                          <a:pt x="1623887" y="94610"/>
                          <a:pt x="1568572" y="280344"/>
                          <a:pt x="1607132" y="461665"/>
                        </a:cubicBezTo>
                        <a:cubicBezTo>
                          <a:pt x="1407557" y="468329"/>
                          <a:pt x="1320129" y="437362"/>
                          <a:pt x="1087493" y="461665"/>
                        </a:cubicBezTo>
                        <a:cubicBezTo>
                          <a:pt x="854857" y="485968"/>
                          <a:pt x="656975" y="433270"/>
                          <a:pt x="535711" y="461665"/>
                        </a:cubicBezTo>
                        <a:cubicBezTo>
                          <a:pt x="414447" y="490060"/>
                          <a:pt x="203843" y="427345"/>
                          <a:pt x="0" y="461665"/>
                        </a:cubicBezTo>
                        <a:cubicBezTo>
                          <a:pt x="-30993" y="267327"/>
                          <a:pt x="49368" y="106356"/>
                          <a:pt x="0" y="0"/>
                        </a:cubicBezTo>
                        <a:close/>
                      </a:path>
                      <a:path w="1607132" h="461665" stroke="0" extrusionOk="0">
                        <a:moveTo>
                          <a:pt x="0" y="0"/>
                        </a:moveTo>
                        <a:cubicBezTo>
                          <a:pt x="245591" y="-5966"/>
                          <a:pt x="300578" y="45472"/>
                          <a:pt x="503568" y="0"/>
                        </a:cubicBezTo>
                        <a:cubicBezTo>
                          <a:pt x="706558" y="-45472"/>
                          <a:pt x="937419" y="9695"/>
                          <a:pt x="1055350" y="0"/>
                        </a:cubicBezTo>
                        <a:cubicBezTo>
                          <a:pt x="1173281" y="-9695"/>
                          <a:pt x="1440833" y="10338"/>
                          <a:pt x="1607132" y="0"/>
                        </a:cubicBezTo>
                        <a:cubicBezTo>
                          <a:pt x="1647877" y="144381"/>
                          <a:pt x="1579795" y="310071"/>
                          <a:pt x="1607132" y="461665"/>
                        </a:cubicBezTo>
                        <a:cubicBezTo>
                          <a:pt x="1420435" y="467696"/>
                          <a:pt x="1292414" y="440782"/>
                          <a:pt x="1119635" y="461665"/>
                        </a:cubicBezTo>
                        <a:cubicBezTo>
                          <a:pt x="946856" y="482548"/>
                          <a:pt x="857186" y="401701"/>
                          <a:pt x="599996" y="461665"/>
                        </a:cubicBezTo>
                        <a:cubicBezTo>
                          <a:pt x="342806" y="521629"/>
                          <a:pt x="270448" y="4503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August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31275E18-C854-4904-93A8-56E4DA69A14E}"/>
              </a:ext>
            </a:extLst>
          </p:cNvPr>
          <p:cNvSpPr txBox="1"/>
          <p:nvPr/>
        </p:nvSpPr>
        <p:spPr>
          <a:xfrm>
            <a:off x="1427392" y="5273087"/>
            <a:ext cx="1733290" cy="430887"/>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der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Spaß</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5D1B6167-1491-4E18-9C33-888070815045}"/>
              </a:ext>
            </a:extLst>
          </p:cNvPr>
          <p:cNvSpPr txBox="1"/>
          <p:nvPr/>
        </p:nvSpPr>
        <p:spPr>
          <a:xfrm>
            <a:off x="1404856" y="1404610"/>
            <a:ext cx="1808460" cy="769441"/>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Kultur</a:t>
            </a:r>
          </a:p>
        </p:txBody>
      </p:sp>
    </p:spTree>
    <p:extLst>
      <p:ext uri="{BB962C8B-B14F-4D97-AF65-F5344CB8AC3E}">
        <p14:creationId xmlns:p14="http://schemas.microsoft.com/office/powerpoint/2010/main" val="145919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34"/>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8" presetClass="exit" presetSubtype="9" fill="hold" grpId="0" nodeType="clickEffect">
                                  <p:stCondLst>
                                    <p:cond delay="0"/>
                                  </p:stCondLst>
                                  <p:childTnLst>
                                    <p:animEffect transition="out" filter="strips(upLeft)">
                                      <p:cBhvr>
                                        <p:cTn id="10" dur="5000"/>
                                        <p:tgtEl>
                                          <p:spTgt spid="34"/>
                                        </p:tgtEl>
                                      </p:cBhvr>
                                    </p:animEffect>
                                    <p:set>
                                      <p:cBhvr>
                                        <p:cTn id="11" dur="1" fill="hold">
                                          <p:stCondLst>
                                            <p:cond delay="4999"/>
                                          </p:stCondLst>
                                        </p:cTn>
                                        <p:tgtEl>
                                          <p:spTgt spid="3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2000" fill="hold"/>
                                        <p:tgtEl>
                                          <p:spTgt spid="49"/>
                                        </p:tgtEl>
                                        <p:attrNameLst>
                                          <p:attrName>style.color</p:attrName>
                                        </p:attrNameLst>
                                      </p:cBhvr>
                                      <p:to>
                                        <a:schemeClr val="accent2"/>
                                      </p:to>
                                    </p:animClr>
                                  </p:childTnLst>
                                </p:cTn>
                              </p:par>
                            </p:childTnLst>
                          </p:cTn>
                        </p:par>
                      </p:childTnLst>
                    </p:cTn>
                  </p:par>
                  <p:par>
                    <p:cTn id="16" fill="hold">
                      <p:stCondLst>
                        <p:cond delay="indefinite"/>
                      </p:stCondLst>
                      <p:childTnLst>
                        <p:par>
                          <p:cTn id="17" fill="hold">
                            <p:stCondLst>
                              <p:cond delay="0"/>
                            </p:stCondLst>
                            <p:childTnLst>
                              <p:par>
                                <p:cTn id="18" presetID="18" presetClass="exit" presetSubtype="9" fill="hold" grpId="0" nodeType="clickEffect">
                                  <p:stCondLst>
                                    <p:cond delay="0"/>
                                  </p:stCondLst>
                                  <p:childTnLst>
                                    <p:animEffect transition="out" filter="strips(upLeft)">
                                      <p:cBhvr>
                                        <p:cTn id="19" dur="5000"/>
                                        <p:tgtEl>
                                          <p:spTgt spid="49"/>
                                        </p:tgtEl>
                                      </p:cBhvr>
                                    </p:animEffect>
                                    <p:set>
                                      <p:cBhvr>
                                        <p:cTn id="20" dur="1" fill="hold">
                                          <p:stCondLst>
                                            <p:cond delay="4999"/>
                                          </p:stCondLst>
                                        </p:cTn>
                                        <p:tgtEl>
                                          <p:spTgt spid="4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31"/>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18" presetClass="exit" presetSubtype="9" fill="hold" grpId="0" nodeType="clickEffect">
                                  <p:stCondLst>
                                    <p:cond delay="0"/>
                                  </p:stCondLst>
                                  <p:childTnLst>
                                    <p:animEffect transition="out" filter="strips(upLeft)">
                                      <p:cBhvr>
                                        <p:cTn id="28" dur="5000"/>
                                        <p:tgtEl>
                                          <p:spTgt spid="31"/>
                                        </p:tgtEl>
                                      </p:cBhvr>
                                    </p:animEffect>
                                    <p:set>
                                      <p:cBhvr>
                                        <p:cTn id="29" dur="1" fill="hold">
                                          <p:stCondLst>
                                            <p:cond delay="4999"/>
                                          </p:stCondLst>
                                        </p:cTn>
                                        <p:tgtEl>
                                          <p:spTgt spid="3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46"/>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18" presetClass="exit" presetSubtype="9" fill="hold" grpId="0" nodeType="clickEffect">
                                  <p:stCondLst>
                                    <p:cond delay="0"/>
                                  </p:stCondLst>
                                  <p:childTnLst>
                                    <p:animEffect transition="out" filter="strips(upLeft)">
                                      <p:cBhvr>
                                        <p:cTn id="37" dur="5000"/>
                                        <p:tgtEl>
                                          <p:spTgt spid="46"/>
                                        </p:tgtEl>
                                      </p:cBhvr>
                                    </p:animEffect>
                                    <p:set>
                                      <p:cBhvr>
                                        <p:cTn id="38" dur="1" fill="hold">
                                          <p:stCondLst>
                                            <p:cond delay="4999"/>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42"/>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18" presetClass="exit" presetSubtype="9" fill="hold" grpId="0" nodeType="clickEffect">
                                  <p:stCondLst>
                                    <p:cond delay="0"/>
                                  </p:stCondLst>
                                  <p:childTnLst>
                                    <p:animEffect transition="out" filter="strips(upLeft)">
                                      <p:cBhvr>
                                        <p:cTn id="46" dur="5000"/>
                                        <p:tgtEl>
                                          <p:spTgt spid="42"/>
                                        </p:tgtEl>
                                      </p:cBhvr>
                                    </p:animEffect>
                                    <p:set>
                                      <p:cBhvr>
                                        <p:cTn id="47" dur="1" fill="hold">
                                          <p:stCondLst>
                                            <p:cond delay="4999"/>
                                          </p:stCondLst>
                                        </p:cTn>
                                        <p:tgtEl>
                                          <p:spTgt spid="4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1" nodeType="clickEffect">
                                  <p:stCondLst>
                                    <p:cond delay="0"/>
                                  </p:stCondLst>
                                  <p:childTnLst>
                                    <p:animClr clrSpc="rgb" dir="cw">
                                      <p:cBhvr override="childStyle">
                                        <p:cTn id="51" dur="2000" fill="hold"/>
                                        <p:tgtEl>
                                          <p:spTgt spid="36"/>
                                        </p:tgtEl>
                                        <p:attrNameLst>
                                          <p:attrName>style.color</p:attrName>
                                        </p:attrNameLst>
                                      </p:cBhvr>
                                      <p:to>
                                        <a:schemeClr val="accent2"/>
                                      </p:to>
                                    </p:animClr>
                                  </p:childTnLst>
                                </p:cTn>
                              </p:par>
                            </p:childTnLst>
                          </p:cTn>
                        </p:par>
                      </p:childTnLst>
                    </p:cTn>
                  </p:par>
                  <p:par>
                    <p:cTn id="52" fill="hold">
                      <p:stCondLst>
                        <p:cond delay="indefinite"/>
                      </p:stCondLst>
                      <p:childTnLst>
                        <p:par>
                          <p:cTn id="53" fill="hold">
                            <p:stCondLst>
                              <p:cond delay="0"/>
                            </p:stCondLst>
                            <p:childTnLst>
                              <p:par>
                                <p:cTn id="54" presetID="18" presetClass="exit" presetSubtype="9" fill="hold" grpId="0" nodeType="clickEffect">
                                  <p:stCondLst>
                                    <p:cond delay="0"/>
                                  </p:stCondLst>
                                  <p:childTnLst>
                                    <p:animEffect transition="out" filter="strips(upLeft)">
                                      <p:cBhvr>
                                        <p:cTn id="55" dur="5000"/>
                                        <p:tgtEl>
                                          <p:spTgt spid="36"/>
                                        </p:tgtEl>
                                      </p:cBhvr>
                                    </p:animEffect>
                                    <p:set>
                                      <p:cBhvr>
                                        <p:cTn id="56" dur="1" fill="hold">
                                          <p:stCondLst>
                                            <p:cond delay="49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1" nodeType="clickEffect">
                                  <p:stCondLst>
                                    <p:cond delay="0"/>
                                  </p:stCondLst>
                                  <p:childTnLst>
                                    <p:animClr clrSpc="rgb" dir="cw">
                                      <p:cBhvr override="childStyle">
                                        <p:cTn id="60" dur="2000" fill="hold"/>
                                        <p:tgtEl>
                                          <p:spTgt spid="48"/>
                                        </p:tgtEl>
                                        <p:attrNameLst>
                                          <p:attrName>style.color</p:attrName>
                                        </p:attrNameLst>
                                      </p:cBhvr>
                                      <p:to>
                                        <a:schemeClr val="accent2"/>
                                      </p:to>
                                    </p:animClr>
                                  </p:childTnLst>
                                </p:cTn>
                              </p:par>
                            </p:childTnLst>
                          </p:cTn>
                        </p:par>
                      </p:childTnLst>
                    </p:cTn>
                  </p:par>
                  <p:par>
                    <p:cTn id="61" fill="hold">
                      <p:stCondLst>
                        <p:cond delay="indefinite"/>
                      </p:stCondLst>
                      <p:childTnLst>
                        <p:par>
                          <p:cTn id="62" fill="hold">
                            <p:stCondLst>
                              <p:cond delay="0"/>
                            </p:stCondLst>
                            <p:childTnLst>
                              <p:par>
                                <p:cTn id="63" presetID="18" presetClass="exit" presetSubtype="9" fill="hold" grpId="0" nodeType="clickEffect">
                                  <p:stCondLst>
                                    <p:cond delay="0"/>
                                  </p:stCondLst>
                                  <p:childTnLst>
                                    <p:animEffect transition="out" filter="strips(upLeft)">
                                      <p:cBhvr>
                                        <p:cTn id="64" dur="5000"/>
                                        <p:tgtEl>
                                          <p:spTgt spid="48"/>
                                        </p:tgtEl>
                                      </p:cBhvr>
                                    </p:animEffect>
                                    <p:set>
                                      <p:cBhvr>
                                        <p:cTn id="65" dur="1" fill="hold">
                                          <p:stCondLst>
                                            <p:cond delay="4999"/>
                                          </p:stCondLst>
                                        </p:cTn>
                                        <p:tgtEl>
                                          <p:spTgt spid="4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30"/>
                                        </p:tgtEl>
                                        <p:attrNameLst>
                                          <p:attrName>style.color</p:attrName>
                                        </p:attrNameLst>
                                      </p:cBhvr>
                                      <p:to>
                                        <a:schemeClr val="accent2"/>
                                      </p:to>
                                    </p:animClr>
                                  </p:childTnLst>
                                </p:cTn>
                              </p:par>
                            </p:childTnLst>
                          </p:cTn>
                        </p:par>
                      </p:childTnLst>
                    </p:cTn>
                  </p:par>
                  <p:par>
                    <p:cTn id="70" fill="hold">
                      <p:stCondLst>
                        <p:cond delay="indefinite"/>
                      </p:stCondLst>
                      <p:childTnLst>
                        <p:par>
                          <p:cTn id="71" fill="hold">
                            <p:stCondLst>
                              <p:cond delay="0"/>
                            </p:stCondLst>
                            <p:childTnLst>
                              <p:par>
                                <p:cTn id="72" presetID="18" presetClass="exit" presetSubtype="9" fill="hold" grpId="0" nodeType="clickEffect">
                                  <p:stCondLst>
                                    <p:cond delay="0"/>
                                  </p:stCondLst>
                                  <p:childTnLst>
                                    <p:animEffect transition="out" filter="strips(upLeft)">
                                      <p:cBhvr>
                                        <p:cTn id="73" dur="5000"/>
                                        <p:tgtEl>
                                          <p:spTgt spid="30"/>
                                        </p:tgtEl>
                                      </p:cBhvr>
                                    </p:animEffect>
                                    <p:set>
                                      <p:cBhvr>
                                        <p:cTn id="74" dur="1" fill="hold">
                                          <p:stCondLst>
                                            <p:cond delay="4999"/>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47"/>
                                        </p:tgtEl>
                                        <p:attrNameLst>
                                          <p:attrName>style.color</p:attrName>
                                        </p:attrNameLst>
                                      </p:cBhvr>
                                      <p:to>
                                        <a:schemeClr val="accent2"/>
                                      </p:to>
                                    </p:animClr>
                                  </p:childTnLst>
                                </p:cTn>
                              </p:par>
                            </p:childTnLst>
                          </p:cTn>
                        </p:par>
                      </p:childTnLst>
                    </p:cTn>
                  </p:par>
                  <p:par>
                    <p:cTn id="79" fill="hold">
                      <p:stCondLst>
                        <p:cond delay="indefinite"/>
                      </p:stCondLst>
                      <p:childTnLst>
                        <p:par>
                          <p:cTn id="80" fill="hold">
                            <p:stCondLst>
                              <p:cond delay="0"/>
                            </p:stCondLst>
                            <p:childTnLst>
                              <p:par>
                                <p:cTn id="81" presetID="18" presetClass="exit" presetSubtype="9" fill="hold" grpId="0" nodeType="clickEffect">
                                  <p:stCondLst>
                                    <p:cond delay="0"/>
                                  </p:stCondLst>
                                  <p:childTnLst>
                                    <p:animEffect transition="out" filter="strips(upLeft)">
                                      <p:cBhvr>
                                        <p:cTn id="82" dur="5000"/>
                                        <p:tgtEl>
                                          <p:spTgt spid="47"/>
                                        </p:tgtEl>
                                      </p:cBhvr>
                                    </p:animEffect>
                                    <p:set>
                                      <p:cBhvr>
                                        <p:cTn id="83" dur="1" fill="hold">
                                          <p:stCondLst>
                                            <p:cond delay="4999"/>
                                          </p:stCondLst>
                                        </p:cTn>
                                        <p:tgtEl>
                                          <p:spTgt spid="4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mph" presetSubtype="2" fill="hold" grpId="1" nodeType="clickEffect">
                                  <p:stCondLst>
                                    <p:cond delay="0"/>
                                  </p:stCondLst>
                                  <p:childTnLst>
                                    <p:animClr clrSpc="rgb" dir="cw">
                                      <p:cBhvr override="childStyle">
                                        <p:cTn id="87" dur="2000" fill="hold"/>
                                        <p:tgtEl>
                                          <p:spTgt spid="33"/>
                                        </p:tgtEl>
                                        <p:attrNameLst>
                                          <p:attrName>style.color</p:attrName>
                                        </p:attrNameLst>
                                      </p:cBhvr>
                                      <p:to>
                                        <a:schemeClr val="accent2"/>
                                      </p:to>
                                    </p:animClr>
                                  </p:childTnLst>
                                </p:cTn>
                              </p:par>
                            </p:childTnLst>
                          </p:cTn>
                        </p:par>
                      </p:childTnLst>
                    </p:cTn>
                  </p:par>
                  <p:par>
                    <p:cTn id="88" fill="hold">
                      <p:stCondLst>
                        <p:cond delay="indefinite"/>
                      </p:stCondLst>
                      <p:childTnLst>
                        <p:par>
                          <p:cTn id="89" fill="hold">
                            <p:stCondLst>
                              <p:cond delay="0"/>
                            </p:stCondLst>
                            <p:childTnLst>
                              <p:par>
                                <p:cTn id="90" presetID="18" presetClass="exit" presetSubtype="9" fill="hold" grpId="0" nodeType="clickEffect">
                                  <p:stCondLst>
                                    <p:cond delay="0"/>
                                  </p:stCondLst>
                                  <p:childTnLst>
                                    <p:animEffect transition="out" filter="strips(upLeft)">
                                      <p:cBhvr>
                                        <p:cTn id="91" dur="5000"/>
                                        <p:tgtEl>
                                          <p:spTgt spid="33"/>
                                        </p:tgtEl>
                                      </p:cBhvr>
                                    </p:animEffect>
                                    <p:set>
                                      <p:cBhvr>
                                        <p:cTn id="92" dur="1" fill="hold">
                                          <p:stCondLst>
                                            <p:cond delay="4999"/>
                                          </p:stCondLst>
                                        </p:cTn>
                                        <p:tgtEl>
                                          <p:spTgt spid="3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 presetClass="emph" presetSubtype="2" fill="hold" grpId="1" nodeType="clickEffect">
                                  <p:stCondLst>
                                    <p:cond delay="0"/>
                                  </p:stCondLst>
                                  <p:childTnLst>
                                    <p:animClr clrSpc="rgb" dir="cw">
                                      <p:cBhvr override="childStyle">
                                        <p:cTn id="96" dur="2000" fill="hold"/>
                                        <p:tgtEl>
                                          <p:spTgt spid="35"/>
                                        </p:tgtEl>
                                        <p:attrNameLst>
                                          <p:attrName>style.color</p:attrName>
                                        </p:attrNameLst>
                                      </p:cBhvr>
                                      <p:to>
                                        <a:schemeClr val="accent2"/>
                                      </p:to>
                                    </p:animClr>
                                  </p:childTnLst>
                                </p:cTn>
                              </p:par>
                            </p:childTnLst>
                          </p:cTn>
                        </p:par>
                      </p:childTnLst>
                    </p:cTn>
                  </p:par>
                  <p:par>
                    <p:cTn id="97" fill="hold">
                      <p:stCondLst>
                        <p:cond delay="indefinite"/>
                      </p:stCondLst>
                      <p:childTnLst>
                        <p:par>
                          <p:cTn id="98" fill="hold">
                            <p:stCondLst>
                              <p:cond delay="0"/>
                            </p:stCondLst>
                            <p:childTnLst>
                              <p:par>
                                <p:cTn id="99" presetID="18" presetClass="exit" presetSubtype="9" fill="hold" grpId="0" nodeType="clickEffect">
                                  <p:stCondLst>
                                    <p:cond delay="0"/>
                                  </p:stCondLst>
                                  <p:childTnLst>
                                    <p:animEffect transition="out" filter="strips(upLeft)">
                                      <p:cBhvr>
                                        <p:cTn id="100" dur="5000"/>
                                        <p:tgtEl>
                                          <p:spTgt spid="35"/>
                                        </p:tgtEl>
                                      </p:cBhvr>
                                    </p:animEffect>
                                    <p:set>
                                      <p:cBhvr>
                                        <p:cTn id="101" dur="1" fill="hold">
                                          <p:stCondLst>
                                            <p:cond delay="4999"/>
                                          </p:stCondLst>
                                        </p:cTn>
                                        <p:tgtEl>
                                          <p:spTgt spid="3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1" nodeType="clickEffect">
                                  <p:stCondLst>
                                    <p:cond delay="0"/>
                                  </p:stCondLst>
                                  <p:childTnLst>
                                    <p:animClr clrSpc="rgb" dir="cw">
                                      <p:cBhvr override="childStyle">
                                        <p:cTn id="105" dur="2000" fill="hold"/>
                                        <p:tgtEl>
                                          <p:spTgt spid="39"/>
                                        </p:tgtEl>
                                        <p:attrNameLst>
                                          <p:attrName>style.color</p:attrName>
                                        </p:attrNameLst>
                                      </p:cBhvr>
                                      <p:to>
                                        <a:schemeClr val="accent2"/>
                                      </p:to>
                                    </p:animClr>
                                  </p:childTnLst>
                                </p:cTn>
                              </p:par>
                            </p:childTnLst>
                          </p:cTn>
                        </p:par>
                      </p:childTnLst>
                    </p:cTn>
                  </p:par>
                  <p:par>
                    <p:cTn id="106" fill="hold">
                      <p:stCondLst>
                        <p:cond delay="indefinite"/>
                      </p:stCondLst>
                      <p:childTnLst>
                        <p:par>
                          <p:cTn id="107" fill="hold">
                            <p:stCondLst>
                              <p:cond delay="0"/>
                            </p:stCondLst>
                            <p:childTnLst>
                              <p:par>
                                <p:cTn id="108" presetID="18" presetClass="exit" presetSubtype="9" fill="hold" grpId="0" nodeType="clickEffect">
                                  <p:stCondLst>
                                    <p:cond delay="0"/>
                                  </p:stCondLst>
                                  <p:childTnLst>
                                    <p:animEffect transition="out" filter="strips(upLeft)">
                                      <p:cBhvr>
                                        <p:cTn id="109" dur="5000"/>
                                        <p:tgtEl>
                                          <p:spTgt spid="39"/>
                                        </p:tgtEl>
                                      </p:cBhvr>
                                    </p:animEffect>
                                    <p:set>
                                      <p:cBhvr>
                                        <p:cTn id="110" dur="1" fill="hold">
                                          <p:stCondLst>
                                            <p:cond delay="4999"/>
                                          </p:stCondLst>
                                        </p:cTn>
                                        <p:tgtEl>
                                          <p:spTgt spid="3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grpId="1" nodeType="clickEffect">
                                  <p:stCondLst>
                                    <p:cond delay="0"/>
                                  </p:stCondLst>
                                  <p:childTnLst>
                                    <p:animClr clrSpc="rgb" dir="cw">
                                      <p:cBhvr override="childStyle">
                                        <p:cTn id="114" dur="2000" fill="hold"/>
                                        <p:tgtEl>
                                          <p:spTgt spid="38"/>
                                        </p:tgtEl>
                                        <p:attrNameLst>
                                          <p:attrName>style.color</p:attrName>
                                        </p:attrNameLst>
                                      </p:cBhvr>
                                      <p:to>
                                        <a:schemeClr val="accent2"/>
                                      </p:to>
                                    </p:animClr>
                                  </p:childTnLst>
                                </p:cTn>
                              </p:par>
                            </p:childTnLst>
                          </p:cTn>
                        </p:par>
                      </p:childTnLst>
                    </p:cTn>
                  </p:par>
                  <p:par>
                    <p:cTn id="115" fill="hold">
                      <p:stCondLst>
                        <p:cond delay="indefinite"/>
                      </p:stCondLst>
                      <p:childTnLst>
                        <p:par>
                          <p:cTn id="116" fill="hold">
                            <p:stCondLst>
                              <p:cond delay="0"/>
                            </p:stCondLst>
                            <p:childTnLst>
                              <p:par>
                                <p:cTn id="117" presetID="18" presetClass="exit" presetSubtype="9" fill="hold" grpId="0" nodeType="clickEffect">
                                  <p:stCondLst>
                                    <p:cond delay="0"/>
                                  </p:stCondLst>
                                  <p:childTnLst>
                                    <p:animEffect transition="out" filter="strips(upLeft)">
                                      <p:cBhvr>
                                        <p:cTn id="118" dur="5000"/>
                                        <p:tgtEl>
                                          <p:spTgt spid="38"/>
                                        </p:tgtEl>
                                      </p:cBhvr>
                                    </p:animEffect>
                                    <p:set>
                                      <p:cBhvr>
                                        <p:cTn id="119" dur="1" fill="hold">
                                          <p:stCondLst>
                                            <p:cond delay="4999"/>
                                          </p:stCondLst>
                                        </p:cTn>
                                        <p:tgtEl>
                                          <p:spTgt spid="3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2000" fill="hold"/>
                                        <p:tgtEl>
                                          <p:spTgt spid="41"/>
                                        </p:tgtEl>
                                        <p:attrNameLst>
                                          <p:attrName>style.color</p:attrName>
                                        </p:attrNameLst>
                                      </p:cBhvr>
                                      <p:to>
                                        <a:schemeClr val="accent2"/>
                                      </p:to>
                                    </p:animClr>
                                  </p:childTnLst>
                                </p:cTn>
                              </p:par>
                            </p:childTnLst>
                          </p:cTn>
                        </p:par>
                      </p:childTnLst>
                    </p:cTn>
                  </p:par>
                  <p:par>
                    <p:cTn id="124" fill="hold">
                      <p:stCondLst>
                        <p:cond delay="indefinite"/>
                      </p:stCondLst>
                      <p:childTnLst>
                        <p:par>
                          <p:cTn id="125" fill="hold">
                            <p:stCondLst>
                              <p:cond delay="0"/>
                            </p:stCondLst>
                            <p:childTnLst>
                              <p:par>
                                <p:cTn id="126" presetID="18" presetClass="exit" presetSubtype="9" fill="hold" grpId="0" nodeType="clickEffect">
                                  <p:stCondLst>
                                    <p:cond delay="0"/>
                                  </p:stCondLst>
                                  <p:childTnLst>
                                    <p:animEffect transition="out" filter="strips(upLeft)">
                                      <p:cBhvr>
                                        <p:cTn id="127" dur="5000"/>
                                        <p:tgtEl>
                                          <p:spTgt spid="41"/>
                                        </p:tgtEl>
                                      </p:cBhvr>
                                    </p:animEffect>
                                    <p:set>
                                      <p:cBhvr>
                                        <p:cTn id="128" dur="1" fill="hold">
                                          <p:stCondLst>
                                            <p:cond delay="4999"/>
                                          </p:stCondLst>
                                        </p:cTn>
                                        <p:tgtEl>
                                          <p:spTgt spid="4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1" nodeType="clickEffect">
                                  <p:stCondLst>
                                    <p:cond delay="0"/>
                                  </p:stCondLst>
                                  <p:childTnLst>
                                    <p:animClr clrSpc="rgb" dir="cw">
                                      <p:cBhvr override="childStyle">
                                        <p:cTn id="132" dur="2000" fill="hold"/>
                                        <p:tgtEl>
                                          <p:spTgt spid="44"/>
                                        </p:tgtEl>
                                        <p:attrNameLst>
                                          <p:attrName>style.color</p:attrName>
                                        </p:attrNameLst>
                                      </p:cBhvr>
                                      <p:to>
                                        <a:schemeClr val="accent2"/>
                                      </p:to>
                                    </p:animClr>
                                  </p:childTnLst>
                                </p:cTn>
                              </p:par>
                            </p:childTnLst>
                          </p:cTn>
                        </p:par>
                      </p:childTnLst>
                    </p:cTn>
                  </p:par>
                  <p:par>
                    <p:cTn id="133" fill="hold">
                      <p:stCondLst>
                        <p:cond delay="indefinite"/>
                      </p:stCondLst>
                      <p:childTnLst>
                        <p:par>
                          <p:cTn id="134" fill="hold">
                            <p:stCondLst>
                              <p:cond delay="0"/>
                            </p:stCondLst>
                            <p:childTnLst>
                              <p:par>
                                <p:cTn id="135" presetID="18" presetClass="exit" presetSubtype="9" fill="hold" grpId="0" nodeType="clickEffect">
                                  <p:stCondLst>
                                    <p:cond delay="0"/>
                                  </p:stCondLst>
                                  <p:childTnLst>
                                    <p:animEffect transition="out" filter="strips(upLeft)">
                                      <p:cBhvr>
                                        <p:cTn id="136" dur="5000"/>
                                        <p:tgtEl>
                                          <p:spTgt spid="44"/>
                                        </p:tgtEl>
                                      </p:cBhvr>
                                    </p:animEffect>
                                    <p:set>
                                      <p:cBhvr>
                                        <p:cTn id="137" dur="1" fill="hold">
                                          <p:stCondLst>
                                            <p:cond delay="4999"/>
                                          </p:stCondLst>
                                        </p:cTn>
                                        <p:tgtEl>
                                          <p:spTgt spid="4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1" nodeType="clickEffect">
                                  <p:stCondLst>
                                    <p:cond delay="0"/>
                                  </p:stCondLst>
                                  <p:iterate type="lt">
                                    <p:tmPct val="0"/>
                                  </p:iterate>
                                  <p:childTnLst>
                                    <p:animClr clrSpc="rgb" dir="cw">
                                      <p:cBhvr override="childStyle">
                                        <p:cTn id="141" dur="2000" fill="hold"/>
                                        <p:tgtEl>
                                          <p:spTgt spid="32"/>
                                        </p:tgtEl>
                                        <p:attrNameLst>
                                          <p:attrName>style.color</p:attrName>
                                        </p:attrNameLst>
                                      </p:cBhvr>
                                      <p:to>
                                        <a:schemeClr val="accent2"/>
                                      </p:to>
                                    </p:animClr>
                                  </p:childTnLst>
                                </p:cTn>
                              </p:par>
                            </p:childTnLst>
                          </p:cTn>
                        </p:par>
                      </p:childTnLst>
                    </p:cTn>
                  </p:par>
                  <p:par>
                    <p:cTn id="142" fill="hold">
                      <p:stCondLst>
                        <p:cond delay="indefinite"/>
                      </p:stCondLst>
                      <p:childTnLst>
                        <p:par>
                          <p:cTn id="143" fill="hold">
                            <p:stCondLst>
                              <p:cond delay="0"/>
                            </p:stCondLst>
                            <p:childTnLst>
                              <p:par>
                                <p:cTn id="144" presetID="18" presetClass="exit" presetSubtype="9" fill="hold" grpId="0" nodeType="clickEffect">
                                  <p:stCondLst>
                                    <p:cond delay="0"/>
                                  </p:stCondLst>
                                  <p:iterate type="lt">
                                    <p:tmPct val="0"/>
                                  </p:iterate>
                                  <p:childTnLst>
                                    <p:animEffect transition="out" filter="strips(upLeft)">
                                      <p:cBhvr>
                                        <p:cTn id="145" dur="5000"/>
                                        <p:tgtEl>
                                          <p:spTgt spid="32"/>
                                        </p:tgtEl>
                                      </p:cBhvr>
                                    </p:animEffect>
                                    <p:set>
                                      <p:cBhvr>
                                        <p:cTn id="146" dur="1" fill="hold">
                                          <p:stCondLst>
                                            <p:cond delay="4999"/>
                                          </p:stCondLst>
                                        </p:cTn>
                                        <p:tgtEl>
                                          <p:spTgt spid="3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mph" presetSubtype="2" fill="hold" grpId="1" nodeType="clickEffect">
                                  <p:stCondLst>
                                    <p:cond delay="0"/>
                                  </p:stCondLst>
                                  <p:childTnLst>
                                    <p:animClr clrSpc="rgb" dir="cw">
                                      <p:cBhvr override="childStyle">
                                        <p:cTn id="150" dur="2000" fill="hold"/>
                                        <p:tgtEl>
                                          <p:spTgt spid="45"/>
                                        </p:tgtEl>
                                        <p:attrNameLst>
                                          <p:attrName>style.color</p:attrName>
                                        </p:attrNameLst>
                                      </p:cBhvr>
                                      <p:to>
                                        <a:schemeClr val="accent2"/>
                                      </p:to>
                                    </p:animClr>
                                  </p:childTnLst>
                                </p:cTn>
                              </p:par>
                            </p:childTnLst>
                          </p:cTn>
                        </p:par>
                      </p:childTnLst>
                    </p:cTn>
                  </p:par>
                  <p:par>
                    <p:cTn id="151" fill="hold">
                      <p:stCondLst>
                        <p:cond delay="indefinite"/>
                      </p:stCondLst>
                      <p:childTnLst>
                        <p:par>
                          <p:cTn id="152" fill="hold">
                            <p:stCondLst>
                              <p:cond delay="0"/>
                            </p:stCondLst>
                            <p:childTnLst>
                              <p:par>
                                <p:cTn id="153" presetID="18" presetClass="exit" presetSubtype="9" fill="hold" grpId="0" nodeType="clickEffect">
                                  <p:stCondLst>
                                    <p:cond delay="0"/>
                                  </p:stCondLst>
                                  <p:childTnLst>
                                    <p:animEffect transition="out" filter="strips(upLeft)">
                                      <p:cBhvr>
                                        <p:cTn id="154" dur="5000"/>
                                        <p:tgtEl>
                                          <p:spTgt spid="45"/>
                                        </p:tgtEl>
                                      </p:cBhvr>
                                    </p:animEffect>
                                    <p:set>
                                      <p:cBhvr>
                                        <p:cTn id="155" dur="1" fill="hold">
                                          <p:stCondLst>
                                            <p:cond delay="4999"/>
                                          </p:stCondLst>
                                        </p:cTn>
                                        <p:tgtEl>
                                          <p:spTgt spid="45"/>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mph" presetSubtype="2" fill="hold" grpId="1" nodeType="clickEffect">
                                  <p:stCondLst>
                                    <p:cond delay="0"/>
                                  </p:stCondLst>
                                  <p:childTnLst>
                                    <p:animClr clrSpc="rgb" dir="cw">
                                      <p:cBhvr override="childStyle">
                                        <p:cTn id="159" dur="2000" fill="hold"/>
                                        <p:tgtEl>
                                          <p:spTgt spid="40"/>
                                        </p:tgtEl>
                                        <p:attrNameLst>
                                          <p:attrName>style.color</p:attrName>
                                        </p:attrNameLst>
                                      </p:cBhvr>
                                      <p:to>
                                        <a:schemeClr val="accent2"/>
                                      </p:to>
                                    </p:animClr>
                                  </p:childTnLst>
                                </p:cTn>
                              </p:par>
                            </p:childTnLst>
                          </p:cTn>
                        </p:par>
                      </p:childTnLst>
                    </p:cTn>
                  </p:par>
                  <p:par>
                    <p:cTn id="160" fill="hold">
                      <p:stCondLst>
                        <p:cond delay="indefinite"/>
                      </p:stCondLst>
                      <p:childTnLst>
                        <p:par>
                          <p:cTn id="161" fill="hold">
                            <p:stCondLst>
                              <p:cond delay="0"/>
                            </p:stCondLst>
                            <p:childTnLst>
                              <p:par>
                                <p:cTn id="162" presetID="18" presetClass="exit" presetSubtype="9" fill="hold" grpId="0" nodeType="clickEffect">
                                  <p:stCondLst>
                                    <p:cond delay="0"/>
                                  </p:stCondLst>
                                  <p:childTnLst>
                                    <p:animEffect transition="out" filter="strips(upLeft)">
                                      <p:cBhvr>
                                        <p:cTn id="163" dur="5000"/>
                                        <p:tgtEl>
                                          <p:spTgt spid="40"/>
                                        </p:tgtEl>
                                      </p:cBhvr>
                                    </p:animEffect>
                                    <p:set>
                                      <p:cBhvr>
                                        <p:cTn id="164" dur="1" fill="hold">
                                          <p:stCondLst>
                                            <p:cond delay="4999"/>
                                          </p:stCondLst>
                                        </p:cTn>
                                        <p:tgtEl>
                                          <p:spTgt spid="40"/>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 presetClass="emph" presetSubtype="2" fill="hold" grpId="1" nodeType="clickEffect">
                                  <p:stCondLst>
                                    <p:cond delay="0"/>
                                  </p:stCondLst>
                                  <p:childTnLst>
                                    <p:animClr clrSpc="rgb" dir="cw">
                                      <p:cBhvr override="childStyle">
                                        <p:cTn id="168" dur="2000" fill="hold"/>
                                        <p:tgtEl>
                                          <p:spTgt spid="43"/>
                                        </p:tgtEl>
                                        <p:attrNameLst>
                                          <p:attrName>style.color</p:attrName>
                                        </p:attrNameLst>
                                      </p:cBhvr>
                                      <p:to>
                                        <a:schemeClr val="accent2"/>
                                      </p:to>
                                    </p:animClr>
                                  </p:childTnLst>
                                </p:cTn>
                              </p:par>
                            </p:childTnLst>
                          </p:cTn>
                        </p:par>
                      </p:childTnLst>
                    </p:cTn>
                  </p:par>
                  <p:par>
                    <p:cTn id="169" fill="hold">
                      <p:stCondLst>
                        <p:cond delay="indefinite"/>
                      </p:stCondLst>
                      <p:childTnLst>
                        <p:par>
                          <p:cTn id="170" fill="hold">
                            <p:stCondLst>
                              <p:cond delay="0"/>
                            </p:stCondLst>
                            <p:childTnLst>
                              <p:par>
                                <p:cTn id="171" presetID="18" presetClass="exit" presetSubtype="9" fill="hold" grpId="0" nodeType="clickEffect">
                                  <p:stCondLst>
                                    <p:cond delay="0"/>
                                  </p:stCondLst>
                                  <p:childTnLst>
                                    <p:animEffect transition="out" filter="strips(upLeft)">
                                      <p:cBhvr>
                                        <p:cTn id="172" dur="5000"/>
                                        <p:tgtEl>
                                          <p:spTgt spid="43"/>
                                        </p:tgtEl>
                                      </p:cBhvr>
                                    </p:animEffect>
                                    <p:set>
                                      <p:cBhvr>
                                        <p:cTn id="173" dur="1" fill="hold">
                                          <p:stCondLst>
                                            <p:cond delay="4999"/>
                                          </p:stCondLst>
                                        </p:cTn>
                                        <p:tgtEl>
                                          <p:spTgt spid="43"/>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mph" presetSubtype="2" fill="hold" grpId="1" nodeType="clickEffect">
                                  <p:stCondLst>
                                    <p:cond delay="0"/>
                                  </p:stCondLst>
                                  <p:childTnLst>
                                    <p:animClr clrSpc="rgb" dir="cw">
                                      <p:cBhvr override="childStyle">
                                        <p:cTn id="177" dur="2000" fill="hold"/>
                                        <p:tgtEl>
                                          <p:spTgt spid="13"/>
                                        </p:tgtEl>
                                        <p:attrNameLst>
                                          <p:attrName>style.color</p:attrName>
                                        </p:attrNameLst>
                                      </p:cBhvr>
                                      <p:to>
                                        <a:schemeClr val="accent2"/>
                                      </p:to>
                                    </p:animClr>
                                  </p:childTnLst>
                                </p:cTn>
                              </p:par>
                            </p:childTnLst>
                          </p:cTn>
                        </p:par>
                      </p:childTnLst>
                    </p:cTn>
                  </p:par>
                  <p:par>
                    <p:cTn id="178" fill="hold">
                      <p:stCondLst>
                        <p:cond delay="indefinite"/>
                      </p:stCondLst>
                      <p:childTnLst>
                        <p:par>
                          <p:cTn id="179" fill="hold">
                            <p:stCondLst>
                              <p:cond delay="0"/>
                            </p:stCondLst>
                            <p:childTnLst>
                              <p:par>
                                <p:cTn id="180" presetID="18" presetClass="exit" presetSubtype="9" fill="hold" grpId="0" nodeType="clickEffect">
                                  <p:stCondLst>
                                    <p:cond delay="0"/>
                                  </p:stCondLst>
                                  <p:childTnLst>
                                    <p:animEffect transition="out" filter="strips(upLeft)">
                                      <p:cBhvr>
                                        <p:cTn id="181" dur="5000"/>
                                        <p:tgtEl>
                                          <p:spTgt spid="13"/>
                                        </p:tgtEl>
                                      </p:cBhvr>
                                    </p:animEffect>
                                    <p:set>
                                      <p:cBhvr>
                                        <p:cTn id="182" dur="1" fill="hold">
                                          <p:stCondLst>
                                            <p:cond delay="4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6FE3B18D-3D96-4CEB-9944-2EC7EC60F6A2}"/>
              </a:ext>
            </a:extLst>
          </p:cNvPr>
          <p:cNvSpPr/>
          <p:nvPr/>
        </p:nvSpPr>
        <p:spPr>
          <a:xfrm>
            <a:off x="5409359" y="2555023"/>
            <a:ext cx="5817441"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FE02788F-EA11-4F68-9456-59564649C927}"/>
              </a:ext>
            </a:extLst>
          </p:cNvPr>
          <p:cNvSpPr/>
          <p:nvPr/>
        </p:nvSpPr>
        <p:spPr>
          <a:xfrm>
            <a:off x="290105" y="2537631"/>
            <a:ext cx="4200057"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04149" cy="707849"/>
          </a:xfrm>
        </p:spPr>
        <p:txBody>
          <a:bodyPr>
            <a:normAutofit/>
          </a:bodyPr>
          <a:lstStyle/>
          <a:p>
            <a:r>
              <a:rPr lang="en-GB" sz="3600" b="1" dirty="0">
                <a:solidFill>
                  <a:schemeClr val="bg1"/>
                </a:solidFill>
              </a:rPr>
              <a:t>Past (perfect) tense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Rectangle 7">
            <a:extLst>
              <a:ext uri="{FF2B5EF4-FFF2-40B4-BE49-F238E27FC236}">
                <a16:creationId xmlns:a16="http://schemas.microsoft.com/office/drawing/2014/main" id="{EDBC58BB-BC36-9F40-AF6D-3D0CA2A75A21}"/>
              </a:ext>
            </a:extLst>
          </p:cNvPr>
          <p:cNvSpPr/>
          <p:nvPr/>
        </p:nvSpPr>
        <p:spPr>
          <a:xfrm>
            <a:off x="242630" y="1205834"/>
            <a:ext cx="11150998" cy="83099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To talk about what you did, use the present tense of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 past participle:</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C44A17E8-7910-5F42-8274-A20854AC15BE}"/>
              </a:ext>
            </a:extLst>
          </p:cNvPr>
          <p:cNvSpPr/>
          <p:nvPr/>
        </p:nvSpPr>
        <p:spPr>
          <a:xfrm>
            <a:off x="482148" y="4439813"/>
            <a:ext cx="10208889" cy="461665"/>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Regular past participles sandwich the stem with</a:t>
            </a:r>
            <a:r>
              <a:rPr kumimoji="0" lang="en-US" sz="2400" b="0"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ge</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and</a:t>
            </a:r>
            <a:r>
              <a:rPr kumimoji="0" lang="en-US" sz="2400" b="0"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–t</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A1E223A1-BA50-3548-BE23-37218AE426BB}"/>
              </a:ext>
            </a:extLst>
          </p:cNvPr>
          <p:cNvSpPr txBox="1"/>
          <p:nvPr/>
        </p:nvSpPr>
        <p:spPr>
          <a:xfrm>
            <a:off x="1378474" y="2005293"/>
            <a:ext cx="1261884" cy="461665"/>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a:t>
            </a:r>
          </a:p>
        </p:txBody>
      </p:sp>
      <p:sp>
        <p:nvSpPr>
          <p:cNvPr id="11" name="TextBox 10">
            <a:extLst>
              <a:ext uri="{FF2B5EF4-FFF2-40B4-BE49-F238E27FC236}">
                <a16:creationId xmlns:a16="http://schemas.microsoft.com/office/drawing/2014/main" id="{031F9373-4EA5-6047-9B50-775E1E074201}"/>
              </a:ext>
            </a:extLst>
          </p:cNvPr>
          <p:cNvSpPr txBox="1"/>
          <p:nvPr/>
        </p:nvSpPr>
        <p:spPr>
          <a:xfrm>
            <a:off x="6710151" y="2051823"/>
            <a:ext cx="2739852" cy="461665"/>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 (perfect)</a:t>
            </a:r>
          </a:p>
        </p:txBody>
      </p:sp>
      <p:sp>
        <p:nvSpPr>
          <p:cNvPr id="12" name="TextBox 11">
            <a:extLst>
              <a:ext uri="{FF2B5EF4-FFF2-40B4-BE49-F238E27FC236}">
                <a16:creationId xmlns:a16="http://schemas.microsoft.com/office/drawing/2014/main" id="{52C6DDF1-2F1A-8B46-A61A-EE2DBBA1EF50}"/>
              </a:ext>
            </a:extLst>
          </p:cNvPr>
          <p:cNvSpPr txBox="1"/>
          <p:nvPr/>
        </p:nvSpPr>
        <p:spPr>
          <a:xfrm>
            <a:off x="458352" y="2574329"/>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3" name="TextBox 12">
            <a:extLst>
              <a:ext uri="{FF2B5EF4-FFF2-40B4-BE49-F238E27FC236}">
                <a16:creationId xmlns:a16="http://schemas.microsoft.com/office/drawing/2014/main" id="{D345CDE2-1DA2-214E-97A7-E7ADB0B63C37}"/>
              </a:ext>
            </a:extLst>
          </p:cNvPr>
          <p:cNvSpPr txBox="1"/>
          <p:nvPr/>
        </p:nvSpPr>
        <p:spPr>
          <a:xfrm>
            <a:off x="1307285" y="2574329"/>
            <a:ext cx="12554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7D7E9A9C-C0E6-5C49-8A6B-7CDDDD7E195E}"/>
              </a:ext>
            </a:extLst>
          </p:cNvPr>
          <p:cNvSpPr txBox="1"/>
          <p:nvPr/>
        </p:nvSpPr>
        <p:spPr>
          <a:xfrm>
            <a:off x="2734651" y="2574329"/>
            <a:ext cx="1617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Tour.</a:t>
            </a:r>
          </a:p>
        </p:txBody>
      </p:sp>
      <p:sp>
        <p:nvSpPr>
          <p:cNvPr id="15" name="TextBox 14">
            <a:extLst>
              <a:ext uri="{FF2B5EF4-FFF2-40B4-BE49-F238E27FC236}">
                <a16:creationId xmlns:a16="http://schemas.microsoft.com/office/drawing/2014/main" id="{DC98335B-5D91-B343-8CD1-37C276CB8E50}"/>
              </a:ext>
            </a:extLst>
          </p:cNvPr>
          <p:cNvSpPr txBox="1"/>
          <p:nvPr/>
        </p:nvSpPr>
        <p:spPr>
          <a:xfrm>
            <a:off x="482244" y="3266417"/>
            <a:ext cx="6495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a:t>
            </a:r>
          </a:p>
        </p:txBody>
      </p:sp>
      <p:sp>
        <p:nvSpPr>
          <p:cNvPr id="16" name="TextBox 15">
            <a:extLst>
              <a:ext uri="{FF2B5EF4-FFF2-40B4-BE49-F238E27FC236}">
                <a16:creationId xmlns:a16="http://schemas.microsoft.com/office/drawing/2014/main" id="{3184327F-4ECD-454A-BD94-26699617B377}"/>
              </a:ext>
            </a:extLst>
          </p:cNvPr>
          <p:cNvSpPr txBox="1"/>
          <p:nvPr/>
        </p:nvSpPr>
        <p:spPr>
          <a:xfrm>
            <a:off x="1336640" y="3266417"/>
            <a:ext cx="10534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doing</a:t>
            </a:r>
          </a:p>
        </p:txBody>
      </p:sp>
      <p:sp>
        <p:nvSpPr>
          <p:cNvPr id="17" name="TextBox 16">
            <a:extLst>
              <a:ext uri="{FF2B5EF4-FFF2-40B4-BE49-F238E27FC236}">
                <a16:creationId xmlns:a16="http://schemas.microsoft.com/office/drawing/2014/main" id="{F12A78A8-BD95-5548-AD9C-AC1805C64D7E}"/>
              </a:ext>
            </a:extLst>
          </p:cNvPr>
          <p:cNvSpPr txBox="1"/>
          <p:nvPr/>
        </p:nvSpPr>
        <p:spPr>
          <a:xfrm>
            <a:off x="2741747" y="3266417"/>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tour.</a:t>
            </a:r>
          </a:p>
        </p:txBody>
      </p:sp>
      <p:sp>
        <p:nvSpPr>
          <p:cNvPr id="18" name="TextBox 17">
            <a:extLst>
              <a:ext uri="{FF2B5EF4-FFF2-40B4-BE49-F238E27FC236}">
                <a16:creationId xmlns:a16="http://schemas.microsoft.com/office/drawing/2014/main" id="{16EE3322-8AB9-B449-A76C-CCE04E9E6DDA}"/>
              </a:ext>
            </a:extLst>
          </p:cNvPr>
          <p:cNvSpPr txBox="1"/>
          <p:nvPr/>
        </p:nvSpPr>
        <p:spPr>
          <a:xfrm>
            <a:off x="5505601" y="256678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9" name="TextBox 18">
            <a:extLst>
              <a:ext uri="{FF2B5EF4-FFF2-40B4-BE49-F238E27FC236}">
                <a16:creationId xmlns:a16="http://schemas.microsoft.com/office/drawing/2014/main" id="{CD9B9059-A58A-094F-AAEF-BC4B0C8D2C05}"/>
              </a:ext>
            </a:extLst>
          </p:cNvPr>
          <p:cNvSpPr txBox="1"/>
          <p:nvPr/>
        </p:nvSpPr>
        <p:spPr>
          <a:xfrm>
            <a:off x="6370565" y="2566786"/>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88A180BF-B067-B948-84F5-8F1A28EE7CE9}"/>
              </a:ext>
            </a:extLst>
          </p:cNvPr>
          <p:cNvSpPr txBox="1"/>
          <p:nvPr/>
        </p:nvSpPr>
        <p:spPr>
          <a:xfrm>
            <a:off x="7775672" y="2566786"/>
            <a:ext cx="15327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Tour</a:t>
            </a:r>
          </a:p>
        </p:txBody>
      </p:sp>
      <p:sp>
        <p:nvSpPr>
          <p:cNvPr id="21" name="TextBox 20">
            <a:extLst>
              <a:ext uri="{FF2B5EF4-FFF2-40B4-BE49-F238E27FC236}">
                <a16:creationId xmlns:a16="http://schemas.microsoft.com/office/drawing/2014/main" id="{AF6C0138-0E77-FE47-96EF-78937D215D37}"/>
              </a:ext>
            </a:extLst>
          </p:cNvPr>
          <p:cNvSpPr txBox="1"/>
          <p:nvPr/>
        </p:nvSpPr>
        <p:spPr>
          <a:xfrm>
            <a:off x="5523686" y="3217360"/>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2" name="TextBox 21">
            <a:extLst>
              <a:ext uri="{FF2B5EF4-FFF2-40B4-BE49-F238E27FC236}">
                <a16:creationId xmlns:a16="http://schemas.microsoft.com/office/drawing/2014/main" id="{B5D31413-FEDF-5C4F-B669-D87449906E30}"/>
              </a:ext>
            </a:extLst>
          </p:cNvPr>
          <p:cNvSpPr txBox="1"/>
          <p:nvPr/>
        </p:nvSpPr>
        <p:spPr>
          <a:xfrm>
            <a:off x="6378082" y="3217360"/>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23" name="TextBox 22">
            <a:extLst>
              <a:ext uri="{FF2B5EF4-FFF2-40B4-BE49-F238E27FC236}">
                <a16:creationId xmlns:a16="http://schemas.microsoft.com/office/drawing/2014/main" id="{9EB28668-DF51-7E49-92B3-0905259C79D6}"/>
              </a:ext>
            </a:extLst>
          </p:cNvPr>
          <p:cNvSpPr txBox="1"/>
          <p:nvPr/>
        </p:nvSpPr>
        <p:spPr>
          <a:xfrm>
            <a:off x="7868695" y="3227653"/>
            <a:ext cx="9861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done</a:t>
            </a:r>
          </a:p>
        </p:txBody>
      </p:sp>
      <p:sp>
        <p:nvSpPr>
          <p:cNvPr id="24" name="TextBox 23">
            <a:extLst>
              <a:ext uri="{FF2B5EF4-FFF2-40B4-BE49-F238E27FC236}">
                <a16:creationId xmlns:a16="http://schemas.microsoft.com/office/drawing/2014/main" id="{05DFCA14-B5AF-644E-B586-BEC0E879F85F}"/>
              </a:ext>
            </a:extLst>
          </p:cNvPr>
          <p:cNvSpPr txBox="1"/>
          <p:nvPr/>
        </p:nvSpPr>
        <p:spPr>
          <a:xfrm>
            <a:off x="624615" y="4901478"/>
            <a:ext cx="14574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596B69AF-9628-1548-A619-3BED740EF9FC}"/>
              </a:ext>
            </a:extLst>
          </p:cNvPr>
          <p:cNvSpPr txBox="1"/>
          <p:nvPr/>
        </p:nvSpPr>
        <p:spPr>
          <a:xfrm>
            <a:off x="3115847" y="4902574"/>
            <a:ext cx="10695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D49D5953-7847-0448-AB25-A763A887A867}"/>
              </a:ext>
            </a:extLst>
          </p:cNvPr>
          <p:cNvSpPr txBox="1"/>
          <p:nvPr/>
        </p:nvSpPr>
        <p:spPr>
          <a:xfrm>
            <a:off x="2741747" y="4901478"/>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07D33FB-AECF-7F4E-99CC-A7C37A270444}"/>
              </a:ext>
            </a:extLst>
          </p:cNvPr>
          <p:cNvSpPr txBox="1"/>
          <p:nvPr/>
        </p:nvSpPr>
        <p:spPr>
          <a:xfrm>
            <a:off x="3981534" y="4897155"/>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t</a:t>
            </a:r>
          </a:p>
        </p:txBody>
      </p:sp>
      <p:sp>
        <p:nvSpPr>
          <p:cNvPr id="28" name="TextBox 27">
            <a:extLst>
              <a:ext uri="{FF2B5EF4-FFF2-40B4-BE49-F238E27FC236}">
                <a16:creationId xmlns:a16="http://schemas.microsoft.com/office/drawing/2014/main" id="{61752899-BDF0-2D41-BE53-C9C0A0CA7C90}"/>
              </a:ext>
            </a:extLst>
          </p:cNvPr>
          <p:cNvSpPr txBox="1"/>
          <p:nvPr/>
        </p:nvSpPr>
        <p:spPr>
          <a:xfrm>
            <a:off x="624615" y="5328719"/>
            <a:ext cx="12250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0C621F2-2FE8-2B4F-A595-0E9185DA18BE}"/>
              </a:ext>
            </a:extLst>
          </p:cNvPr>
          <p:cNvSpPr txBox="1"/>
          <p:nvPr/>
        </p:nvSpPr>
        <p:spPr>
          <a:xfrm>
            <a:off x="3115847" y="5329815"/>
            <a:ext cx="837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spiel</a:t>
            </a:r>
          </a:p>
        </p:txBody>
      </p:sp>
      <p:sp>
        <p:nvSpPr>
          <p:cNvPr id="30" name="TextBox 29">
            <a:extLst>
              <a:ext uri="{FF2B5EF4-FFF2-40B4-BE49-F238E27FC236}">
                <a16:creationId xmlns:a16="http://schemas.microsoft.com/office/drawing/2014/main" id="{ED717FCE-897C-5842-A54B-B34BD90E5A9C}"/>
              </a:ext>
            </a:extLst>
          </p:cNvPr>
          <p:cNvSpPr txBox="1"/>
          <p:nvPr/>
        </p:nvSpPr>
        <p:spPr>
          <a:xfrm>
            <a:off x="2741747" y="5328719"/>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07BBE6D-D28B-E049-B14D-C56D5E3F2897}"/>
              </a:ext>
            </a:extLst>
          </p:cNvPr>
          <p:cNvSpPr txBox="1"/>
          <p:nvPr/>
        </p:nvSpPr>
        <p:spPr>
          <a:xfrm>
            <a:off x="3759904" y="5328719"/>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t</a:t>
            </a:r>
          </a:p>
        </p:txBody>
      </p:sp>
      <p:sp>
        <p:nvSpPr>
          <p:cNvPr id="32" name="TextBox 31">
            <a:extLst>
              <a:ext uri="{FF2B5EF4-FFF2-40B4-BE49-F238E27FC236}">
                <a16:creationId xmlns:a16="http://schemas.microsoft.com/office/drawing/2014/main" id="{8F2F2784-6EE3-BE4D-926E-D12F4BA5AFDE}"/>
              </a:ext>
            </a:extLst>
          </p:cNvPr>
          <p:cNvSpPr txBox="1"/>
          <p:nvPr/>
        </p:nvSpPr>
        <p:spPr>
          <a:xfrm>
            <a:off x="624615" y="5727733"/>
            <a:ext cx="12202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kaufen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76255F7-ED9B-9D4E-9651-FAE72E606DAB}"/>
              </a:ext>
            </a:extLst>
          </p:cNvPr>
          <p:cNvSpPr txBox="1"/>
          <p:nvPr/>
        </p:nvSpPr>
        <p:spPr>
          <a:xfrm>
            <a:off x="3115847" y="5728829"/>
            <a:ext cx="8322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kauf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CE7B8F7-6B16-3B4E-AF21-354797ED072E}"/>
              </a:ext>
            </a:extLst>
          </p:cNvPr>
          <p:cNvSpPr txBox="1"/>
          <p:nvPr/>
        </p:nvSpPr>
        <p:spPr>
          <a:xfrm>
            <a:off x="2741747" y="5727733"/>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81453D19-85E0-E248-B112-250F91614D54}"/>
              </a:ext>
            </a:extLst>
          </p:cNvPr>
          <p:cNvSpPr txBox="1"/>
          <p:nvPr/>
        </p:nvSpPr>
        <p:spPr>
          <a:xfrm>
            <a:off x="3756639" y="5722658"/>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t</a:t>
            </a:r>
          </a:p>
        </p:txBody>
      </p:sp>
      <p:sp>
        <p:nvSpPr>
          <p:cNvPr id="36" name="TextBox 35">
            <a:extLst>
              <a:ext uri="{FF2B5EF4-FFF2-40B4-BE49-F238E27FC236}">
                <a16:creationId xmlns:a16="http://schemas.microsoft.com/office/drawing/2014/main" id="{3636CB47-91CB-554D-B34A-C706B1BDA7F6}"/>
              </a:ext>
            </a:extLst>
          </p:cNvPr>
          <p:cNvSpPr txBox="1"/>
          <p:nvPr/>
        </p:nvSpPr>
        <p:spPr>
          <a:xfrm>
            <a:off x="5523686" y="383152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37" name="TextBox 36">
            <a:extLst>
              <a:ext uri="{FF2B5EF4-FFF2-40B4-BE49-F238E27FC236}">
                <a16:creationId xmlns:a16="http://schemas.microsoft.com/office/drawing/2014/main" id="{395A0B52-F65F-584D-8914-44046129D42E}"/>
              </a:ext>
            </a:extLst>
          </p:cNvPr>
          <p:cNvSpPr txBox="1"/>
          <p:nvPr/>
        </p:nvSpPr>
        <p:spPr>
          <a:xfrm>
            <a:off x="6378082" y="3831527"/>
            <a:ext cx="6687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a:t>
            </a:r>
          </a:p>
        </p:txBody>
      </p:sp>
      <p:sp>
        <p:nvSpPr>
          <p:cNvPr id="38" name="TextBox 37">
            <a:extLst>
              <a:ext uri="{FF2B5EF4-FFF2-40B4-BE49-F238E27FC236}">
                <a16:creationId xmlns:a16="http://schemas.microsoft.com/office/drawing/2014/main" id="{0DBB27E2-5194-F340-B9F2-D8B2CD178813}"/>
              </a:ext>
            </a:extLst>
          </p:cNvPr>
          <p:cNvSpPr txBox="1"/>
          <p:nvPr/>
        </p:nvSpPr>
        <p:spPr>
          <a:xfrm>
            <a:off x="9583575" y="3817413"/>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tour.</a:t>
            </a:r>
          </a:p>
        </p:txBody>
      </p:sp>
      <p:sp>
        <p:nvSpPr>
          <p:cNvPr id="39" name="TextBox 38">
            <a:extLst>
              <a:ext uri="{FF2B5EF4-FFF2-40B4-BE49-F238E27FC236}">
                <a16:creationId xmlns:a16="http://schemas.microsoft.com/office/drawing/2014/main" id="{B87751D2-60B5-C042-9BB6-1FD9130E3801}"/>
              </a:ext>
            </a:extLst>
          </p:cNvPr>
          <p:cNvSpPr txBox="1"/>
          <p:nvPr/>
        </p:nvSpPr>
        <p:spPr>
          <a:xfrm>
            <a:off x="2066298" y="4940263"/>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B652FBA5-B794-D746-B865-D6DF477A9E50}"/>
              </a:ext>
            </a:extLst>
          </p:cNvPr>
          <p:cNvSpPr txBox="1"/>
          <p:nvPr/>
        </p:nvSpPr>
        <p:spPr>
          <a:xfrm>
            <a:off x="2062171" y="5361436"/>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E15E2DA-22EC-8547-B506-E7EC75DEE5BA}"/>
              </a:ext>
            </a:extLst>
          </p:cNvPr>
          <p:cNvSpPr txBox="1"/>
          <p:nvPr/>
        </p:nvSpPr>
        <p:spPr>
          <a:xfrm>
            <a:off x="2067934" y="5745829"/>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Google Shape;653;p27">
            <a:extLst>
              <a:ext uri="{FF2B5EF4-FFF2-40B4-BE49-F238E27FC236}">
                <a16:creationId xmlns:a16="http://schemas.microsoft.com/office/drawing/2014/main" id="{ACBE35A7-CB82-1944-9636-825E98B329E1}"/>
              </a:ext>
            </a:extLst>
          </p:cNvPr>
          <p:cNvSpPr/>
          <p:nvPr/>
        </p:nvSpPr>
        <p:spPr>
          <a:xfrm>
            <a:off x="4442688" y="4467703"/>
            <a:ext cx="6622450" cy="1782234"/>
          </a:xfrm>
          <a:prstGeom prst="wedgeRoundRectCallout">
            <a:avLst>
              <a:gd name="adj1" fmla="val -18168"/>
              <a:gd name="adj2" fmla="val 49957"/>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Some verbs don’t add –</a:t>
            </a: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GB" sz="2400" b="0" i="0" u="none" strike="noStrike" kern="14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suchen</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itchFamily="2" charset="2"/>
              </a:rPr>
              <a:t> </a:t>
            </a: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sucht</a:t>
            </a:r>
            <a:endPar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leben</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itchFamily="2" charset="2"/>
              </a:rPr>
              <a:t> </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lebt</a:t>
            </a:r>
            <a:endParaRPr kumimoji="0" lang="en-GB" sz="2400" b="0" i="0" u="none" strike="noStrike" kern="1400" cap="none" spc="0" normalizeH="0" baseline="0" noProof="0" dirty="0">
              <a:ln>
                <a:noFill/>
              </a:ln>
              <a:solidFill>
                <a:srgbClr val="DAA52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It would be harder to pronounce them if they did!</a:t>
            </a:r>
          </a:p>
        </p:txBody>
      </p:sp>
      <p:sp>
        <p:nvSpPr>
          <p:cNvPr id="43" name="TextBox 42">
            <a:extLst>
              <a:ext uri="{FF2B5EF4-FFF2-40B4-BE49-F238E27FC236}">
                <a16:creationId xmlns:a16="http://schemas.microsoft.com/office/drawing/2014/main" id="{1E678238-1F13-4CC0-8901-A5203B2B0204}"/>
              </a:ext>
            </a:extLst>
          </p:cNvPr>
          <p:cNvSpPr txBox="1"/>
          <p:nvPr/>
        </p:nvSpPr>
        <p:spPr>
          <a:xfrm>
            <a:off x="9556829" y="2584383"/>
            <a:ext cx="2515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40427F73-1768-4361-8E4B-8EC26FD5A911}"/>
              </a:ext>
            </a:extLst>
          </p:cNvPr>
          <p:cNvSpPr txBox="1"/>
          <p:nvPr/>
        </p:nvSpPr>
        <p:spPr>
          <a:xfrm>
            <a:off x="498944" y="3854531"/>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45" name="TextBox 44">
            <a:extLst>
              <a:ext uri="{FF2B5EF4-FFF2-40B4-BE49-F238E27FC236}">
                <a16:creationId xmlns:a16="http://schemas.microsoft.com/office/drawing/2014/main" id="{4D710A88-DB26-4BBF-9DA4-4867CA620E55}"/>
              </a:ext>
            </a:extLst>
          </p:cNvPr>
          <p:cNvSpPr txBox="1"/>
          <p:nvPr/>
        </p:nvSpPr>
        <p:spPr>
          <a:xfrm>
            <a:off x="1353340" y="3854531"/>
            <a:ext cx="598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p>
        </p:txBody>
      </p:sp>
      <p:sp>
        <p:nvSpPr>
          <p:cNvPr id="46" name="TextBox 45">
            <a:extLst>
              <a:ext uri="{FF2B5EF4-FFF2-40B4-BE49-F238E27FC236}">
                <a16:creationId xmlns:a16="http://schemas.microsoft.com/office/drawing/2014/main" id="{7CBF2BD2-74B4-4F9D-ACC7-47D26C89C65D}"/>
              </a:ext>
            </a:extLst>
          </p:cNvPr>
          <p:cNvSpPr txBox="1"/>
          <p:nvPr/>
        </p:nvSpPr>
        <p:spPr>
          <a:xfrm>
            <a:off x="2758447" y="3854531"/>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tour.</a:t>
            </a:r>
          </a:p>
        </p:txBody>
      </p:sp>
      <p:sp>
        <p:nvSpPr>
          <p:cNvPr id="47" name="TextBox 46">
            <a:extLst>
              <a:ext uri="{FF2B5EF4-FFF2-40B4-BE49-F238E27FC236}">
                <a16:creationId xmlns:a16="http://schemas.microsoft.com/office/drawing/2014/main" id="{0842ADBA-45ED-4FD7-90F9-794FAD749F41}"/>
              </a:ext>
            </a:extLst>
          </p:cNvPr>
          <p:cNvSpPr txBox="1"/>
          <p:nvPr/>
        </p:nvSpPr>
        <p:spPr>
          <a:xfrm>
            <a:off x="9556829" y="3227652"/>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tour.</a:t>
            </a:r>
          </a:p>
        </p:txBody>
      </p:sp>
      <p:sp>
        <p:nvSpPr>
          <p:cNvPr id="48" name="Google Shape;653;p27">
            <a:extLst>
              <a:ext uri="{FF2B5EF4-FFF2-40B4-BE49-F238E27FC236}">
                <a16:creationId xmlns:a16="http://schemas.microsoft.com/office/drawing/2014/main" id="{CAEC1D75-06B0-498C-8850-DF65088F5DAB}"/>
              </a:ext>
            </a:extLst>
          </p:cNvPr>
          <p:cNvSpPr/>
          <p:nvPr/>
        </p:nvSpPr>
        <p:spPr>
          <a:xfrm>
            <a:off x="8263719" y="180946"/>
            <a:ext cx="3704959" cy="1782234"/>
          </a:xfrm>
          <a:prstGeom prst="wedgeRoundRectCallout">
            <a:avLst>
              <a:gd name="adj1" fmla="val 17668"/>
              <a:gd name="adj2" fmla="val 7846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Note the word order!</a:t>
            </a:r>
            <a:b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br>
            <a: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The past participle goes </a:t>
            </a:r>
            <a:r>
              <a:rPr kumimoji="0" lang="en-GB" sz="2400" b="1"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at the end </a:t>
            </a:r>
            <a: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of the sentence.</a:t>
            </a:r>
            <a:endParaRPr kumimoji="0" lang="en-GB" sz="2400" b="0" i="0" u="none" strike="noStrike" kern="14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7932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 grpId="0" animBg="1"/>
      <p:bldP spid="8" grpId="0"/>
      <p:bldP spid="9" grpId="0"/>
      <p:bldP spid="10" grpId="0" animBg="1"/>
      <p:bldP spid="11" grpId="0" animBg="1"/>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animBg="1"/>
      <p:bldP spid="43" grpId="0"/>
      <p:bldP spid="44" grpId="0"/>
      <p:bldP spid="45" grpId="0"/>
      <p:bldP spid="46" grpId="0"/>
      <p:bldP spid="47" grpId="0"/>
      <p:bldP spid="4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 </a:t>
            </a:r>
            <a:r>
              <a:rPr lang="en-GB" sz="3600" b="1" dirty="0" err="1">
                <a:solidFill>
                  <a:schemeClr val="bg1"/>
                </a:solidFill>
              </a:rPr>
              <a:t>sagt</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247973" y="1348353"/>
            <a:ext cx="65592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or past?  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nvGraphicFramePr>
        <p:xfrm>
          <a:off x="508000" y="2159247"/>
          <a:ext cx="11351489" cy="3992880"/>
        </p:xfrm>
        <a:graphic>
          <a:graphicData uri="http://schemas.openxmlformats.org/drawingml/2006/table">
            <a:tbl>
              <a:tblPr firstRow="1" bandRow="1">
                <a:tableStyleId>{00A15C55-8517-42AA-B614-E9B94910E393}</a:tableStyleId>
              </a:tblPr>
              <a:tblGrid>
                <a:gridCol w="690547">
                  <a:extLst>
                    <a:ext uri="{9D8B030D-6E8A-4147-A177-3AD203B41FA5}">
                      <a16:colId xmlns:a16="http://schemas.microsoft.com/office/drawing/2014/main" val="2607353726"/>
                    </a:ext>
                  </a:extLst>
                </a:gridCol>
                <a:gridCol w="6477974">
                  <a:extLst>
                    <a:ext uri="{9D8B030D-6E8A-4147-A177-3AD203B41FA5}">
                      <a16:colId xmlns:a16="http://schemas.microsoft.com/office/drawing/2014/main" val="1600817978"/>
                    </a:ext>
                  </a:extLst>
                </a:gridCol>
                <a:gridCol w="2091484">
                  <a:extLst>
                    <a:ext uri="{9D8B030D-6E8A-4147-A177-3AD203B41FA5}">
                      <a16:colId xmlns:a16="http://schemas.microsoft.com/office/drawing/2014/main" val="4128092149"/>
                    </a:ext>
                  </a:extLst>
                </a:gridCol>
                <a:gridCol w="2091484">
                  <a:extLst>
                    <a:ext uri="{9D8B030D-6E8A-4147-A177-3AD203B41FA5}">
                      <a16:colId xmlns:a16="http://schemas.microsoft.com/office/drawing/2014/main" val="2609792770"/>
                    </a:ext>
                  </a:extLst>
                </a:gridCol>
              </a:tblGrid>
              <a:tr h="370840">
                <a:tc>
                  <a:txBody>
                    <a:bodyPr/>
                    <a:lstStyle/>
                    <a:p>
                      <a:endParaRPr lang="en-GB" sz="2000" b="1" dirty="0">
                        <a:solidFill>
                          <a:srgbClr val="115076"/>
                        </a:solidFill>
                      </a:endParaRPr>
                    </a:p>
                  </a:txBody>
                  <a:tcPr>
                    <a:noFill/>
                  </a:tcPr>
                </a:tc>
                <a:tc>
                  <a:txBody>
                    <a:bodyPr/>
                    <a:lstStyle/>
                    <a:p>
                      <a:endParaRPr lang="en-GB" dirty="0">
                        <a:solidFill>
                          <a:srgbClr val="115076"/>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effectLst/>
                          <a:uLnTx/>
                          <a:uFillTx/>
                        </a:rPr>
                        <a:t>Ich</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Ich </a:t>
                      </a:r>
                      <a:r>
                        <a:rPr lang="en-GB" sz="2400" b="1" dirty="0" err="1"/>
                        <a:t>habe</a:t>
                      </a:r>
                      <a:endParaRPr lang="en-GB" sz="2400" b="1" dirty="0"/>
                    </a:p>
                  </a:txBody>
                  <a:tcP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tc>
                <a:tc>
                  <a:txBody>
                    <a:bodyPr/>
                    <a:lstStyle/>
                    <a:p>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habe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im</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Juli</a:t>
                      </a:r>
                      <a:r>
                        <a:rPr lang="en-US" sz="2400" kern="1200" dirty="0">
                          <a:solidFill>
                            <a:srgbClr val="115076"/>
                          </a:solidFill>
                          <a:effectLst/>
                          <a:latin typeface="+mn-lt"/>
                          <a:ea typeface="+mn-ea"/>
                          <a:cs typeface="+mn-cs"/>
                        </a:rPr>
                        <a:t> Freunde </a:t>
                      </a:r>
                      <a:r>
                        <a:rPr lang="en-US" sz="2400" kern="1200" dirty="0" err="1">
                          <a:solidFill>
                            <a:srgbClr val="115076"/>
                          </a:solidFill>
                          <a:effectLst/>
                          <a:latin typeface="+mn-lt"/>
                          <a:ea typeface="+mn-ea"/>
                          <a:cs typeface="+mn-cs"/>
                        </a:rPr>
                        <a:t>besucht</a:t>
                      </a:r>
                      <a:r>
                        <a:rPr lang="en-US" sz="2400" kern="1200" dirty="0">
                          <a:solidFill>
                            <a:srgbClr val="115076"/>
                          </a:solidFill>
                          <a:effectLst/>
                          <a:latin typeface="+mn-lt"/>
                          <a:ea typeface="+mn-ea"/>
                          <a:cs typeface="+mn-cs"/>
                        </a:rPr>
                        <a:t>.</a:t>
                      </a:r>
                      <a:r>
                        <a:rPr lang="en-GB" sz="2400" dirty="0">
                          <a:solidFill>
                            <a:srgbClr val="115076"/>
                          </a:solidFill>
                        </a:rPr>
                        <a:t> </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habe</a:t>
                      </a:r>
                      <a:r>
                        <a:rPr lang="en-US" sz="2400" kern="1200" dirty="0">
                          <a:solidFill>
                            <a:srgbClr val="115076"/>
                          </a:solidFill>
                          <a:effectLst/>
                          <a:latin typeface="+mn-lt"/>
                          <a:ea typeface="+mn-ea"/>
                          <a:cs typeface="+mn-cs"/>
                        </a:rPr>
                        <a:t>  oft </a:t>
                      </a:r>
                      <a:r>
                        <a:rPr lang="en-US" sz="2400" kern="1200" dirty="0" err="1">
                          <a:solidFill>
                            <a:srgbClr val="115076"/>
                          </a:solidFill>
                          <a:effectLst/>
                          <a:latin typeface="+mn-lt"/>
                          <a:ea typeface="+mn-ea"/>
                          <a:cs typeface="+mn-cs"/>
                        </a:rPr>
                        <a:t>im</a:t>
                      </a:r>
                      <a:r>
                        <a:rPr lang="en-US" sz="2400" kern="1200" dirty="0">
                          <a:solidFill>
                            <a:srgbClr val="115076"/>
                          </a:solidFill>
                          <a:effectLst/>
                          <a:latin typeface="+mn-lt"/>
                          <a:ea typeface="+mn-ea"/>
                          <a:cs typeface="+mn-cs"/>
                        </a:rPr>
                        <a:t> Park Hockey </a:t>
                      </a:r>
                      <a:r>
                        <a:rPr lang="en-US" sz="2400" kern="1200" dirty="0" err="1">
                          <a:solidFill>
                            <a:srgbClr val="115076"/>
                          </a:solidFill>
                          <a:effectLst/>
                          <a:latin typeface="+mn-lt"/>
                          <a:ea typeface="+mn-ea"/>
                          <a:cs typeface="+mn-cs"/>
                        </a:rPr>
                        <a:t>gespielt</a:t>
                      </a:r>
                      <a:r>
                        <a:rPr lang="en-US" sz="2400" kern="1200" dirty="0">
                          <a:solidFill>
                            <a:srgbClr val="115076"/>
                          </a:solidFill>
                          <a:effectLst/>
                          <a:latin typeface="+mn-lt"/>
                          <a:ea typeface="+mn-ea"/>
                          <a:cs typeface="+mn-cs"/>
                        </a:rPr>
                        <a:t>.</a:t>
                      </a:r>
                      <a:r>
                        <a:rPr lang="en-GB" sz="2400" dirty="0">
                          <a:solidFill>
                            <a:srgbClr val="115076"/>
                          </a:solidFill>
                          <a:effectLst/>
                        </a:rPr>
                        <a:t> </a:t>
                      </a:r>
                      <a:endParaRPr lang="en-GB" sz="24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b="1" dirty="0">
                          <a:solidFill>
                            <a:srgbClr val="115076"/>
                          </a:solidFill>
                        </a:rPr>
                        <a:t>3.</a:t>
                      </a:r>
                    </a:p>
                  </a:txBody>
                  <a:tcPr/>
                </a:tc>
                <a:tc>
                  <a:txBody>
                    <a:bodyPr/>
                    <a:lstStyle/>
                    <a:p>
                      <a:pPr algn="l">
                        <a:lnSpc>
                          <a:spcPct val="107000"/>
                        </a:lnSpc>
                        <a:spcAft>
                          <a:spcPts val="800"/>
                        </a:spcAft>
                      </a:pP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Ich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habe</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keinen</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Spaß</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gehabt</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400" dirty="0">
                        <a:solidFill>
                          <a:srgbClr val="11507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rgbClr val="115076"/>
                          </a:solidFill>
                        </a:rPr>
                        <a:t>4.</a:t>
                      </a:r>
                    </a:p>
                  </a:txBody>
                  <a:tcPr/>
                </a:tc>
                <a:tc>
                  <a:txBody>
                    <a:bodyPr/>
                    <a:lstStyle/>
                    <a:p>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kaufe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selbst</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viel</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Kleidung</a:t>
                      </a:r>
                      <a:r>
                        <a:rPr lang="en-US" sz="2400" kern="1200" dirty="0">
                          <a:solidFill>
                            <a:srgbClr val="115076"/>
                          </a:solidFill>
                          <a:effectLst/>
                          <a:latin typeface="+mn-lt"/>
                          <a:ea typeface="+mn-ea"/>
                          <a:cs typeface="+mn-cs"/>
                        </a:rPr>
                        <a:t>.</a:t>
                      </a:r>
                      <a:r>
                        <a:rPr lang="en-GB" sz="2400" dirty="0">
                          <a:solidFill>
                            <a:srgbClr val="115076"/>
                          </a:solidFill>
                          <a:effectLst/>
                        </a:rPr>
                        <a:t> </a:t>
                      </a:r>
                      <a:endParaRPr lang="en-GB" sz="24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koche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immer</a:t>
                      </a:r>
                      <a:r>
                        <a:rPr lang="en-US" sz="2400" kern="1200" dirty="0">
                          <a:solidFill>
                            <a:srgbClr val="115076"/>
                          </a:solidFill>
                          <a:effectLst/>
                          <a:latin typeface="+mn-lt"/>
                          <a:ea typeface="+mn-ea"/>
                          <a:cs typeface="+mn-cs"/>
                        </a:rPr>
                        <a:t> das </a:t>
                      </a:r>
                      <a:r>
                        <a:rPr lang="en-US" sz="2400" kern="1200" dirty="0" err="1">
                          <a:solidFill>
                            <a:srgbClr val="115076"/>
                          </a:solidFill>
                          <a:effectLst/>
                          <a:latin typeface="+mn-lt"/>
                          <a:ea typeface="+mn-ea"/>
                          <a:cs typeface="+mn-cs"/>
                        </a:rPr>
                        <a:t>Abendessen</a:t>
                      </a:r>
                      <a:r>
                        <a:rPr lang="en-US" sz="2400" kern="1200" dirty="0">
                          <a:solidFill>
                            <a:srgbClr val="115076"/>
                          </a:solidFill>
                          <a:effectLst/>
                          <a:latin typeface="+mn-lt"/>
                          <a:ea typeface="+mn-ea"/>
                          <a:cs typeface="+mn-cs"/>
                        </a:rPr>
                        <a:t>.</a:t>
                      </a:r>
                      <a:r>
                        <a:rPr lang="en-GB" sz="2400" dirty="0">
                          <a:solidFill>
                            <a:srgbClr val="115076"/>
                          </a:solidFill>
                          <a:effectLst/>
                        </a:rPr>
                        <a:t> </a:t>
                      </a:r>
                      <a:endParaRPr lang="en-GB" sz="24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besuche</a:t>
                      </a:r>
                      <a:r>
                        <a:rPr lang="en-US" sz="2400" kern="1200" dirty="0">
                          <a:solidFill>
                            <a:srgbClr val="115076"/>
                          </a:solidFill>
                          <a:effectLst/>
                          <a:latin typeface="+mn-lt"/>
                          <a:ea typeface="+mn-ea"/>
                          <a:cs typeface="+mn-cs"/>
                        </a:rPr>
                        <a:t> das Museum.</a:t>
                      </a:r>
                      <a:r>
                        <a:rPr lang="en-GB" sz="2400" dirty="0">
                          <a:solidFill>
                            <a:srgbClr val="115076"/>
                          </a:solidFill>
                          <a:effectLst/>
                        </a:rPr>
                        <a:t> </a:t>
                      </a:r>
                      <a:endParaRPr lang="en-GB" sz="24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b="1" dirty="0">
                          <a:solidFill>
                            <a:srgbClr val="115076"/>
                          </a:solidFill>
                        </a:rPr>
                        <a:t>7.</a:t>
                      </a:r>
                    </a:p>
                  </a:txBody>
                  <a:tcPr/>
                </a:tc>
                <a:tc>
                  <a:txBody>
                    <a:bodyPr/>
                    <a:lstStyle/>
                    <a:p>
                      <a:pPr algn="l">
                        <a:lnSpc>
                          <a:spcPct val="107000"/>
                        </a:lnSpc>
                        <a:spcAft>
                          <a:spcPts val="800"/>
                        </a:spcAft>
                      </a:pP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Ich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habe</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Chinesisch</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gelernt</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400" dirty="0">
                        <a:solidFill>
                          <a:srgbClr val="11507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b="1"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habe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schon</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eine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Bootfahrt</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gemacht</a:t>
                      </a:r>
                      <a:r>
                        <a:rPr lang="en-US" sz="2400" kern="1200" dirty="0">
                          <a:solidFill>
                            <a:srgbClr val="115076"/>
                          </a:solidFill>
                          <a:effectLst/>
                          <a:latin typeface="+mn-lt"/>
                          <a:ea typeface="+mn-ea"/>
                          <a:cs typeface="+mn-cs"/>
                        </a:rPr>
                        <a:t>.</a:t>
                      </a:r>
                      <a:r>
                        <a:rPr lang="en-GB" sz="2400" dirty="0">
                          <a:solidFill>
                            <a:srgbClr val="115076"/>
                          </a:solidFill>
                          <a:effectLst/>
                        </a:rPr>
                        <a:t> </a:t>
                      </a:r>
                      <a:endParaRPr lang="en-GB" sz="2400" u="none"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1262751" y="2697977"/>
            <a:ext cx="139792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6278" y="2615192"/>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6278" y="3042007"/>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6278" y="3571169"/>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2433" y="3945418"/>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2433" y="4426212"/>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2433" y="4871143"/>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6278" y="5308873"/>
            <a:ext cx="282522" cy="294294"/>
          </a:xfrm>
          <a:prstGeom prst="rect">
            <a:avLst/>
          </a:prstGeom>
        </p:spPr>
      </p:pic>
      <p:sp>
        <p:nvSpPr>
          <p:cNvPr id="22" name="TextBox 21">
            <a:extLst>
              <a:ext uri="{FF2B5EF4-FFF2-40B4-BE49-F238E27FC236}">
                <a16:creationId xmlns:a16="http://schemas.microsoft.com/office/drawing/2014/main" id="{2FBBE658-F1AE-4D43-B821-127A5C85D89C}"/>
              </a:ext>
            </a:extLst>
          </p:cNvPr>
          <p:cNvSpPr txBox="1"/>
          <p:nvPr/>
        </p:nvSpPr>
        <p:spPr>
          <a:xfrm>
            <a:off x="1262751" y="5761555"/>
            <a:ext cx="140403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6278" y="5775038"/>
            <a:ext cx="282522" cy="294294"/>
          </a:xfrm>
          <a:prstGeom prst="rect">
            <a:avLst/>
          </a:prstGeom>
        </p:spPr>
      </p:pic>
      <p:sp>
        <p:nvSpPr>
          <p:cNvPr id="24" name="TextBox 23">
            <a:extLst>
              <a:ext uri="{FF2B5EF4-FFF2-40B4-BE49-F238E27FC236}">
                <a16:creationId xmlns:a16="http://schemas.microsoft.com/office/drawing/2014/main" id="{CD702F0E-476E-F345-A3FD-5B8656C81B4D}"/>
              </a:ext>
            </a:extLst>
          </p:cNvPr>
          <p:cNvSpPr txBox="1"/>
          <p:nvPr/>
        </p:nvSpPr>
        <p:spPr>
          <a:xfrm>
            <a:off x="1293567" y="3618321"/>
            <a:ext cx="141013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5" name="TextBox 24">
            <a:extLst>
              <a:ext uri="{FF2B5EF4-FFF2-40B4-BE49-F238E27FC236}">
                <a16:creationId xmlns:a16="http://schemas.microsoft.com/office/drawing/2014/main" id="{CCE579CB-308B-FC48-BC97-4FF8B8964361}"/>
              </a:ext>
            </a:extLst>
          </p:cNvPr>
          <p:cNvSpPr txBox="1"/>
          <p:nvPr/>
        </p:nvSpPr>
        <p:spPr>
          <a:xfrm>
            <a:off x="1262753" y="4498831"/>
            <a:ext cx="136711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6" name="TextBox 25">
            <a:extLst>
              <a:ext uri="{FF2B5EF4-FFF2-40B4-BE49-F238E27FC236}">
                <a16:creationId xmlns:a16="http://schemas.microsoft.com/office/drawing/2014/main" id="{F90C618C-18D8-4346-BA58-7FC788CA93EC}"/>
              </a:ext>
            </a:extLst>
          </p:cNvPr>
          <p:cNvSpPr txBox="1"/>
          <p:nvPr/>
        </p:nvSpPr>
        <p:spPr>
          <a:xfrm>
            <a:off x="1293567" y="5365250"/>
            <a:ext cx="136711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7" name="TextBox 26">
            <a:extLst>
              <a:ext uri="{FF2B5EF4-FFF2-40B4-BE49-F238E27FC236}">
                <a16:creationId xmlns:a16="http://schemas.microsoft.com/office/drawing/2014/main" id="{49C70DCF-025C-B245-B525-879871702325}"/>
              </a:ext>
            </a:extLst>
          </p:cNvPr>
          <p:cNvSpPr txBox="1"/>
          <p:nvPr/>
        </p:nvSpPr>
        <p:spPr>
          <a:xfrm>
            <a:off x="1293567" y="4017597"/>
            <a:ext cx="13671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8" name="TextBox 27">
            <a:extLst>
              <a:ext uri="{FF2B5EF4-FFF2-40B4-BE49-F238E27FC236}">
                <a16:creationId xmlns:a16="http://schemas.microsoft.com/office/drawing/2014/main" id="{397D5CDA-EF5C-034A-9734-656599F981F2}"/>
              </a:ext>
            </a:extLst>
          </p:cNvPr>
          <p:cNvSpPr txBox="1"/>
          <p:nvPr/>
        </p:nvSpPr>
        <p:spPr>
          <a:xfrm>
            <a:off x="1262750" y="4952618"/>
            <a:ext cx="136711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9" name="TextBox 28">
            <a:extLst>
              <a:ext uri="{FF2B5EF4-FFF2-40B4-BE49-F238E27FC236}">
                <a16:creationId xmlns:a16="http://schemas.microsoft.com/office/drawing/2014/main" id="{A6EFE78A-9F47-9C45-AA83-DF5B51B36EDF}"/>
              </a:ext>
            </a:extLst>
          </p:cNvPr>
          <p:cNvSpPr txBox="1"/>
          <p:nvPr/>
        </p:nvSpPr>
        <p:spPr>
          <a:xfrm>
            <a:off x="1293567" y="3164534"/>
            <a:ext cx="141013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pic>
        <p:nvPicPr>
          <p:cNvPr id="30" name="Picture 29">
            <a:extLst>
              <a:ext uri="{FF2B5EF4-FFF2-40B4-BE49-F238E27FC236}">
                <a16:creationId xmlns:a16="http://schemas.microsoft.com/office/drawing/2014/main" id="{0EC64451-9D6E-4E4C-8D43-A79E791AAC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60" y="859316"/>
            <a:ext cx="1290240" cy="1316864"/>
          </a:xfrm>
          <a:prstGeom prst="rect">
            <a:avLst/>
          </a:prstGeom>
        </p:spPr>
      </p:pic>
    </p:spTree>
    <p:extLst>
      <p:ext uri="{BB962C8B-B14F-4D97-AF65-F5344CB8AC3E}">
        <p14:creationId xmlns:p14="http://schemas.microsoft.com/office/powerpoint/2010/main" val="28000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4" grpId="0" animBg="1"/>
      <p:bldP spid="25" grpId="0" animBg="1"/>
      <p:bldP spid="26" grpId="0" animBg="1"/>
      <p:bldP spid="27"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10154" cy="707849"/>
          </a:xfrm>
        </p:spPr>
        <p:txBody>
          <a:bodyPr>
            <a:normAutofit fontScale="90000"/>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5" name="Wien.wav"/>
            </a:hlinkClick>
            <a:extLst>
              <a:ext uri="{FF2B5EF4-FFF2-40B4-BE49-F238E27FC236}">
                <a16:creationId xmlns:a16="http://schemas.microsoft.com/office/drawing/2014/main" id="{4CA4A386-84FE-294D-AFE0-E4C3CC201D19}"/>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TextBox 10">
            <a:extLst>
              <a:ext uri="{FF2B5EF4-FFF2-40B4-BE49-F238E27FC236}">
                <a16:creationId xmlns:a16="http://schemas.microsoft.com/office/drawing/2014/main" id="{C0DCC020-F8A5-1D4E-9CBE-912392C2047C}"/>
              </a:ext>
            </a:extLst>
          </p:cNvPr>
          <p:cNvSpPr txBox="1"/>
          <p:nvPr/>
        </p:nvSpPr>
        <p:spPr>
          <a:xfrm>
            <a:off x="1792614" y="1460178"/>
            <a:ext cx="9380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pic>
        <p:nvPicPr>
          <p:cNvPr id="12" name="Graphic 11" descr="Marker">
            <a:extLst>
              <a:ext uri="{FF2B5EF4-FFF2-40B4-BE49-F238E27FC236}">
                <a16:creationId xmlns:a16="http://schemas.microsoft.com/office/drawing/2014/main" id="{47244117-7169-7B44-AAD4-33D2645C8D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28888" y="4169664"/>
            <a:ext cx="457200" cy="457200"/>
          </a:xfrm>
          <a:prstGeom prst="rect">
            <a:avLst/>
          </a:prstGeom>
        </p:spPr>
      </p:pic>
    </p:spTree>
    <p:extLst>
      <p:ext uri="{BB962C8B-B14F-4D97-AF65-F5344CB8AC3E}">
        <p14:creationId xmlns:p14="http://schemas.microsoft.com/office/powerpoint/2010/main" val="29706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54762" y="1871324"/>
            <a:ext cx="38280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3745089" y="1712518"/>
          <a:ext cx="4964923"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Ich</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Ich </a:t>
                      </a:r>
                      <a:r>
                        <a:rPr lang="en-GB" sz="2000" b="1" dirty="0" err="1"/>
                        <a:t>habe</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1.wav"/>
            </a:hlinkClick>
            <a:extLst>
              <a:ext uri="{FF2B5EF4-FFF2-40B4-BE49-F238E27FC236}">
                <a16:creationId xmlns:a16="http://schemas.microsoft.com/office/drawing/2014/main" id="{3B418770-1E72-B240-9307-3BBF955557C6}"/>
              </a:ext>
            </a:extLst>
          </p:cNvPr>
          <p:cNvSpPr/>
          <p:nvPr/>
        </p:nvSpPr>
        <p:spPr>
          <a:xfrm>
            <a:off x="3965538" y="22646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4680364" y="2341179"/>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4472" y="2344673"/>
            <a:ext cx="282522" cy="294294"/>
          </a:xfrm>
          <a:prstGeom prst="rect">
            <a:avLst/>
          </a:prstGeom>
        </p:spPr>
      </p:pic>
      <p:sp>
        <p:nvSpPr>
          <p:cNvPr id="11" name="Action Button: Custom 16">
            <a:hlinkClick r:id="" action="ppaction://noaction" highlightClick="1">
              <a:snd r:embed="rId6" name="2.wav"/>
            </a:hlinkClick>
            <a:extLst>
              <a:ext uri="{FF2B5EF4-FFF2-40B4-BE49-F238E27FC236}">
                <a16:creationId xmlns:a16="http://schemas.microsoft.com/office/drawing/2014/main" id="{F18D09F0-0D24-5B4F-A26E-132DCCD8073A}"/>
              </a:ext>
            </a:extLst>
          </p:cNvPr>
          <p:cNvSpPr/>
          <p:nvPr/>
        </p:nvSpPr>
        <p:spPr>
          <a:xfrm>
            <a:off x="3965538" y="27372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4472" y="2788104"/>
            <a:ext cx="282522" cy="294294"/>
          </a:xfrm>
          <a:prstGeom prst="rect">
            <a:avLst/>
          </a:prstGeom>
        </p:spPr>
      </p:pic>
      <p:sp>
        <p:nvSpPr>
          <p:cNvPr id="14" name="Action Button: Custom 16">
            <a:hlinkClick r:id="" action="ppaction://noaction" highlightClick="1">
              <a:snd r:embed="rId7" name="3.wav"/>
            </a:hlinkClick>
            <a:extLst>
              <a:ext uri="{FF2B5EF4-FFF2-40B4-BE49-F238E27FC236}">
                <a16:creationId xmlns:a16="http://schemas.microsoft.com/office/drawing/2014/main" id="{747EFDEF-0DCF-DB44-BBF0-27990DDE521B}"/>
              </a:ext>
            </a:extLst>
          </p:cNvPr>
          <p:cNvSpPr/>
          <p:nvPr/>
        </p:nvSpPr>
        <p:spPr>
          <a:xfrm>
            <a:off x="3963460" y="32479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6874" y="3306297"/>
            <a:ext cx="282522" cy="294294"/>
          </a:xfrm>
          <a:prstGeom prst="rect">
            <a:avLst/>
          </a:prstGeom>
        </p:spPr>
      </p:pic>
      <p:sp>
        <p:nvSpPr>
          <p:cNvPr id="17" name="Action Button: Custom 16">
            <a:hlinkClick r:id="" action="ppaction://noaction" highlightClick="1">
              <a:snd r:embed="rId8" name="4.wav"/>
            </a:hlinkClick>
            <a:extLst>
              <a:ext uri="{FF2B5EF4-FFF2-40B4-BE49-F238E27FC236}">
                <a16:creationId xmlns:a16="http://schemas.microsoft.com/office/drawing/2014/main" id="{408DED6B-8D00-7843-820C-3A35CED50594}"/>
              </a:ext>
            </a:extLst>
          </p:cNvPr>
          <p:cNvSpPr/>
          <p:nvPr/>
        </p:nvSpPr>
        <p:spPr>
          <a:xfrm>
            <a:off x="3963460" y="37301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6874" y="3780962"/>
            <a:ext cx="282522" cy="294294"/>
          </a:xfrm>
          <a:prstGeom prst="rect">
            <a:avLst/>
          </a:prstGeom>
        </p:spPr>
      </p:pic>
      <p:sp>
        <p:nvSpPr>
          <p:cNvPr id="20" name="Action Button: Custom 16">
            <a:hlinkClick r:id="" action="ppaction://noaction" highlightClick="1">
              <a:snd r:embed="rId9" name="5.wav"/>
            </a:hlinkClick>
            <a:extLst>
              <a:ext uri="{FF2B5EF4-FFF2-40B4-BE49-F238E27FC236}">
                <a16:creationId xmlns:a16="http://schemas.microsoft.com/office/drawing/2014/main" id="{25121CCC-82F7-F14F-B30E-8A5AD31BE634}"/>
              </a:ext>
            </a:extLst>
          </p:cNvPr>
          <p:cNvSpPr/>
          <p:nvPr/>
        </p:nvSpPr>
        <p:spPr>
          <a:xfrm>
            <a:off x="3963460" y="42476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9021" y="4332152"/>
            <a:ext cx="282522" cy="294294"/>
          </a:xfrm>
          <a:prstGeom prst="rect">
            <a:avLst/>
          </a:prstGeom>
        </p:spPr>
      </p:pic>
      <p:sp>
        <p:nvSpPr>
          <p:cNvPr id="23" name="Action Button: Custom 16">
            <a:hlinkClick r:id="" action="ppaction://noaction" highlightClick="1">
              <a:snd r:embed="rId10" name="6.wav"/>
            </a:hlinkClick>
            <a:extLst>
              <a:ext uri="{FF2B5EF4-FFF2-40B4-BE49-F238E27FC236}">
                <a16:creationId xmlns:a16="http://schemas.microsoft.com/office/drawing/2014/main" id="{DA5FAA28-0FFE-FD44-82BD-8BEA8CA05A2D}"/>
              </a:ext>
            </a:extLst>
          </p:cNvPr>
          <p:cNvSpPr/>
          <p:nvPr/>
        </p:nvSpPr>
        <p:spPr>
          <a:xfrm>
            <a:off x="3968254" y="47335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3852" y="4880451"/>
            <a:ext cx="282522" cy="294294"/>
          </a:xfrm>
          <a:prstGeom prst="rect">
            <a:avLst/>
          </a:prstGeom>
        </p:spPr>
      </p:pic>
      <p:sp>
        <p:nvSpPr>
          <p:cNvPr id="26" name="Action Button: Custom 16">
            <a:hlinkClick r:id="" action="ppaction://noaction" highlightClick="1">
              <a:snd r:embed="rId11" name="7.wav"/>
            </a:hlinkClick>
            <a:extLst>
              <a:ext uri="{FF2B5EF4-FFF2-40B4-BE49-F238E27FC236}">
                <a16:creationId xmlns:a16="http://schemas.microsoft.com/office/drawing/2014/main" id="{B941CF18-9FF3-084E-9E12-F82721CE7509}"/>
              </a:ext>
            </a:extLst>
          </p:cNvPr>
          <p:cNvSpPr/>
          <p:nvPr/>
        </p:nvSpPr>
        <p:spPr>
          <a:xfrm>
            <a:off x="3973654" y="52399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6874" y="5290793"/>
            <a:ext cx="282522" cy="294294"/>
          </a:xfrm>
          <a:prstGeom prst="rect">
            <a:avLst/>
          </a:prstGeom>
        </p:spPr>
      </p:pic>
      <p:sp>
        <p:nvSpPr>
          <p:cNvPr id="29" name="Action Button: Custom 16">
            <a:hlinkClick r:id="" action="ppaction://noaction" highlightClick="1">
              <a:snd r:embed="rId12" name="8.wav"/>
            </a:hlinkClick>
            <a:extLst>
              <a:ext uri="{FF2B5EF4-FFF2-40B4-BE49-F238E27FC236}">
                <a16:creationId xmlns:a16="http://schemas.microsoft.com/office/drawing/2014/main" id="{13F9AB66-2DAB-A849-89C4-7AF59987F5A8}"/>
              </a:ext>
            </a:extLst>
          </p:cNvPr>
          <p:cNvSpPr/>
          <p:nvPr/>
        </p:nvSpPr>
        <p:spPr>
          <a:xfrm>
            <a:off x="3963460" y="57270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6874" y="5744732"/>
            <a:ext cx="282522" cy="294294"/>
          </a:xfrm>
          <a:prstGeom prst="rect">
            <a:avLst/>
          </a:prstGeom>
        </p:spPr>
      </p:pic>
      <p:sp>
        <p:nvSpPr>
          <p:cNvPr id="32" name="TextBox 31">
            <a:extLst>
              <a:ext uri="{FF2B5EF4-FFF2-40B4-BE49-F238E27FC236}">
                <a16:creationId xmlns:a16="http://schemas.microsoft.com/office/drawing/2014/main" id="{70C26195-5B49-4AFD-8A14-8B57E177F9F1}"/>
              </a:ext>
            </a:extLst>
          </p:cNvPr>
          <p:cNvSpPr txBox="1"/>
          <p:nvPr/>
        </p:nvSpPr>
        <p:spPr>
          <a:xfrm>
            <a:off x="148111" y="1167355"/>
            <a:ext cx="9058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a:extLst>
              <a:ext uri="{FF2B5EF4-FFF2-40B4-BE49-F238E27FC236}">
                <a16:creationId xmlns:a16="http://schemas.microsoft.com/office/drawing/2014/main" id="{D6D86376-4B54-4C90-8B27-E0EE2CC4E9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0786" y="399779"/>
            <a:ext cx="1290240" cy="1316864"/>
          </a:xfrm>
          <a:prstGeom prst="rect">
            <a:avLst/>
          </a:prstGeom>
        </p:spPr>
      </p:pic>
    </p:spTree>
    <p:extLst>
      <p:ext uri="{BB962C8B-B14F-4D97-AF65-F5344CB8AC3E}">
        <p14:creationId xmlns:p14="http://schemas.microsoft.com/office/powerpoint/2010/main" val="120706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Und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34672" y="1163991"/>
            <a:ext cx="1156786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perfect tense in German can be translated in two ways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Berlin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have visited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Berlin.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visited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Berlin.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The English meaning we use often depends on information about </a:t>
            </a: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when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it happened.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Specified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times that are finished use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simple past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sym typeface="Wingdings" pitchFamily="2" charset="2"/>
              </a:rPr>
              <a:t>im</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 August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Berlin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besucht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itchFamily="2" charset="2"/>
              </a:rPr>
              <a:t>visited</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Berlin in August.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Unspecified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general times in the past use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present perfect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oft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Berlin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I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have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often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visited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Berlin.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Google Shape;653;p27">
            <a:extLst>
              <a:ext uri="{FF2B5EF4-FFF2-40B4-BE49-F238E27FC236}">
                <a16:creationId xmlns:a16="http://schemas.microsoft.com/office/drawing/2014/main" id="{8C0F367B-386F-E843-B6D9-F155419A54B5}"/>
              </a:ext>
            </a:extLst>
          </p:cNvPr>
          <p:cNvSpPr/>
          <p:nvPr/>
        </p:nvSpPr>
        <p:spPr>
          <a:xfrm>
            <a:off x="7702280" y="2934938"/>
            <a:ext cx="4349472" cy="1356368"/>
          </a:xfrm>
          <a:prstGeom prst="wedgeRoundRectCallout">
            <a:avLst>
              <a:gd name="adj1" fmla="val -39931"/>
              <a:gd name="adj2" fmla="val 92172"/>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Other words to look out for: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im</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Juli</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letzten</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Monat</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letztes</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Jahr</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a:t>
            </a:r>
          </a:p>
        </p:txBody>
      </p:sp>
      <p:sp>
        <p:nvSpPr>
          <p:cNvPr id="9" name="Google Shape;653;p27">
            <a:extLst>
              <a:ext uri="{FF2B5EF4-FFF2-40B4-BE49-F238E27FC236}">
                <a16:creationId xmlns:a16="http://schemas.microsoft.com/office/drawing/2014/main" id="{5573AEDD-BEAA-D746-9EE3-400279FB9F74}"/>
              </a:ext>
            </a:extLst>
          </p:cNvPr>
          <p:cNvSpPr/>
          <p:nvPr/>
        </p:nvSpPr>
        <p:spPr>
          <a:xfrm>
            <a:off x="8856141" y="5404465"/>
            <a:ext cx="3195611" cy="925314"/>
          </a:xfrm>
          <a:prstGeom prst="wedgeRoundRectCallout">
            <a:avLst>
              <a:gd name="adj1" fmla="val -59623"/>
              <a:gd name="adj2" fmla="val 3091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Other words to look out for: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schon</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nie</a:t>
            </a:r>
            <a:endPar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endParaRPr>
          </a:p>
        </p:txBody>
      </p:sp>
    </p:spTree>
    <p:extLst>
      <p:ext uri="{BB962C8B-B14F-4D97-AF65-F5344CB8AC3E}">
        <p14:creationId xmlns:p14="http://schemas.microsoft.com/office/powerpoint/2010/main" val="13574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53200" cy="707849"/>
          </a:xfrm>
        </p:spPr>
        <p:txBody>
          <a:bodyPr>
            <a:normAutofit fontScale="90000"/>
          </a:bodyPr>
          <a:lstStyle/>
          <a:p>
            <a:r>
              <a:rPr lang="en-GB" sz="3600" b="1" dirty="0">
                <a:solidFill>
                  <a:schemeClr val="bg1"/>
                </a:solidFill>
              </a:rPr>
              <a:t>Mia </a:t>
            </a:r>
            <a:r>
              <a:rPr lang="en-GB" sz="3600" b="1" dirty="0" err="1">
                <a:solidFill>
                  <a:schemeClr val="bg1"/>
                </a:solidFill>
              </a:rPr>
              <a:t>findet</a:t>
            </a:r>
            <a:r>
              <a:rPr lang="en-GB" sz="3600" b="1" dirty="0">
                <a:solidFill>
                  <a:schemeClr val="bg1"/>
                </a:solidFill>
              </a:rPr>
              <a:t> </a:t>
            </a:r>
            <a:r>
              <a:rPr lang="en-GB" sz="3600" b="1" dirty="0" err="1">
                <a:solidFill>
                  <a:schemeClr val="bg1"/>
                </a:solidFill>
              </a:rPr>
              <a:t>Englisch</a:t>
            </a:r>
            <a:r>
              <a:rPr lang="en-GB" sz="3600" b="1" dirty="0">
                <a:solidFill>
                  <a:schemeClr val="bg1"/>
                </a:solidFill>
              </a:rPr>
              <a:t> </a:t>
            </a:r>
            <a:r>
              <a:rPr lang="en-GB" sz="3600" b="1" dirty="0" err="1">
                <a:solidFill>
                  <a:schemeClr val="bg1"/>
                </a:solidFill>
              </a:rPr>
              <a:t>schwierig</a:t>
            </a:r>
            <a:r>
              <a:rPr lang="en-GB" sz="3600" b="1" dirty="0">
                <a:solidFill>
                  <a:schemeClr val="bg1"/>
                </a:solidFill>
              </a:rPr>
              <a:t>!</a:t>
            </a:r>
          </a:p>
        </p:txBody>
      </p:sp>
      <p:sp>
        <p:nvSpPr>
          <p:cNvPr id="8" name="Rounded Rectangle 11">
            <a:extLst>
              <a:ext uri="{FF2B5EF4-FFF2-40B4-BE49-F238E27FC236}">
                <a16:creationId xmlns:a16="http://schemas.microsoft.com/office/drawing/2014/main" id="{045FE39C-DA8A-844C-A255-719BAABAEAEE}"/>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0E3EC938-8986-4082-B10F-F8769180B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4222" y="72411"/>
            <a:ext cx="1681392" cy="1716087"/>
          </a:xfrm>
          <a:prstGeom prst="rect">
            <a:avLst/>
          </a:prstGeom>
        </p:spPr>
      </p:pic>
      <p:graphicFrame>
        <p:nvGraphicFramePr>
          <p:cNvPr id="13" name="Table 6">
            <a:extLst>
              <a:ext uri="{FF2B5EF4-FFF2-40B4-BE49-F238E27FC236}">
                <a16:creationId xmlns:a16="http://schemas.microsoft.com/office/drawing/2014/main" id="{159EAD26-2BDE-4B8C-B14B-5E2D86083373}"/>
              </a:ext>
            </a:extLst>
          </p:cNvPr>
          <p:cNvGraphicFramePr>
            <a:graphicFrameLocks noGrp="1"/>
          </p:cNvGraphicFramePr>
          <p:nvPr/>
        </p:nvGraphicFramePr>
        <p:xfrm>
          <a:off x="148208" y="1812271"/>
          <a:ext cx="11789792" cy="4480040"/>
        </p:xfrm>
        <a:graphic>
          <a:graphicData uri="http://schemas.openxmlformats.org/drawingml/2006/table">
            <a:tbl>
              <a:tblPr firstRow="1" bandRow="1">
                <a:tableStyleId>{00A15C55-8517-42AA-B614-E9B94910E393}</a:tableStyleId>
              </a:tblPr>
              <a:tblGrid>
                <a:gridCol w="478325">
                  <a:extLst>
                    <a:ext uri="{9D8B030D-6E8A-4147-A177-3AD203B41FA5}">
                      <a16:colId xmlns:a16="http://schemas.microsoft.com/office/drawing/2014/main" val="2607353726"/>
                    </a:ext>
                  </a:extLst>
                </a:gridCol>
                <a:gridCol w="7145867">
                  <a:extLst>
                    <a:ext uri="{9D8B030D-6E8A-4147-A177-3AD203B41FA5}">
                      <a16:colId xmlns:a16="http://schemas.microsoft.com/office/drawing/2014/main" val="4128092149"/>
                    </a:ext>
                  </a:extLst>
                </a:gridCol>
                <a:gridCol w="4165600">
                  <a:extLst>
                    <a:ext uri="{9D8B030D-6E8A-4147-A177-3AD203B41FA5}">
                      <a16:colId xmlns:a16="http://schemas.microsoft.com/office/drawing/2014/main" val="2609792770"/>
                    </a:ext>
                  </a:extLst>
                </a:gridCol>
              </a:tblGrid>
              <a:tr h="560005">
                <a:tc>
                  <a:txBody>
                    <a:bodyPr/>
                    <a:lstStyle/>
                    <a:p>
                      <a:pPr algn="ctr"/>
                      <a:r>
                        <a:rPr lang="en-GB" sz="2400" b="1" dirty="0">
                          <a:solidFill>
                            <a:schemeClr val="accent1">
                              <a:lumMod val="50000"/>
                            </a:schemeClr>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Letzten</a:t>
                      </a:r>
                      <a:r>
                        <a:rPr lang="en-GB" sz="2000" dirty="0">
                          <a:solidFill>
                            <a:srgbClr val="115076"/>
                          </a:solidFill>
                        </a:rPr>
                        <a:t> Monat </a:t>
                      </a:r>
                      <a:r>
                        <a:rPr lang="en-GB" sz="2000" dirty="0" err="1">
                          <a:solidFill>
                            <a:srgbClr val="115076"/>
                          </a:solidFill>
                        </a:rPr>
                        <a:t>habe</a:t>
                      </a:r>
                      <a:r>
                        <a:rPr lang="en-GB" sz="2000" dirty="0">
                          <a:solidFill>
                            <a:srgbClr val="115076"/>
                          </a:solidFill>
                        </a:rPr>
                        <a:t> ich </a:t>
                      </a:r>
                      <a:r>
                        <a:rPr lang="en-GB" sz="2000" dirty="0" err="1">
                          <a:solidFill>
                            <a:srgbClr val="115076"/>
                          </a:solidFill>
                        </a:rPr>
                        <a:t>jeden</a:t>
                      </a:r>
                      <a:r>
                        <a:rPr lang="en-GB" sz="2000" dirty="0">
                          <a:solidFill>
                            <a:srgbClr val="115076"/>
                          </a:solidFill>
                        </a:rPr>
                        <a:t> Tag die Stadt </a:t>
                      </a:r>
                      <a:r>
                        <a:rPr lang="en-GB" sz="2000" dirty="0" err="1">
                          <a:solidFill>
                            <a:srgbClr val="115076"/>
                          </a:solidFill>
                        </a:rPr>
                        <a:t>besucht</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60005">
                <a:tc>
                  <a:txBody>
                    <a:bodyPr/>
                    <a:lstStyle/>
                    <a:p>
                      <a:pPr algn="ctr"/>
                      <a:r>
                        <a:rPr lang="en-GB" sz="24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habe</a:t>
                      </a:r>
                      <a:r>
                        <a:rPr lang="en-GB" sz="2000" dirty="0">
                          <a:solidFill>
                            <a:srgbClr val="115076"/>
                          </a:solidFill>
                        </a:rPr>
                        <a:t> </a:t>
                      </a:r>
                      <a:r>
                        <a:rPr lang="en-GB" sz="2000" dirty="0" err="1">
                          <a:solidFill>
                            <a:srgbClr val="115076"/>
                          </a:solidFill>
                        </a:rPr>
                        <a:t>nie</a:t>
                      </a:r>
                      <a:r>
                        <a:rPr lang="en-GB" sz="2000" dirty="0">
                          <a:solidFill>
                            <a:srgbClr val="115076"/>
                          </a:solidFill>
                        </a:rPr>
                        <a:t> in </a:t>
                      </a:r>
                      <a:r>
                        <a:rPr lang="en-GB" sz="2000" dirty="0" err="1">
                          <a:solidFill>
                            <a:srgbClr val="115076"/>
                          </a:solidFill>
                        </a:rPr>
                        <a:t>einem</a:t>
                      </a:r>
                      <a:r>
                        <a:rPr lang="en-GB" sz="2000" dirty="0">
                          <a:solidFill>
                            <a:srgbClr val="115076"/>
                          </a:solidFill>
                        </a:rPr>
                        <a:t> Hotel </a:t>
                      </a:r>
                      <a:r>
                        <a:rPr lang="en-GB" sz="2000" dirty="0" err="1">
                          <a:solidFill>
                            <a:srgbClr val="115076"/>
                          </a:solidFill>
                        </a:rPr>
                        <a:t>gewohnt</a:t>
                      </a:r>
                      <a:r>
                        <a:rPr lang="en-GB" sz="2000" dirty="0">
                          <a:solidFill>
                            <a:srgbClr val="115076"/>
                          </a:solidFill>
                        </a:rPr>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val="1961458278"/>
                  </a:ext>
                </a:extLst>
              </a:tr>
              <a:tr h="560005">
                <a:tc>
                  <a:txBody>
                    <a:bodyPr/>
                    <a:lstStyle/>
                    <a:p>
                      <a:pPr algn="ctr"/>
                      <a:r>
                        <a:rPr lang="en-GB" sz="2400" b="1" dirty="0">
                          <a:solidFill>
                            <a:schemeClr val="accent1">
                              <a:lumMod val="50000"/>
                            </a:schemeClr>
                          </a:solidFill>
                        </a:rPr>
                        <a:t>3</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die Kultur in der </a:t>
                      </a:r>
                      <a:r>
                        <a:rPr lang="en-GB" sz="2000" dirty="0" err="1">
                          <a:solidFill>
                            <a:schemeClr val="accent1">
                              <a:lumMod val="50000"/>
                            </a:schemeClr>
                          </a:solidFill>
                        </a:rPr>
                        <a:t>Türkei</a:t>
                      </a:r>
                      <a:r>
                        <a:rPr lang="en-GB" sz="2000" dirty="0">
                          <a:solidFill>
                            <a:schemeClr val="accent1">
                              <a:lumMod val="50000"/>
                            </a:schemeClr>
                          </a:solidFill>
                        </a:rPr>
                        <a:t> </a:t>
                      </a:r>
                      <a:r>
                        <a:rPr lang="en-GB" sz="2000" dirty="0" err="1">
                          <a:solidFill>
                            <a:schemeClr val="accent1">
                              <a:lumMod val="50000"/>
                            </a:schemeClr>
                          </a:solidFill>
                        </a:rPr>
                        <a:t>schon</a:t>
                      </a:r>
                      <a:r>
                        <a:rPr lang="en-GB" sz="2000" dirty="0">
                          <a:solidFill>
                            <a:schemeClr val="accent1">
                              <a:lumMod val="50000"/>
                            </a:schemeClr>
                          </a:solidFill>
                        </a:rPr>
                        <a:t> </a:t>
                      </a:r>
                      <a:r>
                        <a:rPr lang="en-GB" sz="2000" dirty="0" err="1">
                          <a:solidFill>
                            <a:schemeClr val="accent1">
                              <a:lumMod val="50000"/>
                            </a:schemeClr>
                          </a:solidFill>
                        </a:rPr>
                        <a:t>erlebt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60005">
                <a:tc>
                  <a:txBody>
                    <a:bodyPr/>
                    <a:lstStyle/>
                    <a:p>
                      <a:pPr algn="ctr"/>
                      <a:r>
                        <a:rPr lang="en-GB" sz="2400" b="1" dirty="0">
                          <a:solidFill>
                            <a:schemeClr val="accent1">
                              <a:lumMod val="50000"/>
                            </a:schemeClr>
                          </a:solidFill>
                        </a:rPr>
                        <a:t>4</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heute</a:t>
                      </a:r>
                      <a:r>
                        <a:rPr lang="en-GB" sz="2000" dirty="0">
                          <a:solidFill>
                            <a:schemeClr val="accent1">
                              <a:lumMod val="50000"/>
                            </a:schemeClr>
                          </a:solidFill>
                        </a:rPr>
                        <a:t> morgen das Essen </a:t>
                      </a:r>
                      <a:r>
                        <a:rPr lang="en-GB" sz="2000" dirty="0" err="1">
                          <a:solidFill>
                            <a:schemeClr val="accent1">
                              <a:lumMod val="50000"/>
                            </a:schemeClr>
                          </a:solidFill>
                        </a:rPr>
                        <a:t>selber</a:t>
                      </a:r>
                      <a:r>
                        <a:rPr lang="en-GB" sz="2000" dirty="0">
                          <a:solidFill>
                            <a:schemeClr val="accent1">
                              <a:lumMod val="50000"/>
                            </a:schemeClr>
                          </a:solidFill>
                        </a:rPr>
                        <a:t> </a:t>
                      </a:r>
                      <a:r>
                        <a:rPr lang="en-GB" sz="2000" dirty="0" err="1">
                          <a:solidFill>
                            <a:schemeClr val="accent1">
                              <a:lumMod val="50000"/>
                            </a:schemeClr>
                          </a:solidFill>
                        </a:rPr>
                        <a:t>gekauft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60005">
                <a:tc>
                  <a:txBody>
                    <a:bodyPr/>
                    <a:lstStyle/>
                    <a:p>
                      <a:pPr algn="ctr"/>
                      <a:r>
                        <a:rPr lang="en-GB" sz="2400" b="1" dirty="0">
                          <a:solidFill>
                            <a:schemeClr val="accent1">
                              <a:lumMod val="50000"/>
                            </a:schemeClr>
                          </a:solidFill>
                        </a:rPr>
                        <a:t>5</a:t>
                      </a:r>
                    </a:p>
                  </a:txBody>
                  <a:tcPr anchor="ctr"/>
                </a:tc>
                <a:tc>
                  <a:txBody>
                    <a:bodyPr/>
                    <a:lstStyle/>
                    <a:p>
                      <a:r>
                        <a:rPr lang="en-GB" sz="2000" dirty="0" err="1">
                          <a:solidFill>
                            <a:schemeClr val="accent1">
                              <a:lumMod val="50000"/>
                            </a:schemeClr>
                          </a:solidFill>
                        </a:rPr>
                        <a:t>Letzte</a:t>
                      </a:r>
                      <a:r>
                        <a:rPr lang="en-GB" sz="2000" dirty="0">
                          <a:solidFill>
                            <a:schemeClr val="accent1">
                              <a:lumMod val="50000"/>
                            </a:schemeClr>
                          </a:solidFill>
                        </a:rPr>
                        <a:t> </a:t>
                      </a:r>
                      <a:r>
                        <a:rPr lang="en-GB" sz="2000" dirty="0" err="1">
                          <a:solidFill>
                            <a:schemeClr val="accent1">
                              <a:lumMod val="50000"/>
                            </a:schemeClr>
                          </a:solidFill>
                        </a:rPr>
                        <a:t>Woche</a:t>
                      </a:r>
                      <a:r>
                        <a:rPr lang="en-GB" sz="2000" dirty="0">
                          <a:solidFill>
                            <a:schemeClr val="accent1">
                              <a:lumMod val="50000"/>
                            </a:schemeClr>
                          </a:solidFill>
                        </a:rPr>
                        <a:t> </a:t>
                      </a:r>
                      <a:r>
                        <a:rPr lang="en-GB" sz="2000" dirty="0" err="1">
                          <a:solidFill>
                            <a:schemeClr val="accent1">
                              <a:lumMod val="50000"/>
                            </a:schemeClr>
                          </a:solidFill>
                        </a:rPr>
                        <a:t>habe</a:t>
                      </a:r>
                      <a:r>
                        <a:rPr lang="en-GB" sz="2000" dirty="0">
                          <a:solidFill>
                            <a:schemeClr val="accent1">
                              <a:lumMod val="50000"/>
                            </a:schemeClr>
                          </a:solidFill>
                        </a:rPr>
                        <a:t> ich </a:t>
                      </a:r>
                      <a:r>
                        <a:rPr lang="en-GB" sz="2000" dirty="0" err="1">
                          <a:solidFill>
                            <a:schemeClr val="accent1">
                              <a:lumMod val="50000"/>
                            </a:schemeClr>
                          </a:solidFill>
                        </a:rPr>
                        <a:t>viel</a:t>
                      </a:r>
                      <a:r>
                        <a:rPr lang="en-GB" sz="2000" dirty="0">
                          <a:solidFill>
                            <a:schemeClr val="accent1">
                              <a:lumMod val="50000"/>
                            </a:schemeClr>
                          </a:solidFill>
                        </a:rPr>
                        <a:t> </a:t>
                      </a:r>
                      <a:r>
                        <a:rPr lang="en-GB" sz="2000" dirty="0" err="1">
                          <a:solidFill>
                            <a:schemeClr val="accent1">
                              <a:lumMod val="50000"/>
                            </a:schemeClr>
                          </a:solidFill>
                        </a:rPr>
                        <a:t>Spaß</a:t>
                      </a:r>
                      <a:r>
                        <a:rPr lang="en-GB" sz="2000" dirty="0">
                          <a:solidFill>
                            <a:schemeClr val="accent1">
                              <a:lumMod val="50000"/>
                            </a:schemeClr>
                          </a:solidFill>
                        </a:rPr>
                        <a:t> </a:t>
                      </a:r>
                      <a:r>
                        <a:rPr lang="en-GB" sz="2000" dirty="0" err="1">
                          <a:solidFill>
                            <a:schemeClr val="accent1">
                              <a:lumMod val="50000"/>
                            </a:schemeClr>
                          </a:solidFill>
                        </a:rPr>
                        <a:t>gehabt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60005">
                <a:tc>
                  <a:txBody>
                    <a:bodyPr/>
                    <a:lstStyle/>
                    <a:p>
                      <a:pPr algn="ctr"/>
                      <a:r>
                        <a:rPr lang="en-GB" sz="2400" b="1" dirty="0">
                          <a:solidFill>
                            <a:schemeClr val="accent1">
                              <a:lumMod val="50000"/>
                            </a:schemeClr>
                          </a:solidFill>
                        </a:rPr>
                        <a:t>6</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immer</a:t>
                      </a:r>
                      <a:r>
                        <a:rPr lang="en-GB" sz="2000" dirty="0">
                          <a:solidFill>
                            <a:schemeClr val="accent1">
                              <a:lumMod val="50000"/>
                            </a:schemeClr>
                          </a:solidFill>
                        </a:rPr>
                        <a:t> </a:t>
                      </a:r>
                      <a:r>
                        <a:rPr lang="en-GB" sz="2000" dirty="0" err="1">
                          <a:solidFill>
                            <a:schemeClr val="accent1">
                              <a:lumMod val="50000"/>
                            </a:schemeClr>
                          </a:solidFill>
                        </a:rPr>
                        <a:t>meine</a:t>
                      </a:r>
                      <a:r>
                        <a:rPr lang="en-GB" sz="2000" dirty="0">
                          <a:solidFill>
                            <a:schemeClr val="accent1">
                              <a:lumMod val="50000"/>
                            </a:schemeClr>
                          </a:solidFill>
                        </a:rPr>
                        <a:t> </a:t>
                      </a:r>
                      <a:r>
                        <a:rPr lang="en-GB" sz="2000" dirty="0" err="1">
                          <a:solidFill>
                            <a:schemeClr val="accent1">
                              <a:lumMod val="50000"/>
                            </a:schemeClr>
                          </a:solidFill>
                        </a:rPr>
                        <a:t>Kleidung</a:t>
                      </a:r>
                      <a:r>
                        <a:rPr lang="en-GB" sz="2000" dirty="0">
                          <a:solidFill>
                            <a:schemeClr val="accent1">
                              <a:lumMod val="50000"/>
                            </a:schemeClr>
                          </a:solidFill>
                        </a:rPr>
                        <a:t> </a:t>
                      </a:r>
                      <a:r>
                        <a:rPr lang="en-GB" sz="2000" dirty="0" err="1">
                          <a:solidFill>
                            <a:schemeClr val="accent1">
                              <a:lumMod val="50000"/>
                            </a:schemeClr>
                          </a:solidFill>
                        </a:rPr>
                        <a:t>selbst</a:t>
                      </a:r>
                      <a:r>
                        <a:rPr lang="en-GB" sz="2000" dirty="0">
                          <a:solidFill>
                            <a:schemeClr val="accent1">
                              <a:lumMod val="50000"/>
                            </a:schemeClr>
                          </a:solidFill>
                        </a:rPr>
                        <a:t> </a:t>
                      </a:r>
                      <a:r>
                        <a:rPr lang="en-GB" sz="2000" dirty="0" err="1">
                          <a:solidFill>
                            <a:schemeClr val="accent1">
                              <a:lumMod val="50000"/>
                            </a:schemeClr>
                          </a:solidFill>
                        </a:rPr>
                        <a:t>gemacht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60005">
                <a:tc>
                  <a:txBody>
                    <a:bodyPr/>
                    <a:lstStyle/>
                    <a:p>
                      <a:pPr algn="ctr"/>
                      <a:r>
                        <a:rPr lang="en-GB" sz="2400" b="1" dirty="0">
                          <a:solidFill>
                            <a:schemeClr val="accent1">
                              <a:lumMod val="50000"/>
                            </a:schemeClr>
                          </a:solidFill>
                        </a:rPr>
                        <a:t>7</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im</a:t>
                      </a:r>
                      <a:r>
                        <a:rPr lang="en-GB" sz="2000" dirty="0">
                          <a:solidFill>
                            <a:schemeClr val="accent1">
                              <a:lumMod val="50000"/>
                            </a:schemeClr>
                          </a:solidFill>
                        </a:rPr>
                        <a:t> </a:t>
                      </a:r>
                      <a:r>
                        <a:rPr lang="en-GB" sz="2000" dirty="0" err="1">
                          <a:solidFill>
                            <a:schemeClr val="accent1">
                              <a:lumMod val="50000"/>
                            </a:schemeClr>
                          </a:solidFill>
                        </a:rPr>
                        <a:t>Juli</a:t>
                      </a:r>
                      <a:r>
                        <a:rPr lang="en-GB" sz="2000" dirty="0">
                          <a:solidFill>
                            <a:schemeClr val="accent1">
                              <a:lumMod val="50000"/>
                            </a:schemeClr>
                          </a:solidFill>
                        </a:rPr>
                        <a:t> </a:t>
                      </a:r>
                      <a:r>
                        <a:rPr lang="en-GB" sz="2000" dirty="0" err="1">
                          <a:solidFill>
                            <a:schemeClr val="accent1">
                              <a:lumMod val="50000"/>
                            </a:schemeClr>
                          </a:solidFill>
                        </a:rPr>
                        <a:t>viele</a:t>
                      </a:r>
                      <a:r>
                        <a:rPr lang="en-GB" sz="2000" dirty="0">
                          <a:solidFill>
                            <a:schemeClr val="accent1">
                              <a:lumMod val="50000"/>
                            </a:schemeClr>
                          </a:solidFill>
                        </a:rPr>
                        <a:t> </a:t>
                      </a:r>
                      <a:r>
                        <a:rPr lang="en-GB" sz="2000" dirty="0" err="1">
                          <a:solidFill>
                            <a:schemeClr val="accent1">
                              <a:lumMod val="50000"/>
                            </a:schemeClr>
                          </a:solidFill>
                        </a:rPr>
                        <a:t>Fotos</a:t>
                      </a:r>
                      <a:r>
                        <a:rPr lang="en-GB" sz="2000" dirty="0">
                          <a:solidFill>
                            <a:schemeClr val="accent1">
                              <a:lumMod val="50000"/>
                            </a:schemeClr>
                          </a:solidFill>
                        </a:rPr>
                        <a:t> </a:t>
                      </a:r>
                      <a:r>
                        <a:rPr lang="en-GB" sz="2000" dirty="0" err="1">
                          <a:solidFill>
                            <a:schemeClr val="accent1">
                              <a:lumMod val="50000"/>
                            </a:schemeClr>
                          </a:solidFill>
                        </a:rPr>
                        <a:t>gemacht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60005">
                <a:tc>
                  <a:txBody>
                    <a:bodyPr/>
                    <a:lstStyle/>
                    <a:p>
                      <a:pPr algn="ctr"/>
                      <a:r>
                        <a:rPr lang="en-GB" sz="2400" b="1" dirty="0">
                          <a:solidFill>
                            <a:schemeClr val="accent1">
                              <a:lumMod val="50000"/>
                            </a:schemeClr>
                          </a:solidFill>
                        </a:rPr>
                        <a:t>8</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schon</a:t>
                      </a:r>
                      <a:r>
                        <a:rPr lang="en-GB" sz="2000" dirty="0">
                          <a:solidFill>
                            <a:schemeClr val="accent1">
                              <a:lumMod val="50000"/>
                            </a:schemeClr>
                          </a:solidFill>
                        </a:rPr>
                        <a:t> </a:t>
                      </a:r>
                      <a:r>
                        <a:rPr lang="en-GB" sz="2000" dirty="0" err="1">
                          <a:solidFill>
                            <a:schemeClr val="accent1">
                              <a:lumMod val="50000"/>
                            </a:schemeClr>
                          </a:solidFill>
                        </a:rPr>
                        <a:t>eine</a:t>
                      </a:r>
                      <a:r>
                        <a:rPr lang="en-GB" sz="2000" dirty="0">
                          <a:solidFill>
                            <a:schemeClr val="accent1">
                              <a:lumMod val="50000"/>
                            </a:schemeClr>
                          </a:solidFill>
                        </a:rPr>
                        <a:t> </a:t>
                      </a:r>
                      <a:r>
                        <a:rPr lang="en-GB" sz="2000" dirty="0" err="1">
                          <a:solidFill>
                            <a:schemeClr val="accent1">
                              <a:lumMod val="50000"/>
                            </a:schemeClr>
                          </a:solidFill>
                        </a:rPr>
                        <a:t>Reise</a:t>
                      </a:r>
                      <a:r>
                        <a:rPr lang="en-GB" sz="2000" dirty="0">
                          <a:solidFill>
                            <a:schemeClr val="accent1">
                              <a:lumMod val="50000"/>
                            </a:schemeClr>
                          </a:solidFill>
                        </a:rPr>
                        <a:t> </a:t>
                      </a:r>
                      <a:r>
                        <a:rPr lang="en-GB" sz="2000" dirty="0" err="1">
                          <a:solidFill>
                            <a:schemeClr val="accent1">
                              <a:lumMod val="50000"/>
                            </a:schemeClr>
                          </a:solidFill>
                        </a:rPr>
                        <a:t>nach</a:t>
                      </a:r>
                      <a:r>
                        <a:rPr lang="en-GB" sz="2000" dirty="0">
                          <a:solidFill>
                            <a:schemeClr val="accent1">
                              <a:lumMod val="50000"/>
                            </a:schemeClr>
                          </a:solidFill>
                        </a:rPr>
                        <a:t> London </a:t>
                      </a:r>
                      <a:r>
                        <a:rPr lang="en-GB" sz="2000" dirty="0" err="1">
                          <a:solidFill>
                            <a:schemeClr val="accent1">
                              <a:lumMod val="50000"/>
                            </a:schemeClr>
                          </a:solidFill>
                        </a:rPr>
                        <a:t>gemacht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6" name="Rectangle 5">
            <a:extLst>
              <a:ext uri="{FF2B5EF4-FFF2-40B4-BE49-F238E27FC236}">
                <a16:creationId xmlns:a16="http://schemas.microsoft.com/office/drawing/2014/main" id="{5579537D-9B5E-4B3F-80C5-6BE907675A18}"/>
              </a:ext>
            </a:extLst>
          </p:cNvPr>
          <p:cNvSpPr/>
          <p:nvPr/>
        </p:nvSpPr>
        <p:spPr>
          <a:xfrm>
            <a:off x="8365322" y="1854680"/>
            <a:ext cx="34131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I visited   |   I have visited</a:t>
            </a:r>
            <a:endParaRPr kumimoji="0" lang="en-GB"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74B24B58-7D20-4677-9107-4DC5C7679A88}"/>
              </a:ext>
            </a:extLst>
          </p:cNvPr>
          <p:cNvSpPr/>
          <p:nvPr/>
        </p:nvSpPr>
        <p:spPr>
          <a:xfrm>
            <a:off x="8205614" y="2278563"/>
            <a:ext cx="353755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never stayed |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never stayed</a:t>
            </a:r>
          </a:p>
        </p:txBody>
      </p:sp>
      <p:sp>
        <p:nvSpPr>
          <p:cNvPr id="14" name="Rectangle 13">
            <a:extLst>
              <a:ext uri="{FF2B5EF4-FFF2-40B4-BE49-F238E27FC236}">
                <a16:creationId xmlns:a16="http://schemas.microsoft.com/office/drawing/2014/main" id="{0674983A-8A55-4FC2-A187-DC4E4BF15AD4}"/>
              </a:ext>
            </a:extLst>
          </p:cNvPr>
          <p:cNvSpPr/>
          <p:nvPr/>
        </p:nvSpPr>
        <p:spPr>
          <a:xfrm>
            <a:off x="0" y="1235584"/>
            <a:ext cx="836532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Kannst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helfen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Wie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Säzte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auf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9984683B-4C30-4AF6-9614-122944A9F503}"/>
              </a:ext>
            </a:extLst>
          </p:cNvPr>
          <p:cNvSpPr/>
          <p:nvPr/>
        </p:nvSpPr>
        <p:spPr>
          <a:xfrm>
            <a:off x="8797525" y="2636284"/>
            <a:ext cx="2353733" cy="281684"/>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00FCBC02-43B1-4845-AC73-33FFC7617FB2}"/>
              </a:ext>
            </a:extLst>
          </p:cNvPr>
          <p:cNvSpPr/>
          <p:nvPr/>
        </p:nvSpPr>
        <p:spPr>
          <a:xfrm>
            <a:off x="9974392" y="1858344"/>
            <a:ext cx="1768778" cy="4425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D21ACA91-B77F-44B1-A8C3-0DEF7CC656C6}"/>
              </a:ext>
            </a:extLst>
          </p:cNvPr>
          <p:cNvSpPr/>
          <p:nvPr/>
        </p:nvSpPr>
        <p:spPr>
          <a:xfrm>
            <a:off x="7755466" y="2845892"/>
            <a:ext cx="41825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already experienced |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already experienced</a:t>
            </a:r>
          </a:p>
        </p:txBody>
      </p:sp>
      <p:sp>
        <p:nvSpPr>
          <p:cNvPr id="17" name="Rectangle 16">
            <a:extLst>
              <a:ext uri="{FF2B5EF4-FFF2-40B4-BE49-F238E27FC236}">
                <a16:creationId xmlns:a16="http://schemas.microsoft.com/office/drawing/2014/main" id="{734AFBEE-C3A1-4020-8B6C-D57BE4211100}"/>
              </a:ext>
            </a:extLst>
          </p:cNvPr>
          <p:cNvSpPr/>
          <p:nvPr/>
        </p:nvSpPr>
        <p:spPr>
          <a:xfrm>
            <a:off x="8365322" y="2951795"/>
            <a:ext cx="3013878" cy="254201"/>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68DDC24A-58A9-4FEE-9FFA-BF34FD405532}"/>
              </a:ext>
            </a:extLst>
          </p:cNvPr>
          <p:cNvSpPr/>
          <p:nvPr/>
        </p:nvSpPr>
        <p:spPr>
          <a:xfrm>
            <a:off x="8303100" y="3385271"/>
            <a:ext cx="353755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bought|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bought</a:t>
            </a:r>
          </a:p>
        </p:txBody>
      </p:sp>
      <p:sp>
        <p:nvSpPr>
          <p:cNvPr id="21" name="Rectangle 20">
            <a:extLst>
              <a:ext uri="{FF2B5EF4-FFF2-40B4-BE49-F238E27FC236}">
                <a16:creationId xmlns:a16="http://schemas.microsoft.com/office/drawing/2014/main" id="{12C4E47E-31AA-4CEC-989A-D94FA5FD997C}"/>
              </a:ext>
            </a:extLst>
          </p:cNvPr>
          <p:cNvSpPr/>
          <p:nvPr/>
        </p:nvSpPr>
        <p:spPr>
          <a:xfrm>
            <a:off x="9024245" y="3490246"/>
            <a:ext cx="2353733" cy="281684"/>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B5DEB9D4-7BA5-48CD-872E-BAD4248F76A0}"/>
              </a:ext>
            </a:extLst>
          </p:cNvPr>
          <p:cNvSpPr/>
          <p:nvPr/>
        </p:nvSpPr>
        <p:spPr>
          <a:xfrm>
            <a:off x="8205612" y="4170247"/>
            <a:ext cx="353755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had | I have had</a:t>
            </a:r>
          </a:p>
        </p:txBody>
      </p:sp>
      <p:sp>
        <p:nvSpPr>
          <p:cNvPr id="23" name="Rectangle 22">
            <a:extLst>
              <a:ext uri="{FF2B5EF4-FFF2-40B4-BE49-F238E27FC236}">
                <a16:creationId xmlns:a16="http://schemas.microsoft.com/office/drawing/2014/main" id="{120AD961-6D4D-4D60-9F84-4CBD3DE73F3A}"/>
              </a:ext>
            </a:extLst>
          </p:cNvPr>
          <p:cNvSpPr/>
          <p:nvPr/>
        </p:nvSpPr>
        <p:spPr>
          <a:xfrm>
            <a:off x="9513990" y="4269734"/>
            <a:ext cx="1637267" cy="254201"/>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10D052CC-F160-48DF-B125-07F9B0F4A3EE}"/>
              </a:ext>
            </a:extLst>
          </p:cNvPr>
          <p:cNvSpPr/>
          <p:nvPr/>
        </p:nvSpPr>
        <p:spPr>
          <a:xfrm>
            <a:off x="7760522" y="4530608"/>
            <a:ext cx="41825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always made|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always made</a:t>
            </a:r>
          </a:p>
        </p:txBody>
      </p:sp>
      <p:sp>
        <p:nvSpPr>
          <p:cNvPr id="26" name="Rectangle 25">
            <a:extLst>
              <a:ext uri="{FF2B5EF4-FFF2-40B4-BE49-F238E27FC236}">
                <a16:creationId xmlns:a16="http://schemas.microsoft.com/office/drawing/2014/main" id="{0DBB7AE8-A2B5-45F5-B9D3-4ED4512E8369}"/>
              </a:ext>
            </a:extLst>
          </p:cNvPr>
          <p:cNvSpPr/>
          <p:nvPr/>
        </p:nvSpPr>
        <p:spPr>
          <a:xfrm>
            <a:off x="8797525" y="4623422"/>
            <a:ext cx="2353733" cy="281684"/>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AF5E7EE-AAA4-48FC-8804-70FD62D19407}"/>
              </a:ext>
            </a:extLst>
          </p:cNvPr>
          <p:cNvSpPr/>
          <p:nvPr/>
        </p:nvSpPr>
        <p:spPr>
          <a:xfrm>
            <a:off x="7755466" y="5124897"/>
            <a:ext cx="41825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taken|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took</a:t>
            </a:r>
          </a:p>
        </p:txBody>
      </p:sp>
      <p:sp>
        <p:nvSpPr>
          <p:cNvPr id="25" name="Rectangle 24">
            <a:extLst>
              <a:ext uri="{FF2B5EF4-FFF2-40B4-BE49-F238E27FC236}">
                <a16:creationId xmlns:a16="http://schemas.microsoft.com/office/drawing/2014/main" id="{5FAF3045-31A1-424C-A4DB-51C1E2189560}"/>
              </a:ext>
            </a:extLst>
          </p:cNvPr>
          <p:cNvSpPr/>
          <p:nvPr/>
        </p:nvSpPr>
        <p:spPr>
          <a:xfrm>
            <a:off x="8922327" y="5238494"/>
            <a:ext cx="1768567" cy="274756"/>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16FEB957-45E9-4DC3-B1B4-2FF4BE4A6EF9}"/>
              </a:ext>
            </a:extLst>
          </p:cNvPr>
          <p:cNvSpPr/>
          <p:nvPr/>
        </p:nvSpPr>
        <p:spPr>
          <a:xfrm>
            <a:off x="8037831" y="5661515"/>
            <a:ext cx="353755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made|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already made</a:t>
            </a:r>
          </a:p>
        </p:txBody>
      </p:sp>
      <p:sp>
        <p:nvSpPr>
          <p:cNvPr id="29" name="Rectangle 28">
            <a:extLst>
              <a:ext uri="{FF2B5EF4-FFF2-40B4-BE49-F238E27FC236}">
                <a16:creationId xmlns:a16="http://schemas.microsoft.com/office/drawing/2014/main" id="{7CE03BBA-7C1E-40A6-8C38-EDF392EB6E10}"/>
              </a:ext>
            </a:extLst>
          </p:cNvPr>
          <p:cNvSpPr/>
          <p:nvPr/>
        </p:nvSpPr>
        <p:spPr>
          <a:xfrm>
            <a:off x="8705670" y="5763434"/>
            <a:ext cx="2353733" cy="281684"/>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5045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7" grpId="0" animBg="1"/>
      <p:bldP spid="21" grpId="0" animBg="1"/>
      <p:bldP spid="23" grpId="0" animBg="1"/>
      <p:bldP spid="26" grpId="0" animBg="1"/>
      <p:bldP spid="25"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609"/>
            <a:ext cx="6807200" cy="869950"/>
          </a:xfrm>
          <a:prstGeom prst="rect">
            <a:avLst/>
          </a:prstGeom>
        </p:spPr>
      </p:pic>
      <p:sp>
        <p:nvSpPr>
          <p:cNvPr id="4" name="Title 3"/>
          <p:cNvSpPr>
            <a:spLocks noGrp="1"/>
          </p:cNvSpPr>
          <p:nvPr>
            <p:ph type="title"/>
          </p:nvPr>
        </p:nvSpPr>
        <p:spPr>
          <a:xfrm>
            <a:off x="0" y="150609"/>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30871" y="247046"/>
            <a:ext cx="2526456" cy="47013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70076" y="1888753"/>
            <a:ext cx="5252850" cy="1200329"/>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Person 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a:t>
            </a:r>
          </a:p>
        </p:txBody>
      </p:sp>
      <p:sp>
        <p:nvSpPr>
          <p:cNvPr id="14" name="TextBox 13">
            <a:extLst>
              <a:ext uri="{FF2B5EF4-FFF2-40B4-BE49-F238E27FC236}">
                <a16:creationId xmlns:a16="http://schemas.microsoft.com/office/drawing/2014/main" id="{BA974F77-375C-8E4C-ADBF-BEEC2BD68F06}"/>
              </a:ext>
            </a:extLst>
          </p:cNvPr>
          <p:cNvSpPr txBox="1"/>
          <p:nvPr/>
        </p:nvSpPr>
        <p:spPr>
          <a:xfrm>
            <a:off x="6457968" y="2168848"/>
            <a:ext cx="6222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1" name="TextBox 40">
            <a:extLst>
              <a:ext uri="{FF2B5EF4-FFF2-40B4-BE49-F238E27FC236}">
                <a16:creationId xmlns:a16="http://schemas.microsoft.com/office/drawing/2014/main" id="{ACBF0827-F1B4-494B-AC4B-E315C348C87C}"/>
              </a:ext>
            </a:extLst>
          </p:cNvPr>
          <p:cNvSpPr txBox="1"/>
          <p:nvPr/>
        </p:nvSpPr>
        <p:spPr>
          <a:xfrm>
            <a:off x="6309653" y="1522517"/>
            <a:ext cx="25939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Person B</a:t>
            </a:r>
          </a:p>
        </p:txBody>
      </p:sp>
      <p:sp>
        <p:nvSpPr>
          <p:cNvPr id="46" name="TextBox 45">
            <a:extLst>
              <a:ext uri="{FF2B5EF4-FFF2-40B4-BE49-F238E27FC236}">
                <a16:creationId xmlns:a16="http://schemas.microsoft.com/office/drawing/2014/main" id="{44CB7E92-5830-4BDE-B281-E82A4CFDE91C}"/>
              </a:ext>
            </a:extLst>
          </p:cNvPr>
          <p:cNvSpPr txBox="1"/>
          <p:nvPr/>
        </p:nvSpPr>
        <p:spPr>
          <a:xfrm>
            <a:off x="6457968" y="4086029"/>
            <a:ext cx="5252850" cy="1200329"/>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Person B</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		</a:t>
            </a:r>
          </a:p>
        </p:txBody>
      </p:sp>
      <p:sp>
        <p:nvSpPr>
          <p:cNvPr id="50" name="TextBox 49">
            <a:extLst>
              <a:ext uri="{FF2B5EF4-FFF2-40B4-BE49-F238E27FC236}">
                <a16:creationId xmlns:a16="http://schemas.microsoft.com/office/drawing/2014/main" id="{D2CAC66A-FA42-47FA-84CD-521FFBF7F1C8}"/>
              </a:ext>
            </a:extLst>
          </p:cNvPr>
          <p:cNvSpPr txBox="1"/>
          <p:nvPr/>
        </p:nvSpPr>
        <p:spPr>
          <a:xfrm>
            <a:off x="387458" y="4732360"/>
            <a:ext cx="6222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2" name="TextBox 51">
            <a:extLst>
              <a:ext uri="{FF2B5EF4-FFF2-40B4-BE49-F238E27FC236}">
                <a16:creationId xmlns:a16="http://schemas.microsoft.com/office/drawing/2014/main" id="{23C67522-C86B-47C7-9EE2-CBEB627128C1}"/>
              </a:ext>
            </a:extLst>
          </p:cNvPr>
          <p:cNvSpPr txBox="1"/>
          <p:nvPr/>
        </p:nvSpPr>
        <p:spPr>
          <a:xfrm>
            <a:off x="239143" y="4086029"/>
            <a:ext cx="26677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Person A</a:t>
            </a:r>
          </a:p>
        </p:txBody>
      </p:sp>
      <p:pic>
        <p:nvPicPr>
          <p:cNvPr id="19" name="Picture 18" descr="A picture containing lamp, shirt&#10;&#10;Description automatically generated">
            <a:extLst>
              <a:ext uri="{FF2B5EF4-FFF2-40B4-BE49-F238E27FC236}">
                <a16:creationId xmlns:a16="http://schemas.microsoft.com/office/drawing/2014/main" id="{4823D01B-7BBE-4D0B-AF6C-136EC5CF7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0018" y="2249901"/>
            <a:ext cx="1413250" cy="1571642"/>
          </a:xfrm>
          <a:prstGeom prst="rect">
            <a:avLst/>
          </a:prstGeom>
        </p:spPr>
      </p:pic>
      <p:pic>
        <p:nvPicPr>
          <p:cNvPr id="24" name="Picture 23" descr="A close up of an animal&#10;&#10;Description automatically generated">
            <a:extLst>
              <a:ext uri="{FF2B5EF4-FFF2-40B4-BE49-F238E27FC236}">
                <a16:creationId xmlns:a16="http://schemas.microsoft.com/office/drawing/2014/main" id="{F552F5A1-8ADF-48E8-AB64-318AA7E62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930" y="4686193"/>
            <a:ext cx="1480675" cy="1540865"/>
          </a:xfrm>
          <a:prstGeom prst="rect">
            <a:avLst/>
          </a:prstGeom>
        </p:spPr>
      </p:pic>
      <p:pic>
        <p:nvPicPr>
          <p:cNvPr id="54" name="Picture 53">
            <a:extLst>
              <a:ext uri="{FF2B5EF4-FFF2-40B4-BE49-F238E27FC236}">
                <a16:creationId xmlns:a16="http://schemas.microsoft.com/office/drawing/2014/main" id="{E4CE9C4D-6A8E-4458-A9BC-376FA6A58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6789" y="4744118"/>
            <a:ext cx="432180" cy="404089"/>
          </a:xfrm>
          <a:prstGeom prst="rect">
            <a:avLst/>
          </a:prstGeom>
        </p:spPr>
      </p:pic>
      <p:pic>
        <p:nvPicPr>
          <p:cNvPr id="56" name="Picture 55">
            <a:extLst>
              <a:ext uri="{FF2B5EF4-FFF2-40B4-BE49-F238E27FC236}">
                <a16:creationId xmlns:a16="http://schemas.microsoft.com/office/drawing/2014/main" id="{CDEA64D4-DA88-4F4C-B116-B5DF000A0E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9318" y="4830423"/>
            <a:ext cx="432180" cy="404089"/>
          </a:xfrm>
          <a:prstGeom prst="rect">
            <a:avLst/>
          </a:prstGeom>
        </p:spPr>
      </p:pic>
      <p:pic>
        <p:nvPicPr>
          <p:cNvPr id="57" name="Picture 56">
            <a:extLst>
              <a:ext uri="{FF2B5EF4-FFF2-40B4-BE49-F238E27FC236}">
                <a16:creationId xmlns:a16="http://schemas.microsoft.com/office/drawing/2014/main" id="{E410DC89-BC8C-4E96-8467-C471226358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461" y="4759799"/>
            <a:ext cx="432180" cy="404089"/>
          </a:xfrm>
          <a:prstGeom prst="rect">
            <a:avLst/>
          </a:prstGeom>
        </p:spPr>
      </p:pic>
      <p:sp>
        <p:nvSpPr>
          <p:cNvPr id="58" name="Google Shape;653;p27">
            <a:extLst>
              <a:ext uri="{FF2B5EF4-FFF2-40B4-BE49-F238E27FC236}">
                <a16:creationId xmlns:a16="http://schemas.microsoft.com/office/drawing/2014/main" id="{853BC40C-0D51-4056-A390-2083BC542BCE}"/>
              </a:ext>
            </a:extLst>
          </p:cNvPr>
          <p:cNvSpPr/>
          <p:nvPr/>
        </p:nvSpPr>
        <p:spPr>
          <a:xfrm>
            <a:off x="3028970" y="485647"/>
            <a:ext cx="2593980" cy="1200329"/>
          </a:xfrm>
          <a:prstGeom prst="wedgeRoundRectCallout">
            <a:avLst>
              <a:gd name="adj1" fmla="val -65462"/>
              <a:gd name="adj2" fmla="val 139428"/>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Start present sentences with ‘</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ich</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a:t>
            </a:r>
          </a:p>
        </p:txBody>
      </p:sp>
      <p:sp>
        <p:nvSpPr>
          <p:cNvPr id="59" name="Google Shape;653;p27">
            <a:extLst>
              <a:ext uri="{FF2B5EF4-FFF2-40B4-BE49-F238E27FC236}">
                <a16:creationId xmlns:a16="http://schemas.microsoft.com/office/drawing/2014/main" id="{7603BA51-86E5-4C51-A4F3-58BF6834AFC9}"/>
              </a:ext>
            </a:extLst>
          </p:cNvPr>
          <p:cNvSpPr/>
          <p:nvPr/>
        </p:nvSpPr>
        <p:spPr>
          <a:xfrm>
            <a:off x="9084393" y="1124267"/>
            <a:ext cx="2626425" cy="1510089"/>
          </a:xfrm>
          <a:prstGeom prst="wedgeRoundRectCallout">
            <a:avLst>
              <a:gd name="adj1" fmla="val -70761"/>
              <a:gd name="adj2" fmla="val 3731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Finish the sentence with the present: </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mache</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Fotos</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a:t>
            </a:r>
            <a:endPar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endParaRPr>
          </a:p>
        </p:txBody>
      </p:sp>
      <p:sp>
        <p:nvSpPr>
          <p:cNvPr id="66" name="Google Shape;653;p27">
            <a:extLst>
              <a:ext uri="{FF2B5EF4-FFF2-40B4-BE49-F238E27FC236}">
                <a16:creationId xmlns:a16="http://schemas.microsoft.com/office/drawing/2014/main" id="{1516584B-68A7-496F-857E-F2F087110FBE}"/>
              </a:ext>
            </a:extLst>
          </p:cNvPr>
          <p:cNvSpPr/>
          <p:nvPr/>
        </p:nvSpPr>
        <p:spPr>
          <a:xfrm>
            <a:off x="9096294" y="3196498"/>
            <a:ext cx="2856564" cy="1427466"/>
          </a:xfrm>
          <a:prstGeom prst="wedgeRoundRectCallout">
            <a:avLst>
              <a:gd name="adj1" fmla="val -48905"/>
              <a:gd name="adj2" fmla="val 88115"/>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Start past sentences with ‘</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ich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habe</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a:t>
            </a:r>
          </a:p>
        </p:txBody>
      </p:sp>
      <p:sp>
        <p:nvSpPr>
          <p:cNvPr id="67" name="Google Shape;653;p27">
            <a:extLst>
              <a:ext uri="{FF2B5EF4-FFF2-40B4-BE49-F238E27FC236}">
                <a16:creationId xmlns:a16="http://schemas.microsoft.com/office/drawing/2014/main" id="{4F3AD392-3D13-4C97-AABB-0E94480A9D1E}"/>
              </a:ext>
            </a:extLst>
          </p:cNvPr>
          <p:cNvSpPr/>
          <p:nvPr/>
        </p:nvSpPr>
        <p:spPr>
          <a:xfrm>
            <a:off x="3095707" y="3125432"/>
            <a:ext cx="2913257" cy="1427466"/>
          </a:xfrm>
          <a:prstGeom prst="wedgeRoundRectCallout">
            <a:avLst>
              <a:gd name="adj1" fmla="val -48905"/>
              <a:gd name="adj2" fmla="val 88115"/>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Finish the past sentence: </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eine</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 Hose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gekauft</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a:t>
            </a:r>
            <a:endPar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endParaRPr>
          </a:p>
        </p:txBody>
      </p:sp>
    </p:spTree>
    <p:extLst>
      <p:ext uri="{BB962C8B-B14F-4D97-AF65-F5344CB8AC3E}">
        <p14:creationId xmlns:p14="http://schemas.microsoft.com/office/powerpoint/2010/main" val="88078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41" grpId="0"/>
      <p:bldP spid="46" grpId="0" animBg="1"/>
      <p:bldP spid="50" grpId="0"/>
      <p:bldP spid="52" grpId="0"/>
      <p:bldP spid="58" grpId="0" animBg="1"/>
      <p:bldP spid="59" grpId="0" animBg="1"/>
      <p:bldP spid="66" grpId="0" animBg="1"/>
      <p:bldP spid="6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609"/>
            <a:ext cx="6807200" cy="869950"/>
          </a:xfrm>
          <a:prstGeom prst="rect">
            <a:avLst/>
          </a:prstGeom>
        </p:spPr>
      </p:pic>
      <p:pic>
        <p:nvPicPr>
          <p:cNvPr id="51" name="Picture 50" descr="A close up of a piece of paper&#10;&#10;Description automatically generated">
            <a:extLst>
              <a:ext uri="{FF2B5EF4-FFF2-40B4-BE49-F238E27FC236}">
                <a16:creationId xmlns:a16="http://schemas.microsoft.com/office/drawing/2014/main" id="{C3DBD3B0-E48C-1D43-A5DB-6148FBC1C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545" y="2895663"/>
            <a:ext cx="1357620" cy="873968"/>
          </a:xfrm>
          <a:prstGeom prst="rect">
            <a:avLst/>
          </a:prstGeom>
        </p:spPr>
      </p:pic>
      <p:sp>
        <p:nvSpPr>
          <p:cNvPr id="4" name="Title 3"/>
          <p:cNvSpPr>
            <a:spLocks noGrp="1"/>
          </p:cNvSpPr>
          <p:nvPr>
            <p:ph type="title"/>
          </p:nvPr>
        </p:nvSpPr>
        <p:spPr>
          <a:xfrm>
            <a:off x="0" y="150609"/>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05277" y="1071083"/>
            <a:ext cx="5252850" cy="1569660"/>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Person 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4. Present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		5. Past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pic>
        <p:nvPicPr>
          <p:cNvPr id="10" name="Picture 9" descr="A close up of a logo&#10;&#10;Description automatically generated">
            <a:extLst>
              <a:ext uri="{FF2B5EF4-FFF2-40B4-BE49-F238E27FC236}">
                <a16:creationId xmlns:a16="http://schemas.microsoft.com/office/drawing/2014/main" id="{B3B83FBA-1688-3C4A-BA0C-2D190BD2F4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3258" y="1327750"/>
            <a:ext cx="642271" cy="1161168"/>
          </a:xfrm>
          <a:prstGeom prst="rect">
            <a:avLst/>
          </a:prstGeom>
        </p:spPr>
      </p:pic>
      <p:pic>
        <p:nvPicPr>
          <p:cNvPr id="11" name="Picture 10">
            <a:extLst>
              <a:ext uri="{FF2B5EF4-FFF2-40B4-BE49-F238E27FC236}">
                <a16:creationId xmlns:a16="http://schemas.microsoft.com/office/drawing/2014/main" id="{653EA7DE-44CB-1046-9FAB-CC538B0ACA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613" y="1703610"/>
            <a:ext cx="528927" cy="494547"/>
          </a:xfrm>
          <a:prstGeom prst="rect">
            <a:avLst/>
          </a:prstGeom>
        </p:spPr>
      </p:pic>
      <p:pic>
        <p:nvPicPr>
          <p:cNvPr id="12" name="Picture 11">
            <a:extLst>
              <a:ext uri="{FF2B5EF4-FFF2-40B4-BE49-F238E27FC236}">
                <a16:creationId xmlns:a16="http://schemas.microsoft.com/office/drawing/2014/main" id="{8FCFAC35-C759-6A49-BF6D-BA257C8730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9342" y="1448677"/>
            <a:ext cx="528927" cy="494547"/>
          </a:xfrm>
          <a:prstGeom prst="rect">
            <a:avLst/>
          </a:prstGeom>
        </p:spPr>
      </p:pic>
      <p:pic>
        <p:nvPicPr>
          <p:cNvPr id="13" name="Picture 12">
            <a:extLst>
              <a:ext uri="{FF2B5EF4-FFF2-40B4-BE49-F238E27FC236}">
                <a16:creationId xmlns:a16="http://schemas.microsoft.com/office/drawing/2014/main" id="{64399019-046C-8746-82A7-02B928333F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8782" y="1328870"/>
            <a:ext cx="528927" cy="494547"/>
          </a:xfrm>
          <a:prstGeom prst="rect">
            <a:avLst/>
          </a:prstGeom>
        </p:spPr>
      </p:pic>
      <p:sp>
        <p:nvSpPr>
          <p:cNvPr id="14" name="TextBox 13">
            <a:extLst>
              <a:ext uri="{FF2B5EF4-FFF2-40B4-BE49-F238E27FC236}">
                <a16:creationId xmlns:a16="http://schemas.microsoft.com/office/drawing/2014/main" id="{BA974F77-375C-8E4C-ADBF-BEEC2BD68F06}"/>
              </a:ext>
            </a:extLst>
          </p:cNvPr>
          <p:cNvSpPr txBox="1"/>
          <p:nvPr/>
        </p:nvSpPr>
        <p:spPr>
          <a:xfrm>
            <a:off x="6477831" y="1576144"/>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15" name="Picture 14">
            <a:extLst>
              <a:ext uri="{FF2B5EF4-FFF2-40B4-BE49-F238E27FC236}">
                <a16:creationId xmlns:a16="http://schemas.microsoft.com/office/drawing/2014/main" id="{D16ACFBC-2A36-154C-87CD-7B03E79AC35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6503" y="2672108"/>
            <a:ext cx="914400" cy="880967"/>
          </a:xfrm>
          <a:prstGeom prst="rect">
            <a:avLst/>
          </a:prstGeom>
          <a:noFill/>
          <a:ln>
            <a:noFill/>
          </a:ln>
        </p:spPr>
      </p:pic>
      <p:pic>
        <p:nvPicPr>
          <p:cNvPr id="16" name="Picture 15">
            <a:extLst>
              <a:ext uri="{FF2B5EF4-FFF2-40B4-BE49-F238E27FC236}">
                <a16:creationId xmlns:a16="http://schemas.microsoft.com/office/drawing/2014/main" id="{C8BB61DF-91C7-7046-AAB7-9330D8209B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4572" y="1381973"/>
            <a:ext cx="432180" cy="882888"/>
          </a:xfrm>
          <a:prstGeom prst="rect">
            <a:avLst/>
          </a:prstGeom>
        </p:spPr>
      </p:pic>
      <p:sp>
        <p:nvSpPr>
          <p:cNvPr id="17" name="TextBox 16">
            <a:extLst>
              <a:ext uri="{FF2B5EF4-FFF2-40B4-BE49-F238E27FC236}">
                <a16:creationId xmlns:a16="http://schemas.microsoft.com/office/drawing/2014/main" id="{398B7837-BB80-9941-8480-EF5042B7EA67}"/>
              </a:ext>
            </a:extLst>
          </p:cNvPr>
          <p:cNvSpPr txBox="1"/>
          <p:nvPr/>
        </p:nvSpPr>
        <p:spPr>
          <a:xfrm>
            <a:off x="9584416" y="1535106"/>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18" name="TextBox 17">
            <a:extLst>
              <a:ext uri="{FF2B5EF4-FFF2-40B4-BE49-F238E27FC236}">
                <a16:creationId xmlns:a16="http://schemas.microsoft.com/office/drawing/2014/main" id="{C80BC7E0-A635-1E45-8C53-84316F09B058}"/>
              </a:ext>
            </a:extLst>
          </p:cNvPr>
          <p:cNvSpPr txBox="1"/>
          <p:nvPr/>
        </p:nvSpPr>
        <p:spPr>
          <a:xfrm>
            <a:off x="6508735" y="2720591"/>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pic>
        <p:nvPicPr>
          <p:cNvPr id="20" name="Graphic 19" descr="Electric guitar">
            <a:extLst>
              <a:ext uri="{FF2B5EF4-FFF2-40B4-BE49-F238E27FC236}">
                <a16:creationId xmlns:a16="http://schemas.microsoft.com/office/drawing/2014/main" id="{0E5E3084-1D77-D74A-92CD-3EF70814E0B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83430" y="2589299"/>
            <a:ext cx="914400" cy="914400"/>
          </a:xfrm>
          <a:prstGeom prst="rect">
            <a:avLst/>
          </a:prstGeom>
        </p:spPr>
      </p:pic>
      <p:pic>
        <p:nvPicPr>
          <p:cNvPr id="22" name="Graphic 21" descr="Ear">
            <a:extLst>
              <a:ext uri="{FF2B5EF4-FFF2-40B4-BE49-F238E27FC236}">
                <a16:creationId xmlns:a16="http://schemas.microsoft.com/office/drawing/2014/main" id="{F7E9BBF9-4FFE-2A44-B73C-8EF9CB69C22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9869586" y="2601604"/>
            <a:ext cx="664860" cy="914400"/>
          </a:xfrm>
          <a:prstGeom prst="rect">
            <a:avLst/>
          </a:prstGeom>
        </p:spPr>
      </p:pic>
      <p:sp>
        <p:nvSpPr>
          <p:cNvPr id="23" name="TextBox 22">
            <a:extLst>
              <a:ext uri="{FF2B5EF4-FFF2-40B4-BE49-F238E27FC236}">
                <a16:creationId xmlns:a16="http://schemas.microsoft.com/office/drawing/2014/main" id="{2CA3F1AC-63DE-D946-BC72-F7D8B434324D}"/>
              </a:ext>
            </a:extLst>
          </p:cNvPr>
          <p:cNvSpPr txBox="1"/>
          <p:nvPr/>
        </p:nvSpPr>
        <p:spPr>
          <a:xfrm>
            <a:off x="9545965" y="2739781"/>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25" name="TextBox 24">
            <a:extLst>
              <a:ext uri="{FF2B5EF4-FFF2-40B4-BE49-F238E27FC236}">
                <a16:creationId xmlns:a16="http://schemas.microsoft.com/office/drawing/2014/main" id="{9DF443B9-B2BB-A14B-9BD7-9F7AFF44C384}"/>
              </a:ext>
            </a:extLst>
          </p:cNvPr>
          <p:cNvSpPr txBox="1"/>
          <p:nvPr/>
        </p:nvSpPr>
        <p:spPr>
          <a:xfrm>
            <a:off x="6550637" y="3625691"/>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pic>
        <p:nvPicPr>
          <p:cNvPr id="27" name="Graphic 26" descr="Drum set">
            <a:extLst>
              <a:ext uri="{FF2B5EF4-FFF2-40B4-BE49-F238E27FC236}">
                <a16:creationId xmlns:a16="http://schemas.microsoft.com/office/drawing/2014/main" id="{1828351F-8046-5C4B-BE8A-256791CEC68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42090" y="3016812"/>
            <a:ext cx="539660" cy="539660"/>
          </a:xfrm>
          <a:prstGeom prst="rect">
            <a:avLst/>
          </a:prstGeom>
        </p:spPr>
      </p:pic>
      <p:pic>
        <p:nvPicPr>
          <p:cNvPr id="29" name="Graphic 28" descr="Music notes">
            <a:extLst>
              <a:ext uri="{FF2B5EF4-FFF2-40B4-BE49-F238E27FC236}">
                <a16:creationId xmlns:a16="http://schemas.microsoft.com/office/drawing/2014/main" id="{0A2D18DB-174E-D24E-A260-734CBE86E77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50710" y="2566637"/>
            <a:ext cx="471181" cy="471181"/>
          </a:xfrm>
          <a:prstGeom prst="rect">
            <a:avLst/>
          </a:prstGeom>
        </p:spPr>
      </p:pic>
      <p:pic>
        <p:nvPicPr>
          <p:cNvPr id="31" name="Picture 30" descr="A close up of a logo&#10;&#10;Description automatically generated">
            <a:extLst>
              <a:ext uri="{FF2B5EF4-FFF2-40B4-BE49-F238E27FC236}">
                <a16:creationId xmlns:a16="http://schemas.microsoft.com/office/drawing/2014/main" id="{4264456D-3A58-0645-B600-05569FD675B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21361" y="3120254"/>
            <a:ext cx="3631569" cy="1815785"/>
          </a:xfrm>
          <a:prstGeom prst="rect">
            <a:avLst/>
          </a:prstGeom>
        </p:spPr>
      </p:pic>
      <p:sp>
        <p:nvSpPr>
          <p:cNvPr id="32" name="TextBox 31">
            <a:extLst>
              <a:ext uri="{FF2B5EF4-FFF2-40B4-BE49-F238E27FC236}">
                <a16:creationId xmlns:a16="http://schemas.microsoft.com/office/drawing/2014/main" id="{7A47431E-29A0-E444-A8F0-419F38B9826B}"/>
              </a:ext>
            </a:extLst>
          </p:cNvPr>
          <p:cNvSpPr txBox="1"/>
          <p:nvPr/>
        </p:nvSpPr>
        <p:spPr>
          <a:xfrm>
            <a:off x="2415490" y="2710740"/>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3" name="TextBox 32">
            <a:extLst>
              <a:ext uri="{FF2B5EF4-FFF2-40B4-BE49-F238E27FC236}">
                <a16:creationId xmlns:a16="http://schemas.microsoft.com/office/drawing/2014/main" id="{E3093046-B9B1-EA44-9922-FDC45428EA26}"/>
              </a:ext>
            </a:extLst>
          </p:cNvPr>
          <p:cNvSpPr txBox="1"/>
          <p:nvPr/>
        </p:nvSpPr>
        <p:spPr>
          <a:xfrm>
            <a:off x="228383" y="3950263"/>
            <a:ext cx="444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6" name="TextBox 35">
            <a:extLst>
              <a:ext uri="{FF2B5EF4-FFF2-40B4-BE49-F238E27FC236}">
                <a16:creationId xmlns:a16="http://schemas.microsoft.com/office/drawing/2014/main" id="{68867399-C0A3-9E4E-99E2-340EFBAED3CA}"/>
              </a:ext>
            </a:extLst>
          </p:cNvPr>
          <p:cNvSpPr txBox="1"/>
          <p:nvPr/>
        </p:nvSpPr>
        <p:spPr>
          <a:xfrm>
            <a:off x="3094701" y="5810820"/>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41" name="TextBox 40">
            <a:extLst>
              <a:ext uri="{FF2B5EF4-FFF2-40B4-BE49-F238E27FC236}">
                <a16:creationId xmlns:a16="http://schemas.microsoft.com/office/drawing/2014/main" id="{ACBF0827-F1B4-494B-AC4B-E315C348C87C}"/>
              </a:ext>
            </a:extLst>
          </p:cNvPr>
          <p:cNvSpPr txBox="1"/>
          <p:nvPr/>
        </p:nvSpPr>
        <p:spPr>
          <a:xfrm>
            <a:off x="6453088" y="836563"/>
            <a:ext cx="17908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Person B</a:t>
            </a:r>
          </a:p>
        </p:txBody>
      </p:sp>
      <p:sp>
        <p:nvSpPr>
          <p:cNvPr id="42" name="TextBox 41">
            <a:extLst>
              <a:ext uri="{FF2B5EF4-FFF2-40B4-BE49-F238E27FC236}">
                <a16:creationId xmlns:a16="http://schemas.microsoft.com/office/drawing/2014/main" id="{C1552E18-E367-FD42-9257-7DAB35434D6D}"/>
              </a:ext>
            </a:extLst>
          </p:cNvPr>
          <p:cNvSpPr txBox="1"/>
          <p:nvPr/>
        </p:nvSpPr>
        <p:spPr>
          <a:xfrm>
            <a:off x="54049" y="2727625"/>
            <a:ext cx="18405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Person A</a:t>
            </a:r>
          </a:p>
        </p:txBody>
      </p:sp>
      <p:pic>
        <p:nvPicPr>
          <p:cNvPr id="47" name="Picture 46">
            <a:extLst>
              <a:ext uri="{FF2B5EF4-FFF2-40B4-BE49-F238E27FC236}">
                <a16:creationId xmlns:a16="http://schemas.microsoft.com/office/drawing/2014/main" id="{79872E61-2C1E-AB40-8108-5868049382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31291" y="2745152"/>
            <a:ext cx="432180" cy="404089"/>
          </a:xfrm>
          <a:prstGeom prst="rect">
            <a:avLst/>
          </a:prstGeom>
        </p:spPr>
      </p:pic>
      <p:pic>
        <p:nvPicPr>
          <p:cNvPr id="48" name="Picture 47">
            <a:extLst>
              <a:ext uri="{FF2B5EF4-FFF2-40B4-BE49-F238E27FC236}">
                <a16:creationId xmlns:a16="http://schemas.microsoft.com/office/drawing/2014/main" id="{1B857965-649F-634E-8626-9DC1739ECE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63820" y="2831457"/>
            <a:ext cx="432180" cy="404089"/>
          </a:xfrm>
          <a:prstGeom prst="rect">
            <a:avLst/>
          </a:prstGeom>
        </p:spPr>
      </p:pic>
      <p:pic>
        <p:nvPicPr>
          <p:cNvPr id="49" name="Picture 48">
            <a:extLst>
              <a:ext uri="{FF2B5EF4-FFF2-40B4-BE49-F238E27FC236}">
                <a16:creationId xmlns:a16="http://schemas.microsoft.com/office/drawing/2014/main" id="{97544F0C-398A-4948-8537-1BCCC0D3611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22963" y="2760833"/>
            <a:ext cx="432180" cy="404089"/>
          </a:xfrm>
          <a:prstGeom prst="rect">
            <a:avLst/>
          </a:prstGeom>
        </p:spPr>
      </p:pic>
      <p:pic>
        <p:nvPicPr>
          <p:cNvPr id="53" name="Picture 52" descr="A picture containing toy&#10;&#10;Description automatically generated">
            <a:extLst>
              <a:ext uri="{FF2B5EF4-FFF2-40B4-BE49-F238E27FC236}">
                <a16:creationId xmlns:a16="http://schemas.microsoft.com/office/drawing/2014/main" id="{0F77421F-2F7A-6546-BEC7-6FE9728F5E3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58342" y="3863536"/>
            <a:ext cx="762953" cy="914401"/>
          </a:xfrm>
          <a:prstGeom prst="rect">
            <a:avLst/>
          </a:prstGeom>
        </p:spPr>
      </p:pic>
      <p:grpSp>
        <p:nvGrpSpPr>
          <p:cNvPr id="61" name="Group 60">
            <a:extLst>
              <a:ext uri="{FF2B5EF4-FFF2-40B4-BE49-F238E27FC236}">
                <a16:creationId xmlns:a16="http://schemas.microsoft.com/office/drawing/2014/main" id="{DABF22FC-114A-8640-A732-0BD5DF8D788D}"/>
              </a:ext>
            </a:extLst>
          </p:cNvPr>
          <p:cNvGrpSpPr/>
          <p:nvPr/>
        </p:nvGrpSpPr>
        <p:grpSpPr>
          <a:xfrm>
            <a:off x="835696" y="3992625"/>
            <a:ext cx="704279" cy="1035813"/>
            <a:chOff x="6207985" y="1540976"/>
            <a:chExt cx="1333419" cy="1888028"/>
          </a:xfrm>
        </p:grpSpPr>
        <p:pic>
          <p:nvPicPr>
            <p:cNvPr id="55" name="Picture 54" descr="A close up of a sign&#10;&#10;Description automatically generated">
              <a:extLst>
                <a:ext uri="{FF2B5EF4-FFF2-40B4-BE49-F238E27FC236}">
                  <a16:creationId xmlns:a16="http://schemas.microsoft.com/office/drawing/2014/main" id="{610CE1AD-0B09-5641-8877-A27A1CD0C53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07985" y="1540976"/>
              <a:ext cx="1333419" cy="1888028"/>
            </a:xfrm>
            <a:prstGeom prst="rect">
              <a:avLst/>
            </a:prstGeom>
          </p:spPr>
        </p:pic>
        <p:pic>
          <p:nvPicPr>
            <p:cNvPr id="60" name="Picture 59">
              <a:extLst>
                <a:ext uri="{FF2B5EF4-FFF2-40B4-BE49-F238E27FC236}">
                  <a16:creationId xmlns:a16="http://schemas.microsoft.com/office/drawing/2014/main" id="{7AEF78D3-869F-7A4A-A838-A7C8422EF3A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18756" y="2223988"/>
              <a:ext cx="341704" cy="157932"/>
            </a:xfrm>
            <a:prstGeom prst="rect">
              <a:avLst/>
            </a:prstGeom>
            <a:scene3d>
              <a:camera prst="orthographicFront">
                <a:rot lat="21000000" lon="0" rev="1200000"/>
              </a:camera>
              <a:lightRig rig="threePt" dir="t"/>
            </a:scene3d>
          </p:spPr>
        </p:pic>
      </p:grpSp>
      <p:pic>
        <p:nvPicPr>
          <p:cNvPr id="62" name="Picture 61" descr="A close up of a logo&#10;&#10;Description automatically generated">
            <a:extLst>
              <a:ext uri="{FF2B5EF4-FFF2-40B4-BE49-F238E27FC236}">
                <a16:creationId xmlns:a16="http://schemas.microsoft.com/office/drawing/2014/main" id="{B7C169F7-00DC-F049-BD48-95A6F758E5E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583875" y="4880819"/>
            <a:ext cx="747764" cy="1495528"/>
          </a:xfrm>
          <a:prstGeom prst="rect">
            <a:avLst/>
          </a:prstGeom>
        </p:spPr>
      </p:pic>
      <p:sp>
        <p:nvSpPr>
          <p:cNvPr id="63" name="TextBox 62">
            <a:extLst>
              <a:ext uri="{FF2B5EF4-FFF2-40B4-BE49-F238E27FC236}">
                <a16:creationId xmlns:a16="http://schemas.microsoft.com/office/drawing/2014/main" id="{86E791EC-7756-CA40-807A-4F96DDB3369E}"/>
              </a:ext>
            </a:extLst>
          </p:cNvPr>
          <p:cNvSpPr txBox="1"/>
          <p:nvPr/>
        </p:nvSpPr>
        <p:spPr>
          <a:xfrm>
            <a:off x="176765" y="5150403"/>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pic>
        <p:nvPicPr>
          <p:cNvPr id="64" name="Picture 63" descr="A picture containing drawing&#10;&#10;Description automatically generated">
            <a:extLst>
              <a:ext uri="{FF2B5EF4-FFF2-40B4-BE49-F238E27FC236}">
                <a16:creationId xmlns:a16="http://schemas.microsoft.com/office/drawing/2014/main" id="{1B1AE2BA-9BA2-7A40-88FE-C93AA0A32D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0443" y="5172901"/>
            <a:ext cx="589868" cy="1137095"/>
          </a:xfrm>
          <a:prstGeom prst="rect">
            <a:avLst/>
          </a:prstGeom>
        </p:spPr>
      </p:pic>
      <p:sp>
        <p:nvSpPr>
          <p:cNvPr id="65" name="TextBox 64">
            <a:extLst>
              <a:ext uri="{FF2B5EF4-FFF2-40B4-BE49-F238E27FC236}">
                <a16:creationId xmlns:a16="http://schemas.microsoft.com/office/drawing/2014/main" id="{4D9B8E1B-25AF-C244-8F29-29869EABFCFC}"/>
              </a:ext>
            </a:extLst>
          </p:cNvPr>
          <p:cNvSpPr txBox="1"/>
          <p:nvPr/>
        </p:nvSpPr>
        <p:spPr>
          <a:xfrm>
            <a:off x="2660104" y="3821267"/>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2" name="TextBox 1">
            <a:extLst>
              <a:ext uri="{FF2B5EF4-FFF2-40B4-BE49-F238E27FC236}">
                <a16:creationId xmlns:a16="http://schemas.microsoft.com/office/drawing/2014/main" id="{EF71A7BF-5D4D-4FFF-91BC-DA623CDF44A5}"/>
              </a:ext>
            </a:extLst>
          </p:cNvPr>
          <p:cNvSpPr txBox="1"/>
          <p:nvPr/>
        </p:nvSpPr>
        <p:spPr>
          <a:xfrm>
            <a:off x="2142133" y="5540193"/>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 York]</a:t>
            </a:r>
          </a:p>
        </p:txBody>
      </p:sp>
      <p:sp>
        <p:nvSpPr>
          <p:cNvPr id="43" name="TextBox 42">
            <a:extLst>
              <a:ext uri="{FF2B5EF4-FFF2-40B4-BE49-F238E27FC236}">
                <a16:creationId xmlns:a16="http://schemas.microsoft.com/office/drawing/2014/main" id="{2958DC10-DC71-4FBB-A3AB-BE906B7F0154}"/>
              </a:ext>
            </a:extLst>
          </p:cNvPr>
          <p:cNvSpPr txBox="1"/>
          <p:nvPr/>
        </p:nvSpPr>
        <p:spPr>
          <a:xfrm>
            <a:off x="572419" y="5976237"/>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[Basketball]</a:t>
            </a:r>
          </a:p>
        </p:txBody>
      </p:sp>
      <p:sp>
        <p:nvSpPr>
          <p:cNvPr id="44" name="TextBox 43">
            <a:extLst>
              <a:ext uri="{FF2B5EF4-FFF2-40B4-BE49-F238E27FC236}">
                <a16:creationId xmlns:a16="http://schemas.microsoft.com/office/drawing/2014/main" id="{37D1408B-4DA5-442B-8ABF-EAC4D2E58C53}"/>
              </a:ext>
            </a:extLst>
          </p:cNvPr>
          <p:cNvSpPr txBox="1"/>
          <p:nvPr/>
        </p:nvSpPr>
        <p:spPr>
          <a:xfrm>
            <a:off x="7376438" y="1549887"/>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[Volleyball]</a:t>
            </a:r>
          </a:p>
        </p:txBody>
      </p:sp>
      <p:sp>
        <p:nvSpPr>
          <p:cNvPr id="45" name="TextBox 44">
            <a:extLst>
              <a:ext uri="{FF2B5EF4-FFF2-40B4-BE49-F238E27FC236}">
                <a16:creationId xmlns:a16="http://schemas.microsoft.com/office/drawing/2014/main" id="{9BC0AD40-7E14-4088-9658-78A6F28D968E}"/>
              </a:ext>
            </a:extLst>
          </p:cNvPr>
          <p:cNvSpPr txBox="1"/>
          <p:nvPr/>
        </p:nvSpPr>
        <p:spPr>
          <a:xfrm>
            <a:off x="6639305" y="3813592"/>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[Berlin]</a:t>
            </a:r>
          </a:p>
        </p:txBody>
      </p:sp>
      <p:sp>
        <p:nvSpPr>
          <p:cNvPr id="46" name="TextBox 45">
            <a:extLst>
              <a:ext uri="{FF2B5EF4-FFF2-40B4-BE49-F238E27FC236}">
                <a16:creationId xmlns:a16="http://schemas.microsoft.com/office/drawing/2014/main" id="{44CB7E92-5830-4BDE-B281-E82A4CFDE91C}"/>
              </a:ext>
            </a:extLst>
          </p:cNvPr>
          <p:cNvSpPr txBox="1"/>
          <p:nvPr/>
        </p:nvSpPr>
        <p:spPr>
          <a:xfrm>
            <a:off x="6700007" y="4732360"/>
            <a:ext cx="5252850" cy="1569660"/>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Person B</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4. Present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		5. Past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spTree>
    <p:extLst>
      <p:ext uri="{BB962C8B-B14F-4D97-AF65-F5344CB8AC3E}">
        <p14:creationId xmlns:p14="http://schemas.microsoft.com/office/powerpoint/2010/main" val="957358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30603" y="247046"/>
            <a:ext cx="25267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B3B83FBA-1688-3C4A-BA0C-2D190BD2F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60" y="1098506"/>
            <a:ext cx="842240" cy="1522694"/>
          </a:xfrm>
          <a:prstGeom prst="rect">
            <a:avLst/>
          </a:prstGeom>
        </p:spPr>
      </p:pic>
      <p:pic>
        <p:nvPicPr>
          <p:cNvPr id="11" name="Picture 10">
            <a:extLst>
              <a:ext uri="{FF2B5EF4-FFF2-40B4-BE49-F238E27FC236}">
                <a16:creationId xmlns:a16="http://schemas.microsoft.com/office/drawing/2014/main" id="{653EA7DE-44CB-1046-9FAB-CC538B0ACA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5996" y="2618178"/>
            <a:ext cx="528927" cy="494547"/>
          </a:xfrm>
          <a:prstGeom prst="rect">
            <a:avLst/>
          </a:prstGeom>
        </p:spPr>
      </p:pic>
      <p:pic>
        <p:nvPicPr>
          <p:cNvPr id="12" name="Picture 11">
            <a:extLst>
              <a:ext uri="{FF2B5EF4-FFF2-40B4-BE49-F238E27FC236}">
                <a16:creationId xmlns:a16="http://schemas.microsoft.com/office/drawing/2014/main" id="{8FCFAC35-C759-6A49-BF6D-BA257C8730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725" y="2363245"/>
            <a:ext cx="528927" cy="494547"/>
          </a:xfrm>
          <a:prstGeom prst="rect">
            <a:avLst/>
          </a:prstGeom>
        </p:spPr>
      </p:pic>
      <p:pic>
        <p:nvPicPr>
          <p:cNvPr id="13" name="Picture 12">
            <a:extLst>
              <a:ext uri="{FF2B5EF4-FFF2-40B4-BE49-F238E27FC236}">
                <a16:creationId xmlns:a16="http://schemas.microsoft.com/office/drawing/2014/main" id="{64399019-046C-8746-82A7-02B928333F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2165" y="2243438"/>
            <a:ext cx="528927" cy="494547"/>
          </a:xfrm>
          <a:prstGeom prst="rect">
            <a:avLst/>
          </a:prstGeom>
        </p:spPr>
      </p:pic>
      <p:sp>
        <p:nvSpPr>
          <p:cNvPr id="14" name="TextBox 13">
            <a:extLst>
              <a:ext uri="{FF2B5EF4-FFF2-40B4-BE49-F238E27FC236}">
                <a16:creationId xmlns:a16="http://schemas.microsoft.com/office/drawing/2014/main" id="{BA974F77-375C-8E4C-ADBF-BEEC2BD68F06}"/>
              </a:ext>
            </a:extLst>
          </p:cNvPr>
          <p:cNvSpPr txBox="1"/>
          <p:nvPr/>
        </p:nvSpPr>
        <p:spPr>
          <a:xfrm>
            <a:off x="-18461" y="1416008"/>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15" name="Picture 14">
            <a:extLst>
              <a:ext uri="{FF2B5EF4-FFF2-40B4-BE49-F238E27FC236}">
                <a16:creationId xmlns:a16="http://schemas.microsoft.com/office/drawing/2014/main" id="{D16ACFBC-2A36-154C-87CD-7B03E79AC35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311" y="2880822"/>
            <a:ext cx="1319112" cy="1152882"/>
          </a:xfrm>
          <a:prstGeom prst="rect">
            <a:avLst/>
          </a:prstGeom>
          <a:noFill/>
          <a:ln>
            <a:noFill/>
          </a:ln>
        </p:spPr>
      </p:pic>
      <p:pic>
        <p:nvPicPr>
          <p:cNvPr id="16" name="Picture 15">
            <a:extLst>
              <a:ext uri="{FF2B5EF4-FFF2-40B4-BE49-F238E27FC236}">
                <a16:creationId xmlns:a16="http://schemas.microsoft.com/office/drawing/2014/main" id="{C8BB61DF-91C7-7046-AAB7-9330D8209B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7955" y="2296541"/>
            <a:ext cx="432180" cy="882888"/>
          </a:xfrm>
          <a:prstGeom prst="rect">
            <a:avLst/>
          </a:prstGeom>
        </p:spPr>
      </p:pic>
      <p:sp>
        <p:nvSpPr>
          <p:cNvPr id="17" name="TextBox 16">
            <a:extLst>
              <a:ext uri="{FF2B5EF4-FFF2-40B4-BE49-F238E27FC236}">
                <a16:creationId xmlns:a16="http://schemas.microsoft.com/office/drawing/2014/main" id="{398B7837-BB80-9941-8480-EF5042B7EA67}"/>
              </a:ext>
            </a:extLst>
          </p:cNvPr>
          <p:cNvSpPr txBox="1"/>
          <p:nvPr/>
        </p:nvSpPr>
        <p:spPr>
          <a:xfrm>
            <a:off x="1757799" y="2449674"/>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18" name="TextBox 17">
            <a:extLst>
              <a:ext uri="{FF2B5EF4-FFF2-40B4-BE49-F238E27FC236}">
                <a16:creationId xmlns:a16="http://schemas.microsoft.com/office/drawing/2014/main" id="{C80BC7E0-A635-1E45-8C53-84316F09B058}"/>
              </a:ext>
            </a:extLst>
          </p:cNvPr>
          <p:cNvSpPr txBox="1"/>
          <p:nvPr/>
        </p:nvSpPr>
        <p:spPr>
          <a:xfrm>
            <a:off x="0" y="3472334"/>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pic>
        <p:nvPicPr>
          <p:cNvPr id="20" name="Graphic 19" descr="Electric guitar">
            <a:extLst>
              <a:ext uri="{FF2B5EF4-FFF2-40B4-BE49-F238E27FC236}">
                <a16:creationId xmlns:a16="http://schemas.microsoft.com/office/drawing/2014/main" id="{0E5E3084-1D77-D74A-92CD-3EF70814E0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69645" y="4597287"/>
            <a:ext cx="914400" cy="914400"/>
          </a:xfrm>
          <a:prstGeom prst="rect">
            <a:avLst/>
          </a:prstGeom>
        </p:spPr>
      </p:pic>
      <p:pic>
        <p:nvPicPr>
          <p:cNvPr id="22" name="Graphic 21" descr="Ear">
            <a:extLst>
              <a:ext uri="{FF2B5EF4-FFF2-40B4-BE49-F238E27FC236}">
                <a16:creationId xmlns:a16="http://schemas.microsoft.com/office/drawing/2014/main" id="{F7E9BBF9-4FFE-2A44-B73C-8EF9CB69C22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2361162" y="4014918"/>
            <a:ext cx="664860" cy="914400"/>
          </a:xfrm>
          <a:prstGeom prst="rect">
            <a:avLst/>
          </a:prstGeom>
        </p:spPr>
      </p:pic>
      <p:sp>
        <p:nvSpPr>
          <p:cNvPr id="23" name="TextBox 22">
            <a:extLst>
              <a:ext uri="{FF2B5EF4-FFF2-40B4-BE49-F238E27FC236}">
                <a16:creationId xmlns:a16="http://schemas.microsoft.com/office/drawing/2014/main" id="{2CA3F1AC-63DE-D946-BC72-F7D8B434324D}"/>
              </a:ext>
            </a:extLst>
          </p:cNvPr>
          <p:cNvSpPr txBox="1"/>
          <p:nvPr/>
        </p:nvSpPr>
        <p:spPr>
          <a:xfrm>
            <a:off x="1758621" y="4537365"/>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25" name="TextBox 24">
            <a:extLst>
              <a:ext uri="{FF2B5EF4-FFF2-40B4-BE49-F238E27FC236}">
                <a16:creationId xmlns:a16="http://schemas.microsoft.com/office/drawing/2014/main" id="{9DF443B9-B2BB-A14B-9BD7-9F7AFF44C384}"/>
              </a:ext>
            </a:extLst>
          </p:cNvPr>
          <p:cNvSpPr txBox="1"/>
          <p:nvPr/>
        </p:nvSpPr>
        <p:spPr>
          <a:xfrm>
            <a:off x="16458" y="5528661"/>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pic>
        <p:nvPicPr>
          <p:cNvPr id="27" name="Graphic 26" descr="Drum set">
            <a:extLst>
              <a:ext uri="{FF2B5EF4-FFF2-40B4-BE49-F238E27FC236}">
                <a16:creationId xmlns:a16="http://schemas.microsoft.com/office/drawing/2014/main" id="{1828351F-8046-5C4B-BE8A-256791CEC68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93494" y="4954438"/>
            <a:ext cx="539660" cy="539660"/>
          </a:xfrm>
          <a:prstGeom prst="rect">
            <a:avLst/>
          </a:prstGeom>
        </p:spPr>
      </p:pic>
      <p:pic>
        <p:nvPicPr>
          <p:cNvPr id="29" name="Graphic 28" descr="Music notes">
            <a:extLst>
              <a:ext uri="{FF2B5EF4-FFF2-40B4-BE49-F238E27FC236}">
                <a16:creationId xmlns:a16="http://schemas.microsoft.com/office/drawing/2014/main" id="{0A2D18DB-174E-D24E-A260-734CBE86E77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065745" y="4100126"/>
            <a:ext cx="471181" cy="471181"/>
          </a:xfrm>
          <a:prstGeom prst="rect">
            <a:avLst/>
          </a:prstGeom>
        </p:spPr>
      </p:pic>
      <p:pic>
        <p:nvPicPr>
          <p:cNvPr id="31" name="Picture 30" descr="A close up of a logo&#10;&#10;Description automatically generated">
            <a:extLst>
              <a:ext uri="{FF2B5EF4-FFF2-40B4-BE49-F238E27FC236}">
                <a16:creationId xmlns:a16="http://schemas.microsoft.com/office/drawing/2014/main" id="{4264456D-3A58-0645-B600-05569FD675B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311" y="4939108"/>
            <a:ext cx="3631569" cy="1815785"/>
          </a:xfrm>
          <a:prstGeom prst="rect">
            <a:avLst/>
          </a:prstGeom>
        </p:spPr>
      </p:pic>
      <p:sp>
        <p:nvSpPr>
          <p:cNvPr id="2" name="TextBox 1">
            <a:extLst>
              <a:ext uri="{FF2B5EF4-FFF2-40B4-BE49-F238E27FC236}">
                <a16:creationId xmlns:a16="http://schemas.microsoft.com/office/drawing/2014/main" id="{B82161E0-6448-5748-A6E3-26B77C89F88D}"/>
              </a:ext>
            </a:extLst>
          </p:cNvPr>
          <p:cNvSpPr txBox="1"/>
          <p:nvPr/>
        </p:nvSpPr>
        <p:spPr>
          <a:xfrm>
            <a:off x="5472753" y="1416008"/>
            <a:ext cx="35092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playing volleyball</a:t>
            </a:r>
          </a:p>
        </p:txBody>
      </p:sp>
      <p:sp>
        <p:nvSpPr>
          <p:cNvPr id="6" name="TextBox 5">
            <a:extLst>
              <a:ext uri="{FF2B5EF4-FFF2-40B4-BE49-F238E27FC236}">
                <a16:creationId xmlns:a16="http://schemas.microsoft.com/office/drawing/2014/main" id="{6DFB9BA3-253F-1049-A1F3-1A29F89BF30C}"/>
              </a:ext>
            </a:extLst>
          </p:cNvPr>
          <p:cNvSpPr txBox="1"/>
          <p:nvPr/>
        </p:nvSpPr>
        <p:spPr>
          <a:xfrm>
            <a:off x="5437486" y="2407303"/>
            <a:ext cx="41376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bought ice cream</a:t>
            </a:r>
          </a:p>
        </p:txBody>
      </p:sp>
      <p:sp>
        <p:nvSpPr>
          <p:cNvPr id="8" name="TextBox 7">
            <a:extLst>
              <a:ext uri="{FF2B5EF4-FFF2-40B4-BE49-F238E27FC236}">
                <a16:creationId xmlns:a16="http://schemas.microsoft.com/office/drawing/2014/main" id="{44AC1DA3-78D5-A248-B360-B0AA043FF68F}"/>
              </a:ext>
            </a:extLst>
          </p:cNvPr>
          <p:cNvSpPr txBox="1"/>
          <p:nvPr/>
        </p:nvSpPr>
        <p:spPr>
          <a:xfrm>
            <a:off x="5472753" y="3472334"/>
            <a:ext cx="3328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made pizza </a:t>
            </a:r>
          </a:p>
        </p:txBody>
      </p:sp>
      <p:sp>
        <p:nvSpPr>
          <p:cNvPr id="9" name="TextBox 8">
            <a:extLst>
              <a:ext uri="{FF2B5EF4-FFF2-40B4-BE49-F238E27FC236}">
                <a16:creationId xmlns:a16="http://schemas.microsoft.com/office/drawing/2014/main" id="{63FD0407-7620-2644-8B24-01130AF8992F}"/>
              </a:ext>
            </a:extLst>
          </p:cNvPr>
          <p:cNvSpPr txBox="1"/>
          <p:nvPr/>
        </p:nvSpPr>
        <p:spPr>
          <a:xfrm>
            <a:off x="5472753" y="4537365"/>
            <a:ext cx="4067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listening to a concert</a:t>
            </a:r>
          </a:p>
        </p:txBody>
      </p:sp>
      <p:sp>
        <p:nvSpPr>
          <p:cNvPr id="19" name="TextBox 18">
            <a:extLst>
              <a:ext uri="{FF2B5EF4-FFF2-40B4-BE49-F238E27FC236}">
                <a16:creationId xmlns:a16="http://schemas.microsoft.com/office/drawing/2014/main" id="{D5E711A4-D1DC-D146-9C4B-C01F48D13027}"/>
              </a:ext>
            </a:extLst>
          </p:cNvPr>
          <p:cNvSpPr txBox="1"/>
          <p:nvPr/>
        </p:nvSpPr>
        <p:spPr>
          <a:xfrm>
            <a:off x="5472753" y="5528660"/>
            <a:ext cx="32960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visited Berlin</a:t>
            </a:r>
          </a:p>
        </p:txBody>
      </p:sp>
      <p:sp>
        <p:nvSpPr>
          <p:cNvPr id="26" name="TextBox 25">
            <a:extLst>
              <a:ext uri="{FF2B5EF4-FFF2-40B4-BE49-F238E27FC236}">
                <a16:creationId xmlns:a16="http://schemas.microsoft.com/office/drawing/2014/main" id="{E70B01E6-A795-47DD-8970-4884BAADABDD}"/>
              </a:ext>
            </a:extLst>
          </p:cNvPr>
          <p:cNvSpPr txBox="1"/>
          <p:nvPr/>
        </p:nvSpPr>
        <p:spPr>
          <a:xfrm>
            <a:off x="870080" y="1515182"/>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[Volleyball]</a:t>
            </a:r>
          </a:p>
        </p:txBody>
      </p:sp>
      <p:sp>
        <p:nvSpPr>
          <p:cNvPr id="28" name="TextBox 27">
            <a:extLst>
              <a:ext uri="{FF2B5EF4-FFF2-40B4-BE49-F238E27FC236}">
                <a16:creationId xmlns:a16="http://schemas.microsoft.com/office/drawing/2014/main" id="{4F355AE7-37E3-423C-AF19-6313C7DDA990}"/>
              </a:ext>
            </a:extLst>
          </p:cNvPr>
          <p:cNvSpPr txBox="1"/>
          <p:nvPr/>
        </p:nvSpPr>
        <p:spPr>
          <a:xfrm>
            <a:off x="1428183" y="5695786"/>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[Berlin]</a:t>
            </a:r>
          </a:p>
        </p:txBody>
      </p:sp>
    </p:spTree>
    <p:extLst>
      <p:ext uri="{BB962C8B-B14F-4D97-AF65-F5344CB8AC3E}">
        <p14:creationId xmlns:p14="http://schemas.microsoft.com/office/powerpoint/2010/main" val="410757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51" name="Picture 50" descr="A close up of a piece of paper&#10;&#10;Description automatically generated">
            <a:extLst>
              <a:ext uri="{FF2B5EF4-FFF2-40B4-BE49-F238E27FC236}">
                <a16:creationId xmlns:a16="http://schemas.microsoft.com/office/drawing/2014/main" id="{C3DBD3B0-E48C-1D43-A5DB-6148FBC1C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4151" y="1299012"/>
            <a:ext cx="2032000" cy="130810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32" name="TextBox 31">
            <a:extLst>
              <a:ext uri="{FF2B5EF4-FFF2-40B4-BE49-F238E27FC236}">
                <a16:creationId xmlns:a16="http://schemas.microsoft.com/office/drawing/2014/main" id="{7A47431E-29A0-E444-A8F0-419F38B9826B}"/>
              </a:ext>
            </a:extLst>
          </p:cNvPr>
          <p:cNvSpPr txBox="1"/>
          <p:nvPr/>
        </p:nvSpPr>
        <p:spPr>
          <a:xfrm>
            <a:off x="2665915" y="1269585"/>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3" name="TextBox 32">
            <a:extLst>
              <a:ext uri="{FF2B5EF4-FFF2-40B4-BE49-F238E27FC236}">
                <a16:creationId xmlns:a16="http://schemas.microsoft.com/office/drawing/2014/main" id="{E3093046-B9B1-EA44-9922-FDC45428EA26}"/>
              </a:ext>
            </a:extLst>
          </p:cNvPr>
          <p:cNvSpPr txBox="1"/>
          <p:nvPr/>
        </p:nvSpPr>
        <p:spPr>
          <a:xfrm>
            <a:off x="287048" y="2267382"/>
            <a:ext cx="444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6" name="TextBox 35">
            <a:extLst>
              <a:ext uri="{FF2B5EF4-FFF2-40B4-BE49-F238E27FC236}">
                <a16:creationId xmlns:a16="http://schemas.microsoft.com/office/drawing/2014/main" id="{68867399-C0A3-9E4E-99E2-340EFBAED3CA}"/>
              </a:ext>
            </a:extLst>
          </p:cNvPr>
          <p:cNvSpPr txBox="1"/>
          <p:nvPr/>
        </p:nvSpPr>
        <p:spPr>
          <a:xfrm>
            <a:off x="2665915" y="5818226"/>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pic>
        <p:nvPicPr>
          <p:cNvPr id="47" name="Picture 46">
            <a:extLst>
              <a:ext uri="{FF2B5EF4-FFF2-40B4-BE49-F238E27FC236}">
                <a16:creationId xmlns:a16="http://schemas.microsoft.com/office/drawing/2014/main" id="{79872E61-2C1E-AB40-8108-5868049382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754" y="1528852"/>
            <a:ext cx="528927" cy="494547"/>
          </a:xfrm>
          <a:prstGeom prst="rect">
            <a:avLst/>
          </a:prstGeom>
        </p:spPr>
      </p:pic>
      <p:pic>
        <p:nvPicPr>
          <p:cNvPr id="48" name="Picture 47">
            <a:extLst>
              <a:ext uri="{FF2B5EF4-FFF2-40B4-BE49-F238E27FC236}">
                <a16:creationId xmlns:a16="http://schemas.microsoft.com/office/drawing/2014/main" id="{1B857965-649F-634E-8626-9DC1739ECE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0483" y="1273919"/>
            <a:ext cx="528927" cy="494547"/>
          </a:xfrm>
          <a:prstGeom prst="rect">
            <a:avLst/>
          </a:prstGeom>
        </p:spPr>
      </p:pic>
      <p:pic>
        <p:nvPicPr>
          <p:cNvPr id="49" name="Picture 48">
            <a:extLst>
              <a:ext uri="{FF2B5EF4-FFF2-40B4-BE49-F238E27FC236}">
                <a16:creationId xmlns:a16="http://schemas.microsoft.com/office/drawing/2014/main" id="{97544F0C-398A-4948-8537-1BCCC0D36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9923" y="1154112"/>
            <a:ext cx="528927" cy="494547"/>
          </a:xfrm>
          <a:prstGeom prst="rect">
            <a:avLst/>
          </a:prstGeom>
        </p:spPr>
      </p:pic>
      <p:pic>
        <p:nvPicPr>
          <p:cNvPr id="53" name="Picture 52" descr="A picture containing toy&#10;&#10;Description automatically generated">
            <a:extLst>
              <a:ext uri="{FF2B5EF4-FFF2-40B4-BE49-F238E27FC236}">
                <a16:creationId xmlns:a16="http://schemas.microsoft.com/office/drawing/2014/main" id="{0F77421F-2F7A-6546-BEC7-6FE9728F5E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6875" y="2853460"/>
            <a:ext cx="1165980" cy="1397429"/>
          </a:xfrm>
          <a:prstGeom prst="rect">
            <a:avLst/>
          </a:prstGeom>
        </p:spPr>
      </p:pic>
      <p:grpSp>
        <p:nvGrpSpPr>
          <p:cNvPr id="61" name="Group 60">
            <a:extLst>
              <a:ext uri="{FF2B5EF4-FFF2-40B4-BE49-F238E27FC236}">
                <a16:creationId xmlns:a16="http://schemas.microsoft.com/office/drawing/2014/main" id="{DABF22FC-114A-8640-A732-0BD5DF8D788D}"/>
              </a:ext>
            </a:extLst>
          </p:cNvPr>
          <p:cNvGrpSpPr/>
          <p:nvPr/>
        </p:nvGrpSpPr>
        <p:grpSpPr>
          <a:xfrm>
            <a:off x="1951131" y="1817670"/>
            <a:ext cx="1333419" cy="1888028"/>
            <a:chOff x="6207985" y="1540976"/>
            <a:chExt cx="1333419" cy="1888028"/>
          </a:xfrm>
        </p:grpSpPr>
        <p:pic>
          <p:nvPicPr>
            <p:cNvPr id="55" name="Picture 54" descr="A close up of a sign&#10;&#10;Description automatically generated">
              <a:extLst>
                <a:ext uri="{FF2B5EF4-FFF2-40B4-BE49-F238E27FC236}">
                  <a16:creationId xmlns:a16="http://schemas.microsoft.com/office/drawing/2014/main" id="{610CE1AD-0B09-5641-8877-A27A1CD0C5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7985" y="1540976"/>
              <a:ext cx="1333419" cy="1888028"/>
            </a:xfrm>
            <a:prstGeom prst="rect">
              <a:avLst/>
            </a:prstGeom>
          </p:spPr>
        </p:pic>
        <p:pic>
          <p:nvPicPr>
            <p:cNvPr id="60" name="Picture 59">
              <a:extLst>
                <a:ext uri="{FF2B5EF4-FFF2-40B4-BE49-F238E27FC236}">
                  <a16:creationId xmlns:a16="http://schemas.microsoft.com/office/drawing/2014/main" id="{7AEF78D3-869F-7A4A-A838-A7C8422EF3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8756" y="2223988"/>
              <a:ext cx="341704" cy="157932"/>
            </a:xfrm>
            <a:prstGeom prst="rect">
              <a:avLst/>
            </a:prstGeom>
            <a:scene3d>
              <a:camera prst="orthographicFront">
                <a:rot lat="21000000" lon="0" rev="1200000"/>
              </a:camera>
              <a:lightRig rig="threePt" dir="t"/>
            </a:scene3d>
          </p:spPr>
        </p:pic>
      </p:grpSp>
      <p:pic>
        <p:nvPicPr>
          <p:cNvPr id="62" name="Picture 61" descr="A close up of a logo&#10;&#10;Description automatically generated">
            <a:extLst>
              <a:ext uri="{FF2B5EF4-FFF2-40B4-BE49-F238E27FC236}">
                <a16:creationId xmlns:a16="http://schemas.microsoft.com/office/drawing/2014/main" id="{B7C169F7-00DC-F049-BD48-95A6F758E5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9981" y="4560707"/>
            <a:ext cx="912285" cy="1824570"/>
          </a:xfrm>
          <a:prstGeom prst="rect">
            <a:avLst/>
          </a:prstGeom>
        </p:spPr>
      </p:pic>
      <p:sp>
        <p:nvSpPr>
          <p:cNvPr id="63" name="TextBox 62">
            <a:extLst>
              <a:ext uri="{FF2B5EF4-FFF2-40B4-BE49-F238E27FC236}">
                <a16:creationId xmlns:a16="http://schemas.microsoft.com/office/drawing/2014/main" id="{86E791EC-7756-CA40-807A-4F96DDB3369E}"/>
              </a:ext>
            </a:extLst>
          </p:cNvPr>
          <p:cNvSpPr txBox="1"/>
          <p:nvPr/>
        </p:nvSpPr>
        <p:spPr>
          <a:xfrm>
            <a:off x="300443" y="4431398"/>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pic>
        <p:nvPicPr>
          <p:cNvPr id="64" name="Picture 63" descr="A picture containing drawing&#10;&#10;Description automatically generated">
            <a:extLst>
              <a:ext uri="{FF2B5EF4-FFF2-40B4-BE49-F238E27FC236}">
                <a16:creationId xmlns:a16="http://schemas.microsoft.com/office/drawing/2014/main" id="{1B1AE2BA-9BA2-7A40-88FE-C93AA0A32D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0877" y="4195134"/>
            <a:ext cx="724101" cy="1395857"/>
          </a:xfrm>
          <a:prstGeom prst="rect">
            <a:avLst/>
          </a:prstGeom>
        </p:spPr>
      </p:pic>
      <p:sp>
        <p:nvSpPr>
          <p:cNvPr id="65" name="TextBox 64">
            <a:extLst>
              <a:ext uri="{FF2B5EF4-FFF2-40B4-BE49-F238E27FC236}">
                <a16:creationId xmlns:a16="http://schemas.microsoft.com/office/drawing/2014/main" id="{4D9B8E1B-25AF-C244-8F29-29869EABFCFC}"/>
              </a:ext>
            </a:extLst>
          </p:cNvPr>
          <p:cNvSpPr txBox="1"/>
          <p:nvPr/>
        </p:nvSpPr>
        <p:spPr>
          <a:xfrm>
            <a:off x="2666199" y="3536742"/>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3" name="Rounded Rectangle 11">
            <a:extLst>
              <a:ext uri="{FF2B5EF4-FFF2-40B4-BE49-F238E27FC236}">
                <a16:creationId xmlns:a16="http://schemas.microsoft.com/office/drawing/2014/main" id="{E60C56BA-7F4A-2C47-9C88-D0AD0F043BCA}"/>
              </a:ext>
            </a:extLst>
          </p:cNvPr>
          <p:cNvSpPr/>
          <p:nvPr/>
        </p:nvSpPr>
        <p:spPr>
          <a:xfrm>
            <a:off x="9430603" y="247046"/>
            <a:ext cx="25267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FBB9058-20C0-D44F-AB68-66E358A36428}"/>
              </a:ext>
            </a:extLst>
          </p:cNvPr>
          <p:cNvSpPr txBox="1"/>
          <p:nvPr/>
        </p:nvSpPr>
        <p:spPr>
          <a:xfrm>
            <a:off x="3036782" y="1269585"/>
            <a:ext cx="801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sp>
        <p:nvSpPr>
          <p:cNvPr id="6" name="TextBox 5">
            <a:extLst>
              <a:ext uri="{FF2B5EF4-FFF2-40B4-BE49-F238E27FC236}">
                <a16:creationId xmlns:a16="http://schemas.microsoft.com/office/drawing/2014/main" id="{6E53710B-7434-2F4C-BA09-CCD9B31E57F8}"/>
              </a:ext>
            </a:extLst>
          </p:cNvPr>
          <p:cNvSpPr txBox="1"/>
          <p:nvPr/>
        </p:nvSpPr>
        <p:spPr>
          <a:xfrm>
            <a:off x="699918" y="2267381"/>
            <a:ext cx="1273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a:t>
            </a:r>
          </a:p>
        </p:txBody>
      </p:sp>
      <p:sp>
        <p:nvSpPr>
          <p:cNvPr id="45" name="TextBox 44">
            <a:extLst>
              <a:ext uri="{FF2B5EF4-FFF2-40B4-BE49-F238E27FC236}">
                <a16:creationId xmlns:a16="http://schemas.microsoft.com/office/drawing/2014/main" id="{2B9D5246-C9A8-1244-8EA4-F8847737C809}"/>
              </a:ext>
            </a:extLst>
          </p:cNvPr>
          <p:cNvSpPr txBox="1"/>
          <p:nvPr/>
        </p:nvSpPr>
        <p:spPr>
          <a:xfrm>
            <a:off x="3107721" y="3508445"/>
            <a:ext cx="801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sp>
        <p:nvSpPr>
          <p:cNvPr id="46" name="TextBox 45">
            <a:extLst>
              <a:ext uri="{FF2B5EF4-FFF2-40B4-BE49-F238E27FC236}">
                <a16:creationId xmlns:a16="http://schemas.microsoft.com/office/drawing/2014/main" id="{93591B0B-BAFF-FC4E-9395-C3DF1236F8B7}"/>
              </a:ext>
            </a:extLst>
          </p:cNvPr>
          <p:cNvSpPr txBox="1"/>
          <p:nvPr/>
        </p:nvSpPr>
        <p:spPr>
          <a:xfrm>
            <a:off x="731400" y="4431398"/>
            <a:ext cx="801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sp>
        <p:nvSpPr>
          <p:cNvPr id="50" name="TextBox 49">
            <a:extLst>
              <a:ext uri="{FF2B5EF4-FFF2-40B4-BE49-F238E27FC236}">
                <a16:creationId xmlns:a16="http://schemas.microsoft.com/office/drawing/2014/main" id="{07455FD8-EDF5-5746-B6F2-C7A4F6721A22}"/>
              </a:ext>
            </a:extLst>
          </p:cNvPr>
          <p:cNvSpPr txBox="1"/>
          <p:nvPr/>
        </p:nvSpPr>
        <p:spPr>
          <a:xfrm>
            <a:off x="3042906" y="5816998"/>
            <a:ext cx="1273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a:t>
            </a:r>
          </a:p>
        </p:txBody>
      </p:sp>
      <p:sp>
        <p:nvSpPr>
          <p:cNvPr id="25" name="TextBox 24">
            <a:extLst>
              <a:ext uri="{FF2B5EF4-FFF2-40B4-BE49-F238E27FC236}">
                <a16:creationId xmlns:a16="http://schemas.microsoft.com/office/drawing/2014/main" id="{7E9B3ECE-E61E-4546-A3F5-0E20FFD9DDDB}"/>
              </a:ext>
            </a:extLst>
          </p:cNvPr>
          <p:cNvSpPr txBox="1"/>
          <p:nvPr/>
        </p:nvSpPr>
        <p:spPr>
          <a:xfrm>
            <a:off x="2962893" y="5517424"/>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 York]</a:t>
            </a:r>
          </a:p>
        </p:txBody>
      </p:sp>
      <p:sp>
        <p:nvSpPr>
          <p:cNvPr id="26" name="TextBox 25">
            <a:extLst>
              <a:ext uri="{FF2B5EF4-FFF2-40B4-BE49-F238E27FC236}">
                <a16:creationId xmlns:a16="http://schemas.microsoft.com/office/drawing/2014/main" id="{B18CC373-54EF-4E35-B743-1080EEA13BAD}"/>
              </a:ext>
            </a:extLst>
          </p:cNvPr>
          <p:cNvSpPr txBox="1"/>
          <p:nvPr/>
        </p:nvSpPr>
        <p:spPr>
          <a:xfrm>
            <a:off x="209233" y="5539845"/>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[Basketball]</a:t>
            </a:r>
          </a:p>
        </p:txBody>
      </p:sp>
    </p:spTree>
    <p:extLst>
      <p:ext uri="{BB962C8B-B14F-4D97-AF65-F5344CB8AC3E}">
        <p14:creationId xmlns:p14="http://schemas.microsoft.com/office/powerpoint/2010/main" val="904218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7507459-6EC5-3C4F-A83A-5EA11875D86C}"/>
              </a:ext>
            </a:extLst>
          </p:cNvPr>
          <p:cNvSpPr txBox="1"/>
          <p:nvPr/>
        </p:nvSpPr>
        <p:spPr>
          <a:xfrm>
            <a:off x="2677798" y="4473974"/>
            <a:ext cx="2128169" cy="1477328"/>
          </a:xfrm>
          <a:prstGeom prst="rect">
            <a:avLst/>
          </a:prstGeom>
          <a:noFill/>
          <a:ln w="19050">
            <a:solidFill>
              <a:srgbClr val="DAA52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247973" y="122067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Urlaub</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6E6249D2-FD51-1D4A-AD35-8732930248F5}"/>
              </a:ext>
            </a:extLst>
          </p:cNvPr>
          <p:cNvSpPr txBox="1"/>
          <p:nvPr/>
        </p:nvSpPr>
        <p:spPr>
          <a:xfrm>
            <a:off x="247973" y="1682337"/>
            <a:ext cx="11553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 a lot this year, but nothing is the same as you did last year on holiday.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five sentences to describe your activities this year, and five to say what you did last year.   Remember to use the right verb(s) for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present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cards. </a:t>
            </a:r>
          </a:p>
        </p:txBody>
      </p:sp>
      <p:sp>
        <p:nvSpPr>
          <p:cNvPr id="8" name="TextBox 7">
            <a:extLst>
              <a:ext uri="{FF2B5EF4-FFF2-40B4-BE49-F238E27FC236}">
                <a16:creationId xmlns:a16="http://schemas.microsoft.com/office/drawing/2014/main" id="{54C5D095-3982-A745-8EDA-80FA5F550F39}"/>
              </a:ext>
            </a:extLst>
          </p:cNvPr>
          <p:cNvSpPr txBox="1"/>
          <p:nvPr/>
        </p:nvSpPr>
        <p:spPr>
          <a:xfrm>
            <a:off x="365572"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D96097A-E660-FC4C-AE7F-E79738DA2B2C}"/>
              </a:ext>
            </a:extLst>
          </p:cNvPr>
          <p:cNvSpPr txBox="1"/>
          <p:nvPr/>
        </p:nvSpPr>
        <p:spPr>
          <a:xfrm>
            <a:off x="2691509"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5AA6B52-6E9E-304D-9063-53041CC165AB}"/>
              </a:ext>
            </a:extLst>
          </p:cNvPr>
          <p:cNvSpPr txBox="1"/>
          <p:nvPr/>
        </p:nvSpPr>
        <p:spPr>
          <a:xfrm>
            <a:off x="5005601"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42B32340-EA18-7342-8F88-C1E3C4ADB9D3}"/>
              </a:ext>
            </a:extLst>
          </p:cNvPr>
          <p:cNvSpPr txBox="1"/>
          <p:nvPr/>
        </p:nvSpPr>
        <p:spPr>
          <a:xfrm>
            <a:off x="7319693"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495BC48-B3EB-F74A-9459-2AD5FE4AAC46}"/>
              </a:ext>
            </a:extLst>
          </p:cNvPr>
          <p:cNvSpPr txBox="1"/>
          <p:nvPr/>
        </p:nvSpPr>
        <p:spPr>
          <a:xfrm>
            <a:off x="9633785"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B2C94143-BFBE-1A46-B6B1-2CE36A859BF2}"/>
              </a:ext>
            </a:extLst>
          </p:cNvPr>
          <p:cNvSpPr txBox="1"/>
          <p:nvPr/>
        </p:nvSpPr>
        <p:spPr>
          <a:xfrm>
            <a:off x="365572"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3A560429-7AEA-DB45-AA8D-90BA72FB4DC4}"/>
              </a:ext>
            </a:extLst>
          </p:cNvPr>
          <p:cNvSpPr txBox="1"/>
          <p:nvPr/>
        </p:nvSpPr>
        <p:spPr>
          <a:xfrm>
            <a:off x="5005601"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9273A7A-5E45-B546-9459-5FB15839F104}"/>
              </a:ext>
            </a:extLst>
          </p:cNvPr>
          <p:cNvSpPr txBox="1"/>
          <p:nvPr/>
        </p:nvSpPr>
        <p:spPr>
          <a:xfrm>
            <a:off x="7319693"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75AF96E-AD70-E246-ADDE-AE8695C39224}"/>
              </a:ext>
            </a:extLst>
          </p:cNvPr>
          <p:cNvSpPr txBox="1"/>
          <p:nvPr/>
        </p:nvSpPr>
        <p:spPr>
          <a:xfrm>
            <a:off x="9633785"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C6D994C-4DE9-F742-AAB5-3902FC6251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4415" y="2854125"/>
            <a:ext cx="1206908" cy="1215036"/>
          </a:xfrm>
          <a:prstGeom prst="rect">
            <a:avLst/>
          </a:prstGeom>
        </p:spPr>
      </p:pic>
      <p:pic>
        <p:nvPicPr>
          <p:cNvPr id="22" name="Picture 21">
            <a:extLst>
              <a:ext uri="{FF2B5EF4-FFF2-40B4-BE49-F238E27FC236}">
                <a16:creationId xmlns:a16="http://schemas.microsoft.com/office/drawing/2014/main" id="{B76BA9B2-6906-6149-A705-710B054BC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9862" y="2793193"/>
            <a:ext cx="691235" cy="411285"/>
          </a:xfrm>
          <a:prstGeom prst="rect">
            <a:avLst/>
          </a:prstGeom>
        </p:spPr>
      </p:pic>
      <p:pic>
        <p:nvPicPr>
          <p:cNvPr id="27" name="Picture 26">
            <a:extLst>
              <a:ext uri="{FF2B5EF4-FFF2-40B4-BE49-F238E27FC236}">
                <a16:creationId xmlns:a16="http://schemas.microsoft.com/office/drawing/2014/main" id="{8549E379-2448-6641-8379-3848C2FACAE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82149" y="4671972"/>
            <a:ext cx="1431439" cy="1063443"/>
          </a:xfrm>
          <a:prstGeom prst="rect">
            <a:avLst/>
          </a:prstGeom>
          <a:noFill/>
          <a:ln>
            <a:noFill/>
          </a:ln>
        </p:spPr>
      </p:pic>
      <p:pic>
        <p:nvPicPr>
          <p:cNvPr id="28" name="Picture 12" descr="http://www.clker.com/cliparts/c/8/4/e/11949846791929682803dancers_erich_schubert_01.svg.med.png">
            <a:extLst>
              <a:ext uri="{FF2B5EF4-FFF2-40B4-BE49-F238E27FC236}">
                <a16:creationId xmlns:a16="http://schemas.microsoft.com/office/drawing/2014/main" id="{38AB2276-53BC-064B-BD0B-E2DDF71E93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7845" y="4671972"/>
            <a:ext cx="1626607" cy="11982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25B0E52-EBF0-6546-9076-7B2D75C96B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7434" y="4553638"/>
            <a:ext cx="1385047" cy="636416"/>
          </a:xfrm>
          <a:prstGeom prst="rect">
            <a:avLst/>
          </a:prstGeom>
        </p:spPr>
      </p:pic>
      <p:pic>
        <p:nvPicPr>
          <p:cNvPr id="30" name="Picture 29">
            <a:extLst>
              <a:ext uri="{FF2B5EF4-FFF2-40B4-BE49-F238E27FC236}">
                <a16:creationId xmlns:a16="http://schemas.microsoft.com/office/drawing/2014/main" id="{205E5754-4B2A-1140-9E4E-ECCD3629D9E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732" y="2814944"/>
            <a:ext cx="1056777" cy="1254217"/>
          </a:xfrm>
          <a:prstGeom prst="rect">
            <a:avLst/>
          </a:prstGeom>
          <a:noFill/>
          <a:ln>
            <a:noFill/>
          </a:ln>
        </p:spPr>
      </p:pic>
      <p:pic>
        <p:nvPicPr>
          <p:cNvPr id="31" name="Picture 30">
            <a:extLst>
              <a:ext uri="{FF2B5EF4-FFF2-40B4-BE49-F238E27FC236}">
                <a16:creationId xmlns:a16="http://schemas.microsoft.com/office/drawing/2014/main" id="{7A3994A7-F1B4-B04A-9EA9-F3A9E7BA12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065" y="4999313"/>
            <a:ext cx="528927" cy="494547"/>
          </a:xfrm>
          <a:prstGeom prst="rect">
            <a:avLst/>
          </a:prstGeom>
        </p:spPr>
      </p:pic>
      <p:pic>
        <p:nvPicPr>
          <p:cNvPr id="33" name="Picture 32">
            <a:extLst>
              <a:ext uri="{FF2B5EF4-FFF2-40B4-BE49-F238E27FC236}">
                <a16:creationId xmlns:a16="http://schemas.microsoft.com/office/drawing/2014/main" id="{E4EAB8DA-5ABC-D642-B4C8-C070F29E1A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794" y="4744380"/>
            <a:ext cx="528927" cy="494547"/>
          </a:xfrm>
          <a:prstGeom prst="rect">
            <a:avLst/>
          </a:prstGeom>
        </p:spPr>
      </p:pic>
      <p:pic>
        <p:nvPicPr>
          <p:cNvPr id="34" name="Picture 33">
            <a:extLst>
              <a:ext uri="{FF2B5EF4-FFF2-40B4-BE49-F238E27FC236}">
                <a16:creationId xmlns:a16="http://schemas.microsoft.com/office/drawing/2014/main" id="{5C564D90-1EC0-B84B-B212-6652CD4365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3234" y="4624573"/>
            <a:ext cx="528927" cy="494547"/>
          </a:xfrm>
          <a:prstGeom prst="rect">
            <a:avLst/>
          </a:prstGeom>
        </p:spPr>
      </p:pic>
      <p:pic>
        <p:nvPicPr>
          <p:cNvPr id="35" name="Picture 34">
            <a:extLst>
              <a:ext uri="{FF2B5EF4-FFF2-40B4-BE49-F238E27FC236}">
                <a16:creationId xmlns:a16="http://schemas.microsoft.com/office/drawing/2014/main" id="{B0A00C65-6C06-5849-8B6D-2B81C702F8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71556" y="3235647"/>
            <a:ext cx="528927" cy="494547"/>
          </a:xfrm>
          <a:prstGeom prst="rect">
            <a:avLst/>
          </a:prstGeom>
        </p:spPr>
      </p:pic>
      <p:pic>
        <p:nvPicPr>
          <p:cNvPr id="36" name="Picture 35">
            <a:extLst>
              <a:ext uri="{FF2B5EF4-FFF2-40B4-BE49-F238E27FC236}">
                <a16:creationId xmlns:a16="http://schemas.microsoft.com/office/drawing/2014/main" id="{2C691DC5-E465-E44E-9AF0-FBDCA75FA8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8285" y="2980714"/>
            <a:ext cx="528927" cy="494547"/>
          </a:xfrm>
          <a:prstGeom prst="rect">
            <a:avLst/>
          </a:prstGeom>
        </p:spPr>
      </p:pic>
      <p:pic>
        <p:nvPicPr>
          <p:cNvPr id="37" name="Picture 36">
            <a:extLst>
              <a:ext uri="{FF2B5EF4-FFF2-40B4-BE49-F238E27FC236}">
                <a16:creationId xmlns:a16="http://schemas.microsoft.com/office/drawing/2014/main" id="{7D2D52DA-4181-224D-A637-C9DDC35CE0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7725" y="2860907"/>
            <a:ext cx="528927" cy="494547"/>
          </a:xfrm>
          <a:prstGeom prst="rect">
            <a:avLst/>
          </a:prstGeom>
        </p:spPr>
      </p:pic>
      <p:pic>
        <p:nvPicPr>
          <p:cNvPr id="44" name="Picture 43" descr="A picture containing toy&#10;&#10;Description automatically generated">
            <a:extLst>
              <a:ext uri="{FF2B5EF4-FFF2-40B4-BE49-F238E27FC236}">
                <a16:creationId xmlns:a16="http://schemas.microsoft.com/office/drawing/2014/main" id="{3E170B18-7EBD-5C40-92E7-980773A8F6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85168" y="2742592"/>
            <a:ext cx="850682" cy="1417802"/>
          </a:xfrm>
          <a:prstGeom prst="rect">
            <a:avLst/>
          </a:prstGeom>
        </p:spPr>
      </p:pic>
      <p:cxnSp>
        <p:nvCxnSpPr>
          <p:cNvPr id="46" name="Straight Connector 45">
            <a:extLst>
              <a:ext uri="{FF2B5EF4-FFF2-40B4-BE49-F238E27FC236}">
                <a16:creationId xmlns:a16="http://schemas.microsoft.com/office/drawing/2014/main" id="{909C0EDD-0564-DA42-985D-4235C47A1E97}"/>
              </a:ext>
            </a:extLst>
          </p:cNvPr>
          <p:cNvCxnSpPr/>
          <p:nvPr/>
        </p:nvCxnSpPr>
        <p:spPr>
          <a:xfrm>
            <a:off x="2815229" y="2860907"/>
            <a:ext cx="1841575" cy="12082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B12AE4-9A78-8543-8A6D-EE68811632EE}"/>
              </a:ext>
            </a:extLst>
          </p:cNvPr>
          <p:cNvCxnSpPr>
            <a:cxnSpLocks/>
          </p:cNvCxnSpPr>
          <p:nvPr/>
        </p:nvCxnSpPr>
        <p:spPr>
          <a:xfrm flipV="1">
            <a:off x="2773407" y="2831144"/>
            <a:ext cx="1883397" cy="12346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53" name="Picture 52" descr="A picture containing bird&#10;&#10;Description automatically generated">
            <a:extLst>
              <a:ext uri="{FF2B5EF4-FFF2-40B4-BE49-F238E27FC236}">
                <a16:creationId xmlns:a16="http://schemas.microsoft.com/office/drawing/2014/main" id="{0426D8E7-66CB-6E4C-930F-109D3CC656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9020" y="4528686"/>
            <a:ext cx="1077263" cy="1242249"/>
          </a:xfrm>
          <a:prstGeom prst="rect">
            <a:avLst/>
          </a:prstGeom>
        </p:spPr>
      </p:pic>
      <p:pic>
        <p:nvPicPr>
          <p:cNvPr id="52" name="Picture 51" descr="A close up of a logo&#10;&#10;Description automatically generated">
            <a:extLst>
              <a:ext uri="{FF2B5EF4-FFF2-40B4-BE49-F238E27FC236}">
                <a16:creationId xmlns:a16="http://schemas.microsoft.com/office/drawing/2014/main" id="{09D72407-17D7-DA4D-90EE-5EAE5651EC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01562" y="4671972"/>
            <a:ext cx="777766" cy="1185168"/>
          </a:xfrm>
          <a:prstGeom prst="rect">
            <a:avLst/>
          </a:prstGeom>
        </p:spPr>
      </p:pic>
      <p:pic>
        <p:nvPicPr>
          <p:cNvPr id="54" name="Graphic 53" descr="Shirt">
            <a:extLst>
              <a:ext uri="{FF2B5EF4-FFF2-40B4-BE49-F238E27FC236}">
                <a16:creationId xmlns:a16="http://schemas.microsoft.com/office/drawing/2014/main" id="{A90FF1EA-C498-DE4E-A23D-DB47962307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93654" y="4528686"/>
            <a:ext cx="1015663" cy="1015663"/>
          </a:xfrm>
          <a:prstGeom prst="rect">
            <a:avLst/>
          </a:prstGeom>
        </p:spPr>
      </p:pic>
      <p:pic>
        <p:nvPicPr>
          <p:cNvPr id="55" name="Graphic 54" descr="Shirt">
            <a:extLst>
              <a:ext uri="{FF2B5EF4-FFF2-40B4-BE49-F238E27FC236}">
                <a16:creationId xmlns:a16="http://schemas.microsoft.com/office/drawing/2014/main" id="{CA69DE76-60F1-034E-8F13-4D6D37C4533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23285" y="4905149"/>
            <a:ext cx="1015663" cy="1015663"/>
          </a:xfrm>
          <a:prstGeom prst="rect">
            <a:avLst/>
          </a:prstGeom>
        </p:spPr>
      </p:pic>
      <p:pic>
        <p:nvPicPr>
          <p:cNvPr id="57" name="Picture 56" descr="A picture containing bird&#10;&#10;Description automatically generated">
            <a:extLst>
              <a:ext uri="{FF2B5EF4-FFF2-40B4-BE49-F238E27FC236}">
                <a16:creationId xmlns:a16="http://schemas.microsoft.com/office/drawing/2014/main" id="{9788C1F3-A3F2-674F-AD61-727A7FC691B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548" t="47145" r="44967" b="3215"/>
          <a:stretch/>
        </p:blipFill>
        <p:spPr>
          <a:xfrm>
            <a:off x="3398004" y="4485175"/>
            <a:ext cx="1385047" cy="1378064"/>
          </a:xfrm>
          <a:prstGeom prst="rect">
            <a:avLst/>
          </a:prstGeom>
        </p:spPr>
      </p:pic>
      <p:pic>
        <p:nvPicPr>
          <p:cNvPr id="41" name="Picture 40">
            <a:extLst>
              <a:ext uri="{FF2B5EF4-FFF2-40B4-BE49-F238E27FC236}">
                <a16:creationId xmlns:a16="http://schemas.microsoft.com/office/drawing/2014/main" id="{6C1442BB-1B2A-5240-9D80-7AAC392A91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35439" y="5023990"/>
            <a:ext cx="1253204" cy="927312"/>
          </a:xfrm>
          <a:prstGeom prst="rect">
            <a:avLst/>
          </a:prstGeom>
        </p:spPr>
      </p:pic>
      <p:pic>
        <p:nvPicPr>
          <p:cNvPr id="59" name="Picture 58">
            <a:extLst>
              <a:ext uri="{FF2B5EF4-FFF2-40B4-BE49-F238E27FC236}">
                <a16:creationId xmlns:a16="http://schemas.microsoft.com/office/drawing/2014/main" id="{68949D1D-2BC8-7441-964B-123170254BB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8437" r="59001" b="23198"/>
          <a:stretch/>
        </p:blipFill>
        <p:spPr>
          <a:xfrm>
            <a:off x="6192632" y="2608508"/>
            <a:ext cx="909254" cy="1493891"/>
          </a:xfrm>
          <a:prstGeom prst="rect">
            <a:avLst/>
          </a:prstGeom>
        </p:spPr>
      </p:pic>
      <p:pic>
        <p:nvPicPr>
          <p:cNvPr id="40" name="Picture 39">
            <a:extLst>
              <a:ext uri="{FF2B5EF4-FFF2-40B4-BE49-F238E27FC236}">
                <a16:creationId xmlns:a16="http://schemas.microsoft.com/office/drawing/2014/main" id="{46C8E547-1B4C-1A4F-B7B4-8A3D2F8C096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5071541" y="3122331"/>
            <a:ext cx="1250116" cy="927312"/>
          </a:xfrm>
          <a:prstGeom prst="rect">
            <a:avLst/>
          </a:prstGeom>
        </p:spPr>
      </p:pic>
      <p:pic>
        <p:nvPicPr>
          <p:cNvPr id="18" name="Picture 17">
            <a:extLst>
              <a:ext uri="{FF2B5EF4-FFF2-40B4-BE49-F238E27FC236}">
                <a16:creationId xmlns:a16="http://schemas.microsoft.com/office/drawing/2014/main" id="{81AF6D2B-03C8-9642-B509-19C518EF7182}"/>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7491" b="94166" l="3632" r="32685">
                        <a14:backgroundMark x1="19063" y1="66260" x2="19063" y2="66260"/>
                        <a14:backgroundMark x1="12344" y1="68496" x2="12969" y2="65650"/>
                      </a14:backgroundRemoval>
                    </a14:imgEffect>
                  </a14:imgLayer>
                </a14:imgProps>
              </a:ext>
              <a:ext uri="{28A0092B-C50C-407E-A947-70E740481C1C}">
                <a14:useLocalDpi xmlns:a14="http://schemas.microsoft.com/office/drawing/2010/main" val="0"/>
              </a:ext>
            </a:extLst>
          </a:blip>
          <a:srcRect t="41657" r="63684"/>
          <a:stretch/>
        </p:blipFill>
        <p:spPr>
          <a:xfrm>
            <a:off x="8074595" y="2662427"/>
            <a:ext cx="1475884" cy="1822748"/>
          </a:xfrm>
          <a:prstGeom prst="rect">
            <a:avLst/>
          </a:prstGeom>
        </p:spPr>
      </p:pic>
    </p:spTree>
    <p:extLst>
      <p:ext uri="{BB962C8B-B14F-4D97-AF65-F5344CB8AC3E}">
        <p14:creationId xmlns:p14="http://schemas.microsoft.com/office/powerpoint/2010/main" val="3065061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61647" y="2452612"/>
            <a:ext cx="4114800" cy="1485422"/>
          </a:xfrm>
        </p:spPr>
        <p:txBody>
          <a:bodyPr>
            <a:normAutofit/>
          </a:bodyPr>
          <a:lstStyle/>
          <a:p>
            <a:r>
              <a:rPr lang="en-GB" sz="4000" b="1" dirty="0" err="1">
                <a:solidFill>
                  <a:prstClr val="white"/>
                </a:solidFill>
              </a:rPr>
              <a:t>Diesen</a:t>
            </a:r>
            <a:r>
              <a:rPr lang="en-GB" sz="4000" b="1" dirty="0">
                <a:solidFill>
                  <a:prstClr val="white"/>
                </a:solidFill>
              </a:rPr>
              <a:t> Sommer</a:t>
            </a:r>
            <a:br>
              <a:rPr lang="en-GB" b="1" dirty="0">
                <a:solidFill>
                  <a:prstClr val="white"/>
                </a:solidFill>
              </a:rPr>
            </a:b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3370615"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Mixed SSC</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07/07/21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6">
            <a:extLst>
              <a:ext uri="{FF2B5EF4-FFF2-40B4-BE49-F238E27FC236}">
                <a16:creationId xmlns:a16="http://schemas.microsoft.com/office/drawing/2014/main" id="{DC014CCC-1A21-634F-BEC9-7A46F7186E61}"/>
              </a:ext>
            </a:extLst>
          </p:cNvPr>
          <p:cNvSpPr txBox="1">
            <a:spLocks/>
          </p:cNvSpPr>
          <p:nvPr/>
        </p:nvSpPr>
        <p:spPr>
          <a:xfrm>
            <a:off x="141879" y="3290845"/>
            <a:ext cx="4651022" cy="571756"/>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Present vs past weak verbs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499AA790-8AC3-4861-A74D-4BF084BCB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6489" y="1043064"/>
            <a:ext cx="2885769" cy="1926852"/>
          </a:xfrm>
          <a:prstGeom prst="rect">
            <a:avLst/>
          </a:prstGeom>
        </p:spPr>
      </p:pic>
    </p:spTree>
    <p:extLst>
      <p:ext uri="{BB962C8B-B14F-4D97-AF65-F5344CB8AC3E}">
        <p14:creationId xmlns:p14="http://schemas.microsoft.com/office/powerpoint/2010/main" val="1347636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000" b="1" dirty="0">
                <a:solidFill>
                  <a:schemeClr val="lt1"/>
                </a:solidFill>
              </a:rPr>
              <a:t>Referring to inhabitants of a place</a:t>
            </a:r>
            <a:endParaRPr sz="3000" b="1" i="1" dirty="0">
              <a:solidFill>
                <a:schemeClr val="lt1"/>
              </a:solidFill>
            </a:endParaRPr>
          </a:p>
        </p:txBody>
      </p:sp>
      <p:sp>
        <p:nvSpPr>
          <p:cNvPr id="150" name="Google Shape;150;p2"/>
          <p:cNvSpPr/>
          <p:nvPr/>
        </p:nvSpPr>
        <p:spPr>
          <a:xfrm>
            <a:off x="11020926" y="247046"/>
            <a:ext cx="93640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Kultur</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extBox 1"/>
          <p:cNvSpPr txBox="1"/>
          <p:nvPr/>
        </p:nvSpPr>
        <p:spPr>
          <a:xfrm>
            <a:off x="143837" y="1258557"/>
            <a:ext cx="11888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To refer to an inhabitant of a place in German, we usually add </a:t>
            </a: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to the place name:</a:t>
            </a:r>
          </a:p>
        </p:txBody>
      </p:sp>
      <p:sp>
        <p:nvSpPr>
          <p:cNvPr id="26" name="TextBox 25"/>
          <p:cNvSpPr txBox="1"/>
          <p:nvPr/>
        </p:nvSpPr>
        <p:spPr>
          <a:xfrm>
            <a:off x="347381" y="3892963"/>
            <a:ext cx="54635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Ich bin Hamburger.</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7" name="TextBox 26"/>
          <p:cNvSpPr txBox="1"/>
          <p:nvPr/>
        </p:nvSpPr>
        <p:spPr>
          <a:xfrm>
            <a:off x="317492" y="1798735"/>
            <a:ext cx="6027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e.g. Er ist Leipzig</a:t>
            </a: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7" name="TextBox 36"/>
          <p:cNvSpPr txBox="1"/>
          <p:nvPr/>
        </p:nvSpPr>
        <p:spPr>
          <a:xfrm>
            <a:off x="353374" y="4633407"/>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Ich bin Frankfurter.</a:t>
            </a:r>
            <a:r>
              <a:rPr kumimoji="0" lang="en-GB" sz="21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TextBox 19"/>
          <p:cNvSpPr txBox="1"/>
          <p:nvPr/>
        </p:nvSpPr>
        <p:spPr>
          <a:xfrm>
            <a:off x="505898" y="2207793"/>
            <a:ext cx="56511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He is a Leipziger (i.e. from Leipzig).</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1" name="TextBox 20"/>
          <p:cNvSpPr txBox="1"/>
          <p:nvPr/>
        </p:nvSpPr>
        <p:spPr>
          <a:xfrm>
            <a:off x="152223" y="3558604"/>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So someone from Hamburg would say:</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2" name="TextBox 21"/>
          <p:cNvSpPr txBox="1"/>
          <p:nvPr/>
        </p:nvSpPr>
        <p:spPr>
          <a:xfrm>
            <a:off x="173726" y="4325599"/>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...and somebody from Frankfurt:</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4" name="Rounded Rectangular Callout 13"/>
          <p:cNvSpPr/>
          <p:nvPr/>
        </p:nvSpPr>
        <p:spPr>
          <a:xfrm>
            <a:off x="8848671" y="1716751"/>
            <a:ext cx="3096917" cy="1653134"/>
          </a:xfrm>
          <a:prstGeom prst="wedgeRoundRectCallout">
            <a:avLst>
              <a:gd name="adj1" fmla="val -27519"/>
              <a:gd name="adj2" fmla="val -56334"/>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This is a bit like saying ‘I am a London</a:t>
            </a: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er</a:t>
            </a: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in English!</a:t>
            </a:r>
            <a:endParaRPr kumimoji="0" lang="en-GB" sz="2000" b="0" i="0" u="none" strike="noStrike" kern="1400" cap="none" spc="0" normalizeH="0" baseline="0" noProof="0" dirty="0">
              <a:ln>
                <a:noFill/>
              </a:ln>
              <a:solidFill>
                <a:srgbClr val="E87D1E"/>
              </a:solidFill>
              <a:effectLst/>
              <a:uLnTx/>
              <a:uFillTx/>
              <a:latin typeface="Century Gothic" panose="020B0502020202020204" pitchFamily="34" charset="0"/>
              <a:ea typeface="Times New Roman" panose="02020603050405020304" pitchFamily="18" charset="0"/>
              <a:cs typeface="+mn-cs"/>
            </a:endParaRPr>
          </a:p>
        </p:txBody>
      </p:sp>
      <p:sp>
        <p:nvSpPr>
          <p:cNvPr id="16" name="Rounded Rectangular Callout 15"/>
          <p:cNvSpPr/>
          <p:nvPr/>
        </p:nvSpPr>
        <p:spPr>
          <a:xfrm>
            <a:off x="5040351" y="1658667"/>
            <a:ext cx="3081404" cy="1653134"/>
          </a:xfrm>
          <a:prstGeom prst="wedgeRoundRectCallout">
            <a:avLst>
              <a:gd name="adj1" fmla="val -57405"/>
              <a:gd name="adj2" fmla="val -21257"/>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Notice that we do not say ‘</a:t>
            </a: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ein</a:t>
            </a: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Leipziger’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(the indefinite article is omitted in German!)</a:t>
            </a:r>
            <a:endParaRPr kumimoji="0" lang="en-GB" sz="2000" b="0" i="0" u="none" strike="noStrike" kern="1400" cap="none" spc="0" normalizeH="0" baseline="0" noProof="0" dirty="0">
              <a:ln>
                <a:noFill/>
              </a:ln>
              <a:solidFill>
                <a:srgbClr val="E87D1E"/>
              </a:solidFill>
              <a:effectLst/>
              <a:uLnTx/>
              <a:uFillTx/>
              <a:latin typeface="Century Gothic" panose="020B0502020202020204" pitchFamily="34" charset="0"/>
              <a:ea typeface="Times New Roman" panose="02020603050405020304" pitchFamily="18" charset="0"/>
              <a:cs typeface="+mn-cs"/>
            </a:endParaRPr>
          </a:p>
        </p:txBody>
      </p:sp>
      <p:sp>
        <p:nvSpPr>
          <p:cNvPr id="15" name="TextBox 14"/>
          <p:cNvSpPr txBox="1"/>
          <p:nvPr/>
        </p:nvSpPr>
        <p:spPr>
          <a:xfrm>
            <a:off x="152222" y="5005919"/>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...and somebody from Berlin:</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8" name="TextBox 17"/>
          <p:cNvSpPr txBox="1"/>
          <p:nvPr/>
        </p:nvSpPr>
        <p:spPr>
          <a:xfrm>
            <a:off x="353374" y="5350438"/>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Ich bin Berliner.</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 name="TextBox 22"/>
          <p:cNvSpPr txBox="1"/>
          <p:nvPr/>
        </p:nvSpPr>
        <p:spPr>
          <a:xfrm>
            <a:off x="4286588" y="3928332"/>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NOT:</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4" name="TextBox 23"/>
          <p:cNvSpPr txBox="1"/>
          <p:nvPr/>
        </p:nvSpPr>
        <p:spPr>
          <a:xfrm>
            <a:off x="4286587" y="4673960"/>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NOT:</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5" name="TextBox 24"/>
          <p:cNvSpPr txBox="1"/>
          <p:nvPr/>
        </p:nvSpPr>
        <p:spPr>
          <a:xfrm>
            <a:off x="4286586" y="5365103"/>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NOT:</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8" name="TextBox 27"/>
          <p:cNvSpPr txBox="1"/>
          <p:nvPr/>
        </p:nvSpPr>
        <p:spPr>
          <a:xfrm>
            <a:off x="5068812" y="3897789"/>
            <a:ext cx="549621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Ich bin </a:t>
            </a:r>
            <a:r>
              <a:rPr kumimoji="0" lang="en-GB" sz="2000" b="1" i="0" u="sng" strike="noStrike" kern="1200" cap="none" spc="0" normalizeH="0" baseline="0" noProof="0">
                <a:ln>
                  <a:noFill/>
                </a:ln>
                <a:solidFill>
                  <a:srgbClr val="104F75"/>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Hamburger!</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9" name="TextBox 28"/>
          <p:cNvSpPr txBox="1"/>
          <p:nvPr/>
        </p:nvSpPr>
        <p:spPr>
          <a:xfrm>
            <a:off x="5068811" y="4631446"/>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Ich bin </a:t>
            </a:r>
            <a:r>
              <a:rPr kumimoji="0" lang="en-GB" sz="2000" b="1" i="0" u="sng" strike="noStrike" kern="1200" cap="none" spc="0" normalizeH="0" baseline="0" noProof="0">
                <a:ln>
                  <a:noFill/>
                </a:ln>
                <a:solidFill>
                  <a:srgbClr val="104F75"/>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Frankfurter!</a:t>
            </a:r>
            <a:r>
              <a:rPr kumimoji="0" lang="en-GB" sz="21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TextBox 29"/>
          <p:cNvSpPr txBox="1"/>
          <p:nvPr/>
        </p:nvSpPr>
        <p:spPr>
          <a:xfrm>
            <a:off x="5068812" y="5356486"/>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Ich bin </a:t>
            </a:r>
            <a:r>
              <a:rPr kumimoji="0" lang="en-GB" sz="2000" b="1" i="0" u="sng" strike="noStrike" kern="1200" cap="none" spc="0" normalizeH="0" baseline="0" noProof="0">
                <a:ln>
                  <a:noFill/>
                </a:ln>
                <a:solidFill>
                  <a:srgbClr val="104F75"/>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Berliner!</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026" name="Picture 2" descr="dish, meal, food, produce, breakfast, fast f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4053" y="3605383"/>
            <a:ext cx="1457325" cy="875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h food snack meat cuisine sausage hot dog frankfurt bratwurst mustard vienna sausage mettwurst animal source foods kielbasa weisswurst breakfast sausage boudin italian sausage frankfurter w rstchen kren bologna sausage longaniza german f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4053" y="4505889"/>
            <a:ext cx="14573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rliner, Breakfast, Bun, Cake, Dessert, Donut, F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6915" y="5271013"/>
            <a:ext cx="1371600" cy="9144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ular Callout 16"/>
          <p:cNvSpPr/>
          <p:nvPr/>
        </p:nvSpPr>
        <p:spPr>
          <a:xfrm>
            <a:off x="7881251" y="3459275"/>
            <a:ext cx="4168623" cy="2539292"/>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US President Kennedy famously made this little error, when he said in a speech to the people in Berlin in 1963: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Ich bin ein Berliner.</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 am a doughnut!)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What did he </a:t>
            </a:r>
            <a:r>
              <a:rPr kumimoji="0" lang="en-GB" sz="2000" b="0" i="1"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mean</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to say?</a:t>
            </a:r>
          </a:p>
        </p:txBody>
      </p:sp>
    </p:spTree>
    <p:extLst>
      <p:ext uri="{BB962C8B-B14F-4D97-AF65-F5344CB8AC3E}">
        <p14:creationId xmlns:p14="http://schemas.microsoft.com/office/powerpoint/2010/main" val="102740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2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02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37" grpId="0"/>
      <p:bldP spid="20" grpId="0"/>
      <p:bldP spid="21" grpId="0"/>
      <p:bldP spid="22" grpId="0"/>
      <p:bldP spid="14" grpId="0" animBg="1"/>
      <p:bldP spid="16" grpId="0" animBg="1"/>
      <p:bldP spid="15" grpId="0"/>
      <p:bldP spid="18" grpId="0"/>
      <p:bldP spid="23" grpId="0"/>
      <p:bldP spid="24" grpId="0"/>
      <p:bldP spid="25" grpId="0"/>
      <p:bldP spid="28" grpId="0"/>
      <p:bldP spid="29" grpId="0"/>
      <p:bldP spid="30"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4296"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5" name="Kiel.wav"/>
            </a:hlinkClick>
            <a:extLst>
              <a:ext uri="{FF2B5EF4-FFF2-40B4-BE49-F238E27FC236}">
                <a16:creationId xmlns:a16="http://schemas.microsoft.com/office/drawing/2014/main" id="{D9569D88-A7DC-E242-AC0A-B4B1D7574DCA}"/>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TextBox 12">
            <a:extLst>
              <a:ext uri="{FF2B5EF4-FFF2-40B4-BE49-F238E27FC236}">
                <a16:creationId xmlns:a16="http://schemas.microsoft.com/office/drawing/2014/main" id="{1FCA0483-F688-D14D-98C0-2909067C6AA4}"/>
              </a:ext>
            </a:extLst>
          </p:cNvPr>
          <p:cNvSpPr txBox="1"/>
          <p:nvPr/>
        </p:nvSpPr>
        <p:spPr>
          <a:xfrm>
            <a:off x="1792614" y="1460178"/>
            <a:ext cx="6976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pic>
        <p:nvPicPr>
          <p:cNvPr id="15" name="Graphic 14" descr="Marker">
            <a:extLst>
              <a:ext uri="{FF2B5EF4-FFF2-40B4-BE49-F238E27FC236}">
                <a16:creationId xmlns:a16="http://schemas.microsoft.com/office/drawing/2014/main" id="{C0C73ED3-C2E2-6747-8A0C-F762075D26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6240" y="3118104"/>
            <a:ext cx="457200" cy="457200"/>
          </a:xfrm>
          <a:prstGeom prst="rect">
            <a:avLst/>
          </a:prstGeom>
        </p:spPr>
      </p:pic>
    </p:spTree>
    <p:extLst>
      <p:ext uri="{BB962C8B-B14F-4D97-AF65-F5344CB8AC3E}">
        <p14:creationId xmlns:p14="http://schemas.microsoft.com/office/powerpoint/2010/main" val="294080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4DDF407D-CB03-F048-B41E-DE94992AC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122" y="0"/>
            <a:ext cx="4907756" cy="6858000"/>
          </a:xfrm>
          <a:prstGeom prst="rect">
            <a:avLst/>
          </a:prstGeom>
        </p:spPr>
      </p:pic>
      <p:sp>
        <p:nvSpPr>
          <p:cNvPr id="11" name="TextBox 10">
            <a:hlinkClick r:id="" action="ppaction://noaction">
              <a:snd r:embed="rId5" name="Slide_49_Bremer.wav"/>
            </a:hlinkClick>
            <a:extLst>
              <a:ext uri="{FF2B5EF4-FFF2-40B4-BE49-F238E27FC236}">
                <a16:creationId xmlns:a16="http://schemas.microsoft.com/office/drawing/2014/main" id="{95B944FE-2AD4-504D-BDAC-62F9A1D70CFB}"/>
              </a:ext>
            </a:extLst>
          </p:cNvPr>
          <p:cNvSpPr txBox="1"/>
          <p:nvPr/>
        </p:nvSpPr>
        <p:spPr>
          <a:xfrm>
            <a:off x="798330" y="1648267"/>
            <a:ext cx="1330814"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Bremen</a:t>
            </a:r>
          </a:p>
        </p:txBody>
      </p:sp>
      <p:sp>
        <p:nvSpPr>
          <p:cNvPr id="12" name="TextBox 11">
            <a:hlinkClick r:id="" action="ppaction://noaction">
              <a:snd r:embed="rId6" name="Slide_49_Dusseldorfer.wav"/>
            </a:hlinkClick>
            <a:extLst>
              <a:ext uri="{FF2B5EF4-FFF2-40B4-BE49-F238E27FC236}">
                <a16:creationId xmlns:a16="http://schemas.microsoft.com/office/drawing/2014/main" id="{E4B1497F-256E-E643-873C-F3754C632D6E}"/>
              </a:ext>
            </a:extLst>
          </p:cNvPr>
          <p:cNvSpPr txBox="1"/>
          <p:nvPr/>
        </p:nvSpPr>
        <p:spPr>
          <a:xfrm>
            <a:off x="217714" y="2695291"/>
            <a:ext cx="1705916"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Düsseldorf</a:t>
            </a:r>
          </a:p>
        </p:txBody>
      </p:sp>
      <p:sp>
        <p:nvSpPr>
          <p:cNvPr id="13" name="TextBox 12">
            <a:hlinkClick r:id="" action="ppaction://noaction">
              <a:snd r:embed="rId7" name="Slide_49_Mainzer.wav"/>
            </a:hlinkClick>
            <a:extLst>
              <a:ext uri="{FF2B5EF4-FFF2-40B4-BE49-F238E27FC236}">
                <a16:creationId xmlns:a16="http://schemas.microsoft.com/office/drawing/2014/main" id="{F73C2F61-487C-7946-94D7-0A4DA3659C71}"/>
              </a:ext>
            </a:extLst>
          </p:cNvPr>
          <p:cNvSpPr txBox="1"/>
          <p:nvPr/>
        </p:nvSpPr>
        <p:spPr>
          <a:xfrm>
            <a:off x="217714" y="3760976"/>
            <a:ext cx="1056700"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Mainz</a:t>
            </a:r>
          </a:p>
        </p:txBody>
      </p:sp>
      <p:sp>
        <p:nvSpPr>
          <p:cNvPr id="14" name="TextBox 13">
            <a:hlinkClick r:id="" action="ppaction://noaction">
              <a:snd r:embed="rId8" name="Slide_49_Stuttgarter.wav"/>
            </a:hlinkClick>
            <a:extLst>
              <a:ext uri="{FF2B5EF4-FFF2-40B4-BE49-F238E27FC236}">
                <a16:creationId xmlns:a16="http://schemas.microsoft.com/office/drawing/2014/main" id="{45028099-59BE-2B4E-8238-29AA35D7CB8D}"/>
              </a:ext>
            </a:extLst>
          </p:cNvPr>
          <p:cNvSpPr txBox="1"/>
          <p:nvPr/>
        </p:nvSpPr>
        <p:spPr>
          <a:xfrm>
            <a:off x="1109579" y="5554826"/>
            <a:ext cx="1452642"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Stuttgart</a:t>
            </a:r>
          </a:p>
        </p:txBody>
      </p:sp>
      <p:sp>
        <p:nvSpPr>
          <p:cNvPr id="15" name="TextBox 14">
            <a:hlinkClick r:id="" action="ppaction://noaction">
              <a:snd r:embed="rId9" name="Slide_49_Kieler.wav"/>
            </a:hlinkClick>
            <a:extLst>
              <a:ext uri="{FF2B5EF4-FFF2-40B4-BE49-F238E27FC236}">
                <a16:creationId xmlns:a16="http://schemas.microsoft.com/office/drawing/2014/main" id="{1D151443-82BB-C44E-BB6C-5BA86E02FC17}"/>
              </a:ext>
            </a:extLst>
          </p:cNvPr>
          <p:cNvSpPr txBox="1"/>
          <p:nvPr/>
        </p:nvSpPr>
        <p:spPr>
          <a:xfrm>
            <a:off x="8494454" y="163165"/>
            <a:ext cx="688009"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Kiel</a:t>
            </a:r>
          </a:p>
        </p:txBody>
      </p:sp>
      <p:sp>
        <p:nvSpPr>
          <p:cNvPr id="16" name="TextBox 15">
            <a:hlinkClick r:id="" action="ppaction://noaction">
              <a:snd r:embed="rId10" name="Slide_49_Magdeburger.wav"/>
            </a:hlinkClick>
            <a:extLst>
              <a:ext uri="{FF2B5EF4-FFF2-40B4-BE49-F238E27FC236}">
                <a16:creationId xmlns:a16="http://schemas.microsoft.com/office/drawing/2014/main" id="{AF6382B9-C5D6-B24B-85E4-961B71F593CD}"/>
              </a:ext>
            </a:extLst>
          </p:cNvPr>
          <p:cNvSpPr txBox="1"/>
          <p:nvPr/>
        </p:nvSpPr>
        <p:spPr>
          <a:xfrm>
            <a:off x="9990080" y="3023398"/>
            <a:ext cx="1992853"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Magdeburg</a:t>
            </a:r>
          </a:p>
        </p:txBody>
      </p:sp>
      <p:sp>
        <p:nvSpPr>
          <p:cNvPr id="17" name="TextBox 16">
            <a:hlinkClick r:id="" action="ppaction://noaction">
              <a:snd r:embed="rId11" name="Slide_49_Dresdner.wav"/>
            </a:hlinkClick>
            <a:extLst>
              <a:ext uri="{FF2B5EF4-FFF2-40B4-BE49-F238E27FC236}">
                <a16:creationId xmlns:a16="http://schemas.microsoft.com/office/drawing/2014/main" id="{C9F4D166-CB02-B240-8BFB-C7594AFCB702}"/>
              </a:ext>
            </a:extLst>
          </p:cNvPr>
          <p:cNvSpPr txBox="1"/>
          <p:nvPr/>
        </p:nvSpPr>
        <p:spPr>
          <a:xfrm>
            <a:off x="10162975" y="4456722"/>
            <a:ext cx="1426994"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Dresden</a:t>
            </a:r>
          </a:p>
        </p:txBody>
      </p:sp>
      <p:sp>
        <p:nvSpPr>
          <p:cNvPr id="18" name="TextBox 17">
            <a:hlinkClick r:id="" action="ppaction://noaction">
              <a:snd r:embed="rId12" name="Slide_49_Erfurter.wav"/>
            </a:hlinkClick>
            <a:extLst>
              <a:ext uri="{FF2B5EF4-FFF2-40B4-BE49-F238E27FC236}">
                <a16:creationId xmlns:a16="http://schemas.microsoft.com/office/drawing/2014/main" id="{4D5BD104-584D-E84E-B58D-70D5CE80F421}"/>
              </a:ext>
            </a:extLst>
          </p:cNvPr>
          <p:cNvSpPr txBox="1"/>
          <p:nvPr/>
        </p:nvSpPr>
        <p:spPr>
          <a:xfrm>
            <a:off x="10062856" y="5554825"/>
            <a:ext cx="923651"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Erfurt</a:t>
            </a:r>
          </a:p>
        </p:txBody>
      </p:sp>
      <p:cxnSp>
        <p:nvCxnSpPr>
          <p:cNvPr id="20" name="Straight Connector 19">
            <a:extLst>
              <a:ext uri="{FF2B5EF4-FFF2-40B4-BE49-F238E27FC236}">
                <a16:creationId xmlns:a16="http://schemas.microsoft.com/office/drawing/2014/main" id="{19FF33F7-C571-B747-A777-D533C412AB74}"/>
              </a:ext>
            </a:extLst>
          </p:cNvPr>
          <p:cNvCxnSpPr>
            <a:cxnSpLocks/>
            <a:stCxn id="12" idx="3"/>
          </p:cNvCxnSpPr>
          <p:nvPr/>
        </p:nvCxnSpPr>
        <p:spPr>
          <a:xfrm>
            <a:off x="1923630" y="2926124"/>
            <a:ext cx="2125856" cy="388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CFEA3C-2BC9-C64F-849E-5C793CD20081}"/>
              </a:ext>
            </a:extLst>
          </p:cNvPr>
          <p:cNvCxnSpPr>
            <a:cxnSpLocks/>
            <a:stCxn id="11" idx="3"/>
          </p:cNvCxnSpPr>
          <p:nvPr/>
        </p:nvCxnSpPr>
        <p:spPr>
          <a:xfrm flipV="1">
            <a:off x="2129144" y="1850770"/>
            <a:ext cx="3193970" cy="283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F59C30-1C52-2544-9D74-D7A401EAD1CF}"/>
              </a:ext>
            </a:extLst>
          </p:cNvPr>
          <p:cNvCxnSpPr>
            <a:cxnSpLocks/>
            <a:stCxn id="13" idx="3"/>
          </p:cNvCxnSpPr>
          <p:nvPr/>
        </p:nvCxnSpPr>
        <p:spPr>
          <a:xfrm>
            <a:off x="1274414" y="3991809"/>
            <a:ext cx="3477200" cy="4649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58D712D-A69E-E643-B370-14120C052525}"/>
              </a:ext>
            </a:extLst>
          </p:cNvPr>
          <p:cNvCxnSpPr>
            <a:cxnSpLocks/>
            <a:stCxn id="14" idx="3"/>
          </p:cNvCxnSpPr>
          <p:nvPr/>
        </p:nvCxnSpPr>
        <p:spPr>
          <a:xfrm flipV="1">
            <a:off x="2562221" y="5554825"/>
            <a:ext cx="2742349" cy="2308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19348A-219F-0E4F-B39B-FED8E28217D2}"/>
              </a:ext>
            </a:extLst>
          </p:cNvPr>
          <p:cNvCxnSpPr>
            <a:cxnSpLocks/>
            <a:endCxn id="15" idx="1"/>
          </p:cNvCxnSpPr>
          <p:nvPr/>
        </p:nvCxnSpPr>
        <p:spPr>
          <a:xfrm flipV="1">
            <a:off x="5924266" y="393998"/>
            <a:ext cx="2570188" cy="3939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15FA8F-767A-904A-BA51-108CCCD59850}"/>
              </a:ext>
            </a:extLst>
          </p:cNvPr>
          <p:cNvCxnSpPr>
            <a:cxnSpLocks/>
            <a:endCxn id="16" idx="1"/>
          </p:cNvCxnSpPr>
          <p:nvPr/>
        </p:nvCxnSpPr>
        <p:spPr>
          <a:xfrm>
            <a:off x="6678386" y="2646567"/>
            <a:ext cx="3311694" cy="6076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282D44A-3FEC-F84B-9831-3B2E633B9731}"/>
              </a:ext>
            </a:extLst>
          </p:cNvPr>
          <p:cNvCxnSpPr>
            <a:cxnSpLocks/>
            <a:endCxn id="17" idx="1"/>
          </p:cNvCxnSpPr>
          <p:nvPr/>
        </p:nvCxnSpPr>
        <p:spPr>
          <a:xfrm>
            <a:off x="7875089" y="3631062"/>
            <a:ext cx="2287886" cy="10564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AC9DFC-C481-6849-A463-B28CEA8D854C}"/>
              </a:ext>
            </a:extLst>
          </p:cNvPr>
          <p:cNvCxnSpPr>
            <a:cxnSpLocks/>
            <a:endCxn id="18" idx="1"/>
          </p:cNvCxnSpPr>
          <p:nvPr/>
        </p:nvCxnSpPr>
        <p:spPr>
          <a:xfrm>
            <a:off x="6384471" y="3680591"/>
            <a:ext cx="3678385" cy="21050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hlinkClick r:id="" action="ppaction://noaction">
              <a:snd r:embed="rId13" name="Slide_49_Saarbrueker.wav"/>
            </a:hlinkClick>
            <a:extLst>
              <a:ext uri="{FF2B5EF4-FFF2-40B4-BE49-F238E27FC236}">
                <a16:creationId xmlns:a16="http://schemas.microsoft.com/office/drawing/2014/main" id="{712463D4-C0A6-6C46-8CA6-6689AD1914FA}"/>
              </a:ext>
            </a:extLst>
          </p:cNvPr>
          <p:cNvSpPr txBox="1"/>
          <p:nvPr/>
        </p:nvSpPr>
        <p:spPr>
          <a:xfrm>
            <a:off x="305360" y="4641640"/>
            <a:ext cx="2082621"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Saarbrücken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3" name="Straight Connector 42">
            <a:extLst>
              <a:ext uri="{FF2B5EF4-FFF2-40B4-BE49-F238E27FC236}">
                <a16:creationId xmlns:a16="http://schemas.microsoft.com/office/drawing/2014/main" id="{A6783EC4-5D22-754D-8FF8-7EFD15658B3A}"/>
              </a:ext>
            </a:extLst>
          </p:cNvPr>
          <p:cNvCxnSpPr>
            <a:cxnSpLocks/>
            <a:stCxn id="42" idx="3"/>
          </p:cNvCxnSpPr>
          <p:nvPr/>
        </p:nvCxnSpPr>
        <p:spPr>
          <a:xfrm>
            <a:off x="2387981" y="4872473"/>
            <a:ext cx="1669896" cy="1577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hlinkClick r:id="" action="ppaction://noaction">
              <a:snd r:embed="rId14" name="Slide_49_Potsdamer.wav"/>
            </a:hlinkClick>
            <a:extLst>
              <a:ext uri="{FF2B5EF4-FFF2-40B4-BE49-F238E27FC236}">
                <a16:creationId xmlns:a16="http://schemas.microsoft.com/office/drawing/2014/main" id="{C225E824-F0A3-5E40-8A79-6B8681D30C6A}"/>
              </a:ext>
            </a:extLst>
          </p:cNvPr>
          <p:cNvSpPr txBox="1"/>
          <p:nvPr/>
        </p:nvSpPr>
        <p:spPr>
          <a:xfrm>
            <a:off x="9889732" y="1417609"/>
            <a:ext cx="1503938"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Potsdam</a:t>
            </a:r>
          </a:p>
        </p:txBody>
      </p:sp>
      <p:cxnSp>
        <p:nvCxnSpPr>
          <p:cNvPr id="56" name="Straight Connector 55">
            <a:extLst>
              <a:ext uri="{FF2B5EF4-FFF2-40B4-BE49-F238E27FC236}">
                <a16:creationId xmlns:a16="http://schemas.microsoft.com/office/drawing/2014/main" id="{6E2D9A76-BA33-294E-BEF5-CFC88D16C28F}"/>
              </a:ext>
            </a:extLst>
          </p:cNvPr>
          <p:cNvCxnSpPr>
            <a:cxnSpLocks/>
            <a:endCxn id="55" idx="1"/>
          </p:cNvCxnSpPr>
          <p:nvPr/>
        </p:nvCxnSpPr>
        <p:spPr>
          <a:xfrm flipV="1">
            <a:off x="7482640" y="1648442"/>
            <a:ext cx="2407092" cy="713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1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42" grpId="0" animBg="1"/>
      <p:bldP spid="5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98758" y="1424831"/>
            <a:ext cx="10983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Hast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4" name="1.wav"/>
            </a:hlinkClick>
            <a:extLst>
              <a:ext uri="{FF2B5EF4-FFF2-40B4-BE49-F238E27FC236}">
                <a16:creationId xmlns:a16="http://schemas.microsoft.com/office/drawing/2014/main" id="{9535DEA7-EBD7-624E-9AE7-779A47B8D98F}"/>
              </a:ext>
            </a:extLst>
          </p:cNvPr>
          <p:cNvSpPr/>
          <p:nvPr/>
        </p:nvSpPr>
        <p:spPr>
          <a:xfrm>
            <a:off x="1629288" y="23433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2.wav"/>
            </a:hlinkClick>
            <a:extLst>
              <a:ext uri="{FF2B5EF4-FFF2-40B4-BE49-F238E27FC236}">
                <a16:creationId xmlns:a16="http://schemas.microsoft.com/office/drawing/2014/main" id="{41B1055E-7F99-0349-84F0-6AC2F52F9B7A}"/>
              </a:ext>
            </a:extLst>
          </p:cNvPr>
          <p:cNvSpPr/>
          <p:nvPr/>
        </p:nvSpPr>
        <p:spPr>
          <a:xfrm>
            <a:off x="1629288" y="2815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3.wav"/>
            </a:hlinkClick>
            <a:extLst>
              <a:ext uri="{FF2B5EF4-FFF2-40B4-BE49-F238E27FC236}">
                <a16:creationId xmlns:a16="http://schemas.microsoft.com/office/drawing/2014/main" id="{99F82ABA-EB0F-4242-9F74-24DC5DC6D369}"/>
              </a:ext>
            </a:extLst>
          </p:cNvPr>
          <p:cNvSpPr/>
          <p:nvPr/>
        </p:nvSpPr>
        <p:spPr>
          <a:xfrm>
            <a:off x="1627210" y="33266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7" name="4.wav"/>
            </a:hlinkClick>
            <a:extLst>
              <a:ext uri="{FF2B5EF4-FFF2-40B4-BE49-F238E27FC236}">
                <a16:creationId xmlns:a16="http://schemas.microsoft.com/office/drawing/2014/main" id="{94871108-BE10-7E44-84B9-2823762B272E}"/>
              </a:ext>
            </a:extLst>
          </p:cNvPr>
          <p:cNvSpPr/>
          <p:nvPr/>
        </p:nvSpPr>
        <p:spPr>
          <a:xfrm>
            <a:off x="1627210" y="38087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5.wav"/>
            </a:hlinkClick>
            <a:extLst>
              <a:ext uri="{FF2B5EF4-FFF2-40B4-BE49-F238E27FC236}">
                <a16:creationId xmlns:a16="http://schemas.microsoft.com/office/drawing/2014/main" id="{D9F2E140-021B-DB49-A9DF-E14CFDC848F0}"/>
              </a:ext>
            </a:extLst>
          </p:cNvPr>
          <p:cNvSpPr/>
          <p:nvPr/>
        </p:nvSpPr>
        <p:spPr>
          <a:xfrm>
            <a:off x="1627210" y="43263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 name="TextBox 1">
            <a:extLst>
              <a:ext uri="{FF2B5EF4-FFF2-40B4-BE49-F238E27FC236}">
                <a16:creationId xmlns:a16="http://schemas.microsoft.com/office/drawing/2014/main" id="{EF8EA5CD-E3A2-E144-BE3F-A5D5CE776369}"/>
              </a:ext>
            </a:extLst>
          </p:cNvPr>
          <p:cNvSpPr txBox="1"/>
          <p:nvPr/>
        </p:nvSpPr>
        <p:spPr>
          <a:xfrm>
            <a:off x="2182090" y="2291436"/>
            <a:ext cx="659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a:t>
            </a:r>
          </a:p>
        </p:txBody>
      </p:sp>
      <p:sp>
        <p:nvSpPr>
          <p:cNvPr id="13" name="TextBox 12">
            <a:extLst>
              <a:ext uri="{FF2B5EF4-FFF2-40B4-BE49-F238E27FC236}">
                <a16:creationId xmlns:a16="http://schemas.microsoft.com/office/drawing/2014/main" id="{73B36FA6-9E17-724B-ADFE-7F80343A076F}"/>
              </a:ext>
            </a:extLst>
          </p:cNvPr>
          <p:cNvSpPr txBox="1"/>
          <p:nvPr/>
        </p:nvSpPr>
        <p:spPr>
          <a:xfrm>
            <a:off x="2182090" y="2789926"/>
            <a:ext cx="33826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receive / receiving</a:t>
            </a:r>
          </a:p>
        </p:txBody>
      </p:sp>
      <p:sp>
        <p:nvSpPr>
          <p:cNvPr id="14" name="TextBox 13">
            <a:extLst>
              <a:ext uri="{FF2B5EF4-FFF2-40B4-BE49-F238E27FC236}">
                <a16:creationId xmlns:a16="http://schemas.microsoft.com/office/drawing/2014/main" id="{D32A6183-54CB-FF4D-BB14-8D66CB017F6C}"/>
              </a:ext>
            </a:extLst>
          </p:cNvPr>
          <p:cNvSpPr txBox="1"/>
          <p:nvPr/>
        </p:nvSpPr>
        <p:spPr>
          <a:xfrm>
            <a:off x="2182090" y="3288416"/>
            <a:ext cx="864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goal</a:t>
            </a:r>
          </a:p>
        </p:txBody>
      </p:sp>
      <p:sp>
        <p:nvSpPr>
          <p:cNvPr id="15" name="TextBox 14">
            <a:extLst>
              <a:ext uri="{FF2B5EF4-FFF2-40B4-BE49-F238E27FC236}">
                <a16:creationId xmlns:a16="http://schemas.microsoft.com/office/drawing/2014/main" id="{B475179B-EFA6-3649-97AA-F27A5A2659C2}"/>
              </a:ext>
            </a:extLst>
          </p:cNvPr>
          <p:cNvSpPr txBox="1"/>
          <p:nvPr/>
        </p:nvSpPr>
        <p:spPr>
          <a:xfrm>
            <a:off x="2204646" y="3775959"/>
            <a:ext cx="2329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mix / mixing</a:t>
            </a:r>
          </a:p>
        </p:txBody>
      </p:sp>
      <p:sp>
        <p:nvSpPr>
          <p:cNvPr id="16" name="TextBox 15">
            <a:extLst>
              <a:ext uri="{FF2B5EF4-FFF2-40B4-BE49-F238E27FC236}">
                <a16:creationId xmlns:a16="http://schemas.microsoft.com/office/drawing/2014/main" id="{9A047DF8-48B9-894F-9CD8-C5DFE9055FB6}"/>
              </a:ext>
            </a:extLst>
          </p:cNvPr>
          <p:cNvSpPr txBox="1"/>
          <p:nvPr/>
        </p:nvSpPr>
        <p:spPr>
          <a:xfrm>
            <a:off x="2204646" y="4293497"/>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end</a:t>
            </a:r>
          </a:p>
        </p:txBody>
      </p:sp>
      <p:pic>
        <p:nvPicPr>
          <p:cNvPr id="17" name="Picture 16" descr="green checkmark">
            <a:extLst>
              <a:ext uri="{FF2B5EF4-FFF2-40B4-BE49-F238E27FC236}">
                <a16:creationId xmlns:a16="http://schemas.microsoft.com/office/drawing/2014/main" id="{BBC891A0-9AAE-9248-A038-EA7967DA9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2883190"/>
            <a:ext cx="282522" cy="294294"/>
          </a:xfrm>
          <a:prstGeom prst="rect">
            <a:avLst/>
          </a:prstGeom>
        </p:spPr>
      </p:pic>
      <p:pic>
        <p:nvPicPr>
          <p:cNvPr id="18" name="Picture 17" descr="green checkmark">
            <a:extLst>
              <a:ext uri="{FF2B5EF4-FFF2-40B4-BE49-F238E27FC236}">
                <a16:creationId xmlns:a16="http://schemas.microsoft.com/office/drawing/2014/main" id="{0E9D2A61-F601-B544-BBF6-F1CA51A63D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3400485"/>
            <a:ext cx="282522" cy="294294"/>
          </a:xfrm>
          <a:prstGeom prst="rect">
            <a:avLst/>
          </a:prstGeom>
        </p:spPr>
      </p:pic>
      <p:sp>
        <p:nvSpPr>
          <p:cNvPr id="20" name="TextBox 19">
            <a:extLst>
              <a:ext uri="{FF2B5EF4-FFF2-40B4-BE49-F238E27FC236}">
                <a16:creationId xmlns:a16="http://schemas.microsoft.com/office/drawing/2014/main" id="{C62B5268-2826-A14E-9AB9-B012505700EF}"/>
              </a:ext>
            </a:extLst>
          </p:cNvPr>
          <p:cNvSpPr txBox="1"/>
          <p:nvPr/>
        </p:nvSpPr>
        <p:spPr>
          <a:xfrm>
            <a:off x="5788969" y="2111087"/>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1" name="TextBox 20">
            <a:extLst>
              <a:ext uri="{FF2B5EF4-FFF2-40B4-BE49-F238E27FC236}">
                <a16:creationId xmlns:a16="http://schemas.microsoft.com/office/drawing/2014/main" id="{2338790F-3AA4-4547-85E2-A6DA0E00B07F}"/>
              </a:ext>
            </a:extLst>
          </p:cNvPr>
          <p:cNvSpPr txBox="1"/>
          <p:nvPr/>
        </p:nvSpPr>
        <p:spPr>
          <a:xfrm>
            <a:off x="5788969" y="358561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2" name="TextBox 21">
            <a:extLst>
              <a:ext uri="{FF2B5EF4-FFF2-40B4-BE49-F238E27FC236}">
                <a16:creationId xmlns:a16="http://schemas.microsoft.com/office/drawing/2014/main" id="{E8A8249F-7E3B-FB48-91F5-6989B7EB1073}"/>
              </a:ext>
            </a:extLst>
          </p:cNvPr>
          <p:cNvSpPr txBox="1"/>
          <p:nvPr/>
        </p:nvSpPr>
        <p:spPr>
          <a:xfrm>
            <a:off x="5788969" y="407263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pic>
        <p:nvPicPr>
          <p:cNvPr id="23" name="Picture 22">
            <a:extLst>
              <a:ext uri="{FF2B5EF4-FFF2-40B4-BE49-F238E27FC236}">
                <a16:creationId xmlns:a16="http://schemas.microsoft.com/office/drawing/2014/main" id="{46B5A4D1-8C4F-A04D-95FD-3442DDC8E3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6793" y="2122238"/>
            <a:ext cx="2325855" cy="2402092"/>
          </a:xfrm>
          <a:prstGeom prst="rect">
            <a:avLst/>
          </a:prstGeom>
        </p:spPr>
      </p:pic>
      <p:sp>
        <p:nvSpPr>
          <p:cNvPr id="24" name="TextBox 23">
            <a:extLst>
              <a:ext uri="{FF2B5EF4-FFF2-40B4-BE49-F238E27FC236}">
                <a16:creationId xmlns:a16="http://schemas.microsoft.com/office/drawing/2014/main" id="{7EA0B655-9FDF-6447-8BBA-D2C13977E67C}"/>
              </a:ext>
            </a:extLst>
          </p:cNvPr>
          <p:cNvSpPr txBox="1"/>
          <p:nvPr/>
        </p:nvSpPr>
        <p:spPr>
          <a:xfrm>
            <a:off x="6982504" y="2291436"/>
            <a:ext cx="1021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zuerst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4AF7374-CBAC-664A-A1E2-A0C7DEDF94DB}"/>
              </a:ext>
            </a:extLst>
          </p:cNvPr>
          <p:cNvSpPr txBox="1"/>
          <p:nvPr/>
        </p:nvSpPr>
        <p:spPr>
          <a:xfrm>
            <a:off x="6979169" y="2783101"/>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erhalten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2279777-78D8-0644-A371-ADB7101B7024}"/>
              </a:ext>
            </a:extLst>
          </p:cNvPr>
          <p:cNvSpPr txBox="1"/>
          <p:nvPr/>
        </p:nvSpPr>
        <p:spPr>
          <a:xfrm>
            <a:off x="6979169" y="3274766"/>
            <a:ext cx="1281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B6BBBCA-DA5C-7547-8BDD-3A090BC6F5CE}"/>
              </a:ext>
            </a:extLst>
          </p:cNvPr>
          <p:cNvSpPr txBox="1"/>
          <p:nvPr/>
        </p:nvSpPr>
        <p:spPr>
          <a:xfrm>
            <a:off x="6990797" y="3775959"/>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mischen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5A2BE12-39DC-7D40-AD4A-2578CA1868AD}"/>
              </a:ext>
            </a:extLst>
          </p:cNvPr>
          <p:cNvSpPr txBox="1"/>
          <p:nvPr/>
        </p:nvSpPr>
        <p:spPr>
          <a:xfrm>
            <a:off x="6990797" y="4293497"/>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schließlich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27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20" grpId="0"/>
      <p:bldP spid="21" grpId="0"/>
      <p:bldP spid="22" grpId="0"/>
      <p:bldP spid="24" grpId="0"/>
      <p:bldP spid="25" grpId="0"/>
      <p:bldP spid="26" grpId="0"/>
      <p:bldP spid="27"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552796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Letzter</a:t>
            </a:r>
            <a:r>
              <a:rPr lang="en-GB" sz="3600" b="1" dirty="0">
                <a:solidFill>
                  <a:schemeClr val="lt1"/>
                </a:solidFill>
              </a:rPr>
              <a:t>, </a:t>
            </a:r>
            <a:r>
              <a:rPr lang="en-GB" sz="3600" b="1" dirty="0" err="1">
                <a:solidFill>
                  <a:schemeClr val="lt1"/>
                </a:solidFill>
              </a:rPr>
              <a:t>letzte</a:t>
            </a:r>
            <a:r>
              <a:rPr lang="en-GB" sz="3600" b="1" dirty="0">
                <a:solidFill>
                  <a:schemeClr val="lt1"/>
                </a:solidFill>
              </a:rPr>
              <a:t>, </a:t>
            </a:r>
            <a:r>
              <a:rPr lang="en-GB" sz="3600" b="1" dirty="0" err="1">
                <a:solidFill>
                  <a:schemeClr val="lt1"/>
                </a:solidFill>
              </a:rPr>
              <a:t>letztes</a:t>
            </a:r>
            <a:endParaRPr sz="3600" b="1"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Grammatik</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3" name="TextBox 42"/>
          <p:cNvSpPr txBox="1"/>
          <p:nvPr/>
        </p:nvSpPr>
        <p:spPr>
          <a:xfrm>
            <a:off x="341195" y="2362125"/>
            <a:ext cx="1596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der Monat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p:cNvSpPr txBox="1"/>
          <p:nvPr/>
        </p:nvSpPr>
        <p:spPr>
          <a:xfrm>
            <a:off x="4018635" y="2376165"/>
            <a:ext cx="4484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letzt</a:t>
            </a:r>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Monat (last month)</a:t>
            </a:r>
          </a:p>
        </p:txBody>
      </p:sp>
      <p:sp>
        <p:nvSpPr>
          <p:cNvPr id="45" name="TextBox 44"/>
          <p:cNvSpPr txBox="1"/>
          <p:nvPr/>
        </p:nvSpPr>
        <p:spPr>
          <a:xfrm>
            <a:off x="327852" y="2788655"/>
            <a:ext cx="16023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die Woche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p:cNvSpPr txBox="1"/>
          <p:nvPr/>
        </p:nvSpPr>
        <p:spPr>
          <a:xfrm>
            <a:off x="4018635" y="2805001"/>
            <a:ext cx="4484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letzt</a:t>
            </a:r>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Woche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(last week)</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7" name="TextBox 46"/>
          <p:cNvSpPr txBox="1"/>
          <p:nvPr/>
        </p:nvSpPr>
        <p:spPr>
          <a:xfrm>
            <a:off x="344854" y="3214349"/>
            <a:ext cx="1364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das Jahr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p:cNvSpPr txBox="1"/>
          <p:nvPr/>
        </p:nvSpPr>
        <p:spPr>
          <a:xfrm>
            <a:off x="4018635" y="3218866"/>
            <a:ext cx="3645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letzt</a:t>
            </a:r>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es</a:t>
            </a:r>
            <a:r>
              <a:rPr kumimoji="0" lang="en-GB" sz="20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Jahr</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(last year)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327852" y="1291840"/>
            <a:ext cx="11754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German, the adjective </a:t>
            </a:r>
            <a:r>
              <a:rPr kumimoji="0" lang="en-GB" sz="2000" b="1" i="1"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letzt</a:t>
            </a:r>
            <a:r>
              <a:rPr kumimoji="0" lang="en-GB" sz="2000" b="1" i="1"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means ‘last’.</a:t>
            </a:r>
          </a:p>
        </p:txBody>
      </p:sp>
      <p:sp>
        <p:nvSpPr>
          <p:cNvPr id="3" name="Right Arrow 2"/>
          <p:cNvSpPr/>
          <p:nvPr/>
        </p:nvSpPr>
        <p:spPr>
          <a:xfrm>
            <a:off x="2589590" y="2510392"/>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ight Arrow 22"/>
          <p:cNvSpPr/>
          <p:nvPr/>
        </p:nvSpPr>
        <p:spPr>
          <a:xfrm>
            <a:off x="2589590" y="2929705"/>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ight Arrow 23"/>
          <p:cNvSpPr/>
          <p:nvPr/>
        </p:nvSpPr>
        <p:spPr>
          <a:xfrm>
            <a:off x="2589590" y="3341256"/>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ounded Rectangular Callout 28">
            <a:extLst>
              <a:ext uri="{FF2B5EF4-FFF2-40B4-BE49-F238E27FC236}">
                <a16:creationId xmlns:a16="http://schemas.microsoft.com/office/drawing/2014/main" id="{8C9A2FD2-BD8D-EA42-B3D2-C5057C3C57F6}"/>
              </a:ext>
            </a:extLst>
          </p:cNvPr>
          <p:cNvSpPr/>
          <p:nvPr/>
        </p:nvSpPr>
        <p:spPr>
          <a:xfrm>
            <a:off x="7664510" y="2210980"/>
            <a:ext cx="3096917" cy="768441"/>
          </a:xfrm>
          <a:prstGeom prst="wedgeRoundRectCallout">
            <a:avLst>
              <a:gd name="adj1" fmla="val -58038"/>
              <a:gd name="adj2" fmla="val -22044"/>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 these are the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 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endings.</a:t>
            </a:r>
            <a:endParaRPr kumimoji="0" lang="en-GB" sz="2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0CB3E34-B762-E94D-B02A-43ED4812B339}"/>
              </a:ext>
            </a:extLst>
          </p:cNvPr>
          <p:cNvSpPr txBox="1"/>
          <p:nvPr/>
        </p:nvSpPr>
        <p:spPr>
          <a:xfrm>
            <a:off x="357646" y="3921971"/>
            <a:ext cx="11754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Another German adjective that works in the same way is  </a:t>
            </a:r>
            <a:r>
              <a:rPr kumimoji="0" lang="en-GB" sz="2000" b="1" i="1"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dies-</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(this).</a:t>
            </a:r>
          </a:p>
        </p:txBody>
      </p:sp>
      <p:sp>
        <p:nvSpPr>
          <p:cNvPr id="31" name="TextBox 30">
            <a:extLst>
              <a:ext uri="{FF2B5EF4-FFF2-40B4-BE49-F238E27FC236}">
                <a16:creationId xmlns:a16="http://schemas.microsoft.com/office/drawing/2014/main" id="{C1C63075-CFDC-7749-A1D7-ED9F44DF3560}"/>
              </a:ext>
            </a:extLst>
          </p:cNvPr>
          <p:cNvSpPr txBox="1"/>
          <p:nvPr/>
        </p:nvSpPr>
        <p:spPr>
          <a:xfrm>
            <a:off x="341195" y="4687601"/>
            <a:ext cx="1596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der Monat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3535F665-AB5D-9742-8020-DBCB3E9CA6D5}"/>
              </a:ext>
            </a:extLst>
          </p:cNvPr>
          <p:cNvSpPr txBox="1"/>
          <p:nvPr/>
        </p:nvSpPr>
        <p:spPr>
          <a:xfrm>
            <a:off x="4018635" y="4701641"/>
            <a:ext cx="4484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dies</a:t>
            </a:r>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Monat (this month)</a:t>
            </a:r>
          </a:p>
        </p:txBody>
      </p:sp>
      <p:sp>
        <p:nvSpPr>
          <p:cNvPr id="33" name="TextBox 32">
            <a:extLst>
              <a:ext uri="{FF2B5EF4-FFF2-40B4-BE49-F238E27FC236}">
                <a16:creationId xmlns:a16="http://schemas.microsoft.com/office/drawing/2014/main" id="{1396F2EC-3C18-8344-8817-0E6AE0567A5D}"/>
              </a:ext>
            </a:extLst>
          </p:cNvPr>
          <p:cNvSpPr txBox="1"/>
          <p:nvPr/>
        </p:nvSpPr>
        <p:spPr>
          <a:xfrm>
            <a:off x="327852" y="5114131"/>
            <a:ext cx="16023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die Woche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BBCDDF3B-06D8-3A4D-9FD5-FC3990BB3D8A}"/>
              </a:ext>
            </a:extLst>
          </p:cNvPr>
          <p:cNvSpPr txBox="1"/>
          <p:nvPr/>
        </p:nvSpPr>
        <p:spPr>
          <a:xfrm>
            <a:off x="4018635" y="5130477"/>
            <a:ext cx="4484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dies</a:t>
            </a:r>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Woche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(this week)</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49557D3E-BC6C-A441-AE80-50D78631EE79}"/>
              </a:ext>
            </a:extLst>
          </p:cNvPr>
          <p:cNvSpPr txBox="1"/>
          <p:nvPr/>
        </p:nvSpPr>
        <p:spPr>
          <a:xfrm>
            <a:off x="344854" y="5539825"/>
            <a:ext cx="1364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das Jahr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D2AA6617-F2C5-B14F-AE76-BA5109E4CDC8}"/>
              </a:ext>
            </a:extLst>
          </p:cNvPr>
          <p:cNvSpPr txBox="1"/>
          <p:nvPr/>
        </p:nvSpPr>
        <p:spPr>
          <a:xfrm>
            <a:off x="4018635" y="5544342"/>
            <a:ext cx="3645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dies</a:t>
            </a: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es</a:t>
            </a:r>
            <a:r>
              <a:rPr kumimoji="0" lang="en-GB" sz="20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Jahr</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(this year)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Right Arrow 37">
            <a:extLst>
              <a:ext uri="{FF2B5EF4-FFF2-40B4-BE49-F238E27FC236}">
                <a16:creationId xmlns:a16="http://schemas.microsoft.com/office/drawing/2014/main" id="{5F988991-174E-4744-BCBB-D95162010395}"/>
              </a:ext>
            </a:extLst>
          </p:cNvPr>
          <p:cNvSpPr/>
          <p:nvPr/>
        </p:nvSpPr>
        <p:spPr>
          <a:xfrm>
            <a:off x="2589590" y="4835868"/>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ight Arrow 38">
            <a:extLst>
              <a:ext uri="{FF2B5EF4-FFF2-40B4-BE49-F238E27FC236}">
                <a16:creationId xmlns:a16="http://schemas.microsoft.com/office/drawing/2014/main" id="{CD5C5C46-6CC0-C144-92BC-FED6588E0892}"/>
              </a:ext>
            </a:extLst>
          </p:cNvPr>
          <p:cNvSpPr/>
          <p:nvPr/>
        </p:nvSpPr>
        <p:spPr>
          <a:xfrm>
            <a:off x="2589590" y="5255181"/>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ight Arrow 39">
            <a:extLst>
              <a:ext uri="{FF2B5EF4-FFF2-40B4-BE49-F238E27FC236}">
                <a16:creationId xmlns:a16="http://schemas.microsoft.com/office/drawing/2014/main" id="{9F3B6020-6705-254F-9591-ECDFA59DBF05}"/>
              </a:ext>
            </a:extLst>
          </p:cNvPr>
          <p:cNvSpPr/>
          <p:nvPr/>
        </p:nvSpPr>
        <p:spPr>
          <a:xfrm>
            <a:off x="2589590" y="5666732"/>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ounded Rectangular Callout 40">
            <a:extLst>
              <a:ext uri="{FF2B5EF4-FFF2-40B4-BE49-F238E27FC236}">
                <a16:creationId xmlns:a16="http://schemas.microsoft.com/office/drawing/2014/main" id="{C0B475EF-904E-EF4F-AB6A-3E19E5121088}"/>
              </a:ext>
            </a:extLst>
          </p:cNvPr>
          <p:cNvSpPr/>
          <p:nvPr/>
        </p:nvSpPr>
        <p:spPr>
          <a:xfrm>
            <a:off x="7961621" y="4364793"/>
            <a:ext cx="3509943" cy="869333"/>
          </a:xfrm>
          <a:prstGeom prst="wedgeRoundRectCallout">
            <a:avLst>
              <a:gd name="adj1" fmla="val -62119"/>
              <a:gd name="adj2" fmla="val -15433"/>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you already know </a:t>
            </a:r>
            <a:r>
              <a:rPr kumimoji="0" lang="en-GB" sz="21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jeder</a:t>
            </a:r>
            <a:r>
              <a:rPr kumimoji="0" lang="en-GB" sz="2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a:t>
            </a:r>
            <a:r>
              <a:rPr kumimoji="0" lang="en-GB" sz="2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jedes</a:t>
            </a:r>
            <a:r>
              <a:rPr kumimoji="0" lang="en-GB" sz="2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(every)</a:t>
            </a:r>
          </a:p>
        </p:txBody>
      </p:sp>
      <p:sp>
        <p:nvSpPr>
          <p:cNvPr id="2" name="Rectangle 1">
            <a:extLst>
              <a:ext uri="{FF2B5EF4-FFF2-40B4-BE49-F238E27FC236}">
                <a16:creationId xmlns:a16="http://schemas.microsoft.com/office/drawing/2014/main" id="{760830FD-F226-4F53-B661-B12E0CD899A2}"/>
              </a:ext>
            </a:extLst>
          </p:cNvPr>
          <p:cNvSpPr/>
          <p:nvPr/>
        </p:nvSpPr>
        <p:spPr>
          <a:xfrm>
            <a:off x="357645" y="1636763"/>
            <a:ext cx="1093380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It works like </a:t>
            </a:r>
            <a:r>
              <a:rPr kumimoji="0" lang="en-GB" sz="2000" b="1" i="1"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nächst</a:t>
            </a:r>
            <a:r>
              <a:rPr kumimoji="0" lang="en-GB" sz="2000" b="1" i="1"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taking endings according to the gender of the thing it describes:</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8" name="Rounded Rectangular Callout 40">
            <a:extLst>
              <a:ext uri="{FF2B5EF4-FFF2-40B4-BE49-F238E27FC236}">
                <a16:creationId xmlns:a16="http://schemas.microsoft.com/office/drawing/2014/main" id="{F0E951F0-68B0-47EF-B377-26133F584279}"/>
              </a:ext>
            </a:extLst>
          </p:cNvPr>
          <p:cNvSpPr/>
          <p:nvPr/>
        </p:nvSpPr>
        <p:spPr>
          <a:xfrm>
            <a:off x="7915401" y="5378838"/>
            <a:ext cx="3931745" cy="869333"/>
          </a:xfrm>
          <a:prstGeom prst="wedgeRoundRectCallout">
            <a:avLst>
              <a:gd name="adj1" fmla="val -62119"/>
              <a:gd name="adj2" fmla="val -15433"/>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letzt</a:t>
            </a:r>
            <a:r>
              <a:rPr kumimoji="0" lang="en-GB" sz="2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always refers to the past, but </a:t>
            </a:r>
            <a:r>
              <a:rPr kumimoji="0" lang="en-GB" sz="2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dies</a:t>
            </a:r>
            <a:r>
              <a:rPr kumimoji="0" lang="en-GB" sz="2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21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a:t>
            </a:r>
            <a:r>
              <a:rPr kumimoji="0" lang="en-GB" sz="2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-can refer to present or past</a:t>
            </a:r>
          </a:p>
        </p:txBody>
      </p:sp>
    </p:spTree>
    <p:extLst>
      <p:ext uri="{BB962C8B-B14F-4D97-AF65-F5344CB8AC3E}">
        <p14:creationId xmlns:p14="http://schemas.microsoft.com/office/powerpoint/2010/main" val="14144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50" grpId="0"/>
      <p:bldP spid="25" grpId="0"/>
      <p:bldP spid="3" grpId="0" animBg="1"/>
      <p:bldP spid="23" grpId="0" animBg="1"/>
      <p:bldP spid="24" grpId="0" animBg="1"/>
      <p:bldP spid="29" grpId="0" animBg="1"/>
      <p:bldP spid="30" grpId="0"/>
      <p:bldP spid="31" grpId="0"/>
      <p:bldP spid="32" grpId="0"/>
      <p:bldP spid="33" grpId="0"/>
      <p:bldP spid="34" grpId="0"/>
      <p:bldP spid="35" grpId="0"/>
      <p:bldP spid="36" grpId="0"/>
      <p:bldP spid="38" grpId="0" animBg="1"/>
      <p:bldP spid="39" grpId="0" animBg="1"/>
      <p:bldP spid="40" grpId="0" animBg="1"/>
      <p:bldP spid="41" grpId="0" animBg="1"/>
      <p:bldP spid="2" grpId="0"/>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00305" cy="707849"/>
          </a:xfrm>
        </p:spPr>
        <p:txBody>
          <a:bodyPr>
            <a:normAutofit fontScale="90000"/>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ist</a:t>
            </a:r>
            <a:r>
              <a:rPr lang="en-GB" sz="3600" b="1" dirty="0">
                <a:solidFill>
                  <a:schemeClr val="bg1"/>
                </a:solidFill>
              </a:rPr>
              <a:t> das? </a:t>
            </a:r>
            <a:r>
              <a:rPr lang="en-GB" sz="3600" b="1" dirty="0" err="1">
                <a:solidFill>
                  <a:schemeClr val="bg1"/>
                </a:solidFill>
              </a:rPr>
              <a:t>Wann</a:t>
            </a:r>
            <a:r>
              <a:rPr lang="en-GB" sz="3600" b="1" dirty="0">
                <a:solidFill>
                  <a:schemeClr val="bg1"/>
                </a:solidFill>
              </a:rPr>
              <a:t> war* das?</a:t>
            </a:r>
          </a:p>
        </p:txBody>
      </p:sp>
      <p:sp>
        <p:nvSpPr>
          <p:cNvPr id="32" name="Rounded Rectangle 11">
            <a:extLst>
              <a:ext uri="{FF2B5EF4-FFF2-40B4-BE49-F238E27FC236}">
                <a16:creationId xmlns:a16="http://schemas.microsoft.com/office/drawing/2014/main" id="{0FC514F0-4256-D648-93E4-AD49D4C9F7D7}"/>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42C6B6E8-6DC0-4647-9BF5-CA859D84F726}"/>
              </a:ext>
            </a:extLst>
          </p:cNvPr>
          <p:cNvSpPr txBox="1"/>
          <p:nvPr/>
        </p:nvSpPr>
        <p:spPr>
          <a:xfrm>
            <a:off x="247973" y="1348353"/>
            <a:ext cx="5563891" cy="461665"/>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Welches Wort </a:t>
            </a:r>
            <a:r>
              <a:rPr lang="en-US" sz="2400" dirty="0" err="1">
                <a:solidFill>
                  <a:schemeClr val="accent5">
                    <a:lumMod val="50000"/>
                  </a:schemeClr>
                </a:solidFill>
              </a:rPr>
              <a:t>passt</a:t>
            </a:r>
            <a:r>
              <a:rPr lang="en-US" sz="2400" dirty="0">
                <a:solidFill>
                  <a:schemeClr val="accent5">
                    <a:lumMod val="50000"/>
                  </a:schemeClr>
                </a:solidFill>
              </a:rPr>
              <a:t>?</a:t>
            </a:r>
          </a:p>
        </p:txBody>
      </p:sp>
      <p:graphicFrame>
        <p:nvGraphicFramePr>
          <p:cNvPr id="34" name="Table 6">
            <a:extLst>
              <a:ext uri="{FF2B5EF4-FFF2-40B4-BE49-F238E27FC236}">
                <a16:creationId xmlns:a16="http://schemas.microsoft.com/office/drawing/2014/main" id="{94266E43-66FC-0F4F-B1C9-EB6BA363D8AD}"/>
              </a:ext>
            </a:extLst>
          </p:cNvPr>
          <p:cNvGraphicFramePr>
            <a:graphicFrameLocks noGrp="1"/>
          </p:cNvGraphicFramePr>
          <p:nvPr>
            <p:extLst>
              <p:ext uri="{D42A27DB-BD31-4B8C-83A1-F6EECF244321}">
                <p14:modId xmlns:p14="http://schemas.microsoft.com/office/powerpoint/2010/main" val="2581056411"/>
              </p:ext>
            </p:extLst>
          </p:nvPr>
        </p:nvGraphicFramePr>
        <p:xfrm>
          <a:off x="503716" y="2159247"/>
          <a:ext cx="11406204" cy="3870960"/>
        </p:xfrm>
        <a:graphic>
          <a:graphicData uri="http://schemas.openxmlformats.org/drawingml/2006/table">
            <a:tbl>
              <a:tblPr firstRow="1" bandRow="1">
                <a:tableStyleId>{00A15C55-8517-42AA-B614-E9B94910E393}</a:tableStyleId>
              </a:tblPr>
              <a:tblGrid>
                <a:gridCol w="589369">
                  <a:extLst>
                    <a:ext uri="{9D8B030D-6E8A-4147-A177-3AD203B41FA5}">
                      <a16:colId xmlns:a16="http://schemas.microsoft.com/office/drawing/2014/main" val="2607353726"/>
                    </a:ext>
                  </a:extLst>
                </a:gridCol>
                <a:gridCol w="5494733">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370840">
                <a:tc>
                  <a:txBody>
                    <a:bodyPr/>
                    <a:lstStyle/>
                    <a:p>
                      <a:endParaRPr lang="en-GB" dirty="0">
                        <a:solidFill>
                          <a:srgbClr val="115076"/>
                        </a:solidFill>
                      </a:endParaRPr>
                    </a:p>
                  </a:txBody>
                  <a:tcPr>
                    <a:noFill/>
                  </a:tcPr>
                </a:tc>
                <a:tc>
                  <a:txBody>
                    <a:bodyPr/>
                    <a:lstStyle/>
                    <a:p>
                      <a:endParaRPr lang="en-GB" dirty="0">
                        <a:solidFill>
                          <a:srgbClr val="115076"/>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Monat</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Woche</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effectLst/>
                        </a:rPr>
                        <a:t>Jahr</a:t>
                      </a:r>
                      <a:endParaRPr lang="en-GB" sz="2000" kern="1200" dirty="0">
                        <a:effectLst/>
                      </a:endParaRPr>
                    </a:p>
                  </a:txBody>
                  <a:tcPr anchor="ctr"/>
                </a:tc>
                <a:extLst>
                  <a:ext uri="{0D108BD9-81ED-4DB2-BD59-A6C34878D82A}">
                    <a16:rowId xmlns:a16="http://schemas.microsoft.com/office/drawing/2014/main" val="1153431983"/>
                  </a:ext>
                </a:extLst>
              </a:tr>
              <a:tr h="370840">
                <a:tc>
                  <a:txBody>
                    <a:bodyPr/>
                    <a:lstStyle/>
                    <a:p>
                      <a:pPr algn="ctr"/>
                      <a:r>
                        <a:rPr lang="en-GB" sz="2000" dirty="0">
                          <a:solidFill>
                            <a:srgbClr val="115076"/>
                          </a:solidFill>
                        </a:rPr>
                        <a:t>1.</a:t>
                      </a:r>
                    </a:p>
                  </a:txBody>
                  <a:tcPr/>
                </a:tc>
                <a:tc>
                  <a:txBody>
                    <a:bodyPr/>
                    <a:lstStyle/>
                    <a:p>
                      <a:r>
                        <a:rPr lang="en-GB" sz="2000" dirty="0" err="1">
                          <a:solidFill>
                            <a:srgbClr val="115076"/>
                          </a:solidFill>
                        </a:rPr>
                        <a:t>Diese</a:t>
                      </a:r>
                      <a:r>
                        <a:rPr lang="en-GB" sz="2000" dirty="0">
                          <a:solidFill>
                            <a:srgbClr val="115076"/>
                          </a:solidFill>
                        </a:rPr>
                        <a:t> </a:t>
                      </a:r>
                      <a:r>
                        <a:rPr lang="en-GB" sz="2000" dirty="0" err="1">
                          <a:solidFill>
                            <a:srgbClr val="115076"/>
                          </a:solidFill>
                        </a:rPr>
                        <a:t>Woche</a:t>
                      </a:r>
                      <a:r>
                        <a:rPr lang="en-GB" sz="2000" dirty="0">
                          <a:solidFill>
                            <a:srgbClr val="115076"/>
                          </a:solidFill>
                        </a:rPr>
                        <a:t> </a:t>
                      </a:r>
                      <a:r>
                        <a:rPr lang="en-GB" sz="2000" dirty="0" err="1">
                          <a:solidFill>
                            <a:srgbClr val="115076"/>
                          </a:solidFill>
                        </a:rPr>
                        <a:t>mache</a:t>
                      </a:r>
                      <a:r>
                        <a:rPr lang="en-GB" sz="2000" dirty="0">
                          <a:solidFill>
                            <a:srgbClr val="115076"/>
                          </a:solidFill>
                        </a:rPr>
                        <a:t> ich </a:t>
                      </a:r>
                      <a:r>
                        <a:rPr lang="en-GB" sz="2000" dirty="0" err="1">
                          <a:solidFill>
                            <a:srgbClr val="115076"/>
                          </a:solidFill>
                        </a:rPr>
                        <a:t>eine</a:t>
                      </a:r>
                      <a:r>
                        <a:rPr lang="en-GB" sz="2000" dirty="0">
                          <a:solidFill>
                            <a:srgbClr val="115076"/>
                          </a:solidFill>
                        </a:rPr>
                        <a:t> </a:t>
                      </a:r>
                      <a:r>
                        <a:rPr lang="en-GB" sz="2000" dirty="0" err="1">
                          <a:solidFill>
                            <a:srgbClr val="115076"/>
                          </a:solidFill>
                        </a:rPr>
                        <a:t>Bootfahrt</a:t>
                      </a:r>
                      <a:r>
                        <a:rPr lang="en-GB" sz="2000" dirty="0">
                          <a:solidFill>
                            <a:srgbClr val="115076"/>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rgbClr val="115076"/>
                          </a:solidFill>
                        </a:rPr>
                        <a:t>2.</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Letzten</a:t>
                      </a:r>
                      <a:r>
                        <a:rPr lang="en-GB" sz="2000" dirty="0">
                          <a:solidFill>
                            <a:srgbClr val="115076"/>
                          </a:solidFill>
                        </a:rPr>
                        <a:t> Monat </a:t>
                      </a:r>
                      <a:r>
                        <a:rPr lang="en-GB" sz="2000" dirty="0" err="1">
                          <a:solidFill>
                            <a:srgbClr val="115076"/>
                          </a:solidFill>
                        </a:rPr>
                        <a:t>habe</a:t>
                      </a:r>
                      <a:r>
                        <a:rPr lang="en-GB" sz="2000" dirty="0">
                          <a:solidFill>
                            <a:srgbClr val="115076"/>
                          </a:solidFill>
                        </a:rPr>
                        <a:t> ich in </a:t>
                      </a:r>
                      <a:r>
                        <a:rPr lang="en-GB" sz="2000" dirty="0" err="1">
                          <a:solidFill>
                            <a:srgbClr val="115076"/>
                          </a:solidFill>
                        </a:rPr>
                        <a:t>einem</a:t>
                      </a:r>
                      <a:r>
                        <a:rPr lang="en-GB" sz="2000" dirty="0">
                          <a:solidFill>
                            <a:srgbClr val="115076"/>
                          </a:solidFill>
                        </a:rPr>
                        <a:t> Hotel </a:t>
                      </a:r>
                      <a:r>
                        <a:rPr lang="en-GB" sz="2000" dirty="0" err="1">
                          <a:solidFill>
                            <a:srgbClr val="115076"/>
                          </a:solidFill>
                        </a:rPr>
                        <a:t>gewohnt</a:t>
                      </a:r>
                      <a:r>
                        <a:rPr lang="en-GB" sz="2000" dirty="0">
                          <a:solidFill>
                            <a:srgbClr val="115076"/>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rgbClr val="115076"/>
                          </a:solidFill>
                        </a:rPr>
                        <a:t>3.</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Jeden</a:t>
                      </a:r>
                      <a:r>
                        <a:rPr lang="en-GB" sz="2000" dirty="0">
                          <a:solidFill>
                            <a:srgbClr val="115076"/>
                          </a:solidFill>
                        </a:rPr>
                        <a:t> Monat </a:t>
                      </a:r>
                      <a:r>
                        <a:rPr lang="en-GB" sz="2000" dirty="0" err="1">
                          <a:solidFill>
                            <a:srgbClr val="115076"/>
                          </a:solidFill>
                        </a:rPr>
                        <a:t>reise</a:t>
                      </a:r>
                      <a:r>
                        <a:rPr lang="en-GB" sz="2000" dirty="0">
                          <a:solidFill>
                            <a:srgbClr val="115076"/>
                          </a:solidFill>
                        </a:rPr>
                        <a:t> ich </a:t>
                      </a:r>
                      <a:r>
                        <a:rPr lang="en-GB" sz="2000" dirty="0" err="1">
                          <a:solidFill>
                            <a:srgbClr val="115076"/>
                          </a:solidFill>
                        </a:rPr>
                        <a:t>nach</a:t>
                      </a:r>
                      <a:r>
                        <a:rPr lang="en-GB" sz="2000" dirty="0">
                          <a:solidFill>
                            <a:srgbClr val="115076"/>
                          </a:solidFill>
                        </a:rPr>
                        <a:t> Luxembourg.</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rgbClr val="115076"/>
                          </a:solidFill>
                        </a:rPr>
                        <a:t>4.</a:t>
                      </a:r>
                      <a:endParaRPr lang="en-GB" sz="2000" dirty="0">
                        <a:solidFill>
                          <a:srgbClr val="115076"/>
                        </a:solidFill>
                      </a:endParaRPr>
                    </a:p>
                  </a:txBody>
                  <a:tcPr/>
                </a:tc>
                <a:tc>
                  <a:txBody>
                    <a:bodyPr/>
                    <a:lstStyle/>
                    <a:p>
                      <a:r>
                        <a:rPr lang="en-GB" sz="2000" dirty="0">
                          <a:solidFill>
                            <a:srgbClr val="115076"/>
                          </a:solidFill>
                        </a:rPr>
                        <a:t>Dieses </a:t>
                      </a:r>
                      <a:r>
                        <a:rPr lang="en-GB" sz="2000" dirty="0" err="1">
                          <a:solidFill>
                            <a:srgbClr val="115076"/>
                          </a:solidFill>
                        </a:rPr>
                        <a:t>Jahr</a:t>
                      </a:r>
                      <a:r>
                        <a:rPr lang="en-GB" sz="2000" dirty="0">
                          <a:solidFill>
                            <a:srgbClr val="115076"/>
                          </a:solidFill>
                        </a:rPr>
                        <a:t> </a:t>
                      </a:r>
                      <a:r>
                        <a:rPr lang="en-GB" sz="2000" dirty="0" err="1">
                          <a:solidFill>
                            <a:srgbClr val="115076"/>
                          </a:solidFill>
                        </a:rPr>
                        <a:t>habe</a:t>
                      </a:r>
                      <a:r>
                        <a:rPr lang="en-GB" sz="2000" dirty="0">
                          <a:solidFill>
                            <a:srgbClr val="115076"/>
                          </a:solidFill>
                        </a:rPr>
                        <a:t> ich </a:t>
                      </a:r>
                      <a:r>
                        <a:rPr lang="en-GB" sz="2000" dirty="0" err="1">
                          <a:solidFill>
                            <a:srgbClr val="115076"/>
                          </a:solidFill>
                        </a:rPr>
                        <a:t>eine</a:t>
                      </a:r>
                      <a:r>
                        <a:rPr lang="en-GB" sz="2000" dirty="0">
                          <a:solidFill>
                            <a:srgbClr val="115076"/>
                          </a:solidFill>
                        </a:rPr>
                        <a:t> </a:t>
                      </a:r>
                      <a:r>
                        <a:rPr lang="en-GB" sz="2000" dirty="0" err="1">
                          <a:solidFill>
                            <a:srgbClr val="115076"/>
                          </a:solidFill>
                        </a:rPr>
                        <a:t>Sprache</a:t>
                      </a:r>
                      <a:r>
                        <a:rPr lang="en-GB" sz="2000" dirty="0">
                          <a:solidFill>
                            <a:srgbClr val="115076"/>
                          </a:solidFill>
                        </a:rPr>
                        <a:t> </a:t>
                      </a:r>
                      <a:r>
                        <a:rPr lang="en-GB" sz="2000" dirty="0" err="1">
                          <a:solidFill>
                            <a:srgbClr val="115076"/>
                          </a:solidFill>
                        </a:rPr>
                        <a:t>gelernt</a:t>
                      </a:r>
                      <a:r>
                        <a:rPr lang="en-GB" sz="2000" dirty="0">
                          <a:solidFill>
                            <a:srgbClr val="115076"/>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rgbClr val="115076"/>
                          </a:solidFill>
                        </a:rPr>
                        <a:t>5.</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Letzte</a:t>
                      </a:r>
                      <a:r>
                        <a:rPr lang="en-GB" sz="2000" dirty="0">
                          <a:solidFill>
                            <a:srgbClr val="115076"/>
                          </a:solidFill>
                        </a:rPr>
                        <a:t> </a:t>
                      </a:r>
                      <a:r>
                        <a:rPr lang="en-GB" sz="2000" dirty="0" err="1">
                          <a:solidFill>
                            <a:srgbClr val="115076"/>
                          </a:solidFill>
                        </a:rPr>
                        <a:t>Woche</a:t>
                      </a:r>
                      <a:r>
                        <a:rPr lang="en-GB" sz="2000" dirty="0">
                          <a:solidFill>
                            <a:srgbClr val="115076"/>
                          </a:solidFill>
                        </a:rPr>
                        <a:t> </a:t>
                      </a:r>
                      <a:r>
                        <a:rPr lang="en-GB" sz="2000" dirty="0" err="1">
                          <a:solidFill>
                            <a:srgbClr val="115076"/>
                          </a:solidFill>
                        </a:rPr>
                        <a:t>habe</a:t>
                      </a:r>
                      <a:r>
                        <a:rPr lang="en-GB" sz="2000" dirty="0">
                          <a:solidFill>
                            <a:srgbClr val="115076"/>
                          </a:solidFill>
                        </a:rPr>
                        <a:t> ich das Haus </a:t>
                      </a:r>
                      <a:r>
                        <a:rPr lang="en-GB" sz="2000" dirty="0" err="1">
                          <a:solidFill>
                            <a:srgbClr val="115076"/>
                          </a:solidFill>
                        </a:rPr>
                        <a:t>geputzt</a:t>
                      </a:r>
                      <a:r>
                        <a:rPr lang="en-GB" sz="2000" dirty="0">
                          <a:solidFill>
                            <a:srgbClr val="115076"/>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a:solidFill>
                            <a:srgbClr val="115076"/>
                          </a:solidFill>
                        </a:rPr>
                        <a:t>6.</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Diesen</a:t>
                      </a:r>
                      <a:r>
                        <a:rPr lang="en-GB" sz="2000" dirty="0">
                          <a:solidFill>
                            <a:srgbClr val="115076"/>
                          </a:solidFill>
                        </a:rPr>
                        <a:t> Monat </a:t>
                      </a:r>
                      <a:r>
                        <a:rPr lang="en-GB" sz="2000" dirty="0" err="1">
                          <a:solidFill>
                            <a:srgbClr val="115076"/>
                          </a:solidFill>
                        </a:rPr>
                        <a:t>erlebe</a:t>
                      </a:r>
                      <a:r>
                        <a:rPr lang="en-GB" sz="2000" dirty="0">
                          <a:solidFill>
                            <a:srgbClr val="115076"/>
                          </a:solidFill>
                        </a:rPr>
                        <a:t> ich die Kultur in Paris.</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a:solidFill>
                            <a:srgbClr val="115076"/>
                          </a:solidFill>
                        </a:rPr>
                        <a:t>7.</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Jede</a:t>
                      </a:r>
                      <a:r>
                        <a:rPr lang="en-GB" sz="2000" dirty="0">
                          <a:solidFill>
                            <a:srgbClr val="115076"/>
                          </a:solidFill>
                        </a:rPr>
                        <a:t> </a:t>
                      </a:r>
                      <a:r>
                        <a:rPr lang="en-GB" sz="2000" dirty="0" err="1">
                          <a:solidFill>
                            <a:srgbClr val="115076"/>
                          </a:solidFill>
                        </a:rPr>
                        <a:t>Woche</a:t>
                      </a:r>
                      <a:r>
                        <a:rPr lang="en-GB" sz="2000" dirty="0">
                          <a:solidFill>
                            <a:srgbClr val="115076"/>
                          </a:solidFill>
                        </a:rPr>
                        <a:t> </a:t>
                      </a:r>
                      <a:r>
                        <a:rPr lang="en-GB" sz="2000" dirty="0" err="1">
                          <a:solidFill>
                            <a:srgbClr val="115076"/>
                          </a:solidFill>
                        </a:rPr>
                        <a:t>habe</a:t>
                      </a:r>
                      <a:r>
                        <a:rPr lang="en-GB" sz="2000" dirty="0">
                          <a:solidFill>
                            <a:srgbClr val="115076"/>
                          </a:solidFill>
                        </a:rPr>
                        <a:t> ich </a:t>
                      </a:r>
                      <a:r>
                        <a:rPr lang="en-GB" sz="2000" dirty="0" err="1">
                          <a:solidFill>
                            <a:srgbClr val="115076"/>
                          </a:solidFill>
                        </a:rPr>
                        <a:t>Farben</a:t>
                      </a:r>
                      <a:r>
                        <a:rPr lang="en-GB" sz="2000" dirty="0">
                          <a:solidFill>
                            <a:srgbClr val="115076"/>
                          </a:solidFill>
                        </a:rPr>
                        <a:t> </a:t>
                      </a:r>
                      <a:r>
                        <a:rPr lang="en-GB" sz="2000" dirty="0" err="1">
                          <a:solidFill>
                            <a:srgbClr val="115076"/>
                          </a:solidFill>
                        </a:rPr>
                        <a:t>gemischt</a:t>
                      </a:r>
                      <a:r>
                        <a:rPr lang="en-GB" sz="2000" dirty="0">
                          <a:solidFill>
                            <a:srgbClr val="115076"/>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Jedes</a:t>
                      </a:r>
                      <a:r>
                        <a:rPr lang="en-GB" sz="2000" dirty="0">
                          <a:solidFill>
                            <a:srgbClr val="115076"/>
                          </a:solidFill>
                        </a:rPr>
                        <a:t> </a:t>
                      </a:r>
                      <a:r>
                        <a:rPr lang="en-GB" sz="2000" dirty="0" err="1">
                          <a:solidFill>
                            <a:srgbClr val="115076"/>
                          </a:solidFill>
                        </a:rPr>
                        <a:t>Jahr</a:t>
                      </a:r>
                      <a:r>
                        <a:rPr lang="en-GB" sz="2000" dirty="0">
                          <a:solidFill>
                            <a:srgbClr val="115076"/>
                          </a:solidFill>
                        </a:rPr>
                        <a:t> </a:t>
                      </a:r>
                      <a:r>
                        <a:rPr lang="en-GB" sz="2000" dirty="0" err="1">
                          <a:solidFill>
                            <a:srgbClr val="115076"/>
                          </a:solidFill>
                        </a:rPr>
                        <a:t>kaufe</a:t>
                      </a:r>
                      <a:r>
                        <a:rPr lang="en-GB" sz="2000" dirty="0">
                          <a:solidFill>
                            <a:srgbClr val="115076"/>
                          </a:solidFill>
                        </a:rPr>
                        <a:t> ich </a:t>
                      </a:r>
                      <a:r>
                        <a:rPr lang="en-GB" sz="2000" dirty="0" err="1">
                          <a:solidFill>
                            <a:srgbClr val="115076"/>
                          </a:solidFill>
                        </a:rPr>
                        <a:t>eine</a:t>
                      </a:r>
                      <a:r>
                        <a:rPr lang="en-GB" sz="2000" dirty="0">
                          <a:solidFill>
                            <a:srgbClr val="115076"/>
                          </a:solidFill>
                        </a:rPr>
                        <a:t> </a:t>
                      </a:r>
                      <a:r>
                        <a:rPr lang="en-GB" sz="2000" dirty="0" err="1">
                          <a:solidFill>
                            <a:srgbClr val="115076"/>
                          </a:solidFill>
                        </a:rPr>
                        <a:t>Jacke</a:t>
                      </a:r>
                      <a:r>
                        <a:rPr lang="en-GB" sz="2000" dirty="0">
                          <a:solidFill>
                            <a:srgbClr val="115076"/>
                          </a:solidFill>
                        </a:rPr>
                        <a:t>.</a:t>
                      </a:r>
                      <a:endParaRPr lang="en-GB" sz="2000" u="none"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36" name="Picture 35" descr="green checkmark">
            <a:extLst>
              <a:ext uri="{FF2B5EF4-FFF2-40B4-BE49-F238E27FC236}">
                <a16:creationId xmlns:a16="http://schemas.microsoft.com/office/drawing/2014/main" id="{B34E66B7-D676-A040-A0C0-BCA0EED79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8035" y="2597999"/>
            <a:ext cx="282522" cy="294294"/>
          </a:xfrm>
          <a:prstGeom prst="rect">
            <a:avLst/>
          </a:prstGeom>
        </p:spPr>
      </p:pic>
      <p:pic>
        <p:nvPicPr>
          <p:cNvPr id="38" name="Picture 37" descr="green checkmark">
            <a:extLst>
              <a:ext uri="{FF2B5EF4-FFF2-40B4-BE49-F238E27FC236}">
                <a16:creationId xmlns:a16="http://schemas.microsoft.com/office/drawing/2014/main" id="{A1162DE1-F76D-6A4A-BDAB-ED547B836E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2308" y="2987559"/>
            <a:ext cx="282522" cy="294294"/>
          </a:xfrm>
          <a:prstGeom prst="rect">
            <a:avLst/>
          </a:prstGeom>
        </p:spPr>
      </p:pic>
      <p:pic>
        <p:nvPicPr>
          <p:cNvPr id="40" name="Picture 39" descr="green checkmark">
            <a:extLst>
              <a:ext uri="{FF2B5EF4-FFF2-40B4-BE49-F238E27FC236}">
                <a16:creationId xmlns:a16="http://schemas.microsoft.com/office/drawing/2014/main" id="{878FD451-43F8-914D-96EC-C36468953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6657" y="3681006"/>
            <a:ext cx="282522" cy="294294"/>
          </a:xfrm>
          <a:prstGeom prst="rect">
            <a:avLst/>
          </a:prstGeom>
        </p:spPr>
      </p:pic>
      <p:pic>
        <p:nvPicPr>
          <p:cNvPr id="42" name="Picture 41" descr="green checkmark">
            <a:extLst>
              <a:ext uri="{FF2B5EF4-FFF2-40B4-BE49-F238E27FC236}">
                <a16:creationId xmlns:a16="http://schemas.microsoft.com/office/drawing/2014/main" id="{7CCFE74C-928B-0C4C-B7F5-2449DF7D3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7711" y="4087990"/>
            <a:ext cx="282522" cy="294294"/>
          </a:xfrm>
          <a:prstGeom prst="rect">
            <a:avLst/>
          </a:prstGeom>
        </p:spPr>
      </p:pic>
      <p:pic>
        <p:nvPicPr>
          <p:cNvPr id="44" name="Picture 43" descr="green checkmark">
            <a:extLst>
              <a:ext uri="{FF2B5EF4-FFF2-40B4-BE49-F238E27FC236}">
                <a16:creationId xmlns:a16="http://schemas.microsoft.com/office/drawing/2014/main" id="{9A1F2B81-14A0-9442-B6C8-6AE60B9513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8035" y="4489691"/>
            <a:ext cx="282522" cy="294294"/>
          </a:xfrm>
          <a:prstGeom prst="rect">
            <a:avLst/>
          </a:prstGeom>
        </p:spPr>
      </p:pic>
      <p:pic>
        <p:nvPicPr>
          <p:cNvPr id="46" name="Picture 45" descr="green checkmark">
            <a:extLst>
              <a:ext uri="{FF2B5EF4-FFF2-40B4-BE49-F238E27FC236}">
                <a16:creationId xmlns:a16="http://schemas.microsoft.com/office/drawing/2014/main" id="{916EBBCE-47B0-3042-AE97-A11440E9C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6657" y="4860859"/>
            <a:ext cx="282522" cy="294294"/>
          </a:xfrm>
          <a:prstGeom prst="rect">
            <a:avLst/>
          </a:prstGeom>
        </p:spPr>
      </p:pic>
      <p:pic>
        <p:nvPicPr>
          <p:cNvPr id="48" name="Picture 47" descr="green checkmark">
            <a:extLst>
              <a:ext uri="{FF2B5EF4-FFF2-40B4-BE49-F238E27FC236}">
                <a16:creationId xmlns:a16="http://schemas.microsoft.com/office/drawing/2014/main" id="{DB75D248-7FD7-834A-9001-5F73207F3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8035" y="5281613"/>
            <a:ext cx="282522" cy="294294"/>
          </a:xfrm>
          <a:prstGeom prst="rect">
            <a:avLst/>
          </a:prstGeom>
        </p:spPr>
      </p:pic>
      <p:pic>
        <p:nvPicPr>
          <p:cNvPr id="50" name="Picture 49" descr="green checkmark">
            <a:extLst>
              <a:ext uri="{FF2B5EF4-FFF2-40B4-BE49-F238E27FC236}">
                <a16:creationId xmlns:a16="http://schemas.microsoft.com/office/drawing/2014/main" id="{14667AE3-D95C-FC4C-9382-144F396FB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7711" y="5672763"/>
            <a:ext cx="282522" cy="294294"/>
          </a:xfrm>
          <a:prstGeom prst="rect">
            <a:avLst/>
          </a:prstGeom>
        </p:spPr>
      </p:pic>
      <p:sp>
        <p:nvSpPr>
          <p:cNvPr id="51" name="TextBox 50">
            <a:extLst>
              <a:ext uri="{FF2B5EF4-FFF2-40B4-BE49-F238E27FC236}">
                <a16:creationId xmlns:a16="http://schemas.microsoft.com/office/drawing/2014/main" id="{BC37C510-1B42-314E-ADF1-3E2F643443A2}"/>
              </a:ext>
            </a:extLst>
          </p:cNvPr>
          <p:cNvSpPr txBox="1"/>
          <p:nvPr/>
        </p:nvSpPr>
        <p:spPr>
          <a:xfrm>
            <a:off x="1869727" y="2584516"/>
            <a:ext cx="1023056"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______</a:t>
            </a:r>
          </a:p>
        </p:txBody>
      </p:sp>
      <p:sp>
        <p:nvSpPr>
          <p:cNvPr id="52" name="TextBox 51">
            <a:extLst>
              <a:ext uri="{FF2B5EF4-FFF2-40B4-BE49-F238E27FC236}">
                <a16:creationId xmlns:a16="http://schemas.microsoft.com/office/drawing/2014/main" id="{6983F7F8-F97A-764F-B347-CD8648F7074F}"/>
              </a:ext>
            </a:extLst>
          </p:cNvPr>
          <p:cNvSpPr txBox="1"/>
          <p:nvPr/>
        </p:nvSpPr>
        <p:spPr>
          <a:xfrm>
            <a:off x="2000967" y="3685410"/>
            <a:ext cx="888738"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______</a:t>
            </a:r>
          </a:p>
        </p:txBody>
      </p:sp>
      <p:sp>
        <p:nvSpPr>
          <p:cNvPr id="53" name="TextBox 52">
            <a:extLst>
              <a:ext uri="{FF2B5EF4-FFF2-40B4-BE49-F238E27FC236}">
                <a16:creationId xmlns:a16="http://schemas.microsoft.com/office/drawing/2014/main" id="{316D5D00-3D4A-6743-A416-BD86EB89B35F}"/>
              </a:ext>
            </a:extLst>
          </p:cNvPr>
          <p:cNvSpPr txBox="1"/>
          <p:nvPr/>
        </p:nvSpPr>
        <p:spPr>
          <a:xfrm>
            <a:off x="1919602" y="4476207"/>
            <a:ext cx="1023056"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______</a:t>
            </a:r>
          </a:p>
        </p:txBody>
      </p:sp>
      <p:sp>
        <p:nvSpPr>
          <p:cNvPr id="54" name="TextBox 53">
            <a:extLst>
              <a:ext uri="{FF2B5EF4-FFF2-40B4-BE49-F238E27FC236}">
                <a16:creationId xmlns:a16="http://schemas.microsoft.com/office/drawing/2014/main" id="{539F2165-D281-8E49-895B-6B6A74344EC4}"/>
              </a:ext>
            </a:extLst>
          </p:cNvPr>
          <p:cNvSpPr txBox="1"/>
          <p:nvPr/>
        </p:nvSpPr>
        <p:spPr>
          <a:xfrm>
            <a:off x="1800615" y="5299929"/>
            <a:ext cx="1023056"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______</a:t>
            </a:r>
          </a:p>
        </p:txBody>
      </p:sp>
      <p:sp>
        <p:nvSpPr>
          <p:cNvPr id="55" name="TextBox 54">
            <a:extLst>
              <a:ext uri="{FF2B5EF4-FFF2-40B4-BE49-F238E27FC236}">
                <a16:creationId xmlns:a16="http://schemas.microsoft.com/office/drawing/2014/main" id="{80B9C022-D4E5-444C-995D-1FFF73EF34DA}"/>
              </a:ext>
            </a:extLst>
          </p:cNvPr>
          <p:cNvSpPr txBox="1"/>
          <p:nvPr/>
        </p:nvSpPr>
        <p:spPr>
          <a:xfrm>
            <a:off x="2138363" y="3027005"/>
            <a:ext cx="888738"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______</a:t>
            </a:r>
          </a:p>
        </p:txBody>
      </p:sp>
      <p:sp>
        <p:nvSpPr>
          <p:cNvPr id="56" name="TextBox 55">
            <a:extLst>
              <a:ext uri="{FF2B5EF4-FFF2-40B4-BE49-F238E27FC236}">
                <a16:creationId xmlns:a16="http://schemas.microsoft.com/office/drawing/2014/main" id="{5A5B9D1A-0EF4-7548-8B04-6314130AAC81}"/>
              </a:ext>
            </a:extLst>
          </p:cNvPr>
          <p:cNvSpPr txBox="1"/>
          <p:nvPr/>
        </p:nvSpPr>
        <p:spPr>
          <a:xfrm>
            <a:off x="2004045" y="4104933"/>
            <a:ext cx="597793"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____</a:t>
            </a:r>
          </a:p>
        </p:txBody>
      </p:sp>
      <p:sp>
        <p:nvSpPr>
          <p:cNvPr id="57" name="TextBox 56">
            <a:extLst>
              <a:ext uri="{FF2B5EF4-FFF2-40B4-BE49-F238E27FC236}">
                <a16:creationId xmlns:a16="http://schemas.microsoft.com/office/drawing/2014/main" id="{870B973C-C4D8-4145-836B-C0BD9EABC85E}"/>
              </a:ext>
            </a:extLst>
          </p:cNvPr>
          <p:cNvSpPr txBox="1"/>
          <p:nvPr/>
        </p:nvSpPr>
        <p:spPr>
          <a:xfrm>
            <a:off x="2012268" y="4894092"/>
            <a:ext cx="880515"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______</a:t>
            </a:r>
          </a:p>
        </p:txBody>
      </p:sp>
      <p:sp>
        <p:nvSpPr>
          <p:cNvPr id="58" name="TextBox 57">
            <a:extLst>
              <a:ext uri="{FF2B5EF4-FFF2-40B4-BE49-F238E27FC236}">
                <a16:creationId xmlns:a16="http://schemas.microsoft.com/office/drawing/2014/main" id="{D5A53E32-E16E-8B47-AB7B-686B14376259}"/>
              </a:ext>
            </a:extLst>
          </p:cNvPr>
          <p:cNvSpPr txBox="1"/>
          <p:nvPr/>
        </p:nvSpPr>
        <p:spPr>
          <a:xfrm>
            <a:off x="1902113" y="5688848"/>
            <a:ext cx="602743" cy="307777"/>
          </a:xfrm>
          <a:prstGeom prst="rect">
            <a:avLst/>
          </a:prstGeom>
          <a:solidFill>
            <a:srgbClr val="FFF4E7"/>
          </a:solidFill>
        </p:spPr>
        <p:txBody>
          <a:bodyPr wrap="square" lIns="0" tIns="0" rIns="0" bIns="0" rtlCol="0">
            <a:spAutoFit/>
          </a:bodyPr>
          <a:lstStyle/>
          <a:p>
            <a:pPr algn="ctr"/>
            <a:r>
              <a:rPr lang="en-GB" sz="2000" dirty="0">
                <a:solidFill>
                  <a:srgbClr val="115076"/>
                </a:solidFill>
              </a:rPr>
              <a:t>____</a:t>
            </a:r>
          </a:p>
        </p:txBody>
      </p:sp>
      <p:pic>
        <p:nvPicPr>
          <p:cNvPr id="23" name="Picture 22">
            <a:extLst>
              <a:ext uri="{FF2B5EF4-FFF2-40B4-BE49-F238E27FC236}">
                <a16:creationId xmlns:a16="http://schemas.microsoft.com/office/drawing/2014/main" id="{B9532FD6-D593-FF43-B257-1BAEF03DE7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9179" y="145170"/>
            <a:ext cx="2721610" cy="1947613"/>
          </a:xfrm>
          <a:prstGeom prst="rect">
            <a:avLst/>
          </a:prstGeom>
        </p:spPr>
      </p:pic>
      <p:sp>
        <p:nvSpPr>
          <p:cNvPr id="2" name="TextBox 1">
            <a:extLst>
              <a:ext uri="{FF2B5EF4-FFF2-40B4-BE49-F238E27FC236}">
                <a16:creationId xmlns:a16="http://schemas.microsoft.com/office/drawing/2014/main" id="{93033F76-4515-4A6D-9D1B-DF9B6BFD2ED5}"/>
              </a:ext>
            </a:extLst>
          </p:cNvPr>
          <p:cNvSpPr txBox="1"/>
          <p:nvPr/>
        </p:nvSpPr>
        <p:spPr>
          <a:xfrm>
            <a:off x="3408218" y="6334780"/>
            <a:ext cx="2543695" cy="523220"/>
          </a:xfrm>
          <a:prstGeom prst="rect">
            <a:avLst/>
          </a:prstGeom>
          <a:noFill/>
        </p:spPr>
        <p:txBody>
          <a:bodyPr wrap="square" rtlCol="0">
            <a:spAutoFit/>
          </a:bodyPr>
          <a:lstStyle/>
          <a:p>
            <a:pPr algn="l"/>
            <a:r>
              <a:rPr lang="en-GB" sz="2800" dirty="0">
                <a:solidFill>
                  <a:schemeClr val="bg1"/>
                </a:solidFill>
              </a:rPr>
              <a:t>*war = was</a:t>
            </a:r>
          </a:p>
        </p:txBody>
      </p:sp>
    </p:spTree>
    <p:extLst>
      <p:ext uri="{BB962C8B-B14F-4D97-AF65-F5344CB8AC3E}">
        <p14:creationId xmlns:p14="http://schemas.microsoft.com/office/powerpoint/2010/main" val="371005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Katjas</a:t>
            </a:r>
            <a:r>
              <a:rPr lang="en-GB" sz="3600" b="1" dirty="0">
                <a:solidFill>
                  <a:schemeClr val="bg1"/>
                </a:solidFill>
              </a:rPr>
              <a:t> </a:t>
            </a:r>
            <a:r>
              <a:rPr lang="en-GB" sz="3600" b="1" dirty="0" err="1">
                <a:solidFill>
                  <a:schemeClr val="bg1"/>
                </a:solidFill>
              </a:rPr>
              <a:t>Ferien</a:t>
            </a:r>
            <a:endParaRPr lang="en-GB" sz="3600" b="1" dirty="0">
              <a:solidFill>
                <a:schemeClr val="bg1"/>
              </a:solidFill>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247973" y="1348353"/>
            <a:ext cx="7025911"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Katja </a:t>
            </a:r>
            <a:r>
              <a:rPr lang="en-US" sz="2400" dirty="0" err="1">
                <a:solidFill>
                  <a:schemeClr val="accent5">
                    <a:lumMod val="50000"/>
                  </a:schemeClr>
                </a:solidFill>
              </a:rPr>
              <a:t>zu</a:t>
            </a:r>
            <a:r>
              <a:rPr lang="en-US" sz="2400" dirty="0">
                <a:solidFill>
                  <a:schemeClr val="accent5">
                    <a:lumMod val="50000"/>
                  </a:schemeClr>
                </a:solidFill>
              </a:rPr>
              <a:t> und </a:t>
            </a:r>
            <a:r>
              <a:rPr lang="en-US" sz="2400" dirty="0" err="1">
                <a:solidFill>
                  <a:schemeClr val="accent5">
                    <a:lumMod val="50000"/>
                  </a:schemeClr>
                </a:solidFill>
              </a:rPr>
              <a:t>schreib</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sp>
        <p:nvSpPr>
          <p:cNvPr id="6" name="Action Button: Custom 16">
            <a:hlinkClick r:id="" action="ppaction://noaction" highlightClick="1">
              <a:snd r:embed="rId4" name="1.wav"/>
            </a:hlinkClick>
            <a:extLst>
              <a:ext uri="{FF2B5EF4-FFF2-40B4-BE49-F238E27FC236}">
                <a16:creationId xmlns:a16="http://schemas.microsoft.com/office/drawing/2014/main" id="{58E0EE92-5FA5-134E-9D99-721EBE4F00D7}"/>
              </a:ext>
            </a:extLst>
          </p:cNvPr>
          <p:cNvSpPr/>
          <p:nvPr/>
        </p:nvSpPr>
        <p:spPr>
          <a:xfrm>
            <a:off x="696115" y="19943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2.wav"/>
            </a:hlinkClick>
            <a:extLst>
              <a:ext uri="{FF2B5EF4-FFF2-40B4-BE49-F238E27FC236}">
                <a16:creationId xmlns:a16="http://schemas.microsoft.com/office/drawing/2014/main" id="{40FF4C51-6283-9A42-9F0C-118768FD0CDE}"/>
              </a:ext>
            </a:extLst>
          </p:cNvPr>
          <p:cNvSpPr/>
          <p:nvPr/>
        </p:nvSpPr>
        <p:spPr>
          <a:xfrm>
            <a:off x="696115" y="246701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3.wav"/>
            </a:hlinkClick>
            <a:extLst>
              <a:ext uri="{FF2B5EF4-FFF2-40B4-BE49-F238E27FC236}">
                <a16:creationId xmlns:a16="http://schemas.microsoft.com/office/drawing/2014/main" id="{08FBE059-AA53-854C-811F-6D4C3093049A}"/>
              </a:ext>
            </a:extLst>
          </p:cNvPr>
          <p:cNvSpPr/>
          <p:nvPr/>
        </p:nvSpPr>
        <p:spPr>
          <a:xfrm>
            <a:off x="694037" y="29777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7" name="4.wav"/>
            </a:hlinkClick>
            <a:extLst>
              <a:ext uri="{FF2B5EF4-FFF2-40B4-BE49-F238E27FC236}">
                <a16:creationId xmlns:a16="http://schemas.microsoft.com/office/drawing/2014/main" id="{B7B83EBE-EEC9-994A-B623-C591D755AA07}"/>
              </a:ext>
            </a:extLst>
          </p:cNvPr>
          <p:cNvSpPr/>
          <p:nvPr/>
        </p:nvSpPr>
        <p:spPr>
          <a:xfrm>
            <a:off x="694037" y="34598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5.wav"/>
            </a:hlinkClick>
            <a:extLst>
              <a:ext uri="{FF2B5EF4-FFF2-40B4-BE49-F238E27FC236}">
                <a16:creationId xmlns:a16="http://schemas.microsoft.com/office/drawing/2014/main" id="{FC9E7AAA-3A2A-FF43-98D5-FB3821AA60C1}"/>
              </a:ext>
            </a:extLst>
          </p:cNvPr>
          <p:cNvSpPr/>
          <p:nvPr/>
        </p:nvSpPr>
        <p:spPr>
          <a:xfrm>
            <a:off x="694037" y="39774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9" name="6.wav"/>
            </a:hlinkClick>
            <a:extLst>
              <a:ext uri="{FF2B5EF4-FFF2-40B4-BE49-F238E27FC236}">
                <a16:creationId xmlns:a16="http://schemas.microsoft.com/office/drawing/2014/main" id="{CBD30398-395D-2945-9AB7-C29F7EDB8667}"/>
              </a:ext>
            </a:extLst>
          </p:cNvPr>
          <p:cNvSpPr/>
          <p:nvPr/>
        </p:nvSpPr>
        <p:spPr>
          <a:xfrm>
            <a:off x="698831" y="44633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0" name="7.wav"/>
            </a:hlinkClick>
            <a:extLst>
              <a:ext uri="{FF2B5EF4-FFF2-40B4-BE49-F238E27FC236}">
                <a16:creationId xmlns:a16="http://schemas.microsoft.com/office/drawing/2014/main" id="{80F15B2F-2F51-714C-BC30-188D74209BFF}"/>
              </a:ext>
            </a:extLst>
          </p:cNvPr>
          <p:cNvSpPr/>
          <p:nvPr/>
        </p:nvSpPr>
        <p:spPr>
          <a:xfrm>
            <a:off x="704231" y="49697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1" name="8.wav"/>
            </a:hlinkClick>
            <a:extLst>
              <a:ext uri="{FF2B5EF4-FFF2-40B4-BE49-F238E27FC236}">
                <a16:creationId xmlns:a16="http://schemas.microsoft.com/office/drawing/2014/main" id="{E323099C-A710-9B4C-9774-AB8A0B2F8708}"/>
              </a:ext>
            </a:extLst>
          </p:cNvPr>
          <p:cNvSpPr/>
          <p:nvPr/>
        </p:nvSpPr>
        <p:spPr>
          <a:xfrm>
            <a:off x="694037" y="54568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Rounded Rectangle 11">
            <a:extLst>
              <a:ext uri="{FF2B5EF4-FFF2-40B4-BE49-F238E27FC236}">
                <a16:creationId xmlns:a16="http://schemas.microsoft.com/office/drawing/2014/main" id="{BDB0C7C9-18F2-224F-A4F3-043C6729AAD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16" name="TextBox 15">
            <a:extLst>
              <a:ext uri="{FF2B5EF4-FFF2-40B4-BE49-F238E27FC236}">
                <a16:creationId xmlns:a16="http://schemas.microsoft.com/office/drawing/2014/main" id="{4080B42D-34E2-A945-BD56-4C9ADD066C2F}"/>
              </a:ext>
            </a:extLst>
          </p:cNvPr>
          <p:cNvSpPr txBox="1"/>
          <p:nvPr/>
        </p:nvSpPr>
        <p:spPr>
          <a:xfrm>
            <a:off x="1252779" y="1942516"/>
            <a:ext cx="7025911" cy="461665"/>
          </a:xfrm>
          <a:prstGeom prst="rect">
            <a:avLst/>
          </a:prstGeom>
          <a:noFill/>
        </p:spPr>
        <p:txBody>
          <a:bodyPr wrap="square" rtlCol="0">
            <a:spAutoFit/>
          </a:bodyPr>
          <a:lstStyle/>
          <a:p>
            <a:r>
              <a:rPr lang="en-US" sz="2400" dirty="0">
                <a:solidFill>
                  <a:schemeClr val="accent5">
                    <a:lumMod val="50000"/>
                  </a:schemeClr>
                </a:solidFill>
              </a:rPr>
              <a:t>Last week I visited the museum.</a:t>
            </a:r>
          </a:p>
        </p:txBody>
      </p:sp>
      <p:sp>
        <p:nvSpPr>
          <p:cNvPr id="17" name="TextBox 16">
            <a:extLst>
              <a:ext uri="{FF2B5EF4-FFF2-40B4-BE49-F238E27FC236}">
                <a16:creationId xmlns:a16="http://schemas.microsoft.com/office/drawing/2014/main" id="{7B6C035E-2882-CA4C-9276-CF75C3B8D13C}"/>
              </a:ext>
            </a:extLst>
          </p:cNvPr>
          <p:cNvSpPr txBox="1"/>
          <p:nvPr/>
        </p:nvSpPr>
        <p:spPr>
          <a:xfrm>
            <a:off x="1252778" y="2432048"/>
            <a:ext cx="7025911" cy="461665"/>
          </a:xfrm>
          <a:prstGeom prst="rect">
            <a:avLst/>
          </a:prstGeom>
          <a:noFill/>
        </p:spPr>
        <p:txBody>
          <a:bodyPr wrap="square" rtlCol="0">
            <a:spAutoFit/>
          </a:bodyPr>
          <a:lstStyle/>
          <a:p>
            <a:r>
              <a:rPr lang="en-US" sz="2400" dirty="0">
                <a:solidFill>
                  <a:schemeClr val="accent5">
                    <a:lumMod val="50000"/>
                  </a:schemeClr>
                </a:solidFill>
              </a:rPr>
              <a:t>This summer I had a lot of fun.</a:t>
            </a:r>
          </a:p>
        </p:txBody>
      </p:sp>
      <p:sp>
        <p:nvSpPr>
          <p:cNvPr id="18" name="TextBox 17">
            <a:extLst>
              <a:ext uri="{FF2B5EF4-FFF2-40B4-BE49-F238E27FC236}">
                <a16:creationId xmlns:a16="http://schemas.microsoft.com/office/drawing/2014/main" id="{A44050A8-F59C-E046-A863-29D26E75A5D7}"/>
              </a:ext>
            </a:extLst>
          </p:cNvPr>
          <p:cNvSpPr txBox="1"/>
          <p:nvPr/>
        </p:nvSpPr>
        <p:spPr>
          <a:xfrm>
            <a:off x="1252778" y="2940932"/>
            <a:ext cx="8356171" cy="461665"/>
          </a:xfrm>
          <a:prstGeom prst="rect">
            <a:avLst/>
          </a:prstGeom>
          <a:noFill/>
        </p:spPr>
        <p:txBody>
          <a:bodyPr wrap="square" rtlCol="0">
            <a:spAutoFit/>
          </a:bodyPr>
          <a:lstStyle/>
          <a:p>
            <a:r>
              <a:rPr lang="en-US" sz="2400" dirty="0">
                <a:solidFill>
                  <a:schemeClr val="accent5">
                    <a:lumMod val="50000"/>
                  </a:schemeClr>
                </a:solidFill>
              </a:rPr>
              <a:t>This week I am eating pizza and ice cream every day. </a:t>
            </a:r>
          </a:p>
        </p:txBody>
      </p:sp>
      <p:sp>
        <p:nvSpPr>
          <p:cNvPr id="19" name="TextBox 18">
            <a:extLst>
              <a:ext uri="{FF2B5EF4-FFF2-40B4-BE49-F238E27FC236}">
                <a16:creationId xmlns:a16="http://schemas.microsoft.com/office/drawing/2014/main" id="{E457206F-10D2-064B-A29C-B5BB546C8558}"/>
              </a:ext>
            </a:extLst>
          </p:cNvPr>
          <p:cNvSpPr txBox="1"/>
          <p:nvPr/>
        </p:nvSpPr>
        <p:spPr>
          <a:xfrm>
            <a:off x="1252778" y="3454005"/>
            <a:ext cx="7025911" cy="461665"/>
          </a:xfrm>
          <a:prstGeom prst="rect">
            <a:avLst/>
          </a:prstGeom>
          <a:noFill/>
        </p:spPr>
        <p:txBody>
          <a:bodyPr wrap="square" rtlCol="0">
            <a:spAutoFit/>
          </a:bodyPr>
          <a:lstStyle/>
          <a:p>
            <a:r>
              <a:rPr lang="en-US" sz="2400" dirty="0">
                <a:solidFill>
                  <a:schemeClr val="accent5">
                    <a:lumMod val="50000"/>
                  </a:schemeClr>
                </a:solidFill>
              </a:rPr>
              <a:t>I visit my brother in Mainz every week.</a:t>
            </a:r>
          </a:p>
        </p:txBody>
      </p:sp>
      <p:sp>
        <p:nvSpPr>
          <p:cNvPr id="20" name="TextBox 19">
            <a:extLst>
              <a:ext uri="{FF2B5EF4-FFF2-40B4-BE49-F238E27FC236}">
                <a16:creationId xmlns:a16="http://schemas.microsoft.com/office/drawing/2014/main" id="{1F63F0FE-B9C0-9443-9AE1-F9A46EF06F9D}"/>
              </a:ext>
            </a:extLst>
          </p:cNvPr>
          <p:cNvSpPr txBox="1"/>
          <p:nvPr/>
        </p:nvSpPr>
        <p:spPr>
          <a:xfrm>
            <a:off x="1252777" y="3977410"/>
            <a:ext cx="7025911" cy="461665"/>
          </a:xfrm>
          <a:prstGeom prst="rect">
            <a:avLst/>
          </a:prstGeom>
          <a:noFill/>
        </p:spPr>
        <p:txBody>
          <a:bodyPr wrap="square" rtlCol="0">
            <a:spAutoFit/>
          </a:bodyPr>
          <a:lstStyle/>
          <a:p>
            <a:r>
              <a:rPr lang="en-US" sz="2400" dirty="0">
                <a:solidFill>
                  <a:schemeClr val="accent5">
                    <a:lumMod val="50000"/>
                  </a:schemeClr>
                </a:solidFill>
              </a:rPr>
              <a:t>Last month I often played tennis in the park.</a:t>
            </a:r>
          </a:p>
        </p:txBody>
      </p:sp>
      <p:sp>
        <p:nvSpPr>
          <p:cNvPr id="21" name="TextBox 20">
            <a:extLst>
              <a:ext uri="{FF2B5EF4-FFF2-40B4-BE49-F238E27FC236}">
                <a16:creationId xmlns:a16="http://schemas.microsoft.com/office/drawing/2014/main" id="{AD9F7C54-3868-A642-BC99-938B6D42DAD5}"/>
              </a:ext>
            </a:extLst>
          </p:cNvPr>
          <p:cNvSpPr txBox="1"/>
          <p:nvPr/>
        </p:nvSpPr>
        <p:spPr>
          <a:xfrm>
            <a:off x="1252776" y="4430503"/>
            <a:ext cx="7025911" cy="461665"/>
          </a:xfrm>
          <a:prstGeom prst="rect">
            <a:avLst/>
          </a:prstGeom>
          <a:noFill/>
        </p:spPr>
        <p:txBody>
          <a:bodyPr wrap="square" rtlCol="0">
            <a:spAutoFit/>
          </a:bodyPr>
          <a:lstStyle/>
          <a:p>
            <a:r>
              <a:rPr lang="en-US" sz="2400" dirty="0">
                <a:solidFill>
                  <a:schemeClr val="accent5">
                    <a:lumMod val="50000"/>
                  </a:schemeClr>
                </a:solidFill>
              </a:rPr>
              <a:t>This year I’m winning every football match.</a:t>
            </a:r>
          </a:p>
        </p:txBody>
      </p:sp>
      <p:sp>
        <p:nvSpPr>
          <p:cNvPr id="22" name="TextBox 21">
            <a:extLst>
              <a:ext uri="{FF2B5EF4-FFF2-40B4-BE49-F238E27FC236}">
                <a16:creationId xmlns:a16="http://schemas.microsoft.com/office/drawing/2014/main" id="{AA778B1F-5D98-A545-ACD3-53A45922055F}"/>
              </a:ext>
            </a:extLst>
          </p:cNvPr>
          <p:cNvSpPr txBox="1"/>
          <p:nvPr/>
        </p:nvSpPr>
        <p:spPr>
          <a:xfrm>
            <a:off x="1252776" y="4942343"/>
            <a:ext cx="7025911" cy="461665"/>
          </a:xfrm>
          <a:prstGeom prst="rect">
            <a:avLst/>
          </a:prstGeom>
          <a:noFill/>
        </p:spPr>
        <p:txBody>
          <a:bodyPr wrap="square" rtlCol="0">
            <a:spAutoFit/>
          </a:bodyPr>
          <a:lstStyle/>
          <a:p>
            <a:r>
              <a:rPr lang="en-US" sz="2400" dirty="0">
                <a:solidFill>
                  <a:schemeClr val="accent5">
                    <a:lumMod val="50000"/>
                  </a:schemeClr>
                </a:solidFill>
              </a:rPr>
              <a:t>I have not bought any clothes this month.</a:t>
            </a:r>
          </a:p>
        </p:txBody>
      </p:sp>
      <p:sp>
        <p:nvSpPr>
          <p:cNvPr id="23" name="TextBox 22">
            <a:extLst>
              <a:ext uri="{FF2B5EF4-FFF2-40B4-BE49-F238E27FC236}">
                <a16:creationId xmlns:a16="http://schemas.microsoft.com/office/drawing/2014/main" id="{8393D9DE-B641-514C-BF71-DDB2AD85FCC2}"/>
              </a:ext>
            </a:extLst>
          </p:cNvPr>
          <p:cNvSpPr txBox="1"/>
          <p:nvPr/>
        </p:nvSpPr>
        <p:spPr>
          <a:xfrm>
            <a:off x="1252776" y="5428919"/>
            <a:ext cx="7025911" cy="461665"/>
          </a:xfrm>
          <a:prstGeom prst="rect">
            <a:avLst/>
          </a:prstGeom>
          <a:noFill/>
        </p:spPr>
        <p:txBody>
          <a:bodyPr wrap="square" rtlCol="0">
            <a:spAutoFit/>
          </a:bodyPr>
          <a:lstStyle/>
          <a:p>
            <a:r>
              <a:rPr lang="en-US" sz="2400" dirty="0">
                <a:solidFill>
                  <a:schemeClr val="accent5">
                    <a:lumMod val="50000"/>
                  </a:schemeClr>
                </a:solidFill>
              </a:rPr>
              <a:t>I listened to music every day.</a:t>
            </a:r>
          </a:p>
        </p:txBody>
      </p:sp>
      <p:pic>
        <p:nvPicPr>
          <p:cNvPr id="24" name="Picture 23">
            <a:extLst>
              <a:ext uri="{FF2B5EF4-FFF2-40B4-BE49-F238E27FC236}">
                <a16:creationId xmlns:a16="http://schemas.microsoft.com/office/drawing/2014/main" id="{E6233E8D-8C2E-CC41-9FB0-A9734A924DB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6536"/>
          <a:stretch/>
        </p:blipFill>
        <p:spPr>
          <a:xfrm>
            <a:off x="7072043" y="174719"/>
            <a:ext cx="1639570" cy="1894173"/>
          </a:xfrm>
          <a:prstGeom prst="rect">
            <a:avLst/>
          </a:prstGeom>
        </p:spPr>
      </p:pic>
    </p:spTree>
    <p:extLst>
      <p:ext uri="{BB962C8B-B14F-4D97-AF65-F5344CB8AC3E}">
        <p14:creationId xmlns:p14="http://schemas.microsoft.com/office/powerpoint/2010/main" val="229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66114" cy="707849"/>
          </a:xfrm>
        </p:spPr>
        <p:txBody>
          <a:bodyPr>
            <a:normAutofit/>
          </a:bodyPr>
          <a:lstStyle/>
          <a:p>
            <a:r>
              <a:rPr lang="en-GB" sz="3600" b="1" dirty="0">
                <a:solidFill>
                  <a:schemeClr val="bg1"/>
                </a:solidFill>
              </a:rPr>
              <a:t>In + indefinite article (R3)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4BC95258-9C11-7B48-9B8E-0F180BEEB1C0}"/>
              </a:ext>
            </a:extLst>
          </p:cNvPr>
          <p:cNvSpPr txBox="1"/>
          <p:nvPr/>
        </p:nvSpPr>
        <p:spPr>
          <a:xfrm>
            <a:off x="62146" y="1437931"/>
            <a:ext cx="1039147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After </a:t>
            </a:r>
            <a:r>
              <a:rPr lang="en-GB" sz="2400" i="1" dirty="0">
                <a:solidFill>
                  <a:schemeClr val="accent5">
                    <a:lumMod val="50000"/>
                  </a:schemeClr>
                </a:solidFill>
                <a:latin typeface="Century Gothic" panose="020B0502020202020204" pitchFamily="34" charset="0"/>
              </a:rPr>
              <a:t>in</a:t>
            </a:r>
            <a:r>
              <a:rPr lang="en-GB" sz="2400" dirty="0">
                <a:solidFill>
                  <a:schemeClr val="accent5">
                    <a:lumMod val="50000"/>
                  </a:schemeClr>
                </a:solidFill>
                <a:latin typeface="Century Gothic" panose="020B0502020202020204" pitchFamily="34" charset="0"/>
              </a:rPr>
              <a:t> and </a:t>
            </a:r>
            <a:r>
              <a:rPr lang="en-GB" sz="2400" i="1" dirty="0">
                <a:solidFill>
                  <a:schemeClr val="accent5">
                    <a:lumMod val="50000"/>
                  </a:schemeClr>
                </a:solidFill>
                <a:latin typeface="Century Gothic" panose="020B0502020202020204" pitchFamily="34" charset="0"/>
              </a:rPr>
              <a:t>auf</a:t>
            </a:r>
            <a:r>
              <a:rPr lang="en-GB" sz="2400" dirty="0">
                <a:solidFill>
                  <a:schemeClr val="accent5">
                    <a:lumMod val="50000"/>
                  </a:schemeClr>
                </a:solidFill>
                <a:latin typeface="Century Gothic" panose="020B0502020202020204" pitchFamily="34" charset="0"/>
              </a:rPr>
              <a:t> the words for </a:t>
            </a:r>
            <a:r>
              <a:rPr lang="en-GB" sz="2400" i="1" dirty="0">
                <a:solidFill>
                  <a:schemeClr val="accent5">
                    <a:lumMod val="50000"/>
                  </a:schemeClr>
                </a:solidFill>
                <a:latin typeface="Century Gothic" panose="020B0502020202020204" pitchFamily="34" charset="0"/>
              </a:rPr>
              <a:t>the </a:t>
            </a:r>
            <a:r>
              <a:rPr lang="en-GB" sz="2400" dirty="0">
                <a:solidFill>
                  <a:schemeClr val="accent5">
                    <a:lumMod val="50000"/>
                  </a:schemeClr>
                </a:solidFill>
                <a:latin typeface="Century Gothic" panose="020B0502020202020204" pitchFamily="34" charset="0"/>
              </a:rPr>
              <a:t>sometimes changes:</a:t>
            </a:r>
          </a:p>
        </p:txBody>
      </p:sp>
      <p:sp>
        <p:nvSpPr>
          <p:cNvPr id="7" name="TextBox 6">
            <a:extLst>
              <a:ext uri="{FF2B5EF4-FFF2-40B4-BE49-F238E27FC236}">
                <a16:creationId xmlns:a16="http://schemas.microsoft.com/office/drawing/2014/main" id="{6EC50CF8-09AB-A146-8C26-1D269B747A1D}"/>
              </a:ext>
            </a:extLst>
          </p:cNvPr>
          <p:cNvSpPr txBox="1"/>
          <p:nvPr/>
        </p:nvSpPr>
        <p:spPr>
          <a:xfrm>
            <a:off x="7046276" y="2151996"/>
            <a:ext cx="2969002"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die </a:t>
            </a:r>
            <a:r>
              <a:rPr lang="en-GB" sz="2800" b="1" dirty="0" err="1">
                <a:solidFill>
                  <a:schemeClr val="accent5">
                    <a:lumMod val="50000"/>
                  </a:schemeClr>
                </a:solidFill>
                <a:latin typeface="Century Gothic" panose="020B0502020202020204" pitchFamily="34" charset="0"/>
              </a:rPr>
              <a:t>Stadt</a:t>
            </a:r>
            <a:endParaRPr lang="en-GB" sz="2800" b="1" dirty="0">
              <a:solidFill>
                <a:srgbClr val="FF0000"/>
              </a:solidFill>
              <a:latin typeface="Century Gothic" panose="020B0502020202020204" pitchFamily="34" charset="0"/>
            </a:endParaRPr>
          </a:p>
        </p:txBody>
      </p:sp>
      <p:sp>
        <p:nvSpPr>
          <p:cNvPr id="8" name="TextBox 7">
            <a:extLst>
              <a:ext uri="{FF2B5EF4-FFF2-40B4-BE49-F238E27FC236}">
                <a16:creationId xmlns:a16="http://schemas.microsoft.com/office/drawing/2014/main" id="{4295FA0E-BF70-994E-91F8-1BB951EB0C22}"/>
              </a:ext>
            </a:extLst>
          </p:cNvPr>
          <p:cNvSpPr txBox="1"/>
          <p:nvPr/>
        </p:nvSpPr>
        <p:spPr>
          <a:xfrm>
            <a:off x="10249533" y="2109895"/>
            <a:ext cx="2582912" cy="523220"/>
          </a:xfrm>
          <a:prstGeom prst="rect">
            <a:avLst/>
          </a:prstGeom>
          <a:noFill/>
        </p:spPr>
        <p:txBody>
          <a:bodyPr wrap="square" rtlCol="0">
            <a:spAutoFit/>
          </a:bodyPr>
          <a:lstStyle/>
          <a:p>
            <a:r>
              <a:rPr lang="en-GB" sz="2800" b="1" dirty="0">
                <a:solidFill>
                  <a:srgbClr val="C2931C"/>
                </a:solidFill>
                <a:latin typeface="Century Gothic" panose="020B0502020202020204" pitchFamily="34" charset="0"/>
              </a:rPr>
              <a:t>das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9" name="TextBox 8">
            <a:extLst>
              <a:ext uri="{FF2B5EF4-FFF2-40B4-BE49-F238E27FC236}">
                <a16:creationId xmlns:a16="http://schemas.microsoft.com/office/drawing/2014/main" id="{FE1BC860-7ADB-8A44-9D1C-77ED5C464464}"/>
              </a:ext>
            </a:extLst>
          </p:cNvPr>
          <p:cNvSpPr txBox="1"/>
          <p:nvPr/>
        </p:nvSpPr>
        <p:spPr>
          <a:xfrm>
            <a:off x="3088582" y="2133721"/>
            <a:ext cx="3561452"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der </a:t>
            </a:r>
            <a:r>
              <a:rPr lang="en-GB" sz="2800" b="1" dirty="0">
                <a:solidFill>
                  <a:schemeClr val="accent5">
                    <a:lumMod val="50000"/>
                  </a:schemeClr>
                </a:solidFill>
                <a:latin typeface="Century Gothic" panose="020B0502020202020204" pitchFamily="34" charset="0"/>
              </a:rPr>
              <a:t>Park</a:t>
            </a:r>
            <a:endParaRPr lang="en-GB" sz="2800" b="1" dirty="0">
              <a:solidFill>
                <a:srgbClr val="0070C0"/>
              </a:solidFill>
              <a:latin typeface="Century Gothic" panose="020B0502020202020204" pitchFamily="34" charset="0"/>
            </a:endParaRPr>
          </a:p>
        </p:txBody>
      </p:sp>
      <p:sp>
        <p:nvSpPr>
          <p:cNvPr id="14" name="TextBox 13">
            <a:extLst>
              <a:ext uri="{FF2B5EF4-FFF2-40B4-BE49-F238E27FC236}">
                <a16:creationId xmlns:a16="http://schemas.microsoft.com/office/drawing/2014/main" id="{70EDF3C6-492D-F544-8064-5FF81283F964}"/>
              </a:ext>
            </a:extLst>
          </p:cNvPr>
          <p:cNvSpPr txBox="1"/>
          <p:nvPr/>
        </p:nvSpPr>
        <p:spPr>
          <a:xfrm>
            <a:off x="1373932" y="2787160"/>
            <a:ext cx="1846785" cy="523220"/>
          </a:xfrm>
          <a:prstGeom prst="rect">
            <a:avLst/>
          </a:prstGeom>
          <a:noFill/>
        </p:spPr>
        <p:txBody>
          <a:bodyPr wrap="square" rtlCol="0">
            <a:spAutoFit/>
          </a:bodyPr>
          <a:lstStyle/>
          <a:p>
            <a:pPr algn="ctr"/>
            <a:r>
              <a:rPr lang="en-GB" sz="2800" b="1" dirty="0" err="1">
                <a:solidFill>
                  <a:schemeClr val="accent5">
                    <a:lumMod val="50000"/>
                  </a:schemeClr>
                </a:solidFill>
                <a:latin typeface="Century Gothic" panose="020B0502020202020204" pitchFamily="34" charset="0"/>
              </a:rPr>
              <a:t>Ich</a:t>
            </a:r>
            <a:r>
              <a:rPr lang="en-GB" sz="2800" b="1" dirty="0">
                <a:solidFill>
                  <a:schemeClr val="accent5">
                    <a:lumMod val="50000"/>
                  </a:schemeClr>
                </a:solidFill>
                <a:latin typeface="Century Gothic" panose="020B0502020202020204" pitchFamily="34" charset="0"/>
              </a:rPr>
              <a:t> bin…</a:t>
            </a:r>
          </a:p>
        </p:txBody>
      </p:sp>
      <p:sp>
        <p:nvSpPr>
          <p:cNvPr id="15" name="TextBox 14">
            <a:extLst>
              <a:ext uri="{FF2B5EF4-FFF2-40B4-BE49-F238E27FC236}">
                <a16:creationId xmlns:a16="http://schemas.microsoft.com/office/drawing/2014/main" id="{89ECDA81-04C7-1A41-8676-FBA34F221AD7}"/>
              </a:ext>
            </a:extLst>
          </p:cNvPr>
          <p:cNvSpPr txBox="1"/>
          <p:nvPr/>
        </p:nvSpPr>
        <p:spPr>
          <a:xfrm>
            <a:off x="6646723" y="2769286"/>
            <a:ext cx="2969002"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in</a:t>
            </a:r>
            <a:r>
              <a:rPr lang="en-GB" sz="2800" dirty="0">
                <a:solidFill>
                  <a:schemeClr val="accent5">
                    <a:lumMod val="50000"/>
                  </a:schemeClr>
                </a:solidFill>
                <a:latin typeface="Century Gothic" panose="020B0502020202020204" pitchFamily="34" charset="0"/>
              </a:rPr>
              <a:t> </a:t>
            </a:r>
            <a:r>
              <a:rPr lang="en-GB" sz="2800" b="1" u="sng" dirty="0">
                <a:solidFill>
                  <a:srgbClr val="FF0000"/>
                </a:solidFill>
                <a:latin typeface="Century Gothic" panose="020B0502020202020204" pitchFamily="34" charset="0"/>
              </a:rPr>
              <a:t>der</a:t>
            </a:r>
            <a:r>
              <a:rPr lang="en-GB" sz="2800" b="1" dirty="0">
                <a:solidFill>
                  <a:srgbClr val="FF0000"/>
                </a:solidFill>
                <a:latin typeface="Century Gothic" panose="020B0502020202020204" pitchFamily="34" charset="0"/>
              </a:rPr>
              <a:t> </a:t>
            </a:r>
            <a:r>
              <a:rPr lang="en-GB" sz="2800" b="1" dirty="0" err="1">
                <a:solidFill>
                  <a:schemeClr val="accent5">
                    <a:lumMod val="50000"/>
                  </a:schemeClr>
                </a:solidFill>
                <a:latin typeface="Century Gothic" panose="020B0502020202020204" pitchFamily="34" charset="0"/>
              </a:rPr>
              <a:t>Stadt</a:t>
            </a:r>
            <a:endParaRPr lang="en-GB" sz="2800" b="1" dirty="0">
              <a:solidFill>
                <a:srgbClr val="FF0000"/>
              </a:solidFill>
              <a:latin typeface="Century Gothic" panose="020B0502020202020204" pitchFamily="34" charset="0"/>
            </a:endParaRPr>
          </a:p>
        </p:txBody>
      </p:sp>
      <p:sp>
        <p:nvSpPr>
          <p:cNvPr id="16" name="TextBox 15">
            <a:extLst>
              <a:ext uri="{FF2B5EF4-FFF2-40B4-BE49-F238E27FC236}">
                <a16:creationId xmlns:a16="http://schemas.microsoft.com/office/drawing/2014/main" id="{7D95405C-1635-674C-A423-2F180DD16B2B}"/>
              </a:ext>
            </a:extLst>
          </p:cNvPr>
          <p:cNvSpPr txBox="1"/>
          <p:nvPr/>
        </p:nvSpPr>
        <p:spPr>
          <a:xfrm>
            <a:off x="9749927" y="2751768"/>
            <a:ext cx="347601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in </a:t>
            </a:r>
            <a:r>
              <a:rPr lang="en-GB" sz="2800" b="1" u="sng" dirty="0" err="1">
                <a:solidFill>
                  <a:srgbClr val="C2931C"/>
                </a:solidFill>
                <a:latin typeface="Century Gothic" panose="020B0502020202020204" pitchFamily="34" charset="0"/>
              </a:rPr>
              <a:t>dem</a:t>
            </a:r>
            <a:r>
              <a:rPr lang="en-GB" sz="2800" b="1" dirty="0">
                <a:solidFill>
                  <a:srgbClr val="C2931C"/>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17" name="TextBox 16">
            <a:extLst>
              <a:ext uri="{FF2B5EF4-FFF2-40B4-BE49-F238E27FC236}">
                <a16:creationId xmlns:a16="http://schemas.microsoft.com/office/drawing/2014/main" id="{3445983E-2957-8E41-A7AD-BB1146AFDBC8}"/>
              </a:ext>
            </a:extLst>
          </p:cNvPr>
          <p:cNvSpPr txBox="1"/>
          <p:nvPr/>
        </p:nvSpPr>
        <p:spPr>
          <a:xfrm>
            <a:off x="3085271" y="2760550"/>
            <a:ext cx="3238650"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 in</a:t>
            </a:r>
            <a:r>
              <a:rPr lang="en-GB" sz="2800" b="1" dirty="0">
                <a:solidFill>
                  <a:srgbClr val="0070C0"/>
                </a:solidFill>
                <a:latin typeface="Century Gothic" panose="020B0502020202020204" pitchFamily="34" charset="0"/>
              </a:rPr>
              <a:t> </a:t>
            </a:r>
            <a:r>
              <a:rPr lang="en-GB" sz="2800" b="1" u="sng" dirty="0" err="1">
                <a:solidFill>
                  <a:srgbClr val="0070C0"/>
                </a:solidFill>
                <a:latin typeface="Century Gothic" panose="020B0502020202020204" pitchFamily="34" charset="0"/>
              </a:rPr>
              <a:t>dem</a:t>
            </a:r>
            <a:r>
              <a:rPr lang="en-GB" sz="2800" b="1" dirty="0">
                <a:solidFill>
                  <a:srgbClr val="0070C0"/>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Park</a:t>
            </a:r>
            <a:endParaRPr lang="en-GB" sz="2800" b="1" dirty="0">
              <a:solidFill>
                <a:srgbClr val="0070C0"/>
              </a:solidFill>
              <a:latin typeface="Century Gothic" panose="020B0502020202020204" pitchFamily="34" charset="0"/>
            </a:endParaRPr>
          </a:p>
        </p:txBody>
      </p:sp>
      <p:sp>
        <p:nvSpPr>
          <p:cNvPr id="19" name="TextBox 18">
            <a:extLst>
              <a:ext uri="{FF2B5EF4-FFF2-40B4-BE49-F238E27FC236}">
                <a16:creationId xmlns:a16="http://schemas.microsoft.com/office/drawing/2014/main" id="{81349C03-C72C-5A40-9098-434CA50B1AE5}"/>
              </a:ext>
            </a:extLst>
          </p:cNvPr>
          <p:cNvSpPr txBox="1"/>
          <p:nvPr/>
        </p:nvSpPr>
        <p:spPr>
          <a:xfrm>
            <a:off x="114501" y="2787160"/>
            <a:ext cx="1305341" cy="523220"/>
          </a:xfrm>
          <a:prstGeom prst="rect">
            <a:avLst/>
          </a:prstGeom>
          <a:noFill/>
        </p:spPr>
        <p:txBody>
          <a:bodyPr wrap="square" rtlCol="0">
            <a:spAutoFit/>
          </a:bodyPr>
          <a:lstStyle/>
          <a:p>
            <a:pPr algn="ctr"/>
            <a:r>
              <a:rPr lang="en-GB" sz="2800" b="1">
                <a:solidFill>
                  <a:schemeClr val="accent2"/>
                </a:solidFill>
                <a:latin typeface="Century Gothic" panose="020B0502020202020204" pitchFamily="34" charset="0"/>
              </a:rPr>
              <a:t>Row 3:</a:t>
            </a:r>
            <a:endParaRPr lang="en-GB" sz="2800" b="1" dirty="0">
              <a:solidFill>
                <a:schemeClr val="accent2"/>
              </a:solidFill>
              <a:latin typeface="Century Gothic" panose="020B0502020202020204" pitchFamily="34" charset="0"/>
            </a:endParaRPr>
          </a:p>
        </p:txBody>
      </p:sp>
      <p:sp>
        <p:nvSpPr>
          <p:cNvPr id="20" name="TextBox 19">
            <a:extLst>
              <a:ext uri="{FF2B5EF4-FFF2-40B4-BE49-F238E27FC236}">
                <a16:creationId xmlns:a16="http://schemas.microsoft.com/office/drawing/2014/main" id="{BD380827-F5DF-A147-9E41-22B01936D55F}"/>
              </a:ext>
            </a:extLst>
          </p:cNvPr>
          <p:cNvSpPr txBox="1"/>
          <p:nvPr/>
        </p:nvSpPr>
        <p:spPr>
          <a:xfrm>
            <a:off x="117812" y="2110701"/>
            <a:ext cx="1305341" cy="523220"/>
          </a:xfrm>
          <a:prstGeom prst="rect">
            <a:avLst/>
          </a:prstGeom>
          <a:noFill/>
        </p:spPr>
        <p:txBody>
          <a:bodyPr wrap="square" rtlCol="0">
            <a:spAutoFit/>
          </a:bodyPr>
          <a:lstStyle/>
          <a:p>
            <a:pPr algn="ctr"/>
            <a:r>
              <a:rPr lang="en-GB" sz="2800" b="1" dirty="0">
                <a:solidFill>
                  <a:schemeClr val="accent2"/>
                </a:solidFill>
                <a:latin typeface="Century Gothic" panose="020B0502020202020204" pitchFamily="34" charset="0"/>
              </a:rPr>
              <a:t>Row 1:</a:t>
            </a:r>
          </a:p>
        </p:txBody>
      </p:sp>
      <p:sp>
        <p:nvSpPr>
          <p:cNvPr id="21" name="TextBox 20">
            <a:extLst>
              <a:ext uri="{FF2B5EF4-FFF2-40B4-BE49-F238E27FC236}">
                <a16:creationId xmlns:a16="http://schemas.microsoft.com/office/drawing/2014/main" id="{3816C0F4-1831-FE42-BD9F-4CBADD14364F}"/>
              </a:ext>
            </a:extLst>
          </p:cNvPr>
          <p:cNvSpPr txBox="1"/>
          <p:nvPr/>
        </p:nvSpPr>
        <p:spPr>
          <a:xfrm>
            <a:off x="4329537" y="2751768"/>
            <a:ext cx="1631854" cy="523220"/>
          </a:xfrm>
          <a:prstGeom prst="rect">
            <a:avLst/>
          </a:prstGeom>
          <a:solidFill>
            <a:schemeClr val="bg1"/>
          </a:solidFill>
        </p:spPr>
        <p:txBody>
          <a:bodyPr wrap="square" rtlCol="0">
            <a:spAutoFit/>
          </a:bodyPr>
          <a:lstStyle/>
          <a:p>
            <a:pPr algn="ctr"/>
            <a:r>
              <a:rPr lang="en-GB" sz="2800" b="1" dirty="0" err="1">
                <a:solidFill>
                  <a:schemeClr val="accent1">
                    <a:lumMod val="75000"/>
                  </a:schemeClr>
                </a:solidFill>
                <a:latin typeface="Century Gothic" panose="020B0502020202020204" pitchFamily="34" charset="0"/>
              </a:rPr>
              <a:t>im</a:t>
            </a:r>
            <a:r>
              <a:rPr lang="en-GB" sz="2800" b="1" dirty="0">
                <a:solidFill>
                  <a:schemeClr val="accent1">
                    <a:lumMod val="75000"/>
                  </a:schemeClr>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Park</a:t>
            </a:r>
            <a:endParaRPr lang="en-GB" sz="2800" b="1" dirty="0">
              <a:solidFill>
                <a:srgbClr val="0070C0"/>
              </a:solidFill>
              <a:latin typeface="Century Gothic" panose="020B0502020202020204" pitchFamily="34" charset="0"/>
            </a:endParaRPr>
          </a:p>
        </p:txBody>
      </p:sp>
      <p:sp>
        <p:nvSpPr>
          <p:cNvPr id="22" name="TextBox 21">
            <a:extLst>
              <a:ext uri="{FF2B5EF4-FFF2-40B4-BE49-F238E27FC236}">
                <a16:creationId xmlns:a16="http://schemas.microsoft.com/office/drawing/2014/main" id="{891612C4-4DA1-434E-AAAC-F44AD92A3181}"/>
              </a:ext>
            </a:extLst>
          </p:cNvPr>
          <p:cNvSpPr txBox="1"/>
          <p:nvPr/>
        </p:nvSpPr>
        <p:spPr>
          <a:xfrm>
            <a:off x="10404069" y="2760550"/>
            <a:ext cx="1450755" cy="523220"/>
          </a:xfrm>
          <a:prstGeom prst="rect">
            <a:avLst/>
          </a:prstGeom>
          <a:solidFill>
            <a:schemeClr val="bg1"/>
          </a:solidFill>
        </p:spPr>
        <p:txBody>
          <a:bodyPr wrap="square" rtlCol="0">
            <a:spAutoFit/>
          </a:bodyPr>
          <a:lstStyle/>
          <a:p>
            <a:pPr algn="ctr"/>
            <a:r>
              <a:rPr lang="en-GB" sz="2800" b="1" dirty="0" err="1">
                <a:solidFill>
                  <a:srgbClr val="C2931C"/>
                </a:solidFill>
                <a:latin typeface="Century Gothic" panose="020B0502020202020204" pitchFamily="34" charset="0"/>
              </a:rPr>
              <a:t>im</a:t>
            </a:r>
            <a:r>
              <a:rPr lang="en-GB" sz="2800" b="1" dirty="0">
                <a:solidFill>
                  <a:srgbClr val="C2931C"/>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24" name="Oval Callout 23">
            <a:extLst>
              <a:ext uri="{FF2B5EF4-FFF2-40B4-BE49-F238E27FC236}">
                <a16:creationId xmlns:a16="http://schemas.microsoft.com/office/drawing/2014/main" id="{F381F475-DF2B-454E-BCE1-B44823FF33CB}"/>
              </a:ext>
            </a:extLst>
          </p:cNvPr>
          <p:cNvSpPr/>
          <p:nvPr/>
        </p:nvSpPr>
        <p:spPr>
          <a:xfrm>
            <a:off x="1419842" y="618602"/>
            <a:ext cx="4066558" cy="1438499"/>
          </a:xfrm>
          <a:prstGeom prst="wedgeEllipseCallout">
            <a:avLst>
              <a:gd name="adj1" fmla="val -38354"/>
              <a:gd name="adj2" fmla="val 85197"/>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Remember: row 3 is used when describing </a:t>
            </a:r>
            <a:r>
              <a:rPr lang="en-GB" sz="2000" b="1" dirty="0">
                <a:solidFill>
                  <a:schemeClr val="bg1"/>
                </a:solidFill>
                <a:latin typeface="Century Gothic" panose="020B0502020202020204" pitchFamily="34" charset="0"/>
              </a:rPr>
              <a:t>location </a:t>
            </a:r>
            <a:r>
              <a:rPr lang="en-GB" sz="2000" dirty="0">
                <a:solidFill>
                  <a:schemeClr val="bg1"/>
                </a:solidFill>
                <a:latin typeface="Century Gothic" panose="020B0502020202020204" pitchFamily="34" charset="0"/>
              </a:rPr>
              <a:t>in or on something</a:t>
            </a:r>
            <a:endParaRPr lang="en-GB" sz="2000" b="1" dirty="0">
              <a:solidFill>
                <a:schemeClr val="bg1"/>
              </a:solidFill>
              <a:latin typeface="Century Gothic" panose="020B0502020202020204" pitchFamily="34" charset="0"/>
            </a:endParaRPr>
          </a:p>
        </p:txBody>
      </p:sp>
      <p:sp>
        <p:nvSpPr>
          <p:cNvPr id="25" name="TextBox 24">
            <a:extLst>
              <a:ext uri="{FF2B5EF4-FFF2-40B4-BE49-F238E27FC236}">
                <a16:creationId xmlns:a16="http://schemas.microsoft.com/office/drawing/2014/main" id="{EDF78747-CDB3-564D-BFAE-8F87128B441F}"/>
              </a:ext>
            </a:extLst>
          </p:cNvPr>
          <p:cNvSpPr txBox="1"/>
          <p:nvPr/>
        </p:nvSpPr>
        <p:spPr>
          <a:xfrm>
            <a:off x="114501" y="3809606"/>
            <a:ext cx="6078908" cy="461665"/>
          </a:xfrm>
          <a:prstGeom prst="rect">
            <a:avLst/>
          </a:prstGeom>
          <a:noFill/>
        </p:spPr>
        <p:txBody>
          <a:bodyPr wrap="none" rtlCol="0">
            <a:spAutoFit/>
          </a:bodyPr>
          <a:lstStyle/>
          <a:p>
            <a:pPr algn="l"/>
            <a:r>
              <a:rPr lang="en-US" sz="2400" dirty="0">
                <a:solidFill>
                  <a:schemeClr val="accent5">
                    <a:lumMod val="50000"/>
                  </a:schemeClr>
                </a:solidFill>
              </a:rPr>
              <a:t>The same happens with the word for </a:t>
            </a:r>
            <a:r>
              <a:rPr lang="en-US" sz="2400" i="1" dirty="0">
                <a:solidFill>
                  <a:schemeClr val="accent5">
                    <a:lumMod val="50000"/>
                  </a:schemeClr>
                </a:solidFill>
              </a:rPr>
              <a:t>a:</a:t>
            </a:r>
            <a:r>
              <a:rPr lang="en-US" sz="2400" dirty="0">
                <a:solidFill>
                  <a:schemeClr val="accent5">
                    <a:lumMod val="50000"/>
                  </a:schemeClr>
                </a:solidFill>
              </a:rPr>
              <a:t> </a:t>
            </a:r>
          </a:p>
        </p:txBody>
      </p:sp>
      <p:sp>
        <p:nvSpPr>
          <p:cNvPr id="35" name="TextBox 34">
            <a:extLst>
              <a:ext uri="{FF2B5EF4-FFF2-40B4-BE49-F238E27FC236}">
                <a16:creationId xmlns:a16="http://schemas.microsoft.com/office/drawing/2014/main" id="{ABCEF4F2-64F5-8143-AE96-178145107E28}"/>
              </a:ext>
            </a:extLst>
          </p:cNvPr>
          <p:cNvSpPr txBox="1"/>
          <p:nvPr/>
        </p:nvSpPr>
        <p:spPr>
          <a:xfrm>
            <a:off x="7046276" y="4550988"/>
            <a:ext cx="2969002" cy="523220"/>
          </a:xfrm>
          <a:prstGeom prst="rect">
            <a:avLst/>
          </a:prstGeom>
          <a:noFill/>
        </p:spPr>
        <p:txBody>
          <a:bodyPr wrap="square" rtlCol="0">
            <a:spAutoFit/>
          </a:bodyPr>
          <a:lstStyle/>
          <a:p>
            <a:r>
              <a:rPr lang="en-GB" sz="2800" b="1" dirty="0" err="1">
                <a:solidFill>
                  <a:srgbClr val="FF0000"/>
                </a:solidFill>
                <a:latin typeface="Century Gothic" panose="020B0502020202020204" pitchFamily="34" charset="0"/>
              </a:rPr>
              <a:t>eine</a:t>
            </a:r>
            <a:r>
              <a:rPr lang="en-GB" sz="2800" b="1" dirty="0">
                <a:solidFill>
                  <a:srgbClr val="FF0000"/>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Stadt</a:t>
            </a:r>
            <a:endParaRPr lang="en-GB" sz="2800" b="1" dirty="0">
              <a:solidFill>
                <a:srgbClr val="FF0000"/>
              </a:solidFill>
              <a:latin typeface="Century Gothic" panose="020B0502020202020204" pitchFamily="34" charset="0"/>
            </a:endParaRPr>
          </a:p>
        </p:txBody>
      </p:sp>
      <p:sp>
        <p:nvSpPr>
          <p:cNvPr id="36" name="TextBox 35">
            <a:extLst>
              <a:ext uri="{FF2B5EF4-FFF2-40B4-BE49-F238E27FC236}">
                <a16:creationId xmlns:a16="http://schemas.microsoft.com/office/drawing/2014/main" id="{2484440F-3B1D-AF41-A3D5-7E97B9700663}"/>
              </a:ext>
            </a:extLst>
          </p:cNvPr>
          <p:cNvSpPr txBox="1"/>
          <p:nvPr/>
        </p:nvSpPr>
        <p:spPr>
          <a:xfrm>
            <a:off x="10249533" y="4508887"/>
            <a:ext cx="2582912" cy="523220"/>
          </a:xfrm>
          <a:prstGeom prst="rect">
            <a:avLst/>
          </a:prstGeom>
          <a:noFill/>
        </p:spPr>
        <p:txBody>
          <a:bodyPr wrap="square" rtlCol="0">
            <a:spAutoFit/>
          </a:bodyPr>
          <a:lstStyle/>
          <a:p>
            <a:r>
              <a:rPr lang="en-GB" sz="2800" b="1" dirty="0" err="1">
                <a:solidFill>
                  <a:srgbClr val="C2931C"/>
                </a:solidFill>
                <a:latin typeface="Century Gothic" panose="020B0502020202020204" pitchFamily="34" charset="0"/>
              </a:rPr>
              <a:t>ein</a:t>
            </a:r>
            <a:r>
              <a:rPr lang="en-GB" sz="2800" b="1" dirty="0">
                <a:solidFill>
                  <a:srgbClr val="C2931C"/>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37" name="TextBox 36">
            <a:extLst>
              <a:ext uri="{FF2B5EF4-FFF2-40B4-BE49-F238E27FC236}">
                <a16:creationId xmlns:a16="http://schemas.microsoft.com/office/drawing/2014/main" id="{7A021044-C483-8F40-BEF0-0AEC1844441A}"/>
              </a:ext>
            </a:extLst>
          </p:cNvPr>
          <p:cNvSpPr txBox="1"/>
          <p:nvPr/>
        </p:nvSpPr>
        <p:spPr>
          <a:xfrm>
            <a:off x="3088582" y="4532713"/>
            <a:ext cx="3561452" cy="523220"/>
          </a:xfrm>
          <a:prstGeom prst="rect">
            <a:avLst/>
          </a:prstGeom>
          <a:noFill/>
        </p:spPr>
        <p:txBody>
          <a:bodyPr wrap="square" rtlCol="0">
            <a:spAutoFit/>
          </a:bodyPr>
          <a:lstStyle/>
          <a:p>
            <a:pPr algn="ctr"/>
            <a:r>
              <a:rPr lang="en-GB" sz="2800" b="1" dirty="0" err="1">
                <a:solidFill>
                  <a:srgbClr val="0070C0"/>
                </a:solidFill>
                <a:latin typeface="Century Gothic" panose="020B0502020202020204" pitchFamily="34" charset="0"/>
              </a:rPr>
              <a:t>ein</a:t>
            </a:r>
            <a:r>
              <a:rPr lang="en-GB" sz="2800" b="1" dirty="0">
                <a:solidFill>
                  <a:srgbClr val="0070C0"/>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Park</a:t>
            </a:r>
            <a:endParaRPr lang="en-GB" sz="2800" b="1" dirty="0">
              <a:solidFill>
                <a:srgbClr val="0070C0"/>
              </a:solidFill>
              <a:latin typeface="Century Gothic" panose="020B0502020202020204" pitchFamily="34" charset="0"/>
            </a:endParaRPr>
          </a:p>
        </p:txBody>
      </p:sp>
      <p:sp>
        <p:nvSpPr>
          <p:cNvPr id="38" name="TextBox 37">
            <a:extLst>
              <a:ext uri="{FF2B5EF4-FFF2-40B4-BE49-F238E27FC236}">
                <a16:creationId xmlns:a16="http://schemas.microsoft.com/office/drawing/2014/main" id="{433D164A-6133-F54A-8899-AAEFF6ABE6B3}"/>
              </a:ext>
            </a:extLst>
          </p:cNvPr>
          <p:cNvSpPr txBox="1"/>
          <p:nvPr/>
        </p:nvSpPr>
        <p:spPr>
          <a:xfrm>
            <a:off x="1373932" y="5186152"/>
            <a:ext cx="1846785" cy="523220"/>
          </a:xfrm>
          <a:prstGeom prst="rect">
            <a:avLst/>
          </a:prstGeom>
          <a:noFill/>
        </p:spPr>
        <p:txBody>
          <a:bodyPr wrap="square" rtlCol="0">
            <a:spAutoFit/>
          </a:bodyPr>
          <a:lstStyle/>
          <a:p>
            <a:pPr algn="ctr"/>
            <a:r>
              <a:rPr lang="en-GB" sz="2800" b="1" dirty="0" err="1">
                <a:solidFill>
                  <a:schemeClr val="accent5">
                    <a:lumMod val="50000"/>
                  </a:schemeClr>
                </a:solidFill>
                <a:latin typeface="Century Gothic" panose="020B0502020202020204" pitchFamily="34" charset="0"/>
              </a:rPr>
              <a:t>Ich</a:t>
            </a:r>
            <a:r>
              <a:rPr lang="en-GB" sz="2800" b="1" dirty="0">
                <a:solidFill>
                  <a:schemeClr val="accent5">
                    <a:lumMod val="50000"/>
                  </a:schemeClr>
                </a:solidFill>
                <a:latin typeface="Century Gothic" panose="020B0502020202020204" pitchFamily="34" charset="0"/>
              </a:rPr>
              <a:t> bin…</a:t>
            </a:r>
          </a:p>
        </p:txBody>
      </p:sp>
      <p:sp>
        <p:nvSpPr>
          <p:cNvPr id="39" name="TextBox 38">
            <a:extLst>
              <a:ext uri="{FF2B5EF4-FFF2-40B4-BE49-F238E27FC236}">
                <a16:creationId xmlns:a16="http://schemas.microsoft.com/office/drawing/2014/main" id="{65EB0905-43ED-2D40-AC75-520C37DED3BF}"/>
              </a:ext>
            </a:extLst>
          </p:cNvPr>
          <p:cNvSpPr txBox="1"/>
          <p:nvPr/>
        </p:nvSpPr>
        <p:spPr>
          <a:xfrm>
            <a:off x="6500257" y="5168278"/>
            <a:ext cx="2969002"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in</a:t>
            </a:r>
            <a:r>
              <a:rPr lang="en-GB" sz="2800" dirty="0">
                <a:solidFill>
                  <a:schemeClr val="accent5">
                    <a:lumMod val="50000"/>
                  </a:schemeClr>
                </a:solidFill>
                <a:latin typeface="Century Gothic" panose="020B0502020202020204" pitchFamily="34" charset="0"/>
              </a:rPr>
              <a:t> </a:t>
            </a:r>
            <a:r>
              <a:rPr lang="en-GB" sz="2800" b="1" u="sng" dirty="0" err="1">
                <a:solidFill>
                  <a:srgbClr val="FF0000"/>
                </a:solidFill>
                <a:latin typeface="Century Gothic" panose="020B0502020202020204" pitchFamily="34" charset="0"/>
              </a:rPr>
              <a:t>einer</a:t>
            </a:r>
            <a:r>
              <a:rPr lang="en-GB" sz="2800" b="1" dirty="0">
                <a:solidFill>
                  <a:srgbClr val="FF0000"/>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Stadt</a:t>
            </a:r>
            <a:endParaRPr lang="en-GB" sz="2800" b="1" dirty="0">
              <a:solidFill>
                <a:srgbClr val="FF0000"/>
              </a:solidFill>
              <a:latin typeface="Century Gothic" panose="020B0502020202020204" pitchFamily="34" charset="0"/>
            </a:endParaRPr>
          </a:p>
        </p:txBody>
      </p:sp>
      <p:sp>
        <p:nvSpPr>
          <p:cNvPr id="40" name="TextBox 39">
            <a:extLst>
              <a:ext uri="{FF2B5EF4-FFF2-40B4-BE49-F238E27FC236}">
                <a16:creationId xmlns:a16="http://schemas.microsoft.com/office/drawing/2014/main" id="{46BEEA96-4F89-4641-8A07-7D7A6C67E1A9}"/>
              </a:ext>
            </a:extLst>
          </p:cNvPr>
          <p:cNvSpPr txBox="1"/>
          <p:nvPr/>
        </p:nvSpPr>
        <p:spPr>
          <a:xfrm>
            <a:off x="9334454" y="5150760"/>
            <a:ext cx="347601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in </a:t>
            </a:r>
            <a:r>
              <a:rPr lang="en-GB" sz="2800" b="1" u="sng" dirty="0" err="1">
                <a:solidFill>
                  <a:srgbClr val="C2931C"/>
                </a:solidFill>
                <a:latin typeface="Century Gothic" panose="020B0502020202020204" pitchFamily="34" charset="0"/>
              </a:rPr>
              <a:t>einem</a:t>
            </a:r>
            <a:r>
              <a:rPr lang="en-GB" sz="2800" b="1" dirty="0">
                <a:solidFill>
                  <a:srgbClr val="C2931C"/>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41" name="TextBox 40">
            <a:extLst>
              <a:ext uri="{FF2B5EF4-FFF2-40B4-BE49-F238E27FC236}">
                <a16:creationId xmlns:a16="http://schemas.microsoft.com/office/drawing/2014/main" id="{B0009636-F698-5A49-9F6D-A2F7239C40BC}"/>
              </a:ext>
            </a:extLst>
          </p:cNvPr>
          <p:cNvSpPr txBox="1"/>
          <p:nvPr/>
        </p:nvSpPr>
        <p:spPr>
          <a:xfrm>
            <a:off x="2722741" y="5142397"/>
            <a:ext cx="3238650"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 in</a:t>
            </a:r>
            <a:r>
              <a:rPr lang="en-GB" sz="2800" b="1" dirty="0">
                <a:solidFill>
                  <a:srgbClr val="0070C0"/>
                </a:solidFill>
                <a:latin typeface="Century Gothic" panose="020B0502020202020204" pitchFamily="34" charset="0"/>
              </a:rPr>
              <a:t> </a:t>
            </a:r>
            <a:r>
              <a:rPr lang="en-GB" sz="2800" b="1" u="sng" dirty="0" err="1">
                <a:solidFill>
                  <a:srgbClr val="0070C0"/>
                </a:solidFill>
                <a:latin typeface="Century Gothic" panose="020B0502020202020204" pitchFamily="34" charset="0"/>
              </a:rPr>
              <a:t>einem</a:t>
            </a:r>
            <a:r>
              <a:rPr lang="en-GB" sz="2800" b="1" dirty="0">
                <a:solidFill>
                  <a:srgbClr val="0070C0"/>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Park</a:t>
            </a:r>
            <a:endParaRPr lang="en-GB" sz="2800" b="1" dirty="0">
              <a:solidFill>
                <a:srgbClr val="0070C0"/>
              </a:solidFill>
              <a:latin typeface="Century Gothic" panose="020B0502020202020204" pitchFamily="34" charset="0"/>
            </a:endParaRPr>
          </a:p>
        </p:txBody>
      </p:sp>
      <p:sp>
        <p:nvSpPr>
          <p:cNvPr id="42" name="TextBox 41">
            <a:extLst>
              <a:ext uri="{FF2B5EF4-FFF2-40B4-BE49-F238E27FC236}">
                <a16:creationId xmlns:a16="http://schemas.microsoft.com/office/drawing/2014/main" id="{A1EA2BF2-23D7-8F47-BC3A-242D38CE907D}"/>
              </a:ext>
            </a:extLst>
          </p:cNvPr>
          <p:cNvSpPr txBox="1"/>
          <p:nvPr/>
        </p:nvSpPr>
        <p:spPr>
          <a:xfrm>
            <a:off x="114501" y="5186152"/>
            <a:ext cx="1305341" cy="523220"/>
          </a:xfrm>
          <a:prstGeom prst="rect">
            <a:avLst/>
          </a:prstGeom>
          <a:noFill/>
        </p:spPr>
        <p:txBody>
          <a:bodyPr wrap="square" rtlCol="0">
            <a:spAutoFit/>
          </a:bodyPr>
          <a:lstStyle/>
          <a:p>
            <a:pPr algn="ctr"/>
            <a:r>
              <a:rPr lang="en-GB" sz="2800" b="1">
                <a:solidFill>
                  <a:schemeClr val="accent2"/>
                </a:solidFill>
                <a:latin typeface="Century Gothic" panose="020B0502020202020204" pitchFamily="34" charset="0"/>
              </a:rPr>
              <a:t>Row 3:</a:t>
            </a:r>
            <a:endParaRPr lang="en-GB" sz="2800" b="1" dirty="0">
              <a:solidFill>
                <a:schemeClr val="accent2"/>
              </a:solidFill>
              <a:latin typeface="Century Gothic" panose="020B0502020202020204" pitchFamily="34" charset="0"/>
            </a:endParaRPr>
          </a:p>
        </p:txBody>
      </p:sp>
      <p:sp>
        <p:nvSpPr>
          <p:cNvPr id="43" name="TextBox 42">
            <a:extLst>
              <a:ext uri="{FF2B5EF4-FFF2-40B4-BE49-F238E27FC236}">
                <a16:creationId xmlns:a16="http://schemas.microsoft.com/office/drawing/2014/main" id="{FB106856-44D0-C247-A191-2C9CD9DBB66F}"/>
              </a:ext>
            </a:extLst>
          </p:cNvPr>
          <p:cNvSpPr txBox="1"/>
          <p:nvPr/>
        </p:nvSpPr>
        <p:spPr>
          <a:xfrm>
            <a:off x="117812" y="4509693"/>
            <a:ext cx="1305341" cy="523220"/>
          </a:xfrm>
          <a:prstGeom prst="rect">
            <a:avLst/>
          </a:prstGeom>
          <a:noFill/>
        </p:spPr>
        <p:txBody>
          <a:bodyPr wrap="square" rtlCol="0">
            <a:spAutoFit/>
          </a:bodyPr>
          <a:lstStyle/>
          <a:p>
            <a:pPr algn="ctr"/>
            <a:r>
              <a:rPr lang="en-GB" sz="2800" b="1" dirty="0">
                <a:solidFill>
                  <a:schemeClr val="accent2"/>
                </a:solidFill>
                <a:latin typeface="Century Gothic" panose="020B0502020202020204" pitchFamily="34" charset="0"/>
              </a:rPr>
              <a:t>Row 1:</a:t>
            </a:r>
          </a:p>
        </p:txBody>
      </p:sp>
    </p:spTree>
    <p:extLst>
      <p:ext uri="{BB962C8B-B14F-4D97-AF65-F5344CB8AC3E}">
        <p14:creationId xmlns:p14="http://schemas.microsoft.com/office/powerpoint/2010/main" val="167552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6"/>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4" grpId="0"/>
      <p:bldP spid="15" grpId="0"/>
      <p:bldP spid="16" grpId="0"/>
      <p:bldP spid="16" grpId="1"/>
      <p:bldP spid="17" grpId="0"/>
      <p:bldP spid="17" grpId="1"/>
      <p:bldP spid="19" grpId="0"/>
      <p:bldP spid="20" grpId="0"/>
      <p:bldP spid="21" grpId="0" animBg="1"/>
      <p:bldP spid="22" grpId="0" animBg="1"/>
      <p:bldP spid="24" grpId="0" animBg="1"/>
      <p:bldP spid="25" grpId="0"/>
      <p:bldP spid="35" grpId="0"/>
      <p:bldP spid="36" grpId="0"/>
      <p:bldP spid="37" grpId="0"/>
      <p:bldP spid="38" grpId="0"/>
      <p:bldP spid="39" grpId="0"/>
      <p:bldP spid="40" grpId="0"/>
      <p:bldP spid="41" grpId="0"/>
      <p:bldP spid="42" grpId="0"/>
      <p:bldP spid="4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4114" y="1238258"/>
            <a:ext cx="6465950"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die </a:t>
            </a:r>
            <a:r>
              <a:rPr lang="en-US" sz="2400" dirty="0" err="1">
                <a:solidFill>
                  <a:schemeClr val="accent5">
                    <a:lumMod val="50000"/>
                  </a:schemeClr>
                </a:solidFill>
              </a:rPr>
              <a:t>Sätze</a:t>
            </a:r>
            <a:r>
              <a:rPr lang="en-US" sz="2400" dirty="0">
                <a:solidFill>
                  <a:schemeClr val="accent5">
                    <a:lumMod val="50000"/>
                  </a:schemeClr>
                </a:solidFill>
              </a:rPr>
              <a:t> an. Welches Wort </a:t>
            </a:r>
            <a:r>
              <a:rPr lang="en-US" sz="2400" dirty="0" err="1">
                <a:solidFill>
                  <a:schemeClr val="accent5">
                    <a:lumMod val="50000"/>
                  </a:schemeClr>
                </a:solidFill>
              </a:rPr>
              <a:t>passt</a:t>
            </a:r>
            <a:r>
              <a:rPr lang="en-US" sz="2400" dirty="0">
                <a:solidFill>
                  <a:schemeClr val="accent5">
                    <a:lumMod val="50000"/>
                  </a:schemeClr>
                </a:solidFill>
              </a:rPr>
              <a:t>?</a:t>
            </a:r>
          </a:p>
        </p:txBody>
      </p:sp>
      <p:sp>
        <p:nvSpPr>
          <p:cNvPr id="63" name="Action Button: Custom 16">
            <a:hlinkClick r:id="" action="ppaction://noaction" highlightClick="1">
              <a:snd r:embed="rId4" name="1.wav"/>
            </a:hlinkClick>
            <a:extLst>
              <a:ext uri="{FF2B5EF4-FFF2-40B4-BE49-F238E27FC236}">
                <a16:creationId xmlns:a16="http://schemas.microsoft.com/office/drawing/2014/main" id="{1951023B-17BC-794D-BB73-CA2AE6A60525}"/>
              </a:ext>
            </a:extLst>
          </p:cNvPr>
          <p:cNvSpPr/>
          <p:nvPr/>
        </p:nvSpPr>
        <p:spPr>
          <a:xfrm>
            <a:off x="2212723" y="21650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Action Button: Custom 16">
            <a:hlinkClick r:id="" action="ppaction://noaction" highlightClick="1">
              <a:snd r:embed="rId5" name="2.wav"/>
            </a:hlinkClick>
            <a:extLst>
              <a:ext uri="{FF2B5EF4-FFF2-40B4-BE49-F238E27FC236}">
                <a16:creationId xmlns:a16="http://schemas.microsoft.com/office/drawing/2014/main" id="{506AE863-6E5D-7C40-851C-691F3FD68FA6}"/>
              </a:ext>
            </a:extLst>
          </p:cNvPr>
          <p:cNvSpPr/>
          <p:nvPr/>
        </p:nvSpPr>
        <p:spPr>
          <a:xfrm>
            <a:off x="2212723" y="263767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5" name="Action Button: Custom 16">
            <a:hlinkClick r:id="" action="ppaction://noaction" highlightClick="1">
              <a:snd r:embed="rId6" name="3.wav"/>
            </a:hlinkClick>
            <a:extLst>
              <a:ext uri="{FF2B5EF4-FFF2-40B4-BE49-F238E27FC236}">
                <a16:creationId xmlns:a16="http://schemas.microsoft.com/office/drawing/2014/main" id="{C8AF42E4-6476-4B48-85DB-E27A3EED8BC8}"/>
              </a:ext>
            </a:extLst>
          </p:cNvPr>
          <p:cNvSpPr/>
          <p:nvPr/>
        </p:nvSpPr>
        <p:spPr>
          <a:xfrm>
            <a:off x="2210645" y="31483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6" name="Action Button: Custom 65">
            <a:hlinkClick r:id="" action="ppaction://noaction" highlightClick="1">
              <a:snd r:embed="rId7" name="4.wav"/>
            </a:hlinkClick>
            <a:extLst>
              <a:ext uri="{FF2B5EF4-FFF2-40B4-BE49-F238E27FC236}">
                <a16:creationId xmlns:a16="http://schemas.microsoft.com/office/drawing/2014/main" id="{E4741A70-C408-FF46-BE5F-2F037F3B656E}"/>
              </a:ext>
            </a:extLst>
          </p:cNvPr>
          <p:cNvSpPr/>
          <p:nvPr/>
        </p:nvSpPr>
        <p:spPr>
          <a:xfrm>
            <a:off x="2210645" y="36305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7" name="Action Button: Custom 16">
            <a:hlinkClick r:id="" action="ppaction://noaction" highlightClick="1">
              <a:snd r:embed="rId8" name="5.wav"/>
            </a:hlinkClick>
            <a:extLst>
              <a:ext uri="{FF2B5EF4-FFF2-40B4-BE49-F238E27FC236}">
                <a16:creationId xmlns:a16="http://schemas.microsoft.com/office/drawing/2014/main" id="{6DA7EFBF-CC2A-F44C-8E65-D22D6C599B65}"/>
              </a:ext>
            </a:extLst>
          </p:cNvPr>
          <p:cNvSpPr/>
          <p:nvPr/>
        </p:nvSpPr>
        <p:spPr>
          <a:xfrm>
            <a:off x="2210645" y="41480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8" name="Action Button: Custom 16">
            <a:hlinkClick r:id="" action="ppaction://noaction" highlightClick="1">
              <a:snd r:embed="rId9" name="6.wav"/>
            </a:hlinkClick>
            <a:extLst>
              <a:ext uri="{FF2B5EF4-FFF2-40B4-BE49-F238E27FC236}">
                <a16:creationId xmlns:a16="http://schemas.microsoft.com/office/drawing/2014/main" id="{16A5C06E-67BC-A347-A67C-CD3766425858}"/>
              </a:ext>
            </a:extLst>
          </p:cNvPr>
          <p:cNvSpPr/>
          <p:nvPr/>
        </p:nvSpPr>
        <p:spPr>
          <a:xfrm>
            <a:off x="2215439" y="46339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9" name="Action Button: Custom 16">
            <a:hlinkClick r:id="" action="ppaction://noaction" highlightClick="1">
              <a:snd r:embed="rId10" name="7.wav"/>
            </a:hlinkClick>
            <a:extLst>
              <a:ext uri="{FF2B5EF4-FFF2-40B4-BE49-F238E27FC236}">
                <a16:creationId xmlns:a16="http://schemas.microsoft.com/office/drawing/2014/main" id="{2343A459-4656-B240-8B14-5F56F9D3787F}"/>
              </a:ext>
            </a:extLst>
          </p:cNvPr>
          <p:cNvSpPr/>
          <p:nvPr/>
        </p:nvSpPr>
        <p:spPr>
          <a:xfrm>
            <a:off x="2220839" y="51403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0" name="Action Button: Custom 16">
            <a:hlinkClick r:id="" action="ppaction://noaction" highlightClick="1">
              <a:snd r:embed="rId11" name="8.wav"/>
            </a:hlinkClick>
            <a:extLst>
              <a:ext uri="{FF2B5EF4-FFF2-40B4-BE49-F238E27FC236}">
                <a16:creationId xmlns:a16="http://schemas.microsoft.com/office/drawing/2014/main" id="{3B8BA494-DA48-2346-ADF0-C4A6DE88F482}"/>
              </a:ext>
            </a:extLst>
          </p:cNvPr>
          <p:cNvSpPr/>
          <p:nvPr/>
        </p:nvSpPr>
        <p:spPr>
          <a:xfrm>
            <a:off x="2210645" y="56275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 name="Rectangle 1">
            <a:extLst>
              <a:ext uri="{FF2B5EF4-FFF2-40B4-BE49-F238E27FC236}">
                <a16:creationId xmlns:a16="http://schemas.microsoft.com/office/drawing/2014/main" id="{389B2A34-37FB-D34A-A5AC-25505C49EA00}"/>
              </a:ext>
            </a:extLst>
          </p:cNvPr>
          <p:cNvSpPr/>
          <p:nvPr/>
        </p:nvSpPr>
        <p:spPr>
          <a:xfrm>
            <a:off x="2750265" y="2123371"/>
            <a:ext cx="2052165" cy="461665"/>
          </a:xfrm>
          <a:prstGeom prst="rect">
            <a:avLst/>
          </a:prstGeom>
        </p:spPr>
        <p:txBody>
          <a:bodyPr wrap="none">
            <a:spAutoFit/>
          </a:bodyPr>
          <a:lstStyle/>
          <a:p>
            <a:r>
              <a:rPr lang="de-DE" sz="2400" dirty="0">
                <a:solidFill>
                  <a:srgbClr val="115076"/>
                </a:solidFill>
              </a:rPr>
              <a:t>Hotel</a:t>
            </a:r>
            <a:r>
              <a:rPr lang="de-DE" sz="2400" b="1" dirty="0">
                <a:solidFill>
                  <a:srgbClr val="115076"/>
                </a:solidFill>
              </a:rPr>
              <a:t> </a:t>
            </a:r>
            <a:r>
              <a:rPr lang="de-DE" sz="2400" dirty="0">
                <a:solidFill>
                  <a:srgbClr val="115076"/>
                </a:solidFill>
              </a:rPr>
              <a:t>/ Stadt</a:t>
            </a:r>
            <a:endParaRPr lang="en-GB" sz="2400" dirty="0">
              <a:solidFill>
                <a:srgbClr val="115076"/>
              </a:solidFill>
            </a:endParaRPr>
          </a:p>
        </p:txBody>
      </p:sp>
      <p:sp>
        <p:nvSpPr>
          <p:cNvPr id="6" name="TextBox 5">
            <a:extLst>
              <a:ext uri="{FF2B5EF4-FFF2-40B4-BE49-F238E27FC236}">
                <a16:creationId xmlns:a16="http://schemas.microsoft.com/office/drawing/2014/main" id="{FC3D197B-FCE9-8840-9F4C-FF511B47D005}"/>
              </a:ext>
            </a:extLst>
          </p:cNvPr>
          <p:cNvSpPr txBox="1"/>
          <p:nvPr/>
        </p:nvSpPr>
        <p:spPr>
          <a:xfrm>
            <a:off x="2760679" y="2639901"/>
            <a:ext cx="2343911" cy="461665"/>
          </a:xfrm>
          <a:prstGeom prst="rect">
            <a:avLst/>
          </a:prstGeom>
          <a:noFill/>
        </p:spPr>
        <p:txBody>
          <a:bodyPr wrap="none" rtlCol="0">
            <a:spAutoFit/>
          </a:bodyPr>
          <a:lstStyle/>
          <a:p>
            <a:r>
              <a:rPr lang="de-DE" sz="2400" dirty="0">
                <a:solidFill>
                  <a:srgbClr val="115076"/>
                </a:solidFill>
              </a:rPr>
              <a:t>Party / Konzert</a:t>
            </a:r>
            <a:endParaRPr lang="en-US" sz="2400" dirty="0">
              <a:solidFill>
                <a:srgbClr val="115076"/>
              </a:solidFill>
            </a:endParaRPr>
          </a:p>
        </p:txBody>
      </p:sp>
      <p:sp>
        <p:nvSpPr>
          <p:cNvPr id="8" name="TextBox 7">
            <a:extLst>
              <a:ext uri="{FF2B5EF4-FFF2-40B4-BE49-F238E27FC236}">
                <a16:creationId xmlns:a16="http://schemas.microsoft.com/office/drawing/2014/main" id="{F355C185-2E36-CA47-B48C-EC071859DC49}"/>
              </a:ext>
            </a:extLst>
          </p:cNvPr>
          <p:cNvSpPr txBox="1"/>
          <p:nvPr/>
        </p:nvSpPr>
        <p:spPr>
          <a:xfrm>
            <a:off x="3077004" y="3301796"/>
            <a:ext cx="184731" cy="400110"/>
          </a:xfrm>
          <a:prstGeom prst="rect">
            <a:avLst/>
          </a:prstGeom>
          <a:noFill/>
        </p:spPr>
        <p:txBody>
          <a:bodyPr wrap="none" rtlCol="0">
            <a:spAutoFit/>
          </a:bodyPr>
          <a:lstStyle/>
          <a:p>
            <a:pPr algn="l"/>
            <a:endParaRPr lang="en-US" sz="2000" dirty="0">
              <a:solidFill>
                <a:srgbClr val="115076"/>
              </a:solidFill>
            </a:endParaRPr>
          </a:p>
        </p:txBody>
      </p:sp>
      <p:sp>
        <p:nvSpPr>
          <p:cNvPr id="9" name="TextBox 8">
            <a:extLst>
              <a:ext uri="{FF2B5EF4-FFF2-40B4-BE49-F238E27FC236}">
                <a16:creationId xmlns:a16="http://schemas.microsoft.com/office/drawing/2014/main" id="{E3610207-5719-B746-82B2-496143B6F0C9}"/>
              </a:ext>
            </a:extLst>
          </p:cNvPr>
          <p:cNvSpPr txBox="1"/>
          <p:nvPr/>
        </p:nvSpPr>
        <p:spPr>
          <a:xfrm>
            <a:off x="2760679" y="3154252"/>
            <a:ext cx="2202847" cy="461665"/>
          </a:xfrm>
          <a:prstGeom prst="rect">
            <a:avLst/>
          </a:prstGeom>
          <a:noFill/>
        </p:spPr>
        <p:txBody>
          <a:bodyPr wrap="none" rtlCol="0">
            <a:spAutoFit/>
          </a:bodyPr>
          <a:lstStyle/>
          <a:p>
            <a:r>
              <a:rPr lang="de-DE" sz="2400" dirty="0">
                <a:solidFill>
                  <a:srgbClr val="115076"/>
                </a:solidFill>
              </a:rPr>
              <a:t>Galerie / Dorf</a:t>
            </a:r>
            <a:endParaRPr lang="en-GB" sz="2400" dirty="0">
              <a:solidFill>
                <a:srgbClr val="115076"/>
              </a:solidFill>
            </a:endParaRPr>
          </a:p>
        </p:txBody>
      </p:sp>
      <p:sp>
        <p:nvSpPr>
          <p:cNvPr id="10" name="TextBox 9">
            <a:extLst>
              <a:ext uri="{FF2B5EF4-FFF2-40B4-BE49-F238E27FC236}">
                <a16:creationId xmlns:a16="http://schemas.microsoft.com/office/drawing/2014/main" id="{82703E1B-3529-4D45-BB64-762D83A5690C}"/>
              </a:ext>
            </a:extLst>
          </p:cNvPr>
          <p:cNvSpPr txBox="1"/>
          <p:nvPr/>
        </p:nvSpPr>
        <p:spPr>
          <a:xfrm>
            <a:off x="2760679" y="3654389"/>
            <a:ext cx="2863284" cy="461665"/>
          </a:xfrm>
          <a:prstGeom prst="rect">
            <a:avLst/>
          </a:prstGeom>
          <a:noFill/>
        </p:spPr>
        <p:txBody>
          <a:bodyPr wrap="none" rtlCol="0">
            <a:spAutoFit/>
          </a:bodyPr>
          <a:lstStyle/>
          <a:p>
            <a:r>
              <a:rPr lang="de-DE" sz="2400" dirty="0">
                <a:solidFill>
                  <a:srgbClr val="115076"/>
                </a:solidFill>
              </a:rPr>
              <a:t>Schule / Geschäft</a:t>
            </a:r>
            <a:endParaRPr lang="en-GB" sz="2400" dirty="0">
              <a:solidFill>
                <a:srgbClr val="115076"/>
              </a:solidFill>
            </a:endParaRPr>
          </a:p>
        </p:txBody>
      </p:sp>
      <p:sp>
        <p:nvSpPr>
          <p:cNvPr id="11" name="TextBox 10">
            <a:extLst>
              <a:ext uri="{FF2B5EF4-FFF2-40B4-BE49-F238E27FC236}">
                <a16:creationId xmlns:a16="http://schemas.microsoft.com/office/drawing/2014/main" id="{B21C54D3-D4DB-404B-8AE6-27890A065BAC}"/>
              </a:ext>
            </a:extLst>
          </p:cNvPr>
          <p:cNvSpPr txBox="1"/>
          <p:nvPr/>
        </p:nvSpPr>
        <p:spPr>
          <a:xfrm>
            <a:off x="2760679" y="4154526"/>
            <a:ext cx="2980303" cy="461665"/>
          </a:xfrm>
          <a:prstGeom prst="rect">
            <a:avLst/>
          </a:prstGeom>
          <a:noFill/>
        </p:spPr>
        <p:txBody>
          <a:bodyPr wrap="none" rtlCol="0">
            <a:spAutoFit/>
          </a:bodyPr>
          <a:lstStyle/>
          <a:p>
            <a:r>
              <a:rPr lang="de-DE" sz="2400" dirty="0">
                <a:solidFill>
                  <a:srgbClr val="115076"/>
                </a:solidFill>
              </a:rPr>
              <a:t>Wasserpark / Band</a:t>
            </a:r>
            <a:endParaRPr lang="en-US" sz="2400" dirty="0">
              <a:solidFill>
                <a:srgbClr val="115076"/>
              </a:solidFill>
            </a:endParaRPr>
          </a:p>
        </p:txBody>
      </p:sp>
      <p:sp>
        <p:nvSpPr>
          <p:cNvPr id="12" name="TextBox 11">
            <a:extLst>
              <a:ext uri="{FF2B5EF4-FFF2-40B4-BE49-F238E27FC236}">
                <a16:creationId xmlns:a16="http://schemas.microsoft.com/office/drawing/2014/main" id="{0712B9C7-FFF8-9A4F-B079-9239D11ABA0A}"/>
              </a:ext>
            </a:extLst>
          </p:cNvPr>
          <p:cNvSpPr txBox="1"/>
          <p:nvPr/>
        </p:nvSpPr>
        <p:spPr>
          <a:xfrm>
            <a:off x="2760679" y="4654663"/>
            <a:ext cx="1893467" cy="461665"/>
          </a:xfrm>
          <a:prstGeom prst="rect">
            <a:avLst/>
          </a:prstGeom>
          <a:noFill/>
        </p:spPr>
        <p:txBody>
          <a:bodyPr wrap="none" rtlCol="0">
            <a:spAutoFit/>
          </a:bodyPr>
          <a:lstStyle/>
          <a:p>
            <a:r>
              <a:rPr lang="de-DE" sz="2400" dirty="0">
                <a:solidFill>
                  <a:srgbClr val="115076"/>
                </a:solidFill>
              </a:rPr>
              <a:t>Stadt / Dorf</a:t>
            </a:r>
            <a:endParaRPr lang="en-GB" sz="2400" dirty="0">
              <a:solidFill>
                <a:srgbClr val="115076"/>
              </a:solidFill>
            </a:endParaRPr>
          </a:p>
        </p:txBody>
      </p:sp>
      <p:sp>
        <p:nvSpPr>
          <p:cNvPr id="13" name="TextBox 12">
            <a:extLst>
              <a:ext uri="{FF2B5EF4-FFF2-40B4-BE49-F238E27FC236}">
                <a16:creationId xmlns:a16="http://schemas.microsoft.com/office/drawing/2014/main" id="{A0BCB9F3-C74D-B844-AB41-5F3B5F873C2D}"/>
              </a:ext>
            </a:extLst>
          </p:cNvPr>
          <p:cNvSpPr txBox="1"/>
          <p:nvPr/>
        </p:nvSpPr>
        <p:spPr>
          <a:xfrm>
            <a:off x="2760679" y="5120273"/>
            <a:ext cx="2400016" cy="461665"/>
          </a:xfrm>
          <a:prstGeom prst="rect">
            <a:avLst/>
          </a:prstGeom>
          <a:noFill/>
        </p:spPr>
        <p:txBody>
          <a:bodyPr wrap="none" rtlCol="0">
            <a:spAutoFit/>
          </a:bodyPr>
          <a:lstStyle/>
          <a:p>
            <a:r>
              <a:rPr lang="de-DE" sz="2400" dirty="0">
                <a:solidFill>
                  <a:srgbClr val="115076"/>
                </a:solidFill>
              </a:rPr>
              <a:t>Theater / Stadt</a:t>
            </a:r>
            <a:endParaRPr lang="en-US" sz="2400" dirty="0">
              <a:solidFill>
                <a:srgbClr val="115076"/>
              </a:solidFill>
            </a:endParaRPr>
          </a:p>
        </p:txBody>
      </p:sp>
      <p:sp>
        <p:nvSpPr>
          <p:cNvPr id="14" name="TextBox 13">
            <a:extLst>
              <a:ext uri="{FF2B5EF4-FFF2-40B4-BE49-F238E27FC236}">
                <a16:creationId xmlns:a16="http://schemas.microsoft.com/office/drawing/2014/main" id="{1607D709-787A-E743-A74E-628643E6B9AE}"/>
              </a:ext>
            </a:extLst>
          </p:cNvPr>
          <p:cNvSpPr txBox="1"/>
          <p:nvPr/>
        </p:nvSpPr>
        <p:spPr>
          <a:xfrm>
            <a:off x="2760679" y="5598628"/>
            <a:ext cx="2520242" cy="461665"/>
          </a:xfrm>
          <a:prstGeom prst="rect">
            <a:avLst/>
          </a:prstGeom>
          <a:noFill/>
        </p:spPr>
        <p:txBody>
          <a:bodyPr wrap="none" rtlCol="0">
            <a:spAutoFit/>
          </a:bodyPr>
          <a:lstStyle/>
          <a:p>
            <a:r>
              <a:rPr lang="de-DE" sz="2400" dirty="0">
                <a:solidFill>
                  <a:srgbClr val="115076"/>
                </a:solidFill>
              </a:rPr>
              <a:t>Konzert / Straße</a:t>
            </a:r>
            <a:endParaRPr lang="en-US" sz="2400" dirty="0">
              <a:solidFill>
                <a:srgbClr val="115076"/>
              </a:solidFill>
            </a:endParaRPr>
          </a:p>
        </p:txBody>
      </p:sp>
      <p:cxnSp>
        <p:nvCxnSpPr>
          <p:cNvPr id="17" name="Straight Connector 16">
            <a:extLst>
              <a:ext uri="{FF2B5EF4-FFF2-40B4-BE49-F238E27FC236}">
                <a16:creationId xmlns:a16="http://schemas.microsoft.com/office/drawing/2014/main" id="{1DB68026-A79E-5F48-89BF-D271CD4D470C}"/>
              </a:ext>
            </a:extLst>
          </p:cNvPr>
          <p:cNvCxnSpPr>
            <a:cxnSpLocks/>
          </p:cNvCxnSpPr>
          <p:nvPr/>
        </p:nvCxnSpPr>
        <p:spPr>
          <a:xfrm>
            <a:off x="3881378" y="2362703"/>
            <a:ext cx="766193" cy="1524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FC61EC-02EC-A648-80F9-0272220B5E00}"/>
              </a:ext>
            </a:extLst>
          </p:cNvPr>
          <p:cNvCxnSpPr>
            <a:cxnSpLocks/>
          </p:cNvCxnSpPr>
          <p:nvPr/>
        </p:nvCxnSpPr>
        <p:spPr>
          <a:xfrm flipV="1">
            <a:off x="2815519" y="2881480"/>
            <a:ext cx="807738" cy="11757"/>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63DFA9-8D96-E449-8E46-A0B8218374E2}"/>
              </a:ext>
            </a:extLst>
          </p:cNvPr>
          <p:cNvCxnSpPr>
            <a:cxnSpLocks/>
          </p:cNvCxnSpPr>
          <p:nvPr/>
        </p:nvCxnSpPr>
        <p:spPr>
          <a:xfrm>
            <a:off x="4193315" y="3384678"/>
            <a:ext cx="678779" cy="3191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A27E7CF-F296-A64A-98EB-DC56494891BC}"/>
              </a:ext>
            </a:extLst>
          </p:cNvPr>
          <p:cNvCxnSpPr>
            <a:cxnSpLocks/>
          </p:cNvCxnSpPr>
          <p:nvPr/>
        </p:nvCxnSpPr>
        <p:spPr>
          <a:xfrm>
            <a:off x="2850963" y="3889482"/>
            <a:ext cx="1011139" cy="762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B437C8-7021-2140-A2BD-D4E8575B4E0C}"/>
              </a:ext>
            </a:extLst>
          </p:cNvPr>
          <p:cNvCxnSpPr>
            <a:cxnSpLocks/>
          </p:cNvCxnSpPr>
          <p:nvPr/>
        </p:nvCxnSpPr>
        <p:spPr>
          <a:xfrm>
            <a:off x="4802420" y="4404907"/>
            <a:ext cx="821543" cy="1524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7B2F45-4D39-BA4A-B4E3-1FD1A80472AD}"/>
              </a:ext>
            </a:extLst>
          </p:cNvPr>
          <p:cNvCxnSpPr>
            <a:cxnSpLocks/>
          </p:cNvCxnSpPr>
          <p:nvPr/>
        </p:nvCxnSpPr>
        <p:spPr>
          <a:xfrm>
            <a:off x="2850963" y="4907214"/>
            <a:ext cx="821543" cy="1524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D4D4F33-2F06-6047-AF4F-FC0EF8ADAF2C}"/>
              </a:ext>
            </a:extLst>
          </p:cNvPr>
          <p:cNvCxnSpPr>
            <a:cxnSpLocks/>
          </p:cNvCxnSpPr>
          <p:nvPr/>
        </p:nvCxnSpPr>
        <p:spPr>
          <a:xfrm>
            <a:off x="2850962" y="5369435"/>
            <a:ext cx="1011140"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4DD76E7-EEB3-3F4C-B3B4-57167D3D6941}"/>
              </a:ext>
            </a:extLst>
          </p:cNvPr>
          <p:cNvCxnSpPr>
            <a:cxnSpLocks/>
          </p:cNvCxnSpPr>
          <p:nvPr/>
        </p:nvCxnSpPr>
        <p:spPr>
          <a:xfrm>
            <a:off x="2807211" y="5825505"/>
            <a:ext cx="1153476"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pic>
        <p:nvPicPr>
          <p:cNvPr id="19" name="Picture 18" descr="A bunch of items that are on display&#10;&#10;Description automatically generated">
            <a:extLst>
              <a:ext uri="{FF2B5EF4-FFF2-40B4-BE49-F238E27FC236}">
                <a16:creationId xmlns:a16="http://schemas.microsoft.com/office/drawing/2014/main" id="{E71798CF-8ABD-CA4B-AC9B-A11685727CE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2564" b="74794"/>
          <a:stretch/>
        </p:blipFill>
        <p:spPr>
          <a:xfrm rot="20826056">
            <a:off x="6231650" y="391768"/>
            <a:ext cx="1526806" cy="1032872"/>
          </a:xfrm>
          <a:prstGeom prst="rect">
            <a:avLst/>
          </a:prstGeom>
        </p:spPr>
      </p:pic>
      <p:pic>
        <p:nvPicPr>
          <p:cNvPr id="21" name="Picture 20" descr="A close up of a logo&#10;&#10;Description automatically generated">
            <a:extLst>
              <a:ext uri="{FF2B5EF4-FFF2-40B4-BE49-F238E27FC236}">
                <a16:creationId xmlns:a16="http://schemas.microsoft.com/office/drawing/2014/main" id="{563422EE-7294-FE41-A809-8DAAE8ADDD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1142">
            <a:off x="7775967" y="42499"/>
            <a:ext cx="1481838" cy="1623932"/>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D0BD978A-7EDD-1341-9286-7A4E12F4BD1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196115">
            <a:off x="9556891" y="279158"/>
            <a:ext cx="666488" cy="1239978"/>
          </a:xfrm>
          <a:prstGeom prst="rect">
            <a:avLst/>
          </a:prstGeom>
        </p:spPr>
      </p:pic>
      <p:pic>
        <p:nvPicPr>
          <p:cNvPr id="32" name="Graphic 31" descr="Music notes">
            <a:extLst>
              <a:ext uri="{FF2B5EF4-FFF2-40B4-BE49-F238E27FC236}">
                <a16:creationId xmlns:a16="http://schemas.microsoft.com/office/drawing/2014/main" id="{C3C90E43-EFEA-284A-A062-33761D5E71A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50696" y="942871"/>
            <a:ext cx="400110" cy="400110"/>
          </a:xfrm>
          <a:prstGeom prst="rect">
            <a:avLst/>
          </a:prstGeom>
        </p:spPr>
      </p:pic>
      <p:graphicFrame>
        <p:nvGraphicFramePr>
          <p:cNvPr id="51" name="Table 50">
            <a:extLst>
              <a:ext uri="{FF2B5EF4-FFF2-40B4-BE49-F238E27FC236}">
                <a16:creationId xmlns:a16="http://schemas.microsoft.com/office/drawing/2014/main" id="{A58FD37A-97EE-4F79-9324-FCDA75F4798F}"/>
              </a:ext>
            </a:extLst>
          </p:cNvPr>
          <p:cNvGraphicFramePr>
            <a:graphicFrameLocks noGrp="1"/>
          </p:cNvGraphicFramePr>
          <p:nvPr>
            <p:extLst>
              <p:ext uri="{D42A27DB-BD31-4B8C-83A1-F6EECF244321}">
                <p14:modId xmlns:p14="http://schemas.microsoft.com/office/powerpoint/2010/main" val="2172354320"/>
              </p:ext>
            </p:extLst>
          </p:nvPr>
        </p:nvGraphicFramePr>
        <p:xfrm>
          <a:off x="6126348" y="1632636"/>
          <a:ext cx="4129046" cy="4473603"/>
        </p:xfrm>
        <a:graphic>
          <a:graphicData uri="http://schemas.openxmlformats.org/drawingml/2006/table">
            <a:tbl>
              <a:tblPr firstRow="1" bandRow="1">
                <a:tableStyleId>{00A15C55-8517-42AA-B614-E9B94910E393}</a:tableStyleId>
              </a:tblPr>
              <a:tblGrid>
                <a:gridCol w="2064523">
                  <a:extLst>
                    <a:ext uri="{9D8B030D-6E8A-4147-A177-3AD203B41FA5}">
                      <a16:colId xmlns:a16="http://schemas.microsoft.com/office/drawing/2014/main" val="2755214761"/>
                    </a:ext>
                  </a:extLst>
                </a:gridCol>
                <a:gridCol w="2064523">
                  <a:extLst>
                    <a:ext uri="{9D8B030D-6E8A-4147-A177-3AD203B41FA5}">
                      <a16:colId xmlns:a16="http://schemas.microsoft.com/office/drawing/2014/main" val="1574303285"/>
                    </a:ext>
                  </a:extLst>
                </a:gridCol>
              </a:tblGrid>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effectLst/>
                          <a:uLnTx/>
                          <a:uFillTx/>
                        </a:rPr>
                        <a:t>jetzt</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letzten</a:t>
                      </a:r>
                      <a:r>
                        <a:rPr lang="en-GB" sz="2000" b="1" dirty="0"/>
                        <a:t> Monat</a:t>
                      </a:r>
                    </a:p>
                  </a:txBody>
                  <a:tcPr/>
                </a:tc>
                <a:extLst>
                  <a:ext uri="{0D108BD9-81ED-4DB2-BD59-A6C34878D82A}">
                    <a16:rowId xmlns:a16="http://schemas.microsoft.com/office/drawing/2014/main" val="64066842"/>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776103385"/>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077783681"/>
                  </a:ext>
                </a:extLst>
              </a:tr>
              <a:tr h="497067">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088017575"/>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626506346"/>
                  </a:ext>
                </a:extLst>
              </a:tr>
              <a:tr h="497067">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91606089"/>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924375623"/>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43836324"/>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76608180"/>
                  </a:ext>
                </a:extLst>
              </a:tr>
            </a:tbl>
          </a:graphicData>
        </a:graphic>
      </p:graphicFrame>
      <p:pic>
        <p:nvPicPr>
          <p:cNvPr id="52" name="Picture 51" descr="green checkmark">
            <a:extLst>
              <a:ext uri="{FF2B5EF4-FFF2-40B4-BE49-F238E27FC236}">
                <a16:creationId xmlns:a16="http://schemas.microsoft.com/office/drawing/2014/main" id="{711424BB-275C-4D11-9769-16B639AD2FC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57496" y="2280751"/>
            <a:ext cx="282522" cy="294294"/>
          </a:xfrm>
          <a:prstGeom prst="rect">
            <a:avLst/>
          </a:prstGeom>
        </p:spPr>
      </p:pic>
      <p:pic>
        <p:nvPicPr>
          <p:cNvPr id="53" name="Picture 52" descr="green checkmark">
            <a:extLst>
              <a:ext uri="{FF2B5EF4-FFF2-40B4-BE49-F238E27FC236}">
                <a16:creationId xmlns:a16="http://schemas.microsoft.com/office/drawing/2014/main" id="{88C2CDE5-EF4A-43D4-8659-FD0BDD388B3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68363" y="2715682"/>
            <a:ext cx="282522" cy="294294"/>
          </a:xfrm>
          <a:prstGeom prst="rect">
            <a:avLst/>
          </a:prstGeom>
        </p:spPr>
      </p:pic>
      <p:pic>
        <p:nvPicPr>
          <p:cNvPr id="54" name="Picture 53" descr="green checkmark">
            <a:extLst>
              <a:ext uri="{FF2B5EF4-FFF2-40B4-BE49-F238E27FC236}">
                <a16:creationId xmlns:a16="http://schemas.microsoft.com/office/drawing/2014/main" id="{82E3F122-4E38-46C0-AB7D-0BEFF83783F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43657" y="3242201"/>
            <a:ext cx="282522" cy="294294"/>
          </a:xfrm>
          <a:prstGeom prst="rect">
            <a:avLst/>
          </a:prstGeom>
        </p:spPr>
      </p:pic>
      <p:pic>
        <p:nvPicPr>
          <p:cNvPr id="55" name="Picture 54" descr="green checkmark">
            <a:extLst>
              <a:ext uri="{FF2B5EF4-FFF2-40B4-BE49-F238E27FC236}">
                <a16:creationId xmlns:a16="http://schemas.microsoft.com/office/drawing/2014/main" id="{75A13B58-6377-4A3A-B5FB-9AC029D3F9D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62185" y="3739764"/>
            <a:ext cx="282522" cy="294294"/>
          </a:xfrm>
          <a:prstGeom prst="rect">
            <a:avLst/>
          </a:prstGeom>
        </p:spPr>
      </p:pic>
      <p:pic>
        <p:nvPicPr>
          <p:cNvPr id="56" name="Picture 55" descr="green checkmark">
            <a:extLst>
              <a:ext uri="{FF2B5EF4-FFF2-40B4-BE49-F238E27FC236}">
                <a16:creationId xmlns:a16="http://schemas.microsoft.com/office/drawing/2014/main" id="{A6798F4C-88C4-4FEA-84AE-69EC0092391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00938" y="4245388"/>
            <a:ext cx="282522" cy="294294"/>
          </a:xfrm>
          <a:prstGeom prst="rect">
            <a:avLst/>
          </a:prstGeom>
        </p:spPr>
      </p:pic>
      <p:pic>
        <p:nvPicPr>
          <p:cNvPr id="57" name="Picture 56" descr="green checkmark">
            <a:extLst>
              <a:ext uri="{FF2B5EF4-FFF2-40B4-BE49-F238E27FC236}">
                <a16:creationId xmlns:a16="http://schemas.microsoft.com/office/drawing/2014/main" id="{E1958579-5BC8-4E3B-971D-4A64B4BA895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00938" y="4731973"/>
            <a:ext cx="282522" cy="294294"/>
          </a:xfrm>
          <a:prstGeom prst="rect">
            <a:avLst/>
          </a:prstGeom>
        </p:spPr>
      </p:pic>
      <p:pic>
        <p:nvPicPr>
          <p:cNvPr id="58" name="Picture 57" descr="green checkmark">
            <a:extLst>
              <a:ext uri="{FF2B5EF4-FFF2-40B4-BE49-F238E27FC236}">
                <a16:creationId xmlns:a16="http://schemas.microsoft.com/office/drawing/2014/main" id="{165613FE-4093-46C0-9330-B8975FF6573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57496" y="5177643"/>
            <a:ext cx="282522" cy="294294"/>
          </a:xfrm>
          <a:prstGeom prst="rect">
            <a:avLst/>
          </a:prstGeom>
        </p:spPr>
      </p:pic>
      <p:pic>
        <p:nvPicPr>
          <p:cNvPr id="59" name="Picture 58" descr="green checkmark">
            <a:extLst>
              <a:ext uri="{FF2B5EF4-FFF2-40B4-BE49-F238E27FC236}">
                <a16:creationId xmlns:a16="http://schemas.microsoft.com/office/drawing/2014/main" id="{94E96887-2F62-46B5-A0EC-09D11B7DE4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00938" y="5735160"/>
            <a:ext cx="282522" cy="294294"/>
          </a:xfrm>
          <a:prstGeom prst="rect">
            <a:avLst/>
          </a:prstGeom>
        </p:spPr>
      </p:pic>
    </p:spTree>
    <p:extLst>
      <p:ext uri="{BB962C8B-B14F-4D97-AF65-F5344CB8AC3E}">
        <p14:creationId xmlns:p14="http://schemas.microsoft.com/office/powerpoint/2010/main" val="67817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P spid="12"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bin ich?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5">
            <a:extLst>
              <a:ext uri="{FF2B5EF4-FFF2-40B4-BE49-F238E27FC236}">
                <a16:creationId xmlns:a16="http://schemas.microsoft.com/office/drawing/2014/main" id="{C3C3E16E-C88F-5C44-9266-F5B6E68069CD}"/>
              </a:ext>
            </a:extLst>
          </p:cNvPr>
          <p:cNvSpPr/>
          <p:nvPr/>
        </p:nvSpPr>
        <p:spPr>
          <a:xfrm>
            <a:off x="182880" y="1383101"/>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Person 1</a:t>
            </a:r>
          </a:p>
          <a:p>
            <a:pPr marL="342900" indent="-342900">
              <a:buAutoNum type="arabicPeriod"/>
            </a:pPr>
            <a:r>
              <a:rPr lang="en-US" dirty="0">
                <a:solidFill>
                  <a:srgbClr val="115076"/>
                </a:solidFill>
              </a:rPr>
              <a:t>Visits </a:t>
            </a:r>
            <a:r>
              <a:rPr lang="en-US" dirty="0" err="1">
                <a:solidFill>
                  <a:srgbClr val="115076"/>
                </a:solidFill>
              </a:rPr>
              <a:t>Münich</a:t>
            </a:r>
            <a:endParaRPr lang="en-US" dirty="0">
              <a:solidFill>
                <a:srgbClr val="115076"/>
              </a:solidFill>
            </a:endParaRPr>
          </a:p>
          <a:p>
            <a:pPr marL="342900" indent="-342900">
              <a:buAutoNum type="arabicPeriod"/>
            </a:pPr>
            <a:r>
              <a:rPr lang="en-US" dirty="0">
                <a:solidFill>
                  <a:srgbClr val="115076"/>
                </a:solidFill>
              </a:rPr>
              <a:t>Buys coat</a:t>
            </a:r>
          </a:p>
          <a:p>
            <a:pPr marL="342900" indent="-342900">
              <a:buAutoNum type="arabicPeriod"/>
            </a:pPr>
            <a:r>
              <a:rPr lang="en-US" dirty="0">
                <a:solidFill>
                  <a:srgbClr val="115076"/>
                </a:solidFill>
              </a:rPr>
              <a:t>Has holidays in Switzerland</a:t>
            </a:r>
          </a:p>
          <a:p>
            <a:pPr marL="342900" indent="-342900">
              <a:buAutoNum type="arabicPeriod"/>
            </a:pPr>
            <a:r>
              <a:rPr lang="en-US" dirty="0">
                <a:solidFill>
                  <a:srgbClr val="115076"/>
                </a:solidFill>
              </a:rPr>
              <a:t>Plays handball</a:t>
            </a:r>
          </a:p>
          <a:p>
            <a:pPr marL="342900" indent="-342900">
              <a:buAutoNum type="arabicPeriod"/>
            </a:pPr>
            <a:r>
              <a:rPr lang="en-US" dirty="0">
                <a:solidFill>
                  <a:srgbClr val="115076"/>
                </a:solidFill>
              </a:rPr>
              <a:t>Works at a festival</a:t>
            </a:r>
          </a:p>
          <a:p>
            <a:pPr marL="342900" indent="-342900">
              <a:buAutoNum type="arabicPeriod"/>
            </a:pPr>
            <a:r>
              <a:rPr lang="en-US" dirty="0">
                <a:solidFill>
                  <a:srgbClr val="115076"/>
                </a:solidFill>
              </a:rPr>
              <a:t>Often cooks</a:t>
            </a:r>
          </a:p>
          <a:p>
            <a:pPr marL="342900" indent="-342900">
              <a:buAutoNum type="arabicPeriod"/>
            </a:pPr>
            <a:endParaRPr lang="en-US" dirty="0">
              <a:solidFill>
                <a:srgbClr val="115076"/>
              </a:solidFill>
            </a:endParaRPr>
          </a:p>
        </p:txBody>
      </p:sp>
      <p:sp>
        <p:nvSpPr>
          <p:cNvPr id="9" name="Rounded Rectangle 8">
            <a:extLst>
              <a:ext uri="{FF2B5EF4-FFF2-40B4-BE49-F238E27FC236}">
                <a16:creationId xmlns:a16="http://schemas.microsoft.com/office/drawing/2014/main" id="{A6BDAC72-AE80-F04D-8F52-81E503ECDDF3}"/>
              </a:ext>
            </a:extLst>
          </p:cNvPr>
          <p:cNvSpPr/>
          <p:nvPr/>
        </p:nvSpPr>
        <p:spPr>
          <a:xfrm>
            <a:off x="236220" y="3924439"/>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Person 4</a:t>
            </a:r>
          </a:p>
          <a:p>
            <a:pPr marL="342900" indent="-342900">
              <a:buAutoNum type="arabicPeriod"/>
            </a:pPr>
            <a:r>
              <a:rPr lang="en-US" dirty="0">
                <a:solidFill>
                  <a:srgbClr val="115076"/>
                </a:solidFill>
              </a:rPr>
              <a:t>Often cooks</a:t>
            </a:r>
          </a:p>
          <a:p>
            <a:pPr marL="342900" indent="-342900">
              <a:buAutoNum type="arabicPeriod"/>
            </a:pPr>
            <a:r>
              <a:rPr lang="en-US" dirty="0">
                <a:solidFill>
                  <a:srgbClr val="115076"/>
                </a:solidFill>
              </a:rPr>
              <a:t>Has holidays in Switzerland</a:t>
            </a:r>
          </a:p>
          <a:p>
            <a:pPr marL="342900" indent="-342900">
              <a:buAutoNum type="arabicPeriod"/>
            </a:pPr>
            <a:r>
              <a:rPr lang="en-US" dirty="0">
                <a:solidFill>
                  <a:srgbClr val="115076"/>
                </a:solidFill>
              </a:rPr>
              <a:t>Buys coat</a:t>
            </a:r>
          </a:p>
          <a:p>
            <a:pPr marL="342900" indent="-342900">
              <a:buAutoNum type="arabicPeriod"/>
            </a:pPr>
            <a:r>
              <a:rPr lang="en-US" dirty="0">
                <a:solidFill>
                  <a:srgbClr val="115076"/>
                </a:solidFill>
              </a:rPr>
              <a:t>Visits </a:t>
            </a:r>
            <a:r>
              <a:rPr lang="en-US" dirty="0" err="1">
                <a:solidFill>
                  <a:srgbClr val="115076"/>
                </a:solidFill>
              </a:rPr>
              <a:t>Münich</a:t>
            </a:r>
            <a:endParaRPr lang="en-US" dirty="0">
              <a:solidFill>
                <a:srgbClr val="115076"/>
              </a:solidFill>
            </a:endParaRPr>
          </a:p>
          <a:p>
            <a:pPr marL="342900" indent="-342900">
              <a:buAutoNum type="arabicPeriod"/>
            </a:pPr>
            <a:r>
              <a:rPr lang="en-US" dirty="0">
                <a:solidFill>
                  <a:srgbClr val="115076"/>
                </a:solidFill>
              </a:rPr>
              <a:t>Worked at a festival</a:t>
            </a:r>
          </a:p>
          <a:p>
            <a:pPr marL="342900" indent="-342900">
              <a:buAutoNum type="arabicPeriod"/>
            </a:pPr>
            <a:r>
              <a:rPr lang="en-US" dirty="0">
                <a:solidFill>
                  <a:srgbClr val="115076"/>
                </a:solidFill>
              </a:rPr>
              <a:t>Plays handball</a:t>
            </a:r>
          </a:p>
        </p:txBody>
      </p:sp>
      <p:sp>
        <p:nvSpPr>
          <p:cNvPr id="11" name="Rounded Rectangle 10">
            <a:extLst>
              <a:ext uri="{FF2B5EF4-FFF2-40B4-BE49-F238E27FC236}">
                <a16:creationId xmlns:a16="http://schemas.microsoft.com/office/drawing/2014/main" id="{560540D1-2BE0-3E4C-A40A-78FF719EBF48}"/>
              </a:ext>
            </a:extLst>
          </p:cNvPr>
          <p:cNvSpPr/>
          <p:nvPr/>
        </p:nvSpPr>
        <p:spPr>
          <a:xfrm>
            <a:off x="4160520" y="1383101"/>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Person 2</a:t>
            </a:r>
          </a:p>
          <a:p>
            <a:pPr marL="342900" indent="-342900">
              <a:buAutoNum type="arabicPeriod"/>
            </a:pPr>
            <a:r>
              <a:rPr lang="en-US" dirty="0">
                <a:solidFill>
                  <a:srgbClr val="115076"/>
                </a:solidFill>
              </a:rPr>
              <a:t>Has holidays in Switzerland</a:t>
            </a:r>
          </a:p>
          <a:p>
            <a:pPr marL="342900" indent="-342900">
              <a:buAutoNum type="arabicPeriod"/>
            </a:pPr>
            <a:r>
              <a:rPr lang="en-US" dirty="0">
                <a:solidFill>
                  <a:srgbClr val="115076"/>
                </a:solidFill>
              </a:rPr>
              <a:t>Buys coat</a:t>
            </a:r>
          </a:p>
          <a:p>
            <a:pPr marL="342900" indent="-342900">
              <a:buAutoNum type="arabicPeriod"/>
            </a:pPr>
            <a:r>
              <a:rPr lang="en-US" dirty="0">
                <a:solidFill>
                  <a:srgbClr val="115076"/>
                </a:solidFill>
              </a:rPr>
              <a:t>Plays handball</a:t>
            </a:r>
          </a:p>
          <a:p>
            <a:pPr marL="342900" indent="-342900">
              <a:buAutoNum type="arabicPeriod"/>
            </a:pPr>
            <a:r>
              <a:rPr lang="en-US" dirty="0">
                <a:solidFill>
                  <a:srgbClr val="115076"/>
                </a:solidFill>
              </a:rPr>
              <a:t>Often cooked</a:t>
            </a:r>
          </a:p>
          <a:p>
            <a:pPr marL="342900" indent="-342900">
              <a:buAutoNum type="arabicPeriod"/>
            </a:pPr>
            <a:r>
              <a:rPr lang="en-US" dirty="0">
                <a:solidFill>
                  <a:srgbClr val="115076"/>
                </a:solidFill>
              </a:rPr>
              <a:t>Works at a festival</a:t>
            </a:r>
          </a:p>
          <a:p>
            <a:pPr marL="342900" indent="-342900">
              <a:buAutoNum type="arabicPeriod"/>
            </a:pPr>
            <a:r>
              <a:rPr lang="en-US" dirty="0">
                <a:solidFill>
                  <a:srgbClr val="115076"/>
                </a:solidFill>
              </a:rPr>
              <a:t>Visits </a:t>
            </a:r>
            <a:r>
              <a:rPr lang="en-US" dirty="0" err="1">
                <a:solidFill>
                  <a:srgbClr val="115076"/>
                </a:solidFill>
              </a:rPr>
              <a:t>Münich</a:t>
            </a:r>
            <a:endParaRPr lang="en-US" dirty="0">
              <a:solidFill>
                <a:srgbClr val="115076"/>
              </a:solidFill>
            </a:endParaRPr>
          </a:p>
        </p:txBody>
      </p:sp>
      <p:sp>
        <p:nvSpPr>
          <p:cNvPr id="12" name="Rounded Rectangle 11">
            <a:extLst>
              <a:ext uri="{FF2B5EF4-FFF2-40B4-BE49-F238E27FC236}">
                <a16:creationId xmlns:a16="http://schemas.microsoft.com/office/drawing/2014/main" id="{2040F8BB-F15A-D646-9867-AD116BAB1846}"/>
              </a:ext>
            </a:extLst>
          </p:cNvPr>
          <p:cNvSpPr/>
          <p:nvPr/>
        </p:nvSpPr>
        <p:spPr>
          <a:xfrm>
            <a:off x="8138160" y="1320790"/>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Person 3</a:t>
            </a:r>
          </a:p>
          <a:p>
            <a:pPr marL="342900" indent="-342900">
              <a:buAutoNum type="arabicPeriod"/>
            </a:pPr>
            <a:r>
              <a:rPr lang="en-US" dirty="0">
                <a:solidFill>
                  <a:srgbClr val="115076"/>
                </a:solidFill>
              </a:rPr>
              <a:t>Often cooked</a:t>
            </a:r>
          </a:p>
          <a:p>
            <a:pPr marL="342900" indent="-342900">
              <a:buAutoNum type="arabicPeriod"/>
            </a:pPr>
            <a:r>
              <a:rPr lang="en-US" dirty="0">
                <a:solidFill>
                  <a:srgbClr val="115076"/>
                </a:solidFill>
              </a:rPr>
              <a:t>Visited </a:t>
            </a:r>
            <a:r>
              <a:rPr lang="en-US" dirty="0" err="1">
                <a:solidFill>
                  <a:srgbClr val="115076"/>
                </a:solidFill>
              </a:rPr>
              <a:t>Münich</a:t>
            </a:r>
            <a:endParaRPr lang="en-US" dirty="0">
              <a:solidFill>
                <a:srgbClr val="115076"/>
              </a:solidFill>
            </a:endParaRPr>
          </a:p>
          <a:p>
            <a:pPr marL="342900" indent="-342900">
              <a:buAutoNum type="arabicPeriod"/>
            </a:pPr>
            <a:r>
              <a:rPr lang="en-US" dirty="0">
                <a:solidFill>
                  <a:srgbClr val="115076"/>
                </a:solidFill>
              </a:rPr>
              <a:t>Worked at a festival</a:t>
            </a:r>
          </a:p>
          <a:p>
            <a:pPr marL="342900" indent="-342900">
              <a:buAutoNum type="arabicPeriod"/>
            </a:pPr>
            <a:r>
              <a:rPr lang="en-US" dirty="0">
                <a:solidFill>
                  <a:srgbClr val="115076"/>
                </a:solidFill>
              </a:rPr>
              <a:t>Had holidays in Switzerland</a:t>
            </a:r>
          </a:p>
          <a:p>
            <a:pPr marL="342900" indent="-342900">
              <a:buAutoNum type="arabicPeriod"/>
            </a:pPr>
            <a:r>
              <a:rPr lang="en-US" dirty="0">
                <a:solidFill>
                  <a:srgbClr val="115076"/>
                </a:solidFill>
              </a:rPr>
              <a:t>Bought coat</a:t>
            </a:r>
          </a:p>
          <a:p>
            <a:pPr marL="342900" indent="-342900">
              <a:buAutoNum type="arabicPeriod"/>
            </a:pPr>
            <a:r>
              <a:rPr lang="en-US" dirty="0">
                <a:solidFill>
                  <a:srgbClr val="115076"/>
                </a:solidFill>
              </a:rPr>
              <a:t>Played handball</a:t>
            </a:r>
          </a:p>
          <a:p>
            <a:pPr marL="342900" indent="-342900">
              <a:buAutoNum type="arabicPeriod"/>
            </a:pPr>
            <a:endParaRPr lang="en-US" dirty="0">
              <a:solidFill>
                <a:srgbClr val="115076"/>
              </a:solidFill>
            </a:endParaRPr>
          </a:p>
        </p:txBody>
      </p:sp>
      <p:sp>
        <p:nvSpPr>
          <p:cNvPr id="13" name="Rounded Rectangle 12">
            <a:extLst>
              <a:ext uri="{FF2B5EF4-FFF2-40B4-BE49-F238E27FC236}">
                <a16:creationId xmlns:a16="http://schemas.microsoft.com/office/drawing/2014/main" id="{07F05A55-1DA1-9A49-BC1C-10B47EF98712}"/>
              </a:ext>
            </a:extLst>
          </p:cNvPr>
          <p:cNvSpPr/>
          <p:nvPr/>
        </p:nvSpPr>
        <p:spPr>
          <a:xfrm>
            <a:off x="4160520" y="3924439"/>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Person 5</a:t>
            </a:r>
          </a:p>
          <a:p>
            <a:pPr marL="342900" indent="-342900">
              <a:buAutoNum type="arabicPeriod"/>
            </a:pPr>
            <a:r>
              <a:rPr lang="en-US" dirty="0">
                <a:solidFill>
                  <a:srgbClr val="115076"/>
                </a:solidFill>
              </a:rPr>
              <a:t>Played handball</a:t>
            </a:r>
          </a:p>
          <a:p>
            <a:pPr marL="342900" indent="-342900">
              <a:buAutoNum type="arabicPeriod"/>
            </a:pPr>
            <a:r>
              <a:rPr lang="en-US" dirty="0">
                <a:solidFill>
                  <a:srgbClr val="115076"/>
                </a:solidFill>
              </a:rPr>
              <a:t>Buys coat</a:t>
            </a:r>
          </a:p>
          <a:p>
            <a:pPr marL="342900" indent="-342900">
              <a:buAutoNum type="arabicPeriod"/>
            </a:pPr>
            <a:r>
              <a:rPr lang="en-US" dirty="0">
                <a:solidFill>
                  <a:srgbClr val="115076"/>
                </a:solidFill>
              </a:rPr>
              <a:t>Had holidays in Switzerland</a:t>
            </a:r>
          </a:p>
          <a:p>
            <a:pPr marL="342900" indent="-342900">
              <a:buAutoNum type="arabicPeriod"/>
            </a:pPr>
            <a:r>
              <a:rPr lang="en-US" dirty="0">
                <a:solidFill>
                  <a:srgbClr val="115076"/>
                </a:solidFill>
              </a:rPr>
              <a:t>Visited München</a:t>
            </a:r>
          </a:p>
          <a:p>
            <a:pPr marL="342900" indent="-342900">
              <a:buAutoNum type="arabicPeriod"/>
            </a:pPr>
            <a:r>
              <a:rPr lang="en-US" dirty="0">
                <a:solidFill>
                  <a:srgbClr val="115076"/>
                </a:solidFill>
              </a:rPr>
              <a:t>Worked at a festival</a:t>
            </a:r>
          </a:p>
          <a:p>
            <a:pPr marL="342900" indent="-342900">
              <a:buAutoNum type="arabicPeriod"/>
            </a:pPr>
            <a:r>
              <a:rPr lang="en-US" dirty="0">
                <a:solidFill>
                  <a:srgbClr val="115076"/>
                </a:solidFill>
              </a:rPr>
              <a:t>Often cooked</a:t>
            </a:r>
          </a:p>
          <a:p>
            <a:pPr marL="342900" indent="-342900">
              <a:buAutoNum type="arabicPeriod"/>
            </a:pPr>
            <a:endParaRPr lang="en-US" dirty="0">
              <a:solidFill>
                <a:srgbClr val="115076"/>
              </a:solidFill>
            </a:endParaRPr>
          </a:p>
        </p:txBody>
      </p:sp>
      <p:sp>
        <p:nvSpPr>
          <p:cNvPr id="14" name="Rounded Rectangle 13">
            <a:extLst>
              <a:ext uri="{FF2B5EF4-FFF2-40B4-BE49-F238E27FC236}">
                <a16:creationId xmlns:a16="http://schemas.microsoft.com/office/drawing/2014/main" id="{6FD1D93C-BB89-7044-B9F7-7C2F0CDCD2D9}"/>
              </a:ext>
            </a:extLst>
          </p:cNvPr>
          <p:cNvSpPr/>
          <p:nvPr/>
        </p:nvSpPr>
        <p:spPr>
          <a:xfrm>
            <a:off x="8138160" y="3924439"/>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Person 6</a:t>
            </a:r>
          </a:p>
          <a:p>
            <a:pPr marL="342900" indent="-342900">
              <a:buFontTx/>
              <a:buAutoNum type="arabicPeriod"/>
            </a:pPr>
            <a:r>
              <a:rPr lang="en-US" dirty="0">
                <a:solidFill>
                  <a:srgbClr val="115076"/>
                </a:solidFill>
              </a:rPr>
              <a:t>Often cooks</a:t>
            </a:r>
          </a:p>
          <a:p>
            <a:pPr marL="342900" indent="-342900">
              <a:buAutoNum type="arabicPeriod"/>
            </a:pPr>
            <a:r>
              <a:rPr lang="en-US" dirty="0">
                <a:solidFill>
                  <a:srgbClr val="115076"/>
                </a:solidFill>
              </a:rPr>
              <a:t>Visited </a:t>
            </a:r>
            <a:r>
              <a:rPr lang="en-US" dirty="0" err="1">
                <a:solidFill>
                  <a:srgbClr val="115076"/>
                </a:solidFill>
              </a:rPr>
              <a:t>Münich</a:t>
            </a:r>
            <a:endParaRPr lang="en-US" dirty="0">
              <a:solidFill>
                <a:srgbClr val="115076"/>
              </a:solidFill>
            </a:endParaRPr>
          </a:p>
          <a:p>
            <a:pPr marL="342900" indent="-342900">
              <a:buAutoNum type="arabicPeriod"/>
            </a:pPr>
            <a:r>
              <a:rPr lang="en-US" dirty="0">
                <a:solidFill>
                  <a:srgbClr val="115076"/>
                </a:solidFill>
              </a:rPr>
              <a:t>Bought coat</a:t>
            </a:r>
          </a:p>
          <a:p>
            <a:pPr marL="342900" indent="-342900">
              <a:buAutoNum type="arabicPeriod"/>
            </a:pPr>
            <a:r>
              <a:rPr lang="en-US" dirty="0">
                <a:solidFill>
                  <a:srgbClr val="115076"/>
                </a:solidFill>
              </a:rPr>
              <a:t>Had holidays in Switzerland</a:t>
            </a:r>
          </a:p>
          <a:p>
            <a:pPr marL="342900" indent="-342900">
              <a:buAutoNum type="arabicPeriod"/>
            </a:pPr>
            <a:r>
              <a:rPr lang="en-US" dirty="0">
                <a:solidFill>
                  <a:srgbClr val="115076"/>
                </a:solidFill>
              </a:rPr>
              <a:t>Played handball</a:t>
            </a:r>
          </a:p>
          <a:p>
            <a:pPr marL="342900" indent="-342900">
              <a:buAutoNum type="arabicPeriod"/>
            </a:pPr>
            <a:r>
              <a:rPr lang="en-US" dirty="0">
                <a:solidFill>
                  <a:srgbClr val="115076"/>
                </a:solidFill>
              </a:rPr>
              <a:t>Worked  at festival</a:t>
            </a:r>
          </a:p>
          <a:p>
            <a:pPr marL="342900" indent="-342900">
              <a:buAutoNum type="arabicPeriod"/>
            </a:pPr>
            <a:endParaRPr lang="en-US" dirty="0">
              <a:solidFill>
                <a:srgbClr val="115076"/>
              </a:solidFill>
            </a:endParaRPr>
          </a:p>
        </p:txBody>
      </p:sp>
      <p:pic>
        <p:nvPicPr>
          <p:cNvPr id="15" name="Picture 14">
            <a:extLst>
              <a:ext uri="{FF2B5EF4-FFF2-40B4-BE49-F238E27FC236}">
                <a16:creationId xmlns:a16="http://schemas.microsoft.com/office/drawing/2014/main" id="{81DA31FA-6442-164E-ACC0-59FE42DB8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4817" y="-15691"/>
            <a:ext cx="1117600" cy="1384176"/>
          </a:xfrm>
          <a:prstGeom prst="rect">
            <a:avLst/>
          </a:prstGeom>
        </p:spPr>
      </p:pic>
    </p:spTree>
    <p:extLst>
      <p:ext uri="{BB962C8B-B14F-4D97-AF65-F5344CB8AC3E}">
        <p14:creationId xmlns:p14="http://schemas.microsoft.com/office/powerpoint/2010/main" val="39406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D6F0299D-EB61-3942-9A12-B5537C403495}"/>
              </a:ext>
            </a:extLst>
          </p:cNvPr>
          <p:cNvGrpSpPr/>
          <p:nvPr/>
        </p:nvGrpSpPr>
        <p:grpSpPr>
          <a:xfrm>
            <a:off x="3941087" y="1316391"/>
            <a:ext cx="8016240" cy="4572000"/>
            <a:chOff x="3520440" y="1371600"/>
            <a:chExt cx="8016240" cy="4572000"/>
          </a:xfrm>
        </p:grpSpPr>
        <p:sp>
          <p:nvSpPr>
            <p:cNvPr id="2" name="Rectangle 1">
              <a:extLst>
                <a:ext uri="{FF2B5EF4-FFF2-40B4-BE49-F238E27FC236}">
                  <a16:creationId xmlns:a16="http://schemas.microsoft.com/office/drawing/2014/main" id="{76071148-1C6C-BB44-9B2C-10F646F830E6}"/>
                </a:ext>
              </a:extLst>
            </p:cNvPr>
            <p:cNvSpPr/>
            <p:nvPr/>
          </p:nvSpPr>
          <p:spPr>
            <a:xfrm>
              <a:off x="3520440" y="1371600"/>
              <a:ext cx="8016240" cy="4572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50EE2B17-5D60-0444-8339-C229265B84FD}"/>
                </a:ext>
              </a:extLst>
            </p:cNvPr>
            <p:cNvCxnSpPr/>
            <p:nvPr/>
          </p:nvCxnSpPr>
          <p:spPr>
            <a:xfrm>
              <a:off x="7513320" y="1676400"/>
              <a:ext cx="0" cy="4008120"/>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B3F702-00C5-BD47-BAC1-5D9F309FB3EC}"/>
              </a:ext>
            </a:extLst>
          </p:cNvPr>
          <p:cNvSpPr/>
          <p:nvPr/>
        </p:nvSpPr>
        <p:spPr>
          <a:xfrm>
            <a:off x="234673" y="1322141"/>
            <a:ext cx="3516489" cy="145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739C93-139D-914F-A441-DB582E0C2709}"/>
              </a:ext>
            </a:extLst>
          </p:cNvPr>
          <p:cNvSpPr/>
          <p:nvPr/>
        </p:nvSpPr>
        <p:spPr>
          <a:xfrm>
            <a:off x="228600" y="2877484"/>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3B7300-3578-3643-B983-8740362E4E14}"/>
              </a:ext>
            </a:extLst>
          </p:cNvPr>
          <p:cNvSpPr/>
          <p:nvPr/>
        </p:nvSpPr>
        <p:spPr>
          <a:xfrm>
            <a:off x="216099" y="4434840"/>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BE11D55-9075-B74C-8167-5A355E70FB12}"/>
              </a:ext>
            </a:extLst>
          </p:cNvPr>
          <p:cNvSpPr txBox="1"/>
          <p:nvPr/>
        </p:nvSpPr>
        <p:spPr>
          <a:xfrm>
            <a:off x="448033" y="1390358"/>
            <a:ext cx="931665" cy="461665"/>
          </a:xfrm>
          <a:prstGeom prst="rect">
            <a:avLst/>
          </a:prstGeom>
          <a:noFill/>
        </p:spPr>
        <p:txBody>
          <a:bodyPr wrap="none" rtlCol="0">
            <a:spAutoFit/>
          </a:bodyPr>
          <a:lstStyle/>
          <a:p>
            <a:pPr algn="l"/>
            <a:r>
              <a:rPr lang="en-US" sz="2400" dirty="0" err="1">
                <a:solidFill>
                  <a:schemeClr val="accent5">
                    <a:lumMod val="50000"/>
                  </a:schemeClr>
                </a:solidFill>
                <a:latin typeface="Bradley Hand" pitchFamily="2" charset="77"/>
              </a:rPr>
              <a:t>dann</a:t>
            </a:r>
            <a:endParaRPr lang="en-US" sz="2400" dirty="0">
              <a:solidFill>
                <a:schemeClr val="accent5">
                  <a:lumMod val="50000"/>
                </a:schemeClr>
              </a:solidFill>
              <a:latin typeface="Bradley Hand" pitchFamily="2" charset="77"/>
            </a:endParaRPr>
          </a:p>
        </p:txBody>
      </p:sp>
      <p:sp>
        <p:nvSpPr>
          <p:cNvPr id="19" name="TextBox 18">
            <a:extLst>
              <a:ext uri="{FF2B5EF4-FFF2-40B4-BE49-F238E27FC236}">
                <a16:creationId xmlns:a16="http://schemas.microsoft.com/office/drawing/2014/main" id="{20C76616-7C28-924C-A684-C045E7539DF9}"/>
              </a:ext>
            </a:extLst>
          </p:cNvPr>
          <p:cNvSpPr txBox="1"/>
          <p:nvPr/>
        </p:nvSpPr>
        <p:spPr>
          <a:xfrm>
            <a:off x="348647" y="2265747"/>
            <a:ext cx="1031051" cy="461665"/>
          </a:xfrm>
          <a:prstGeom prst="rect">
            <a:avLst/>
          </a:prstGeom>
          <a:noFill/>
        </p:spPr>
        <p:txBody>
          <a:bodyPr wrap="none" rtlCol="0">
            <a:spAutoFit/>
          </a:bodyPr>
          <a:lstStyle/>
          <a:p>
            <a:pPr algn="l"/>
            <a:r>
              <a:rPr lang="en-US" sz="2400" dirty="0" err="1">
                <a:solidFill>
                  <a:schemeClr val="accent5">
                    <a:lumMod val="50000"/>
                  </a:schemeClr>
                </a:solidFill>
                <a:latin typeface="Bradley Hand" pitchFamily="2" charset="77"/>
              </a:rPr>
              <a:t>zuerst</a:t>
            </a:r>
            <a:endParaRPr lang="en-US" sz="2400" dirty="0">
              <a:solidFill>
                <a:schemeClr val="accent5">
                  <a:lumMod val="50000"/>
                </a:schemeClr>
              </a:solidFill>
              <a:latin typeface="Bradley Hand" pitchFamily="2" charset="77"/>
            </a:endParaRPr>
          </a:p>
        </p:txBody>
      </p:sp>
      <p:sp>
        <p:nvSpPr>
          <p:cNvPr id="20" name="TextBox 19">
            <a:extLst>
              <a:ext uri="{FF2B5EF4-FFF2-40B4-BE49-F238E27FC236}">
                <a16:creationId xmlns:a16="http://schemas.microsoft.com/office/drawing/2014/main" id="{5D9C52D0-A9E1-EA46-ACB5-1678D5C8F976}"/>
              </a:ext>
            </a:extLst>
          </p:cNvPr>
          <p:cNvSpPr txBox="1"/>
          <p:nvPr/>
        </p:nvSpPr>
        <p:spPr>
          <a:xfrm>
            <a:off x="1687735" y="1388851"/>
            <a:ext cx="971741" cy="461665"/>
          </a:xfrm>
          <a:prstGeom prst="rect">
            <a:avLst/>
          </a:prstGeom>
          <a:noFill/>
        </p:spPr>
        <p:txBody>
          <a:bodyPr wrap="none" rtlCol="0">
            <a:spAutoFit/>
          </a:bodyPr>
          <a:lstStyle/>
          <a:p>
            <a:pPr algn="l"/>
            <a:r>
              <a:rPr lang="en-US" sz="2400" dirty="0" err="1">
                <a:solidFill>
                  <a:schemeClr val="accent5">
                    <a:lumMod val="50000"/>
                  </a:schemeClr>
                </a:solidFill>
                <a:latin typeface="Bradley Hand" pitchFamily="2" charset="77"/>
              </a:rPr>
              <a:t>später</a:t>
            </a:r>
            <a:endParaRPr lang="en-US" sz="2400" dirty="0">
              <a:solidFill>
                <a:schemeClr val="accent5">
                  <a:lumMod val="50000"/>
                </a:schemeClr>
              </a:solidFill>
              <a:latin typeface="Bradley Hand" pitchFamily="2" charset="77"/>
            </a:endParaRPr>
          </a:p>
        </p:txBody>
      </p:sp>
      <p:sp>
        <p:nvSpPr>
          <p:cNvPr id="22" name="TextBox 21">
            <a:extLst>
              <a:ext uri="{FF2B5EF4-FFF2-40B4-BE49-F238E27FC236}">
                <a16:creationId xmlns:a16="http://schemas.microsoft.com/office/drawing/2014/main" id="{46FA0710-B7EA-0148-9CFC-D041909DB6AB}"/>
              </a:ext>
            </a:extLst>
          </p:cNvPr>
          <p:cNvSpPr txBox="1"/>
          <p:nvPr/>
        </p:nvSpPr>
        <p:spPr>
          <a:xfrm>
            <a:off x="756740" y="1828756"/>
            <a:ext cx="1625766" cy="461665"/>
          </a:xfrm>
          <a:prstGeom prst="rect">
            <a:avLst/>
          </a:prstGeom>
          <a:noFill/>
        </p:spPr>
        <p:txBody>
          <a:bodyPr wrap="none" rtlCol="0">
            <a:spAutoFit/>
          </a:bodyPr>
          <a:lstStyle/>
          <a:p>
            <a:pPr algn="l"/>
            <a:r>
              <a:rPr lang="en-US" sz="2400" dirty="0" err="1">
                <a:solidFill>
                  <a:schemeClr val="accent5">
                    <a:lumMod val="50000"/>
                  </a:schemeClr>
                </a:solidFill>
                <a:latin typeface="Bradley Hand" pitchFamily="2" charset="77"/>
              </a:rPr>
              <a:t>schließlich</a:t>
            </a:r>
            <a:endParaRPr lang="en-US" sz="2400" dirty="0">
              <a:solidFill>
                <a:schemeClr val="accent5">
                  <a:lumMod val="50000"/>
                </a:schemeClr>
              </a:solidFill>
              <a:latin typeface="Bradley Hand" pitchFamily="2" charset="77"/>
            </a:endParaRPr>
          </a:p>
        </p:txBody>
      </p:sp>
      <p:sp>
        <p:nvSpPr>
          <p:cNvPr id="23" name="TextBox 22">
            <a:extLst>
              <a:ext uri="{FF2B5EF4-FFF2-40B4-BE49-F238E27FC236}">
                <a16:creationId xmlns:a16="http://schemas.microsoft.com/office/drawing/2014/main" id="{3B212BD9-9563-DD4A-848E-9B14BFA8A9E6}"/>
              </a:ext>
            </a:extLst>
          </p:cNvPr>
          <p:cNvSpPr txBox="1"/>
          <p:nvPr/>
        </p:nvSpPr>
        <p:spPr>
          <a:xfrm>
            <a:off x="2193643" y="2217738"/>
            <a:ext cx="1180131" cy="461665"/>
          </a:xfrm>
          <a:prstGeom prst="rect">
            <a:avLst/>
          </a:prstGeom>
          <a:noFill/>
        </p:spPr>
        <p:txBody>
          <a:bodyPr wrap="none" rtlCol="0">
            <a:spAutoFit/>
          </a:bodyPr>
          <a:lstStyle/>
          <a:p>
            <a:pPr algn="l"/>
            <a:r>
              <a:rPr lang="en-US" sz="2400" dirty="0" err="1">
                <a:solidFill>
                  <a:schemeClr val="accent5">
                    <a:lumMod val="50000"/>
                  </a:schemeClr>
                </a:solidFill>
                <a:latin typeface="Bradley Hand" pitchFamily="2" charset="77"/>
              </a:rPr>
              <a:t>danach</a:t>
            </a:r>
            <a:endParaRPr lang="en-US" sz="2400" dirty="0">
              <a:solidFill>
                <a:schemeClr val="accent5">
                  <a:lumMod val="50000"/>
                </a:schemeClr>
              </a:solidFill>
              <a:latin typeface="Bradley Hand" pitchFamily="2" charset="77"/>
            </a:endParaRPr>
          </a:p>
        </p:txBody>
      </p:sp>
      <p:sp>
        <p:nvSpPr>
          <p:cNvPr id="30" name="TextBox 29">
            <a:extLst>
              <a:ext uri="{FF2B5EF4-FFF2-40B4-BE49-F238E27FC236}">
                <a16:creationId xmlns:a16="http://schemas.microsoft.com/office/drawing/2014/main" id="{FACF2E1D-79E0-AE4D-9133-E62D3DCBC463}"/>
              </a:ext>
            </a:extLst>
          </p:cNvPr>
          <p:cNvSpPr txBox="1"/>
          <p:nvPr/>
        </p:nvSpPr>
        <p:spPr>
          <a:xfrm>
            <a:off x="2261920" y="3675768"/>
            <a:ext cx="668773" cy="461665"/>
          </a:xfrm>
          <a:prstGeom prst="rect">
            <a:avLst/>
          </a:prstGeom>
          <a:noFill/>
        </p:spPr>
        <p:txBody>
          <a:bodyPr wrap="none" rtlCol="0">
            <a:spAutoFit/>
          </a:bodyPr>
          <a:lstStyle/>
          <a:p>
            <a:pPr algn="l"/>
            <a:r>
              <a:rPr lang="en-US" sz="2400" dirty="0" err="1">
                <a:solidFill>
                  <a:schemeClr val="accent5">
                    <a:lumMod val="50000"/>
                  </a:schemeClr>
                </a:solidFill>
                <a:latin typeface="Bradley Hand" pitchFamily="2" charset="77"/>
              </a:rPr>
              <a:t>jed</a:t>
            </a:r>
            <a:r>
              <a:rPr lang="en-US" sz="2400" dirty="0">
                <a:solidFill>
                  <a:schemeClr val="accent5">
                    <a:lumMod val="50000"/>
                  </a:schemeClr>
                </a:solidFill>
                <a:latin typeface="Bradley Hand" pitchFamily="2" charset="77"/>
              </a:rPr>
              <a:t>-</a:t>
            </a:r>
          </a:p>
        </p:txBody>
      </p:sp>
      <p:sp>
        <p:nvSpPr>
          <p:cNvPr id="31" name="TextBox 30">
            <a:extLst>
              <a:ext uri="{FF2B5EF4-FFF2-40B4-BE49-F238E27FC236}">
                <a16:creationId xmlns:a16="http://schemas.microsoft.com/office/drawing/2014/main" id="{2A1735AD-3E54-AE4D-A5C1-ABCD7AD007A3}"/>
              </a:ext>
            </a:extLst>
          </p:cNvPr>
          <p:cNvSpPr txBox="1"/>
          <p:nvPr/>
        </p:nvSpPr>
        <p:spPr>
          <a:xfrm>
            <a:off x="448033" y="3789059"/>
            <a:ext cx="825867" cy="461665"/>
          </a:xfrm>
          <a:prstGeom prst="rect">
            <a:avLst/>
          </a:prstGeom>
          <a:noFill/>
        </p:spPr>
        <p:txBody>
          <a:bodyPr wrap="none" rtlCol="0">
            <a:spAutoFit/>
          </a:bodyPr>
          <a:lstStyle/>
          <a:p>
            <a:pPr algn="l"/>
            <a:r>
              <a:rPr lang="en-US" sz="2400" dirty="0">
                <a:solidFill>
                  <a:schemeClr val="accent5">
                    <a:lumMod val="50000"/>
                  </a:schemeClr>
                </a:solidFill>
                <a:latin typeface="Bradley Hand" pitchFamily="2" charset="77"/>
              </a:rPr>
              <a:t>dies-</a:t>
            </a:r>
          </a:p>
        </p:txBody>
      </p:sp>
      <p:sp>
        <p:nvSpPr>
          <p:cNvPr id="32" name="TextBox 31">
            <a:extLst>
              <a:ext uri="{FF2B5EF4-FFF2-40B4-BE49-F238E27FC236}">
                <a16:creationId xmlns:a16="http://schemas.microsoft.com/office/drawing/2014/main" id="{7A57E3C6-163D-B540-A502-9FDB833AE5FF}"/>
              </a:ext>
            </a:extLst>
          </p:cNvPr>
          <p:cNvSpPr txBox="1"/>
          <p:nvPr/>
        </p:nvSpPr>
        <p:spPr>
          <a:xfrm>
            <a:off x="1293777" y="3102344"/>
            <a:ext cx="901209" cy="461665"/>
          </a:xfrm>
          <a:prstGeom prst="rect">
            <a:avLst/>
          </a:prstGeom>
          <a:noFill/>
        </p:spPr>
        <p:txBody>
          <a:bodyPr wrap="none" rtlCol="0">
            <a:spAutoFit/>
          </a:bodyPr>
          <a:lstStyle/>
          <a:p>
            <a:pPr algn="l"/>
            <a:r>
              <a:rPr lang="en-US" sz="2400" dirty="0" err="1">
                <a:solidFill>
                  <a:schemeClr val="accent5">
                    <a:lumMod val="50000"/>
                  </a:schemeClr>
                </a:solidFill>
                <a:latin typeface="Bradley Hand" pitchFamily="2" charset="77"/>
              </a:rPr>
              <a:t>letzt</a:t>
            </a:r>
            <a:r>
              <a:rPr lang="en-US" sz="2400" dirty="0">
                <a:solidFill>
                  <a:schemeClr val="accent5">
                    <a:lumMod val="50000"/>
                  </a:schemeClr>
                </a:solidFill>
                <a:latin typeface="Bradley Hand" pitchFamily="2" charset="77"/>
              </a:rPr>
              <a:t>-</a:t>
            </a:r>
          </a:p>
        </p:txBody>
      </p:sp>
      <p:sp>
        <p:nvSpPr>
          <p:cNvPr id="34" name="TextBox 33">
            <a:extLst>
              <a:ext uri="{FF2B5EF4-FFF2-40B4-BE49-F238E27FC236}">
                <a16:creationId xmlns:a16="http://schemas.microsoft.com/office/drawing/2014/main" id="{36EE695A-45B6-2348-AB98-DABAE5217ED0}"/>
              </a:ext>
            </a:extLst>
          </p:cNvPr>
          <p:cNvSpPr txBox="1"/>
          <p:nvPr/>
        </p:nvSpPr>
        <p:spPr>
          <a:xfrm>
            <a:off x="1162592" y="4651851"/>
            <a:ext cx="1031051" cy="461665"/>
          </a:xfrm>
          <a:prstGeom prst="rect">
            <a:avLst/>
          </a:prstGeom>
          <a:noFill/>
        </p:spPr>
        <p:txBody>
          <a:bodyPr wrap="none" rtlCol="0">
            <a:spAutoFit/>
          </a:bodyPr>
          <a:lstStyle/>
          <a:p>
            <a:pPr algn="l"/>
            <a:r>
              <a:rPr lang="en-US" sz="2400" dirty="0" err="1">
                <a:solidFill>
                  <a:schemeClr val="accent5">
                    <a:lumMod val="50000"/>
                  </a:schemeClr>
                </a:solidFill>
                <a:latin typeface="Bradley Hand" pitchFamily="2" charset="77"/>
              </a:rPr>
              <a:t>Woche</a:t>
            </a:r>
            <a:endParaRPr lang="en-US" sz="2400" dirty="0">
              <a:solidFill>
                <a:schemeClr val="accent5">
                  <a:lumMod val="50000"/>
                </a:schemeClr>
              </a:solidFill>
              <a:latin typeface="Bradley Hand" pitchFamily="2" charset="77"/>
            </a:endParaRPr>
          </a:p>
        </p:txBody>
      </p:sp>
      <p:sp>
        <p:nvSpPr>
          <p:cNvPr id="35" name="TextBox 34">
            <a:extLst>
              <a:ext uri="{FF2B5EF4-FFF2-40B4-BE49-F238E27FC236}">
                <a16:creationId xmlns:a16="http://schemas.microsoft.com/office/drawing/2014/main" id="{23027488-A72E-DD43-BCA7-15945A36632B}"/>
              </a:ext>
            </a:extLst>
          </p:cNvPr>
          <p:cNvSpPr txBox="1"/>
          <p:nvPr/>
        </p:nvSpPr>
        <p:spPr>
          <a:xfrm>
            <a:off x="2241352" y="5411082"/>
            <a:ext cx="1335622" cy="461665"/>
          </a:xfrm>
          <a:prstGeom prst="rect">
            <a:avLst/>
          </a:prstGeom>
          <a:noFill/>
        </p:spPr>
        <p:txBody>
          <a:bodyPr wrap="none" rtlCol="0">
            <a:spAutoFit/>
          </a:bodyPr>
          <a:lstStyle/>
          <a:p>
            <a:pPr algn="l"/>
            <a:r>
              <a:rPr lang="en-US" sz="2400" dirty="0">
                <a:solidFill>
                  <a:schemeClr val="accent5">
                    <a:lumMod val="50000"/>
                  </a:schemeClr>
                </a:solidFill>
                <a:latin typeface="Bradley Hand" pitchFamily="2" charset="77"/>
              </a:rPr>
              <a:t>Sommer</a:t>
            </a:r>
          </a:p>
        </p:txBody>
      </p:sp>
      <p:sp>
        <p:nvSpPr>
          <p:cNvPr id="36" name="TextBox 35">
            <a:extLst>
              <a:ext uri="{FF2B5EF4-FFF2-40B4-BE49-F238E27FC236}">
                <a16:creationId xmlns:a16="http://schemas.microsoft.com/office/drawing/2014/main" id="{21909F60-6E75-DE41-9313-E3B9DA681634}"/>
              </a:ext>
            </a:extLst>
          </p:cNvPr>
          <p:cNvSpPr txBox="1"/>
          <p:nvPr/>
        </p:nvSpPr>
        <p:spPr>
          <a:xfrm>
            <a:off x="2609379" y="4513966"/>
            <a:ext cx="1061509" cy="461665"/>
          </a:xfrm>
          <a:prstGeom prst="rect">
            <a:avLst/>
          </a:prstGeom>
          <a:noFill/>
        </p:spPr>
        <p:txBody>
          <a:bodyPr wrap="none" rtlCol="0">
            <a:spAutoFit/>
          </a:bodyPr>
          <a:lstStyle/>
          <a:p>
            <a:pPr algn="l"/>
            <a:r>
              <a:rPr lang="en-US" sz="2400" dirty="0">
                <a:solidFill>
                  <a:schemeClr val="accent5">
                    <a:lumMod val="50000"/>
                  </a:schemeClr>
                </a:solidFill>
                <a:latin typeface="Bradley Hand" pitchFamily="2" charset="77"/>
              </a:rPr>
              <a:t>Monat</a:t>
            </a:r>
          </a:p>
        </p:txBody>
      </p:sp>
      <p:sp>
        <p:nvSpPr>
          <p:cNvPr id="37" name="TextBox 36">
            <a:extLst>
              <a:ext uri="{FF2B5EF4-FFF2-40B4-BE49-F238E27FC236}">
                <a16:creationId xmlns:a16="http://schemas.microsoft.com/office/drawing/2014/main" id="{472E988A-901C-6141-BCFF-6A887EFEA1D7}"/>
              </a:ext>
            </a:extLst>
          </p:cNvPr>
          <p:cNvSpPr txBox="1"/>
          <p:nvPr/>
        </p:nvSpPr>
        <p:spPr>
          <a:xfrm>
            <a:off x="555433" y="5411082"/>
            <a:ext cx="716863" cy="461665"/>
          </a:xfrm>
          <a:prstGeom prst="rect">
            <a:avLst/>
          </a:prstGeom>
          <a:noFill/>
        </p:spPr>
        <p:txBody>
          <a:bodyPr wrap="none" rtlCol="0">
            <a:spAutoFit/>
          </a:bodyPr>
          <a:lstStyle/>
          <a:p>
            <a:pPr algn="l"/>
            <a:r>
              <a:rPr lang="en-US" sz="2400" dirty="0">
                <a:solidFill>
                  <a:schemeClr val="accent5">
                    <a:lumMod val="50000"/>
                  </a:schemeClr>
                </a:solidFill>
                <a:latin typeface="Bradley Hand" pitchFamily="2" charset="77"/>
              </a:rPr>
              <a:t>Tag</a:t>
            </a:r>
          </a:p>
        </p:txBody>
      </p:sp>
      <p:sp>
        <p:nvSpPr>
          <p:cNvPr id="39" name="TextBox 38">
            <a:extLst>
              <a:ext uri="{FF2B5EF4-FFF2-40B4-BE49-F238E27FC236}">
                <a16:creationId xmlns:a16="http://schemas.microsoft.com/office/drawing/2014/main" id="{2B578DC9-2F03-4543-B334-AF8D199E856D}"/>
              </a:ext>
            </a:extLst>
          </p:cNvPr>
          <p:cNvSpPr txBox="1"/>
          <p:nvPr/>
        </p:nvSpPr>
        <p:spPr>
          <a:xfrm>
            <a:off x="326265" y="4513967"/>
            <a:ext cx="663964" cy="461665"/>
          </a:xfrm>
          <a:prstGeom prst="rect">
            <a:avLst/>
          </a:prstGeom>
          <a:noFill/>
        </p:spPr>
        <p:txBody>
          <a:bodyPr wrap="none" rtlCol="0">
            <a:spAutoFit/>
          </a:bodyPr>
          <a:lstStyle/>
          <a:p>
            <a:pPr algn="l"/>
            <a:r>
              <a:rPr lang="en-US" sz="2400" dirty="0" err="1">
                <a:solidFill>
                  <a:schemeClr val="accent5">
                    <a:lumMod val="50000"/>
                  </a:schemeClr>
                </a:solidFill>
                <a:latin typeface="Bradley Hand" pitchFamily="2" charset="77"/>
              </a:rPr>
              <a:t>Juli</a:t>
            </a:r>
            <a:endParaRPr lang="en-US" sz="2400" dirty="0">
              <a:solidFill>
                <a:schemeClr val="accent5">
                  <a:lumMod val="50000"/>
                </a:schemeClr>
              </a:solidFill>
              <a:latin typeface="Bradley Hand" pitchFamily="2" charset="77"/>
            </a:endParaRPr>
          </a:p>
        </p:txBody>
      </p:sp>
      <p:sp>
        <p:nvSpPr>
          <p:cNvPr id="40" name="TextBox 39">
            <a:extLst>
              <a:ext uri="{FF2B5EF4-FFF2-40B4-BE49-F238E27FC236}">
                <a16:creationId xmlns:a16="http://schemas.microsoft.com/office/drawing/2014/main" id="{99FC82B4-D8A9-5747-9875-C59AD1C24044}"/>
              </a:ext>
            </a:extLst>
          </p:cNvPr>
          <p:cNvSpPr txBox="1"/>
          <p:nvPr/>
        </p:nvSpPr>
        <p:spPr>
          <a:xfrm>
            <a:off x="1485770" y="5123041"/>
            <a:ext cx="1223412" cy="461665"/>
          </a:xfrm>
          <a:prstGeom prst="rect">
            <a:avLst/>
          </a:prstGeom>
          <a:noFill/>
        </p:spPr>
        <p:txBody>
          <a:bodyPr wrap="none" rtlCol="0">
            <a:spAutoFit/>
          </a:bodyPr>
          <a:lstStyle/>
          <a:p>
            <a:pPr algn="l"/>
            <a:r>
              <a:rPr lang="en-US" sz="2400" dirty="0">
                <a:solidFill>
                  <a:schemeClr val="accent5">
                    <a:lumMod val="50000"/>
                  </a:schemeClr>
                </a:solidFill>
                <a:latin typeface="Bradley Hand" pitchFamily="2" charset="77"/>
              </a:rPr>
              <a:t>August</a:t>
            </a:r>
          </a:p>
        </p:txBody>
      </p:sp>
      <p:pic>
        <p:nvPicPr>
          <p:cNvPr id="7" name="Picture 6" descr="A close up of a sign&#10;&#10;Description automatically generated">
            <a:extLst>
              <a:ext uri="{FF2B5EF4-FFF2-40B4-BE49-F238E27FC236}">
                <a16:creationId xmlns:a16="http://schemas.microsoft.com/office/drawing/2014/main" id="{77FAF686-4D47-EF4F-AB04-87DC576327F8}"/>
              </a:ext>
            </a:extLst>
          </p:cNvPr>
          <p:cNvPicPr>
            <a:picLocks noChangeAspect="1"/>
          </p:cNvPicPr>
          <p:nvPr/>
        </p:nvPicPr>
        <p:blipFill rotWithShape="1">
          <a:blip r:embed="rId4">
            <a:extLst>
              <a:ext uri="{28A0092B-C50C-407E-A947-70E740481C1C}">
                <a14:useLocalDpi xmlns:a14="http://schemas.microsoft.com/office/drawing/2010/main" val="0"/>
              </a:ext>
            </a:extLst>
          </a:blip>
          <a:srcRect l="11874" t="13238" r="67800" b="69386"/>
          <a:stretch/>
        </p:blipFill>
        <p:spPr>
          <a:xfrm>
            <a:off x="9636431" y="1565295"/>
            <a:ext cx="824219" cy="493200"/>
          </a:xfrm>
          <a:prstGeom prst="rect">
            <a:avLst/>
          </a:prstGeom>
        </p:spPr>
      </p:pic>
      <p:pic>
        <p:nvPicPr>
          <p:cNvPr id="12" name="Graphic 11" descr="Stamp">
            <a:extLst>
              <a:ext uri="{FF2B5EF4-FFF2-40B4-BE49-F238E27FC236}">
                <a16:creationId xmlns:a16="http://schemas.microsoft.com/office/drawing/2014/main" id="{210CBEDF-D8C7-454F-8EC9-154FB65B9E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4148" y="1241679"/>
            <a:ext cx="1440403" cy="1440403"/>
          </a:xfrm>
          <a:prstGeom prst="rect">
            <a:avLst/>
          </a:prstGeom>
        </p:spPr>
      </p:pic>
    </p:spTree>
    <p:extLst>
      <p:ext uri="{BB962C8B-B14F-4D97-AF65-F5344CB8AC3E}">
        <p14:creationId xmlns:p14="http://schemas.microsoft.com/office/powerpoint/2010/main" val="1189453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10" name="Picture 9">
            <a:extLst>
              <a:ext uri="{FF2B5EF4-FFF2-40B4-BE49-F238E27FC236}">
                <a16:creationId xmlns:a16="http://schemas.microsoft.com/office/drawing/2014/main" id="{1C402E41-F646-454C-985F-25BCF84383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9771" y="2192207"/>
            <a:ext cx="1280271" cy="1737511"/>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643ECCC2-AA79-4401-A113-D6AB8B5E82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164322"/>
            <a:ext cx="2602568" cy="1909949"/>
          </a:xfrm>
          <a:prstGeom prst="rect">
            <a:avLst/>
          </a:prstGeom>
        </p:spPr>
      </p:pic>
      <p:pic>
        <p:nvPicPr>
          <p:cNvPr id="15" name="Picture 14" descr="Text&#10;&#10;Description automatically generated">
            <a:extLst>
              <a:ext uri="{FF2B5EF4-FFF2-40B4-BE49-F238E27FC236}">
                <a16:creationId xmlns:a16="http://schemas.microsoft.com/office/drawing/2014/main" id="{C3C3BE90-9698-4791-B3F8-A7B6F6EEE1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31350" y="4164323"/>
            <a:ext cx="2602566" cy="1909948"/>
          </a:xfrm>
          <a:prstGeom prst="rect">
            <a:avLst/>
          </a:prstGeom>
        </p:spPr>
      </p:pic>
      <p:pic>
        <p:nvPicPr>
          <p:cNvPr id="17" name="Picture 16" descr="A picture containing text, sign&#10;&#10;Description automatically generated">
            <a:extLst>
              <a:ext uri="{FF2B5EF4-FFF2-40B4-BE49-F238E27FC236}">
                <a16:creationId xmlns:a16="http://schemas.microsoft.com/office/drawing/2014/main" id="{4CD0DE6A-A058-4028-8D61-0ACC3118BC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6040" y="2234167"/>
            <a:ext cx="1249549" cy="1695817"/>
          </a:xfrm>
          <a:prstGeom prst="rect">
            <a:avLst/>
          </a:prstGeom>
        </p:spPr>
      </p:pic>
    </p:spTree>
    <p:extLst>
      <p:ext uri="{BB962C8B-B14F-4D97-AF65-F5344CB8AC3E}">
        <p14:creationId xmlns:p14="http://schemas.microsoft.com/office/powerpoint/2010/main" val="2543389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6087"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1" descr="number 1">
            <a:hlinkClick r:id="" action="ppaction://noaction" highlightClick="1">
              <a:snd r:embed="rId5" name="Freiburg.wav"/>
            </a:hlinkClick>
            <a:extLst>
              <a:ext uri="{FF2B5EF4-FFF2-40B4-BE49-F238E27FC236}">
                <a16:creationId xmlns:a16="http://schemas.microsoft.com/office/drawing/2014/main" id="{A46F1963-947A-CF44-AA8C-CE6C12980F66}"/>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TextBox 15">
            <a:extLst>
              <a:ext uri="{FF2B5EF4-FFF2-40B4-BE49-F238E27FC236}">
                <a16:creationId xmlns:a16="http://schemas.microsoft.com/office/drawing/2014/main" id="{DB27AE82-B6BD-6E4A-B2BA-18D176B290E8}"/>
              </a:ext>
            </a:extLst>
          </p:cNvPr>
          <p:cNvSpPr txBox="1"/>
          <p:nvPr/>
        </p:nvSpPr>
        <p:spPr>
          <a:xfrm>
            <a:off x="1792614" y="1460178"/>
            <a:ext cx="1385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burg</a:t>
            </a:r>
          </a:p>
        </p:txBody>
      </p:sp>
      <p:pic>
        <p:nvPicPr>
          <p:cNvPr id="17" name="Graphic 16" descr="Marker">
            <a:extLst>
              <a:ext uri="{FF2B5EF4-FFF2-40B4-BE49-F238E27FC236}">
                <a16:creationId xmlns:a16="http://schemas.microsoft.com/office/drawing/2014/main" id="{BF194B4D-E816-A045-9C65-3F74BA5C92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5928" y="4087368"/>
            <a:ext cx="457200" cy="457200"/>
          </a:xfrm>
          <a:prstGeom prst="rect">
            <a:avLst/>
          </a:prstGeom>
        </p:spPr>
      </p:pic>
    </p:spTree>
    <p:extLst>
      <p:ext uri="{BB962C8B-B14F-4D97-AF65-F5344CB8AC3E}">
        <p14:creationId xmlns:p14="http://schemas.microsoft.com/office/powerpoint/2010/main" val="17896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391553ED-D97B-4034-A51F-E8CCCAC0F7CB}"/>
              </a:ext>
            </a:extLst>
          </p:cNvPr>
          <p:cNvSpPr txBox="1"/>
          <p:nvPr/>
        </p:nvSpPr>
        <p:spPr>
          <a:xfrm>
            <a:off x="228937" y="1575009"/>
            <a:ext cx="9750706" cy="523220"/>
          </a:xfrm>
          <a:prstGeom prst="rect">
            <a:avLst/>
          </a:prstGeom>
          <a:noFill/>
        </p:spPr>
        <p:txBody>
          <a:bodyPr wrap="square" rtlCol="0">
            <a:spAutoFit/>
          </a:bodyPr>
          <a:lstStyle/>
          <a:p>
            <a:pPr>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lang="en-GB" sz="2800" b="1" dirty="0">
                <a:solidFill>
                  <a:srgbClr val="FF6600"/>
                </a:solidFill>
                <a:latin typeface="Century Gothic" panose="020B0502020202020204" pitchFamily="34" charset="0"/>
              </a:rPr>
              <a:t>Year 8 German Term 1.1 Week 2</a:t>
            </a:r>
          </a:p>
        </p:txBody>
      </p:sp>
      <p:sp>
        <p:nvSpPr>
          <p:cNvPr id="18" name="TextBox 17">
            <a:extLst>
              <a:ext uri="{FF2B5EF4-FFF2-40B4-BE49-F238E27FC236}">
                <a16:creationId xmlns:a16="http://schemas.microsoft.com/office/drawing/2014/main" id="{B3945EDB-ED78-4B7F-946E-C9E58BC383DD}"/>
              </a:ext>
            </a:extLst>
          </p:cNvPr>
          <p:cNvSpPr txBox="1"/>
          <p:nvPr/>
        </p:nvSpPr>
        <p:spPr>
          <a:xfrm>
            <a:off x="228937" y="2924537"/>
            <a:ext cx="10113605" cy="523220"/>
          </a:xfrm>
          <a:prstGeom prst="rect">
            <a:avLst/>
          </a:prstGeom>
          <a:noFill/>
        </p:spPr>
        <p:txBody>
          <a:bodyPr wrap="square" rtlCol="0">
            <a:spAutoFit/>
          </a:bodyPr>
          <a:lstStyle/>
          <a:p>
            <a:pPr lvl="0">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lang="en-GB" sz="2800" b="1" dirty="0">
                <a:solidFill>
                  <a:srgbClr val="FF6600"/>
                </a:solidFill>
                <a:latin typeface="Century Gothic" panose="020B0502020202020204" pitchFamily="34" charset="0"/>
              </a:rPr>
              <a:t>Year 7 German Term 3.2 Week 5</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50F739AA-5273-40D0-A942-C5FCCABBEDE0}"/>
              </a:ext>
            </a:extLst>
          </p:cNvPr>
          <p:cNvSpPr txBox="1"/>
          <p:nvPr/>
        </p:nvSpPr>
        <p:spPr>
          <a:xfrm>
            <a:off x="228937" y="4409622"/>
            <a:ext cx="9750706" cy="523220"/>
          </a:xfrm>
          <a:prstGeom prst="rect">
            <a:avLst/>
          </a:prstGeom>
          <a:noFill/>
        </p:spPr>
        <p:txBody>
          <a:bodyPr wrap="square" rtlCol="0">
            <a:spAutoFit/>
          </a:bodyPr>
          <a:lstStyle/>
          <a:p>
            <a:pPr lvl="0">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lang="en-GB" sz="2800" b="1" dirty="0">
                <a:solidFill>
                  <a:srgbClr val="FF6600"/>
                </a:solidFill>
                <a:latin typeface="Century Gothic" panose="020B0502020202020204" pitchFamily="34" charset="0"/>
              </a:rPr>
              <a:t>Year 7 German Term 3.1 Week 1</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B35D771-1362-498F-8560-DFBA6A151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1243" y="957555"/>
            <a:ext cx="1576668" cy="1576668"/>
          </a:xfrm>
          <a:prstGeom prst="rect">
            <a:avLst/>
          </a:prstGeom>
        </p:spPr>
      </p:pic>
      <p:pic>
        <p:nvPicPr>
          <p:cNvPr id="23" name="Picture 22" descr="A close up of a logo&#10;&#10;Description automatically generated">
            <a:extLst>
              <a:ext uri="{FF2B5EF4-FFF2-40B4-BE49-F238E27FC236}">
                <a16:creationId xmlns:a16="http://schemas.microsoft.com/office/drawing/2014/main" id="{32D24E54-FE01-4247-8A75-02EED815C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3082" y="2374434"/>
            <a:ext cx="1554256" cy="1554256"/>
          </a:xfrm>
          <a:prstGeom prst="rect">
            <a:avLst/>
          </a:prstGeom>
        </p:spPr>
      </p:pic>
      <p:pic>
        <p:nvPicPr>
          <p:cNvPr id="25" name="Picture 24" descr="A picture containing clock&#10;&#10;Description automatically generated">
            <a:extLst>
              <a:ext uri="{FF2B5EF4-FFF2-40B4-BE49-F238E27FC236}">
                <a16:creationId xmlns:a16="http://schemas.microsoft.com/office/drawing/2014/main" id="{47F14BFC-4E89-41F1-86DD-2B04FD932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082" y="4088452"/>
            <a:ext cx="1554256" cy="1554256"/>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02996"/>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69" y="1204646"/>
            <a:ext cx="9750706" cy="523220"/>
          </a:xfrm>
          <a:prstGeom prst="rect">
            <a:avLst/>
          </a:prstGeom>
          <a:noFill/>
        </p:spPr>
        <p:txBody>
          <a:bodyPr wrap="square" rtlCol="0">
            <a:spAutoFit/>
          </a:bodyPr>
          <a:lstStyle/>
          <a:p>
            <a:pPr algn="ctr">
              <a:tabLst>
                <a:tab pos="2865755" algn="ctr"/>
                <a:tab pos="5731510" algn="r"/>
              </a:tabLst>
            </a:pPr>
            <a:r>
              <a:rPr lang="en-GB" sz="2800" b="1" dirty="0">
                <a:solidFill>
                  <a:srgbClr val="5B9BD5">
                    <a:lumMod val="50000"/>
                  </a:srgbClr>
                </a:solidFill>
                <a:ea typeface="Calibri" panose="020F0502020204030204" pitchFamily="34" charset="0"/>
                <a:cs typeface="Calibri" panose="020F0502020204030204" pitchFamily="34" charset="0"/>
              </a:rPr>
              <a:t>Vocabulary Learning Homework</a:t>
            </a:r>
            <a:r>
              <a:rPr lang="en-GB" sz="2800" b="1" dirty="0">
                <a:solidFill>
                  <a:srgbClr val="5B9BD5">
                    <a:lumMod val="50000"/>
                  </a:srgbClr>
                </a:solidFill>
                <a:ea typeface="Calibri" panose="020F0502020204030204" pitchFamily="34" charset="0"/>
                <a:cs typeface="Times New Roman" panose="02020603050405020304" pitchFamily="18" charset="0"/>
              </a:rPr>
              <a:t> (Y8, </a:t>
            </a:r>
            <a:r>
              <a:rPr lang="en-GB" sz="2800" b="1" dirty="0">
                <a:solidFill>
                  <a:srgbClr val="5B9BD5">
                    <a:lumMod val="50000"/>
                  </a:srgbClr>
                </a:solidFill>
                <a:ea typeface="Calibri" panose="020F0502020204030204" pitchFamily="34" charset="0"/>
                <a:cs typeface="Calibri" panose="020F0502020204030204" pitchFamily="34" charset="0"/>
              </a:rPr>
              <a:t>Term 1.1, Week 2)</a:t>
            </a:r>
            <a:endParaRPr lang="en-GB" sz="2800" dirty="0">
              <a:solidFill>
                <a:srgbClr val="5B9BD5">
                  <a:lumMod val="50000"/>
                </a:srgbClr>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hlinkClick r:id="rId7"/>
              </a:rPr>
              <a:t>Quizlet link</a:t>
            </a:r>
            <a:br>
              <a:rPr lang="en-GB" sz="2400" dirty="0">
                <a:solidFill>
                  <a:prstClr val="black"/>
                </a:solidFill>
              </a:rPr>
            </a:br>
            <a:endParaRPr lang="en-GB" sz="2400" dirty="0">
              <a:solidFill>
                <a:srgbClr val="115076"/>
              </a:solidFill>
            </a:endParaRPr>
          </a:p>
        </p:txBody>
      </p:sp>
      <p:sp>
        <p:nvSpPr>
          <p:cNvPr id="2" name="Rectangle 1"/>
          <p:cNvSpPr/>
          <p:nvPr/>
        </p:nvSpPr>
        <p:spPr>
          <a:xfrm>
            <a:off x="175149" y="5373936"/>
            <a:ext cx="11066804" cy="984885"/>
          </a:xfrm>
          <a:prstGeom prst="rect">
            <a:avLst/>
          </a:prstGeom>
        </p:spPr>
        <p:txBody>
          <a:bodyPr wrap="square">
            <a:spAutoFit/>
          </a:bodyPr>
          <a:lstStyle/>
          <a:p>
            <a:pPr>
              <a:defRPr/>
            </a:pPr>
            <a:r>
              <a:rPr lang="en-GB" sz="2000" b="1" dirty="0">
                <a:solidFill>
                  <a:srgbClr val="5B9BD5">
                    <a:lumMod val="50000"/>
                  </a:srgbClr>
                </a:solidFill>
              </a:rPr>
              <a:t>In addition, revisit:	</a:t>
            </a:r>
            <a:r>
              <a:rPr lang="en-GB" sz="2000" dirty="0">
                <a:solidFill>
                  <a:srgbClr val="5B9BD5">
                    <a:lumMod val="50000"/>
                  </a:srgbClr>
                </a:solidFill>
                <a:hlinkClick r:id="rId8"/>
              </a:rPr>
              <a:t>Year 7 Term 3.1 Week 1</a:t>
            </a:r>
            <a:endParaRPr lang="en-GB" sz="2000" dirty="0">
              <a:solidFill>
                <a:srgbClr val="5B9BD5">
                  <a:lumMod val="50000"/>
                </a:srgbClr>
              </a:solidFill>
            </a:endParaRPr>
          </a:p>
          <a:p>
            <a:pPr>
              <a:defRPr/>
            </a:pPr>
            <a:r>
              <a:rPr lang="en-GB" sz="2000" dirty="0">
                <a:solidFill>
                  <a:srgbClr val="5B9BD5">
                    <a:lumMod val="50000"/>
                  </a:srgbClr>
                </a:solidFill>
              </a:rPr>
              <a:t>			</a:t>
            </a:r>
            <a:r>
              <a:rPr lang="en-GB" sz="2000" dirty="0">
                <a:solidFill>
                  <a:srgbClr val="5B9BD5">
                    <a:lumMod val="50000"/>
                  </a:srgbClr>
                </a:solidFill>
                <a:hlinkClick r:id="rId9"/>
              </a:rPr>
              <a:t>Year 7 Term 3.2 Week 5</a:t>
            </a:r>
            <a:br>
              <a:rPr lang="en-GB" sz="2000" dirty="0">
                <a:solidFill>
                  <a:srgbClr val="5B9BD5">
                    <a:lumMod val="50000"/>
                  </a:srgbClr>
                </a:solidFill>
              </a:rPr>
            </a:br>
            <a:endParaRPr lang="en-GB"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6" name="Picture 15">
            <a:extLst>
              <a:ext uri="{FF2B5EF4-FFF2-40B4-BE49-F238E27FC236}">
                <a16:creationId xmlns:a16="http://schemas.microsoft.com/office/drawing/2014/main" id="{67349300-1993-2944-AE96-EB74704F5E38}"/>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403600" y="2528612"/>
            <a:ext cx="1167130" cy="1167130"/>
          </a:xfrm>
          <a:prstGeom prst="rect">
            <a:avLst/>
          </a:prstGeom>
        </p:spPr>
      </p:pic>
    </p:spTree>
    <p:extLst>
      <p:ext uri="{BB962C8B-B14F-4D97-AF65-F5344CB8AC3E}">
        <p14:creationId xmlns:p14="http://schemas.microsoft.com/office/powerpoint/2010/main" val="2937280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3" name="Picture 12">
            <a:extLst>
              <a:ext uri="{FF2B5EF4-FFF2-40B4-BE49-F238E27FC236}">
                <a16:creationId xmlns:a16="http://schemas.microsoft.com/office/drawing/2014/main" id="{A610788E-D1AA-B143-BEBE-358A411DD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142922"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Italien.wav"/>
            </a:hlinkClick>
            <a:extLst>
              <a:ext uri="{FF2B5EF4-FFF2-40B4-BE49-F238E27FC236}">
                <a16:creationId xmlns:a16="http://schemas.microsoft.com/office/drawing/2014/main" id="{B153B9A9-25F2-EB40-8D0C-3B8FA812C240}"/>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1" name="TextBox 10">
            <a:extLst>
              <a:ext uri="{FF2B5EF4-FFF2-40B4-BE49-F238E27FC236}">
                <a16:creationId xmlns:a16="http://schemas.microsoft.com/office/drawing/2014/main" id="{7E2954D8-1FE5-7A4A-B447-ABCD3E911D49}"/>
              </a:ext>
            </a:extLst>
          </p:cNvPr>
          <p:cNvSpPr txBox="1"/>
          <p:nvPr/>
        </p:nvSpPr>
        <p:spPr>
          <a:xfrm>
            <a:off x="1792614" y="1460178"/>
            <a:ext cx="10775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Ital</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2032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5" name="Picture 14">
            <a:extLst>
              <a:ext uri="{FF2B5EF4-FFF2-40B4-BE49-F238E27FC236}">
                <a16:creationId xmlns:a16="http://schemas.microsoft.com/office/drawing/2014/main" id="{384CEA04-8702-024F-A3E4-E46AB768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68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6087"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6" name="Liechstenstein.wav"/>
            </a:hlinkClick>
            <a:extLst>
              <a:ext uri="{FF2B5EF4-FFF2-40B4-BE49-F238E27FC236}">
                <a16:creationId xmlns:a16="http://schemas.microsoft.com/office/drawing/2014/main" id="{364E061A-947A-B244-93AC-71C42053DC29}"/>
              </a:ext>
            </a:extLst>
          </p:cNvPr>
          <p:cNvSpPr/>
          <p:nvPr/>
        </p:nvSpPr>
        <p:spPr>
          <a:xfrm>
            <a:off x="1072236"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2" name="TextBox 11">
            <a:extLst>
              <a:ext uri="{FF2B5EF4-FFF2-40B4-BE49-F238E27FC236}">
                <a16:creationId xmlns:a16="http://schemas.microsoft.com/office/drawing/2014/main" id="{F5F771D2-7079-5746-932B-3457A267DDD0}"/>
              </a:ext>
            </a:extLst>
          </p:cNvPr>
          <p:cNvSpPr txBox="1"/>
          <p:nvPr/>
        </p:nvSpPr>
        <p:spPr>
          <a:xfrm>
            <a:off x="1792614" y="1460178"/>
            <a:ext cx="21499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chtenst</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Tree>
    <p:extLst>
      <p:ext uri="{BB962C8B-B14F-4D97-AF65-F5344CB8AC3E}">
        <p14:creationId xmlns:p14="http://schemas.microsoft.com/office/powerpoint/2010/main" val="169325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13" name="Picture 12">
            <a:extLst>
              <a:ext uri="{FF2B5EF4-FFF2-40B4-BE49-F238E27FC236}">
                <a16:creationId xmlns:a16="http://schemas.microsoft.com/office/drawing/2014/main" id="{D18ED100-C9DF-3E41-B3AD-F6C1E7D4C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266"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4296"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O%CC%88sterreich.wav"/>
            </a:hlinkClick>
            <a:extLst>
              <a:ext uri="{FF2B5EF4-FFF2-40B4-BE49-F238E27FC236}">
                <a16:creationId xmlns:a16="http://schemas.microsoft.com/office/drawing/2014/main" id="{5C5679A1-1722-E245-A2FC-2B90BCDAAE6F}"/>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1" name="TextBox 10">
            <a:extLst>
              <a:ext uri="{FF2B5EF4-FFF2-40B4-BE49-F238E27FC236}">
                <a16:creationId xmlns:a16="http://schemas.microsoft.com/office/drawing/2014/main" id="{0E16375B-94F9-6B48-B963-C6F03C57832D}"/>
              </a:ext>
            </a:extLst>
          </p:cNvPr>
          <p:cNvSpPr txBox="1"/>
          <p:nvPr/>
        </p:nvSpPr>
        <p:spPr>
          <a:xfrm>
            <a:off x="1792614" y="1460178"/>
            <a:ext cx="1710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Österr</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1025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13574</TotalTime>
  <Words>6921</Words>
  <Application>Microsoft Office PowerPoint</Application>
  <PresentationFormat>Widescreen</PresentationFormat>
  <Paragraphs>1032</Paragraphs>
  <Slides>61</Slides>
  <Notes>61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61</vt:i4>
      </vt:variant>
    </vt:vector>
  </HeadingPairs>
  <TitlesOfParts>
    <vt:vector size="70" baseType="lpstr">
      <vt:lpstr>Arial</vt:lpstr>
      <vt:lpstr>Arial</vt:lpstr>
      <vt:lpstr>Bradley Hand</vt:lpstr>
      <vt:lpstr>Calibri</vt:lpstr>
      <vt:lpstr>Century Gothic</vt:lpstr>
      <vt:lpstr>Times New Roman</vt:lpstr>
      <vt:lpstr>1_Office Theme</vt:lpstr>
      <vt:lpstr>2_Office Theme</vt:lpstr>
      <vt:lpstr>3_Office Theme</vt:lpstr>
      <vt:lpstr>Diesen Sommer  </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besuchen </vt:lpstr>
      <vt:lpstr>besuchen </vt:lpstr>
      <vt:lpstr>besucht</vt:lpstr>
      <vt:lpstr>besuchen </vt:lpstr>
      <vt:lpstr>besucht</vt:lpstr>
      <vt:lpstr>besuchen</vt:lpstr>
      <vt:lpstr>kaufen </vt:lpstr>
      <vt:lpstr>kaufen </vt:lpstr>
      <vt:lpstr>kauft</vt:lpstr>
      <vt:lpstr>kaufen </vt:lpstr>
      <vt:lpstr>kauft</vt:lpstr>
      <vt:lpstr>kaufen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Past (perfect) tense</vt:lpstr>
      <vt:lpstr>Was sagt Mia?</vt:lpstr>
      <vt:lpstr>Grammatik</vt:lpstr>
      <vt:lpstr>Und auf Englisch?</vt:lpstr>
      <vt:lpstr>Mia findet Englisch schwierig!</vt:lpstr>
      <vt:lpstr>Grammatik</vt:lpstr>
      <vt:lpstr>Grammatik</vt:lpstr>
      <vt:lpstr>Grammatik</vt:lpstr>
      <vt:lpstr>Grammatik</vt:lpstr>
      <vt:lpstr>Grammatik</vt:lpstr>
      <vt:lpstr>Diesen Sommer </vt:lpstr>
      <vt:lpstr>Referring to inhabitants of a place</vt:lpstr>
      <vt:lpstr>Phonetik</vt:lpstr>
      <vt:lpstr>Vokabeln</vt:lpstr>
      <vt:lpstr>Letzter, letzte, letztes</vt:lpstr>
      <vt:lpstr>Wann ist das? Wann war* das?</vt:lpstr>
      <vt:lpstr>Katjas Ferien</vt:lpstr>
      <vt:lpstr>In + indefinite article (R3)</vt:lpstr>
      <vt:lpstr>Wo?</vt:lpstr>
      <vt:lpstr>Wer bin ich?</vt:lpstr>
      <vt:lpstr>Grammatik</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Inge Alferink</dc:creator>
  <cp:lastModifiedBy>Inge Alferink</cp:lastModifiedBy>
  <cp:revision>184</cp:revision>
  <dcterms:created xsi:type="dcterms:W3CDTF">2020-06-17T10:58:33Z</dcterms:created>
  <dcterms:modified xsi:type="dcterms:W3CDTF">2021-07-07T10:41:36Z</dcterms:modified>
</cp:coreProperties>
</file>