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9" r:id="rId3"/>
    <p:sldMasterId id="2147483711" r:id="rId4"/>
    <p:sldMasterId id="2147483724" r:id="rId5"/>
  </p:sldMasterIdLst>
  <p:notesMasterIdLst>
    <p:notesMasterId r:id="rId34"/>
  </p:notesMasterIdLst>
  <p:sldIdLst>
    <p:sldId id="319" r:id="rId6"/>
    <p:sldId id="277" r:id="rId7"/>
    <p:sldId id="289" r:id="rId8"/>
    <p:sldId id="295" r:id="rId9"/>
    <p:sldId id="290" r:id="rId10"/>
    <p:sldId id="296" r:id="rId11"/>
    <p:sldId id="297" r:id="rId12"/>
    <p:sldId id="298" r:id="rId13"/>
    <p:sldId id="299" r:id="rId14"/>
    <p:sldId id="300" r:id="rId15"/>
    <p:sldId id="301" r:id="rId16"/>
    <p:sldId id="302" r:id="rId17"/>
    <p:sldId id="303" r:id="rId18"/>
    <p:sldId id="318" r:id="rId19"/>
    <p:sldId id="320" r:id="rId20"/>
    <p:sldId id="311" r:id="rId21"/>
    <p:sldId id="314" r:id="rId22"/>
    <p:sldId id="294" r:id="rId23"/>
    <p:sldId id="313" r:id="rId24"/>
    <p:sldId id="279" r:id="rId25"/>
    <p:sldId id="316" r:id="rId26"/>
    <p:sldId id="317" r:id="rId27"/>
    <p:sldId id="307" r:id="rId28"/>
    <p:sldId id="284" r:id="rId29"/>
    <p:sldId id="315" r:id="rId30"/>
    <p:sldId id="310" r:id="rId31"/>
    <p:sldId id="615"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9" autoAdjust="0"/>
    <p:restoredTop sz="58256" autoAdjust="0"/>
  </p:normalViewPr>
  <p:slideViewPr>
    <p:cSldViewPr snapToGrid="0">
      <p:cViewPr>
        <p:scale>
          <a:sx n="91" d="100"/>
          <a:sy n="91" d="100"/>
        </p:scale>
        <p:origin x="1496" y="-1056"/>
      </p:cViewPr>
      <p:guideLst/>
    </p:cSldViewPr>
  </p:slideViewPr>
  <p:outlineViewPr>
    <p:cViewPr>
      <p:scale>
        <a:sx n="33" d="100"/>
        <a:sy n="33" d="100"/>
      </p:scale>
      <p:origin x="0" y="-10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adverbial forms of time phrases (</a:t>
            </a:r>
            <a:r>
              <a:rPr lang="en-GB" sz="1200" b="0" i="1" baseline="0" dirty="0" err="1"/>
              <a:t>nachmittags</a:t>
            </a:r>
            <a:r>
              <a:rPr lang="en-GB" sz="1200" b="0" i="1" baseline="0" dirty="0"/>
              <a:t>, </a:t>
            </a:r>
            <a:r>
              <a:rPr lang="en-GB" sz="1200" b="0" i="1" baseline="0" dirty="0" err="1"/>
              <a:t>montags</a:t>
            </a:r>
            <a:r>
              <a:rPr lang="en-GB" sz="1200" b="0" i="0" baseline="0" dirty="0"/>
              <a:t> etc.)</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word order 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7.2.2.2 (revisit) </a:t>
            </a:r>
            <a:r>
              <a:rPr lang="de-DE" sz="1200" b="0" i="0" u="none" strike="noStrike" kern="1200" cap="none" dirty="0">
                <a:solidFill>
                  <a:schemeClr val="tx1"/>
                </a:solidFill>
                <a:effectLst/>
                <a:latin typeface="+mn-lt"/>
                <a:ea typeface="Calibri"/>
                <a:cs typeface="Calibri"/>
                <a:sym typeface="Calibri"/>
              </a:rPr>
              <a:t>benutzen [1119] essen [323] können, kann, kannst [23] sehen [79] tragen1&amp;2 [271] trinken [634] etwas [100] Butterbrot [&gt;5009] Hose [2156] Hut [2763] Keks [4083] Leute [224] Obst [4980]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denken [128] er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[15] es [12] sie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[7] Fahrrad / Rad [2138] Geschenk [2595] Gutschein [&gt;5009] Handy [1693] Jacke [3287] hässlich [3542] toll [972] ganz [69] jetzt [72] ziemlich [605] in Ordnung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(2019).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528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7/8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Seil</a:t>
            </a:r>
            <a:r>
              <a:rPr lang="en-GB" b="0" i="0" baseline="0" dirty="0"/>
              <a:t> [&gt;4034], </a:t>
            </a: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r>
              <a:rPr lang="en-GB" sz="1200" dirty="0">
                <a:solidFill>
                  <a:srgbClr val="4472C4">
                    <a:lumMod val="50000"/>
                  </a:srgbClr>
                </a:solidFill>
              </a:rPr>
              <a:t> </a:t>
            </a:r>
            <a:r>
              <a:rPr lang="en-GB" b="0" i="0" baseline="0" dirty="0"/>
              <a:t>[3778]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2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8/8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r>
              <a:rPr lang="en-GB" b="0" i="0" baseline="0" dirty="0"/>
              <a:t>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explain how to talk about what we are doing on specific days/at specific times, as contrasted with what we normally do on a particular day/at a particular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Teachers </a:t>
            </a:r>
            <a:r>
              <a:rPr lang="en-GB" i="0" baseline="0" dirty="0"/>
              <a:t>to invite students to suggest the English for ‘Am Montag’ and ‘</a:t>
            </a:r>
            <a:r>
              <a:rPr lang="en-GB" i="0" baseline="0" dirty="0" err="1"/>
              <a:t>montags</a:t>
            </a:r>
            <a:r>
              <a:rPr lang="en-GB" i="0" baseline="0" dirty="0"/>
              <a:t>’.  They know ‘am Montag’ from 3.1.1 and are likely to make the link from the English ‘s’ to ‘</a:t>
            </a:r>
            <a:r>
              <a:rPr lang="en-GB" i="0" baseline="0"/>
              <a:t>Mondays’.</a:t>
            </a:r>
            <a:br>
              <a:rPr lang="en-GB" i="0" baseline="0"/>
            </a:br>
            <a:r>
              <a:rPr lang="en-GB" i="0" baseline="0"/>
              <a:t>2. Cycle through the information on the slide using the animation sequence. The </a:t>
            </a:r>
            <a:r>
              <a:rPr lang="en-GB" i="0" baseline="0" dirty="0"/>
              <a:t>English sentence ‘I’m playing in the orchestra on Tuesday’ appears before its German translation, so that teachers can elicit the German from </a:t>
            </a:r>
            <a:r>
              <a:rPr lang="en-GB" i="0" baseline="0"/>
              <a:t>students.</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3. Teacher </a:t>
            </a:r>
            <a:r>
              <a:rPr lang="en-GB" i="0" baseline="0" dirty="0"/>
              <a:t>to point out the present tense difference in English. Present continuous with nouns (one-off events), present simple with adverbs (repeated events).</a:t>
            </a:r>
            <a:br>
              <a:rPr lang="en-GB" i="0" baseline="0"/>
            </a:br>
            <a:r>
              <a:rPr lang="en-GB" i="0" baseline="0"/>
              <a:t>4. Teacher </a:t>
            </a:r>
            <a:r>
              <a:rPr lang="en-GB" i="0" baseline="0" dirty="0"/>
              <a:t>also to elicit from students the reason why </a:t>
            </a:r>
            <a:r>
              <a:rPr lang="en-GB" i="0" baseline="0"/>
              <a:t>‘dienstags’ doesn’t </a:t>
            </a:r>
            <a:r>
              <a:rPr lang="en-GB" i="0" baseline="0" dirty="0"/>
              <a:t>have a capital letter, but ‘am </a:t>
            </a:r>
            <a:r>
              <a:rPr lang="en-GB" i="0" baseline="0" dirty="0" err="1"/>
              <a:t>Dienstag</a:t>
            </a:r>
            <a:r>
              <a:rPr lang="en-GB" i="0" baseline="0" dirty="0"/>
              <a:t>’ does, to reinforce the knowledge of word classes and German use of a capital letter on all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Note: </a:t>
            </a:r>
            <a:r>
              <a:rPr lang="en-GB" i="0" baseline="0"/>
              <a:t>The </a:t>
            </a:r>
            <a:r>
              <a:rPr lang="en-GB" i="0" baseline="0" dirty="0"/>
              <a:t>text in the bubble provides an opportunity for teachers to revise compound noun formation, first encountered in week 1.1.1 as a phonics cluster word and in 1.1.2 as part of a vocabulary </a:t>
            </a:r>
            <a:r>
              <a:rPr lang="en-GB" i="0" baseline="0"/>
              <a:t>set.</a:t>
            </a:r>
            <a:endParaRPr lang="en-GB"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connect temporal adverbials forms with meaning in the oral modality.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aseline="0" dirty="0"/>
              <a:t>Remind students that they must listen carefully to the </a:t>
            </a:r>
            <a:r>
              <a:rPr lang="en-GB" b="0" baseline="0" dirty="0"/>
              <a:t>time phrase </a:t>
            </a:r>
            <a:r>
              <a:rPr lang="en-GB" baseline="0" dirty="0"/>
              <a:t>to determine whether one-off or habitual actions are being talked about. The presence of </a:t>
            </a:r>
            <a:r>
              <a:rPr lang="en-GB" i="1" baseline="0" dirty="0"/>
              <a:t>am</a:t>
            </a:r>
            <a:r>
              <a:rPr lang="en-GB" i="0" baseline="0" dirty="0"/>
              <a:t> indicates a specific day or time of day. The presence of the –s suffix indicates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Audio plays on clicking individual number buttons. Students tick the appropriate column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Answers revealed on clicks.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Draw attention to the patterns highlighted in the answer columns.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Läufst</a:t>
            </a:r>
            <a:r>
              <a:rPr lang="en-GB" b="0" i="0" baseline="0" dirty="0"/>
              <a:t> du </a:t>
            </a:r>
            <a:r>
              <a:rPr lang="en-GB" b="0" i="0" baseline="0" dirty="0" err="1"/>
              <a:t>nachmittags</a:t>
            </a:r>
            <a:r>
              <a:rPr lang="en-GB" b="0" i="0" baseline="0" dirty="0"/>
              <a:t> oft in den Park?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Kannst</a:t>
            </a:r>
            <a:r>
              <a:rPr lang="en-GB" b="0" i="0" baseline="0" dirty="0"/>
              <a:t> du am Sonntag </a:t>
            </a:r>
            <a:r>
              <a:rPr lang="en-GB" b="0" i="0" baseline="0" dirty="0" err="1"/>
              <a:t>chillen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Wann</a:t>
            </a:r>
            <a:r>
              <a:rPr lang="en-GB" b="0" i="0" baseline="0" dirty="0"/>
              <a:t> </a:t>
            </a:r>
            <a:r>
              <a:rPr lang="en-GB" b="0" i="0" baseline="0" dirty="0" err="1"/>
              <a:t>gehst</a:t>
            </a:r>
            <a:r>
              <a:rPr lang="en-GB" b="0" i="0" baseline="0" dirty="0"/>
              <a:t> du abends </a:t>
            </a:r>
            <a:r>
              <a:rPr lang="en-GB" b="0" i="0" baseline="0" dirty="0" err="1"/>
              <a:t>schlafen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Isst</a:t>
            </a:r>
            <a:r>
              <a:rPr lang="en-GB" b="0" i="0" baseline="0" dirty="0"/>
              <a:t> du morgens </a:t>
            </a:r>
            <a:r>
              <a:rPr lang="en-GB" b="0" i="0" baseline="0" dirty="0" err="1"/>
              <a:t>Obst</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Hast du am Montag Schule?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Fährst</a:t>
            </a:r>
            <a:r>
              <a:rPr lang="en-GB" b="0" i="0" baseline="0" dirty="0"/>
              <a:t> du am Abend </a:t>
            </a:r>
            <a:r>
              <a:rPr lang="en-GB" b="0" i="0" baseline="0" dirty="0" err="1"/>
              <a:t>mit</a:t>
            </a:r>
            <a:r>
              <a:rPr lang="en-GB" b="0" i="0" baseline="0" dirty="0"/>
              <a:t> </a:t>
            </a:r>
            <a:r>
              <a:rPr lang="en-GB" b="0" i="0" baseline="0" dirty="0" err="1"/>
              <a:t>dem</a:t>
            </a:r>
            <a:r>
              <a:rPr lang="en-GB" b="0" i="0" baseline="0" dirty="0"/>
              <a:t> </a:t>
            </a:r>
            <a:r>
              <a:rPr lang="en-GB" b="0" i="0" baseline="0" dirty="0" err="1"/>
              <a:t>Fahrrad</a:t>
            </a:r>
            <a:r>
              <a:rPr lang="en-GB" b="0" i="0" baseline="0" dirty="0"/>
              <a:t> </a:t>
            </a:r>
            <a:r>
              <a:rPr lang="en-GB" b="0" i="0" baseline="0" dirty="0" err="1"/>
              <a:t>nach</a:t>
            </a:r>
            <a:r>
              <a:rPr lang="en-GB" b="0" i="0" baseline="0" dirty="0"/>
              <a:t> </a:t>
            </a:r>
            <a:r>
              <a:rPr lang="en-GB" b="0" i="0" baseline="0" dirty="0" err="1"/>
              <a:t>Hause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Trägst</a:t>
            </a:r>
            <a:r>
              <a:rPr lang="en-GB" b="0" i="0" baseline="0" dirty="0"/>
              <a:t> du </a:t>
            </a:r>
            <a:r>
              <a:rPr lang="en-GB" b="0" i="0" baseline="0" dirty="0" err="1"/>
              <a:t>samstags</a:t>
            </a:r>
            <a:r>
              <a:rPr lang="en-GB" b="0" i="0" baseline="0" dirty="0"/>
              <a:t> </a:t>
            </a:r>
            <a:r>
              <a:rPr lang="en-GB" b="0" i="0" baseline="0" dirty="0" err="1"/>
              <a:t>manchmal</a:t>
            </a:r>
            <a:r>
              <a:rPr lang="en-GB" b="0" i="0" baseline="0" dirty="0"/>
              <a:t> </a:t>
            </a:r>
            <a:r>
              <a:rPr lang="en-GB" b="0" i="0" baseline="0" dirty="0" err="1"/>
              <a:t>einen</a:t>
            </a:r>
            <a:r>
              <a:rPr lang="en-GB" b="0" i="0" baseline="0" dirty="0"/>
              <a:t> Hut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51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comprehension of the contextual clues in the questions to decide whether one-off events or routines are being asked about. Then, they must choose a time-phrase accordingly to complete the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baseline="0" dirty="0"/>
              <a:t>Teacher to remind students that the words in the questions will tell them which form of the time phrase to use. Is the question asking about how things are at the moment, or about general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have not yet met cognates and near-cognates </a:t>
            </a:r>
            <a:r>
              <a:rPr lang="en-GB" i="1" baseline="0" dirty="0" err="1"/>
              <a:t>Formular</a:t>
            </a:r>
            <a:r>
              <a:rPr lang="en-GB" i="0" baseline="0" dirty="0"/>
              <a:t> [&gt;4034], </a:t>
            </a:r>
            <a:r>
              <a:rPr lang="en-GB" i="1" baseline="0" dirty="0" err="1"/>
              <a:t>Pflaster</a:t>
            </a:r>
            <a:r>
              <a:rPr lang="en-GB" i="1" baseline="0" dirty="0"/>
              <a:t> </a:t>
            </a:r>
            <a:r>
              <a:rPr lang="en-GB" i="0" baseline="0" dirty="0"/>
              <a:t>[&gt;4034] and</a:t>
            </a:r>
            <a:r>
              <a:rPr lang="en-GB" i="1" baseline="0" dirty="0"/>
              <a:t> </a:t>
            </a:r>
            <a:r>
              <a:rPr lang="en-GB" i="1" baseline="0" dirty="0" err="1"/>
              <a:t>normalerweise</a:t>
            </a:r>
            <a:r>
              <a:rPr lang="en-GB" i="1" baseline="0" dirty="0"/>
              <a:t> </a:t>
            </a:r>
            <a:r>
              <a:rPr lang="en-GB" i="0" baseline="0" dirty="0"/>
              <a:t>[1898]. Teacher to clarify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Students state which of the two options is correct in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Answers revealed on clicks.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Formular</a:t>
            </a:r>
            <a:r>
              <a:rPr lang="en-GB" i="0" baseline="0" dirty="0"/>
              <a:t> [&gt;4034], </a:t>
            </a:r>
            <a:r>
              <a:rPr lang="en-GB" i="0" baseline="0" dirty="0" err="1"/>
              <a:t>Pflaster</a:t>
            </a:r>
            <a:r>
              <a:rPr lang="en-GB" i="0" baseline="0" dirty="0"/>
              <a:t> [&gt;4034] and </a:t>
            </a:r>
            <a:r>
              <a:rPr lang="en-GB" i="0" baseline="0" dirty="0" err="1"/>
              <a:t>normalerweise</a:t>
            </a:r>
            <a:r>
              <a:rPr lang="en-GB" i="0" baseline="0" dirty="0"/>
              <a:t> [1898]. </a:t>
            </a:r>
            <a:endParaRPr lang="en-GB" i="0"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2049098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VSO questions with </a:t>
            </a:r>
            <a:r>
              <a:rPr lang="en-GB" sz="1200" b="0" i="1" baseline="0" dirty="0" err="1"/>
              <a:t>wann</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word order 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7.2.2.2 (revisit) </a:t>
            </a:r>
            <a:r>
              <a:rPr lang="de-DE" sz="1200" b="0" i="0" u="none" strike="noStrike" kern="1200" cap="none" dirty="0">
                <a:solidFill>
                  <a:schemeClr val="tx1"/>
                </a:solidFill>
                <a:effectLst/>
                <a:latin typeface="+mn-lt"/>
                <a:ea typeface="Calibri"/>
                <a:cs typeface="Calibri"/>
                <a:sym typeface="Calibri"/>
              </a:rPr>
              <a:t>benutzen [1119] essen [323] können, kann, kannst [23] sehen [79] tragen1&amp;2 [271] trinken [634] etwas [100] Butterbrot [&gt;5009] Hose [2156] Hut [2763] Keks [4083] Leute [224] Obst [4980]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denken [128] er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[15] es [12] sie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[7] Fahrrad / Rad [2138] Geschenk [2595] Gutschein [&gt;5009] Handy [1693] Jacke [3287] hässlich [3542] toll [972] ganz [69] jetzt [72] ziemlich [605] in Ordnung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(2019). A frequency dictionary of German: Core vocabulary for learners. </a:t>
            </a:r>
            <a:r>
              <a:rPr lang="en-GB" sz="1200" i="1" kern="1200">
                <a:solidFill>
                  <a:schemeClr val="tx1"/>
                </a:solidFill>
                <a:effectLst/>
                <a:latin typeface="+mn-lt"/>
                <a:ea typeface="+mn-ea"/>
                <a:cs typeface="+mn-cs"/>
              </a:rPr>
              <a:t>London: Routledge.</a:t>
            </a:r>
            <a:endParaRPr lang="en-GB" sz="1200" kern="120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88013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comprehension of some </a:t>
            </a:r>
            <a:r>
              <a:rPr lang="en-GB" b="0" i="0" baseline="0" dirty="0"/>
              <a:t>of the new and revisited vocabulary from this week, and written production of known vocabulary items (from these or other weeks) to complete the sets. In doing so, students strengthen semantic connections between known words, helping them to recall relevant vocabulary in a range of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Students read the words in each list and decide what connects them. They then write a word that fits the 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Teacher to stress that there are several possible answers, and elicit a range of suggestions from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Suggested answers:</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a:t>toll, nett, </a:t>
            </a:r>
            <a:r>
              <a:rPr lang="en-GB" b="0" i="0" baseline="0" dirty="0" err="1"/>
              <a:t>lecker</a:t>
            </a:r>
            <a:r>
              <a:rPr lang="en-GB" b="0" i="0" baseline="0" dirty="0"/>
              <a:t> (opinions, likes/dislikes)</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err="1"/>
              <a:t>Dienstag</a:t>
            </a:r>
            <a:r>
              <a:rPr lang="en-GB" b="0" i="0" baseline="0" dirty="0"/>
              <a:t>, </a:t>
            </a:r>
            <a:r>
              <a:rPr lang="en-GB" b="0" i="0" baseline="0" dirty="0" err="1"/>
              <a:t>Donnerstag</a:t>
            </a:r>
            <a:r>
              <a:rPr lang="en-GB" b="0" i="0" baseline="0" dirty="0"/>
              <a:t>, Sonntag (days of the week)</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a:t>der Hut, die </a:t>
            </a:r>
            <a:r>
              <a:rPr lang="en-GB" b="0" i="0" baseline="0" dirty="0" err="1"/>
              <a:t>Jacke</a:t>
            </a:r>
            <a:r>
              <a:rPr lang="en-GB" b="0" i="0" baseline="0" dirty="0"/>
              <a:t> (items of clothing)</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a:t>das </a:t>
            </a:r>
            <a:r>
              <a:rPr lang="en-GB" b="0" i="0" baseline="0" dirty="0" err="1"/>
              <a:t>Obst</a:t>
            </a:r>
            <a:r>
              <a:rPr lang="en-GB" b="0" i="0" baseline="0" dirty="0"/>
              <a:t>, das </a:t>
            </a:r>
            <a:r>
              <a:rPr lang="en-GB" b="0" i="0" baseline="0" dirty="0" err="1"/>
              <a:t>Fleisch</a:t>
            </a:r>
            <a:r>
              <a:rPr lang="en-GB" b="0" i="0" baseline="0" dirty="0"/>
              <a:t>, das </a:t>
            </a:r>
            <a:r>
              <a:rPr lang="en-GB" b="0" i="0" baseline="0" dirty="0" err="1"/>
              <a:t>Eis</a:t>
            </a:r>
            <a:r>
              <a:rPr lang="en-GB" b="0" i="0" baseline="0" dirty="0"/>
              <a:t> (food)</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a:t>der Zug, das Auto (transport)</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err="1"/>
              <a:t>ganz</a:t>
            </a:r>
            <a:r>
              <a:rPr lang="en-GB" b="0" i="0" baseline="0" dirty="0"/>
              <a:t>, </a:t>
            </a:r>
            <a:r>
              <a:rPr lang="en-GB" b="0" i="0" baseline="0" dirty="0" err="1"/>
              <a:t>sehr</a:t>
            </a:r>
            <a:r>
              <a:rPr lang="en-GB" b="0" i="0" baseline="0" dirty="0"/>
              <a:t> (words describing intensity/how strongly you feel about something</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a:t>am Abend, </a:t>
            </a:r>
            <a:r>
              <a:rPr lang="en-GB" b="0" i="0" baseline="0" dirty="0" err="1"/>
              <a:t>jeden</a:t>
            </a:r>
            <a:r>
              <a:rPr lang="en-GB" b="0" i="0" baseline="0" dirty="0"/>
              <a:t> Tag (when you do something/times of day)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i="0" baseline="0" dirty="0" err="1"/>
              <a:t>wer</a:t>
            </a:r>
            <a:r>
              <a:rPr lang="en-GB" b="0" i="0" baseline="0" dirty="0"/>
              <a:t>, was, </a:t>
            </a:r>
            <a:r>
              <a:rPr lang="en-GB" b="0" i="0" baseline="0" dirty="0" err="1"/>
              <a:t>wie</a:t>
            </a:r>
            <a:r>
              <a:rPr lang="en-GB" b="0" i="0" baseline="0" dirty="0"/>
              <a:t> (question words)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95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i="0" baseline="0" dirty="0"/>
              <a:t>To revisit the difference in meaning between nominal and adverbial forms of days of the week, this time asking the students to identify the form required using the English tense to help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Teachers may wish to expand on the hint given in the bubble, explaining that one possible translation of the </a:t>
            </a:r>
            <a:r>
              <a:rPr lang="en-GB" b="0" i="1" baseline="0" dirty="0"/>
              <a:t>am + noun</a:t>
            </a:r>
            <a:r>
              <a:rPr lang="en-GB" b="0" i="0" baseline="0" dirty="0"/>
              <a:t> form (e.g. </a:t>
            </a:r>
            <a:r>
              <a:rPr lang="en-GB" b="0" i="1" baseline="0" dirty="0"/>
              <a:t>am </a:t>
            </a:r>
            <a:r>
              <a:rPr lang="en-GB" b="0" i="1" baseline="0" dirty="0" err="1"/>
              <a:t>Samstag</a:t>
            </a:r>
            <a:r>
              <a:rPr lang="en-GB" b="0" i="1" baseline="0" dirty="0"/>
              <a:t>, am Nachmittag</a:t>
            </a:r>
            <a:r>
              <a:rPr lang="en-GB" b="0" i="0" baseline="0" dirty="0"/>
              <a:t>) is ‘</a:t>
            </a:r>
            <a:r>
              <a:rPr lang="en-GB" b="1" i="0" baseline="0" dirty="0"/>
              <a:t>this</a:t>
            </a:r>
            <a:r>
              <a:rPr lang="en-GB" b="0" i="0" baseline="0" dirty="0"/>
              <a:t> Saturday, </a:t>
            </a:r>
            <a:r>
              <a:rPr lang="en-GB" b="1" i="0" baseline="0" dirty="0"/>
              <a:t>this</a:t>
            </a:r>
            <a:r>
              <a:rPr lang="en-GB" b="0" i="0" baseline="0" dirty="0"/>
              <a:t> afternoon’, while the adverbial forms (</a:t>
            </a:r>
            <a:r>
              <a:rPr lang="en-GB" b="0" i="1" baseline="0" dirty="0" err="1"/>
              <a:t>samstags</a:t>
            </a:r>
            <a:r>
              <a:rPr lang="en-GB" b="0" i="1" baseline="0" dirty="0"/>
              <a:t>, </a:t>
            </a:r>
            <a:r>
              <a:rPr lang="en-GB" b="0" i="1" baseline="0" dirty="0" err="1"/>
              <a:t>nachmittags</a:t>
            </a:r>
            <a:r>
              <a:rPr lang="en-GB" b="0" i="0" baseline="0" dirty="0"/>
              <a:t>) are most often equivalent to ‘</a:t>
            </a:r>
            <a:r>
              <a:rPr lang="en-GB" b="1" i="0" baseline="0" dirty="0"/>
              <a:t>on</a:t>
            </a:r>
            <a:r>
              <a:rPr lang="en-GB" b="0" i="0" baseline="0" dirty="0"/>
              <a:t> Saturdays, </a:t>
            </a:r>
            <a:r>
              <a:rPr lang="en-GB" b="1" i="0" baseline="0" dirty="0"/>
              <a:t>in</a:t>
            </a:r>
            <a:r>
              <a:rPr lang="en-GB" b="0" i="0" baseline="0" dirty="0"/>
              <a:t> the afternoons’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On completing the exercise, teachers should ask students to compare the English tenses with their German translations, highlighting once again that the two English present tense forms (simple and continuous) correspond to only one present tense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Answers revealed on clicks. The English appears simultaneously in 1-3, but is delayed by another click in 4 and 5, to allow the teacher to elicit it from the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4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contrast and revisit two SSCs which were not revisited in lesson 1 - [s] and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Answers are revealed (clockwise) on clicks, starting with </a:t>
            </a:r>
            <a:r>
              <a:rPr lang="en-GB" sz="1200" i="1" dirty="0" err="1">
                <a:solidFill>
                  <a:schemeClr val="accent5">
                    <a:lumMod val="50000"/>
                  </a:schemeClr>
                </a:solidFill>
              </a:rPr>
              <a:t>Zahnbürste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Pilze</a:t>
            </a: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5">
                    <a:lumMod val="50000"/>
                  </a:schemeClr>
                </a:solidFill>
              </a:rPr>
              <a:t>Z</a:t>
            </a:r>
            <a:r>
              <a:rPr lang="en-GB" sz="1200" dirty="0" err="1">
                <a:solidFill>
                  <a:schemeClr val="accent5">
                    <a:lumMod val="50000"/>
                  </a:schemeClr>
                </a:solidFill>
              </a:rPr>
              <a:t>ahnbürste</a:t>
            </a:r>
            <a:r>
              <a:rPr lang="en-GB" sz="1200" dirty="0">
                <a:solidFill>
                  <a:schemeClr val="accent5">
                    <a:lumMod val="50000"/>
                  </a:schemeClr>
                </a:solidFill>
              </a:rPr>
              <a:t> [2449/&gt;4034], </a:t>
            </a:r>
            <a:r>
              <a:rPr lang="en-GB" sz="1200" dirty="0" err="1">
                <a:solidFill>
                  <a:schemeClr val="accent5">
                    <a:lumMod val="50000"/>
                  </a:schemeClr>
                </a:solidFill>
              </a:rPr>
              <a:t>Osterha</a:t>
            </a:r>
            <a:r>
              <a:rPr lang="en-GB" sz="1200" b="0" dirty="0" err="1">
                <a:solidFill>
                  <a:schemeClr val="accent5">
                    <a:lumMod val="50000"/>
                  </a:schemeClr>
                </a:solidFill>
              </a:rPr>
              <a:t>s</a:t>
            </a:r>
            <a:r>
              <a:rPr lang="en-GB" sz="1200" dirty="0" err="1">
                <a:solidFill>
                  <a:schemeClr val="accent5">
                    <a:lumMod val="50000"/>
                  </a:schemeClr>
                </a:solidFill>
              </a:rPr>
              <a:t>e</a:t>
            </a:r>
            <a:r>
              <a:rPr lang="en-GB" sz="1200" dirty="0">
                <a:solidFill>
                  <a:schemeClr val="accent5">
                    <a:lumMod val="50000"/>
                  </a:schemeClr>
                </a:solidFill>
              </a:rPr>
              <a:t> [&gt;4034], </a:t>
            </a:r>
            <a:r>
              <a:rPr lang="en-GB" sz="1200" b="0" dirty="0" err="1">
                <a:solidFill>
                  <a:schemeClr val="accent5">
                    <a:lumMod val="50000"/>
                  </a:schemeClr>
                </a:solidFill>
              </a:rPr>
              <a:t>Sonnenschutz</a:t>
            </a:r>
            <a:r>
              <a:rPr lang="en-GB" sz="1200" b="0" dirty="0">
                <a:solidFill>
                  <a:schemeClr val="accent5">
                    <a:lumMod val="50000"/>
                  </a:schemeClr>
                </a:solidFill>
              </a:rPr>
              <a:t> [953/1094], </a:t>
            </a:r>
            <a:r>
              <a:rPr lang="en-GB" sz="1200" b="0" dirty="0" err="1">
                <a:solidFill>
                  <a:schemeClr val="accent5">
                    <a:lumMod val="50000"/>
                  </a:schemeClr>
                </a:solidFill>
              </a:rPr>
              <a:t>Säge</a:t>
            </a:r>
            <a:r>
              <a:rPr lang="en-GB" sz="1200" b="0" dirty="0">
                <a:solidFill>
                  <a:schemeClr val="accent5">
                    <a:lumMod val="50000"/>
                  </a:schemeClr>
                </a:solidFill>
              </a:rPr>
              <a:t> [&gt;4034], </a:t>
            </a:r>
            <a:r>
              <a:rPr lang="en-GB" sz="1200" b="0" dirty="0" err="1">
                <a:solidFill>
                  <a:schemeClr val="accent5">
                    <a:lumMod val="50000"/>
                  </a:schemeClr>
                </a:solidFill>
              </a:rPr>
              <a:t>Z</a:t>
            </a:r>
            <a:r>
              <a:rPr lang="en-GB" sz="1200" dirty="0" err="1">
                <a:solidFill>
                  <a:schemeClr val="accent5">
                    <a:lumMod val="50000"/>
                  </a:schemeClr>
                </a:solidFill>
              </a:rPr>
              <a:t>itrone</a:t>
            </a:r>
            <a:r>
              <a:rPr lang="en-GB" sz="1200" dirty="0">
                <a:solidFill>
                  <a:schemeClr val="accent5">
                    <a:lumMod val="50000"/>
                  </a:schemeClr>
                </a:solidFill>
              </a:rPr>
              <a:t> [&gt;4034], </a:t>
            </a:r>
            <a:r>
              <a:rPr lang="en-GB" sz="1200" dirty="0" err="1">
                <a:solidFill>
                  <a:schemeClr val="accent5">
                    <a:lumMod val="50000"/>
                  </a:schemeClr>
                </a:solidFill>
              </a:rPr>
              <a:t>Zelt</a:t>
            </a:r>
            <a:r>
              <a:rPr lang="en-GB" sz="1200" dirty="0">
                <a:solidFill>
                  <a:schemeClr val="accent5">
                    <a:lumMod val="50000"/>
                  </a:schemeClr>
                </a:solidFill>
              </a:rPr>
              <a:t> [2969], </a:t>
            </a:r>
            <a:r>
              <a:rPr lang="en-GB" sz="1200" dirty="0" err="1">
                <a:solidFill>
                  <a:schemeClr val="accent5">
                    <a:lumMod val="50000"/>
                  </a:schemeClr>
                </a:solidFill>
              </a:rPr>
              <a:t>Salz</a:t>
            </a:r>
            <a:r>
              <a:rPr lang="en-GB" sz="1200" dirty="0">
                <a:solidFill>
                  <a:schemeClr val="accent5">
                    <a:lumMod val="50000"/>
                  </a:schemeClr>
                </a:solidFill>
              </a:rPr>
              <a:t> [2437], Seife [</a:t>
            </a:r>
            <a:r>
              <a:rPr lang="en-GB" sz="1200" b="0" dirty="0">
                <a:solidFill>
                  <a:schemeClr val="accent5">
                    <a:lumMod val="50000"/>
                  </a:schemeClr>
                </a:solidFill>
              </a:rPr>
              <a:t>&gt;4034</a:t>
            </a:r>
            <a:r>
              <a:rPr lang="en-GB" sz="1200" dirty="0">
                <a:solidFill>
                  <a:schemeClr val="accent5">
                    <a:lumMod val="50000"/>
                  </a:schemeClr>
                </a:solidFill>
              </a:rPr>
              <a:t>], </a:t>
            </a:r>
            <a:r>
              <a:rPr lang="en-GB" sz="1200" dirty="0" err="1">
                <a:solidFill>
                  <a:schemeClr val="accent5">
                    <a:lumMod val="50000"/>
                  </a:schemeClr>
                </a:solidFill>
              </a:rPr>
              <a:t>Pilz</a:t>
            </a:r>
            <a:r>
              <a:rPr lang="en-GB" sz="1200" dirty="0">
                <a:solidFill>
                  <a:schemeClr val="accent5">
                    <a:lumMod val="50000"/>
                  </a:schemeClr>
                </a:solidFill>
              </a:rPr>
              <a:t> [</a:t>
            </a:r>
            <a:r>
              <a:rPr lang="en-GB" sz="1200" b="0" dirty="0">
                <a:solidFill>
                  <a:schemeClr val="accent5">
                    <a:lumMod val="50000"/>
                  </a:schemeClr>
                </a:solidFill>
              </a:rPr>
              <a:t>&gt;4034</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chemeClr val="accent5">
                  <a:lumMod val="50000"/>
                </a:schemeClr>
              </a:solidFill>
            </a:endParaRPr>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039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and contrast SSCs which were not revisited in lesson 1 - long [o], short [o], long [ö] and short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Answers are revealed (clockwise) on clicks, starting with </a:t>
            </a:r>
            <a:r>
              <a:rPr lang="en-GB" sz="1200" i="1" dirty="0" err="1">
                <a:solidFill>
                  <a:schemeClr val="accent5">
                    <a:lumMod val="50000"/>
                  </a:schemeClr>
                </a:solidFill>
              </a:rPr>
              <a:t>Schokolade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L</a:t>
            </a:r>
            <a:r>
              <a:rPr lang="en-GB" sz="1200" b="0" i="1" dirty="0" err="1">
                <a:solidFill>
                  <a:schemeClr val="accent5">
                    <a:lumMod val="50000"/>
                  </a:schemeClr>
                </a:solidFill>
              </a:rPr>
              <a:t>öffel</a:t>
            </a:r>
            <a:r>
              <a:rPr lang="en-GB" sz="1200" b="0" i="0" dirty="0">
                <a:solidFill>
                  <a:schemeClr val="accent5">
                    <a:lumMod val="50000"/>
                  </a:schemeClr>
                </a:solidFill>
              </a:rPr>
              <a:t>.</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During the feedback, teacher could break down the word </a:t>
            </a:r>
            <a:r>
              <a:rPr lang="en-GB" sz="1200" i="1" dirty="0" err="1">
                <a:solidFill>
                  <a:schemeClr val="accent5">
                    <a:lumMod val="50000"/>
                  </a:schemeClr>
                </a:solidFill>
              </a:rPr>
              <a:t>K</a:t>
            </a:r>
            <a:r>
              <a:rPr lang="en-GB" sz="1200" b="0" i="1" dirty="0" err="1">
                <a:solidFill>
                  <a:schemeClr val="accent5">
                    <a:lumMod val="50000"/>
                  </a:schemeClr>
                </a:solidFill>
              </a:rPr>
              <a:t>o</a:t>
            </a:r>
            <a:r>
              <a:rPr lang="en-GB" sz="1200" i="1" dirty="0" err="1">
                <a:solidFill>
                  <a:schemeClr val="accent5">
                    <a:lumMod val="50000"/>
                  </a:schemeClr>
                </a:solidFill>
              </a:rPr>
              <a:t>pfh</a:t>
            </a:r>
            <a:r>
              <a:rPr lang="en-GB" sz="1200" b="0" i="1" dirty="0" err="1">
                <a:solidFill>
                  <a:schemeClr val="accent5">
                    <a:lumMod val="50000"/>
                  </a:schemeClr>
                </a:solidFill>
              </a:rPr>
              <a:t>ö</a:t>
            </a:r>
            <a:r>
              <a:rPr lang="en-GB" sz="1200" i="1" dirty="0" err="1">
                <a:solidFill>
                  <a:schemeClr val="accent5">
                    <a:lumMod val="50000"/>
                  </a:schemeClr>
                </a:solidFill>
              </a:rPr>
              <a:t>rer</a:t>
            </a:r>
            <a:r>
              <a:rPr lang="en-GB" sz="1200" i="0" dirty="0">
                <a:solidFill>
                  <a:schemeClr val="accent5">
                    <a:lumMod val="50000"/>
                  </a:schemeClr>
                </a:solidFill>
              </a:rPr>
              <a:t>, asking students which noun and verb they recognise in the compound.</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Schokolade</a:t>
            </a:r>
            <a:r>
              <a:rPr lang="en-GB" b="0" baseline="0" dirty="0"/>
              <a:t> [&gt;4034], </a:t>
            </a:r>
            <a:r>
              <a:rPr lang="en-GB" b="0" baseline="0" dirty="0" err="1"/>
              <a:t>Socke</a:t>
            </a:r>
            <a:r>
              <a:rPr lang="en-GB" b="0" baseline="0" dirty="0"/>
              <a:t> [&gt;4034], Knopf [&gt;4034], </a:t>
            </a:r>
            <a:r>
              <a:rPr lang="en-GB" b="0" baseline="0" dirty="0" err="1"/>
              <a:t>Tomate</a:t>
            </a:r>
            <a:r>
              <a:rPr lang="en-GB" b="0" baseline="0" dirty="0"/>
              <a:t> [&gt;4034], </a:t>
            </a:r>
            <a:r>
              <a:rPr lang="en-GB" b="0" baseline="0" dirty="0" err="1"/>
              <a:t>Olivenöl</a:t>
            </a:r>
            <a:r>
              <a:rPr lang="en-GB" b="0" baseline="0" dirty="0"/>
              <a:t> [&gt;4034], </a:t>
            </a:r>
            <a:r>
              <a:rPr lang="en-GB" b="0" baseline="0" dirty="0" err="1"/>
              <a:t>Sonnenbrille</a:t>
            </a:r>
            <a:r>
              <a:rPr lang="en-GB" b="0" baseline="0" dirty="0"/>
              <a:t> [953/3423],</a:t>
            </a:r>
            <a:r>
              <a:rPr lang="en-GB" b="0" i="0" u="none" baseline="0" dirty="0">
                <a:solidFill>
                  <a:schemeClr val="tx1"/>
                </a:solidFill>
                <a:effectLst/>
                <a:latin typeface="+mn-lt"/>
              </a:rPr>
              <a:t> </a:t>
            </a:r>
            <a:r>
              <a:rPr lang="en-GB" b="0" i="0" u="none" dirty="0" err="1">
                <a:solidFill>
                  <a:srgbClr val="FFFFFF"/>
                </a:solidFill>
                <a:effectLst/>
                <a:latin typeface="arial" panose="020B0604020202020204" pitchFamily="34" charset="0"/>
              </a:rPr>
              <a:t>Lö</a:t>
            </a:r>
            <a:r>
              <a:rPr lang="en-GB" b="0" i="0" dirty="0" err="1">
                <a:solidFill>
                  <a:srgbClr val="FFFFFF"/>
                </a:solidFill>
                <a:effectLst/>
                <a:latin typeface="arial" panose="020B0604020202020204" pitchFamily="34" charset="0"/>
              </a:rPr>
              <a:t>ffel</a:t>
            </a:r>
            <a:r>
              <a:rPr lang="en-GB" b="0" i="0" dirty="0">
                <a:solidFill>
                  <a:srgbClr val="FFFFFF"/>
                </a:solidFill>
                <a:effectLst/>
                <a:latin typeface="arial" panose="020B0604020202020204" pitchFamily="34" charset="0"/>
              </a:rPr>
              <a:t> </a:t>
            </a:r>
            <a:r>
              <a:rPr lang="en-GB" b="0" baseline="0" dirty="0"/>
              <a:t>[&gt;4034],</a:t>
            </a:r>
            <a:r>
              <a:rPr lang="en-GB" b="0" i="0" baseline="0" dirty="0">
                <a:solidFill>
                  <a:srgbClr val="FFFFFF"/>
                </a:solidFill>
                <a:effectLst/>
                <a:latin typeface="arial" panose="020B0604020202020204" pitchFamily="34" charset="0"/>
              </a:rPr>
              <a:t> </a:t>
            </a:r>
            <a:r>
              <a:rPr lang="en-GB" b="0" baseline="0" dirty="0" err="1"/>
              <a:t>Kopfhörer</a:t>
            </a:r>
            <a:r>
              <a:rPr lang="en-GB" b="0" i="0" baseline="0" dirty="0">
                <a:solidFill>
                  <a:srgbClr val="FFFFFF"/>
                </a:solidFill>
                <a:effectLst/>
                <a:latin typeface="arial" panose="020B0604020202020204" pitchFamily="34" charset="0"/>
              </a:rPr>
              <a:t> [279/1557], </a:t>
            </a:r>
            <a:r>
              <a:rPr lang="en-GB" b="0" baseline="0" dirty="0" err="1"/>
              <a:t>Brötchen</a:t>
            </a:r>
            <a:r>
              <a:rPr lang="en-GB" b="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9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oral production and comprehension and written production of previously taught vocabulary.</a:t>
            </a:r>
            <a:br>
              <a:rPr lang="en-GB" b="1" baseline="0" dirty="0"/>
            </a:br>
            <a:r>
              <a:rPr lang="en-GB" b="0" baseline="0" dirty="0"/>
              <a:t>In this multimodal activity, students revise vocabulary introduced in week 3.1.1. They will extend their knowledge of these words in this lesson.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Students have not yet encountered the word </a:t>
            </a:r>
            <a:r>
              <a:rPr lang="en-GB" b="1" baseline="0" dirty="0" err="1"/>
              <a:t>Notiz</a:t>
            </a:r>
            <a:r>
              <a:rPr lang="en-GB" b="1"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used in the task rubric. Teacher to encourage students to draw on knowledge of English to infer the meaning of the instruction (take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Students should have already prepared sentences describing what they do each day, as this was set for homework in 3.1.1.</a:t>
            </a:r>
            <a:endParaRPr lang="en-GB" sz="1200" b="0" baseline="0" dirty="0"/>
          </a:p>
          <a:p>
            <a:r>
              <a:rPr lang="en-GB" sz="1200" b="0" baseline="0" dirty="0"/>
              <a:t>2. Students sketch grids as shown above, and work with a partner to find out about their week. They take it in turns to ask </a:t>
            </a:r>
            <a:r>
              <a:rPr lang="en-GB" sz="1200" b="0" i="1" baseline="0" dirty="0"/>
              <a:t>Was </a:t>
            </a:r>
            <a:r>
              <a:rPr lang="en-GB" sz="1200" b="0" i="1" baseline="0" dirty="0" err="1"/>
              <a:t>machst</a:t>
            </a:r>
            <a:r>
              <a:rPr lang="en-GB" sz="1200" b="0" i="1" baseline="0" dirty="0"/>
              <a:t> du am Montag, am </a:t>
            </a:r>
            <a:r>
              <a:rPr lang="en-GB" sz="1200" b="0" i="1" baseline="0" dirty="0" err="1"/>
              <a:t>Dienstag</a:t>
            </a:r>
            <a:r>
              <a:rPr lang="en-GB" sz="1200" b="0" i="0" baseline="0" dirty="0"/>
              <a:t> etc., taking notes on what they hear. If a student says something their partner doesn’t understand (a new word they have found in the dictionary), the partner should be encouraged to ask </a:t>
            </a:r>
            <a:r>
              <a:rPr lang="en-GB" sz="1200" b="0" i="1" baseline="0" dirty="0"/>
              <a:t>Was </a:t>
            </a:r>
            <a:r>
              <a:rPr lang="en-GB" sz="1200" b="0" i="1" baseline="0" dirty="0" err="1"/>
              <a:t>heißt</a:t>
            </a:r>
            <a:r>
              <a:rPr lang="en-GB" sz="1200" b="0" i="1" baseline="0" dirty="0"/>
              <a:t>/</a:t>
            </a:r>
            <a:r>
              <a:rPr lang="en-GB" sz="1200" b="0" i="1" baseline="0" dirty="0" err="1"/>
              <a:t>wie</a:t>
            </a:r>
            <a:r>
              <a:rPr lang="en-GB" sz="1200" b="0" i="1" baseline="0" dirty="0"/>
              <a:t> </a:t>
            </a:r>
            <a:r>
              <a:rPr lang="en-GB" sz="1200" b="0" i="1" baseline="0" dirty="0" err="1"/>
              <a:t>sagt</a:t>
            </a:r>
            <a:r>
              <a:rPr lang="en-GB" sz="1200" b="0" i="1" baseline="0" dirty="0"/>
              <a:t> man das auf </a:t>
            </a:r>
            <a:r>
              <a:rPr lang="en-GB" sz="1200" b="0" i="1" baseline="0" dirty="0" err="1"/>
              <a:t>Englisch</a:t>
            </a:r>
            <a:r>
              <a:rPr lang="en-GB" sz="1200" b="0" i="1" baseline="0" dirty="0"/>
              <a:t>? </a:t>
            </a:r>
            <a:r>
              <a:rPr lang="en-GB" sz="1200" b="0" i="0" baseline="0" dirty="0"/>
              <a:t>to find out the meaning, and to ask </a:t>
            </a:r>
            <a:r>
              <a:rPr lang="en-GB" sz="1200" b="0" i="1" baseline="0" dirty="0"/>
              <a:t>Wie </a:t>
            </a:r>
            <a:r>
              <a:rPr lang="en-GB" sz="1200" b="0" i="1" baseline="0" dirty="0" err="1"/>
              <a:t>schreibt</a:t>
            </a:r>
            <a:r>
              <a:rPr lang="en-GB" sz="1200" b="0" i="1" baseline="0" dirty="0"/>
              <a:t> man das? </a:t>
            </a:r>
            <a:r>
              <a:rPr lang="en-GB" sz="1200" b="0" i="0" baseline="0" dirty="0"/>
              <a:t>to find out the spelling. </a:t>
            </a:r>
          </a:p>
          <a:p>
            <a:r>
              <a:rPr lang="en-GB" sz="1200" b="0" i="0" baseline="0" dirty="0"/>
              <a:t>3. Students will use their answers in the written exercise on the next slide.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explain open (</a:t>
            </a:r>
            <a:r>
              <a:rPr lang="en-GB" b="0" baseline="0" dirty="0" err="1"/>
              <a:t>wh</a:t>
            </a:r>
            <a:r>
              <a:rPr lang="en-GB" b="0" baseline="0" dirty="0"/>
              <a: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Teacher to draw attention to word order: VSO for closed questions, Question word + VSO or VO for open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Several examples using previously taught question words are given in German.  Teacher elicits the meaning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primes for the question generation task later this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739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student awareness of the fact that they cannot always rely on word order to tell them whether a sentence is a question or a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encountered the verb </a:t>
            </a:r>
            <a:r>
              <a:rPr lang="en-GB" i="1" baseline="0" dirty="0" err="1"/>
              <a:t>laufen</a:t>
            </a:r>
            <a:r>
              <a:rPr lang="en-GB" i="0" baseline="0" dirty="0"/>
              <a:t> in its literal sense ‘to run’ in week 2.2.3. Teacher to highlight its idiomatic usage in the title here, drawing comparisons to the English equivalent idiom ‘how’s it 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i="0" baseline="0" dirty="0"/>
              <a:t>All words in this listening have been encountered before, with the exception of cognate </a:t>
            </a:r>
            <a:r>
              <a:rPr lang="en-GB" i="1" baseline="0" dirty="0"/>
              <a:t>Shopping-Centre </a:t>
            </a:r>
            <a:r>
              <a:rPr lang="en-GB" i="0" baseline="0" dirty="0"/>
              <a:t>[&gt;4034] and near-cognate </a:t>
            </a:r>
            <a:r>
              <a:rPr lang="en-GB" i="1" baseline="0" dirty="0"/>
              <a:t>Automat </a:t>
            </a:r>
            <a:r>
              <a:rPr lang="en-GB" i="0" baseline="0" dirty="0"/>
              <a:t>[&gt;4034]. Students may struggle to recognise and recall the meaning of </a:t>
            </a:r>
            <a:r>
              <a:rPr lang="en-GB" i="1" baseline="0" dirty="0"/>
              <a:t>Geld</a:t>
            </a:r>
            <a:r>
              <a:rPr lang="en-GB" i="0" baseline="0" dirty="0"/>
              <a:t> in the compound </a:t>
            </a:r>
            <a:r>
              <a:rPr lang="en-GB" i="1" baseline="0" dirty="0" err="1"/>
              <a:t>Geldautomat</a:t>
            </a:r>
            <a:r>
              <a:rPr lang="en-GB" i="0" baseline="0" dirty="0"/>
              <a:t>, so teacher may wish to provide a gloss before playing the recording.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must listen to the dialogue and use </a:t>
            </a:r>
            <a:r>
              <a:rPr lang="en-GB" i="1" baseline="0" dirty="0"/>
              <a:t>intonation</a:t>
            </a:r>
            <a:r>
              <a:rPr lang="en-GB" i="0" baseline="0" dirty="0"/>
              <a:t> to decide whether a question word or a time phrase is blanked out. Teacher should remind students that the word order will be the same in each case.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Audio (with question word/time phrase removed) plays on clicking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5. The answers are animated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Hallo, Mia - [Was] </a:t>
            </a:r>
            <a:r>
              <a:rPr lang="en-GB" b="0" i="0" baseline="0" dirty="0" err="1"/>
              <a:t>machst</a:t>
            </a:r>
            <a:r>
              <a:rPr lang="en-GB" b="0" i="0" baseline="0" dirty="0"/>
              <a:t> du? Ich </a:t>
            </a:r>
            <a:r>
              <a:rPr lang="en-GB" b="0" i="0" baseline="0" dirty="0" err="1"/>
              <a:t>habe</a:t>
            </a:r>
            <a:r>
              <a:rPr lang="en-GB" b="0" i="0" baseline="0" dirty="0"/>
              <a:t> </a:t>
            </a:r>
            <a:r>
              <a:rPr lang="en-GB" b="0" i="0" baseline="0" dirty="0" err="1"/>
              <a:t>ein</a:t>
            </a:r>
            <a:r>
              <a:rPr lang="en-GB" b="0" i="0" baseline="0" dirty="0"/>
              <a:t> Problem.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Hallo, Wolfgang! [</a:t>
            </a:r>
            <a:r>
              <a:rPr lang="en-GB" b="0" i="0" baseline="0" dirty="0" err="1"/>
              <a:t>Samstags</a:t>
            </a:r>
            <a:r>
              <a:rPr lang="en-GB" b="0" i="0" baseline="0" dirty="0"/>
              <a:t>] </a:t>
            </a:r>
            <a:r>
              <a:rPr lang="en-GB" b="0" i="0" baseline="0" dirty="0" err="1"/>
              <a:t>chille</a:t>
            </a:r>
            <a:r>
              <a:rPr lang="en-GB" b="0" i="0" baseline="0" dirty="0"/>
              <a:t> ich. Ich </a:t>
            </a:r>
            <a:r>
              <a:rPr lang="en-GB" b="0" i="0" baseline="0" dirty="0" err="1"/>
              <a:t>kann</a:t>
            </a:r>
            <a:r>
              <a:rPr lang="en-GB" b="0" i="0" baseline="0" dirty="0"/>
              <a:t> </a:t>
            </a:r>
            <a:r>
              <a:rPr lang="en-GB" b="0" i="0" baseline="0" dirty="0" err="1"/>
              <a:t>reden</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Gut, </a:t>
            </a:r>
            <a:r>
              <a:rPr lang="en-GB" b="0" i="0" baseline="0" dirty="0" err="1"/>
              <a:t>danke</a:t>
            </a:r>
            <a:r>
              <a:rPr lang="en-GB" b="0" i="0" baseline="0" dirty="0"/>
              <a:t>! Also, [</a:t>
            </a:r>
            <a:r>
              <a:rPr lang="en-GB" b="0" i="0" baseline="0" dirty="0" err="1"/>
              <a:t>heute</a:t>
            </a:r>
            <a:r>
              <a:rPr lang="en-GB" b="0" i="0" baseline="0" dirty="0"/>
              <a:t>] bin ich </a:t>
            </a:r>
            <a:r>
              <a:rPr lang="en-GB" b="0" i="0" baseline="0" dirty="0" err="1"/>
              <a:t>mit</a:t>
            </a:r>
            <a:r>
              <a:rPr lang="en-GB" b="0" i="0" baseline="0" dirty="0"/>
              <a:t> Heidi </a:t>
            </a:r>
            <a:r>
              <a:rPr lang="en-GB" b="0" i="0" baseline="0" dirty="0" err="1"/>
              <a:t>im</a:t>
            </a:r>
            <a:r>
              <a:rPr lang="en-GB" b="0" i="0" baseline="0" dirty="0"/>
              <a:t> Shopping-Centre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4. Ach, </a:t>
            </a:r>
            <a:r>
              <a:rPr lang="en-GB" b="0" i="0" baseline="0" dirty="0" err="1"/>
              <a:t>ja</a:t>
            </a:r>
            <a:r>
              <a:rPr lang="en-GB" b="0" i="0" baseline="0" dirty="0"/>
              <a:t>! Wie </a:t>
            </a:r>
            <a:r>
              <a:rPr lang="en-GB" b="0" i="0" baseline="0" dirty="0" err="1"/>
              <a:t>l</a:t>
            </a:r>
            <a:r>
              <a:rPr lang="en-GB" sz="1200" b="0" dirty="0" err="1">
                <a:solidFill>
                  <a:schemeClr val="bg1"/>
                </a:solidFill>
              </a:rPr>
              <a:t>äuft’s</a:t>
            </a:r>
            <a:r>
              <a:rPr lang="en-GB" sz="1200" b="0" dirty="0">
                <a:solidFill>
                  <a:schemeClr val="bg1"/>
                </a:solidFill>
              </a:rPr>
              <a:t>? [Wie] </a:t>
            </a:r>
            <a:r>
              <a:rPr lang="en-GB" sz="1200" b="0" dirty="0" err="1">
                <a:solidFill>
                  <a:schemeClr val="bg1"/>
                </a:solidFill>
              </a:rPr>
              <a:t>findest</a:t>
            </a:r>
            <a:r>
              <a:rPr lang="en-GB" sz="1200" b="0" dirty="0">
                <a:solidFill>
                  <a:schemeClr val="bg1"/>
                </a:solidFill>
              </a:rPr>
              <a:t> du Heidi?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5. Toll! Ich </a:t>
            </a:r>
            <a:r>
              <a:rPr lang="en-GB" sz="1200" b="0" i="0" baseline="0" dirty="0" err="1">
                <a:solidFill>
                  <a:schemeClr val="bg1"/>
                </a:solidFill>
              </a:rPr>
              <a:t>finde</a:t>
            </a:r>
            <a:r>
              <a:rPr lang="en-GB" sz="1200" b="0" i="0" baseline="0" dirty="0">
                <a:solidFill>
                  <a:schemeClr val="bg1"/>
                </a:solidFill>
              </a:rPr>
              <a:t> </a:t>
            </a:r>
            <a:r>
              <a:rPr lang="en-GB" sz="1200" b="0" i="0" baseline="0" dirty="0" err="1">
                <a:solidFill>
                  <a:schemeClr val="bg1"/>
                </a:solidFill>
              </a:rPr>
              <a:t>sie</a:t>
            </a:r>
            <a:r>
              <a:rPr lang="en-GB" sz="1200" b="0" i="0" baseline="0" dirty="0">
                <a:solidFill>
                  <a:schemeClr val="bg1"/>
                </a:solidFill>
              </a:rPr>
              <a:t> </a:t>
            </a:r>
            <a:r>
              <a:rPr lang="en-GB" sz="1200" b="0" i="0" baseline="0" dirty="0" err="1">
                <a:solidFill>
                  <a:schemeClr val="bg1"/>
                </a:solidFill>
              </a:rPr>
              <a:t>ganz</a:t>
            </a:r>
            <a:r>
              <a:rPr lang="en-GB" sz="1200" b="0" i="0" baseline="0" dirty="0">
                <a:solidFill>
                  <a:schemeClr val="bg1"/>
                </a:solidFill>
              </a:rPr>
              <a:t> toll. [Am Abend] </a:t>
            </a:r>
            <a:r>
              <a:rPr lang="en-GB" sz="1200" b="0" i="0" baseline="0" dirty="0" err="1">
                <a:solidFill>
                  <a:schemeClr val="bg1"/>
                </a:solidFill>
              </a:rPr>
              <a:t>gehen</a:t>
            </a:r>
            <a:r>
              <a:rPr lang="en-GB" sz="1200" b="0" i="0" baseline="0" dirty="0">
                <a:solidFill>
                  <a:schemeClr val="bg1"/>
                </a:solidFill>
              </a:rPr>
              <a:t> </a:t>
            </a:r>
            <a:r>
              <a:rPr lang="en-GB" sz="1200" b="0" i="0" baseline="0" dirty="0" err="1">
                <a:solidFill>
                  <a:schemeClr val="bg1"/>
                </a:solidFill>
              </a:rPr>
              <a:t>wir</a:t>
            </a:r>
            <a:r>
              <a:rPr lang="en-GB" sz="1200" b="0" i="0" baseline="0" dirty="0">
                <a:solidFill>
                  <a:schemeClr val="bg1"/>
                </a:solidFill>
              </a:rPr>
              <a:t> </a:t>
            </a:r>
            <a:r>
              <a:rPr lang="en-GB" sz="1200" b="0" i="0" baseline="0" dirty="0" err="1">
                <a:solidFill>
                  <a:schemeClr val="bg1"/>
                </a:solidFill>
              </a:rPr>
              <a:t>Eis</a:t>
            </a:r>
            <a:r>
              <a:rPr lang="en-GB" sz="1200" b="0" i="0" baseline="0" dirty="0">
                <a:solidFill>
                  <a:schemeClr val="bg1"/>
                </a:solidFill>
              </a:rPr>
              <a:t> </a:t>
            </a:r>
            <a:r>
              <a:rPr lang="en-GB" sz="1200" b="0" i="0" baseline="0" dirty="0" err="1">
                <a:solidFill>
                  <a:schemeClr val="bg1"/>
                </a:solidFill>
              </a:rPr>
              <a:t>essen</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6. Na, super! Und … [wo] </a:t>
            </a:r>
            <a:r>
              <a:rPr lang="en-GB" sz="1200" b="0" i="0" baseline="0" dirty="0" err="1">
                <a:solidFill>
                  <a:schemeClr val="bg1"/>
                </a:solidFill>
              </a:rPr>
              <a:t>ist</a:t>
            </a:r>
            <a:r>
              <a:rPr lang="en-GB" sz="1200" b="0" i="0" baseline="0" dirty="0">
                <a:solidFill>
                  <a:schemeClr val="bg1"/>
                </a:solidFill>
              </a:rPr>
              <a:t> das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7. </a:t>
            </a:r>
            <a:r>
              <a:rPr lang="en-GB" sz="1200" b="0" i="0" baseline="0" dirty="0" err="1">
                <a:solidFill>
                  <a:schemeClr val="bg1"/>
                </a:solidFill>
              </a:rPr>
              <a:t>Naja</a:t>
            </a:r>
            <a:r>
              <a:rPr lang="en-GB" sz="1200" b="0" i="0" baseline="0" dirty="0">
                <a:solidFill>
                  <a:schemeClr val="bg1"/>
                </a:solidFill>
              </a:rPr>
              <a:t> … ich </a:t>
            </a:r>
            <a:r>
              <a:rPr lang="en-GB" sz="1200" b="0" i="0" baseline="0" dirty="0" err="1">
                <a:solidFill>
                  <a:schemeClr val="bg1"/>
                </a:solidFill>
              </a:rPr>
              <a:t>habe</a:t>
            </a:r>
            <a:r>
              <a:rPr lang="en-GB" sz="1200" b="0" i="0" baseline="0" dirty="0">
                <a:solidFill>
                  <a:schemeClr val="bg1"/>
                </a:solidFill>
              </a:rPr>
              <a:t> </a:t>
            </a:r>
            <a:r>
              <a:rPr lang="en-GB" sz="1200" b="0" i="0" baseline="0" dirty="0" err="1">
                <a:solidFill>
                  <a:schemeClr val="bg1"/>
                </a:solidFill>
              </a:rPr>
              <a:t>kein</a:t>
            </a:r>
            <a:r>
              <a:rPr lang="en-GB" sz="1200" b="0" i="0" baseline="0" dirty="0">
                <a:solidFill>
                  <a:schemeClr val="bg1"/>
                </a:solidFill>
              </a:rPr>
              <a:t> Geld </a:t>
            </a:r>
            <a:r>
              <a:rPr lang="en-GB" sz="1200" b="0" i="0" baseline="0" dirty="0" err="1">
                <a:solidFill>
                  <a:schemeClr val="bg1"/>
                </a:solidFill>
              </a:rPr>
              <a:t>mit</a:t>
            </a:r>
            <a:r>
              <a:rPr lang="en-GB" sz="1200" b="0" i="0" baseline="0" dirty="0">
                <a:solidFill>
                  <a:schemeClr val="bg1"/>
                </a:solidFill>
              </a:rPr>
              <a:t>! [Wo] </a:t>
            </a:r>
            <a:r>
              <a:rPr lang="en-GB" sz="1200" b="0" i="0" baseline="0" dirty="0" err="1">
                <a:solidFill>
                  <a:schemeClr val="bg1"/>
                </a:solidFill>
              </a:rPr>
              <a:t>ist</a:t>
            </a:r>
            <a:r>
              <a:rPr lang="en-GB" sz="1200" b="0" i="0" baseline="0" dirty="0">
                <a:solidFill>
                  <a:schemeClr val="bg1"/>
                </a:solidFill>
              </a:rPr>
              <a:t> </a:t>
            </a:r>
            <a:r>
              <a:rPr lang="en-GB" sz="1200" b="0" i="0" baseline="0" dirty="0" err="1">
                <a:solidFill>
                  <a:schemeClr val="bg1"/>
                </a:solidFill>
              </a:rPr>
              <a:t>hier</a:t>
            </a:r>
            <a:r>
              <a:rPr lang="en-GB" sz="1200" b="0" i="0" baseline="0" dirty="0">
                <a:solidFill>
                  <a:schemeClr val="bg1"/>
                </a:solidFill>
              </a:rPr>
              <a:t> </a:t>
            </a:r>
            <a:r>
              <a:rPr lang="en-GB" sz="1200" b="0" i="0" baseline="0" dirty="0" err="1">
                <a:solidFill>
                  <a:schemeClr val="bg1"/>
                </a:solidFill>
              </a:rPr>
              <a:t>eine</a:t>
            </a:r>
            <a:r>
              <a:rPr lang="en-GB" sz="1200" b="0" i="0" baseline="0" dirty="0">
                <a:solidFill>
                  <a:schemeClr val="bg1"/>
                </a:solidFill>
              </a:rPr>
              <a:t> Bank </a:t>
            </a:r>
            <a:r>
              <a:rPr lang="en-GB" sz="1200" b="0" i="0" baseline="0" dirty="0" err="1">
                <a:solidFill>
                  <a:schemeClr val="bg1"/>
                </a:solidFill>
              </a:rPr>
              <a:t>oder</a:t>
            </a:r>
            <a:r>
              <a:rPr lang="en-GB" sz="1200" b="0" i="0" baseline="0" dirty="0">
                <a:solidFill>
                  <a:schemeClr val="bg1"/>
                </a:solidFill>
              </a:rPr>
              <a:t> </a:t>
            </a:r>
            <a:r>
              <a:rPr lang="en-GB" sz="1200" b="0" i="0" baseline="0" dirty="0" err="1">
                <a:solidFill>
                  <a:schemeClr val="bg1"/>
                </a:solidFill>
              </a:rPr>
              <a:t>ein</a:t>
            </a:r>
            <a:r>
              <a:rPr lang="en-GB" sz="1200" b="0" i="0" baseline="0" dirty="0">
                <a:solidFill>
                  <a:schemeClr val="bg1"/>
                </a:solidFill>
              </a:rPr>
              <a:t> </a:t>
            </a:r>
            <a:r>
              <a:rPr lang="en-GB" sz="1200" b="0" i="0" baseline="0" dirty="0" err="1">
                <a:solidFill>
                  <a:schemeClr val="bg1"/>
                </a:solidFill>
              </a:rPr>
              <a:t>Geldautomat</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8. Wolfgang! [</a:t>
            </a:r>
            <a:r>
              <a:rPr lang="en-GB" sz="1200" b="0" i="0" baseline="0" dirty="0" err="1">
                <a:solidFill>
                  <a:schemeClr val="bg1"/>
                </a:solidFill>
              </a:rPr>
              <a:t>Manchmal</a:t>
            </a:r>
            <a:r>
              <a:rPr lang="en-GB" sz="1200" b="0" i="0" baseline="0" dirty="0">
                <a:solidFill>
                  <a:schemeClr val="bg1"/>
                </a:solidFill>
              </a:rPr>
              <a:t>] </a:t>
            </a:r>
            <a:r>
              <a:rPr lang="en-GB" sz="1200" b="0" i="0" baseline="0" dirty="0" err="1">
                <a:solidFill>
                  <a:schemeClr val="bg1"/>
                </a:solidFill>
              </a:rPr>
              <a:t>denkst</a:t>
            </a:r>
            <a:r>
              <a:rPr lang="en-GB" sz="1200" b="0" i="0" baseline="0" dirty="0">
                <a:solidFill>
                  <a:schemeClr val="bg1"/>
                </a:solidFill>
              </a:rPr>
              <a:t> du </a:t>
            </a:r>
            <a:r>
              <a:rPr lang="en-GB" sz="1200" b="0" i="0" baseline="0" dirty="0" err="1">
                <a:solidFill>
                  <a:schemeClr val="bg1"/>
                </a:solidFill>
              </a:rPr>
              <a:t>nicht</a:t>
            </a:r>
            <a:r>
              <a:rPr lang="en-GB" sz="1200" b="0" i="0" baseline="0" dirty="0">
                <a:solidFill>
                  <a:schemeClr val="bg1"/>
                </a:solidFill>
              </a:rPr>
              <a:t> </a:t>
            </a:r>
            <a:r>
              <a:rPr lang="en-GB" sz="1200" b="0" i="0" baseline="0" dirty="0" err="1">
                <a:solidFill>
                  <a:schemeClr val="bg1"/>
                </a:solidFill>
              </a:rPr>
              <a:t>sehr</a:t>
            </a:r>
            <a:r>
              <a:rPr lang="en-GB" sz="1200" b="0" i="0" baseline="0" dirty="0">
                <a:solidFill>
                  <a:schemeClr val="bg1"/>
                </a:solidFill>
              </a:rPr>
              <a:t> </a:t>
            </a:r>
            <a:r>
              <a:rPr lang="en-GB" sz="1200" b="0" i="0" baseline="0" dirty="0" err="1">
                <a:solidFill>
                  <a:schemeClr val="bg1"/>
                </a:solidFill>
              </a:rPr>
              <a:t>praktisch</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9. </a:t>
            </a:r>
            <a:r>
              <a:rPr lang="en-GB" sz="1200" b="0" i="0" baseline="0" dirty="0" err="1">
                <a:solidFill>
                  <a:schemeClr val="bg1"/>
                </a:solidFill>
              </a:rPr>
              <a:t>Ja</a:t>
            </a:r>
            <a:r>
              <a:rPr lang="en-GB" sz="1200" b="0" i="0" baseline="0" dirty="0">
                <a:solidFill>
                  <a:schemeClr val="bg1"/>
                </a:solidFill>
              </a:rPr>
              <a:t>, </a:t>
            </a:r>
            <a:r>
              <a:rPr lang="en-GB" sz="1200" b="0" i="0" baseline="0" dirty="0" err="1">
                <a:solidFill>
                  <a:schemeClr val="bg1"/>
                </a:solidFill>
              </a:rPr>
              <a:t>ja</a:t>
            </a:r>
            <a:r>
              <a:rPr lang="en-GB" sz="1200" b="0" i="0" baseline="0" dirty="0">
                <a:solidFill>
                  <a:schemeClr val="bg1"/>
                </a:solidFill>
              </a:rPr>
              <a:t>, ich </a:t>
            </a:r>
            <a:r>
              <a:rPr lang="en-GB" sz="1200" b="0" i="0" baseline="0" dirty="0" err="1">
                <a:solidFill>
                  <a:schemeClr val="bg1"/>
                </a:solidFill>
              </a:rPr>
              <a:t>weiß</a:t>
            </a:r>
            <a:r>
              <a:rPr lang="en-GB" sz="1200" b="0" i="0" baseline="0" dirty="0">
                <a:solidFill>
                  <a:schemeClr val="bg1"/>
                </a:solidFill>
              </a:rPr>
              <a:t> … [</a:t>
            </a:r>
            <a:r>
              <a:rPr lang="en-GB" sz="1200" b="0" i="0" baseline="0" dirty="0" err="1">
                <a:solidFill>
                  <a:schemeClr val="bg1"/>
                </a:solidFill>
              </a:rPr>
              <a:t>jetzt</a:t>
            </a:r>
            <a:r>
              <a:rPr lang="en-GB" sz="1200" b="0" i="0" baseline="0" dirty="0">
                <a:solidFill>
                  <a:schemeClr val="bg1"/>
                </a:solidFill>
              </a:rPr>
              <a:t>] </a:t>
            </a:r>
            <a:r>
              <a:rPr lang="en-GB" sz="1200" b="0" i="0" baseline="0" dirty="0" err="1">
                <a:solidFill>
                  <a:schemeClr val="bg1"/>
                </a:solidFill>
              </a:rPr>
              <a:t>brauche</a:t>
            </a:r>
            <a:r>
              <a:rPr lang="en-GB" sz="1200" b="0" i="0" baseline="0" dirty="0">
                <a:solidFill>
                  <a:schemeClr val="bg1"/>
                </a:solidFill>
              </a:rPr>
              <a:t> ich </a:t>
            </a:r>
            <a:r>
              <a:rPr lang="en-GB" sz="1200" b="0" i="0" baseline="0" dirty="0" err="1">
                <a:solidFill>
                  <a:schemeClr val="bg1"/>
                </a:solidFill>
              </a:rPr>
              <a:t>aber</a:t>
            </a:r>
            <a:r>
              <a:rPr lang="en-GB" sz="1200" b="0" i="0" baseline="0" dirty="0">
                <a:solidFill>
                  <a:schemeClr val="bg1"/>
                </a:solidFill>
              </a:rPr>
              <a:t> </a:t>
            </a:r>
            <a:r>
              <a:rPr lang="en-GB" sz="1200" b="0" i="0" baseline="0" dirty="0" err="1">
                <a:solidFill>
                  <a:schemeClr val="bg1"/>
                </a:solidFill>
              </a:rPr>
              <a:t>bitte</a:t>
            </a:r>
            <a:r>
              <a:rPr lang="en-GB" sz="1200" b="0" i="0" baseline="0" dirty="0">
                <a:solidFill>
                  <a:schemeClr val="bg1"/>
                </a:solidFill>
              </a:rPr>
              <a:t> </a:t>
            </a:r>
            <a:r>
              <a:rPr lang="en-GB" sz="1200" b="0" i="0" baseline="0" dirty="0" err="1">
                <a:solidFill>
                  <a:schemeClr val="bg1"/>
                </a:solidFill>
              </a:rPr>
              <a:t>eine</a:t>
            </a:r>
            <a:r>
              <a:rPr lang="en-GB" sz="1200" b="0" i="0" baseline="0" dirty="0">
                <a:solidFill>
                  <a:schemeClr val="bg1"/>
                </a:solidFill>
              </a:rPr>
              <a:t> </a:t>
            </a:r>
            <a:r>
              <a:rPr lang="en-GB" sz="1200" b="0" i="0" baseline="0" dirty="0" err="1">
                <a:solidFill>
                  <a:schemeClr val="bg1"/>
                </a:solidFill>
              </a:rPr>
              <a:t>Antwort</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10. Okay, okay! [Oft] </a:t>
            </a:r>
            <a:r>
              <a:rPr lang="en-GB" sz="1200" b="0" i="0" baseline="0" dirty="0" err="1">
                <a:solidFill>
                  <a:schemeClr val="bg1"/>
                </a:solidFill>
              </a:rPr>
              <a:t>gibt</a:t>
            </a:r>
            <a:r>
              <a:rPr lang="en-GB" sz="1200" b="0" i="0" baseline="0" dirty="0">
                <a:solidFill>
                  <a:schemeClr val="bg1"/>
                </a:solidFill>
              </a:rPr>
              <a:t> es </a:t>
            </a:r>
            <a:r>
              <a:rPr lang="en-GB" sz="1200" b="0" i="0" baseline="0" dirty="0" err="1">
                <a:solidFill>
                  <a:schemeClr val="bg1"/>
                </a:solidFill>
              </a:rPr>
              <a:t>im</a:t>
            </a:r>
            <a:r>
              <a:rPr lang="en-GB" sz="1200" b="0" i="0" baseline="0" dirty="0">
                <a:solidFill>
                  <a:schemeClr val="bg1"/>
                </a:solidFill>
              </a:rPr>
              <a:t> </a:t>
            </a:r>
            <a:r>
              <a:rPr lang="en-GB" sz="1200" b="0" i="0" baseline="0" dirty="0" err="1">
                <a:solidFill>
                  <a:schemeClr val="bg1"/>
                </a:solidFill>
              </a:rPr>
              <a:t>Supermarkt</a:t>
            </a:r>
            <a:r>
              <a:rPr lang="en-GB" sz="1200" b="0" i="0" baseline="0" dirty="0">
                <a:solidFill>
                  <a:schemeClr val="bg1"/>
                </a:solidFill>
              </a:rPr>
              <a:t> </a:t>
            </a:r>
            <a:r>
              <a:rPr lang="en-GB" sz="1200" b="0" i="0" baseline="0" dirty="0" err="1">
                <a:solidFill>
                  <a:schemeClr val="bg1"/>
                </a:solidFill>
              </a:rPr>
              <a:t>einen</a:t>
            </a:r>
            <a:r>
              <a:rPr lang="en-GB" sz="1200" b="0" i="0" baseline="0" dirty="0">
                <a:solidFill>
                  <a:schemeClr val="bg1"/>
                </a:solidFill>
              </a:rPr>
              <a:t> </a:t>
            </a:r>
            <a:r>
              <a:rPr lang="en-GB" sz="1200" b="0" i="0" baseline="0" dirty="0" err="1">
                <a:solidFill>
                  <a:schemeClr val="bg1"/>
                </a:solidFill>
              </a:rPr>
              <a:t>Geldautomaten</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Shopping-Centre [&gt;4034] Automat [&gt;4034].</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1560251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The full audio (with question word/time phrase included this time) plays on clicking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Hallo, Mia - Was </a:t>
            </a:r>
            <a:r>
              <a:rPr lang="en-GB" b="0" i="0" baseline="0" dirty="0" err="1"/>
              <a:t>machst</a:t>
            </a:r>
            <a:r>
              <a:rPr lang="en-GB" b="0" i="0" baseline="0" dirty="0"/>
              <a:t> du? Ich </a:t>
            </a:r>
            <a:r>
              <a:rPr lang="en-GB" b="0" i="0" baseline="0" dirty="0" err="1"/>
              <a:t>habe</a:t>
            </a:r>
            <a:r>
              <a:rPr lang="en-GB" b="0" i="0" baseline="0" dirty="0"/>
              <a:t> </a:t>
            </a:r>
            <a:r>
              <a:rPr lang="en-GB" b="0" i="0" baseline="0" dirty="0" err="1"/>
              <a:t>ein</a:t>
            </a:r>
            <a:r>
              <a:rPr lang="en-GB" b="0" i="0" baseline="0" dirty="0"/>
              <a:t> Problem.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Hallo, Wolfgang! </a:t>
            </a:r>
            <a:r>
              <a:rPr lang="en-GB" b="0" i="0" baseline="0" dirty="0" err="1"/>
              <a:t>Samstags</a:t>
            </a:r>
            <a:r>
              <a:rPr lang="en-GB" b="0" i="0" baseline="0" dirty="0"/>
              <a:t> </a:t>
            </a:r>
            <a:r>
              <a:rPr lang="en-GB" b="0" i="0" baseline="0" dirty="0" err="1"/>
              <a:t>chille</a:t>
            </a:r>
            <a:r>
              <a:rPr lang="en-GB" b="0" i="0" baseline="0" dirty="0"/>
              <a:t> ich. Ich </a:t>
            </a:r>
            <a:r>
              <a:rPr lang="en-GB" b="0" i="0" baseline="0" dirty="0" err="1"/>
              <a:t>kann</a:t>
            </a:r>
            <a:r>
              <a:rPr lang="en-GB" b="0" i="0" baseline="0" dirty="0"/>
              <a:t> </a:t>
            </a:r>
            <a:r>
              <a:rPr lang="en-GB" b="0" i="0" baseline="0" dirty="0" err="1"/>
              <a:t>reden</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Gut, </a:t>
            </a:r>
            <a:r>
              <a:rPr lang="en-GB" b="0" i="0" baseline="0" dirty="0" err="1"/>
              <a:t>danke</a:t>
            </a:r>
            <a:r>
              <a:rPr lang="en-GB" b="0" i="0" baseline="0" dirty="0"/>
              <a:t>! Also, </a:t>
            </a:r>
            <a:r>
              <a:rPr lang="en-GB" b="0" i="0" baseline="0" dirty="0" err="1"/>
              <a:t>heute</a:t>
            </a:r>
            <a:r>
              <a:rPr lang="en-GB" b="0" i="0" baseline="0" dirty="0"/>
              <a:t> bin ich </a:t>
            </a:r>
            <a:r>
              <a:rPr lang="en-GB" b="0" i="0" baseline="0" dirty="0" err="1"/>
              <a:t>mit</a:t>
            </a:r>
            <a:r>
              <a:rPr lang="en-GB" b="0" i="0" baseline="0" dirty="0"/>
              <a:t> Heidi </a:t>
            </a:r>
            <a:r>
              <a:rPr lang="en-GB" b="0" i="0" baseline="0" dirty="0" err="1"/>
              <a:t>im</a:t>
            </a:r>
            <a:r>
              <a:rPr lang="en-GB" b="0" i="0" baseline="0" dirty="0"/>
              <a:t> Shopping-Centre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4. Ach, </a:t>
            </a:r>
            <a:r>
              <a:rPr lang="en-GB" b="0" i="0" baseline="0" dirty="0" err="1"/>
              <a:t>ja</a:t>
            </a:r>
            <a:r>
              <a:rPr lang="en-GB" b="0" i="0" baseline="0" dirty="0"/>
              <a:t>! Wie </a:t>
            </a:r>
            <a:r>
              <a:rPr lang="en-GB" b="0" i="0" baseline="0" dirty="0" err="1"/>
              <a:t>l</a:t>
            </a:r>
            <a:r>
              <a:rPr lang="en-GB" sz="1200" b="0" dirty="0" err="1">
                <a:solidFill>
                  <a:schemeClr val="bg1"/>
                </a:solidFill>
              </a:rPr>
              <a:t>äuft’s</a:t>
            </a:r>
            <a:r>
              <a:rPr lang="en-GB" sz="1200" b="0" dirty="0">
                <a:solidFill>
                  <a:schemeClr val="bg1"/>
                </a:solidFill>
              </a:rPr>
              <a:t>? Wie </a:t>
            </a:r>
            <a:r>
              <a:rPr lang="en-GB" sz="1200" b="0" dirty="0" err="1">
                <a:solidFill>
                  <a:schemeClr val="bg1"/>
                </a:solidFill>
              </a:rPr>
              <a:t>findest</a:t>
            </a:r>
            <a:r>
              <a:rPr lang="en-GB" sz="1200" b="0" dirty="0">
                <a:solidFill>
                  <a:schemeClr val="bg1"/>
                </a:solidFill>
              </a:rPr>
              <a:t> du Heidi?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5. Toll! Ich </a:t>
            </a:r>
            <a:r>
              <a:rPr lang="en-GB" sz="1200" b="0" i="0" baseline="0" dirty="0" err="1">
                <a:solidFill>
                  <a:schemeClr val="bg1"/>
                </a:solidFill>
              </a:rPr>
              <a:t>finde</a:t>
            </a:r>
            <a:r>
              <a:rPr lang="en-GB" sz="1200" b="0" i="0" baseline="0" dirty="0">
                <a:solidFill>
                  <a:schemeClr val="bg1"/>
                </a:solidFill>
              </a:rPr>
              <a:t> </a:t>
            </a:r>
            <a:r>
              <a:rPr lang="en-GB" sz="1200" b="0" i="0" baseline="0" dirty="0" err="1">
                <a:solidFill>
                  <a:schemeClr val="bg1"/>
                </a:solidFill>
              </a:rPr>
              <a:t>sie</a:t>
            </a:r>
            <a:r>
              <a:rPr lang="en-GB" sz="1200" b="0" i="0" baseline="0" dirty="0">
                <a:solidFill>
                  <a:schemeClr val="bg1"/>
                </a:solidFill>
              </a:rPr>
              <a:t> </a:t>
            </a:r>
            <a:r>
              <a:rPr lang="en-GB" sz="1200" b="0" i="0" baseline="0" dirty="0" err="1">
                <a:solidFill>
                  <a:schemeClr val="bg1"/>
                </a:solidFill>
              </a:rPr>
              <a:t>ganz</a:t>
            </a:r>
            <a:r>
              <a:rPr lang="en-GB" sz="1200" b="0" i="0" baseline="0" dirty="0">
                <a:solidFill>
                  <a:schemeClr val="bg1"/>
                </a:solidFill>
              </a:rPr>
              <a:t> toll. Am Abend </a:t>
            </a:r>
            <a:r>
              <a:rPr lang="en-GB" sz="1200" b="0" i="0" baseline="0" dirty="0" err="1">
                <a:solidFill>
                  <a:schemeClr val="bg1"/>
                </a:solidFill>
              </a:rPr>
              <a:t>gehen</a:t>
            </a:r>
            <a:r>
              <a:rPr lang="en-GB" sz="1200" b="0" i="0" baseline="0" dirty="0">
                <a:solidFill>
                  <a:schemeClr val="bg1"/>
                </a:solidFill>
              </a:rPr>
              <a:t> </a:t>
            </a:r>
            <a:r>
              <a:rPr lang="en-GB" sz="1200" b="0" i="0" baseline="0" dirty="0" err="1">
                <a:solidFill>
                  <a:schemeClr val="bg1"/>
                </a:solidFill>
              </a:rPr>
              <a:t>wir</a:t>
            </a:r>
            <a:r>
              <a:rPr lang="en-GB" sz="1200" b="0" i="0" baseline="0" dirty="0">
                <a:solidFill>
                  <a:schemeClr val="bg1"/>
                </a:solidFill>
              </a:rPr>
              <a:t> </a:t>
            </a:r>
            <a:r>
              <a:rPr lang="en-GB" sz="1200" b="0" i="0" baseline="0" dirty="0" err="1">
                <a:solidFill>
                  <a:schemeClr val="bg1"/>
                </a:solidFill>
              </a:rPr>
              <a:t>Eis</a:t>
            </a:r>
            <a:r>
              <a:rPr lang="en-GB" sz="1200" b="0" i="0" baseline="0" dirty="0">
                <a:solidFill>
                  <a:schemeClr val="bg1"/>
                </a:solidFill>
              </a:rPr>
              <a:t> </a:t>
            </a:r>
            <a:r>
              <a:rPr lang="en-GB" sz="1200" b="0" i="0" baseline="0" dirty="0" err="1">
                <a:solidFill>
                  <a:schemeClr val="bg1"/>
                </a:solidFill>
              </a:rPr>
              <a:t>essen</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6. Na, super! Und … wo </a:t>
            </a:r>
            <a:r>
              <a:rPr lang="en-GB" sz="1200" b="0" i="0" baseline="0" dirty="0" err="1">
                <a:solidFill>
                  <a:schemeClr val="bg1"/>
                </a:solidFill>
              </a:rPr>
              <a:t>ist</a:t>
            </a:r>
            <a:r>
              <a:rPr lang="en-GB" sz="1200" b="0" i="0" baseline="0" dirty="0">
                <a:solidFill>
                  <a:schemeClr val="bg1"/>
                </a:solidFill>
              </a:rPr>
              <a:t> das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7. </a:t>
            </a:r>
            <a:r>
              <a:rPr lang="en-GB" sz="1200" b="0" i="0" baseline="0" dirty="0" err="1">
                <a:solidFill>
                  <a:schemeClr val="bg1"/>
                </a:solidFill>
              </a:rPr>
              <a:t>Naja</a:t>
            </a:r>
            <a:r>
              <a:rPr lang="en-GB" sz="1200" b="0" i="0" baseline="0" dirty="0">
                <a:solidFill>
                  <a:schemeClr val="bg1"/>
                </a:solidFill>
              </a:rPr>
              <a:t> … ich </a:t>
            </a:r>
            <a:r>
              <a:rPr lang="en-GB" sz="1200" b="0" i="0" baseline="0" dirty="0" err="1">
                <a:solidFill>
                  <a:schemeClr val="bg1"/>
                </a:solidFill>
              </a:rPr>
              <a:t>habe</a:t>
            </a:r>
            <a:r>
              <a:rPr lang="en-GB" sz="1200" b="0" i="0" baseline="0" dirty="0">
                <a:solidFill>
                  <a:schemeClr val="bg1"/>
                </a:solidFill>
              </a:rPr>
              <a:t> </a:t>
            </a:r>
            <a:r>
              <a:rPr lang="en-GB" sz="1200" b="0" i="0" baseline="0" dirty="0" err="1">
                <a:solidFill>
                  <a:schemeClr val="bg1"/>
                </a:solidFill>
              </a:rPr>
              <a:t>kein</a:t>
            </a:r>
            <a:r>
              <a:rPr lang="en-GB" sz="1200" b="0" i="0" baseline="0" dirty="0">
                <a:solidFill>
                  <a:schemeClr val="bg1"/>
                </a:solidFill>
              </a:rPr>
              <a:t> Geld </a:t>
            </a:r>
            <a:r>
              <a:rPr lang="en-GB" sz="1200" b="0" i="0" baseline="0" dirty="0" err="1">
                <a:solidFill>
                  <a:schemeClr val="bg1"/>
                </a:solidFill>
              </a:rPr>
              <a:t>mit</a:t>
            </a:r>
            <a:r>
              <a:rPr lang="en-GB" sz="1200" b="0" i="0" baseline="0" dirty="0">
                <a:solidFill>
                  <a:schemeClr val="bg1"/>
                </a:solidFill>
              </a:rPr>
              <a:t>! Wo </a:t>
            </a:r>
            <a:r>
              <a:rPr lang="en-GB" sz="1200" b="0" i="0" baseline="0" dirty="0" err="1">
                <a:solidFill>
                  <a:schemeClr val="bg1"/>
                </a:solidFill>
              </a:rPr>
              <a:t>ist</a:t>
            </a:r>
            <a:r>
              <a:rPr lang="en-GB" sz="1200" b="0" i="0" baseline="0" dirty="0">
                <a:solidFill>
                  <a:schemeClr val="bg1"/>
                </a:solidFill>
              </a:rPr>
              <a:t> </a:t>
            </a:r>
            <a:r>
              <a:rPr lang="en-GB" sz="1200" b="0" i="0" baseline="0" dirty="0" err="1">
                <a:solidFill>
                  <a:schemeClr val="bg1"/>
                </a:solidFill>
              </a:rPr>
              <a:t>hier</a:t>
            </a:r>
            <a:r>
              <a:rPr lang="en-GB" sz="1200" b="0" i="0" baseline="0" dirty="0">
                <a:solidFill>
                  <a:schemeClr val="bg1"/>
                </a:solidFill>
              </a:rPr>
              <a:t> </a:t>
            </a:r>
            <a:r>
              <a:rPr lang="en-GB" sz="1200" b="0" i="0" baseline="0" dirty="0" err="1">
                <a:solidFill>
                  <a:schemeClr val="bg1"/>
                </a:solidFill>
              </a:rPr>
              <a:t>eine</a:t>
            </a:r>
            <a:r>
              <a:rPr lang="en-GB" sz="1200" b="0" i="0" baseline="0" dirty="0">
                <a:solidFill>
                  <a:schemeClr val="bg1"/>
                </a:solidFill>
              </a:rPr>
              <a:t> Bank </a:t>
            </a:r>
            <a:r>
              <a:rPr lang="en-GB" sz="1200" b="0" i="0" baseline="0" dirty="0" err="1">
                <a:solidFill>
                  <a:schemeClr val="bg1"/>
                </a:solidFill>
              </a:rPr>
              <a:t>oder</a:t>
            </a:r>
            <a:r>
              <a:rPr lang="en-GB" sz="1200" b="0" i="0" baseline="0" dirty="0">
                <a:solidFill>
                  <a:schemeClr val="bg1"/>
                </a:solidFill>
              </a:rPr>
              <a:t> </a:t>
            </a:r>
            <a:r>
              <a:rPr lang="en-GB" sz="1200" b="0" i="0" baseline="0" dirty="0" err="1">
                <a:solidFill>
                  <a:schemeClr val="bg1"/>
                </a:solidFill>
              </a:rPr>
              <a:t>ein</a:t>
            </a:r>
            <a:r>
              <a:rPr lang="en-GB" sz="1200" b="0" i="0" baseline="0" dirty="0">
                <a:solidFill>
                  <a:schemeClr val="bg1"/>
                </a:solidFill>
              </a:rPr>
              <a:t> </a:t>
            </a:r>
            <a:r>
              <a:rPr lang="en-GB" sz="1200" b="0" i="0" baseline="0" dirty="0" err="1">
                <a:solidFill>
                  <a:schemeClr val="bg1"/>
                </a:solidFill>
              </a:rPr>
              <a:t>Geldautomat</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8. Wolfgang! </a:t>
            </a:r>
            <a:r>
              <a:rPr lang="en-GB" sz="1200" b="0" i="0" baseline="0" dirty="0" err="1">
                <a:solidFill>
                  <a:schemeClr val="bg1"/>
                </a:solidFill>
              </a:rPr>
              <a:t>Manchmal</a:t>
            </a:r>
            <a:r>
              <a:rPr lang="en-GB" sz="1200" b="0" i="0" baseline="0" dirty="0">
                <a:solidFill>
                  <a:schemeClr val="bg1"/>
                </a:solidFill>
              </a:rPr>
              <a:t> </a:t>
            </a:r>
            <a:r>
              <a:rPr lang="en-GB" sz="1200" b="0" i="0" baseline="0" dirty="0" err="1">
                <a:solidFill>
                  <a:schemeClr val="bg1"/>
                </a:solidFill>
              </a:rPr>
              <a:t>denkst</a:t>
            </a:r>
            <a:r>
              <a:rPr lang="en-GB" sz="1200" b="0" i="0" baseline="0" dirty="0">
                <a:solidFill>
                  <a:schemeClr val="bg1"/>
                </a:solidFill>
              </a:rPr>
              <a:t> du </a:t>
            </a:r>
            <a:r>
              <a:rPr lang="en-GB" sz="1200" b="0" i="0" baseline="0" dirty="0" err="1">
                <a:solidFill>
                  <a:schemeClr val="bg1"/>
                </a:solidFill>
              </a:rPr>
              <a:t>nicht</a:t>
            </a:r>
            <a:r>
              <a:rPr lang="en-GB" sz="1200" b="0" i="0" baseline="0" dirty="0">
                <a:solidFill>
                  <a:schemeClr val="bg1"/>
                </a:solidFill>
              </a:rPr>
              <a:t> </a:t>
            </a:r>
            <a:r>
              <a:rPr lang="en-GB" sz="1200" b="0" i="0" baseline="0" dirty="0" err="1">
                <a:solidFill>
                  <a:schemeClr val="bg1"/>
                </a:solidFill>
              </a:rPr>
              <a:t>sehr</a:t>
            </a:r>
            <a:r>
              <a:rPr lang="en-GB" sz="1200" b="0" i="0" baseline="0" dirty="0">
                <a:solidFill>
                  <a:schemeClr val="bg1"/>
                </a:solidFill>
              </a:rPr>
              <a:t> </a:t>
            </a:r>
            <a:r>
              <a:rPr lang="en-GB" sz="1200" b="0" i="0" baseline="0" dirty="0" err="1">
                <a:solidFill>
                  <a:schemeClr val="bg1"/>
                </a:solidFill>
              </a:rPr>
              <a:t>praktisch</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9. </a:t>
            </a:r>
            <a:r>
              <a:rPr lang="en-GB" sz="1200" b="0" i="0" baseline="0" dirty="0" err="1">
                <a:solidFill>
                  <a:schemeClr val="bg1"/>
                </a:solidFill>
              </a:rPr>
              <a:t>Ja</a:t>
            </a:r>
            <a:r>
              <a:rPr lang="en-GB" sz="1200" b="0" i="0" baseline="0" dirty="0">
                <a:solidFill>
                  <a:schemeClr val="bg1"/>
                </a:solidFill>
              </a:rPr>
              <a:t>, </a:t>
            </a:r>
            <a:r>
              <a:rPr lang="en-GB" sz="1200" b="0" i="0" baseline="0" dirty="0" err="1">
                <a:solidFill>
                  <a:schemeClr val="bg1"/>
                </a:solidFill>
              </a:rPr>
              <a:t>ja</a:t>
            </a:r>
            <a:r>
              <a:rPr lang="en-GB" sz="1200" b="0" i="0" baseline="0" dirty="0">
                <a:solidFill>
                  <a:schemeClr val="bg1"/>
                </a:solidFill>
              </a:rPr>
              <a:t>, ich </a:t>
            </a:r>
            <a:r>
              <a:rPr lang="en-GB" sz="1200" b="0" i="0" baseline="0" dirty="0" err="1">
                <a:solidFill>
                  <a:schemeClr val="bg1"/>
                </a:solidFill>
              </a:rPr>
              <a:t>weiß</a:t>
            </a:r>
            <a:r>
              <a:rPr lang="en-GB" sz="1200" b="0" i="0" baseline="0" dirty="0">
                <a:solidFill>
                  <a:schemeClr val="bg1"/>
                </a:solidFill>
              </a:rPr>
              <a:t> … </a:t>
            </a:r>
            <a:r>
              <a:rPr lang="en-GB" sz="1200" b="0" i="0" baseline="0" dirty="0" err="1">
                <a:solidFill>
                  <a:schemeClr val="bg1"/>
                </a:solidFill>
              </a:rPr>
              <a:t>jetzt</a:t>
            </a:r>
            <a:r>
              <a:rPr lang="en-GB" sz="1200" b="0" i="0" baseline="0" dirty="0">
                <a:solidFill>
                  <a:schemeClr val="bg1"/>
                </a:solidFill>
              </a:rPr>
              <a:t> </a:t>
            </a:r>
            <a:r>
              <a:rPr lang="en-GB" sz="1200" b="0" i="0" baseline="0" dirty="0" err="1">
                <a:solidFill>
                  <a:schemeClr val="bg1"/>
                </a:solidFill>
              </a:rPr>
              <a:t>brauche</a:t>
            </a:r>
            <a:r>
              <a:rPr lang="en-GB" sz="1200" b="0" i="0" baseline="0" dirty="0">
                <a:solidFill>
                  <a:schemeClr val="bg1"/>
                </a:solidFill>
              </a:rPr>
              <a:t> ich </a:t>
            </a:r>
            <a:r>
              <a:rPr lang="en-GB" sz="1200" b="0" i="0" baseline="0" dirty="0" err="1">
                <a:solidFill>
                  <a:schemeClr val="bg1"/>
                </a:solidFill>
              </a:rPr>
              <a:t>aber</a:t>
            </a:r>
            <a:r>
              <a:rPr lang="en-GB" sz="1200" b="0" i="0" baseline="0" dirty="0">
                <a:solidFill>
                  <a:schemeClr val="bg1"/>
                </a:solidFill>
              </a:rPr>
              <a:t> </a:t>
            </a:r>
            <a:r>
              <a:rPr lang="en-GB" sz="1200" b="0" i="0" baseline="0" dirty="0" err="1">
                <a:solidFill>
                  <a:schemeClr val="bg1"/>
                </a:solidFill>
              </a:rPr>
              <a:t>bitte</a:t>
            </a:r>
            <a:r>
              <a:rPr lang="en-GB" sz="1200" b="0" i="0" baseline="0" dirty="0">
                <a:solidFill>
                  <a:schemeClr val="bg1"/>
                </a:solidFill>
              </a:rPr>
              <a:t> </a:t>
            </a:r>
            <a:r>
              <a:rPr lang="en-GB" sz="1200" b="0" i="0" baseline="0" dirty="0" err="1">
                <a:solidFill>
                  <a:schemeClr val="bg1"/>
                </a:solidFill>
              </a:rPr>
              <a:t>eine</a:t>
            </a:r>
            <a:r>
              <a:rPr lang="en-GB" sz="1200" b="0" i="0" baseline="0" dirty="0">
                <a:solidFill>
                  <a:schemeClr val="bg1"/>
                </a:solidFill>
              </a:rPr>
              <a:t> </a:t>
            </a:r>
            <a:r>
              <a:rPr lang="en-GB" sz="1200" b="0" i="0" baseline="0" dirty="0" err="1">
                <a:solidFill>
                  <a:schemeClr val="bg1"/>
                </a:solidFill>
              </a:rPr>
              <a:t>Antwort</a:t>
            </a:r>
            <a:r>
              <a:rPr lang="en-GB" sz="1200" b="0" i="0" baseline="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10. Okay, okay! Oft </a:t>
            </a:r>
            <a:r>
              <a:rPr lang="en-GB" sz="1200" b="0" i="0" baseline="0" dirty="0" err="1">
                <a:solidFill>
                  <a:schemeClr val="bg1"/>
                </a:solidFill>
              </a:rPr>
              <a:t>gibt</a:t>
            </a:r>
            <a:r>
              <a:rPr lang="en-GB" sz="1200" b="0" i="0" baseline="0" dirty="0">
                <a:solidFill>
                  <a:schemeClr val="bg1"/>
                </a:solidFill>
              </a:rPr>
              <a:t> es </a:t>
            </a:r>
            <a:r>
              <a:rPr lang="en-GB" sz="1200" b="0" i="0" baseline="0" dirty="0" err="1">
                <a:solidFill>
                  <a:schemeClr val="bg1"/>
                </a:solidFill>
              </a:rPr>
              <a:t>im</a:t>
            </a:r>
            <a:r>
              <a:rPr lang="en-GB" sz="1200" b="0" i="0" baseline="0" dirty="0">
                <a:solidFill>
                  <a:schemeClr val="bg1"/>
                </a:solidFill>
              </a:rPr>
              <a:t> </a:t>
            </a:r>
            <a:r>
              <a:rPr lang="en-GB" sz="1200" b="0" i="0" baseline="0" dirty="0" err="1">
                <a:solidFill>
                  <a:schemeClr val="bg1"/>
                </a:solidFill>
              </a:rPr>
              <a:t>Supermarkt</a:t>
            </a:r>
            <a:r>
              <a:rPr lang="en-GB" sz="1200" b="0" i="0" baseline="0" dirty="0">
                <a:solidFill>
                  <a:schemeClr val="bg1"/>
                </a:solidFill>
              </a:rPr>
              <a:t> </a:t>
            </a:r>
            <a:r>
              <a:rPr lang="en-GB" sz="1200" b="0" i="0" baseline="0" dirty="0" err="1">
                <a:solidFill>
                  <a:schemeClr val="bg1"/>
                </a:solidFill>
              </a:rPr>
              <a:t>einen</a:t>
            </a:r>
            <a:r>
              <a:rPr lang="en-GB" sz="1200" b="0" i="0" baseline="0" dirty="0">
                <a:solidFill>
                  <a:schemeClr val="bg1"/>
                </a:solidFill>
              </a:rPr>
              <a:t> </a:t>
            </a:r>
            <a:r>
              <a:rPr lang="en-GB" sz="1200" b="0" i="0" baseline="0" dirty="0" err="1">
                <a:solidFill>
                  <a:schemeClr val="bg1"/>
                </a:solidFill>
              </a:rPr>
              <a:t>Geldautomaten</a:t>
            </a:r>
            <a:r>
              <a:rPr lang="en-GB" sz="1200" b="0" i="0" baseline="0" dirty="0">
                <a:solidFill>
                  <a:schemeClr val="bg1"/>
                </a:solidFill>
              </a:rPr>
              <a:t>.</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Shopping-Centre [&gt;4034] Automat [&gt;4034].</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b="0" i="0" u="none" strike="noStrike" cap="none" dirty="0">
                <a:solidFill>
                  <a:sysClr val="windowText" lastClr="000000"/>
                </a:solidFill>
                <a:effectLst/>
                <a:latin typeface="+mn-lt"/>
                <a:ea typeface="Calibri"/>
                <a:cs typeface="Calibri"/>
                <a:sym typeface="Calibri"/>
              </a:rPr>
              <a:t>Jones, R.L &amp; </a:t>
            </a:r>
            <a:r>
              <a:rPr lang="en-GB" sz="1200" b="0" i="0" u="none" strike="noStrike" cap="none" dirty="0" err="1">
                <a:solidFill>
                  <a:sysClr val="windowText" lastClr="000000"/>
                </a:solidFill>
                <a:effectLst/>
                <a:latin typeface="+mn-lt"/>
                <a:ea typeface="Calibri"/>
                <a:cs typeface="Calibri"/>
                <a:sym typeface="Calibri"/>
              </a:rPr>
              <a:t>Tschirner</a:t>
            </a:r>
            <a:r>
              <a:rPr lang="en-GB" sz="1200" b="0" i="0" u="none" strike="noStrike" cap="none" dirty="0">
                <a:solidFill>
                  <a:sysClr val="windowText" lastClr="000000"/>
                </a:solidFill>
                <a:effectLst/>
                <a:latin typeface="+mn-lt"/>
                <a:ea typeface="Calibri"/>
                <a:cs typeface="Calibri"/>
                <a:sym typeface="Calibri"/>
              </a:rPr>
              <a:t>, E. (2011).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1034648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This </a:t>
            </a:r>
            <a:r>
              <a:rPr lang="en-GB" baseline="0" dirty="0" err="1"/>
              <a:t>accustomise</a:t>
            </a:r>
            <a:r>
              <a:rPr lang="en-GB" baseline="0" dirty="0"/>
              <a:t> students to seeing WO2 in both written statements and written questions.</a:t>
            </a:r>
            <a:br>
              <a:rPr lang="en-GB"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To complete the task, students write 1-9 and either ? for a question, or ./! for a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Using the vocabulary in the text messages, they must decide whether the sentence they are reading is a question or a statement. The word order will not help them here – remind students that these are </a:t>
            </a:r>
            <a:r>
              <a:rPr lang="en-GB" b="1" baseline="0" dirty="0"/>
              <a:t>not</a:t>
            </a:r>
            <a:r>
              <a:rPr lang="en-GB" b="0" baseline="0" dirty="0"/>
              <a:t> all questions. </a:t>
            </a:r>
            <a:r>
              <a:rPr lang="en-GB" sz="1200" kern="1200" dirty="0">
                <a:solidFill>
                  <a:schemeClr val="tx1"/>
                </a:solidFill>
                <a:effectLst/>
                <a:latin typeface="+mn-lt"/>
                <a:ea typeface="+mn-ea"/>
                <a:cs typeface="+mn-cs"/>
              </a:rPr>
              <a:t>They will need to understand the meaning of the sentences to work out if they are questions or statements, as there aren’t easy word order cues to tell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a:t>
            </a:r>
            <a:r>
              <a:rPr lang="en-GB" b="0" i="0" baseline="0" dirty="0"/>
              <a:t>Students have not yet met cognates </a:t>
            </a:r>
            <a:r>
              <a:rPr lang="en-GB" b="0" i="1" baseline="0" dirty="0" err="1"/>
              <a:t>nervös</a:t>
            </a:r>
            <a:r>
              <a:rPr lang="en-GB" b="0" i="0" baseline="0" dirty="0"/>
              <a:t> [2930] and </a:t>
            </a:r>
            <a:r>
              <a:rPr lang="en-GB" b="0" i="1" baseline="0" dirty="0" err="1"/>
              <a:t>unorganisiert</a:t>
            </a:r>
            <a:r>
              <a:rPr lang="en-GB" b="0" i="1" baseline="0" dirty="0"/>
              <a:t> </a:t>
            </a:r>
            <a:r>
              <a:rPr lang="en-GB" b="0" i="0" baseline="0" dirty="0"/>
              <a:t>[&gt;4034] (they have previously encountered the cognate verb </a:t>
            </a:r>
            <a:r>
              <a:rPr lang="en-GB" b="0" i="0" baseline="0" dirty="0" err="1"/>
              <a:t>organisieren</a:t>
            </a:r>
            <a:r>
              <a:rPr lang="en-GB" b="0" i="0" baseline="0" dirty="0"/>
              <a:t> [1163] and may recognise the meaning, here, particularly as they are following the Wolfgang and Heidi storyline). Students have not yet been taught the personal object pronoun </a:t>
            </a:r>
            <a:r>
              <a:rPr lang="en-GB" b="0" i="1" baseline="0" dirty="0"/>
              <a:t>dich</a:t>
            </a:r>
            <a:r>
              <a:rPr lang="en-GB" b="0" i="0" baseline="0" dirty="0"/>
              <a:t> [212]. It will likely be understood in context, here.  Teachers may want to draw attention to it, though it is not crucial for task completion. Teacher might also like to point out, and clarify the meaning of, conversation fillers </a:t>
            </a:r>
            <a:r>
              <a:rPr lang="en-GB" b="0" i="1" baseline="0" dirty="0" err="1"/>
              <a:t>na</a:t>
            </a:r>
            <a:r>
              <a:rPr lang="en-GB" b="0" i="1" baseline="0" dirty="0"/>
              <a:t> </a:t>
            </a:r>
            <a:r>
              <a:rPr lang="en-GB" b="0" i="0" baseline="0" dirty="0"/>
              <a:t>[267]</a:t>
            </a:r>
            <a:r>
              <a:rPr lang="en-GB" b="0" i="1" baseline="0" dirty="0"/>
              <a:t>, also </a:t>
            </a:r>
            <a:r>
              <a:rPr lang="en-GB" b="0" i="0" baseline="0" dirty="0"/>
              <a:t>[40]</a:t>
            </a:r>
            <a:r>
              <a:rPr lang="en-GB" b="0" i="1" baseline="0" dirty="0"/>
              <a:t>, </a:t>
            </a:r>
            <a:r>
              <a:rPr lang="en-GB" b="0" i="1" baseline="0" dirty="0" err="1"/>
              <a:t>japp</a:t>
            </a:r>
            <a:r>
              <a:rPr lang="en-GB" b="0" i="1" baseline="0" dirty="0"/>
              <a:t> </a:t>
            </a:r>
            <a:r>
              <a:rPr lang="en-GB" b="0" i="0" baseline="0" dirty="0"/>
              <a:t>[n/a]</a:t>
            </a:r>
            <a:r>
              <a:rPr lang="en-GB" b="0" i="1" baseline="0" dirty="0"/>
              <a:t>, </a:t>
            </a:r>
            <a:r>
              <a:rPr lang="en-GB" b="0" i="1" baseline="0" dirty="0" err="1"/>
              <a:t>tja</a:t>
            </a:r>
            <a:r>
              <a:rPr lang="en-GB" b="0" i="1" baseline="0" dirty="0"/>
              <a:t> </a:t>
            </a:r>
            <a:r>
              <a:rPr lang="en-GB" b="0" i="0" baseline="0" dirty="0"/>
              <a:t>[2211] and </a:t>
            </a:r>
            <a:r>
              <a:rPr lang="en-GB" b="0" i="1" baseline="0" dirty="0"/>
              <a:t>ach </a:t>
            </a:r>
            <a:r>
              <a:rPr lang="en-GB" b="0" i="0" baseline="0" dirty="0"/>
              <a:t>[404].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Teachers could extend the task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eliciting oral translations so that students can get used to moving between the two languages, and hearing/noting the difference in word order.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Answers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i="0" baseline="0" dirty="0"/>
              <a:t>In this sequence there are several instances of ‘in’ plus Row 3 (dative) e.g., </a:t>
            </a:r>
            <a:r>
              <a:rPr lang="en-GB" b="0" i="1" baseline="0" dirty="0" err="1"/>
              <a:t>im</a:t>
            </a:r>
            <a:r>
              <a:rPr lang="en-GB" b="0" i="1" baseline="0" dirty="0"/>
              <a:t> </a:t>
            </a:r>
            <a:r>
              <a:rPr lang="en-GB" b="0" i="1" baseline="0" dirty="0" err="1"/>
              <a:t>Eiscafé</a:t>
            </a:r>
            <a:r>
              <a:rPr lang="en-GB" b="0" i="1" baseline="0" dirty="0"/>
              <a:t>, </a:t>
            </a:r>
            <a:r>
              <a:rPr lang="en-GB" b="0" i="1" baseline="0" dirty="0" err="1"/>
              <a:t>im</a:t>
            </a:r>
            <a:r>
              <a:rPr lang="en-GB" b="0" i="1" baseline="0" dirty="0"/>
              <a:t> </a:t>
            </a:r>
            <a:r>
              <a:rPr lang="en-GB" b="0" i="1" baseline="0" dirty="0" err="1"/>
              <a:t>Supermarkt</a:t>
            </a:r>
            <a:r>
              <a:rPr lang="en-GB" b="0" i="1" baseline="0" dirty="0"/>
              <a:t>. </a:t>
            </a:r>
            <a:r>
              <a:rPr lang="en-GB" b="0" i="0" baseline="0" dirty="0"/>
              <a:t>This will obviously not be a barrier to understanding, as the meaning of ‘in’ is transparent.  This week students are likely to ignore the changes in article that they encounter, but they can be considered useful ‘priming’ for next week’s teaching which focuses explicitly on the two prepositions ‘in’ and ‘auf’ with Row 2 (accusative) and Row 3 (dative).</a:t>
            </a:r>
            <a:br>
              <a:rPr lang="en-GB" b="0" i="0" baseline="0" dirty="0"/>
            </a:b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nervös</a:t>
            </a:r>
            <a:r>
              <a:rPr lang="en-GB" b="0" i="0" baseline="0" dirty="0"/>
              <a:t> [2930] </a:t>
            </a:r>
            <a:r>
              <a:rPr lang="en-GB" b="0" i="0" baseline="0" dirty="0" err="1"/>
              <a:t>unorganisiert</a:t>
            </a:r>
            <a:r>
              <a:rPr lang="en-GB" b="0" i="0" baseline="0" dirty="0"/>
              <a:t> [&gt;4034] dich [212] </a:t>
            </a:r>
            <a:r>
              <a:rPr lang="en-GB" b="0" i="0" baseline="0" dirty="0" err="1"/>
              <a:t>na</a:t>
            </a:r>
            <a:r>
              <a:rPr lang="en-GB" b="0" i="0" baseline="0" dirty="0"/>
              <a:t> [267] also [40] </a:t>
            </a:r>
            <a:r>
              <a:rPr lang="en-GB" b="0" i="0" baseline="0" dirty="0" err="1"/>
              <a:t>japp</a:t>
            </a:r>
            <a:r>
              <a:rPr lang="en-GB" b="0" i="0" baseline="0" dirty="0"/>
              <a:t> [n/a] </a:t>
            </a:r>
            <a:r>
              <a:rPr lang="en-GB" b="0" i="0" baseline="0" dirty="0" err="1"/>
              <a:t>tja</a:t>
            </a:r>
            <a:r>
              <a:rPr lang="en-GB" b="0" i="0" baseline="0" dirty="0"/>
              <a:t> [2211] and ach [404]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6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asking </a:t>
            </a:r>
            <a:r>
              <a:rPr lang="en-GB" b="0" i="1" baseline="0" dirty="0" err="1"/>
              <a:t>wann</a:t>
            </a:r>
            <a:r>
              <a:rPr lang="en-GB" b="0" i="0" baseline="0" dirty="0"/>
              <a:t>-questions orally, and answering in sentences using both word order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 more complex version of this activity, in which the prompts are given in English, can be found on the next slide.</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Classroom version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Before the game begins, the teacher should recap word order rules, alerting students to the fact that the information in the squares is </a:t>
            </a:r>
            <a:r>
              <a:rPr lang="en-GB" b="1" baseline="0" dirty="0"/>
              <a:t>not</a:t>
            </a:r>
            <a:r>
              <a:rPr lang="en-GB" b="0" baseline="0" dirty="0"/>
              <a:t> presented in the required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work in pairs and assign themselves a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‘blue’ player asks </a:t>
            </a:r>
            <a:r>
              <a:rPr lang="en-GB" b="0" i="1" baseline="0" dirty="0" err="1"/>
              <a:t>wann</a:t>
            </a:r>
            <a:r>
              <a:rPr lang="en-GB" b="0" i="1" baseline="0" dirty="0"/>
              <a:t>-</a:t>
            </a:r>
            <a:r>
              <a:rPr lang="en-GB" b="0" i="0" baseline="0" dirty="0"/>
              <a:t>questions</a:t>
            </a:r>
            <a:r>
              <a:rPr lang="en-GB" b="0" baseline="0" dirty="0"/>
              <a:t> to elicit the information on the blue squares (‘</a:t>
            </a:r>
            <a:r>
              <a:rPr lang="en-GB" b="0" baseline="0" dirty="0" err="1"/>
              <a:t>Wann</a:t>
            </a:r>
            <a:r>
              <a:rPr lang="en-GB" b="0" baseline="0" dirty="0"/>
              <a:t> </a:t>
            </a:r>
            <a:r>
              <a:rPr lang="en-GB" b="0" baseline="0" dirty="0" err="1"/>
              <a:t>bleibst</a:t>
            </a:r>
            <a:r>
              <a:rPr lang="en-GB" b="0" baseline="0" dirty="0"/>
              <a:t> du </a:t>
            </a:r>
            <a:r>
              <a:rPr lang="en-GB" b="0" baseline="0" dirty="0" err="1"/>
              <a:t>zu</a:t>
            </a:r>
            <a:r>
              <a:rPr lang="en-GB" b="0" baseline="0" dirty="0"/>
              <a:t> </a:t>
            </a:r>
            <a:r>
              <a:rPr lang="en-GB" b="0" baseline="0" dirty="0" err="1"/>
              <a:t>Hause</a:t>
            </a:r>
            <a:r>
              <a:rPr lang="en-GB" b="0" baseline="0" dirty="0"/>
              <a:t>?). The ‘green’ player rolls a dice to see whether they must answer the question using word order 1 or word order 2. (‘Ich </a:t>
            </a:r>
            <a:r>
              <a:rPr lang="en-GB" b="0" baseline="0" dirty="0" err="1"/>
              <a:t>bleibe</a:t>
            </a:r>
            <a:r>
              <a:rPr lang="en-GB" b="0" baseline="0" dirty="0"/>
              <a:t> </a:t>
            </a:r>
            <a:r>
              <a:rPr lang="en-GB" b="0" baseline="0" dirty="0" err="1"/>
              <a:t>samstags</a:t>
            </a:r>
            <a:r>
              <a:rPr lang="en-GB" b="0" baseline="0" dirty="0"/>
              <a:t> </a:t>
            </a:r>
            <a:r>
              <a:rPr lang="en-GB" b="0" baseline="0" dirty="0" err="1"/>
              <a:t>zu</a:t>
            </a:r>
            <a:r>
              <a:rPr lang="en-GB" b="0" baseline="0" dirty="0"/>
              <a:t> </a:t>
            </a:r>
            <a:r>
              <a:rPr lang="en-GB" b="0" baseline="0" dirty="0" err="1"/>
              <a:t>Hause</a:t>
            </a:r>
            <a:r>
              <a:rPr lang="en-GB" b="0" baseline="0" dirty="0"/>
              <a:t>’/</a:t>
            </a:r>
            <a:r>
              <a:rPr lang="en-GB" b="0" baseline="0" dirty="0" err="1"/>
              <a:t>Samstags</a:t>
            </a:r>
            <a:r>
              <a:rPr lang="en-GB" b="0" baseline="0" dirty="0"/>
              <a:t> </a:t>
            </a:r>
            <a:r>
              <a:rPr lang="en-GB" b="0" baseline="0" dirty="0" err="1"/>
              <a:t>bleibe</a:t>
            </a:r>
            <a:r>
              <a:rPr lang="en-GB" b="0" baseline="0" dirty="0"/>
              <a:t> ich </a:t>
            </a:r>
            <a:r>
              <a:rPr lang="en-GB" b="0" baseline="0" dirty="0" err="1"/>
              <a:t>zu</a:t>
            </a:r>
            <a:r>
              <a:rPr lang="en-GB" b="0" baseline="0" dirty="0"/>
              <a:t> </a:t>
            </a:r>
            <a:r>
              <a:rPr lang="en-GB" b="0" baseline="0" dirty="0" err="1"/>
              <a:t>Hause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The ‘green’ player asks </a:t>
            </a:r>
            <a:r>
              <a:rPr lang="en-GB" b="0" i="1" baseline="0" dirty="0" err="1"/>
              <a:t>wann</a:t>
            </a:r>
            <a:r>
              <a:rPr lang="en-GB" b="0" i="1" baseline="0" dirty="0"/>
              <a:t>-</a:t>
            </a:r>
            <a:r>
              <a:rPr lang="en-GB" b="0" i="0" baseline="0" dirty="0"/>
              <a:t>questions</a:t>
            </a:r>
            <a:r>
              <a:rPr lang="en-GB" b="0" baseline="0" dirty="0"/>
              <a:t> to elicit the information on the green squares. The ‘blue’ player rolls a dice to see whether they must answer the question using word order 1 or word order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Self-study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Starting with the first blue square, students form an appropriate question, say it out loud, and check their word order and pronunciation by clicking to the right of the ‘Q’ button on that square.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They then roll a decide to determine whether they must form an answer using word order 1 or word order 2. Again, they check their answer by clicking to the right of either ‘1’ or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repeat as many times as they need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696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asking </a:t>
            </a:r>
            <a:r>
              <a:rPr lang="en-GB" b="0" i="1" baseline="0" dirty="0" err="1"/>
              <a:t>wann</a:t>
            </a:r>
            <a:r>
              <a:rPr lang="en-GB" b="0" i="0" baseline="0" dirty="0"/>
              <a:t>-questions orally, and answering in sentences using both word order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 less complex version of this activity, in which the prompts are given in German, can be found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Classroom version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Before the game begins, the teacher should recap word order rules, alerting students to the fact that the information in the squares is </a:t>
            </a:r>
            <a:r>
              <a:rPr lang="en-GB" b="1" baseline="0" dirty="0"/>
              <a:t>not</a:t>
            </a:r>
            <a:r>
              <a:rPr lang="en-GB" b="0" baseline="0" dirty="0"/>
              <a:t> presented in the required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work in pairs and assign themselves a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‘blue’ player asks </a:t>
            </a:r>
            <a:r>
              <a:rPr lang="en-GB" b="0" i="1" baseline="0" dirty="0" err="1"/>
              <a:t>wann</a:t>
            </a:r>
            <a:r>
              <a:rPr lang="en-GB" b="0" i="1" baseline="0" dirty="0"/>
              <a:t>-</a:t>
            </a:r>
            <a:r>
              <a:rPr lang="en-GB" b="0" i="0" baseline="0" dirty="0"/>
              <a:t>questions</a:t>
            </a:r>
            <a:r>
              <a:rPr lang="en-GB" b="0" baseline="0" dirty="0"/>
              <a:t> to elicit the information on the blue squares (‘</a:t>
            </a:r>
            <a:r>
              <a:rPr lang="en-GB" b="0" baseline="0" dirty="0" err="1"/>
              <a:t>Wann</a:t>
            </a:r>
            <a:r>
              <a:rPr lang="en-GB" b="0" baseline="0" dirty="0"/>
              <a:t> </a:t>
            </a:r>
            <a:r>
              <a:rPr lang="en-GB" b="0" baseline="0" dirty="0" err="1"/>
              <a:t>bleibst</a:t>
            </a:r>
            <a:r>
              <a:rPr lang="en-GB" b="0" baseline="0" dirty="0"/>
              <a:t> du </a:t>
            </a:r>
            <a:r>
              <a:rPr lang="en-GB" b="0" baseline="0" dirty="0" err="1"/>
              <a:t>zu</a:t>
            </a:r>
            <a:r>
              <a:rPr lang="en-GB" b="0" baseline="0" dirty="0"/>
              <a:t> </a:t>
            </a:r>
            <a:r>
              <a:rPr lang="en-GB" b="0" baseline="0" dirty="0" err="1"/>
              <a:t>Hause</a:t>
            </a:r>
            <a:r>
              <a:rPr lang="en-GB" b="0" baseline="0" dirty="0"/>
              <a:t>?). The ‘green’ player rolls a dice to see whether they must answer the question using word order 1 or word order 2. (‘Ich </a:t>
            </a:r>
            <a:r>
              <a:rPr lang="en-GB" b="0" baseline="0" dirty="0" err="1"/>
              <a:t>bleibe</a:t>
            </a:r>
            <a:r>
              <a:rPr lang="en-GB" b="0" baseline="0" dirty="0"/>
              <a:t> </a:t>
            </a:r>
            <a:r>
              <a:rPr lang="en-GB" b="0" baseline="0" dirty="0" err="1"/>
              <a:t>samstags</a:t>
            </a:r>
            <a:r>
              <a:rPr lang="en-GB" b="0" baseline="0" dirty="0"/>
              <a:t> </a:t>
            </a:r>
            <a:r>
              <a:rPr lang="en-GB" b="0" baseline="0" dirty="0" err="1"/>
              <a:t>zu</a:t>
            </a:r>
            <a:r>
              <a:rPr lang="en-GB" b="0" baseline="0" dirty="0"/>
              <a:t> </a:t>
            </a:r>
            <a:r>
              <a:rPr lang="en-GB" b="0" baseline="0" dirty="0" err="1"/>
              <a:t>Hause</a:t>
            </a:r>
            <a:r>
              <a:rPr lang="en-GB" b="0" baseline="0" dirty="0"/>
              <a:t>’/</a:t>
            </a:r>
            <a:r>
              <a:rPr lang="en-GB" b="0" baseline="0" dirty="0" err="1"/>
              <a:t>Samstags</a:t>
            </a:r>
            <a:r>
              <a:rPr lang="en-GB" b="0" baseline="0" dirty="0"/>
              <a:t> </a:t>
            </a:r>
            <a:r>
              <a:rPr lang="en-GB" b="0" baseline="0" dirty="0" err="1"/>
              <a:t>bleibe</a:t>
            </a:r>
            <a:r>
              <a:rPr lang="en-GB" b="0" baseline="0" dirty="0"/>
              <a:t> ich </a:t>
            </a:r>
            <a:r>
              <a:rPr lang="en-GB" b="0" baseline="0" dirty="0" err="1"/>
              <a:t>zu</a:t>
            </a:r>
            <a:r>
              <a:rPr lang="en-GB" b="0" baseline="0" dirty="0"/>
              <a:t> </a:t>
            </a:r>
            <a:r>
              <a:rPr lang="en-GB" b="0" baseline="0" dirty="0" err="1"/>
              <a:t>Hause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The ‘green’ player asks </a:t>
            </a:r>
            <a:r>
              <a:rPr lang="en-GB" b="0" i="1" baseline="0" dirty="0" err="1"/>
              <a:t>wann</a:t>
            </a:r>
            <a:r>
              <a:rPr lang="en-GB" b="0" i="1" baseline="0" dirty="0"/>
              <a:t>-</a:t>
            </a:r>
            <a:r>
              <a:rPr lang="en-GB" b="0" i="0" baseline="0" dirty="0"/>
              <a:t>questions</a:t>
            </a:r>
            <a:r>
              <a:rPr lang="en-GB" b="0" baseline="0" dirty="0"/>
              <a:t> to elicit the information on the green squares. The ‘blue’ player rolls a dice to see whether they must answer the question using word order 1 or word order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Self-study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Starting with the first blue square, students form an appropriate question, say it out loud, and check their word order and pronunciation by clicking to the right of the ‘Q’ button on that square.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They then roll a decide to determine whether they must form an answer using word order 1 or word order 2. Again, they check their answer by clicking to the right of either ‘1’ or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repeat as many times as they need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this exercise, students practise asking </a:t>
            </a:r>
            <a:r>
              <a:rPr lang="en-GB" b="0" i="1" baseline="0" dirty="0" err="1"/>
              <a:t>wann</a:t>
            </a:r>
            <a:r>
              <a:rPr lang="en-GB" b="0" i="0" baseline="0" dirty="0"/>
              <a:t>-questions orally, and answering in sentences using both word order 1 and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7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apply the knowledge gained this week to own contexts in a free-writing and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 gives students three minutes to write three sentences describing habitual activities they do on certain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Teacher reminds students how to turn statements into </a:t>
            </a:r>
            <a:r>
              <a:rPr lang="en-GB" baseline="0" dirty="0" err="1"/>
              <a:t>wh</a:t>
            </a:r>
            <a:r>
              <a:rPr lang="en-GB" baseline="0" dirty="0"/>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must find others in the class with similar routines to theirs by asking </a:t>
            </a:r>
            <a:r>
              <a:rPr lang="en-GB" i="1" baseline="0" dirty="0" err="1"/>
              <a:t>wann</a:t>
            </a:r>
            <a:r>
              <a:rPr lang="en-GB" i="0" baseline="0" dirty="0"/>
              <a:t>-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If students don’t do the activity at all, they should be encouraged to reply in the negative with </a:t>
            </a:r>
            <a:r>
              <a:rPr lang="en-GB" i="1" baseline="0" dirty="0" err="1"/>
              <a:t>nie</a:t>
            </a:r>
            <a:r>
              <a:rPr lang="en-GB" i="1" baseline="0" dirty="0"/>
              <a:t>/</a:t>
            </a:r>
            <a:r>
              <a:rPr lang="en-GB" i="1" baseline="0" dirty="0" err="1"/>
              <a:t>nicht</a:t>
            </a:r>
            <a:r>
              <a:rPr lang="en-GB" i="1" baseline="0" dirty="0"/>
              <a:t>/</a:t>
            </a:r>
            <a:r>
              <a:rPr lang="en-GB" i="1" baseline="0" dirty="0" err="1"/>
              <a:t>kein</a:t>
            </a:r>
            <a:r>
              <a:rPr lang="en-GB" i="0" baseline="0" dirty="0"/>
              <a:t> as appropriate.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483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65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In this written exercise, students are invited to build longer sentences drawing basic comparisons between their weekly routine and their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dirty="0"/>
          </a:p>
          <a:p>
            <a:r>
              <a:rPr lang="en-GB" b="0" baseline="0"/>
              <a:t>1. Cycle through the information on the slide using the aimation sequence.</a:t>
            </a:r>
          </a:p>
          <a:p>
            <a:r>
              <a:rPr lang="en-GB" b="0" baseline="0"/>
              <a:t>2. Students </a:t>
            </a:r>
            <a:r>
              <a:rPr lang="en-GB" b="0" baseline="0" dirty="0"/>
              <a:t>should write sentences using a mix of WO1 and WO2. </a:t>
            </a:r>
            <a:br>
              <a:rPr lang="en-GB" b="0" baseline="0"/>
            </a:br>
            <a:r>
              <a:rPr lang="en-GB" b="0" baseline="0"/>
              <a:t>3. If </a:t>
            </a:r>
            <a:r>
              <a:rPr lang="en-GB" b="0" baseline="0" dirty="0"/>
              <a:t>students are unsure how to recognise a ‘main clause’, it is worth explaining, with these examples on </a:t>
            </a:r>
            <a:r>
              <a:rPr lang="en-GB" b="0" baseline="0"/>
              <a:t>the board that, </a:t>
            </a:r>
            <a:r>
              <a:rPr lang="en-GB" b="0" baseline="0" dirty="0"/>
              <a:t>if they took the ‘und’ and ‘</a:t>
            </a:r>
            <a:r>
              <a:rPr lang="en-GB" b="0" baseline="0" dirty="0" err="1"/>
              <a:t>aber</a:t>
            </a:r>
            <a:r>
              <a:rPr lang="en-GB" b="0" baseline="0" dirty="0"/>
              <a:t>’ out and put a full stop where the comma is, there would be two full sentences that make sense on their own. Eliciting the translations of these new sentences from students will help cement this understanding.</a:t>
            </a:r>
          </a:p>
          <a:p>
            <a:r>
              <a:rPr lang="en-GB" b="0" baseline="0"/>
              <a:t>4. Teacher </a:t>
            </a:r>
            <a:r>
              <a:rPr lang="en-GB" b="0" baseline="0" dirty="0"/>
              <a:t>may wish to elicit some oral examples from students by asking e.g. </a:t>
            </a:r>
            <a:r>
              <a:rPr lang="en-GB" b="0" i="1" baseline="0" dirty="0"/>
              <a:t>Was </a:t>
            </a:r>
            <a:r>
              <a:rPr lang="en-GB" b="0" i="1" baseline="0" dirty="0" err="1"/>
              <a:t>macht</a:t>
            </a:r>
            <a:r>
              <a:rPr lang="en-GB" b="0" i="1" baseline="0" dirty="0"/>
              <a:t> Anna am Montag</a:t>
            </a:r>
            <a:r>
              <a:rPr lang="en-GB" b="0" baseline="0" dirty="0"/>
              <a:t>?</a:t>
            </a:r>
          </a:p>
          <a:p>
            <a:endParaRPr lang="en-GB" b="0" baseline="0" dirty="0"/>
          </a:p>
          <a:p>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3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 (all 8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In slides 4-11, students encounter a range of known SSCs contrasted in minimal pairs. By correctly identifying the word they hear, they complete the story of Wolfgang and Heidi’s very different Saturday afternoons. The activity aims to show how a single SSC can change the meaning of a full sentence! The following SSCs are revisited in this activity: [</a:t>
            </a:r>
            <a:r>
              <a:rPr lang="en-GB" b="0" baseline="0" dirty="0" err="1"/>
              <a:t>sch</a:t>
            </a:r>
            <a:r>
              <a:rPr lang="en-GB" b="0" baseline="0" dirty="0"/>
              <a:t>], [</a:t>
            </a:r>
            <a:r>
              <a:rPr lang="en-GB" b="0" baseline="0" dirty="0" err="1"/>
              <a:t>ch</a:t>
            </a:r>
            <a:r>
              <a:rPr lang="en-GB" b="0" baseline="0" dirty="0"/>
              <a:t>], short [</a:t>
            </a:r>
            <a:r>
              <a:rPr lang="en-GB" b="0" baseline="0" dirty="0" err="1"/>
              <a:t>i</a:t>
            </a:r>
            <a:r>
              <a:rPr lang="en-GB" b="0" baseline="0" dirty="0"/>
              <a:t>], short [e], [</a:t>
            </a:r>
            <a:r>
              <a:rPr lang="en-GB" b="0" baseline="0" dirty="0" err="1"/>
              <a:t>ei</a:t>
            </a:r>
            <a:r>
              <a:rPr lang="en-GB" b="0" baseline="0" dirty="0"/>
              <a:t>], [</a:t>
            </a:r>
            <a:r>
              <a:rPr lang="en-GB" b="0" baseline="0" dirty="0" err="1"/>
              <a:t>ie</a:t>
            </a:r>
            <a:r>
              <a:rPr lang="en-GB" b="0" baseline="0" dirty="0"/>
              <a:t>], [ü], [u], [</a:t>
            </a:r>
            <a:r>
              <a:rPr lang="en-GB" b="0" baseline="0" dirty="0" err="1"/>
              <a:t>äu</a:t>
            </a:r>
            <a:r>
              <a:rPr lang="en-GB" b="0" baseline="0" dirty="0"/>
              <a:t>], [v] and [w].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Students are also encouraged to write short summaries of each slide in English. A range of vocabulary and key grammar points from across terms 1 and 2 are revisited.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Teacher to draw attention to compound ‘</a:t>
            </a:r>
            <a:r>
              <a:rPr lang="en-GB" b="0" baseline="0" dirty="0" err="1"/>
              <a:t>Samstagnachmittag</a:t>
            </a:r>
            <a:r>
              <a:rPr lang="en-GB" b="0" baseline="0" dirty="0"/>
              <a:t>’ and help students break it down. Students have encountered </a:t>
            </a:r>
            <a:r>
              <a:rPr lang="en-GB" b="0" i="1" baseline="0" dirty="0" err="1"/>
              <a:t>träumen</a:t>
            </a:r>
            <a:r>
              <a:rPr lang="en-GB" b="0" baseline="0" dirty="0"/>
              <a:t> [1907] as an SSC cluster word, but not as a vocabulary item. Teacher to remind students of its meaning. Students have not yet met preposition </a:t>
            </a:r>
            <a:r>
              <a:rPr lang="en-GB" b="0" i="1" baseline="0" dirty="0"/>
              <a:t>von </a:t>
            </a:r>
            <a:r>
              <a:rPr lang="en-GB" b="0" i="0" baseline="0" dirty="0"/>
              <a:t>[11]. Teacher to explain its use here to of mean </a:t>
            </a:r>
            <a:r>
              <a:rPr lang="en-GB" b="0" i="1" baseline="0" dirty="0"/>
              <a:t>of</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Teacher clicks on the number button to play the audio. Here, SSCs [</a:t>
            </a:r>
            <a:r>
              <a:rPr lang="en-GB" b="0" baseline="0" dirty="0" err="1"/>
              <a:t>ch</a:t>
            </a:r>
            <a:r>
              <a:rPr lang="en-GB" b="0" baseline="0" dirty="0"/>
              <a:t>] and [</a:t>
            </a:r>
            <a:r>
              <a:rPr lang="en-GB" b="0" baseline="0" dirty="0" err="1"/>
              <a:t>sch</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hear </a:t>
            </a:r>
            <a:r>
              <a:rPr lang="en-GB" b="1" baseline="0" dirty="0"/>
              <a:t>one </a:t>
            </a:r>
            <a:r>
              <a:rPr lang="en-GB" b="0" baseline="0" dirty="0"/>
              <a:t>of the options and circle a) or b) to complete the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Students write a one sentence summary </a:t>
            </a:r>
            <a:r>
              <a:rPr lang="en-GB" b="1" baseline="0" dirty="0"/>
              <a:t>in English </a:t>
            </a:r>
            <a:r>
              <a:rPr lang="en-GB" b="0" baseline="0" dirty="0"/>
              <a:t>(at more advanced levels, the teacher might wish to ask for the summary </a:t>
            </a:r>
            <a:r>
              <a:rPr lang="en-GB" b="1" baseline="0" dirty="0"/>
              <a:t>in German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The answer is revealed on a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Teacher elicits example translations from one or two students. Point out to students how differently the story would unfold if they had heard the other SSC instead!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Teacher elicits oral pronunciation of the other word using “Wie </a:t>
            </a:r>
            <a:r>
              <a:rPr lang="en-GB" b="0" baseline="0" dirty="0" err="1"/>
              <a:t>sagt</a:t>
            </a:r>
            <a:r>
              <a:rPr lang="en-GB" b="0" baseline="0" dirty="0"/>
              <a:t> man …” to create the alternative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Kirschen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Kirsche</a:t>
            </a:r>
            <a:r>
              <a:rPr lang="en-GB" b="0" i="0" baseline="0" dirty="0"/>
              <a:t> [4034]</a:t>
            </a:r>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30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2/8</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Stirn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Stirn</a:t>
            </a:r>
            <a:r>
              <a:rPr lang="en-GB" b="0" i="0" baseline="0" dirty="0"/>
              <a:t> [1943], Stern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84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Beinen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Bein</a:t>
            </a:r>
            <a:r>
              <a:rPr lang="en-GB" b="0" i="0" baseline="0" dirty="0"/>
              <a:t> [937], </a:t>
            </a:r>
            <a:r>
              <a:rPr lang="en-GB" b="0" i="0" baseline="0" dirty="0" err="1"/>
              <a:t>Biene</a:t>
            </a:r>
            <a:r>
              <a:rPr lang="en-GB" b="0" i="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3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Kisten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Kiste</a:t>
            </a:r>
            <a:r>
              <a:rPr lang="en-GB" b="0" i="0" baseline="0" dirty="0"/>
              <a:t> [1943], </a:t>
            </a:r>
            <a:r>
              <a:rPr lang="en-GB" b="0" i="0" baseline="0" dirty="0" err="1"/>
              <a:t>K</a:t>
            </a:r>
            <a:r>
              <a:rPr lang="en-GB" b="0" baseline="0" dirty="0" err="1"/>
              <a:t>üste</a:t>
            </a:r>
            <a:r>
              <a:rPr lang="en-GB" b="0" i="0" baseline="0" dirty="0"/>
              <a:t>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8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T</a:t>
            </a:r>
            <a:r>
              <a:rPr lang="en-GB" b="0" baseline="0" dirty="0" err="1"/>
              <a:t>ü</a:t>
            </a:r>
            <a:r>
              <a:rPr lang="en-GB" sz="1200" dirty="0" err="1">
                <a:solidFill>
                  <a:schemeClr val="accent5">
                    <a:lumMod val="50000"/>
                  </a:schemeClr>
                </a:solidFill>
              </a:rPr>
              <a:t>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Tour [2474]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6/8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Burg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Berg [1134], Burg [2984]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7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29910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62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493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0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9295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271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5865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958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859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876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07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849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0731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77491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3574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45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51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9384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4223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8770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45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94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8962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63437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170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5132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27455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276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3324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95175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6529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33904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23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1917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87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9086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735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29192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2492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8020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844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247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9821123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436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207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8137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2586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2790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5493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73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5274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9433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3348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3137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59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815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29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330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2891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009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3199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8860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5978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6805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4.gif"/><Relationship Id="rId5" Type="http://schemas.openxmlformats.org/officeDocument/2006/relationships/image" Target="../media/image3.png"/><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audio" Target="../media/audio8.wav"/><Relationship Id="rId5" Type="http://schemas.openxmlformats.org/officeDocument/2006/relationships/image" Target="../media/image3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36.png"/><Relationship Id="rId9"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audio" Target="../media/audio22.wav"/><Relationship Id="rId3" Type="http://schemas.openxmlformats.org/officeDocument/2006/relationships/image" Target="../media/image3.png"/><Relationship Id="rId21" Type="http://schemas.openxmlformats.org/officeDocument/2006/relationships/image" Target="../media/image50.png"/><Relationship Id="rId7" Type="http://schemas.openxmlformats.org/officeDocument/2006/relationships/audio" Target="../media/audio17.wav"/><Relationship Id="rId12" Type="http://schemas.openxmlformats.org/officeDocument/2006/relationships/audio" Target="../media/audio19.wav"/><Relationship Id="rId17" Type="http://schemas.openxmlformats.org/officeDocument/2006/relationships/image" Target="../media/image48.png"/><Relationship Id="rId2" Type="http://schemas.openxmlformats.org/officeDocument/2006/relationships/notesSlide" Target="../notesSlides/notesSlide18.xml"/><Relationship Id="rId16" Type="http://schemas.openxmlformats.org/officeDocument/2006/relationships/audio" Target="../media/audio21.wav"/><Relationship Id="rId20" Type="http://schemas.openxmlformats.org/officeDocument/2006/relationships/audio" Target="../media/audio23.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audio" Target="../media/audio16.wav"/><Relationship Id="rId15" Type="http://schemas.openxmlformats.org/officeDocument/2006/relationships/image" Target="../media/image47.png"/><Relationship Id="rId23" Type="http://schemas.openxmlformats.org/officeDocument/2006/relationships/image" Target="../media/image51.png"/><Relationship Id="rId10" Type="http://schemas.openxmlformats.org/officeDocument/2006/relationships/audio" Target="../media/audio18.wav"/><Relationship Id="rId19" Type="http://schemas.openxmlformats.org/officeDocument/2006/relationships/image" Target="../media/image49.png"/><Relationship Id="rId4" Type="http://schemas.openxmlformats.org/officeDocument/2006/relationships/image" Target="../media/image9.gif"/><Relationship Id="rId9" Type="http://schemas.openxmlformats.org/officeDocument/2006/relationships/image" Target="../media/image44.svg"/><Relationship Id="rId14" Type="http://schemas.openxmlformats.org/officeDocument/2006/relationships/audio" Target="../media/audio20.wav"/><Relationship Id="rId22" Type="http://schemas.openxmlformats.org/officeDocument/2006/relationships/audio" Target="../media/audio24.wav"/></Relationships>
</file>

<file path=ppt/slides/_rels/slide1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56.png"/><Relationship Id="rId18" Type="http://schemas.openxmlformats.org/officeDocument/2006/relationships/image" Target="../media/image59.png"/><Relationship Id="rId3" Type="http://schemas.openxmlformats.org/officeDocument/2006/relationships/image" Target="../media/image3.png"/><Relationship Id="rId21" Type="http://schemas.openxmlformats.org/officeDocument/2006/relationships/image" Target="../media/image61.svg"/><Relationship Id="rId7" Type="http://schemas.openxmlformats.org/officeDocument/2006/relationships/image" Target="../media/image53.png"/><Relationship Id="rId12" Type="http://schemas.openxmlformats.org/officeDocument/2006/relationships/audio" Target="../media/audio29.wav"/><Relationship Id="rId17" Type="http://schemas.openxmlformats.org/officeDocument/2006/relationships/audio" Target="../media/audio31.wav"/><Relationship Id="rId25" Type="http://schemas.openxmlformats.org/officeDocument/2006/relationships/image" Target="../media/image64.gif"/><Relationship Id="rId2" Type="http://schemas.openxmlformats.org/officeDocument/2006/relationships/notesSlide" Target="../notesSlides/notesSlide19.xml"/><Relationship Id="rId16" Type="http://schemas.openxmlformats.org/officeDocument/2006/relationships/image" Target="../media/image58.sv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55.png"/><Relationship Id="rId24" Type="http://schemas.openxmlformats.org/officeDocument/2006/relationships/image" Target="../media/image63.svg"/><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2.png"/><Relationship Id="rId10" Type="http://schemas.openxmlformats.org/officeDocument/2006/relationships/audio" Target="../media/audio28.wav"/><Relationship Id="rId19" Type="http://schemas.openxmlformats.org/officeDocument/2006/relationships/audio" Target="../media/audio32.wav"/><Relationship Id="rId4" Type="http://schemas.openxmlformats.org/officeDocument/2006/relationships/audio" Target="../media/audio25.wav"/><Relationship Id="rId9" Type="http://schemas.openxmlformats.org/officeDocument/2006/relationships/image" Target="../media/image54.png"/><Relationship Id="rId14" Type="http://schemas.openxmlformats.org/officeDocument/2006/relationships/audio" Target="../media/audio30.wav"/><Relationship Id="rId22" Type="http://schemas.openxmlformats.org/officeDocument/2006/relationships/audio" Target="../media/audio33.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64.gif"/><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21.xml"/><Relationship Id="rId16" Type="http://schemas.openxmlformats.org/officeDocument/2006/relationships/audio" Target="../media/audio43.wav"/><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audio" Target="../media/audio38.wav"/><Relationship Id="rId5" Type="http://schemas.openxmlformats.org/officeDocument/2006/relationships/image" Target="../media/image65.gif"/><Relationship Id="rId15" Type="http://schemas.openxmlformats.org/officeDocument/2006/relationships/audio" Target="../media/audio42.wav"/><Relationship Id="rId10" Type="http://schemas.openxmlformats.org/officeDocument/2006/relationships/audio" Target="../media/audio37.wav"/><Relationship Id="rId4" Type="http://schemas.openxmlformats.org/officeDocument/2006/relationships/image" Target="../media/image3.png"/><Relationship Id="rId9" Type="http://schemas.openxmlformats.org/officeDocument/2006/relationships/audio" Target="../media/audio36.wav"/><Relationship Id="rId14" Type="http://schemas.openxmlformats.org/officeDocument/2006/relationships/audio" Target="../media/audio41.wav"/></Relationships>
</file>

<file path=ppt/slides/_rels/slide22.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3" Type="http://schemas.openxmlformats.org/officeDocument/2006/relationships/image" Target="../media/image3.png"/><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22.xml"/><Relationship Id="rId16"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5" Type="http://schemas.openxmlformats.org/officeDocument/2006/relationships/image" Target="../media/image65.gif"/><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64.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audio" Target="../media/audio75.wav"/><Relationship Id="rId39" Type="http://schemas.openxmlformats.org/officeDocument/2006/relationships/audio" Target="../media/audio88.wav"/><Relationship Id="rId21" Type="http://schemas.openxmlformats.org/officeDocument/2006/relationships/audio" Target="../media/audio70.wav"/><Relationship Id="rId34" Type="http://schemas.openxmlformats.org/officeDocument/2006/relationships/audio" Target="../media/audio83.wav"/><Relationship Id="rId42" Type="http://schemas.openxmlformats.org/officeDocument/2006/relationships/audio" Target="../media/audio91.wav"/><Relationship Id="rId7" Type="http://schemas.openxmlformats.org/officeDocument/2006/relationships/audio" Target="../media/audio56.wav"/><Relationship Id="rId2" Type="http://schemas.openxmlformats.org/officeDocument/2006/relationships/notesSlide" Target="../notesSlides/notesSlide24.xml"/><Relationship Id="rId16" Type="http://schemas.openxmlformats.org/officeDocument/2006/relationships/audio" Target="../media/audio65.wav"/><Relationship Id="rId29" Type="http://schemas.openxmlformats.org/officeDocument/2006/relationships/audio" Target="../media/audio78.wav"/><Relationship Id="rId1" Type="http://schemas.openxmlformats.org/officeDocument/2006/relationships/slideLayout" Target="../slideLayouts/slideLayout2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audio" Target="../media/audio73.wav"/><Relationship Id="rId32" Type="http://schemas.openxmlformats.org/officeDocument/2006/relationships/audio" Target="../media/audio81.wav"/><Relationship Id="rId37" Type="http://schemas.openxmlformats.org/officeDocument/2006/relationships/audio" Target="../media/audio86.wav"/><Relationship Id="rId40" Type="http://schemas.openxmlformats.org/officeDocument/2006/relationships/audio" Target="../media/audio89.wav"/><Relationship Id="rId45" Type="http://schemas.openxmlformats.org/officeDocument/2006/relationships/audio" Target="../media/audio94.wav"/><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audio" Target="../media/audio77.wav"/><Relationship Id="rId36" Type="http://schemas.openxmlformats.org/officeDocument/2006/relationships/audio" Target="../media/audio85.wav"/><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audio" Target="../media/audio80.wav"/><Relationship Id="rId44" Type="http://schemas.openxmlformats.org/officeDocument/2006/relationships/audio" Target="../media/audio93.wav"/><Relationship Id="rId4" Type="http://schemas.openxmlformats.org/officeDocument/2006/relationships/image" Target="../media/image66.png"/><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audio" Target="../media/audio76.wav"/><Relationship Id="rId30" Type="http://schemas.openxmlformats.org/officeDocument/2006/relationships/audio" Target="../media/audio79.wav"/><Relationship Id="rId35" Type="http://schemas.openxmlformats.org/officeDocument/2006/relationships/audio" Target="../media/audio84.wav"/><Relationship Id="rId43" Type="http://schemas.openxmlformats.org/officeDocument/2006/relationships/audio" Target="../media/audio92.wav"/><Relationship Id="rId8" Type="http://schemas.openxmlformats.org/officeDocument/2006/relationships/audio" Target="../media/audio57.wav"/><Relationship Id="rId3" Type="http://schemas.openxmlformats.org/officeDocument/2006/relationships/image" Target="../media/image3.png"/><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audio" Target="../media/audio74.wav"/><Relationship Id="rId33" Type="http://schemas.openxmlformats.org/officeDocument/2006/relationships/audio" Target="../media/audio82.wav"/><Relationship Id="rId38" Type="http://schemas.openxmlformats.org/officeDocument/2006/relationships/audio" Target="../media/audio87.wav"/><Relationship Id="rId46" Type="http://schemas.openxmlformats.org/officeDocument/2006/relationships/audio" Target="../media/audio95.wav"/><Relationship Id="rId20" Type="http://schemas.openxmlformats.org/officeDocument/2006/relationships/audio" Target="../media/audio69.wav"/><Relationship Id="rId41" Type="http://schemas.openxmlformats.org/officeDocument/2006/relationships/audio" Target="../media/audio90.wav"/></Relationships>
</file>

<file path=ppt/slides/_rels/slide25.xml.rels><?xml version="1.0" encoding="UTF-8" standalone="yes"?>
<Relationships xmlns="http://schemas.openxmlformats.org/package/2006/relationships"><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audio" Target="../media/audio87.wav"/><Relationship Id="rId39" Type="http://schemas.openxmlformats.org/officeDocument/2006/relationships/audio" Target="../media/audio73.wav"/><Relationship Id="rId21" Type="http://schemas.openxmlformats.org/officeDocument/2006/relationships/audio" Target="../media/audio76.wav"/><Relationship Id="rId34" Type="http://schemas.openxmlformats.org/officeDocument/2006/relationships/audio" Target="../media/audio95.wav"/><Relationship Id="rId42" Type="http://schemas.openxmlformats.org/officeDocument/2006/relationships/audio" Target="../media/audio79.wav"/><Relationship Id="rId7" Type="http://schemas.openxmlformats.org/officeDocument/2006/relationships/audio" Target="../media/audio59.wav"/><Relationship Id="rId2" Type="http://schemas.openxmlformats.org/officeDocument/2006/relationships/notesSlide" Target="../notesSlides/notesSlide25.xml"/><Relationship Id="rId16" Type="http://schemas.openxmlformats.org/officeDocument/2006/relationships/audio" Target="../media/audio68.wav"/><Relationship Id="rId29" Type="http://schemas.openxmlformats.org/officeDocument/2006/relationships/audio" Target="../media/audio90.wav"/><Relationship Id="rId1" Type="http://schemas.openxmlformats.org/officeDocument/2006/relationships/slideLayout" Target="../slideLayouts/slideLayout2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audio" Target="../media/audio82.wav"/><Relationship Id="rId32" Type="http://schemas.openxmlformats.org/officeDocument/2006/relationships/audio" Target="../media/audio93.wav"/><Relationship Id="rId37" Type="http://schemas.openxmlformats.org/officeDocument/2006/relationships/audio" Target="../media/audio56.wav"/><Relationship Id="rId40" Type="http://schemas.openxmlformats.org/officeDocument/2006/relationships/audio" Target="../media/audio74.wav"/><Relationship Id="rId45" Type="http://schemas.openxmlformats.org/officeDocument/2006/relationships/audio" Target="../media/audio85.wav"/><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audio" Target="../media/audio81.wav"/><Relationship Id="rId28" Type="http://schemas.openxmlformats.org/officeDocument/2006/relationships/audio" Target="../media/audio89.wav"/><Relationship Id="rId36" Type="http://schemas.openxmlformats.org/officeDocument/2006/relationships/audio" Target="../media/audio55.wav"/><Relationship Id="rId10" Type="http://schemas.openxmlformats.org/officeDocument/2006/relationships/audio" Target="../media/audio62.wav"/><Relationship Id="rId19" Type="http://schemas.openxmlformats.org/officeDocument/2006/relationships/audio" Target="../media/audio71.wav"/><Relationship Id="rId31" Type="http://schemas.openxmlformats.org/officeDocument/2006/relationships/audio" Target="../media/audio92.wav"/><Relationship Id="rId44" Type="http://schemas.openxmlformats.org/officeDocument/2006/relationships/audio" Target="../media/audio84.wav"/><Relationship Id="rId4" Type="http://schemas.openxmlformats.org/officeDocument/2006/relationships/image" Target="../media/image66.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7.wav"/><Relationship Id="rId27" Type="http://schemas.openxmlformats.org/officeDocument/2006/relationships/audio" Target="../media/audio88.wav"/><Relationship Id="rId30" Type="http://schemas.openxmlformats.org/officeDocument/2006/relationships/audio" Target="../media/audio91.wav"/><Relationship Id="rId35" Type="http://schemas.openxmlformats.org/officeDocument/2006/relationships/audio" Target="../media/audio54.wav"/><Relationship Id="rId43" Type="http://schemas.openxmlformats.org/officeDocument/2006/relationships/audio" Target="../media/audio80.wav"/><Relationship Id="rId8" Type="http://schemas.openxmlformats.org/officeDocument/2006/relationships/audio" Target="../media/audio60.wav"/><Relationship Id="rId3" Type="http://schemas.openxmlformats.org/officeDocument/2006/relationships/image" Target="../media/image3.png"/><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audio" Target="../media/audio83.wav"/><Relationship Id="rId33" Type="http://schemas.openxmlformats.org/officeDocument/2006/relationships/audio" Target="../media/audio94.wav"/><Relationship Id="rId38" Type="http://schemas.openxmlformats.org/officeDocument/2006/relationships/audio" Target="../media/audio72.wav"/><Relationship Id="rId46" Type="http://schemas.openxmlformats.org/officeDocument/2006/relationships/audio" Target="../media/audio86.wav"/><Relationship Id="rId20" Type="http://schemas.openxmlformats.org/officeDocument/2006/relationships/audio" Target="../media/audio75.wav"/><Relationship Id="rId41" Type="http://schemas.openxmlformats.org/officeDocument/2006/relationships/audio" Target="../media/audio78.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69.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hyperlink" Target="https://quizlet.com/gb/499226027/year-7-german-term-31-week-3-flash-cards/" TargetMode="External"/><Relationship Id="rId3" Type="http://schemas.openxmlformats.org/officeDocument/2006/relationships/image" Target="../media/image3.png"/><Relationship Id="rId7" Type="http://schemas.openxmlformats.org/officeDocument/2006/relationships/hyperlink" Target="https://resources.ncelp.org/concern/resources/ft848q95r?locale=en"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73.png"/><Relationship Id="rId11" Type="http://schemas.openxmlformats.org/officeDocument/2006/relationships/image" Target="../media/image74.png"/><Relationship Id="rId5" Type="http://schemas.openxmlformats.org/officeDocument/2006/relationships/hyperlink" Target="http://www.ncelp.org/audio/GY7T3-1W3" TargetMode="External"/><Relationship Id="rId10" Type="http://schemas.openxmlformats.org/officeDocument/2006/relationships/hyperlink" Target="https://quizlet.com/gb/460048692/year-7-german-term-21-week-3-flash-cards/" TargetMode="External"/><Relationship Id="rId4" Type="http://schemas.openxmlformats.org/officeDocument/2006/relationships/image" Target="../media/image72.png"/><Relationship Id="rId9" Type="http://schemas.openxmlformats.org/officeDocument/2006/relationships/hyperlink" Target="https://quizlet.com/gb/486550087/year-7-german-term-22-week-4-flash-c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713362"/>
            <a:ext cx="9302044" cy="1485422"/>
          </a:xfrm>
        </p:spPr>
        <p:txBody>
          <a:bodyPr>
            <a:normAutofit/>
          </a:bodyPr>
          <a:lstStyle/>
          <a:p>
            <a:pPr algn="l"/>
            <a:r>
              <a:rPr lang="en-GB" sz="4000" b="1" dirty="0">
                <a:solidFill>
                  <a:prstClr val="white"/>
                </a:solidFill>
              </a:rPr>
              <a:t>What do you do when? [2] </a:t>
            </a:r>
            <a:br>
              <a:rPr lang="en-GB" sz="4000" b="1" dirty="0">
                <a:solidFill>
                  <a:prstClr val="white"/>
                </a:solidFill>
              </a:rPr>
            </a:br>
            <a:r>
              <a:rPr lang="en-GB" sz="4000" b="1" dirty="0">
                <a:solidFill>
                  <a:prstClr val="white"/>
                </a:solidFill>
              </a:rPr>
              <a:t>What do others do and when? [2]</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32259"/>
            <a:ext cx="7382608" cy="571756"/>
          </a:xfrm>
        </p:spPr>
        <p:txBody>
          <a:bodyPr/>
          <a:lstStyle/>
          <a:p>
            <a:pPr algn="l"/>
            <a:r>
              <a:rPr lang="en-GB" sz="3200" dirty="0">
                <a:solidFill>
                  <a:schemeClr val="bg1"/>
                </a:solidFill>
              </a:rPr>
              <a:t>Time phrases as nouns and adverbs</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74958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[revision]</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2 - Lesson 51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6569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Cord, Rope, String, Tether, Node">
            <a:extLst>
              <a:ext uri="{FF2B5EF4-FFF2-40B4-BE49-F238E27FC236}">
                <a16:creationId xmlns:a16="http://schemas.microsoft.com/office/drawing/2014/main" id="{6E94010F-E93B-42F6-B972-81CAD5984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0505">
            <a:off x="1480322" y="2671638"/>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497C073A-5462-4905-9F7B-E857B19E9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12922">
            <a:off x="1217039" y="1670793"/>
            <a:ext cx="2634023" cy="3008267"/>
          </a:xfrm>
          <a:prstGeom prst="rect">
            <a:avLst/>
          </a:prstGeom>
        </p:spPr>
      </p:pic>
      <p:pic>
        <p:nvPicPr>
          <p:cNvPr id="7174" name="Picture 6" descr="Cord, Rope, String, Tether, Node">
            <a:extLst>
              <a:ext uri="{FF2B5EF4-FFF2-40B4-BE49-F238E27FC236}">
                <a16:creationId xmlns:a16="http://schemas.microsoft.com/office/drawing/2014/main" id="{D40C440A-5E76-437F-B19F-6F794600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5468">
            <a:off x="1405490" y="2140336"/>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43963"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824605" cy="576120"/>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Stress.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läuft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Leider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die … </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31" name="TextBox 30">
            <a:extLst>
              <a:ext uri="{FF2B5EF4-FFF2-40B4-BE49-F238E27FC236}">
                <a16:creationId xmlns:a16="http://schemas.microsoft.com/office/drawing/2014/main" id="{055B4415-6148-4CA0-9135-488A1386E59B}"/>
              </a:ext>
            </a:extLst>
          </p:cNvPr>
          <p:cNvSpPr txBox="1"/>
          <p:nvPr/>
        </p:nvSpPr>
        <p:spPr>
          <a:xfrm>
            <a:off x="1966454" y="5530074"/>
            <a:ext cx="23070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DC71C5-1329-44E9-B73F-5AB5C3F7C9CC}"/>
              </a:ext>
            </a:extLst>
          </p:cNvPr>
          <p:cNvSpPr txBox="1"/>
          <p:nvPr/>
        </p:nvSpPr>
        <p:spPr>
          <a:xfrm>
            <a:off x="7133211" y="5571598"/>
            <a:ext cx="2870597" cy="584775"/>
          </a:xfrm>
          <a:prstGeom prst="rect">
            <a:avLst/>
          </a:prstGeom>
          <a:noFill/>
        </p:spPr>
        <p:txBody>
          <a:bodyPr wrap="square" rtlCol="0">
            <a:spAutoFit/>
          </a:bodyPr>
          <a:lstStyle/>
          <a:p>
            <a:pPr lvl="0"/>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lang="en-GB" sz="3200" dirty="0">
                <a:solidFill>
                  <a:schemeClr val="accent1">
                    <a:lumMod val="50000"/>
                  </a:schemeClr>
                </a:solidFill>
              </a:rPr>
              <a:t>) </a:t>
            </a:r>
            <a:r>
              <a:rPr lang="en-GB" sz="3200" dirty="0" err="1">
                <a:solidFill>
                  <a:schemeClr val="accent1">
                    <a:lumMod val="50000"/>
                  </a:schemeClr>
                </a:solidFill>
              </a:rPr>
              <a:t>S</a:t>
            </a:r>
            <a:r>
              <a:rPr lang="en-GB" sz="3200" b="1" dirty="0" err="1">
                <a:solidFill>
                  <a:schemeClr val="accent1">
                    <a:lumMod val="50000"/>
                  </a:schemeClr>
                </a:solidFill>
              </a:rPr>
              <a:t>äu</a:t>
            </a:r>
            <a:r>
              <a:rPr lang="en-GB" sz="3200" dirty="0" err="1">
                <a:solidFill>
                  <a:schemeClr val="accent1">
                    <a:lumMod val="50000"/>
                  </a:schemeClr>
                </a:solidFill>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3" name="Oval 32">
            <a:extLst>
              <a:ext uri="{FF2B5EF4-FFF2-40B4-BE49-F238E27FC236}">
                <a16:creationId xmlns:a16="http://schemas.microsoft.com/office/drawing/2014/main" id="{C4130F35-9D2C-4F2C-BE32-FC045AE339D9}"/>
              </a:ext>
            </a:extLst>
          </p:cNvPr>
          <p:cNvSpPr/>
          <p:nvPr/>
        </p:nvSpPr>
        <p:spPr>
          <a:xfrm>
            <a:off x="7001302" y="5488552"/>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close up of text on a black background&#10;&#10;Description automatically generated">
            <a:extLst>
              <a:ext uri="{FF2B5EF4-FFF2-40B4-BE49-F238E27FC236}">
                <a16:creationId xmlns:a16="http://schemas.microsoft.com/office/drawing/2014/main" id="{69672586-D19D-49D8-B5EC-E1A718F0D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151" y="2097989"/>
            <a:ext cx="2783378" cy="3136286"/>
          </a:xfrm>
          <a:prstGeom prst="rect">
            <a:avLst/>
          </a:prstGeom>
        </p:spPr>
      </p:pic>
      <p:sp>
        <p:nvSpPr>
          <p:cNvPr id="16" name="Action Button: Custom 16">
            <a:hlinkClick r:id="" action="ppaction://noaction" highlightClick="1">
              <a:snd r:embed="rId7" name="Säu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7</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2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347855"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Jetzt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Heidi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Wo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telefoniert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chemeClr val="accent1">
                    <a:lumMod val="50000"/>
                  </a:schemeClr>
                </a:solidFill>
              </a:rPr>
              <a:t>„</a:t>
            </a:r>
            <a:r>
              <a:rPr lang="en-GB" sz="2400" dirty="0" err="1">
                <a:solidFill>
                  <a:schemeClr val="accent1">
                    <a:lumMod val="50000"/>
                  </a:schemeClr>
                </a:solidFill>
              </a:rPr>
              <a:t>Jaaa</a:t>
            </a:r>
            <a:r>
              <a:rPr lang="en-GB" sz="2400" dirty="0">
                <a:solidFill>
                  <a:schemeClr val="accent1">
                    <a:lumMod val="50000"/>
                  </a:schemeClr>
                </a:solidFill>
              </a:rPr>
              <a:t> … ich </a:t>
            </a:r>
            <a:r>
              <a:rPr lang="en-GB" sz="2400" dirty="0" err="1">
                <a:solidFill>
                  <a:schemeClr val="accent1">
                    <a:lumMod val="50000"/>
                  </a:schemeClr>
                </a:solidFill>
              </a:rPr>
              <a:t>brauche</a:t>
            </a:r>
            <a:r>
              <a:rPr lang="en-GB" sz="2400" dirty="0">
                <a:solidFill>
                  <a:schemeClr val="accent1">
                    <a:lumMod val="50000"/>
                  </a:schemeClr>
                </a:solidFill>
              </a:rPr>
              <a:t> </a:t>
            </a:r>
            <a:r>
              <a:rPr lang="en-GB" sz="2400" dirty="0" err="1">
                <a:solidFill>
                  <a:schemeClr val="accent1">
                    <a:lumMod val="50000"/>
                  </a:schemeClr>
                </a:solidFill>
              </a:rPr>
              <a:t>eine</a:t>
            </a:r>
            <a:r>
              <a:rPr lang="en-GB" sz="2400" dirty="0">
                <a:solidFill>
                  <a:schemeClr val="accent1">
                    <a:lumMod val="50000"/>
                  </a:schemeClr>
                </a:solidFill>
              </a:rPr>
              <a:t> …“  </a:t>
            </a:r>
            <a:endPar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4694312" y="3365862"/>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7381228" y="335696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vie</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EF9001DA-9CAF-4C2E-BF6A-4351305817C8}"/>
              </a:ext>
            </a:extLst>
          </p:cNvPr>
          <p:cNvSpPr/>
          <p:nvPr/>
        </p:nvSpPr>
        <p:spPr>
          <a:xfrm>
            <a:off x="691876" y="5484197"/>
            <a:ext cx="1107151" cy="32875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49352"/>
            <a:ext cx="1671531" cy="2335376"/>
          </a:xfrm>
          <a:prstGeom prst="rect">
            <a:avLst/>
          </a:prstGeom>
        </p:spPr>
      </p:pic>
      <p:pic>
        <p:nvPicPr>
          <p:cNvPr id="8194" name="Picture 2" descr="Phone Clip Art">
            <a:extLst>
              <a:ext uri="{FF2B5EF4-FFF2-40B4-BE49-F238E27FC236}">
                <a16:creationId xmlns:a16="http://schemas.microsoft.com/office/drawing/2014/main" id="{4E578272-388F-4556-9D97-80CEE74D5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291" y="4707893"/>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5FB5531-5769-4014-9E7E-0E40988EB042}"/>
              </a:ext>
            </a:extLst>
          </p:cNvPr>
          <p:cNvSpPr/>
          <p:nvPr/>
        </p:nvSpPr>
        <p:spPr>
          <a:xfrm>
            <a:off x="3533614" y="2897169"/>
            <a:ext cx="6369803" cy="1504365"/>
          </a:xfrm>
          <a:prstGeom prst="wedgeRoundRectCallout">
            <a:avLst>
              <a:gd name="adj1" fmla="val -63198"/>
              <a:gd name="adj2" fmla="val 52422"/>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7C6850BB-2C29-4A15-9CB5-84E0F3D19627}"/>
              </a:ext>
            </a:extLst>
          </p:cNvPr>
          <p:cNvSpPr/>
          <p:nvPr/>
        </p:nvSpPr>
        <p:spPr>
          <a:xfrm>
            <a:off x="4629605" y="3268831"/>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wei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8</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13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83846" y="1163991"/>
            <a:ext cx="12024307" cy="51706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you know,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days of the week </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and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times of day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der </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Dienstag</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der Nachmittag</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are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nouns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We add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am</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to talk about what we are doing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on</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 specific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day, or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 specific</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time of day:</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To talk about what we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normally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do on a day or time of day, we change the nouns into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adverbs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We do this by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removing the capital letter</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and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adding –s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lvl="0">
              <a:lnSpc>
                <a:spcPct val="150000"/>
              </a:lnSpc>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Use </a:t>
            </a:r>
            <a:r>
              <a:rPr lang="en-US" sz="2000" b="1"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am </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ienstag</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to talk about a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one-off event.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Use </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ienstag</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to talk about a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regular event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endPar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653048" cy="707849"/>
          </a:xfrm>
        </p:spPr>
        <p:txBody>
          <a:bodyPr>
            <a:normAutofit/>
          </a:bodyPr>
          <a:lstStyle/>
          <a:p>
            <a:r>
              <a:rPr lang="en-GB" sz="2800" b="1" dirty="0">
                <a:solidFill>
                  <a:schemeClr val="bg1"/>
                </a:solidFill>
              </a:rPr>
              <a:t>‘Am Montag’ </a:t>
            </a:r>
            <a:r>
              <a:rPr lang="en-GB" sz="2800" b="1" dirty="0" err="1">
                <a:solidFill>
                  <a:schemeClr val="bg1"/>
                </a:solidFill>
              </a:rPr>
              <a:t>oder</a:t>
            </a:r>
            <a:r>
              <a:rPr lang="en-GB" sz="2800" b="1" dirty="0">
                <a:solidFill>
                  <a:schemeClr val="bg1"/>
                </a:solidFill>
              </a:rPr>
              <a:t> ‘</a:t>
            </a:r>
            <a:r>
              <a:rPr lang="en-GB" sz="2800" b="1" dirty="0" err="1">
                <a:solidFill>
                  <a:schemeClr val="bg1"/>
                </a:solidFill>
              </a:rPr>
              <a:t>montags</a:t>
            </a:r>
            <a:r>
              <a:rPr lang="en-GB" sz="2800" b="1" dirty="0">
                <a:solidFill>
                  <a:schemeClr val="bg1"/>
                </a:solidFill>
              </a:rPr>
              <a:t>’?</a:t>
            </a:r>
          </a:p>
        </p:txBody>
      </p:sp>
      <p:sp>
        <p:nvSpPr>
          <p:cNvPr id="19" name="TextBox 18">
            <a:extLst>
              <a:ext uri="{FF2B5EF4-FFF2-40B4-BE49-F238E27FC236}">
                <a16:creationId xmlns:a16="http://schemas.microsoft.com/office/drawing/2014/main" id="{BC6F1486-D2F0-4F71-BD44-782CF1730118}"/>
              </a:ext>
            </a:extLst>
          </p:cNvPr>
          <p:cNvSpPr txBox="1"/>
          <p:nvPr/>
        </p:nvSpPr>
        <p:spPr>
          <a:xfrm>
            <a:off x="6523359"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am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ienstag</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7211610-5D6D-4A76-AB9C-FACA8CCA6FEA}"/>
              </a:ext>
            </a:extLst>
          </p:cNvPr>
          <p:cNvSpPr txBox="1"/>
          <p:nvPr/>
        </p:nvSpPr>
        <p:spPr>
          <a:xfrm>
            <a:off x="6523359" y="2860886"/>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am N</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achmittag</a:t>
            </a:r>
          </a:p>
        </p:txBody>
      </p:sp>
      <p:sp>
        <p:nvSpPr>
          <p:cNvPr id="21" name="TextBox 20">
            <a:extLst>
              <a:ext uri="{FF2B5EF4-FFF2-40B4-BE49-F238E27FC236}">
                <a16:creationId xmlns:a16="http://schemas.microsoft.com/office/drawing/2014/main" id="{64AB234E-508D-4FF7-B15C-CD1B9D8916DA}"/>
              </a:ext>
            </a:extLst>
          </p:cNvPr>
          <p:cNvSpPr txBox="1"/>
          <p:nvPr/>
        </p:nvSpPr>
        <p:spPr>
          <a:xfrm>
            <a:off x="9070988"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 </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Tuesday</a:t>
            </a:r>
          </a:p>
        </p:txBody>
      </p:sp>
      <p:sp>
        <p:nvSpPr>
          <p:cNvPr id="22" name="TextBox 21">
            <a:extLst>
              <a:ext uri="{FF2B5EF4-FFF2-40B4-BE49-F238E27FC236}">
                <a16:creationId xmlns:a16="http://schemas.microsoft.com/office/drawing/2014/main" id="{761F504A-D164-47FF-B0A4-3E69883AA9F1}"/>
              </a:ext>
            </a:extLst>
          </p:cNvPr>
          <p:cNvSpPr txBox="1"/>
          <p:nvPr/>
        </p:nvSpPr>
        <p:spPr>
          <a:xfrm>
            <a:off x="9069639" y="286895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in </a:t>
            </a:r>
            <a:r>
              <a:rPr lang="en-GB" sz="2000" b="1" noProof="0" dirty="0">
                <a:solidFill>
                  <a:schemeClr val="accent1">
                    <a:lumMod val="50000"/>
                  </a:schemeClr>
                </a:solidFill>
                <a:latin typeface="Century Gothic" panose="020B0502020202020204" pitchFamily="34" charset="0"/>
              </a:rPr>
              <a:t>the </a:t>
            </a:r>
            <a:r>
              <a:rPr lang="en-GB" sz="2000" noProof="0" dirty="0">
                <a:solidFill>
                  <a:schemeClr val="accent1">
                    <a:lumMod val="50000"/>
                  </a:schemeClr>
                </a:solidFill>
                <a:latin typeface="Century Gothic" panose="020B0502020202020204" pitchFamily="34" charset="0"/>
              </a:rPr>
              <a:t>afternoon</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41DB1F34-9A0B-4500-8E42-EC69BB507B08}"/>
              </a:ext>
            </a:extLst>
          </p:cNvPr>
          <p:cNvSpPr txBox="1"/>
          <p:nvPr/>
        </p:nvSpPr>
        <p:spPr>
          <a:xfrm>
            <a:off x="6523359" y="4603247"/>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accent1">
                    <a:lumMod val="50000"/>
                  </a:schemeClr>
                </a:solidFill>
                <a:latin typeface="Century Gothic" panose="020B0502020202020204" pitchFamily="34" charset="0"/>
              </a:rPr>
              <a:t>d</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ienstag</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E234651-D103-4048-95D8-4D427E97EAFE}"/>
              </a:ext>
            </a:extLst>
          </p:cNvPr>
          <p:cNvSpPr txBox="1"/>
          <p:nvPr/>
        </p:nvSpPr>
        <p:spPr>
          <a:xfrm>
            <a:off x="6523359" y="5133991"/>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achmittag</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AE1E9330-E185-4C8F-8939-033BB6D54206}"/>
              </a:ext>
            </a:extLst>
          </p:cNvPr>
          <p:cNvSpPr txBox="1"/>
          <p:nvPr/>
        </p:nvSpPr>
        <p:spPr>
          <a:xfrm>
            <a:off x="9069640" y="4605508"/>
            <a:ext cx="23449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 </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Tuesday</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DA480B4-714B-466E-8EE1-0CC59DE89941}"/>
              </a:ext>
            </a:extLst>
          </p:cNvPr>
          <p:cNvSpPr txBox="1"/>
          <p:nvPr/>
        </p:nvSpPr>
        <p:spPr>
          <a:xfrm>
            <a:off x="9069639" y="5136252"/>
            <a:ext cx="2344949"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in the </a:t>
            </a:r>
            <a:r>
              <a:rPr lang="en-GB" sz="2000" noProof="0" dirty="0">
                <a:solidFill>
                  <a:schemeClr val="accent1">
                    <a:lumMod val="50000"/>
                  </a:schemeClr>
                </a:solidFill>
                <a:latin typeface="Century Gothic" panose="020B0502020202020204" pitchFamily="34" charset="0"/>
              </a:rPr>
              <a:t>afternoon</a:t>
            </a:r>
            <a:r>
              <a:rPr lang="en-GB" sz="2000" b="1" noProof="0" dirty="0">
                <a:solidFill>
                  <a:schemeClr val="accent1">
                    <a:lumMod val="50000"/>
                  </a:schemeClr>
                </a:solidFill>
                <a:latin typeface="Century Gothic" panose="020B0502020202020204" pitchFamily="34" charset="0"/>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6BBBC383-A05B-486E-BD18-7332B5D0B7B2}"/>
              </a:ext>
            </a:extLst>
          </p:cNvPr>
          <p:cNvSpPr txBox="1"/>
          <p:nvPr/>
        </p:nvSpPr>
        <p:spPr>
          <a:xfrm>
            <a:off x="300038" y="4603247"/>
            <a:ext cx="5083830" cy="400110"/>
          </a:xfrm>
          <a:prstGeom prst="rect">
            <a:avLst/>
          </a:prstGeom>
          <a:noFill/>
        </p:spPr>
        <p:txBody>
          <a:bodyPr wrap="square" rtlCol="0">
            <a:spAutoFit/>
          </a:bodyPr>
          <a:lstStyle/>
          <a:p>
            <a:r>
              <a:rPr lang="en-GB" sz="2000" i="1" dirty="0">
                <a:solidFill>
                  <a:schemeClr val="accent1">
                    <a:lumMod val="50000"/>
                  </a:schemeClr>
                </a:solidFill>
              </a:rPr>
              <a:t>Ich </a:t>
            </a:r>
            <a:r>
              <a:rPr lang="en-GB" sz="2000" i="1" dirty="0" err="1">
                <a:solidFill>
                  <a:schemeClr val="accent1">
                    <a:lumMod val="50000"/>
                  </a:schemeClr>
                </a:solidFill>
              </a:rPr>
              <a:t>spiele</a:t>
            </a:r>
            <a:r>
              <a:rPr lang="en-GB" sz="2000" i="1" dirty="0">
                <a:solidFill>
                  <a:schemeClr val="accent1">
                    <a:lumMod val="50000"/>
                  </a:schemeClr>
                </a:solidFill>
              </a:rPr>
              <a:t> </a:t>
            </a:r>
            <a:r>
              <a:rPr lang="en-GB" sz="2000" b="1" i="1" dirty="0" err="1">
                <a:solidFill>
                  <a:schemeClr val="accent1">
                    <a:lumMod val="50000"/>
                  </a:schemeClr>
                </a:solidFill>
              </a:rPr>
              <a:t>dienstags</a:t>
            </a:r>
            <a:r>
              <a:rPr lang="en-GB" sz="2000" b="1" i="1" dirty="0">
                <a:solidFill>
                  <a:schemeClr val="accent1">
                    <a:lumMod val="50000"/>
                  </a:schemeClr>
                </a:solidFill>
              </a:rPr>
              <a:t> </a:t>
            </a:r>
            <a:r>
              <a:rPr lang="en-GB" sz="2000" i="1" dirty="0" err="1">
                <a:solidFill>
                  <a:schemeClr val="accent1">
                    <a:lumMod val="50000"/>
                  </a:schemeClr>
                </a:solidFill>
              </a:rPr>
              <a:t>im</a:t>
            </a:r>
            <a:r>
              <a:rPr lang="en-GB" sz="2000" i="1" dirty="0">
                <a:solidFill>
                  <a:schemeClr val="accent1">
                    <a:lumMod val="50000"/>
                  </a:schemeClr>
                </a:solidFill>
              </a:rPr>
              <a:t> </a:t>
            </a:r>
            <a:r>
              <a:rPr lang="en-GB" sz="2000" i="1" dirty="0" err="1">
                <a:solidFill>
                  <a:schemeClr val="accent1">
                    <a:lumMod val="50000"/>
                  </a:schemeClr>
                </a:solidFill>
              </a:rPr>
              <a:t>Orchester</a:t>
            </a:r>
            <a:r>
              <a:rPr lang="en-GB" sz="2000" i="1" dirty="0">
                <a:solidFill>
                  <a:schemeClr val="accent1">
                    <a:lumMod val="50000"/>
                  </a:schemeClr>
                </a:solidFill>
              </a:rPr>
              <a:t>.</a:t>
            </a:r>
          </a:p>
        </p:txBody>
      </p:sp>
      <p:sp>
        <p:nvSpPr>
          <p:cNvPr id="40" name="TextBox 39">
            <a:extLst>
              <a:ext uri="{FF2B5EF4-FFF2-40B4-BE49-F238E27FC236}">
                <a16:creationId xmlns:a16="http://schemas.microsoft.com/office/drawing/2014/main" id="{50186A3A-469B-4881-A076-37DEF1988236}"/>
              </a:ext>
            </a:extLst>
          </p:cNvPr>
          <p:cNvSpPr txBox="1"/>
          <p:nvPr/>
        </p:nvSpPr>
        <p:spPr>
          <a:xfrm>
            <a:off x="380197" y="2347902"/>
            <a:ext cx="5083830" cy="400110"/>
          </a:xfrm>
          <a:prstGeom prst="rect">
            <a:avLst/>
          </a:prstGeom>
          <a:noFill/>
        </p:spPr>
        <p:txBody>
          <a:bodyPr wrap="square" rtlCol="0">
            <a:spAutoFit/>
          </a:bodyPr>
          <a:lstStyle/>
          <a:p>
            <a:r>
              <a:rPr lang="en-GB" sz="2000" i="1" dirty="0">
                <a:solidFill>
                  <a:schemeClr val="accent1">
                    <a:lumMod val="50000"/>
                  </a:schemeClr>
                </a:solidFill>
              </a:rPr>
              <a:t>Ich </a:t>
            </a:r>
            <a:r>
              <a:rPr lang="en-GB" sz="2000" i="1" dirty="0" err="1">
                <a:solidFill>
                  <a:schemeClr val="accent1">
                    <a:lumMod val="50000"/>
                  </a:schemeClr>
                </a:solidFill>
              </a:rPr>
              <a:t>spiele</a:t>
            </a:r>
            <a:r>
              <a:rPr lang="en-GB" sz="2000" i="1" dirty="0">
                <a:solidFill>
                  <a:schemeClr val="accent1">
                    <a:lumMod val="50000"/>
                  </a:schemeClr>
                </a:solidFill>
              </a:rPr>
              <a:t> </a:t>
            </a:r>
            <a:r>
              <a:rPr lang="en-GB" sz="2000" b="1" i="1" dirty="0">
                <a:solidFill>
                  <a:schemeClr val="accent1">
                    <a:lumMod val="50000"/>
                  </a:schemeClr>
                </a:solidFill>
              </a:rPr>
              <a:t>am </a:t>
            </a:r>
            <a:r>
              <a:rPr lang="en-GB" sz="2000" b="1" i="1" dirty="0" err="1">
                <a:solidFill>
                  <a:schemeClr val="accent1">
                    <a:lumMod val="50000"/>
                  </a:schemeClr>
                </a:solidFill>
              </a:rPr>
              <a:t>Dienstag</a:t>
            </a:r>
            <a:r>
              <a:rPr lang="en-GB" sz="2000" i="1" dirty="0">
                <a:solidFill>
                  <a:schemeClr val="accent1">
                    <a:lumMod val="50000"/>
                  </a:schemeClr>
                </a:solidFill>
              </a:rPr>
              <a:t> </a:t>
            </a:r>
            <a:r>
              <a:rPr lang="en-GB" sz="2000" i="1" dirty="0" err="1">
                <a:solidFill>
                  <a:schemeClr val="accent1">
                    <a:lumMod val="50000"/>
                  </a:schemeClr>
                </a:solidFill>
              </a:rPr>
              <a:t>im</a:t>
            </a:r>
            <a:r>
              <a:rPr lang="en-GB" sz="2000" i="1" dirty="0">
                <a:solidFill>
                  <a:schemeClr val="accent1">
                    <a:lumMod val="50000"/>
                  </a:schemeClr>
                </a:solidFill>
              </a:rPr>
              <a:t> </a:t>
            </a:r>
            <a:r>
              <a:rPr lang="en-GB" sz="2000" i="1" dirty="0" err="1">
                <a:solidFill>
                  <a:schemeClr val="accent1">
                    <a:lumMod val="50000"/>
                  </a:schemeClr>
                </a:solidFill>
              </a:rPr>
              <a:t>Orchester</a:t>
            </a:r>
            <a:r>
              <a:rPr lang="en-GB" sz="2000" i="1" dirty="0">
                <a:solidFill>
                  <a:schemeClr val="accent1">
                    <a:lumMod val="50000"/>
                  </a:schemeClr>
                </a:solidFill>
              </a:rPr>
              <a:t>.</a:t>
            </a:r>
          </a:p>
        </p:txBody>
      </p:sp>
      <p:sp>
        <p:nvSpPr>
          <p:cNvPr id="41" name="TextBox 40">
            <a:extLst>
              <a:ext uri="{FF2B5EF4-FFF2-40B4-BE49-F238E27FC236}">
                <a16:creationId xmlns:a16="http://schemas.microsoft.com/office/drawing/2014/main" id="{DA344765-C8FA-4BB7-AF5F-38B6894DA639}"/>
              </a:ext>
            </a:extLst>
          </p:cNvPr>
          <p:cNvSpPr txBox="1"/>
          <p:nvPr/>
        </p:nvSpPr>
        <p:spPr>
          <a:xfrm>
            <a:off x="380196" y="2859947"/>
            <a:ext cx="5846811" cy="400110"/>
          </a:xfrm>
          <a:prstGeom prst="rect">
            <a:avLst/>
          </a:prstGeom>
          <a:noFill/>
        </p:spPr>
        <p:txBody>
          <a:bodyPr wrap="square" rtlCol="0">
            <a:spAutoFit/>
          </a:bodyPr>
          <a:lstStyle/>
          <a:p>
            <a:r>
              <a:rPr lang="en-GB" sz="2000" b="1" dirty="0">
                <a:solidFill>
                  <a:schemeClr val="accent1">
                    <a:lumMod val="50000"/>
                  </a:schemeClr>
                </a:solidFill>
              </a:rPr>
              <a:t>I’m playing </a:t>
            </a:r>
            <a:r>
              <a:rPr lang="en-GB" sz="2000" dirty="0">
                <a:solidFill>
                  <a:schemeClr val="accent1">
                    <a:lumMod val="50000"/>
                  </a:schemeClr>
                </a:solidFill>
              </a:rPr>
              <a:t>in the orchestra </a:t>
            </a:r>
            <a:r>
              <a:rPr lang="en-GB" sz="2000" b="1" dirty="0">
                <a:solidFill>
                  <a:schemeClr val="accent1">
                    <a:lumMod val="50000"/>
                  </a:schemeClr>
                </a:solidFill>
              </a:rPr>
              <a:t>on </a:t>
            </a:r>
            <a:r>
              <a:rPr lang="en-GB" sz="2000" dirty="0">
                <a:solidFill>
                  <a:schemeClr val="accent1">
                    <a:lumMod val="50000"/>
                  </a:schemeClr>
                </a:solidFill>
              </a:rPr>
              <a:t>(this)</a:t>
            </a:r>
            <a:r>
              <a:rPr lang="en-GB" sz="2000" b="1" dirty="0">
                <a:solidFill>
                  <a:schemeClr val="accent1">
                    <a:lumMod val="50000"/>
                  </a:schemeClr>
                </a:solidFill>
              </a:rPr>
              <a:t> Tuesday</a:t>
            </a:r>
            <a:r>
              <a:rPr lang="en-GB" sz="2000" i="1" dirty="0">
                <a:solidFill>
                  <a:schemeClr val="accent1">
                    <a:lumMod val="50000"/>
                  </a:schemeClr>
                </a:solidFill>
              </a:rPr>
              <a:t>.</a:t>
            </a:r>
          </a:p>
        </p:txBody>
      </p:sp>
      <p:sp>
        <p:nvSpPr>
          <p:cNvPr id="43" name="TextBox 42">
            <a:extLst>
              <a:ext uri="{FF2B5EF4-FFF2-40B4-BE49-F238E27FC236}">
                <a16:creationId xmlns:a16="http://schemas.microsoft.com/office/drawing/2014/main" id="{4877E205-52C3-4AFA-AF72-24DC7B577077}"/>
              </a:ext>
            </a:extLst>
          </p:cNvPr>
          <p:cNvSpPr txBox="1"/>
          <p:nvPr/>
        </p:nvSpPr>
        <p:spPr>
          <a:xfrm>
            <a:off x="300038" y="5123582"/>
            <a:ext cx="5741581" cy="400110"/>
          </a:xfrm>
          <a:prstGeom prst="rect">
            <a:avLst/>
          </a:prstGeom>
          <a:noFill/>
        </p:spPr>
        <p:txBody>
          <a:bodyPr wrap="square" rtlCol="0">
            <a:spAutoFit/>
          </a:bodyPr>
          <a:lstStyle/>
          <a:p>
            <a:r>
              <a:rPr lang="en-GB" sz="2000" b="1" dirty="0">
                <a:solidFill>
                  <a:schemeClr val="accent1">
                    <a:lumMod val="50000"/>
                  </a:schemeClr>
                </a:solidFill>
              </a:rPr>
              <a:t>I </a:t>
            </a:r>
            <a:r>
              <a:rPr lang="en-GB" sz="2000" dirty="0">
                <a:solidFill>
                  <a:schemeClr val="accent1">
                    <a:lumMod val="50000"/>
                  </a:schemeClr>
                </a:solidFill>
              </a:rPr>
              <a:t>(always) </a:t>
            </a:r>
            <a:r>
              <a:rPr lang="en-GB" sz="2000" b="1" dirty="0">
                <a:solidFill>
                  <a:schemeClr val="accent1">
                    <a:lumMod val="50000"/>
                  </a:schemeClr>
                </a:solidFill>
              </a:rPr>
              <a:t>play</a:t>
            </a:r>
            <a:r>
              <a:rPr lang="en-GB" sz="2000" dirty="0">
                <a:solidFill>
                  <a:schemeClr val="accent1">
                    <a:lumMod val="50000"/>
                  </a:schemeClr>
                </a:solidFill>
              </a:rPr>
              <a:t> in the orchestra on Tuesday</a:t>
            </a:r>
            <a:r>
              <a:rPr lang="en-GB" sz="2000" b="1" dirty="0">
                <a:solidFill>
                  <a:schemeClr val="accent1">
                    <a:lumMod val="50000"/>
                  </a:schemeClr>
                </a:solidFill>
              </a:rPr>
              <a:t>s</a:t>
            </a:r>
            <a:r>
              <a:rPr lang="en-GB" sz="2000" i="1" dirty="0">
                <a:solidFill>
                  <a:schemeClr val="accent1">
                    <a:lumMod val="50000"/>
                  </a:schemeClr>
                </a:solidFill>
              </a:rPr>
              <a:t>.</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5" name="Speech Bubble: Rectangle with Corners Rounded 4">
            <a:extLst>
              <a:ext uri="{FF2B5EF4-FFF2-40B4-BE49-F238E27FC236}">
                <a16:creationId xmlns:a16="http://schemas.microsoft.com/office/drawing/2014/main" id="{D63CF89D-E858-4255-BE37-EC6E851520F5}"/>
              </a:ext>
            </a:extLst>
          </p:cNvPr>
          <p:cNvSpPr/>
          <p:nvPr/>
        </p:nvSpPr>
        <p:spPr>
          <a:xfrm>
            <a:off x="7103327" y="213709"/>
            <a:ext cx="4896614" cy="819648"/>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b="1" dirty="0"/>
              <a:t>Tag</a:t>
            </a:r>
            <a:r>
              <a:rPr lang="en-GB" dirty="0"/>
              <a:t> is a masculine noun, so </a:t>
            </a:r>
            <a:r>
              <a:rPr lang="en-GB" dirty="0" err="1"/>
              <a:t>Diens</a:t>
            </a:r>
            <a:r>
              <a:rPr lang="en-GB" b="1" dirty="0" err="1"/>
              <a:t>tag</a:t>
            </a:r>
            <a:r>
              <a:rPr lang="en-GB" b="1" dirty="0"/>
              <a:t> </a:t>
            </a:r>
            <a:r>
              <a:rPr lang="en-GB" dirty="0"/>
              <a:t>and Nachmit</a:t>
            </a:r>
            <a:r>
              <a:rPr lang="en-GB" b="1" dirty="0"/>
              <a:t>tag</a:t>
            </a:r>
            <a:r>
              <a:rPr lang="en-GB" dirty="0"/>
              <a:t> are masculine, too!</a:t>
            </a:r>
          </a:p>
        </p:txBody>
      </p:sp>
    </p:spTree>
    <p:extLst>
      <p:ext uri="{BB962C8B-B14F-4D97-AF65-F5344CB8AC3E}">
        <p14:creationId xmlns:p14="http://schemas.microsoft.com/office/powerpoint/2010/main" val="23148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1" grpId="0" animBg="1"/>
      <p:bldP spid="33" grpId="0" animBg="1"/>
      <p:bldP spid="38" grpId="0" animBg="1"/>
      <p:bldP spid="39" grpId="0" animBg="1"/>
      <p:bldP spid="4" grpId="0"/>
      <p:bldP spid="40" grpId="0"/>
      <p:bldP spid="41" grpId="0"/>
      <p:bldP spid="4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83786" y="1011436"/>
            <a:ext cx="11619182" cy="12003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Arzt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Arzt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viele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Fragen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400" noProof="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Is the doctor asking questions about the week ahead, or about Wolfgang’s regular routine?</a:t>
            </a:r>
            <a:endPar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Kopf!</a:t>
            </a:r>
          </a:p>
        </p:txBody>
      </p:sp>
      <p:pic>
        <p:nvPicPr>
          <p:cNvPr id="9220" name="Picture 4" descr="Boy, Cartoon, Chart, Checkup, Clinic, Clipboard, Coat">
            <a:extLst>
              <a:ext uri="{FF2B5EF4-FFF2-40B4-BE49-F238E27FC236}">
                <a16:creationId xmlns:a16="http://schemas.microsoft.com/office/drawing/2014/main" id="{F5ECD41A-148F-452A-8848-242DF897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745" y="2599712"/>
            <a:ext cx="1714500" cy="3429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493B2A39-D9D7-4398-BB36-23907E8BD52E}"/>
              </a:ext>
            </a:extLst>
          </p:cNvPr>
          <p:cNvGraphicFramePr>
            <a:graphicFrameLocks noGrp="1"/>
          </p:cNvGraphicFramePr>
          <p:nvPr>
            <p:extLst>
              <p:ext uri="{D42A27DB-BD31-4B8C-83A1-F6EECF244321}">
                <p14:modId xmlns:p14="http://schemas.microsoft.com/office/powerpoint/2010/main" val="4054322413"/>
              </p:ext>
            </p:extLst>
          </p:nvPr>
        </p:nvGraphicFramePr>
        <p:xfrm>
          <a:off x="4130211" y="2219218"/>
          <a:ext cx="4821519" cy="3933584"/>
        </p:xfrm>
        <a:graphic>
          <a:graphicData uri="http://schemas.openxmlformats.org/drawingml/2006/table">
            <a:tbl>
              <a:tblPr firstRow="1" bandRow="1">
                <a:tableStyleId>{5940675A-B579-460E-94D1-54222C63F5DA}</a:tableStyleId>
              </a:tblPr>
              <a:tblGrid>
                <a:gridCol w="708917">
                  <a:extLst>
                    <a:ext uri="{9D8B030D-6E8A-4147-A177-3AD203B41FA5}">
                      <a16:colId xmlns:a16="http://schemas.microsoft.com/office/drawing/2014/main" val="197364193"/>
                    </a:ext>
                  </a:extLst>
                </a:gridCol>
                <a:gridCol w="2056301">
                  <a:extLst>
                    <a:ext uri="{9D8B030D-6E8A-4147-A177-3AD203B41FA5}">
                      <a16:colId xmlns:a16="http://schemas.microsoft.com/office/drawing/2014/main" val="2478141740"/>
                    </a:ext>
                  </a:extLst>
                </a:gridCol>
                <a:gridCol w="2056301">
                  <a:extLst>
                    <a:ext uri="{9D8B030D-6E8A-4147-A177-3AD203B41FA5}">
                      <a16:colId xmlns:a16="http://schemas.microsoft.com/office/drawing/2014/main" val="3232992563"/>
                    </a:ext>
                  </a:extLst>
                </a:gridCol>
              </a:tblGrid>
              <a:tr h="491698">
                <a:tc>
                  <a:txBody>
                    <a:bodyPr/>
                    <a:lstStyle/>
                    <a:p>
                      <a:endParaRPr lang="en-GB" dirty="0"/>
                    </a:p>
                  </a:txBody>
                  <a:tcPr/>
                </a:tc>
                <a:tc>
                  <a:txBody>
                    <a:bodyPr/>
                    <a:lstStyle/>
                    <a:p>
                      <a:pPr algn="ctr"/>
                      <a:r>
                        <a:rPr lang="en-GB" sz="2000" dirty="0">
                          <a:solidFill>
                            <a:schemeClr val="accent1">
                              <a:lumMod val="50000"/>
                            </a:schemeClr>
                          </a:solidFill>
                        </a:rPr>
                        <a:t>week ahead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regular routine</a:t>
                      </a:r>
                    </a:p>
                  </a:txBody>
                  <a:tcPr/>
                </a:tc>
                <a:extLst>
                  <a:ext uri="{0D108BD9-81ED-4DB2-BD59-A6C34878D82A}">
                    <a16:rowId xmlns:a16="http://schemas.microsoft.com/office/drawing/2014/main" val="1352546093"/>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n</a:t>
                      </a:r>
                      <a:r>
                        <a:rPr lang="en-GB" sz="2000" b="0" dirty="0" err="1">
                          <a:solidFill>
                            <a:schemeClr val="accent1">
                              <a:lumMod val="50000"/>
                            </a:schemeClr>
                          </a:solidFill>
                        </a:rPr>
                        <a:t>achmittag</a:t>
                      </a:r>
                      <a:r>
                        <a:rPr lang="en-GB" sz="2000" b="1" dirty="0" err="1">
                          <a:solidFill>
                            <a:schemeClr val="accent1">
                              <a:lumMod val="50000"/>
                            </a:schemeClr>
                          </a:solidFill>
                        </a:rPr>
                        <a:t>s</a:t>
                      </a:r>
                      <a:endParaRPr lang="en-GB" sz="2000" b="1" dirty="0">
                        <a:solidFill>
                          <a:schemeClr val="accent1">
                            <a:lumMod val="50000"/>
                          </a:schemeClr>
                        </a:solidFill>
                      </a:endParaRPr>
                    </a:p>
                  </a:txBody>
                  <a:tcPr/>
                </a:tc>
                <a:extLst>
                  <a:ext uri="{0D108BD9-81ED-4DB2-BD59-A6C34878D82A}">
                    <a16:rowId xmlns:a16="http://schemas.microsoft.com/office/drawing/2014/main" val="2240084741"/>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 S</a:t>
                      </a:r>
                      <a:r>
                        <a:rPr lang="en-GB" sz="2000" b="0" dirty="0">
                          <a:solidFill>
                            <a:schemeClr val="accent1">
                              <a:lumMod val="50000"/>
                            </a:schemeClr>
                          </a:solidFill>
                        </a:rPr>
                        <a:t>onntag</a:t>
                      </a: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308679544"/>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a:t>
                      </a:r>
                      <a:r>
                        <a:rPr lang="en-GB" sz="2000" b="0" dirty="0">
                          <a:solidFill>
                            <a:schemeClr val="accent1">
                              <a:lumMod val="50000"/>
                            </a:schemeClr>
                          </a:solidFill>
                        </a:rPr>
                        <a:t>bend</a:t>
                      </a:r>
                      <a:r>
                        <a:rPr lang="en-GB" sz="2000" b="1" dirty="0">
                          <a:solidFill>
                            <a:schemeClr val="accent1">
                              <a:lumMod val="50000"/>
                            </a:schemeClr>
                          </a:solidFill>
                        </a:rPr>
                        <a:t>s</a:t>
                      </a:r>
                    </a:p>
                  </a:txBody>
                  <a:tcPr/>
                </a:tc>
                <a:extLst>
                  <a:ext uri="{0D108BD9-81ED-4DB2-BD59-A6C34878D82A}">
                    <a16:rowId xmlns:a16="http://schemas.microsoft.com/office/drawing/2014/main" val="3118455654"/>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m</a:t>
                      </a:r>
                      <a:r>
                        <a:rPr lang="en-GB" sz="2000" b="0" dirty="0">
                          <a:solidFill>
                            <a:schemeClr val="accent1">
                              <a:lumMod val="50000"/>
                            </a:schemeClr>
                          </a:solidFill>
                        </a:rPr>
                        <a:t>orgen</a:t>
                      </a:r>
                      <a:r>
                        <a:rPr lang="en-GB" sz="2000" b="1" dirty="0">
                          <a:solidFill>
                            <a:schemeClr val="accent1">
                              <a:lumMod val="50000"/>
                            </a:schemeClr>
                          </a:solidFill>
                        </a:rPr>
                        <a:t>s</a:t>
                      </a:r>
                    </a:p>
                  </a:txBody>
                  <a:tcPr/>
                </a:tc>
                <a:extLst>
                  <a:ext uri="{0D108BD9-81ED-4DB2-BD59-A6C34878D82A}">
                    <a16:rowId xmlns:a16="http://schemas.microsoft.com/office/drawing/2014/main" val="1193629628"/>
                  </a:ext>
                </a:extLst>
              </a:tr>
              <a:tr h="491698">
                <a:tc>
                  <a:txBody>
                    <a:bodyPr/>
                    <a:lstStyle/>
                    <a:p>
                      <a:endParaRPr lang="en-GB" dirty="0"/>
                    </a:p>
                  </a:txBody>
                  <a:tcPr/>
                </a:tc>
                <a:tc>
                  <a:txBody>
                    <a:bodyPr/>
                    <a:lstStyle/>
                    <a:p>
                      <a:pPr algn="ctr"/>
                      <a:r>
                        <a:rPr lang="en-GB" sz="2000" b="1" dirty="0">
                          <a:solidFill>
                            <a:schemeClr val="accent1">
                              <a:lumMod val="50000"/>
                            </a:schemeClr>
                          </a:solidFill>
                        </a:rPr>
                        <a:t>am M</a:t>
                      </a:r>
                      <a:r>
                        <a:rPr lang="en-GB" sz="2000" b="0" dirty="0">
                          <a:solidFill>
                            <a:schemeClr val="accent1">
                              <a:lumMod val="50000"/>
                            </a:schemeClr>
                          </a:solidFill>
                        </a:rPr>
                        <a:t>onta</a:t>
                      </a:r>
                      <a:r>
                        <a:rPr lang="en-GB" sz="2000" b="1" dirty="0">
                          <a:solidFill>
                            <a:schemeClr val="accent1">
                              <a:lumMod val="50000"/>
                            </a:schemeClr>
                          </a:solidFill>
                        </a:rPr>
                        <a:t>g</a:t>
                      </a:r>
                    </a:p>
                  </a:txBody>
                  <a:tcPr/>
                </a:tc>
                <a:tc>
                  <a:txBody>
                    <a:bodyPr/>
                    <a:lstStyle/>
                    <a:p>
                      <a:pPr algn="ctr"/>
                      <a:endParaRPr lang="en-GB" sz="2000" b="1" dirty="0">
                        <a:solidFill>
                          <a:schemeClr val="accent1">
                            <a:lumMod val="50000"/>
                          </a:schemeClr>
                        </a:solidFill>
                      </a:endParaRPr>
                    </a:p>
                  </a:txBody>
                  <a:tcPr/>
                </a:tc>
                <a:extLst>
                  <a:ext uri="{0D108BD9-81ED-4DB2-BD59-A6C34878D82A}">
                    <a16:rowId xmlns:a16="http://schemas.microsoft.com/office/drawing/2014/main" val="2779588367"/>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 A</a:t>
                      </a:r>
                      <a:r>
                        <a:rPr lang="en-GB" sz="2000" b="0" dirty="0">
                          <a:solidFill>
                            <a:schemeClr val="accent1">
                              <a:lumMod val="50000"/>
                            </a:schemeClr>
                          </a:solidFill>
                        </a:rPr>
                        <a:t>bend</a:t>
                      </a:r>
                      <a:endParaRPr lang="en-GB" sz="2000" b="1"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tc>
                <a:extLst>
                  <a:ext uri="{0D108BD9-81ED-4DB2-BD59-A6C34878D82A}">
                    <a16:rowId xmlns:a16="http://schemas.microsoft.com/office/drawing/2014/main" val="2284399174"/>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s</a:t>
                      </a:r>
                      <a:r>
                        <a:rPr lang="en-GB" sz="2000" b="0" dirty="0" err="1">
                          <a:solidFill>
                            <a:schemeClr val="accent1">
                              <a:lumMod val="50000"/>
                            </a:schemeClr>
                          </a:solidFill>
                        </a:rPr>
                        <a:t>amstag</a:t>
                      </a:r>
                      <a:r>
                        <a:rPr lang="en-GB" sz="2000" b="1" dirty="0" err="1">
                          <a:solidFill>
                            <a:schemeClr val="accent1">
                              <a:lumMod val="50000"/>
                            </a:schemeClr>
                          </a:solidFill>
                        </a:rPr>
                        <a:t>s</a:t>
                      </a:r>
                      <a:endParaRPr lang="en-GB" sz="2000" b="0" dirty="0">
                        <a:solidFill>
                          <a:schemeClr val="accent1">
                            <a:lumMod val="50000"/>
                          </a:schemeClr>
                        </a:solidFill>
                      </a:endParaRPr>
                    </a:p>
                  </a:txBody>
                  <a:tcPr/>
                </a:tc>
                <a:extLst>
                  <a:ext uri="{0D108BD9-81ED-4DB2-BD59-A6C34878D82A}">
                    <a16:rowId xmlns:a16="http://schemas.microsoft.com/office/drawing/2014/main" val="3094839286"/>
                  </a:ext>
                </a:extLst>
              </a:tr>
            </a:tbl>
          </a:graphicData>
        </a:graphic>
      </p:graphicFrame>
      <p:sp>
        <p:nvSpPr>
          <p:cNvPr id="13" name="TextBox 12">
            <a:hlinkClick r:id="" action="ppaction://noaction">
              <a:snd r:embed="rId5" name="13 1.wav"/>
            </a:hlinkClick>
            <a:extLst>
              <a:ext uri="{FF2B5EF4-FFF2-40B4-BE49-F238E27FC236}">
                <a16:creationId xmlns:a16="http://schemas.microsoft.com/office/drawing/2014/main" id="{79B10254-EE27-4C58-85C4-B93709F9B9D4}"/>
              </a:ext>
            </a:extLst>
          </p:cNvPr>
          <p:cNvSpPr txBox="1"/>
          <p:nvPr/>
        </p:nvSpPr>
        <p:spPr>
          <a:xfrm>
            <a:off x="4272277" y="2751766"/>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4" name="TextBox 13">
            <a:hlinkClick r:id="" action="ppaction://noaction">
              <a:snd r:embed="rId6" name="13 2.wav"/>
            </a:hlinkClick>
            <a:extLst>
              <a:ext uri="{FF2B5EF4-FFF2-40B4-BE49-F238E27FC236}">
                <a16:creationId xmlns:a16="http://schemas.microsoft.com/office/drawing/2014/main" id="{DA53FFE8-D9D4-4296-B897-3B33E757BF34}"/>
              </a:ext>
            </a:extLst>
          </p:cNvPr>
          <p:cNvSpPr txBox="1"/>
          <p:nvPr/>
        </p:nvSpPr>
        <p:spPr>
          <a:xfrm>
            <a:off x="4272277" y="3244117"/>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5" name="TextBox 14">
            <a:hlinkClick r:id="" action="ppaction://noaction">
              <a:snd r:embed="rId7" name="13 7.wav"/>
            </a:hlinkClick>
            <a:extLst>
              <a:ext uri="{FF2B5EF4-FFF2-40B4-BE49-F238E27FC236}">
                <a16:creationId xmlns:a16="http://schemas.microsoft.com/office/drawing/2014/main" id="{F0DF8F2C-19B3-4037-9BE0-BA770144DEC3}"/>
              </a:ext>
            </a:extLst>
          </p:cNvPr>
          <p:cNvSpPr txBox="1"/>
          <p:nvPr/>
        </p:nvSpPr>
        <p:spPr>
          <a:xfrm>
            <a:off x="4273434" y="5708423"/>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16" name="TextBox 15">
            <a:hlinkClick r:id="" action="ppaction://noaction">
              <a:snd r:embed="rId8" name="13 6.wav"/>
            </a:hlinkClick>
            <a:extLst>
              <a:ext uri="{FF2B5EF4-FFF2-40B4-BE49-F238E27FC236}">
                <a16:creationId xmlns:a16="http://schemas.microsoft.com/office/drawing/2014/main" id="{88903EFB-61FF-467B-B711-4A1816B6A450}"/>
              </a:ext>
            </a:extLst>
          </p:cNvPr>
          <p:cNvSpPr txBox="1"/>
          <p:nvPr/>
        </p:nvSpPr>
        <p:spPr>
          <a:xfrm>
            <a:off x="4272277" y="5215561"/>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8" name="TextBox 17">
            <a:hlinkClick r:id="" action="ppaction://noaction">
              <a:snd r:embed="rId9" name="13 5.wav"/>
            </a:hlinkClick>
            <a:extLst>
              <a:ext uri="{FF2B5EF4-FFF2-40B4-BE49-F238E27FC236}">
                <a16:creationId xmlns:a16="http://schemas.microsoft.com/office/drawing/2014/main" id="{8D566D81-615E-490A-83CE-1BC34127154C}"/>
              </a:ext>
            </a:extLst>
          </p:cNvPr>
          <p:cNvSpPr txBox="1"/>
          <p:nvPr/>
        </p:nvSpPr>
        <p:spPr>
          <a:xfrm>
            <a:off x="4272277" y="4722700"/>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9" name="TextBox 18">
            <a:hlinkClick r:id="" action="ppaction://noaction">
              <a:snd r:embed="rId10" name="13 4.wav"/>
            </a:hlinkClick>
            <a:extLst>
              <a:ext uri="{FF2B5EF4-FFF2-40B4-BE49-F238E27FC236}">
                <a16:creationId xmlns:a16="http://schemas.microsoft.com/office/drawing/2014/main" id="{233480A4-8B2C-43E5-849F-E6911476340E}"/>
              </a:ext>
            </a:extLst>
          </p:cNvPr>
          <p:cNvSpPr txBox="1"/>
          <p:nvPr/>
        </p:nvSpPr>
        <p:spPr>
          <a:xfrm>
            <a:off x="4272277" y="4229839"/>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entury Gothic" panose="020B0502020202020204" pitchFamily="34" charset="0"/>
              </a:rPr>
              <a:t>4</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0" name="TextBox 19">
            <a:hlinkClick r:id="" action="ppaction://noaction">
              <a:snd r:embed="rId11" name="13 3.wav"/>
            </a:hlinkClick>
            <a:extLst>
              <a:ext uri="{FF2B5EF4-FFF2-40B4-BE49-F238E27FC236}">
                <a16:creationId xmlns:a16="http://schemas.microsoft.com/office/drawing/2014/main" id="{17E9B43F-B8FD-4232-A777-E448958146DE}"/>
              </a:ext>
            </a:extLst>
          </p:cNvPr>
          <p:cNvSpPr txBox="1"/>
          <p:nvPr/>
        </p:nvSpPr>
        <p:spPr>
          <a:xfrm>
            <a:off x="4272277" y="3736978"/>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entury Gothic" panose="020B0502020202020204" pitchFamily="34" charset="0"/>
              </a:rPr>
              <a:t>3</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67342963-55BB-40B9-A6BB-5DEB50C43045}"/>
              </a:ext>
            </a:extLst>
          </p:cNvPr>
          <p:cNvSpPr/>
          <p:nvPr/>
        </p:nvSpPr>
        <p:spPr>
          <a:xfrm>
            <a:off x="7044735" y="2814272"/>
            <a:ext cx="176738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61F531B-0BD2-4A98-88A8-B7A5367DF582}"/>
              </a:ext>
            </a:extLst>
          </p:cNvPr>
          <p:cNvSpPr/>
          <p:nvPr/>
        </p:nvSpPr>
        <p:spPr>
          <a:xfrm>
            <a:off x="5089703" y="3244627"/>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F6EC48A-93BD-4047-B02D-A5DEE0540751}"/>
              </a:ext>
            </a:extLst>
          </p:cNvPr>
          <p:cNvSpPr/>
          <p:nvPr/>
        </p:nvSpPr>
        <p:spPr>
          <a:xfrm>
            <a:off x="7258544" y="3777143"/>
            <a:ext cx="149780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21517E0D-27AA-4E1B-8C2A-786901CD4D36}"/>
              </a:ext>
            </a:extLst>
          </p:cNvPr>
          <p:cNvSpPr/>
          <p:nvPr/>
        </p:nvSpPr>
        <p:spPr>
          <a:xfrm>
            <a:off x="7179526" y="4241800"/>
            <a:ext cx="1497807" cy="316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DA984DFF-CAED-4FF9-91C7-CF5491FCD696}"/>
              </a:ext>
            </a:extLst>
          </p:cNvPr>
          <p:cNvSpPr/>
          <p:nvPr/>
        </p:nvSpPr>
        <p:spPr>
          <a:xfrm>
            <a:off x="5008326" y="4722700"/>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0160F39-05CC-4965-9DB9-F8FC444B3625}"/>
              </a:ext>
            </a:extLst>
          </p:cNvPr>
          <p:cNvSpPr/>
          <p:nvPr/>
        </p:nvSpPr>
        <p:spPr>
          <a:xfrm>
            <a:off x="5089703" y="5216071"/>
            <a:ext cx="15768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52E4D5F7-EFC9-42FE-A893-96F4A8892C0C}"/>
              </a:ext>
            </a:extLst>
          </p:cNvPr>
          <p:cNvSpPr/>
          <p:nvPr/>
        </p:nvSpPr>
        <p:spPr>
          <a:xfrm>
            <a:off x="7179526" y="5763462"/>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oy&#10;&#10;Description automatically generated">
            <a:extLst>
              <a:ext uri="{FF2B5EF4-FFF2-40B4-BE49-F238E27FC236}">
                <a16:creationId xmlns:a16="http://schemas.microsoft.com/office/drawing/2014/main" id="{E2DDAEA4-1FDE-4187-A83C-71300DC3ED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437" y="2951566"/>
            <a:ext cx="2738231" cy="3174086"/>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66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4" grpId="0" animBg="1"/>
      <p:bldP spid="28"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260DE93-85F1-49FD-83D4-1ED107A41D80}"/>
              </a:ext>
            </a:extLst>
          </p:cNvPr>
          <p:cNvSpPr txBox="1"/>
          <p:nvPr/>
        </p:nvSpPr>
        <p:spPr>
          <a:xfrm>
            <a:off x="38636" y="1724090"/>
            <a:ext cx="12724328" cy="2952000"/>
          </a:xfrm>
          <a:prstGeom prst="rect">
            <a:avLst/>
          </a:prstGeom>
          <a:noFill/>
          <a:ln>
            <a:noFill/>
          </a:ln>
        </p:spPr>
        <p:txBody>
          <a:bodyPr wrap="square" lIns="72000" rIns="0" numCol="2" spcCol="36000" rtlCol="0" anchor="t" anchorCtr="0">
            <a:spAutoFit/>
          </a:bodyPr>
          <a:lstStyle/>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1. Was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isst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normalerweise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Morgens / am Morgen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esse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Butterbot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und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esse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Kekse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2. Was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machst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heute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habe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lang="en-GB" sz="2000" i="1" u="sng" kern="0" dirty="0">
                <a:solidFill>
                  <a:srgbClr val="5B9BD5">
                    <a:lumMod val="50000"/>
                  </a:srgbClr>
                </a:solidFill>
                <a:latin typeface="Century Gothic" panose="020F0302020204030204"/>
              </a:rPr>
              <a:t> </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am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Date und 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spiele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Computer.</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3.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Fährst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später</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Fahrrad</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fahre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mit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dem</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Bus </a:t>
            </a:r>
            <a:endParaRPr lang="en-GB" sz="2000" i="1" u="sng" kern="0" noProof="0" dirty="0">
              <a:solidFill>
                <a:srgbClr val="5B9BD5">
                  <a:lumMod val="50000"/>
                </a:srgbClr>
              </a:solidFill>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Hause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endParaRPr lang="en-GB" sz="2000" b="1" kern="0" dirty="0">
              <a:solidFill>
                <a:srgbClr val="5B9BD5">
                  <a:lumMod val="50000"/>
                </a:srgbClr>
              </a:solidFill>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4.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Trinkst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jeden</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Tag Wasser?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Morgens / am Morgen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trinke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ich Wasser,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aber</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trinke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Cola.</a:t>
            </a:r>
            <a:r>
              <a:rPr kumimoji="0" lang="en-GB" sz="2000" b="0" i="0" u="sng" strike="noStrike" kern="0" cap="none" spc="0" normalizeH="0" baseline="0" noProof="0" dirty="0">
                <a:ln>
                  <a:noFill/>
                </a:ln>
                <a:solidFill>
                  <a:srgbClr val="5B9BD5">
                    <a:lumMod val="50000"/>
                  </a:srgbClr>
                </a:solidFill>
                <a:effectLst/>
                <a:uLnTx/>
                <a:uFillTx/>
                <a:latin typeface="Century Gothic" panose="020F0302020204030204"/>
              </a:rPr>
              <a:t> </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5.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Machst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jede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Woche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Sport?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tanze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montags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Montag und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spiele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freitags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Freitag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mit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Freunden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Fußball</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6.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Kannst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jetzt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relaxen</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bleibe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sonntags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Sonntag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zu</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Hause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p>
        </p:txBody>
      </p:sp>
      <p:sp>
        <p:nvSpPr>
          <p:cNvPr id="37" name="TextBox 36">
            <a:extLst>
              <a:ext uri="{FF2B5EF4-FFF2-40B4-BE49-F238E27FC236}">
                <a16:creationId xmlns:a16="http://schemas.microsoft.com/office/drawing/2014/main" id="{DE4BA3E8-B515-4C81-ADBD-E68E0910B723}"/>
              </a:ext>
            </a:extLst>
          </p:cNvPr>
          <p:cNvSpPr txBox="1"/>
          <p:nvPr/>
        </p:nvSpPr>
        <p:spPr>
          <a:xfrm>
            <a:off x="236061" y="1091070"/>
            <a:ext cx="11719875" cy="535788"/>
          </a:xfrm>
          <a:prstGeom prst="rect">
            <a:avLst/>
          </a:prstGeom>
          <a:noFill/>
        </p:spPr>
        <p:txBody>
          <a:bodyPr wrap="square" rtlCol="0">
            <a:spAutoFit/>
          </a:bodyPr>
          <a:lstStyle/>
          <a:p>
            <a:pPr>
              <a:lnSpc>
                <a:spcPct val="150000"/>
              </a:lnSpc>
              <a:defRPr/>
            </a:pPr>
            <a:r>
              <a:rPr lang="en-US" sz="2200" dirty="0">
                <a:solidFill>
                  <a:srgbClr val="5B9BD5">
                    <a:lumMod val="50000"/>
                  </a:srgbClr>
                </a:solidFill>
                <a:ea typeface="SimSun" panose="02010600030101010101" pitchFamily="2" charset="-122"/>
                <a:cs typeface="Times New Roman" panose="02020603050405020304" pitchFamily="18" charset="0"/>
              </a:rPr>
              <a:t>Der </a:t>
            </a:r>
            <a:r>
              <a:rPr lang="en-US" sz="2200" dirty="0" err="1">
                <a:solidFill>
                  <a:srgbClr val="5B9BD5">
                    <a:lumMod val="50000"/>
                  </a:srgbClr>
                </a:solidFill>
                <a:ea typeface="SimSun" panose="02010600030101010101" pitchFamily="2" charset="-122"/>
                <a:cs typeface="Times New Roman" panose="02020603050405020304" pitchFamily="18" charset="0"/>
              </a:rPr>
              <a:t>Arzt</a:t>
            </a:r>
            <a:r>
              <a:rPr lang="en-US" sz="2200" dirty="0">
                <a:solidFill>
                  <a:srgbClr val="5B9BD5">
                    <a:lumMod val="50000"/>
                  </a:srgbClr>
                </a:solidFill>
                <a:ea typeface="SimSun" panose="02010600030101010101" pitchFamily="2" charset="-122"/>
                <a:cs typeface="Times New Roman" panose="02020603050405020304" pitchFamily="18" charset="0"/>
              </a:rPr>
              <a:t> </a:t>
            </a:r>
            <a:r>
              <a:rPr lang="en-US" sz="2200" dirty="0" err="1">
                <a:solidFill>
                  <a:srgbClr val="5B9BD5">
                    <a:lumMod val="50000"/>
                  </a:srgbClr>
                </a:solidFill>
                <a:ea typeface="SimSun" panose="02010600030101010101" pitchFamily="2" charset="-122"/>
                <a:cs typeface="Times New Roman" panose="02020603050405020304" pitchFamily="18" charset="0"/>
              </a:rPr>
              <a:t>gibt</a:t>
            </a:r>
            <a:r>
              <a:rPr lang="en-US" sz="2200" dirty="0">
                <a:solidFill>
                  <a:srgbClr val="5B9BD5">
                    <a:lumMod val="50000"/>
                  </a:srgbClr>
                </a:solidFill>
                <a:ea typeface="SimSun" panose="02010600030101010101" pitchFamily="2" charset="-122"/>
                <a:cs typeface="Times New Roman" panose="02020603050405020304" pitchFamily="18" charset="0"/>
              </a:rPr>
              <a:t> Wolfgang </a:t>
            </a:r>
            <a:r>
              <a:rPr lang="en-US" sz="2200" dirty="0" err="1">
                <a:solidFill>
                  <a:srgbClr val="5B9BD5">
                    <a:lumMod val="50000"/>
                  </a:srgbClr>
                </a:solidFill>
                <a:ea typeface="SimSun" panose="02010600030101010101" pitchFamily="2" charset="-122"/>
                <a:cs typeface="Times New Roman" panose="02020603050405020304" pitchFamily="18" charset="0"/>
              </a:rPr>
              <a:t>ein</a:t>
            </a:r>
            <a:r>
              <a:rPr lang="en-US" sz="2200" dirty="0">
                <a:solidFill>
                  <a:srgbClr val="5B9BD5">
                    <a:lumMod val="50000"/>
                  </a:srgbClr>
                </a:solidFill>
                <a:ea typeface="SimSun" panose="02010600030101010101" pitchFamily="2" charset="-122"/>
                <a:cs typeface="Times New Roman" panose="02020603050405020304" pitchFamily="18" charset="0"/>
              </a:rPr>
              <a:t> </a:t>
            </a:r>
            <a:r>
              <a:rPr lang="en-US" sz="2200" dirty="0" err="1">
                <a:solidFill>
                  <a:srgbClr val="5B9BD5">
                    <a:lumMod val="50000"/>
                  </a:srgbClr>
                </a:solidFill>
                <a:ea typeface="SimSun" panose="02010600030101010101" pitchFamily="2" charset="-122"/>
                <a:cs typeface="Times New Roman" panose="02020603050405020304" pitchFamily="18" charset="0"/>
              </a:rPr>
              <a:t>Formular</a:t>
            </a:r>
            <a:r>
              <a:rPr lang="en-US" sz="2200" dirty="0">
                <a:solidFill>
                  <a:srgbClr val="5B9BD5">
                    <a:lumMod val="50000"/>
                  </a:srgbClr>
                </a:solidFill>
                <a:ea typeface="SimSun" panose="02010600030101010101" pitchFamily="2" charset="-122"/>
                <a:cs typeface="Times New Roman" panose="02020603050405020304" pitchFamily="18" charset="0"/>
              </a:rPr>
              <a:t>. Was </a:t>
            </a:r>
            <a:r>
              <a:rPr lang="en-US" sz="2200" dirty="0" err="1">
                <a:solidFill>
                  <a:srgbClr val="5B9BD5">
                    <a:lumMod val="50000"/>
                  </a:srgbClr>
                </a:solidFill>
                <a:ea typeface="SimSun" panose="02010600030101010101" pitchFamily="2" charset="-122"/>
                <a:cs typeface="Times New Roman" panose="02020603050405020304" pitchFamily="18" charset="0"/>
              </a:rPr>
              <a:t>schreibt</a:t>
            </a:r>
            <a:r>
              <a:rPr lang="en-US" sz="2200" dirty="0">
                <a:solidFill>
                  <a:srgbClr val="5B9BD5">
                    <a:lumMod val="50000"/>
                  </a:srgbClr>
                </a:solidFill>
                <a:ea typeface="SimSun" panose="02010600030101010101" pitchFamily="2" charset="-122"/>
                <a:cs typeface="Times New Roman" panose="02020603050405020304" pitchFamily="18" charset="0"/>
              </a:rPr>
              <a:t> Wolfgang?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Kopf!</a:t>
            </a:r>
          </a:p>
        </p:txBody>
      </p:sp>
      <p:sp>
        <p:nvSpPr>
          <p:cNvPr id="30" name="TextBox 29">
            <a:extLst>
              <a:ext uri="{FF2B5EF4-FFF2-40B4-BE49-F238E27FC236}">
                <a16:creationId xmlns:a16="http://schemas.microsoft.com/office/drawing/2014/main" id="{9C606BF2-AEFB-4C8F-BCC8-6CF5B51116EA}"/>
              </a:ext>
            </a:extLst>
          </p:cNvPr>
          <p:cNvSpPr txBox="1"/>
          <p:nvPr/>
        </p:nvSpPr>
        <p:spPr>
          <a:xfrm>
            <a:off x="177643" y="4841024"/>
            <a:ext cx="11719875" cy="1130118"/>
          </a:xfrm>
          <a:prstGeom prst="rect">
            <a:avLst/>
          </a:prstGeom>
          <a:noFill/>
        </p:spPr>
        <p:txBody>
          <a:bodyPr wrap="square" rtlCol="0">
            <a:spAutoFit/>
          </a:bodyPr>
          <a:lstStyle/>
          <a:p>
            <a:pPr>
              <a:lnSpc>
                <a:spcPct val="150000"/>
              </a:lnSpc>
              <a:defRPr/>
            </a:pPr>
            <a:r>
              <a:rPr lang="en-US" sz="2400" dirty="0">
                <a:solidFill>
                  <a:srgbClr val="5B9BD5">
                    <a:lumMod val="50000"/>
                  </a:srgbClr>
                </a:solidFill>
                <a:ea typeface="SimSun" panose="02010600030101010101" pitchFamily="2" charset="-122"/>
                <a:cs typeface="Times New Roman" panose="02020603050405020304" pitchFamily="18" charset="0"/>
              </a:rPr>
              <a:t>Der </a:t>
            </a:r>
            <a:r>
              <a:rPr lang="en-US" sz="2400" dirty="0" err="1">
                <a:solidFill>
                  <a:srgbClr val="5B9BD5">
                    <a:lumMod val="50000"/>
                  </a:srgbClr>
                </a:solidFill>
                <a:ea typeface="SimSun" panose="02010600030101010101" pitchFamily="2" charset="-122"/>
                <a:cs typeface="Times New Roman" panose="02020603050405020304" pitchFamily="18" charset="0"/>
              </a:rPr>
              <a:t>Arzt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denkt</a:t>
            </a:r>
            <a:r>
              <a:rPr lang="en-US" sz="2400" dirty="0">
                <a:solidFill>
                  <a:srgbClr val="5B9BD5">
                    <a:lumMod val="50000"/>
                  </a:srgbClr>
                </a:solidFill>
                <a:ea typeface="SimSun" panose="02010600030101010101" pitchFamily="2" charset="-122"/>
                <a:cs typeface="Times New Roman" panose="02020603050405020304" pitchFamily="18" charset="0"/>
              </a:rPr>
              <a:t>, die </a:t>
            </a:r>
            <a:r>
              <a:rPr lang="en-US" sz="2400" dirty="0" err="1">
                <a:solidFill>
                  <a:srgbClr val="5B9BD5">
                    <a:lumMod val="50000"/>
                  </a:srgbClr>
                </a:solidFill>
                <a:ea typeface="SimSun" panose="02010600030101010101" pitchFamily="2" charset="-122"/>
                <a:cs typeface="Times New Roman" panose="02020603050405020304" pitchFamily="18" charset="0"/>
              </a:rPr>
              <a:t>Antworten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sind</a:t>
            </a:r>
            <a:r>
              <a:rPr lang="en-US" sz="2400" dirty="0">
                <a:solidFill>
                  <a:srgbClr val="5B9BD5">
                    <a:lumMod val="50000"/>
                  </a:srgbClr>
                </a:solidFill>
                <a:ea typeface="SimSun" panose="02010600030101010101" pitchFamily="2" charset="-122"/>
                <a:cs typeface="Times New Roman" panose="02020603050405020304" pitchFamily="18" charset="0"/>
              </a:rPr>
              <a:t> in </a:t>
            </a:r>
            <a:r>
              <a:rPr lang="en-US" sz="2400" dirty="0" err="1">
                <a:solidFill>
                  <a:srgbClr val="5B9BD5">
                    <a:lumMod val="50000"/>
                  </a:srgbClr>
                </a:solidFill>
                <a:ea typeface="SimSun" panose="02010600030101010101" pitchFamily="2" charset="-122"/>
                <a:cs typeface="Times New Roman" panose="02020603050405020304" pitchFamily="18" charset="0"/>
              </a:rPr>
              <a:t>Ordnung</a:t>
            </a:r>
            <a:r>
              <a:rPr lang="en-US" sz="2400" dirty="0">
                <a:solidFill>
                  <a:srgbClr val="5B9BD5">
                    <a:lumMod val="50000"/>
                  </a:srgbClr>
                </a:solidFill>
                <a:ea typeface="SimSun" panose="02010600030101010101" pitchFamily="2" charset="-122"/>
                <a:cs typeface="Times New Roman" panose="02020603050405020304" pitchFamily="18" charset="0"/>
              </a:rPr>
              <a:t>. Wolfgang </a:t>
            </a:r>
            <a:r>
              <a:rPr lang="en-US" sz="2400" dirty="0" err="1">
                <a:solidFill>
                  <a:srgbClr val="5B9BD5">
                    <a:lumMod val="50000"/>
                  </a:srgbClr>
                </a:solidFill>
                <a:ea typeface="SimSun" panose="02010600030101010101" pitchFamily="2" charset="-122"/>
                <a:cs typeface="Times New Roman" panose="02020603050405020304" pitchFamily="18" charset="0"/>
              </a:rPr>
              <a:t>kann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gehen</a:t>
            </a:r>
            <a:r>
              <a:rPr lang="en-US" sz="2400" dirty="0">
                <a:solidFill>
                  <a:srgbClr val="5B9BD5">
                    <a:lumMod val="50000"/>
                  </a:srgbClr>
                </a:solidFill>
                <a:ea typeface="SimSun" panose="02010600030101010101" pitchFamily="2" charset="-122"/>
                <a:cs typeface="Times New Roman" panose="02020603050405020304" pitchFamily="18" charset="0"/>
              </a:rPr>
              <a:t>.</a:t>
            </a:r>
          </a:p>
          <a:p>
            <a:pPr>
              <a:lnSpc>
                <a:spcPct val="150000"/>
              </a:lnSpc>
              <a:defRPr/>
            </a:pPr>
            <a:r>
              <a:rPr lang="en-US" sz="2400" dirty="0" err="1">
                <a:solidFill>
                  <a:srgbClr val="5B9BD5">
                    <a:lumMod val="50000"/>
                  </a:srgbClr>
                </a:solidFill>
                <a:ea typeface="SimSun" panose="02010600030101010101" pitchFamily="2" charset="-122"/>
                <a:cs typeface="Times New Roman" panose="02020603050405020304" pitchFamily="18" charset="0"/>
              </a:rPr>
              <a:t>Er</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gibt</a:t>
            </a:r>
            <a:r>
              <a:rPr lang="en-US" sz="2400" dirty="0">
                <a:solidFill>
                  <a:srgbClr val="5B9BD5">
                    <a:lumMod val="50000"/>
                  </a:srgbClr>
                </a:solidFill>
                <a:ea typeface="SimSun" panose="02010600030101010101" pitchFamily="2" charset="-122"/>
                <a:cs typeface="Times New Roman" panose="02020603050405020304" pitchFamily="18" charset="0"/>
              </a:rPr>
              <a:t> Wolfgang </a:t>
            </a:r>
            <a:r>
              <a:rPr lang="en-US" sz="2400" dirty="0" err="1">
                <a:solidFill>
                  <a:srgbClr val="5B9BD5">
                    <a:lumMod val="50000"/>
                  </a:srgbClr>
                </a:solidFill>
                <a:ea typeface="SimSun" panose="02010600030101010101" pitchFamily="2" charset="-122"/>
                <a:cs typeface="Times New Roman" panose="02020603050405020304" pitchFamily="18" charset="0"/>
              </a:rPr>
              <a:t>einen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Pflaster</a:t>
            </a:r>
            <a:r>
              <a:rPr lang="en-US" sz="2400" dirty="0">
                <a:solidFill>
                  <a:srgbClr val="5B9BD5">
                    <a:lumMod val="50000"/>
                  </a:srgbClr>
                </a:solidFill>
                <a:ea typeface="SimSun" panose="02010600030101010101" pitchFamily="2" charset="-122"/>
                <a:cs typeface="Times New Roman" panose="02020603050405020304" pitchFamily="18" charset="0"/>
              </a:rPr>
              <a:t> und </a:t>
            </a:r>
            <a:r>
              <a:rPr lang="en-US" sz="2400" dirty="0" err="1">
                <a:solidFill>
                  <a:srgbClr val="5B9BD5">
                    <a:lumMod val="50000"/>
                  </a:srgbClr>
                </a:solidFill>
                <a:ea typeface="SimSun" panose="02010600030101010101" pitchFamily="2" charset="-122"/>
                <a:cs typeface="Times New Roman" panose="02020603050405020304" pitchFamily="18" charset="0"/>
              </a:rPr>
              <a:t>sagt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Obst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essen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ist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wichtig</a:t>
            </a:r>
            <a:r>
              <a:rPr lang="en-US" sz="2400" dirty="0">
                <a:solidFill>
                  <a:srgbClr val="5B9BD5">
                    <a:lumMod val="50000"/>
                  </a:srgbClr>
                </a:solidFill>
                <a:ea typeface="SimSun" panose="02010600030101010101" pitchFamily="2" charset="-122"/>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C41BE6A7-9C8E-4722-A057-29EDE0DE11F6}"/>
              </a:ext>
            </a:extLst>
          </p:cNvPr>
          <p:cNvCxnSpPr/>
          <p:nvPr/>
        </p:nvCxnSpPr>
        <p:spPr>
          <a:xfrm>
            <a:off x="1431243" y="2260133"/>
            <a:ext cx="1440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41B6B28-9549-460A-9FD9-4D9FF0338B75}"/>
              </a:ext>
            </a:extLst>
          </p:cNvPr>
          <p:cNvCxnSpPr>
            <a:cxnSpLocks/>
          </p:cNvCxnSpPr>
          <p:nvPr/>
        </p:nvCxnSpPr>
        <p:spPr>
          <a:xfrm>
            <a:off x="1886802" y="2546974"/>
            <a:ext cx="1980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7F82DC-0D7D-4BD0-8721-3DD8992B80A8}"/>
              </a:ext>
            </a:extLst>
          </p:cNvPr>
          <p:cNvCxnSpPr/>
          <p:nvPr/>
        </p:nvCxnSpPr>
        <p:spPr>
          <a:xfrm>
            <a:off x="1273092" y="3171090"/>
            <a:ext cx="1584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9A27C4-54DE-4349-B5DA-BE3537AB4F51}"/>
              </a:ext>
            </a:extLst>
          </p:cNvPr>
          <p:cNvCxnSpPr>
            <a:cxnSpLocks/>
          </p:cNvCxnSpPr>
          <p:nvPr/>
        </p:nvCxnSpPr>
        <p:spPr>
          <a:xfrm>
            <a:off x="1873538" y="3472552"/>
            <a:ext cx="9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50283B-A599-40E1-B112-15E8169F9B6A}"/>
              </a:ext>
            </a:extLst>
          </p:cNvPr>
          <p:cNvCxnSpPr>
            <a:cxnSpLocks/>
          </p:cNvCxnSpPr>
          <p:nvPr/>
        </p:nvCxnSpPr>
        <p:spPr>
          <a:xfrm>
            <a:off x="1257325" y="4077118"/>
            <a:ext cx="9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72D079-561B-4AFB-9343-7AB6E4702EAF}"/>
              </a:ext>
            </a:extLst>
          </p:cNvPr>
          <p:cNvCxnSpPr>
            <a:cxnSpLocks/>
          </p:cNvCxnSpPr>
          <p:nvPr/>
        </p:nvCxnSpPr>
        <p:spPr>
          <a:xfrm flipV="1">
            <a:off x="7746059" y="2258545"/>
            <a:ext cx="1476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58D07E0-8C7C-4A1E-8289-CB7211238A53}"/>
              </a:ext>
            </a:extLst>
          </p:cNvPr>
          <p:cNvCxnSpPr>
            <a:cxnSpLocks/>
          </p:cNvCxnSpPr>
          <p:nvPr/>
        </p:nvCxnSpPr>
        <p:spPr>
          <a:xfrm flipV="1">
            <a:off x="7638213" y="2546973"/>
            <a:ext cx="1332000" cy="1"/>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052DD9-C82E-4986-86A0-58BAEC087880}"/>
              </a:ext>
            </a:extLst>
          </p:cNvPr>
          <p:cNvCxnSpPr>
            <a:cxnSpLocks/>
          </p:cNvCxnSpPr>
          <p:nvPr/>
        </p:nvCxnSpPr>
        <p:spPr>
          <a:xfrm flipV="1">
            <a:off x="8967463" y="3171102"/>
            <a:ext cx="1512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128716-EA12-4912-AFCD-1464BC2C870F}"/>
              </a:ext>
            </a:extLst>
          </p:cNvPr>
          <p:cNvCxnSpPr>
            <a:cxnSpLocks/>
          </p:cNvCxnSpPr>
          <p:nvPr/>
        </p:nvCxnSpPr>
        <p:spPr>
          <a:xfrm flipV="1">
            <a:off x="7564769" y="3472043"/>
            <a:ext cx="1368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53D78A-CDDA-4164-BAC4-F732479B92B4}"/>
              </a:ext>
            </a:extLst>
          </p:cNvPr>
          <p:cNvCxnSpPr>
            <a:cxnSpLocks/>
          </p:cNvCxnSpPr>
          <p:nvPr/>
        </p:nvCxnSpPr>
        <p:spPr>
          <a:xfrm flipV="1">
            <a:off x="7745977" y="4071055"/>
            <a:ext cx="1116000" cy="317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749" y="1725769"/>
            <a:ext cx="12096000" cy="285911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7A7F30D-8997-4AF2-9264-FCC90E78C850}"/>
              </a:ext>
            </a:extLst>
          </p:cNvPr>
          <p:cNvPicPr>
            <a:picLocks noChangeAspect="1"/>
          </p:cNvPicPr>
          <p:nvPr/>
        </p:nvPicPr>
        <p:blipFill rotWithShape="1">
          <a:blip r:embed="rId4"/>
          <a:srcRect l="9309" r="12907"/>
          <a:stretch/>
        </p:blipFill>
        <p:spPr>
          <a:xfrm>
            <a:off x="10720553" y="4234725"/>
            <a:ext cx="1355835" cy="2105025"/>
          </a:xfrm>
          <a:prstGeom prst="rect">
            <a:avLst/>
          </a:prstGeom>
        </p:spPr>
      </p:pic>
      <p:sp>
        <p:nvSpPr>
          <p:cNvPr id="2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554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713362"/>
            <a:ext cx="9302044" cy="1485422"/>
          </a:xfrm>
        </p:spPr>
        <p:txBody>
          <a:bodyPr>
            <a:normAutofit/>
          </a:bodyPr>
          <a:lstStyle/>
          <a:p>
            <a:pPr algn="l"/>
            <a:r>
              <a:rPr lang="en-GB" sz="4000" b="1" dirty="0">
                <a:solidFill>
                  <a:prstClr val="white"/>
                </a:solidFill>
              </a:rPr>
              <a:t>What do you do when? [2] </a:t>
            </a:r>
            <a:br>
              <a:rPr lang="en-GB" sz="4000" b="1" dirty="0">
                <a:solidFill>
                  <a:prstClr val="white"/>
                </a:solidFill>
              </a:rPr>
            </a:br>
            <a:r>
              <a:rPr lang="en-GB" sz="4000" b="1" dirty="0">
                <a:solidFill>
                  <a:prstClr val="white"/>
                </a:solidFill>
              </a:rPr>
              <a:t>What do others do and when? [2]</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32259"/>
            <a:ext cx="7382608" cy="571756"/>
          </a:xfrm>
        </p:spPr>
        <p:txBody>
          <a:bodyPr/>
          <a:lstStyle/>
          <a:p>
            <a:pPr algn="l"/>
            <a:r>
              <a:rPr lang="en-GB" sz="3200" dirty="0">
                <a:solidFill>
                  <a:schemeClr val="bg1"/>
                </a:solidFill>
              </a:rPr>
              <a:t>VSO questions with </a:t>
            </a:r>
            <a:r>
              <a:rPr lang="en-GB" sz="3200" dirty="0" err="1">
                <a:solidFill>
                  <a:schemeClr val="bg1"/>
                </a:solidFill>
              </a:rPr>
              <a:t>wann</a:t>
            </a:r>
            <a:endParaRPr lang="en-GB" sz="3200" dirty="0">
              <a:solidFill>
                <a:schemeClr val="bg1"/>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74958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[revision]</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2 - Lesson 52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47590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Finde</a:t>
            </a:r>
            <a:r>
              <a:rPr lang="en-GB" sz="3600" b="1" dirty="0">
                <a:solidFill>
                  <a:schemeClr val="bg1"/>
                </a:solidFill>
              </a:rPr>
              <a:t> </a:t>
            </a:r>
            <a:r>
              <a:rPr lang="en-GB" sz="3600" b="1" dirty="0" err="1">
                <a:solidFill>
                  <a:schemeClr val="bg1"/>
                </a:solidFill>
              </a:rPr>
              <a:t>ein</a:t>
            </a:r>
            <a:r>
              <a:rPr lang="en-GB" sz="3600" b="1" dirty="0">
                <a:solidFill>
                  <a:schemeClr val="bg1"/>
                </a:solidFill>
              </a:rPr>
              <a:t> Wort …</a:t>
            </a:r>
          </a:p>
        </p:txBody>
      </p:sp>
      <p:sp>
        <p:nvSpPr>
          <p:cNvPr id="30" name="TextBox 29">
            <a:extLst>
              <a:ext uri="{FF2B5EF4-FFF2-40B4-BE49-F238E27FC236}">
                <a16:creationId xmlns:a16="http://schemas.microsoft.com/office/drawing/2014/main" id="{9C606BF2-AEFB-4C8F-BCC8-6CF5B51116EA}"/>
              </a:ext>
            </a:extLst>
          </p:cNvPr>
          <p:cNvSpPr txBox="1"/>
          <p:nvPr/>
        </p:nvSpPr>
        <p:spPr>
          <a:xfrm>
            <a:off x="0" y="1183759"/>
            <a:ext cx="12515406" cy="49545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Heidi </a:t>
            </a:r>
            <a:r>
              <a:rPr kumimoji="0" lang="en-US"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sitzt</a:t>
            </a: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Park. Sie </a:t>
            </a:r>
            <a:r>
              <a:rPr kumimoji="0" lang="en-US"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den Park </a:t>
            </a:r>
            <a:r>
              <a:rPr kumimoji="0" lang="en-US"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langweilig</a:t>
            </a: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US" sz="200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spielt</a:t>
            </a:r>
            <a:r>
              <a:rPr kumimoji="0" lang="en-US"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000" noProof="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Handys</a:t>
            </a:r>
            <a:r>
              <a:rPr kumimoji="0" lang="en-US" sz="200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piel</a:t>
            </a:r>
            <a:r>
              <a:rPr kumimoji="0" lang="en-US"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Kannst</a:t>
            </a:r>
            <a:r>
              <a:rPr kumimoji="0" lang="en-US"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du Heidi </a:t>
            </a:r>
            <a:r>
              <a:rPr kumimoji="0" lang="en-US" sz="200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helfen</a:t>
            </a:r>
            <a:r>
              <a:rPr kumimoji="0" lang="en-US"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US"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grpSp>
        <p:nvGrpSpPr>
          <p:cNvPr id="5" name="Group 4">
            <a:extLst>
              <a:ext uri="{FF2B5EF4-FFF2-40B4-BE49-F238E27FC236}">
                <a16:creationId xmlns:a16="http://schemas.microsoft.com/office/drawing/2014/main" id="{AE5408D1-EE8C-4412-A032-CF10773220C6}"/>
              </a:ext>
            </a:extLst>
          </p:cNvPr>
          <p:cNvGrpSpPr/>
          <p:nvPr/>
        </p:nvGrpSpPr>
        <p:grpSpPr>
          <a:xfrm>
            <a:off x="852562" y="1924208"/>
            <a:ext cx="8498055" cy="4099733"/>
            <a:chOff x="2022684" y="1891609"/>
            <a:chExt cx="8498055" cy="4217650"/>
          </a:xfrm>
        </p:grpSpPr>
        <p:pic>
          <p:nvPicPr>
            <p:cNvPr id="2" name="Picture 1">
              <a:extLst>
                <a:ext uri="{FF2B5EF4-FFF2-40B4-BE49-F238E27FC236}">
                  <a16:creationId xmlns:a16="http://schemas.microsoft.com/office/drawing/2014/main" id="{B7DA682C-BC41-47CF-8744-A902218CF219}"/>
                </a:ext>
              </a:extLst>
            </p:cNvPr>
            <p:cNvPicPr>
              <a:picLocks noChangeAspect="1"/>
            </p:cNvPicPr>
            <p:nvPr/>
          </p:nvPicPr>
          <p:blipFill>
            <a:blip r:embed="rId4"/>
            <a:stretch>
              <a:fillRect/>
            </a:stretch>
          </p:blipFill>
          <p:spPr>
            <a:xfrm rot="5400000">
              <a:off x="4162887" y="-248594"/>
              <a:ext cx="4217650" cy="8498055"/>
            </a:xfrm>
            <a:prstGeom prst="rect">
              <a:avLst/>
            </a:prstGeom>
          </p:spPr>
        </p:pic>
        <p:sp>
          <p:nvSpPr>
            <p:cNvPr id="4" name="TextBox 3">
              <a:extLst>
                <a:ext uri="{FF2B5EF4-FFF2-40B4-BE49-F238E27FC236}">
                  <a16:creationId xmlns:a16="http://schemas.microsoft.com/office/drawing/2014/main" id="{098C70ED-BA8D-406F-9858-B4502BA7B94B}"/>
                </a:ext>
              </a:extLst>
            </p:cNvPr>
            <p:cNvSpPr txBox="1"/>
            <p:nvPr/>
          </p:nvSpPr>
          <p:spPr>
            <a:xfrm>
              <a:off x="3473024" y="2004498"/>
              <a:ext cx="5892708" cy="3894535"/>
            </a:xfrm>
            <a:prstGeom prst="rect">
              <a:avLst/>
            </a:prstGeom>
            <a:noFill/>
          </p:spPr>
          <p:txBody>
            <a:bodyPr wrap="square" rtlCol="0">
              <a:spAutoFit/>
            </a:bodyPr>
            <a:lstStyle/>
            <a:p>
              <a:pPr marL="457200" indent="-457200">
                <a:lnSpc>
                  <a:spcPct val="150000"/>
                </a:lnSpc>
                <a:buFontTx/>
                <a:buAutoNum type="alphaLcParenR"/>
              </a:pPr>
              <a:r>
                <a:rPr lang="en-GB" sz="2000" dirty="0" err="1">
                  <a:solidFill>
                    <a:schemeClr val="accent1">
                      <a:lumMod val="50000"/>
                    </a:schemeClr>
                  </a:solidFill>
                </a:rPr>
                <a:t>hässlich</a:t>
              </a:r>
              <a:r>
                <a:rPr lang="en-GB" sz="2000" dirty="0">
                  <a:solidFill>
                    <a:schemeClr val="accent1">
                      <a:lumMod val="50000"/>
                    </a:schemeClr>
                  </a:solidFill>
                </a:rPr>
                <a:t>, </a:t>
              </a:r>
              <a:r>
                <a:rPr lang="en-GB" sz="2000" dirty="0" err="1">
                  <a:solidFill>
                    <a:schemeClr val="accent1">
                      <a:lumMod val="50000"/>
                    </a:schemeClr>
                  </a:solidFill>
                </a:rPr>
                <a:t>schön</a:t>
              </a:r>
              <a:r>
                <a:rPr lang="en-GB" sz="2000" dirty="0">
                  <a:solidFill>
                    <a:schemeClr val="accent1">
                      <a:lumMod val="50000"/>
                    </a:schemeClr>
                  </a:solidFill>
                </a:rPr>
                <a:t>, __________</a:t>
              </a:r>
            </a:p>
            <a:p>
              <a:pPr marL="457200" indent="-457200">
                <a:lnSpc>
                  <a:spcPct val="150000"/>
                </a:lnSpc>
                <a:buAutoNum type="alphaLcParenR"/>
              </a:pPr>
              <a:r>
                <a:rPr lang="en-GB" sz="2000" dirty="0">
                  <a:solidFill>
                    <a:schemeClr val="accent1">
                      <a:lumMod val="50000"/>
                    </a:schemeClr>
                  </a:solidFill>
                </a:rPr>
                <a:t>Montag, </a:t>
              </a:r>
              <a:r>
                <a:rPr lang="en-GB" sz="2000" dirty="0" err="1">
                  <a:solidFill>
                    <a:schemeClr val="accent1">
                      <a:lumMod val="50000"/>
                    </a:schemeClr>
                  </a:solidFill>
                </a:rPr>
                <a:t>Mittwoch</a:t>
              </a:r>
              <a:r>
                <a:rPr lang="en-GB" sz="2000" dirty="0">
                  <a:solidFill>
                    <a:schemeClr val="accent1">
                      <a:lumMod val="50000"/>
                    </a:schemeClr>
                  </a:solidFill>
                </a:rPr>
                <a:t>, __________</a:t>
              </a:r>
            </a:p>
            <a:p>
              <a:pPr marL="457200" indent="-457200">
                <a:lnSpc>
                  <a:spcPct val="150000"/>
                </a:lnSpc>
                <a:buFontTx/>
                <a:buAutoNum type="alphaLcParenR"/>
              </a:pPr>
              <a:r>
                <a:rPr lang="en-GB" sz="2000" dirty="0">
                  <a:solidFill>
                    <a:schemeClr val="accent1">
                      <a:lumMod val="50000"/>
                    </a:schemeClr>
                  </a:solidFill>
                </a:rPr>
                <a:t>die Hose, das T-shirt, __________</a:t>
              </a:r>
            </a:p>
            <a:p>
              <a:pPr marL="457200" indent="-457200">
                <a:lnSpc>
                  <a:spcPct val="150000"/>
                </a:lnSpc>
                <a:buFontTx/>
                <a:buAutoNum type="alphaLcParenR"/>
              </a:pPr>
              <a:r>
                <a:rPr lang="en-GB" sz="2000" dirty="0">
                  <a:solidFill>
                    <a:schemeClr val="accent1">
                      <a:lumMod val="50000"/>
                    </a:schemeClr>
                  </a:solidFill>
                </a:rPr>
                <a:t>der </a:t>
              </a:r>
              <a:r>
                <a:rPr lang="en-GB" sz="2000" dirty="0" err="1">
                  <a:solidFill>
                    <a:schemeClr val="accent1">
                      <a:lumMod val="50000"/>
                    </a:schemeClr>
                  </a:solidFill>
                </a:rPr>
                <a:t>Butterbrot</a:t>
              </a:r>
              <a:r>
                <a:rPr lang="en-GB" sz="2000" dirty="0">
                  <a:solidFill>
                    <a:schemeClr val="accent1">
                      <a:lumMod val="50000"/>
                    </a:schemeClr>
                  </a:solidFill>
                </a:rPr>
                <a:t>, der Keks, __________</a:t>
              </a:r>
            </a:p>
            <a:p>
              <a:pPr marL="457200" indent="-457200">
                <a:lnSpc>
                  <a:spcPct val="150000"/>
                </a:lnSpc>
                <a:buFontTx/>
                <a:buAutoNum type="alphaLcParenR"/>
              </a:pPr>
              <a:r>
                <a:rPr lang="en-GB" sz="2000" dirty="0">
                  <a:solidFill>
                    <a:schemeClr val="accent1">
                      <a:lumMod val="50000"/>
                    </a:schemeClr>
                  </a:solidFill>
                </a:rPr>
                <a:t>das </a:t>
              </a:r>
              <a:r>
                <a:rPr lang="en-GB" sz="2000" dirty="0" err="1">
                  <a:solidFill>
                    <a:schemeClr val="accent1">
                      <a:lumMod val="50000"/>
                    </a:schemeClr>
                  </a:solidFill>
                </a:rPr>
                <a:t>Fahrrad</a:t>
              </a:r>
              <a:r>
                <a:rPr lang="en-GB" sz="2000" dirty="0">
                  <a:solidFill>
                    <a:schemeClr val="accent1">
                      <a:lumMod val="50000"/>
                    </a:schemeClr>
                  </a:solidFill>
                </a:rPr>
                <a:t>, der Bus, __________</a:t>
              </a:r>
            </a:p>
            <a:p>
              <a:pPr marL="457200" indent="-457200">
                <a:lnSpc>
                  <a:spcPct val="150000"/>
                </a:lnSpc>
                <a:buFontTx/>
                <a:buAutoNum type="alphaLcParenR"/>
              </a:pPr>
              <a:r>
                <a:rPr lang="en-GB" sz="2000" dirty="0" err="1">
                  <a:solidFill>
                    <a:schemeClr val="accent1">
                      <a:lumMod val="50000"/>
                    </a:schemeClr>
                  </a:solidFill>
                </a:rPr>
                <a:t>ziemlich</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bisschen</a:t>
              </a:r>
              <a:r>
                <a:rPr lang="en-GB" sz="2000" dirty="0">
                  <a:solidFill>
                    <a:schemeClr val="accent1">
                      <a:lumMod val="50000"/>
                    </a:schemeClr>
                  </a:solidFill>
                </a:rPr>
                <a:t>, __________</a:t>
              </a:r>
            </a:p>
            <a:p>
              <a:pPr marL="457200" indent="-457200">
                <a:lnSpc>
                  <a:spcPct val="150000"/>
                </a:lnSpc>
                <a:buFontTx/>
                <a:buAutoNum type="alphaLcParenR"/>
              </a:pPr>
              <a:r>
                <a:rPr lang="en-GB" sz="2000" dirty="0">
                  <a:solidFill>
                    <a:schemeClr val="accent1">
                      <a:lumMod val="50000"/>
                    </a:schemeClr>
                  </a:solidFill>
                </a:rPr>
                <a:t>am Morgen, am Nachmittag, __________</a:t>
              </a:r>
            </a:p>
            <a:p>
              <a:pPr marL="457200" indent="-457200">
                <a:lnSpc>
                  <a:spcPct val="150000"/>
                </a:lnSpc>
                <a:buFontTx/>
                <a:buAutoNum type="alphaLcParenR"/>
              </a:pPr>
              <a:r>
                <a:rPr lang="en-GB" sz="2000" dirty="0">
                  <a:solidFill>
                    <a:schemeClr val="accent1">
                      <a:lumMod val="50000"/>
                    </a:schemeClr>
                  </a:solidFill>
                </a:rPr>
                <a:t> </a:t>
              </a:r>
              <a:r>
                <a:rPr lang="en-GB" sz="2000" dirty="0" err="1">
                  <a:solidFill>
                    <a:schemeClr val="accent1">
                      <a:lumMod val="50000"/>
                    </a:schemeClr>
                  </a:solidFill>
                </a:rPr>
                <a:t>wann</a:t>
              </a:r>
              <a:r>
                <a:rPr lang="en-GB" sz="2000" dirty="0">
                  <a:solidFill>
                    <a:schemeClr val="accent1">
                      <a:lumMod val="50000"/>
                    </a:schemeClr>
                  </a:solidFill>
                </a:rPr>
                <a:t>, wo, __________</a:t>
              </a:r>
            </a:p>
          </p:txBody>
        </p:sp>
      </p:grpSp>
      <p:pic>
        <p:nvPicPr>
          <p:cNvPr id="11" name="Picture 10">
            <a:extLst>
              <a:ext uri="{FF2B5EF4-FFF2-40B4-BE49-F238E27FC236}">
                <a16:creationId xmlns:a16="http://schemas.microsoft.com/office/drawing/2014/main" id="{20807B00-EFE2-443E-96EE-18E8BE9A0B21}"/>
              </a:ext>
            </a:extLst>
          </p:cNvPr>
          <p:cNvPicPr>
            <a:picLocks noChangeAspect="1"/>
          </p:cNvPicPr>
          <p:nvPr/>
        </p:nvPicPr>
        <p:blipFill>
          <a:blip r:embed="rId5"/>
          <a:stretch>
            <a:fillRect/>
          </a:stretch>
        </p:blipFill>
        <p:spPr>
          <a:xfrm>
            <a:off x="10256520" y="4338016"/>
            <a:ext cx="1238250" cy="1685925"/>
          </a:xfrm>
          <a:prstGeom prst="rect">
            <a:avLst/>
          </a:prstGeom>
        </p:spPr>
      </p:pic>
      <p:sp>
        <p:nvSpPr>
          <p:cNvPr id="6" name="Thought Bubble: Cloud 5">
            <a:extLst>
              <a:ext uri="{FF2B5EF4-FFF2-40B4-BE49-F238E27FC236}">
                <a16:creationId xmlns:a16="http://schemas.microsoft.com/office/drawing/2014/main" id="{B28ED635-C48F-4564-9A3E-76FF61A6B9ED}"/>
              </a:ext>
            </a:extLst>
          </p:cNvPr>
          <p:cNvSpPr/>
          <p:nvPr/>
        </p:nvSpPr>
        <p:spPr>
          <a:xfrm>
            <a:off x="10305429" y="2787467"/>
            <a:ext cx="1140431" cy="890681"/>
          </a:xfrm>
          <a:prstGeom prst="cloudCallout">
            <a:avLst>
              <a:gd name="adj1" fmla="val 2590"/>
              <a:gd name="adj2" fmla="val 8441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EF09463-B472-4194-98E5-BD0A708DD2AB}"/>
              </a:ext>
            </a:extLst>
          </p:cNvPr>
          <p:cNvPicPr>
            <a:picLocks noChangeAspect="1"/>
          </p:cNvPicPr>
          <p:nvPr/>
        </p:nvPicPr>
        <p:blipFill>
          <a:blip r:embed="rId6"/>
          <a:stretch>
            <a:fillRect/>
          </a:stretch>
        </p:blipFill>
        <p:spPr>
          <a:xfrm>
            <a:off x="6807200" y="2122457"/>
            <a:ext cx="1228725" cy="971550"/>
          </a:xfrm>
          <a:prstGeom prst="rect">
            <a:avLst/>
          </a:prstGeom>
        </p:spPr>
      </p:pic>
      <p:sp>
        <p:nvSpPr>
          <p:cNvPr id="15" name="Rounded Rectangle 11">
            <a:extLst>
              <a:ext uri="{FF2B5EF4-FFF2-40B4-BE49-F238E27FC236}">
                <a16:creationId xmlns:a16="http://schemas.microsoft.com/office/drawing/2014/main" id="{483D7EB9-C2AA-4190-98DE-925F861600E9}"/>
              </a:ext>
            </a:extLst>
          </p:cNvPr>
          <p:cNvSpPr/>
          <p:nvPr/>
        </p:nvSpPr>
        <p:spPr>
          <a:xfrm>
            <a:off x="9607639" y="247046"/>
            <a:ext cx="235156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754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Wolfgang </a:t>
            </a:r>
            <a:r>
              <a:rPr lang="en-GB" sz="3600" b="1" dirty="0" err="1">
                <a:solidFill>
                  <a:schemeClr val="bg1"/>
                </a:solidFill>
              </a:rPr>
              <a:t>ist</a:t>
            </a:r>
            <a:r>
              <a:rPr lang="en-GB" sz="3600" b="1" dirty="0">
                <a:solidFill>
                  <a:schemeClr val="bg1"/>
                </a:solidFill>
              </a:rPr>
              <a:t> </a:t>
            </a:r>
            <a:r>
              <a:rPr lang="en-GB" sz="3600" b="1" dirty="0" err="1">
                <a:solidFill>
                  <a:schemeClr val="bg1"/>
                </a:solidFill>
              </a:rPr>
              <a:t>hier</a:t>
            </a:r>
            <a:r>
              <a:rPr lang="en-GB" sz="3600" b="1" dirty="0">
                <a:solidFill>
                  <a:schemeClr val="bg1"/>
                </a:solidFill>
              </a:rPr>
              <a:t>!</a:t>
            </a:r>
          </a:p>
        </p:txBody>
      </p:sp>
      <p:sp>
        <p:nvSpPr>
          <p:cNvPr id="4" name="Speech Bubble: Rectangle with Corners Rounded 3">
            <a:extLst>
              <a:ext uri="{FF2B5EF4-FFF2-40B4-BE49-F238E27FC236}">
                <a16:creationId xmlns:a16="http://schemas.microsoft.com/office/drawing/2014/main" id="{4E337743-490A-4587-A803-8ED6F89D07AA}"/>
              </a:ext>
            </a:extLst>
          </p:cNvPr>
          <p:cNvSpPr/>
          <p:nvPr/>
        </p:nvSpPr>
        <p:spPr>
          <a:xfrm>
            <a:off x="1920241" y="1443454"/>
            <a:ext cx="10037444" cy="4727477"/>
          </a:xfrm>
          <a:prstGeom prst="wedgeRoundRectCallout">
            <a:avLst>
              <a:gd name="adj1" fmla="val -54111"/>
              <a:gd name="adj2" fmla="val 19733"/>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accent1">
                  <a:lumMod val="50000"/>
                </a:schemeClr>
              </a:solidFill>
            </a:endParaRPr>
          </a:p>
        </p:txBody>
      </p:sp>
      <p:sp>
        <p:nvSpPr>
          <p:cNvPr id="6" name="TextBox 5">
            <a:extLst>
              <a:ext uri="{FF2B5EF4-FFF2-40B4-BE49-F238E27FC236}">
                <a16:creationId xmlns:a16="http://schemas.microsoft.com/office/drawing/2014/main" id="{253B4305-F26B-4C62-9EB5-4E519740210C}"/>
              </a:ext>
            </a:extLst>
          </p:cNvPr>
          <p:cNvSpPr txBox="1"/>
          <p:nvPr/>
        </p:nvSpPr>
        <p:spPr>
          <a:xfrm>
            <a:off x="2214716" y="1606589"/>
            <a:ext cx="9592639" cy="4401205"/>
          </a:xfrm>
          <a:prstGeom prst="rect">
            <a:avLst/>
          </a:prstGeom>
          <a:noFill/>
        </p:spPr>
        <p:txBody>
          <a:bodyPr wrap="square" rtlCol="0">
            <a:spAutoFit/>
          </a:bodyPr>
          <a:lstStyle/>
          <a:p>
            <a:r>
              <a:rPr lang="en-GB" sz="2000" dirty="0">
                <a:solidFill>
                  <a:schemeClr val="accent1">
                    <a:lumMod val="50000"/>
                  </a:schemeClr>
                </a:solidFill>
              </a:rPr>
              <a:t>1) Sorry, Heidi! Ich </a:t>
            </a:r>
            <a:r>
              <a:rPr lang="en-GB" sz="2000" b="1" dirty="0" err="1">
                <a:solidFill>
                  <a:schemeClr val="accent1">
                    <a:lumMod val="50000"/>
                  </a:schemeClr>
                </a:solidFill>
              </a:rPr>
              <a:t>schlafe</a:t>
            </a:r>
            <a:r>
              <a:rPr lang="en-GB" sz="2000" dirty="0">
                <a:solidFill>
                  <a:schemeClr val="accent1">
                    <a:lumMod val="50000"/>
                  </a:schemeClr>
                </a:solidFill>
              </a:rPr>
              <a:t> </a:t>
            </a:r>
            <a:r>
              <a:rPr lang="en-GB" sz="2000" b="1" dirty="0">
                <a:solidFill>
                  <a:srgbClr val="DAA520"/>
                </a:solidFill>
              </a:rPr>
              <a:t>am </a:t>
            </a:r>
            <a:r>
              <a:rPr lang="en-GB" sz="2000" b="1" dirty="0" err="1">
                <a:solidFill>
                  <a:srgbClr val="DAA520"/>
                </a:solidFill>
              </a:rPr>
              <a:t>Samstag</a:t>
            </a:r>
            <a:r>
              <a:rPr lang="en-GB" sz="2000" b="1" dirty="0">
                <a:solidFill>
                  <a:srgbClr val="DAA520"/>
                </a:solidFill>
              </a:rPr>
              <a:t> </a:t>
            </a:r>
            <a:r>
              <a:rPr lang="en-GB" sz="2000" dirty="0">
                <a:solidFill>
                  <a:schemeClr val="accent1">
                    <a:lumMod val="50000"/>
                  </a:schemeClr>
                </a:solidFill>
              </a:rPr>
              <a:t>/</a:t>
            </a:r>
            <a:r>
              <a:rPr lang="en-GB" sz="2000" b="1" dirty="0">
                <a:solidFill>
                  <a:schemeClr val="accent5">
                    <a:lumMod val="50000"/>
                  </a:schemeClr>
                </a:solidFill>
              </a:rPr>
              <a:t> </a:t>
            </a:r>
            <a:r>
              <a:rPr lang="en-GB" sz="2000" b="1" dirty="0" err="1">
                <a:solidFill>
                  <a:srgbClr val="DAA520"/>
                </a:solidFill>
              </a:rPr>
              <a:t>samstags</a:t>
            </a:r>
            <a:r>
              <a:rPr lang="en-GB" sz="2000" b="1" dirty="0">
                <a:solidFill>
                  <a:schemeClr val="accent5">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a:t>
            </a:r>
          </a:p>
          <a:p>
            <a:r>
              <a:rPr lang="en-GB" sz="2000" dirty="0">
                <a:solidFill>
                  <a:schemeClr val="accent1">
                    <a:lumMod val="50000"/>
                  </a:schemeClr>
                </a:solidFill>
              </a:rPr>
              <a:t>    Sorry, Heidi, I always </a:t>
            </a:r>
            <a:r>
              <a:rPr lang="en-GB" sz="2000" b="1" dirty="0">
                <a:solidFill>
                  <a:schemeClr val="accent1">
                    <a:lumMod val="50000"/>
                  </a:schemeClr>
                </a:solidFill>
              </a:rPr>
              <a:t>sleep </a:t>
            </a:r>
            <a:r>
              <a:rPr lang="en-GB" sz="2000" dirty="0">
                <a:solidFill>
                  <a:schemeClr val="accent1">
                    <a:lumMod val="50000"/>
                  </a:schemeClr>
                </a:solidFill>
              </a:rPr>
              <a:t>a lot</a:t>
            </a:r>
            <a:r>
              <a:rPr lang="en-GB" sz="2000" dirty="0">
                <a:solidFill>
                  <a:schemeClr val="accent5">
                    <a:lumMod val="50000"/>
                  </a:schemeClr>
                </a:solidFill>
              </a:rPr>
              <a:t> </a:t>
            </a:r>
            <a:r>
              <a:rPr lang="en-GB" sz="2000" b="1" dirty="0">
                <a:solidFill>
                  <a:srgbClr val="DAA520"/>
                </a:solidFill>
              </a:rPr>
              <a:t>on Saturdays</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2) </a:t>
            </a:r>
            <a:r>
              <a:rPr lang="en-GB" sz="2000" dirty="0">
                <a:solidFill>
                  <a:schemeClr val="accent1">
                    <a:lumMod val="50000"/>
                  </a:schemeClr>
                </a:solidFill>
              </a:rPr>
              <a:t>Und</a:t>
            </a:r>
            <a:r>
              <a:rPr lang="en-GB" sz="2000" dirty="0">
                <a:solidFill>
                  <a:schemeClr val="accent5">
                    <a:lumMod val="50000"/>
                  </a:schemeClr>
                </a:solidFill>
              </a:rPr>
              <a:t> </a:t>
            </a:r>
            <a:r>
              <a:rPr lang="en-GB" sz="2000" b="1" dirty="0">
                <a:solidFill>
                  <a:srgbClr val="DAA520"/>
                </a:solidFill>
              </a:rPr>
              <a:t>am Morgen </a:t>
            </a:r>
            <a:r>
              <a:rPr lang="en-GB" sz="2000" dirty="0">
                <a:solidFill>
                  <a:schemeClr val="accent1">
                    <a:lumMod val="50000"/>
                  </a:schemeClr>
                </a:solidFill>
              </a:rPr>
              <a:t>/</a:t>
            </a:r>
            <a:r>
              <a:rPr lang="en-GB" sz="2000" dirty="0">
                <a:solidFill>
                  <a:schemeClr val="accent5">
                    <a:lumMod val="50000"/>
                  </a:schemeClr>
                </a:solidFill>
              </a:rPr>
              <a:t> </a:t>
            </a:r>
            <a:r>
              <a:rPr lang="en-GB" sz="2000" b="1" dirty="0">
                <a:solidFill>
                  <a:srgbClr val="DAA520"/>
                </a:solidFill>
              </a:rPr>
              <a:t>morgens</a:t>
            </a:r>
            <a:r>
              <a:rPr lang="en-GB" sz="2000" b="1" dirty="0">
                <a:solidFill>
                  <a:schemeClr val="accent5">
                    <a:lumMod val="50000"/>
                  </a:schemeClr>
                </a:solidFill>
              </a:rPr>
              <a:t> </a:t>
            </a:r>
            <a:r>
              <a:rPr lang="en-GB" sz="2000" b="1" dirty="0" err="1">
                <a:solidFill>
                  <a:schemeClr val="accent1">
                    <a:lumMod val="50000"/>
                  </a:schemeClr>
                </a:solidFill>
              </a:rPr>
              <a:t>denke</a:t>
            </a:r>
            <a:r>
              <a:rPr lang="en-GB" sz="2000" dirty="0">
                <a:solidFill>
                  <a:schemeClr val="accent1">
                    <a:lumMod val="50000"/>
                  </a:schemeClr>
                </a:solidFill>
              </a:rPr>
              <a:t> ich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klar</a:t>
            </a:r>
            <a:r>
              <a:rPr lang="en-GB" sz="2000" dirty="0">
                <a:solidFill>
                  <a:schemeClr val="accent1">
                    <a:lumMod val="50000"/>
                  </a:schemeClr>
                </a:solidFill>
              </a:rPr>
              <a:t>. </a:t>
            </a:r>
          </a:p>
          <a:p>
            <a:r>
              <a:rPr lang="en-GB" sz="2000" dirty="0">
                <a:solidFill>
                  <a:schemeClr val="accent1">
                    <a:lumMod val="50000"/>
                  </a:schemeClr>
                </a:solidFill>
              </a:rPr>
              <a:t>    And I don’t </a:t>
            </a:r>
            <a:r>
              <a:rPr lang="en-GB" sz="2000" b="1" dirty="0">
                <a:solidFill>
                  <a:schemeClr val="accent1">
                    <a:lumMod val="50000"/>
                  </a:schemeClr>
                </a:solidFill>
              </a:rPr>
              <a:t>think</a:t>
            </a:r>
            <a:r>
              <a:rPr lang="en-GB" sz="2000" dirty="0">
                <a:solidFill>
                  <a:schemeClr val="accent1">
                    <a:lumMod val="50000"/>
                  </a:schemeClr>
                </a:solidFill>
              </a:rPr>
              <a:t> clearly</a:t>
            </a:r>
            <a:r>
              <a:rPr lang="en-GB" sz="2000" dirty="0">
                <a:solidFill>
                  <a:schemeClr val="accent5">
                    <a:lumMod val="50000"/>
                  </a:schemeClr>
                </a:solidFill>
              </a:rPr>
              <a:t> </a:t>
            </a:r>
            <a:r>
              <a:rPr lang="en-GB" sz="2000" b="1" dirty="0">
                <a:solidFill>
                  <a:srgbClr val="DAA520"/>
                </a:solidFill>
              </a:rPr>
              <a:t>in the mornings</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3) </a:t>
            </a:r>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Problem, </a:t>
            </a:r>
            <a:r>
              <a:rPr lang="en-GB" sz="2000" dirty="0" err="1">
                <a:solidFill>
                  <a:schemeClr val="accent1">
                    <a:lumMod val="50000"/>
                  </a:schemeClr>
                </a:solidFill>
              </a:rPr>
              <a:t>aber</a:t>
            </a:r>
            <a:r>
              <a:rPr lang="en-GB" sz="2000" dirty="0">
                <a:solidFill>
                  <a:schemeClr val="accent1">
                    <a:lumMod val="50000"/>
                  </a:schemeClr>
                </a:solidFill>
              </a:rPr>
              <a:t> es it okay. </a:t>
            </a:r>
            <a:r>
              <a:rPr lang="en-GB" sz="2000" b="1" dirty="0">
                <a:solidFill>
                  <a:srgbClr val="DAA520"/>
                </a:solidFill>
              </a:rPr>
              <a:t>Am Abend </a:t>
            </a:r>
            <a:r>
              <a:rPr lang="en-GB" sz="2000" dirty="0">
                <a:solidFill>
                  <a:schemeClr val="accent1">
                    <a:lumMod val="50000"/>
                  </a:schemeClr>
                </a:solidFill>
              </a:rPr>
              <a:t>/</a:t>
            </a:r>
            <a:r>
              <a:rPr lang="en-GB" sz="2000" dirty="0">
                <a:solidFill>
                  <a:schemeClr val="accent5">
                    <a:lumMod val="50000"/>
                  </a:schemeClr>
                </a:solidFill>
              </a:rPr>
              <a:t> </a:t>
            </a:r>
            <a:r>
              <a:rPr lang="en-GB" sz="2000" b="1" dirty="0">
                <a:solidFill>
                  <a:srgbClr val="DAA520"/>
                </a:solidFill>
              </a:rPr>
              <a:t>abends</a:t>
            </a:r>
            <a:r>
              <a:rPr lang="en-GB" sz="2000" dirty="0">
                <a:solidFill>
                  <a:srgbClr val="DAA520"/>
                </a:solidFill>
              </a:rPr>
              <a:t> </a:t>
            </a:r>
            <a:r>
              <a:rPr lang="en-GB" sz="2000" b="1" dirty="0" err="1">
                <a:solidFill>
                  <a:schemeClr val="accent1">
                    <a:lumMod val="50000"/>
                  </a:schemeClr>
                </a:solidFill>
              </a:rPr>
              <a:t>chille</a:t>
            </a:r>
            <a:r>
              <a:rPr lang="en-GB" sz="2000" dirty="0">
                <a:solidFill>
                  <a:schemeClr val="accent1">
                    <a:lumMod val="50000"/>
                  </a:schemeClr>
                </a:solidFill>
              </a:rPr>
              <a:t> ich.</a:t>
            </a:r>
          </a:p>
          <a:p>
            <a:r>
              <a:rPr lang="en-GB" sz="2000" dirty="0">
                <a:solidFill>
                  <a:schemeClr val="accent1">
                    <a:lumMod val="50000"/>
                  </a:schemeClr>
                </a:solidFill>
              </a:rPr>
              <a:t>    I have a problem, but it’s okay. </a:t>
            </a:r>
            <a:r>
              <a:rPr lang="en-GB" sz="2000" b="1" dirty="0">
                <a:solidFill>
                  <a:schemeClr val="accent1">
                    <a:lumMod val="50000"/>
                  </a:schemeClr>
                </a:solidFill>
              </a:rPr>
              <a:t>I’m chilling out</a:t>
            </a:r>
            <a:r>
              <a:rPr lang="en-GB" sz="2000" dirty="0">
                <a:solidFill>
                  <a:schemeClr val="accent5">
                    <a:lumMod val="50000"/>
                  </a:schemeClr>
                </a:solidFill>
              </a:rPr>
              <a:t> </a:t>
            </a:r>
            <a:r>
              <a:rPr lang="en-GB" sz="2000" b="1" dirty="0">
                <a:solidFill>
                  <a:srgbClr val="DAA520"/>
                </a:solidFill>
              </a:rPr>
              <a:t>this evening</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4) </a:t>
            </a:r>
            <a:r>
              <a:rPr lang="en-GB" sz="2000" dirty="0">
                <a:solidFill>
                  <a:schemeClr val="accent1">
                    <a:lumMod val="50000"/>
                  </a:schemeClr>
                </a:solidFill>
              </a:rPr>
              <a:t>Und</a:t>
            </a:r>
            <a:r>
              <a:rPr lang="en-GB" sz="2000" dirty="0">
                <a:solidFill>
                  <a:schemeClr val="accent5">
                    <a:lumMod val="50000"/>
                  </a:schemeClr>
                </a:solidFill>
              </a:rPr>
              <a:t> </a:t>
            </a:r>
            <a:r>
              <a:rPr lang="en-GB" sz="2000" b="1" dirty="0" err="1">
                <a:solidFill>
                  <a:srgbClr val="DAA520"/>
                </a:solidFill>
              </a:rPr>
              <a:t>montags</a:t>
            </a:r>
            <a:r>
              <a:rPr lang="en-GB" sz="2000" b="1" dirty="0">
                <a:solidFill>
                  <a:schemeClr val="accent5">
                    <a:lumMod val="50000"/>
                  </a:schemeClr>
                </a:solidFill>
              </a:rPr>
              <a:t> </a:t>
            </a:r>
            <a:r>
              <a:rPr lang="en-GB" sz="2000" dirty="0">
                <a:solidFill>
                  <a:schemeClr val="accent5">
                    <a:lumMod val="50000"/>
                  </a:schemeClr>
                </a:solidFill>
              </a:rPr>
              <a:t>/</a:t>
            </a:r>
            <a:r>
              <a:rPr lang="en-GB" sz="2000" b="1" dirty="0">
                <a:solidFill>
                  <a:schemeClr val="accent5">
                    <a:lumMod val="50000"/>
                  </a:schemeClr>
                </a:solidFill>
              </a:rPr>
              <a:t> </a:t>
            </a:r>
            <a:r>
              <a:rPr lang="en-GB" sz="2000" b="1" dirty="0">
                <a:solidFill>
                  <a:srgbClr val="DAA520"/>
                </a:solidFill>
              </a:rPr>
              <a:t>am Montag </a:t>
            </a:r>
            <a:r>
              <a:rPr lang="en-GB" sz="2000" dirty="0">
                <a:solidFill>
                  <a:srgbClr val="DAA520"/>
                </a:solidFill>
              </a:rPr>
              <a:t> </a:t>
            </a:r>
            <a:r>
              <a:rPr lang="en-GB" sz="2000" b="1" dirty="0" err="1">
                <a:solidFill>
                  <a:schemeClr val="accent1">
                    <a:lumMod val="50000"/>
                  </a:schemeClr>
                </a:solidFill>
              </a:rPr>
              <a:t>gehe</a:t>
            </a:r>
            <a:r>
              <a:rPr lang="en-GB" sz="2000" dirty="0">
                <a:solidFill>
                  <a:schemeClr val="accent1">
                    <a:lumMod val="50000"/>
                  </a:schemeClr>
                </a:solidFill>
              </a:rPr>
              <a:t> ich </a:t>
            </a:r>
            <a:r>
              <a:rPr lang="en-GB" sz="2000" dirty="0" err="1">
                <a:solidFill>
                  <a:schemeClr val="accent1">
                    <a:lumMod val="50000"/>
                  </a:schemeClr>
                </a:solidFill>
              </a:rPr>
              <a:t>nicht</a:t>
            </a:r>
            <a:r>
              <a:rPr lang="en-GB" sz="2000" dirty="0">
                <a:solidFill>
                  <a:schemeClr val="accent1">
                    <a:lumMod val="50000"/>
                  </a:schemeClr>
                </a:solidFill>
              </a:rPr>
              <a:t> in die Schule!</a:t>
            </a:r>
          </a:p>
          <a:p>
            <a:r>
              <a:rPr lang="en-GB" sz="2000" dirty="0">
                <a:solidFill>
                  <a:schemeClr val="accent1">
                    <a:lumMod val="50000"/>
                  </a:schemeClr>
                </a:solidFill>
              </a:rPr>
              <a:t>    And </a:t>
            </a:r>
            <a:r>
              <a:rPr lang="en-GB" sz="2000" b="1" dirty="0">
                <a:solidFill>
                  <a:schemeClr val="accent1">
                    <a:lumMod val="50000"/>
                  </a:schemeClr>
                </a:solidFill>
              </a:rPr>
              <a:t>I’m </a:t>
            </a:r>
            <a:r>
              <a:rPr lang="en-GB" sz="2000" dirty="0">
                <a:solidFill>
                  <a:schemeClr val="accent1">
                    <a:lumMod val="50000"/>
                  </a:schemeClr>
                </a:solidFill>
              </a:rPr>
              <a:t>not </a:t>
            </a:r>
            <a:r>
              <a:rPr lang="en-GB" sz="2000" b="1" dirty="0">
                <a:solidFill>
                  <a:schemeClr val="accent1">
                    <a:lumMod val="50000"/>
                  </a:schemeClr>
                </a:solidFill>
              </a:rPr>
              <a:t>going </a:t>
            </a:r>
            <a:r>
              <a:rPr lang="en-GB" sz="2000" dirty="0">
                <a:solidFill>
                  <a:schemeClr val="accent1">
                    <a:lumMod val="50000"/>
                  </a:schemeClr>
                </a:solidFill>
              </a:rPr>
              <a:t>to school </a:t>
            </a:r>
            <a:r>
              <a:rPr lang="en-GB" sz="2000" b="1" dirty="0">
                <a:solidFill>
                  <a:srgbClr val="DAA520"/>
                </a:solidFill>
              </a:rPr>
              <a:t>on Monday</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5) </a:t>
            </a:r>
            <a:r>
              <a:rPr lang="en-GB" sz="2000" dirty="0">
                <a:solidFill>
                  <a:schemeClr val="accent1">
                    <a:lumMod val="50000"/>
                  </a:schemeClr>
                </a:solidFill>
              </a:rPr>
              <a:t>Ich</a:t>
            </a:r>
            <a:r>
              <a:rPr lang="en-GB" sz="2000" dirty="0">
                <a:solidFill>
                  <a:schemeClr val="accent5">
                    <a:lumMod val="50000"/>
                  </a:schemeClr>
                </a:solidFill>
              </a:rPr>
              <a:t> </a:t>
            </a:r>
            <a:r>
              <a:rPr lang="en-GB" sz="2000" b="1" dirty="0" err="1">
                <a:solidFill>
                  <a:schemeClr val="accent1">
                    <a:lumMod val="50000"/>
                  </a:schemeClr>
                </a:solidFill>
              </a:rPr>
              <a:t>trage</a:t>
            </a:r>
            <a:r>
              <a:rPr lang="en-GB" sz="2000" dirty="0">
                <a:solidFill>
                  <a:schemeClr val="accent5">
                    <a:lumMod val="50000"/>
                  </a:schemeClr>
                </a:solidFill>
              </a:rPr>
              <a:t> </a:t>
            </a:r>
            <a:r>
              <a:rPr lang="en-GB" sz="2000" b="1" dirty="0" err="1">
                <a:solidFill>
                  <a:srgbClr val="DAA520"/>
                </a:solidFill>
              </a:rPr>
              <a:t>nachmittags</a:t>
            </a:r>
            <a:r>
              <a:rPr lang="en-GB" sz="2000" b="1" dirty="0">
                <a:solidFill>
                  <a:schemeClr val="accent5">
                    <a:lumMod val="50000"/>
                  </a:schemeClr>
                </a:solidFill>
              </a:rPr>
              <a:t> </a:t>
            </a:r>
            <a:r>
              <a:rPr lang="en-GB" sz="2000" dirty="0">
                <a:solidFill>
                  <a:schemeClr val="accent1">
                    <a:lumMod val="50000"/>
                  </a:schemeClr>
                </a:solidFill>
              </a:rPr>
              <a:t>/</a:t>
            </a:r>
            <a:r>
              <a:rPr lang="en-GB" sz="2000" b="1" dirty="0">
                <a:solidFill>
                  <a:schemeClr val="accent5">
                    <a:lumMod val="50000"/>
                  </a:schemeClr>
                </a:solidFill>
              </a:rPr>
              <a:t> </a:t>
            </a:r>
            <a:r>
              <a:rPr lang="en-GB" sz="2000" b="1" dirty="0">
                <a:solidFill>
                  <a:srgbClr val="DAA520"/>
                </a:solidFill>
              </a:rPr>
              <a:t>am Nachmittag</a:t>
            </a:r>
            <a:r>
              <a:rPr lang="en-GB" sz="2000" dirty="0">
                <a:solidFill>
                  <a:srgbClr val="DAA520"/>
                </a:solidFill>
              </a:rPr>
              <a:t> </a:t>
            </a:r>
            <a:r>
              <a:rPr lang="en-GB" sz="2000" dirty="0" err="1">
                <a:solidFill>
                  <a:schemeClr val="accent1">
                    <a:lumMod val="50000"/>
                  </a:schemeClr>
                </a:solidFill>
              </a:rPr>
              <a:t>einen</a:t>
            </a:r>
            <a:r>
              <a:rPr lang="en-GB" sz="2000" dirty="0">
                <a:solidFill>
                  <a:schemeClr val="accent1">
                    <a:lumMod val="50000"/>
                  </a:schemeClr>
                </a:solidFill>
              </a:rPr>
              <a:t> Hut, </a:t>
            </a:r>
            <a:r>
              <a:rPr lang="en-GB" sz="2000" dirty="0" err="1">
                <a:solidFill>
                  <a:schemeClr val="accent1">
                    <a:lumMod val="50000"/>
                  </a:schemeClr>
                </a:solidFill>
              </a:rPr>
              <a:t>denke</a:t>
            </a:r>
            <a:r>
              <a:rPr lang="en-GB" sz="2000" dirty="0">
                <a:solidFill>
                  <a:schemeClr val="accent1">
                    <a:lumMod val="50000"/>
                  </a:schemeClr>
                </a:solidFill>
              </a:rPr>
              <a:t> ich. Los </a:t>
            </a:r>
            <a:r>
              <a:rPr lang="en-GB" sz="2000" dirty="0" err="1">
                <a:solidFill>
                  <a:schemeClr val="accent1">
                    <a:lumMod val="50000"/>
                  </a:schemeClr>
                </a:solidFill>
              </a:rPr>
              <a:t>geht’s</a:t>
            </a:r>
            <a:r>
              <a:rPr lang="en-GB" sz="2000" dirty="0">
                <a:solidFill>
                  <a:schemeClr val="accent1">
                    <a:lumMod val="50000"/>
                  </a:schemeClr>
                </a:solidFill>
              </a:rPr>
              <a:t>!</a:t>
            </a:r>
          </a:p>
          <a:p>
            <a:r>
              <a:rPr lang="en-GB" sz="2000" dirty="0">
                <a:solidFill>
                  <a:schemeClr val="accent1">
                    <a:lumMod val="50000"/>
                  </a:schemeClr>
                </a:solidFill>
              </a:rPr>
              <a:t>    I guess </a:t>
            </a:r>
            <a:r>
              <a:rPr lang="en-GB" sz="2000" b="1" dirty="0">
                <a:solidFill>
                  <a:schemeClr val="accent1">
                    <a:lumMod val="50000"/>
                  </a:schemeClr>
                </a:solidFill>
              </a:rPr>
              <a:t>I’m wearing </a:t>
            </a:r>
            <a:r>
              <a:rPr lang="en-GB" sz="2000" dirty="0">
                <a:solidFill>
                  <a:schemeClr val="accent1">
                    <a:lumMod val="50000"/>
                  </a:schemeClr>
                </a:solidFill>
              </a:rPr>
              <a:t>a hat </a:t>
            </a:r>
            <a:r>
              <a:rPr lang="en-GB" sz="2000" b="1" dirty="0">
                <a:solidFill>
                  <a:srgbClr val="DAA520"/>
                </a:solidFill>
              </a:rPr>
              <a:t>this afternoon</a:t>
            </a:r>
            <a:r>
              <a:rPr lang="en-GB" sz="2000" dirty="0">
                <a:solidFill>
                  <a:schemeClr val="accent5">
                    <a:lumMod val="50000"/>
                  </a:schemeClr>
                </a:solidFill>
              </a:rPr>
              <a:t>. </a:t>
            </a:r>
            <a:r>
              <a:rPr lang="en-GB" sz="2000" dirty="0">
                <a:solidFill>
                  <a:schemeClr val="accent1">
                    <a:lumMod val="50000"/>
                  </a:schemeClr>
                </a:solidFill>
              </a:rPr>
              <a:t>Let’s go!</a:t>
            </a:r>
          </a:p>
        </p:txBody>
      </p:sp>
      <p:pic>
        <p:nvPicPr>
          <p:cNvPr id="12" name="Picture 11" descr="A picture containing shirt&#10;&#10;Description automatically generated">
            <a:extLst>
              <a:ext uri="{FF2B5EF4-FFF2-40B4-BE49-F238E27FC236}">
                <a16:creationId xmlns:a16="http://schemas.microsoft.com/office/drawing/2014/main" id="{CE04163F-E981-4CFC-BC86-55FD288E0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857" y="4183375"/>
            <a:ext cx="1183748" cy="1987556"/>
          </a:xfrm>
          <a:prstGeom prst="rect">
            <a:avLst/>
          </a:prstGeom>
        </p:spPr>
      </p:pic>
      <p:pic>
        <p:nvPicPr>
          <p:cNvPr id="8" name="Picture 7">
            <a:extLst>
              <a:ext uri="{FF2B5EF4-FFF2-40B4-BE49-F238E27FC236}">
                <a16:creationId xmlns:a16="http://schemas.microsoft.com/office/drawing/2014/main" id="{014C1932-C7DF-4AC5-8763-70962B5110F7}"/>
              </a:ext>
            </a:extLst>
          </p:cNvPr>
          <p:cNvPicPr>
            <a:picLocks noChangeAspect="1"/>
          </p:cNvPicPr>
          <p:nvPr/>
        </p:nvPicPr>
        <p:blipFill>
          <a:blip r:embed="rId5"/>
          <a:stretch>
            <a:fillRect/>
          </a:stretch>
        </p:blipFill>
        <p:spPr>
          <a:xfrm>
            <a:off x="300787" y="1487726"/>
            <a:ext cx="1238250" cy="1685925"/>
          </a:xfrm>
          <a:prstGeom prst="rect">
            <a:avLst/>
          </a:prstGeom>
        </p:spPr>
      </p:pic>
      <p:sp>
        <p:nvSpPr>
          <p:cNvPr id="13" name="TextBox 12">
            <a:extLst>
              <a:ext uri="{FF2B5EF4-FFF2-40B4-BE49-F238E27FC236}">
                <a16:creationId xmlns:a16="http://schemas.microsoft.com/office/drawing/2014/main" id="{C1DE6B75-5B75-4D98-A048-AFDFC8147E2A}"/>
              </a:ext>
            </a:extLst>
          </p:cNvPr>
          <p:cNvSpPr txBox="1"/>
          <p:nvPr/>
        </p:nvSpPr>
        <p:spPr>
          <a:xfrm>
            <a:off x="6359167" y="544618"/>
            <a:ext cx="3073688" cy="523220"/>
          </a:xfrm>
          <a:prstGeom prst="rect">
            <a:avLst/>
          </a:prstGeom>
          <a:noFill/>
        </p:spPr>
        <p:txBody>
          <a:bodyPr wrap="square" rtlCol="0">
            <a:spAutoFit/>
          </a:bodyPr>
          <a:lstStyle/>
          <a:p>
            <a:pPr algn="ctr"/>
            <a:r>
              <a:rPr lang="en-GB" sz="2800" b="1" dirty="0">
                <a:solidFill>
                  <a:schemeClr val="accent1">
                    <a:lumMod val="50000"/>
                  </a:schemeClr>
                </a:solidFill>
              </a:rPr>
              <a:t>Was </a:t>
            </a:r>
            <a:r>
              <a:rPr lang="en-GB" sz="2800" b="1" dirty="0" err="1">
                <a:solidFill>
                  <a:schemeClr val="accent1">
                    <a:lumMod val="50000"/>
                  </a:schemeClr>
                </a:solidFill>
              </a:rPr>
              <a:t>sagt</a:t>
            </a:r>
            <a:r>
              <a:rPr lang="en-GB" sz="2800" b="1" dirty="0">
                <a:solidFill>
                  <a:schemeClr val="accent1">
                    <a:lumMod val="50000"/>
                  </a:schemeClr>
                </a:solidFill>
              </a:rPr>
              <a:t> </a:t>
            </a:r>
            <a:r>
              <a:rPr lang="en-GB" sz="2800" b="1" dirty="0" err="1">
                <a:solidFill>
                  <a:schemeClr val="accent1">
                    <a:lumMod val="50000"/>
                  </a:schemeClr>
                </a:solidFill>
              </a:rPr>
              <a:t>er</a:t>
            </a:r>
            <a:r>
              <a:rPr lang="en-GB" sz="2800" b="1" dirty="0">
                <a:solidFill>
                  <a:schemeClr val="accent1">
                    <a:lumMod val="50000"/>
                  </a:schemeClr>
                </a:solidFill>
              </a:rPr>
              <a:t>?</a:t>
            </a:r>
          </a:p>
        </p:txBody>
      </p:sp>
      <p:cxnSp>
        <p:nvCxnSpPr>
          <p:cNvPr id="19" name="Straight Connector 18">
            <a:extLst>
              <a:ext uri="{FF2B5EF4-FFF2-40B4-BE49-F238E27FC236}">
                <a16:creationId xmlns:a16="http://schemas.microsoft.com/office/drawing/2014/main" id="{9B7193EB-9E84-4D05-8719-0DF0CD6971A2}"/>
              </a:ext>
            </a:extLst>
          </p:cNvPr>
          <p:cNvCxnSpPr>
            <a:cxnSpLocks/>
          </p:cNvCxnSpPr>
          <p:nvPr/>
        </p:nvCxnSpPr>
        <p:spPr>
          <a:xfrm flipV="1">
            <a:off x="5541219" y="1828800"/>
            <a:ext cx="1442511" cy="194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F931E8-56A6-495D-A064-2B0B7B6453A7}"/>
              </a:ext>
            </a:extLst>
          </p:cNvPr>
          <p:cNvCxnSpPr>
            <a:cxnSpLocks/>
          </p:cNvCxnSpPr>
          <p:nvPr/>
        </p:nvCxnSpPr>
        <p:spPr>
          <a:xfrm>
            <a:off x="3179019" y="2745141"/>
            <a:ext cx="14310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E6D1BC-A040-4A0A-AD02-CC1ACF304A1A}"/>
              </a:ext>
            </a:extLst>
          </p:cNvPr>
          <p:cNvCxnSpPr>
            <a:cxnSpLocks/>
          </p:cNvCxnSpPr>
          <p:nvPr/>
        </p:nvCxnSpPr>
        <p:spPr>
          <a:xfrm>
            <a:off x="8913069" y="3659541"/>
            <a:ext cx="9484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B4EFF6-1CEB-4CFB-9CD6-5A45DA03794B}"/>
              </a:ext>
            </a:extLst>
          </p:cNvPr>
          <p:cNvCxnSpPr>
            <a:cxnSpLocks/>
          </p:cNvCxnSpPr>
          <p:nvPr/>
        </p:nvCxnSpPr>
        <p:spPr>
          <a:xfrm>
            <a:off x="3179019" y="4586641"/>
            <a:ext cx="10373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98B0DF-6D98-466D-9D03-832E353D7279}"/>
              </a:ext>
            </a:extLst>
          </p:cNvPr>
          <p:cNvCxnSpPr>
            <a:cxnSpLocks/>
          </p:cNvCxnSpPr>
          <p:nvPr/>
        </p:nvCxnSpPr>
        <p:spPr>
          <a:xfrm>
            <a:off x="3820369" y="5488341"/>
            <a:ext cx="14310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BC8A8FF-910B-4456-8BFC-9538B5222C69}"/>
              </a:ext>
            </a:extLst>
          </p:cNvPr>
          <p:cNvSpPr txBox="1"/>
          <p:nvPr/>
        </p:nvSpPr>
        <p:spPr>
          <a:xfrm>
            <a:off x="8290768" y="3822677"/>
            <a:ext cx="211053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7" name="TextBox 36">
            <a:extLst>
              <a:ext uri="{FF2B5EF4-FFF2-40B4-BE49-F238E27FC236}">
                <a16:creationId xmlns:a16="http://schemas.microsoft.com/office/drawing/2014/main" id="{B72AAD3D-C4A0-4198-B83C-F5002F824E4A}"/>
              </a:ext>
            </a:extLst>
          </p:cNvPr>
          <p:cNvSpPr txBox="1"/>
          <p:nvPr/>
        </p:nvSpPr>
        <p:spPr>
          <a:xfrm>
            <a:off x="5541219" y="2896652"/>
            <a:ext cx="211053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8" name="TextBox 37">
            <a:extLst>
              <a:ext uri="{FF2B5EF4-FFF2-40B4-BE49-F238E27FC236}">
                <a16:creationId xmlns:a16="http://schemas.microsoft.com/office/drawing/2014/main" id="{D9ED4330-8487-441C-9112-74EF651F6199}"/>
              </a:ext>
            </a:extLst>
          </p:cNvPr>
          <p:cNvSpPr txBox="1"/>
          <p:nvPr/>
        </p:nvSpPr>
        <p:spPr>
          <a:xfrm>
            <a:off x="6046405" y="4732296"/>
            <a:ext cx="2474169"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9" name="TextBox 38">
            <a:extLst>
              <a:ext uri="{FF2B5EF4-FFF2-40B4-BE49-F238E27FC236}">
                <a16:creationId xmlns:a16="http://schemas.microsoft.com/office/drawing/2014/main" id="{B7A64B5E-04C7-4FD3-8B3D-4DAC2360184A}"/>
              </a:ext>
            </a:extLst>
          </p:cNvPr>
          <p:cNvSpPr txBox="1"/>
          <p:nvPr/>
        </p:nvSpPr>
        <p:spPr>
          <a:xfrm>
            <a:off x="5706319" y="5639013"/>
            <a:ext cx="176128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40" name="TextBox 39">
            <a:extLst>
              <a:ext uri="{FF2B5EF4-FFF2-40B4-BE49-F238E27FC236}">
                <a16:creationId xmlns:a16="http://schemas.microsoft.com/office/drawing/2014/main" id="{9404EE76-7CE8-4251-9C4C-CF5648B5BEB6}"/>
              </a:ext>
            </a:extLst>
          </p:cNvPr>
          <p:cNvSpPr txBox="1"/>
          <p:nvPr/>
        </p:nvSpPr>
        <p:spPr>
          <a:xfrm>
            <a:off x="6434559" y="1994315"/>
            <a:ext cx="206608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42" name="Speech Bubble: Rectangle with Corners Rounded 41">
            <a:extLst>
              <a:ext uri="{FF2B5EF4-FFF2-40B4-BE49-F238E27FC236}">
                <a16:creationId xmlns:a16="http://schemas.microsoft.com/office/drawing/2014/main" id="{510A6DC2-6D3C-41C9-8F74-67C83C7C6403}"/>
              </a:ext>
            </a:extLst>
          </p:cNvPr>
          <p:cNvSpPr/>
          <p:nvPr/>
        </p:nvSpPr>
        <p:spPr>
          <a:xfrm>
            <a:off x="10271758" y="732609"/>
            <a:ext cx="1750711" cy="2616766"/>
          </a:xfrm>
          <a:prstGeom prst="wedgeRoundRectCallout">
            <a:avLst>
              <a:gd name="adj1" fmla="val -66240"/>
              <a:gd name="adj2" fmla="val 16841"/>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think comes next in English? ‘on/in’ or ‘this’? </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12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EF14C2-F266-4B10-AF68-76EC3E9023DD}"/>
              </a:ext>
            </a:extLst>
          </p:cNvPr>
          <p:cNvGrpSpPr/>
          <p:nvPr/>
        </p:nvGrpSpPr>
        <p:grpSpPr>
          <a:xfrm>
            <a:off x="3172857" y="2126255"/>
            <a:ext cx="5837104" cy="3448280"/>
            <a:chOff x="3172857" y="2126255"/>
            <a:chExt cx="5837104" cy="3448280"/>
          </a:xfrm>
        </p:grpSpPr>
        <p:sp>
          <p:nvSpPr>
            <p:cNvPr id="5" name="Oval 4">
              <a:extLst>
                <a:ext uri="{FF2B5EF4-FFF2-40B4-BE49-F238E27FC236}">
                  <a16:creationId xmlns:a16="http://schemas.microsoft.com/office/drawing/2014/main" id="{941CA68A-E2B3-4CB9-A597-5749A1F22FD2}"/>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1216B817-25D2-49F1-AA8D-B0031EBA63CA}"/>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Heide?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14" name="Picture 13">
            <a:extLst>
              <a:ext uri="{FF2B5EF4-FFF2-40B4-BE49-F238E27FC236}">
                <a16:creationId xmlns:a16="http://schemas.microsoft.com/office/drawing/2014/main" id="{D111918A-8261-44D7-B18B-E52D31640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5678" y="143844"/>
            <a:ext cx="1170576" cy="1574614"/>
          </a:xfrm>
          <a:prstGeom prst="rect">
            <a:avLst/>
          </a:prstGeom>
        </p:spPr>
      </p:pic>
      <p:sp>
        <p:nvSpPr>
          <p:cNvPr id="7" name="TextBox 6">
            <a:extLst>
              <a:ext uri="{FF2B5EF4-FFF2-40B4-BE49-F238E27FC236}">
                <a16:creationId xmlns:a16="http://schemas.microsoft.com/office/drawing/2014/main" id="{AA84C0AC-2EB7-4F39-8748-48F040121A3E}"/>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s</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algn="ctr"/>
            <a:endParaRPr lang="en-GB" sz="4200" dirty="0">
              <a:solidFill>
                <a:schemeClr val="accent5">
                  <a:lumMod val="50000"/>
                </a:schemeClr>
              </a:solidFill>
            </a:endParaRPr>
          </a:p>
        </p:txBody>
      </p:sp>
      <p:sp>
        <p:nvSpPr>
          <p:cNvPr id="13" name="TextBox 12">
            <a:extLst>
              <a:ext uri="{FF2B5EF4-FFF2-40B4-BE49-F238E27FC236}">
                <a16:creationId xmlns:a16="http://schemas.microsoft.com/office/drawing/2014/main" id="{848EC3D0-EF8F-43E4-8A66-59C086979593}"/>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z</a:t>
            </a:r>
          </a:p>
        </p:txBody>
      </p:sp>
      <p:sp>
        <p:nvSpPr>
          <p:cNvPr id="18" name="TextBox 17">
            <a:extLst>
              <a:ext uri="{FF2B5EF4-FFF2-40B4-BE49-F238E27FC236}">
                <a16:creationId xmlns:a16="http://schemas.microsoft.com/office/drawing/2014/main" id="{A5489BB8-2A3B-44BF-859B-6AB36F50DA32}"/>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s/z</a:t>
            </a: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175649" y="703994"/>
            <a:ext cx="1680789" cy="919993"/>
            <a:chOff x="10395465" y="2302912"/>
            <a:chExt cx="1680789" cy="919993"/>
          </a:xfrm>
        </p:grpSpPr>
        <p:pic>
          <p:nvPicPr>
            <p:cNvPr id="1026" name="Picture 2" descr="Toothbrush With Toothpaste Clip Art">
              <a:hlinkClick r:id="" action="ppaction://noaction">
                <a:snd r:embed="rId5" name="zahnb.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921" y="2302912"/>
              <a:ext cx="849876" cy="407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680789" cy="407941"/>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ahnbürste</a:t>
              </a:r>
              <a:r>
                <a:rPr lang="en-GB" sz="2000" dirty="0">
                  <a:solidFill>
                    <a:schemeClr val="accent5">
                      <a:lumMod val="50000"/>
                    </a:schemeClr>
                  </a:solidFill>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8912606" y="1921016"/>
            <a:ext cx="2787848" cy="1079653"/>
            <a:chOff x="660469" y="1890024"/>
            <a:chExt cx="2787848" cy="1079653"/>
          </a:xfrm>
        </p:grpSpPr>
        <p:pic>
          <p:nvPicPr>
            <p:cNvPr id="1030" name="Picture 6">
              <a:hlinkClick r:id="" action="ppaction://noaction">
                <a:snd r:embed="rId7" name="osterhase.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660469" y="1890024"/>
              <a:ext cx="1079653" cy="10796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2" y="2552889"/>
              <a:ext cx="2042515"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Osterha</a:t>
              </a:r>
              <a:r>
                <a:rPr lang="en-GB" sz="2000" b="1" dirty="0" err="1">
                  <a:solidFill>
                    <a:schemeClr val="accent1">
                      <a:lumMod val="50000"/>
                    </a:schemeClr>
                  </a:solidFill>
                </a:rPr>
                <a:t>s</a:t>
              </a:r>
              <a:r>
                <a:rPr lang="en-GB" sz="2000" dirty="0" err="1">
                  <a:solidFill>
                    <a:schemeClr val="accent1">
                      <a:lumMod val="50000"/>
                    </a:schemeClr>
                  </a:solidFill>
                </a:rPr>
                <a:t>e</a:t>
              </a:r>
              <a:r>
                <a:rPr lang="en-GB" sz="2000" dirty="0">
                  <a:solidFill>
                    <a:schemeClr val="accent5">
                      <a:lumMod val="50000"/>
                    </a:schemeClr>
                  </a:solidFill>
                </a:rPr>
                <a:t> </a:t>
              </a: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617997" y="3203228"/>
            <a:ext cx="1277001" cy="849848"/>
            <a:chOff x="1393668" y="3255209"/>
            <a:chExt cx="1277001" cy="849848"/>
          </a:xfrm>
        </p:grpSpPr>
        <p:pic>
          <p:nvPicPr>
            <p:cNvPr id="1032" name="Picture 8" descr="Foaming Soap Dispenser Clip Art">
              <a:hlinkClick r:id="" action="ppaction://noaction">
                <a:snd r:embed="rId10" name="sei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3668" y="3255209"/>
              <a:ext cx="492085" cy="6089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657186" y="370494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a:solidFill>
                    <a:schemeClr val="accent1">
                      <a:lumMod val="50000"/>
                    </a:schemeClr>
                  </a:solidFill>
                </a:rPr>
                <a:t>S</a:t>
              </a:r>
              <a:r>
                <a:rPr lang="en-GB" sz="2000" dirty="0">
                  <a:solidFill>
                    <a:schemeClr val="accent1">
                      <a:lumMod val="50000"/>
                    </a:schemeClr>
                  </a:solidFill>
                </a:rPr>
                <a:t>eife</a:t>
              </a:r>
              <a:r>
                <a:rPr lang="en-GB" sz="2000" dirty="0">
                  <a:solidFill>
                    <a:schemeClr val="accent5">
                      <a:lumMod val="50000"/>
                    </a:schemeClr>
                  </a:solidFill>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153934" y="3322956"/>
            <a:ext cx="1917253" cy="1352186"/>
            <a:chOff x="10156753" y="4872343"/>
            <a:chExt cx="1917253" cy="1352186"/>
          </a:xfrm>
        </p:grpSpPr>
        <p:pic>
          <p:nvPicPr>
            <p:cNvPr id="1034" name="Picture 10" descr="Sunblock, Sun, Sunscreen, Vacation, Summer, Protection">
              <a:hlinkClick r:id="" action="ppaction://noaction">
                <a:snd r:embed="rId12" name="Sonnenschutz.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0418" y="4872343"/>
              <a:ext cx="465203" cy="135218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10156753" y="5619339"/>
              <a:ext cx="191725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onnenschut</a:t>
              </a:r>
              <a:r>
                <a:rPr lang="en-GB" sz="2000" b="1" dirty="0" err="1">
                  <a:solidFill>
                    <a:schemeClr val="accent1">
                      <a:lumMod val="50000"/>
                    </a:schemeClr>
                  </a:solidFill>
                </a:rPr>
                <a:t>z</a:t>
              </a:r>
              <a:r>
                <a:rPr lang="en-GB" sz="2000" dirty="0">
                  <a:solidFill>
                    <a:schemeClr val="accent5">
                      <a:lumMod val="50000"/>
                    </a:schemeClr>
                  </a:solidFill>
                </a:rPr>
                <a:t> </a:t>
              </a: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26654" y="2012601"/>
            <a:ext cx="1390660" cy="939320"/>
            <a:chOff x="1379842" y="2232834"/>
            <a:chExt cx="1390660" cy="939320"/>
          </a:xfrm>
        </p:grpSpPr>
        <p:pic>
          <p:nvPicPr>
            <p:cNvPr id="1036" name="Picture 12" descr="Mushrooms Clip Art">
              <a:hlinkClick r:id="" action="ppaction://noaction">
                <a:snd r:embed="rId14" name="pilze.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6048" y="2232834"/>
              <a:ext cx="1004454" cy="6395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Pil</a:t>
              </a:r>
              <a:r>
                <a:rPr lang="en-GB" sz="2000" b="1" dirty="0" err="1">
                  <a:solidFill>
                    <a:schemeClr val="accent1">
                      <a:lumMod val="50000"/>
                    </a:schemeClr>
                  </a:solidFill>
                </a:rPr>
                <a:t>z</a:t>
              </a:r>
              <a:r>
                <a:rPr lang="en-GB" sz="2000" dirty="0" err="1">
                  <a:solidFill>
                    <a:schemeClr val="accent1">
                      <a:lumMod val="50000"/>
                    </a:schemeClr>
                  </a:solidFill>
                </a:rPr>
                <a:t>e</a:t>
              </a:r>
              <a:r>
                <a:rPr lang="en-GB" sz="2000" dirty="0">
                  <a:solidFill>
                    <a:schemeClr val="accent1">
                      <a:lumMod val="50000"/>
                    </a:schemeClr>
                  </a:solidFill>
                </a:rPr>
                <a:t> </a:t>
              </a: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013911" y="5131048"/>
            <a:ext cx="1626795" cy="995957"/>
            <a:chOff x="9100368" y="5076555"/>
            <a:chExt cx="1626795" cy="995957"/>
          </a:xfrm>
        </p:grpSpPr>
        <p:pic>
          <p:nvPicPr>
            <p:cNvPr id="1040" name="Picture 16" descr="Saw Clip Art">
              <a:hlinkClick r:id="" action="ppaction://noaction">
                <a:snd r:embed="rId16" name="säge.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53810">
              <a:off x="9100368" y="5076555"/>
              <a:ext cx="932457" cy="99595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äge</a:t>
              </a:r>
              <a:r>
                <a:rPr lang="en-GB" sz="2000" dirty="0">
                  <a:solidFill>
                    <a:schemeClr val="accent5">
                      <a:lumMod val="50000"/>
                    </a:schemeClr>
                  </a:solidFill>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1627480" y="5019165"/>
            <a:ext cx="1806008" cy="1189553"/>
            <a:chOff x="1795701" y="4992836"/>
            <a:chExt cx="1806008" cy="1189553"/>
          </a:xfrm>
        </p:grpSpPr>
        <p:pic>
          <p:nvPicPr>
            <p:cNvPr id="1046" name="Picture 22" descr="Tent, Camping, Outdoor, Leisure, Equipment, Tourism">
              <a:hlinkClick r:id="" action="ppaction://noaction">
                <a:snd r:embed="rId18" name="zelt.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5701" y="4992836"/>
              <a:ext cx="1735128" cy="8675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588226" y="5782279"/>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elt</a:t>
              </a:r>
              <a:r>
                <a:rPr lang="en-GB" sz="2000" dirty="0">
                  <a:solidFill>
                    <a:schemeClr val="accent5">
                      <a:lumMod val="50000"/>
                    </a:schemeClr>
                  </a:solidFill>
                </a:rPr>
                <a:t> </a:t>
              </a: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7292504" y="1256792"/>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1032791" y="2604483"/>
            <a:ext cx="11121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223626"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5" name="TextBox 54">
            <a:extLst>
              <a:ext uri="{FF2B5EF4-FFF2-40B4-BE49-F238E27FC236}">
                <a16:creationId xmlns:a16="http://schemas.microsoft.com/office/drawing/2014/main" id="{88A3E0B0-1C44-4699-A228-FA2B18B26C26}"/>
              </a:ext>
            </a:extLst>
          </p:cNvPr>
          <p:cNvSpPr txBox="1"/>
          <p:nvPr/>
        </p:nvSpPr>
        <p:spPr>
          <a:xfrm>
            <a:off x="11832802"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9772058" y="5321249"/>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688060" y="5843331"/>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8" name="TextBox 57">
            <a:extLst>
              <a:ext uri="{FF2B5EF4-FFF2-40B4-BE49-F238E27FC236}">
                <a16:creationId xmlns:a16="http://schemas.microsoft.com/office/drawing/2014/main" id="{D4D4AC28-1E57-4268-AA9E-36F416F00AC3}"/>
              </a:ext>
            </a:extLst>
          </p:cNvPr>
          <p:cNvSpPr txBox="1"/>
          <p:nvPr/>
        </p:nvSpPr>
        <p:spPr>
          <a:xfrm>
            <a:off x="859724"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243602"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5219" y="2586670"/>
            <a:ext cx="12341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646430" y="5550299"/>
            <a:ext cx="2119701" cy="693142"/>
            <a:chOff x="5646430" y="5550299"/>
            <a:chExt cx="2119701" cy="693142"/>
          </a:xfrm>
        </p:grpSpPr>
        <p:pic>
          <p:nvPicPr>
            <p:cNvPr id="1050" name="Picture 26" descr="Lemon Clip Art">
              <a:hlinkClick r:id="" action="ppaction://noaction">
                <a:snd r:embed="rId20" name="zitrone.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46430" y="5550299"/>
              <a:ext cx="920100" cy="69314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510941" y="5843331"/>
              <a:ext cx="1255190"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itrone</a:t>
              </a:r>
              <a:r>
                <a:rPr lang="en-GB" sz="2000" dirty="0">
                  <a:solidFill>
                    <a:schemeClr val="accent5">
                      <a:lumMod val="50000"/>
                    </a:schemeClr>
                  </a:solidFill>
                </a:rPr>
                <a:t> </a:t>
              </a: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83376" y="5863577"/>
            <a:ext cx="165099" cy="307777"/>
          </a:xfrm>
          <a:prstGeom prst="rect">
            <a:avLst/>
          </a:prstGeom>
          <a:solidFill>
            <a:schemeClr val="bg1"/>
          </a:solidFill>
        </p:spPr>
        <p:txBody>
          <a:bodyPr wrap="square" lIns="0" tIns="0" rIns="0" bIns="0" rtlCol="0">
            <a:spAutoFit/>
          </a:bodyPr>
          <a:lstStyle/>
          <a:p>
            <a:pPr algn="ctr"/>
            <a:r>
              <a:rPr lang="en-GB" sz="2000" b="1" dirty="0">
                <a:solidFill>
                  <a:schemeClr val="accent1">
                    <a:lumMod val="50000"/>
                  </a:schemeClr>
                </a:solidFill>
              </a:rPr>
              <a:t>_</a:t>
            </a:r>
          </a:p>
        </p:txBody>
      </p:sp>
      <p:grpSp>
        <p:nvGrpSpPr>
          <p:cNvPr id="22" name="Group 21">
            <a:extLst>
              <a:ext uri="{FF2B5EF4-FFF2-40B4-BE49-F238E27FC236}">
                <a16:creationId xmlns:a16="http://schemas.microsoft.com/office/drawing/2014/main" id="{9465612E-2EFD-4BA9-83FB-A9467E952863}"/>
              </a:ext>
            </a:extLst>
          </p:cNvPr>
          <p:cNvGrpSpPr/>
          <p:nvPr/>
        </p:nvGrpSpPr>
        <p:grpSpPr>
          <a:xfrm>
            <a:off x="326654" y="4136874"/>
            <a:ext cx="1304447" cy="1033988"/>
            <a:chOff x="1076787" y="4659749"/>
            <a:chExt cx="1304447" cy="1035498"/>
          </a:xfrm>
        </p:grpSpPr>
        <p:pic>
          <p:nvPicPr>
            <p:cNvPr id="21" name="Picture 20">
              <a:hlinkClick r:id="" action="ppaction://noaction">
                <a:snd r:embed="rId22" name="salz.wav"/>
              </a:hlinkClick>
              <a:extLst>
                <a:ext uri="{FF2B5EF4-FFF2-40B4-BE49-F238E27FC236}">
                  <a16:creationId xmlns:a16="http://schemas.microsoft.com/office/drawing/2014/main" id="{600DC547-EBD9-41D9-B813-0F8A929D7928}"/>
                </a:ext>
              </a:extLst>
            </p:cNvPr>
            <p:cNvPicPr>
              <a:picLocks noChangeAspect="1"/>
            </p:cNvPicPr>
            <p:nvPr/>
          </p:nvPicPr>
          <p:blipFill>
            <a:blip r:embed="rId23"/>
            <a:stretch>
              <a:fillRect/>
            </a:stretch>
          </p:blipFill>
          <p:spPr>
            <a:xfrm>
              <a:off x="1076787" y="4659749"/>
              <a:ext cx="616880" cy="959590"/>
            </a:xfrm>
            <a:prstGeom prst="rect">
              <a:avLst/>
            </a:prstGeom>
          </p:spPr>
        </p:pic>
        <p:sp>
          <p:nvSpPr>
            <p:cNvPr id="29" name="TextBox 28">
              <a:extLst>
                <a:ext uri="{FF2B5EF4-FFF2-40B4-BE49-F238E27FC236}">
                  <a16:creationId xmlns:a16="http://schemas.microsoft.com/office/drawing/2014/main" id="{A2D59C16-D135-43EE-A3C6-7259938368E7}"/>
                </a:ext>
              </a:extLst>
            </p:cNvPr>
            <p:cNvSpPr txBox="1"/>
            <p:nvPr/>
          </p:nvSpPr>
          <p:spPr>
            <a:xfrm>
              <a:off x="1367751" y="529513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al</a:t>
              </a:r>
              <a:r>
                <a:rPr lang="en-GB" sz="2000" b="1" dirty="0" err="1">
                  <a:solidFill>
                    <a:schemeClr val="accent1">
                      <a:lumMod val="50000"/>
                    </a:schemeClr>
                  </a:solidFill>
                </a:rPr>
                <a:t>z</a:t>
              </a:r>
              <a:r>
                <a:rPr lang="en-GB" sz="2000" dirty="0">
                  <a:solidFill>
                    <a:schemeClr val="accent5">
                      <a:lumMod val="50000"/>
                    </a:schemeClr>
                  </a:solidFill>
                </a:rPr>
                <a:t> </a:t>
              </a:r>
            </a:p>
          </p:txBody>
        </p:sp>
      </p:grpSp>
      <p:sp>
        <p:nvSpPr>
          <p:cNvPr id="52" name="TextBox 51">
            <a:extLst>
              <a:ext uri="{FF2B5EF4-FFF2-40B4-BE49-F238E27FC236}">
                <a16:creationId xmlns:a16="http://schemas.microsoft.com/office/drawing/2014/main" id="{0A14F0E6-6D73-409E-BF4B-7551A11994EA}"/>
              </a:ext>
            </a:extLst>
          </p:cNvPr>
          <p:cNvSpPr txBox="1"/>
          <p:nvPr/>
        </p:nvSpPr>
        <p:spPr>
          <a:xfrm>
            <a:off x="856084" y="481627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2" name="TextBox 61">
            <a:extLst>
              <a:ext uri="{FF2B5EF4-FFF2-40B4-BE49-F238E27FC236}">
                <a16:creationId xmlns:a16="http://schemas.microsoft.com/office/drawing/2014/main" id="{4B409F49-FADE-40C6-97BF-02D3713D6881}"/>
              </a:ext>
            </a:extLst>
          </p:cNvPr>
          <p:cNvSpPr txBox="1"/>
          <p:nvPr/>
        </p:nvSpPr>
        <p:spPr>
          <a:xfrm>
            <a:off x="1241782" y="4808403"/>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Tree>
    <p:extLst>
      <p:ext uri="{BB962C8B-B14F-4D97-AF65-F5344CB8AC3E}">
        <p14:creationId xmlns:p14="http://schemas.microsoft.com/office/powerpoint/2010/main" val="20329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07407E-6 L -0.01653 0.19652 " pathEditMode="relative" rAng="0" ptsTypes="AA">
                                      <p:cBhvr>
                                        <p:cTn id="6" dur="2000" fill="hold"/>
                                        <p:tgtEl>
                                          <p:spTgt spid="25"/>
                                        </p:tgtEl>
                                        <p:attrNameLst>
                                          <p:attrName>ppt_x</p:attrName>
                                          <p:attrName>ppt_y</p:attrName>
                                        </p:attrNameLst>
                                      </p:cBhvr>
                                      <p:rCtr x="-833" y="9815"/>
                                    </p:animMotion>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33333E-6 -3.33333E-6 L -0.43125 -0.02129 " pathEditMode="relative" rAng="0" ptsTypes="AA">
                                      <p:cBhvr>
                                        <p:cTn id="12" dur="2000" fill="hold"/>
                                        <p:tgtEl>
                                          <p:spTgt spid="9"/>
                                        </p:tgtEl>
                                        <p:attrNameLst>
                                          <p:attrName>ppt_x</p:attrName>
                                          <p:attrName>ppt_y</p:attrName>
                                        </p:attrNameLst>
                                      </p:cBhvr>
                                      <p:rCtr x="-21563" y="-1065"/>
                                    </p:animMotion>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1.85185E-6 L -0.44479 -0.12847 " pathEditMode="relative" rAng="0" ptsTypes="AA">
                                      <p:cBhvr>
                                        <p:cTn id="18" dur="2000" fill="hold"/>
                                        <p:tgtEl>
                                          <p:spTgt spid="26"/>
                                        </p:tgtEl>
                                        <p:attrNameLst>
                                          <p:attrName>ppt_x</p:attrName>
                                          <p:attrName>ppt_y</p:attrName>
                                        </p:attrNameLst>
                                      </p:cBhvr>
                                      <p:rCtr x="-22240" y="-6435"/>
                                    </p:animMotion>
                                  </p:childTnLst>
                                </p:cTn>
                              </p:par>
                              <p:par>
                                <p:cTn id="19" presetID="1" presetClass="exit"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7 -3.33333E-6 L -0.39753 -0.04884 " pathEditMode="relative" rAng="0" ptsTypes="AA">
                                      <p:cBhvr>
                                        <p:cTn id="26" dur="2000" fill="hold"/>
                                        <p:tgtEl>
                                          <p:spTgt spid="31"/>
                                        </p:tgtEl>
                                        <p:attrNameLst>
                                          <p:attrName>ppt_x</p:attrName>
                                          <p:attrName>ppt_y</p:attrName>
                                        </p:attrNameLst>
                                      </p:cBhvr>
                                      <p:rCtr x="-19883" y="-2454"/>
                                    </p:animMotion>
                                  </p:childTnLst>
                                </p:cTn>
                              </p:par>
                              <p:par>
                                <p:cTn id="27" presetID="1" presetClass="exit"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2.22222E-6 L 0.10299 -0.16157 " pathEditMode="relative" rAng="0" ptsTypes="AA">
                                      <p:cBhvr>
                                        <p:cTn id="32" dur="2000" fill="hold"/>
                                        <p:tgtEl>
                                          <p:spTgt spid="40"/>
                                        </p:tgtEl>
                                        <p:attrNameLst>
                                          <p:attrName>ppt_x</p:attrName>
                                          <p:attrName>ppt_y</p:attrName>
                                        </p:attrNameLst>
                                      </p:cBhvr>
                                      <p:rCtr x="5143" y="-8079"/>
                                    </p:animMotion>
                                  </p:childTnLst>
                                </p:cTn>
                              </p:par>
                              <p:par>
                                <p:cTn id="33" presetID="1" presetClass="exit"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08333E-6 1.48148E-6 L 0.41719 -0.31088 " pathEditMode="relative" rAng="0" ptsTypes="AA">
                                      <p:cBhvr>
                                        <p:cTn id="38" dur="2000" fill="hold"/>
                                        <p:tgtEl>
                                          <p:spTgt spid="32"/>
                                        </p:tgtEl>
                                        <p:attrNameLst>
                                          <p:attrName>ppt_x</p:attrName>
                                          <p:attrName>ppt_y</p:attrName>
                                        </p:attrNameLst>
                                      </p:cBhvr>
                                      <p:rCtr x="20859" y="-15556"/>
                                    </p:animMotion>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66667E-6 -2.22222E-6 L 0.41979 -0.04213 " pathEditMode="relative" rAng="0" ptsTypes="AA">
                                      <p:cBhvr>
                                        <p:cTn id="44" dur="2000" fill="hold"/>
                                        <p:tgtEl>
                                          <p:spTgt spid="22"/>
                                        </p:tgtEl>
                                        <p:attrNameLst>
                                          <p:attrName>ppt_x</p:attrName>
                                          <p:attrName>ppt_y</p:attrName>
                                        </p:attrNameLst>
                                      </p:cBhvr>
                                      <p:rCtr x="20990" y="-2106"/>
                                    </p:animMotion>
                                  </p:childTnLst>
                                </p:cTn>
                              </p:par>
                              <p:par>
                                <p:cTn id="45" presetID="1" presetClass="exit"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95833E-6 4.81481E-6 L 0.14231 -0.01945 " pathEditMode="relative" rAng="0" ptsTypes="AA">
                                      <p:cBhvr>
                                        <p:cTn id="56" dur="2000" fill="hold"/>
                                        <p:tgtEl>
                                          <p:spTgt spid="11"/>
                                        </p:tgtEl>
                                        <p:attrNameLst>
                                          <p:attrName>ppt_x</p:attrName>
                                          <p:attrName>ppt_y</p:attrName>
                                        </p:attrNameLst>
                                      </p:cBhvr>
                                      <p:rCtr x="7109" y="-972"/>
                                    </p:animMotion>
                                  </p:childTnLst>
                                </p:cTn>
                              </p:par>
                              <p:par>
                                <p:cTn id="57" presetID="1" presetClass="exit"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16667E-6 4.44444E-6 L 0.66563 0.17731 " pathEditMode="relative" rAng="0" ptsTypes="AA">
                                      <p:cBhvr>
                                        <p:cTn id="62" dur="2000" fill="hold"/>
                                        <p:tgtEl>
                                          <p:spTgt spid="30"/>
                                        </p:tgtEl>
                                        <p:attrNameLst>
                                          <p:attrName>ppt_x</p:attrName>
                                          <p:attrName>ppt_y</p:attrName>
                                        </p:attrNameLst>
                                      </p:cBhvr>
                                      <p:rCtr x="33281" y="8866"/>
                                    </p:animMotion>
                                  </p:childTnLst>
                                </p:cTn>
                              </p:par>
                              <p:par>
                                <p:cTn id="63" presetID="1" presetClass="exit"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5" grpId="0" animBg="1"/>
      <p:bldP spid="56" grpId="0" animBg="1"/>
      <p:bldP spid="57" grpId="0" animBg="1"/>
      <p:bldP spid="58" grpId="0" animBg="1"/>
      <p:bldP spid="59" grpId="0" animBg="1"/>
      <p:bldP spid="60" grpId="0" animBg="1"/>
      <p:bldP spid="61" grpId="0" animBg="1"/>
      <p:bldP spid="65" grpId="0" animBg="1"/>
      <p:bldP spid="52" grpId="0" animBg="1"/>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F910BF46-3725-496B-B654-A402F94692B9}"/>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o/ö</a:t>
            </a:r>
          </a:p>
        </p:txBody>
      </p:sp>
      <p:grpSp>
        <p:nvGrpSpPr>
          <p:cNvPr id="62" name="Group 61">
            <a:extLst>
              <a:ext uri="{FF2B5EF4-FFF2-40B4-BE49-F238E27FC236}">
                <a16:creationId xmlns:a16="http://schemas.microsoft.com/office/drawing/2014/main" id="{ED7411D4-5C84-4B0B-9C56-A35C690E8D94}"/>
              </a:ext>
            </a:extLst>
          </p:cNvPr>
          <p:cNvGrpSpPr/>
          <p:nvPr/>
        </p:nvGrpSpPr>
        <p:grpSpPr>
          <a:xfrm>
            <a:off x="3172857" y="2126255"/>
            <a:ext cx="5837104" cy="3448280"/>
            <a:chOff x="3172857" y="2126255"/>
            <a:chExt cx="5837104" cy="3448280"/>
          </a:xfrm>
        </p:grpSpPr>
        <p:sp>
          <p:nvSpPr>
            <p:cNvPr id="64" name="Oval 63">
              <a:extLst>
                <a:ext uri="{FF2B5EF4-FFF2-40B4-BE49-F238E27FC236}">
                  <a16:creationId xmlns:a16="http://schemas.microsoft.com/office/drawing/2014/main" id="{8F789757-A4A4-4B45-8DE2-1B5474FDC4C0}"/>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EC248DFE-91CE-4996-B043-9833FCFC6B68}"/>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Und w</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760619" y="261216"/>
            <a:ext cx="1897320" cy="1222551"/>
            <a:chOff x="10395465" y="2000354"/>
            <a:chExt cx="1897320" cy="1222551"/>
          </a:xfrm>
        </p:grpSpPr>
        <p:pic>
          <p:nvPicPr>
            <p:cNvPr id="1026" name="Picture 2">
              <a:hlinkClick r:id="" action="ppaction://noaction">
                <a:snd r:embed="rId4" name="schokolade.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572297" y="2000354"/>
              <a:ext cx="1350858" cy="1159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897320" cy="40794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lade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9125947" y="2144088"/>
            <a:ext cx="2018054" cy="844493"/>
            <a:chOff x="778505" y="2108506"/>
            <a:chExt cx="2018054" cy="844493"/>
          </a:xfrm>
        </p:grpSpPr>
        <p:pic>
          <p:nvPicPr>
            <p:cNvPr id="1030" name="Picture 6">
              <a:hlinkClick r:id="" action="ppaction://noaction">
                <a:snd r:embed="rId6" name="broetchen.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78505" y="2108506"/>
              <a:ext cx="1079653" cy="642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3" y="2552889"/>
              <a:ext cx="1390756"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Br</a:t>
              </a:r>
              <a:r>
                <a:rPr lang="en-GB" sz="2000" b="1" dirty="0" err="1">
                  <a:solidFill>
                    <a:schemeClr val="accent1">
                      <a:lumMod val="50000"/>
                    </a:schemeClr>
                  </a:solidFill>
                </a:rPr>
                <a:t>ö</a:t>
              </a:r>
              <a:r>
                <a:rPr lang="en-GB" sz="2000" dirty="0" err="1">
                  <a:solidFill>
                    <a:schemeClr val="accent1">
                      <a:lumMod val="50000"/>
                    </a:schemeClr>
                  </a:solidFill>
                </a:rPr>
                <a:t>tchen</a:t>
              </a:r>
              <a:endParaRPr lang="en-GB" sz="2000" dirty="0">
                <a:solidFill>
                  <a:schemeClr val="accent1">
                    <a:lumMod val="50000"/>
                  </a:schemeClr>
                </a:solidFill>
              </a:endParaRP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181502" y="3242611"/>
            <a:ext cx="1810847" cy="827341"/>
            <a:chOff x="1101087" y="3277716"/>
            <a:chExt cx="1810847" cy="827341"/>
          </a:xfrm>
        </p:grpSpPr>
        <p:pic>
          <p:nvPicPr>
            <p:cNvPr id="1032" name="Picture 8">
              <a:hlinkClick r:id="" action="ppaction://noaction">
                <a:snd r:embed="rId8" name="knup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101087" y="3277716"/>
              <a:ext cx="1810847" cy="5182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552968" y="3704947"/>
              <a:ext cx="11177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Kn</a:t>
              </a:r>
              <a:r>
                <a:rPr lang="en-GB" sz="2000" b="1" dirty="0" err="1">
                  <a:solidFill>
                    <a:schemeClr val="accent1">
                      <a:lumMod val="50000"/>
                    </a:schemeClr>
                  </a:solidFill>
                </a:rPr>
                <a:t>ö</a:t>
              </a:r>
              <a:r>
                <a:rPr lang="en-GB" sz="2000" dirty="0" err="1">
                  <a:solidFill>
                    <a:schemeClr val="accent1">
                      <a:lumMod val="50000"/>
                    </a:schemeClr>
                  </a:solidFill>
                </a:rPr>
                <a:t>pfe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309863" y="3519907"/>
            <a:ext cx="1459802" cy="1165165"/>
            <a:chOff x="9996888" y="4854284"/>
            <a:chExt cx="1459802" cy="1165165"/>
          </a:xfrm>
        </p:grpSpPr>
        <p:pic>
          <p:nvPicPr>
            <p:cNvPr id="1034" name="Picture 10">
              <a:hlinkClick r:id="" action="ppaction://noaction">
                <a:snd r:embed="rId10" name="kopfhoere.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0357450" y="4854284"/>
              <a:ext cx="800011" cy="9118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9996888" y="5619339"/>
              <a:ext cx="14598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a:t>
              </a:r>
              <a:r>
                <a:rPr lang="en-GB" sz="2000" b="1" dirty="0" err="1">
                  <a:solidFill>
                    <a:schemeClr val="accent1">
                      <a:lumMod val="50000"/>
                    </a:schemeClr>
                  </a:solidFill>
                </a:rPr>
                <a:t>o</a:t>
              </a:r>
              <a:r>
                <a:rPr lang="en-GB" sz="2000" dirty="0" err="1">
                  <a:solidFill>
                    <a:schemeClr val="accent1">
                      <a:lumMod val="50000"/>
                    </a:schemeClr>
                  </a:solidFill>
                </a:rPr>
                <a:t>pfh</a:t>
              </a:r>
              <a:r>
                <a:rPr lang="en-GB" sz="2000" b="1" dirty="0" err="1">
                  <a:solidFill>
                    <a:schemeClr val="accent1">
                      <a:lumMod val="50000"/>
                    </a:schemeClr>
                  </a:solidFill>
                </a:rPr>
                <a:t>ö</a:t>
              </a:r>
              <a:r>
                <a:rPr lang="en-GB" sz="2000" dirty="0" err="1">
                  <a:solidFill>
                    <a:schemeClr val="accent1">
                      <a:lumMod val="50000"/>
                    </a:schemeClr>
                  </a:solidFill>
                </a:rPr>
                <a:t>rer</a:t>
              </a:r>
              <a:endParaRPr lang="en-GB" sz="2000" dirty="0">
                <a:solidFill>
                  <a:schemeClr val="accent1">
                    <a:lumMod val="50000"/>
                  </a:schemeClr>
                </a:solidFill>
              </a:endParaRP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84251" y="1894268"/>
            <a:ext cx="1522201" cy="1017992"/>
            <a:chOff x="1230721" y="2154162"/>
            <a:chExt cx="1522201" cy="1017992"/>
          </a:xfrm>
        </p:grpSpPr>
        <p:pic>
          <p:nvPicPr>
            <p:cNvPr id="1036" name="Picture 12">
              <a:hlinkClick r:id="" action="ppaction://noaction">
                <a:snd r:embed="rId12" name="loeffel.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230721" y="2154162"/>
              <a:ext cx="1522201" cy="76110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L</a:t>
              </a:r>
              <a:r>
                <a:rPr lang="en-GB" sz="2000" b="1" dirty="0" err="1">
                  <a:solidFill>
                    <a:schemeClr val="accent1">
                      <a:lumMod val="50000"/>
                    </a:schemeClr>
                  </a:solidFill>
                </a:rPr>
                <a:t>ö</a:t>
              </a:r>
              <a:r>
                <a:rPr lang="en-GB" sz="2000" dirty="0" err="1">
                  <a:solidFill>
                    <a:schemeClr val="accent1">
                      <a:lumMod val="50000"/>
                    </a:schemeClr>
                  </a:solidFill>
                </a:rPr>
                <a:t>ffel</a:t>
              </a:r>
              <a:endParaRPr lang="en-GB" sz="2000" dirty="0">
                <a:solidFill>
                  <a:schemeClr val="accent1">
                    <a:lumMod val="50000"/>
                  </a:schemeClr>
                </a:solidFill>
              </a:endParaRP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275265" y="5093880"/>
            <a:ext cx="2073275" cy="792850"/>
            <a:chOff x="9236085" y="4846615"/>
            <a:chExt cx="2073275" cy="792850"/>
          </a:xfrm>
        </p:grpSpPr>
        <p:pic>
          <p:nvPicPr>
            <p:cNvPr id="1040" name="Picture 16">
              <a:hlinkClick r:id="" action="ppaction://noaction">
                <a:snd r:embed="rId14" name="tomaten.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rot="21253810">
              <a:off x="9236085" y="4846615"/>
              <a:ext cx="932457" cy="66354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595680" cy="400110"/>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maten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2164714" y="5232812"/>
            <a:ext cx="1735128" cy="976184"/>
            <a:chOff x="2232396" y="5206204"/>
            <a:chExt cx="1735128" cy="976184"/>
          </a:xfrm>
        </p:grpSpPr>
        <p:pic>
          <p:nvPicPr>
            <p:cNvPr id="1046" name="Picture 22">
              <a:hlinkClick r:id="" action="ppaction://noaction">
                <a:snd r:embed="rId17" name="sonnenbrille.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2536943" y="5206204"/>
              <a:ext cx="1117702" cy="55885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232396" y="5782278"/>
              <a:ext cx="1735128"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S</a:t>
              </a:r>
              <a:r>
                <a:rPr lang="en-GB" sz="2000" b="1" dirty="0" err="1">
                  <a:solidFill>
                    <a:schemeClr val="accent1">
                      <a:lumMod val="50000"/>
                    </a:schemeClr>
                  </a:solidFill>
                </a:rPr>
                <a:t>o</a:t>
              </a:r>
              <a:r>
                <a:rPr lang="en-GB" sz="2000" dirty="0" err="1">
                  <a:solidFill>
                    <a:schemeClr val="accent1">
                      <a:lumMod val="50000"/>
                    </a:schemeClr>
                  </a:solidFill>
                </a:rPr>
                <a:t>nnenbrille</a:t>
              </a:r>
              <a:endParaRPr lang="en-GB" sz="2000" dirty="0">
                <a:solidFill>
                  <a:schemeClr val="accent1">
                    <a:lumMod val="50000"/>
                  </a:schemeClr>
                </a:solidFill>
              </a:endParaRP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8411346" y="1099965"/>
            <a:ext cx="19290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0125075" y="2614466"/>
            <a:ext cx="14700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587876" y="4312078"/>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10123050" y="5532786"/>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405692" y="5840563"/>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9150" y="2548260"/>
            <a:ext cx="187325"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731388" y="5345517"/>
            <a:ext cx="2286515" cy="995628"/>
            <a:chOff x="5731388" y="5345517"/>
            <a:chExt cx="2286515" cy="995628"/>
          </a:xfrm>
        </p:grpSpPr>
        <p:pic>
          <p:nvPicPr>
            <p:cNvPr id="1050" name="Picture 26">
              <a:hlinkClick r:id="" action="ppaction://noaction">
                <a:snd r:embed="rId19" name="olivenoel.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bwMode="auto">
            <a:xfrm>
              <a:off x="5731388" y="5345517"/>
              <a:ext cx="594476" cy="9956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251118" y="5843331"/>
              <a:ext cx="1766785" cy="400110"/>
            </a:xfrm>
            <a:prstGeom prst="rect">
              <a:avLst/>
            </a:prstGeom>
            <a:solidFill>
              <a:schemeClr val="bg1"/>
            </a:solidFill>
            <a:ln w="19050">
              <a:solidFill>
                <a:srgbClr val="DAA520"/>
              </a:solidFill>
            </a:ln>
          </p:spPr>
          <p:txBody>
            <a:bodyPr wrap="square" rtlCol="0">
              <a:spAutoFit/>
            </a:bodyPr>
            <a:lstStyle/>
            <a:p>
              <a:pPr lvl="0" algn="ctr"/>
              <a:r>
                <a:rPr lang="en-GB" sz="2000" b="1" dirty="0" err="1">
                  <a:solidFill>
                    <a:schemeClr val="accent1">
                      <a:lumMod val="50000"/>
                    </a:schemeClr>
                  </a:solidFill>
                </a:rPr>
                <a:t>O</a:t>
              </a:r>
              <a:r>
                <a:rPr lang="en-GB" sz="2000" dirty="0" err="1">
                  <a:solidFill>
                    <a:schemeClr val="accent1">
                      <a:lumMod val="50000"/>
                    </a:schemeClr>
                  </a:solidFill>
                </a:rPr>
                <a:t>liven</a:t>
              </a:r>
              <a:r>
                <a:rPr lang="en-GB" sz="2000" b="1" dirty="0" err="1">
                  <a:solidFill>
                    <a:schemeClr val="accent1">
                      <a:lumMod val="50000"/>
                    </a:schemeClr>
                  </a:solidFill>
                </a:rPr>
                <a:t>ö</a:t>
              </a:r>
              <a:r>
                <a:rPr lang="en-GB" sz="2000" dirty="0" err="1">
                  <a:solidFill>
                    <a:schemeClr val="accent1">
                      <a:lumMod val="50000"/>
                    </a:schemeClr>
                  </a:solidFill>
                </a:rPr>
                <a:t>l</a:t>
              </a:r>
              <a:endParaRPr lang="en-GB" sz="2000" dirty="0">
                <a:solidFill>
                  <a:schemeClr val="accent1">
                    <a:lumMod val="50000"/>
                  </a:schemeClr>
                </a:solidFill>
              </a:endParaRP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41904" y="5879272"/>
            <a:ext cx="20368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7" name="TextBox 66">
            <a:extLst>
              <a:ext uri="{FF2B5EF4-FFF2-40B4-BE49-F238E27FC236}">
                <a16:creationId xmlns:a16="http://schemas.microsoft.com/office/drawing/2014/main" id="{A0667E10-742A-474D-859F-720FFF3CD6F5}"/>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o</a:t>
            </a:r>
          </a:p>
        </p:txBody>
      </p:sp>
      <p:sp>
        <p:nvSpPr>
          <p:cNvPr id="68" name="TextBox 67">
            <a:extLst>
              <a:ext uri="{FF2B5EF4-FFF2-40B4-BE49-F238E27FC236}">
                <a16:creationId xmlns:a16="http://schemas.microsoft.com/office/drawing/2014/main" id="{4AB65251-DFE7-4935-8779-8E1EB9700F6F}"/>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ö</a:t>
            </a:r>
          </a:p>
        </p:txBody>
      </p:sp>
      <p:grpSp>
        <p:nvGrpSpPr>
          <p:cNvPr id="4" name="Group 3">
            <a:extLst>
              <a:ext uri="{FF2B5EF4-FFF2-40B4-BE49-F238E27FC236}">
                <a16:creationId xmlns:a16="http://schemas.microsoft.com/office/drawing/2014/main" id="{B03ED57C-0A68-4453-B65B-709BAE3B6209}"/>
              </a:ext>
            </a:extLst>
          </p:cNvPr>
          <p:cNvGrpSpPr/>
          <p:nvPr/>
        </p:nvGrpSpPr>
        <p:grpSpPr>
          <a:xfrm>
            <a:off x="88731" y="4270007"/>
            <a:ext cx="1817721" cy="1131585"/>
            <a:chOff x="-40424" y="4221701"/>
            <a:chExt cx="1817721" cy="1131585"/>
          </a:xfrm>
        </p:grpSpPr>
        <p:pic>
          <p:nvPicPr>
            <p:cNvPr id="21" name="Picture 20">
              <a:hlinkClick r:id="" action="ppaction://noaction">
                <a:snd r:embed="rId22" name="socken.wav"/>
              </a:hlinkClick>
              <a:extLst>
                <a:ext uri="{FF2B5EF4-FFF2-40B4-BE49-F238E27FC236}">
                  <a16:creationId xmlns:a16="http://schemas.microsoft.com/office/drawing/2014/main" id="{600DC547-EBD9-41D9-B813-0F8A929D792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rot="1583723">
              <a:off x="-40424" y="4221701"/>
              <a:ext cx="1508780" cy="1131585"/>
            </a:xfrm>
            <a:prstGeom prst="rect">
              <a:avLst/>
            </a:prstGeom>
          </p:spPr>
        </p:pic>
        <p:sp>
          <p:nvSpPr>
            <p:cNvPr id="70" name="TextBox 69">
              <a:extLst>
                <a:ext uri="{FF2B5EF4-FFF2-40B4-BE49-F238E27FC236}">
                  <a16:creationId xmlns:a16="http://schemas.microsoft.com/office/drawing/2014/main" id="{E5096B76-4963-4B01-99CE-C24B38AF0061}"/>
                </a:ext>
              </a:extLst>
            </p:cNvPr>
            <p:cNvSpPr txBox="1"/>
            <p:nvPr/>
          </p:nvSpPr>
          <p:spPr>
            <a:xfrm>
              <a:off x="617618" y="4771336"/>
              <a:ext cx="1159679" cy="40011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cken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sp>
        <p:nvSpPr>
          <p:cNvPr id="51" name="TextBox 50">
            <a:extLst>
              <a:ext uri="{FF2B5EF4-FFF2-40B4-BE49-F238E27FC236}">
                <a16:creationId xmlns:a16="http://schemas.microsoft.com/office/drawing/2014/main" id="{DE5AAC4E-2D9B-43C6-8D54-07A5D2BC992D}"/>
              </a:ext>
            </a:extLst>
          </p:cNvPr>
          <p:cNvSpPr txBox="1"/>
          <p:nvPr/>
        </p:nvSpPr>
        <p:spPr>
          <a:xfrm>
            <a:off x="8722823" y="1099965"/>
            <a:ext cx="14897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5" name="TextBox 54">
            <a:extLst>
              <a:ext uri="{FF2B5EF4-FFF2-40B4-BE49-F238E27FC236}">
                <a16:creationId xmlns:a16="http://schemas.microsoft.com/office/drawing/2014/main" id="{3E1BDE92-35D1-4A6A-9342-DA3EE5478EC1}"/>
              </a:ext>
            </a:extLst>
          </p:cNvPr>
          <p:cNvSpPr txBox="1"/>
          <p:nvPr/>
        </p:nvSpPr>
        <p:spPr>
          <a:xfrm>
            <a:off x="11159376" y="4312077"/>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71" name="TextBox 70">
            <a:extLst>
              <a:ext uri="{FF2B5EF4-FFF2-40B4-BE49-F238E27FC236}">
                <a16:creationId xmlns:a16="http://schemas.microsoft.com/office/drawing/2014/main" id="{F747C782-6B7F-4E0D-B752-8CC888A46101}"/>
              </a:ext>
            </a:extLst>
          </p:cNvPr>
          <p:cNvSpPr txBox="1"/>
          <p:nvPr/>
        </p:nvSpPr>
        <p:spPr>
          <a:xfrm>
            <a:off x="7397750" y="5879273"/>
            <a:ext cx="17982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006475" y="4842183"/>
            <a:ext cx="14880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pic>
        <p:nvPicPr>
          <p:cNvPr id="72" name="Picture 71" descr="A picture containing shirt&#10;&#10;Description automatically generated">
            <a:extLst>
              <a:ext uri="{FF2B5EF4-FFF2-40B4-BE49-F238E27FC236}">
                <a16:creationId xmlns:a16="http://schemas.microsoft.com/office/drawing/2014/main" id="{34AECD57-AB2B-4BA4-B7DC-6B02A306562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729125" y="102201"/>
            <a:ext cx="1206287" cy="2025400"/>
          </a:xfrm>
          <a:prstGeom prst="rect">
            <a:avLst/>
          </a:prstGeom>
        </p:spPr>
      </p:pic>
    </p:spTree>
    <p:extLst>
      <p:ext uri="{BB962C8B-B14F-4D97-AF65-F5344CB8AC3E}">
        <p14:creationId xmlns:p14="http://schemas.microsoft.com/office/powerpoint/2010/main" val="35828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81481E-6 L -0.37369 0.22477 " pathEditMode="relative" rAng="0" ptsTypes="AA">
                                      <p:cBhvr>
                                        <p:cTn id="6" dur="2000" fill="hold"/>
                                        <p:tgtEl>
                                          <p:spTgt spid="25"/>
                                        </p:tgtEl>
                                        <p:attrNameLst>
                                          <p:attrName>ppt_x</p:attrName>
                                          <p:attrName>ppt_y</p:attrName>
                                        </p:attrNameLst>
                                      </p:cBhvr>
                                      <p:rCtr x="-18685" y="11227"/>
                                    </p:animMotion>
                                  </p:childTnLst>
                                </p:cTn>
                              </p:par>
                              <p:par>
                                <p:cTn id="7" presetID="1" presetClass="exit"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11022E-16 4.44444E-6 L -0.17357 0.09861 " pathEditMode="relative" rAng="0" ptsTypes="AA">
                                      <p:cBhvr>
                                        <p:cTn id="14" dur="2000" fill="hold"/>
                                        <p:tgtEl>
                                          <p:spTgt spid="9"/>
                                        </p:tgtEl>
                                        <p:attrNameLst>
                                          <p:attrName>ppt_x</p:attrName>
                                          <p:attrName>ppt_y</p:attrName>
                                        </p:attrNameLst>
                                      </p:cBhvr>
                                      <p:rCtr x="-8685" y="4931"/>
                                    </p:animMotion>
                                  </p:childTnLst>
                                </p:cTn>
                              </p:par>
                              <p:par>
                                <p:cTn id="15" presetID="1" presetClass="exit"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1.85185E-6 L -0.38099 -0.10996 " pathEditMode="relative" rAng="0" ptsTypes="AA">
                                      <p:cBhvr>
                                        <p:cTn id="20" dur="2000" fill="hold"/>
                                        <p:tgtEl>
                                          <p:spTgt spid="26"/>
                                        </p:tgtEl>
                                        <p:attrNameLst>
                                          <p:attrName>ppt_x</p:attrName>
                                          <p:attrName>ppt_y</p:attrName>
                                        </p:attrNameLst>
                                      </p:cBhvr>
                                      <p:rCtr x="-19049" y="-5509"/>
                                    </p:animMotion>
                                  </p:childTnLst>
                                </p:cTn>
                              </p:par>
                              <p:par>
                                <p:cTn id="21" presetID="1" presetClass="exit"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3.33333E-6 L -0.39753 -0.04884 " pathEditMode="relative" rAng="0" ptsTypes="AA">
                                      <p:cBhvr>
                                        <p:cTn id="28" dur="2000" fill="hold"/>
                                        <p:tgtEl>
                                          <p:spTgt spid="31"/>
                                        </p:tgtEl>
                                        <p:attrNameLst>
                                          <p:attrName>ppt_x</p:attrName>
                                          <p:attrName>ppt_y</p:attrName>
                                        </p:attrNameLst>
                                      </p:cBhvr>
                                      <p:rCtr x="-19883" y="-2454"/>
                                    </p:animMotion>
                                  </p:childTnLst>
                                </p:cTn>
                              </p:par>
                              <p:par>
                                <p:cTn id="29" presetID="1" presetClass="exit"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08333E-6 -1.85185E-6 L -0.08151 -0.25833 " pathEditMode="relative" rAng="0" ptsTypes="AA">
                                      <p:cBhvr>
                                        <p:cTn id="34" dur="2000" fill="hold"/>
                                        <p:tgtEl>
                                          <p:spTgt spid="40"/>
                                        </p:tgtEl>
                                        <p:attrNameLst>
                                          <p:attrName>ppt_x</p:attrName>
                                          <p:attrName>ppt_y</p:attrName>
                                        </p:attrNameLst>
                                      </p:cBhvr>
                                      <p:rCtr x="-4076" y="-12917"/>
                                    </p:animMotion>
                                  </p:childTnLst>
                                </p:cTn>
                              </p:par>
                              <p:par>
                                <p:cTn id="35" presetID="1" presetClass="exit"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08333E-6 2.22222E-6 L 0.15573 -0.12801 " pathEditMode="relative" rAng="0" ptsTypes="AA">
                                      <p:cBhvr>
                                        <p:cTn id="42" dur="2000" fill="hold"/>
                                        <p:tgtEl>
                                          <p:spTgt spid="32"/>
                                        </p:tgtEl>
                                        <p:attrNameLst>
                                          <p:attrName>ppt_x</p:attrName>
                                          <p:attrName>ppt_y</p:attrName>
                                        </p:attrNameLst>
                                      </p:cBhvr>
                                      <p:rCtr x="7786" y="-6412"/>
                                    </p:animMotion>
                                  </p:childTnLst>
                                </p:cTn>
                              </p:par>
                              <p:par>
                                <p:cTn id="43" presetID="1" presetClass="exit"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8.33333E-7 -2.59259E-6 L 0.26823 -0.1699 " pathEditMode="relative" rAng="0" ptsTypes="AA">
                                      <p:cBhvr>
                                        <p:cTn id="50" dur="2000" fill="hold"/>
                                        <p:tgtEl>
                                          <p:spTgt spid="4"/>
                                        </p:tgtEl>
                                        <p:attrNameLst>
                                          <p:attrName>ppt_x</p:attrName>
                                          <p:attrName>ppt_y</p:attrName>
                                        </p:attrNameLst>
                                      </p:cBhvr>
                                      <p:rCtr x="13411" y="-8495"/>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75E-6 -1.85185E-6 L 0.41849 -0.18102 " pathEditMode="relative" rAng="0" ptsTypes="AA">
                                      <p:cBhvr>
                                        <p:cTn id="54" dur="2000" fill="hold"/>
                                        <p:tgtEl>
                                          <p:spTgt spid="11"/>
                                        </p:tgtEl>
                                        <p:attrNameLst>
                                          <p:attrName>ppt_x</p:attrName>
                                          <p:attrName>ppt_y</p:attrName>
                                        </p:attrNameLst>
                                      </p:cBhvr>
                                      <p:rCtr x="20924" y="-9051"/>
                                    </p:animMotion>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08333E-7 -1.48148E-6 L 0.58307 0.30093 " pathEditMode="relative" rAng="0" ptsTypes="AA">
                                      <p:cBhvr>
                                        <p:cTn id="60" dur="2000" fill="hold"/>
                                        <p:tgtEl>
                                          <p:spTgt spid="30"/>
                                        </p:tgtEl>
                                        <p:attrNameLst>
                                          <p:attrName>ppt_x</p:attrName>
                                          <p:attrName>ppt_y</p:attrName>
                                        </p:attrNameLst>
                                      </p:cBhvr>
                                      <p:rCtr x="29154" y="15046"/>
                                    </p:animMotion>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6" grpId="0" animBg="1"/>
      <p:bldP spid="57" grpId="0" animBg="1"/>
      <p:bldP spid="60" grpId="0" animBg="1"/>
      <p:bldP spid="61" grpId="0" animBg="1"/>
      <p:bldP spid="65" grpId="0" animBg="1"/>
      <p:bldP spid="51" grpId="0" animBg="1"/>
      <p:bldP spid="55" grpId="0" animBg="1"/>
      <p:bldP spid="71" grpId="0"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2800" b="1" dirty="0" err="1">
                <a:solidFill>
                  <a:schemeClr val="bg1"/>
                </a:solidFill>
              </a:rPr>
              <a:t>Meine</a:t>
            </a:r>
            <a:r>
              <a:rPr lang="en-GB" sz="2800" b="1" dirty="0">
                <a:solidFill>
                  <a:schemeClr val="bg1"/>
                </a:solidFill>
              </a:rPr>
              <a:t> </a:t>
            </a:r>
            <a:r>
              <a:rPr lang="en-GB" sz="2800" b="1" dirty="0" err="1">
                <a:solidFill>
                  <a:schemeClr val="bg1"/>
                </a:solidFill>
              </a:rPr>
              <a:t>Woche</a:t>
            </a:r>
            <a:r>
              <a:rPr lang="en-GB" sz="2800" b="1" dirty="0">
                <a:solidFill>
                  <a:schemeClr val="bg1"/>
                </a:solidFill>
              </a:rPr>
              <a:t> und </a:t>
            </a:r>
            <a:r>
              <a:rPr lang="en-GB" sz="2800" b="1" dirty="0" err="1">
                <a:solidFill>
                  <a:schemeClr val="bg1"/>
                </a:solidFill>
              </a:rPr>
              <a:t>deine</a:t>
            </a:r>
            <a:r>
              <a:rPr lang="en-GB" sz="2800" b="1" dirty="0">
                <a:solidFill>
                  <a:schemeClr val="bg1"/>
                </a:solidFill>
              </a:rPr>
              <a:t> </a:t>
            </a:r>
            <a:r>
              <a:rPr lang="en-GB" sz="2800" b="1" dirty="0" err="1">
                <a:solidFill>
                  <a:schemeClr val="bg1"/>
                </a:solidFill>
              </a:rPr>
              <a:t>Woche</a:t>
            </a:r>
            <a:endParaRPr lang="en-GB" sz="2800" b="1" dirty="0">
              <a:solidFill>
                <a:schemeClr val="bg1"/>
              </a:solidFill>
            </a:endParaRPr>
          </a:p>
        </p:txBody>
      </p:sp>
      <p:graphicFrame>
        <p:nvGraphicFramePr>
          <p:cNvPr id="11" name="Table 33">
            <a:extLst>
              <a:ext uri="{FF2B5EF4-FFF2-40B4-BE49-F238E27FC236}">
                <a16:creationId xmlns:a16="http://schemas.microsoft.com/office/drawing/2014/main" id="{834A8BF1-A5A4-4135-8114-3F52C243D258}"/>
              </a:ext>
            </a:extLst>
          </p:cNvPr>
          <p:cNvGraphicFramePr>
            <a:graphicFrameLocks noGrp="1"/>
          </p:cNvGraphicFramePr>
          <p:nvPr>
            <p:extLst>
              <p:ext uri="{D42A27DB-BD31-4B8C-83A1-F6EECF244321}">
                <p14:modId xmlns:p14="http://schemas.microsoft.com/office/powerpoint/2010/main" val="2786930930"/>
              </p:ext>
            </p:extLst>
          </p:nvPr>
        </p:nvGraphicFramePr>
        <p:xfrm>
          <a:off x="1032193" y="2595432"/>
          <a:ext cx="10127614" cy="2940437"/>
        </p:xfrm>
        <a:graphic>
          <a:graphicData uri="http://schemas.openxmlformats.org/drawingml/2006/table">
            <a:tbl>
              <a:tblPr firstRow="1" bandRow="1">
                <a:tableStyleId>{5940675A-B579-460E-94D1-54222C63F5DA}</a:tableStyleId>
              </a:tblPr>
              <a:tblGrid>
                <a:gridCol w="1446802">
                  <a:extLst>
                    <a:ext uri="{9D8B030D-6E8A-4147-A177-3AD203B41FA5}">
                      <a16:colId xmlns:a16="http://schemas.microsoft.com/office/drawing/2014/main" val="4249711174"/>
                    </a:ext>
                  </a:extLst>
                </a:gridCol>
                <a:gridCol w="1446802">
                  <a:extLst>
                    <a:ext uri="{9D8B030D-6E8A-4147-A177-3AD203B41FA5}">
                      <a16:colId xmlns:a16="http://schemas.microsoft.com/office/drawing/2014/main" val="4286964079"/>
                    </a:ext>
                  </a:extLst>
                </a:gridCol>
                <a:gridCol w="1446802">
                  <a:extLst>
                    <a:ext uri="{9D8B030D-6E8A-4147-A177-3AD203B41FA5}">
                      <a16:colId xmlns:a16="http://schemas.microsoft.com/office/drawing/2014/main" val="1467065194"/>
                    </a:ext>
                  </a:extLst>
                </a:gridCol>
                <a:gridCol w="1446802">
                  <a:extLst>
                    <a:ext uri="{9D8B030D-6E8A-4147-A177-3AD203B41FA5}">
                      <a16:colId xmlns:a16="http://schemas.microsoft.com/office/drawing/2014/main" val="1343658125"/>
                    </a:ext>
                  </a:extLst>
                </a:gridCol>
                <a:gridCol w="1446802">
                  <a:extLst>
                    <a:ext uri="{9D8B030D-6E8A-4147-A177-3AD203B41FA5}">
                      <a16:colId xmlns:a16="http://schemas.microsoft.com/office/drawing/2014/main" val="3052976959"/>
                    </a:ext>
                  </a:extLst>
                </a:gridCol>
                <a:gridCol w="1446802">
                  <a:extLst>
                    <a:ext uri="{9D8B030D-6E8A-4147-A177-3AD203B41FA5}">
                      <a16:colId xmlns:a16="http://schemas.microsoft.com/office/drawing/2014/main" val="48790419"/>
                    </a:ext>
                  </a:extLst>
                </a:gridCol>
                <a:gridCol w="1446802">
                  <a:extLst>
                    <a:ext uri="{9D8B030D-6E8A-4147-A177-3AD203B41FA5}">
                      <a16:colId xmlns:a16="http://schemas.microsoft.com/office/drawing/2014/main" val="3174875415"/>
                    </a:ext>
                  </a:extLst>
                </a:gridCol>
              </a:tblGrid>
              <a:tr h="686763">
                <a:tc>
                  <a:txBody>
                    <a:bodyPr/>
                    <a:lstStyle/>
                    <a:p>
                      <a:pPr algn="ctr"/>
                      <a:r>
                        <a:rPr lang="en-GB" sz="2000" b="1" dirty="0">
                          <a:solidFill>
                            <a:schemeClr val="accent1">
                              <a:lumMod val="50000"/>
                            </a:schemeClr>
                          </a:solidFill>
                        </a:rPr>
                        <a:t>Mo</a:t>
                      </a:r>
                    </a:p>
                  </a:txBody>
                  <a:tcPr anchor="ctr"/>
                </a:tc>
                <a:tc>
                  <a:txBody>
                    <a:bodyPr/>
                    <a:lstStyle/>
                    <a:p>
                      <a:pPr algn="ctr"/>
                      <a:r>
                        <a:rPr lang="en-GB" sz="2000" b="1" dirty="0">
                          <a:solidFill>
                            <a:schemeClr val="accent1">
                              <a:lumMod val="50000"/>
                            </a:schemeClr>
                          </a:solidFill>
                        </a:rPr>
                        <a:t>Di</a:t>
                      </a:r>
                    </a:p>
                  </a:txBody>
                  <a:tcPr anchor="ctr"/>
                </a:tc>
                <a:tc>
                  <a:txBody>
                    <a:bodyPr/>
                    <a:lstStyle/>
                    <a:p>
                      <a:pPr algn="ctr"/>
                      <a:r>
                        <a:rPr lang="en-GB" sz="2000" b="1" dirty="0">
                          <a:solidFill>
                            <a:schemeClr val="accent1">
                              <a:lumMod val="50000"/>
                            </a:schemeClr>
                          </a:solidFill>
                        </a:rPr>
                        <a:t>Mi</a:t>
                      </a:r>
                    </a:p>
                  </a:txBody>
                  <a:tcPr anchor="ctr"/>
                </a:tc>
                <a:tc>
                  <a:txBody>
                    <a:bodyPr/>
                    <a:lstStyle/>
                    <a:p>
                      <a:pPr algn="ctr"/>
                      <a:r>
                        <a:rPr lang="en-GB" sz="2000" b="1" dirty="0">
                          <a:solidFill>
                            <a:schemeClr val="accent1">
                              <a:lumMod val="50000"/>
                            </a:schemeClr>
                          </a:solidFill>
                        </a:rPr>
                        <a:t>Do</a:t>
                      </a:r>
                    </a:p>
                  </a:txBody>
                  <a:tcPr anchor="ctr"/>
                </a:tc>
                <a:tc>
                  <a:txBody>
                    <a:bodyPr/>
                    <a:lstStyle/>
                    <a:p>
                      <a:pPr algn="ctr"/>
                      <a:r>
                        <a:rPr lang="en-GB" sz="2000" b="1" dirty="0">
                          <a:solidFill>
                            <a:schemeClr val="accent1">
                              <a:lumMod val="50000"/>
                            </a:schemeClr>
                          </a:solidFill>
                        </a:rPr>
                        <a:t>Fr</a:t>
                      </a:r>
                    </a:p>
                  </a:txBody>
                  <a:tcPr anchor="ctr"/>
                </a:tc>
                <a:tc>
                  <a:txBody>
                    <a:bodyPr/>
                    <a:lstStyle/>
                    <a:p>
                      <a:pPr algn="ctr"/>
                      <a:r>
                        <a:rPr lang="en-GB" sz="2000" b="1" dirty="0">
                          <a:solidFill>
                            <a:schemeClr val="accent1">
                              <a:lumMod val="50000"/>
                            </a:schemeClr>
                          </a:solidFill>
                        </a:rPr>
                        <a:t>Sa</a:t>
                      </a:r>
                    </a:p>
                  </a:txBody>
                  <a:tcPr anchor="ctr"/>
                </a:tc>
                <a:tc>
                  <a:txBody>
                    <a:bodyPr/>
                    <a:lstStyle/>
                    <a:p>
                      <a:pPr algn="ctr"/>
                      <a:r>
                        <a:rPr lang="en-GB" sz="2000" b="1" dirty="0">
                          <a:solidFill>
                            <a:schemeClr val="accent1">
                              <a:lumMod val="50000"/>
                            </a:schemeClr>
                          </a:solidFill>
                        </a:rPr>
                        <a:t>So</a:t>
                      </a:r>
                    </a:p>
                  </a:txBody>
                  <a:tcPr anchor="ctr"/>
                </a:tc>
                <a:extLst>
                  <a:ext uri="{0D108BD9-81ED-4DB2-BD59-A6C34878D82A}">
                    <a16:rowId xmlns:a16="http://schemas.microsoft.com/office/drawing/2014/main" val="380496001"/>
                  </a:ext>
                </a:extLst>
              </a:tr>
              <a:tr h="225367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11789771"/>
                  </a:ext>
                </a:extLst>
              </a:tr>
            </a:tbl>
          </a:graphicData>
        </a:graphic>
      </p:graphicFrame>
      <p:sp>
        <p:nvSpPr>
          <p:cNvPr id="12" name="TextBox 11">
            <a:extLst>
              <a:ext uri="{FF2B5EF4-FFF2-40B4-BE49-F238E27FC236}">
                <a16:creationId xmlns:a16="http://schemas.microsoft.com/office/drawing/2014/main" id="{BED3665A-3F18-4649-8E8A-F56C6D4963D5}"/>
              </a:ext>
            </a:extLst>
          </p:cNvPr>
          <p:cNvSpPr txBox="1"/>
          <p:nvPr/>
        </p:nvSpPr>
        <p:spPr>
          <a:xfrm>
            <a:off x="125223" y="1648879"/>
            <a:ext cx="11541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F0302020204030204"/>
              </a:rPr>
              <a:t>W</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as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macht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dein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Partner/</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deine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Partnerin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 Mach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rPr>
              <a:t>Notizen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rPr>
              <a:t>!</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8139448" y="247046"/>
            <a:ext cx="381787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6128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413505"/>
            <a:ext cx="11719875" cy="46628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ask an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open question</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we place a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 word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directly in front of the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verb:</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The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word order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w-questions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 similar to that of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statements</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word order 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Wann</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err="1">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gehst</a:t>
            </a:r>
            <a:r>
              <a:rPr kumimoji="0" lang="en-US" sz="2200" b="1"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du</a:t>
            </a:r>
            <a:r>
              <a:rPr kumimoji="0" lang="en-US" sz="2200" b="0"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die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Bibliothek</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Am </a:t>
            </a:r>
            <a:r>
              <a:rPr kumimoji="0" lang="en-US" sz="2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Donnerstag</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err="1">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gehe</a:t>
            </a:r>
            <a:r>
              <a:rPr kumimoji="0" lang="en-US" sz="2200" b="1"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ich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die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Bibliothek</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a:t>
            </a:r>
            <a:r>
              <a:rPr lang="en-GB" sz="3600" b="1" dirty="0" err="1">
                <a:solidFill>
                  <a:schemeClr val="bg1"/>
                </a:solidFill>
              </a:rPr>
              <a:t>Fragen</a:t>
            </a:r>
            <a:r>
              <a:rPr lang="en-GB" sz="3600" b="1" dirty="0">
                <a:solidFill>
                  <a:schemeClr val="bg1"/>
                </a:solidFill>
              </a:rPr>
              <a:t> und WO2</a:t>
            </a:r>
          </a:p>
        </p:txBody>
      </p:sp>
      <p:sp>
        <p:nvSpPr>
          <p:cNvPr id="35" name="TextBox 34">
            <a:extLst>
              <a:ext uri="{FF2B5EF4-FFF2-40B4-BE49-F238E27FC236}">
                <a16:creationId xmlns:a16="http://schemas.microsoft.com/office/drawing/2014/main" id="{5003DA7D-FD3B-45BD-BA5B-EEB8620A0E68}"/>
              </a:ext>
            </a:extLst>
          </p:cNvPr>
          <p:cNvSpPr txBox="1"/>
          <p:nvPr/>
        </p:nvSpPr>
        <p:spPr>
          <a:xfrm>
            <a:off x="321450" y="2422204"/>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Closed</a:t>
            </a:r>
          </a:p>
        </p:txBody>
      </p:sp>
      <p:sp>
        <p:nvSpPr>
          <p:cNvPr id="36" name="TextBox 35">
            <a:extLst>
              <a:ext uri="{FF2B5EF4-FFF2-40B4-BE49-F238E27FC236}">
                <a16:creationId xmlns:a16="http://schemas.microsoft.com/office/drawing/2014/main" id="{1C6FCAF0-414F-491A-B0A2-18AD12530E46}"/>
              </a:ext>
            </a:extLst>
          </p:cNvPr>
          <p:cNvSpPr txBox="1"/>
          <p:nvPr/>
        </p:nvSpPr>
        <p:spPr>
          <a:xfrm>
            <a:off x="333820" y="2987636"/>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Open</a:t>
            </a: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p:cNvSpPr txBox="1"/>
          <p:nvPr/>
        </p:nvSpPr>
        <p:spPr>
          <a:xfrm>
            <a:off x="7507681" y="2351965"/>
            <a:ext cx="4181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Are you </a:t>
            </a:r>
            <a:r>
              <a:rPr kumimoji="0" lang="en-GB" sz="22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going to the library?</a:t>
            </a:r>
          </a:p>
        </p:txBody>
      </p:sp>
      <p:sp>
        <p:nvSpPr>
          <p:cNvPr id="2" name="TextBox 1">
            <a:extLst>
              <a:ext uri="{FF2B5EF4-FFF2-40B4-BE49-F238E27FC236}">
                <a16:creationId xmlns:a16="http://schemas.microsoft.com/office/drawing/2014/main" id="{D32B9685-F851-4C97-85B4-F542452C5B00}"/>
              </a:ext>
            </a:extLst>
          </p:cNvPr>
          <p:cNvSpPr txBox="1"/>
          <p:nvPr/>
        </p:nvSpPr>
        <p:spPr>
          <a:xfrm>
            <a:off x="2862220" y="2422204"/>
            <a:ext cx="3850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Gehst</a:t>
            </a:r>
            <a:r>
              <a:rPr kumimoji="0" lang="en-GB"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die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Bibliothek</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D428A348-18BF-4C51-A8F9-75123607F124}"/>
              </a:ext>
            </a:extLst>
          </p:cNvPr>
          <p:cNvSpPr txBox="1"/>
          <p:nvPr/>
        </p:nvSpPr>
        <p:spPr>
          <a:xfrm>
            <a:off x="2138255" y="2964097"/>
            <a:ext cx="45746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Wann</a:t>
            </a:r>
            <a:r>
              <a:rPr kumimoji="0" lang="en-GB"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gehst</a:t>
            </a:r>
            <a:r>
              <a:rPr kumimoji="0" lang="en-GB"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die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Bibliothek</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6E6AD75E-46CE-4CD6-9F03-4870C10147A7}"/>
              </a:ext>
            </a:extLst>
          </p:cNvPr>
          <p:cNvSpPr txBox="1"/>
          <p:nvPr/>
        </p:nvSpPr>
        <p:spPr>
          <a:xfrm>
            <a:off x="6801196" y="2920406"/>
            <a:ext cx="50596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When</a:t>
            </a:r>
            <a:r>
              <a:rPr kumimoji="0" lang="en-GB" sz="22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are you </a:t>
            </a:r>
            <a:r>
              <a:rPr kumimoji="0" lang="en-GB" sz="22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going to the library?</a:t>
            </a: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3408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 grpId="0"/>
      <p:bldP spid="32"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irt&#10;&#10;Description automatically generated">
            <a:extLst>
              <a:ext uri="{FF2B5EF4-FFF2-40B4-BE49-F238E27FC236}">
                <a16:creationId xmlns:a16="http://schemas.microsoft.com/office/drawing/2014/main" id="{4CD039C4-5B80-41FD-82B4-23B63C723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77" y="3695688"/>
            <a:ext cx="1451407" cy="24369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56477"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Wie </a:t>
            </a:r>
            <a:r>
              <a:rPr lang="en-GB" sz="3600" b="1" dirty="0" err="1">
                <a:solidFill>
                  <a:schemeClr val="bg1"/>
                </a:solidFill>
              </a:rPr>
              <a:t>läuft’s</a:t>
            </a:r>
            <a:r>
              <a:rPr lang="en-GB" sz="3600" b="1" dirty="0">
                <a:solidFill>
                  <a:schemeClr val="bg1"/>
                </a:solidFill>
              </a:rPr>
              <a:t>?</a:t>
            </a:r>
          </a:p>
        </p:txBody>
      </p:sp>
      <p:sp>
        <p:nvSpPr>
          <p:cNvPr id="2" name="TextBox 1">
            <a:extLst>
              <a:ext uri="{FF2B5EF4-FFF2-40B4-BE49-F238E27FC236}">
                <a16:creationId xmlns:a16="http://schemas.microsoft.com/office/drawing/2014/main" id="{C79F7106-DA1C-4A9A-A2A7-142385FDE37F}"/>
              </a:ext>
            </a:extLst>
          </p:cNvPr>
          <p:cNvSpPr txBox="1"/>
          <p:nvPr/>
        </p:nvSpPr>
        <p:spPr>
          <a:xfrm>
            <a:off x="157226" y="1331780"/>
            <a:ext cx="11842713" cy="1107996"/>
          </a:xfrm>
          <a:prstGeom prst="rect">
            <a:avLst/>
          </a:prstGeom>
          <a:noFill/>
        </p:spPr>
        <p:txBody>
          <a:bodyPr wrap="square" rtlCol="0">
            <a:spAutoFit/>
          </a:bodyPr>
          <a:lstStyle/>
          <a:p>
            <a:pPr>
              <a:defRPr/>
            </a:pPr>
            <a:r>
              <a:rPr lang="en-GB" sz="2200" dirty="0">
                <a:solidFill>
                  <a:schemeClr val="accent1">
                    <a:lumMod val="50000"/>
                  </a:schemeClr>
                </a:solidFill>
              </a:rPr>
              <a:t>Wolfgang hat </a:t>
            </a:r>
            <a:r>
              <a:rPr lang="en-GB" sz="2200" dirty="0" err="1">
                <a:solidFill>
                  <a:schemeClr val="accent1">
                    <a:lumMod val="50000"/>
                  </a:schemeClr>
                </a:solidFill>
              </a:rPr>
              <a:t>ein</a:t>
            </a:r>
            <a:r>
              <a:rPr lang="en-GB" sz="2200" dirty="0">
                <a:solidFill>
                  <a:schemeClr val="accent1">
                    <a:lumMod val="50000"/>
                  </a:schemeClr>
                </a:solidFill>
              </a:rPr>
              <a:t> Problem! </a:t>
            </a:r>
            <a:r>
              <a:rPr lang="en-GB" sz="2200" dirty="0" err="1">
                <a:solidFill>
                  <a:schemeClr val="accent1">
                    <a:lumMod val="50000"/>
                  </a:schemeClr>
                </a:solidFill>
              </a:rPr>
              <a:t>Er</a:t>
            </a:r>
            <a:r>
              <a:rPr lang="en-GB" sz="2200" dirty="0">
                <a:solidFill>
                  <a:schemeClr val="accent1">
                    <a:lumMod val="50000"/>
                  </a:schemeClr>
                </a:solidFill>
              </a:rPr>
              <a:t> </a:t>
            </a:r>
            <a:r>
              <a:rPr lang="en-GB" sz="2200" dirty="0" err="1">
                <a:solidFill>
                  <a:schemeClr val="accent1">
                    <a:lumMod val="50000"/>
                  </a:schemeClr>
                </a:solidFill>
              </a:rPr>
              <a:t>denkt</a:t>
            </a:r>
            <a:r>
              <a:rPr lang="en-GB" sz="2200" dirty="0">
                <a:solidFill>
                  <a:schemeClr val="accent1">
                    <a:lumMod val="50000"/>
                  </a:schemeClr>
                </a:solidFill>
              </a:rPr>
              <a:t>, Mia </a:t>
            </a:r>
            <a:r>
              <a:rPr lang="en-GB" sz="2200" dirty="0" err="1">
                <a:solidFill>
                  <a:schemeClr val="accent1">
                    <a:lumMod val="50000"/>
                  </a:schemeClr>
                </a:solidFill>
              </a:rPr>
              <a:t>kann</a:t>
            </a:r>
            <a:r>
              <a:rPr lang="en-GB" sz="2200" dirty="0">
                <a:solidFill>
                  <a:schemeClr val="accent1">
                    <a:lumMod val="50000"/>
                  </a:schemeClr>
                </a:solidFill>
              </a:rPr>
              <a:t> </a:t>
            </a:r>
            <a:r>
              <a:rPr lang="en-GB" sz="2200" dirty="0" err="1">
                <a:solidFill>
                  <a:schemeClr val="accent1">
                    <a:lumMod val="50000"/>
                  </a:schemeClr>
                </a:solidFill>
              </a:rPr>
              <a:t>helfen</a:t>
            </a:r>
            <a:r>
              <a:rPr lang="en-GB" sz="2200" dirty="0">
                <a:solidFill>
                  <a:schemeClr val="accent1">
                    <a:lumMod val="50000"/>
                  </a:schemeClr>
                </a:solidFill>
              </a:rPr>
              <a:t>. </a:t>
            </a:r>
            <a:r>
              <a:rPr lang="en-GB" sz="2200" dirty="0" err="1">
                <a:solidFill>
                  <a:schemeClr val="accent1">
                    <a:lumMod val="50000"/>
                  </a:schemeClr>
                </a:solidFill>
              </a:rPr>
              <a:t>Er</a:t>
            </a:r>
            <a:r>
              <a:rPr lang="en-GB" sz="2200" dirty="0">
                <a:solidFill>
                  <a:schemeClr val="accent1">
                    <a:lumMod val="50000"/>
                  </a:schemeClr>
                </a:solidFill>
              </a:rPr>
              <a:t> </a:t>
            </a:r>
            <a:r>
              <a:rPr lang="en-GB" sz="2200" dirty="0" err="1">
                <a:solidFill>
                  <a:schemeClr val="accent1">
                    <a:lumMod val="50000"/>
                  </a:schemeClr>
                </a:solidFill>
              </a:rPr>
              <a:t>redet</a:t>
            </a:r>
            <a:r>
              <a:rPr lang="en-GB" sz="2200" dirty="0">
                <a:solidFill>
                  <a:schemeClr val="accent1">
                    <a:lumMod val="50000"/>
                  </a:schemeClr>
                </a:solidFill>
              </a:rPr>
              <a:t> </a:t>
            </a:r>
            <a:r>
              <a:rPr lang="en-GB" sz="2200" dirty="0" err="1">
                <a:solidFill>
                  <a:schemeClr val="accent1">
                    <a:lumMod val="50000"/>
                  </a:schemeClr>
                </a:solidFill>
              </a:rPr>
              <a:t>mit</a:t>
            </a:r>
            <a:r>
              <a:rPr lang="en-GB" sz="2200" dirty="0">
                <a:solidFill>
                  <a:schemeClr val="accent1">
                    <a:lumMod val="50000"/>
                  </a:schemeClr>
                </a:solidFill>
              </a:rPr>
              <a:t> Mia am </a:t>
            </a:r>
            <a:r>
              <a:rPr lang="en-GB" sz="2200" dirty="0" err="1">
                <a:solidFill>
                  <a:schemeClr val="accent1">
                    <a:lumMod val="50000"/>
                  </a:schemeClr>
                </a:solidFill>
              </a:rPr>
              <a:t>Telefon</a:t>
            </a:r>
            <a:r>
              <a:rPr lang="en-GB" sz="2200" dirty="0">
                <a:solidFill>
                  <a:schemeClr val="accent1">
                    <a:lumMod val="50000"/>
                  </a:schemeClr>
                </a:solidFill>
              </a:rPr>
              <a:t>.</a:t>
            </a:r>
          </a:p>
          <a:p>
            <a:pPr>
              <a:defRPr/>
            </a:pPr>
            <a:endParaRPr lang="en-GB" sz="2200" dirty="0">
              <a:solidFill>
                <a:schemeClr val="accent1">
                  <a:lumMod val="50000"/>
                </a:schemeClr>
              </a:solidFill>
            </a:endParaRPr>
          </a:p>
          <a:p>
            <a:pPr>
              <a:defRPr/>
            </a:pPr>
            <a:r>
              <a:rPr lang="en-GB" sz="2200" dirty="0">
                <a:solidFill>
                  <a:schemeClr val="accent1">
                    <a:lumMod val="50000"/>
                  </a:schemeClr>
                </a:solidFill>
              </a:rPr>
              <a:t>Is the missing word a question word or a time phrase? Write ‘Q’ or ‘T’.</a:t>
            </a:r>
          </a:p>
        </p:txBody>
      </p:sp>
      <p:pic>
        <p:nvPicPr>
          <p:cNvPr id="9" name="Picture 8">
            <a:extLst>
              <a:ext uri="{FF2B5EF4-FFF2-40B4-BE49-F238E27FC236}">
                <a16:creationId xmlns:a16="http://schemas.microsoft.com/office/drawing/2014/main" id="{C715CEB7-ACEA-4AB6-B1C1-B9E6C3438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372" y="1973669"/>
            <a:ext cx="1728829" cy="1722019"/>
          </a:xfrm>
          <a:prstGeom prst="rect">
            <a:avLst/>
          </a:prstGeom>
        </p:spPr>
      </p:pic>
      <p:pic>
        <p:nvPicPr>
          <p:cNvPr id="12" name="Picture 2" descr="Phone Clip Art">
            <a:extLst>
              <a:ext uri="{FF2B5EF4-FFF2-40B4-BE49-F238E27FC236}">
                <a16:creationId xmlns:a16="http://schemas.microsoft.com/office/drawing/2014/main" id="{4471A726-DEDE-4743-8B0B-569FA19590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16" y="5102220"/>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8037A646-E23A-4495-89A7-E6976A360BCA}"/>
              </a:ext>
            </a:extLst>
          </p:cNvPr>
          <p:cNvSpPr/>
          <p:nvPr/>
        </p:nvSpPr>
        <p:spPr>
          <a:xfrm>
            <a:off x="3056477" y="2671011"/>
            <a:ext cx="3234154" cy="3440121"/>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6" name="TextBox 15">
            <a:hlinkClick r:id="" action="ppaction://noaction">
              <a:snd r:embed="rId7" name="1beep.wav"/>
            </a:hlinkClick>
            <a:extLst>
              <a:ext uri="{FF2B5EF4-FFF2-40B4-BE49-F238E27FC236}">
                <a16:creationId xmlns:a16="http://schemas.microsoft.com/office/drawing/2014/main" id="{5649E52A-984F-4F97-BB25-EFC42B643280}"/>
              </a:ext>
            </a:extLst>
          </p:cNvPr>
          <p:cNvSpPr txBox="1"/>
          <p:nvPr/>
        </p:nvSpPr>
        <p:spPr>
          <a:xfrm>
            <a:off x="3896671" y="283467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1 </a:t>
            </a:r>
          </a:p>
        </p:txBody>
      </p:sp>
      <p:sp>
        <p:nvSpPr>
          <p:cNvPr id="19" name="Speech Bubble: Rectangle with Corners Rounded 18">
            <a:extLst>
              <a:ext uri="{FF2B5EF4-FFF2-40B4-BE49-F238E27FC236}">
                <a16:creationId xmlns:a16="http://schemas.microsoft.com/office/drawing/2014/main" id="{958C55B3-8BAA-4A13-9513-086A411AA442}"/>
              </a:ext>
            </a:extLst>
          </p:cNvPr>
          <p:cNvSpPr/>
          <p:nvPr/>
        </p:nvSpPr>
        <p:spPr>
          <a:xfrm flipH="1">
            <a:off x="6464200" y="2662080"/>
            <a:ext cx="3332689" cy="3440121"/>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pic>
        <p:nvPicPr>
          <p:cNvPr id="13" name="Picture 2" descr="Phone Clip Art">
            <a:extLst>
              <a:ext uri="{FF2B5EF4-FFF2-40B4-BE49-F238E27FC236}">
                <a16:creationId xmlns:a16="http://schemas.microsoft.com/office/drawing/2014/main" id="{D31B4327-2CB9-45A6-9928-49795D5D7C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103144" y="3120357"/>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 action="ppaction://noaction">
              <a:snd r:embed="rId8" name="3beep.wav"/>
            </a:hlinkClick>
            <a:extLst>
              <a:ext uri="{FF2B5EF4-FFF2-40B4-BE49-F238E27FC236}">
                <a16:creationId xmlns:a16="http://schemas.microsoft.com/office/drawing/2014/main" id="{F21CC7D2-EBBF-48E5-AA15-47FD292B5752}"/>
              </a:ext>
            </a:extLst>
          </p:cNvPr>
          <p:cNvSpPr txBox="1"/>
          <p:nvPr/>
        </p:nvSpPr>
        <p:spPr>
          <a:xfrm>
            <a:off x="3896671" y="3460402"/>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3 </a:t>
            </a:r>
          </a:p>
        </p:txBody>
      </p:sp>
      <p:sp>
        <p:nvSpPr>
          <p:cNvPr id="24" name="TextBox 23">
            <a:hlinkClick r:id="" action="ppaction://noaction">
              <a:snd r:embed="rId9" name="5beep.wav"/>
            </a:hlinkClick>
            <a:extLst>
              <a:ext uri="{FF2B5EF4-FFF2-40B4-BE49-F238E27FC236}">
                <a16:creationId xmlns:a16="http://schemas.microsoft.com/office/drawing/2014/main" id="{DC219FAD-5A9A-4C50-BF4B-085F1CAD13E8}"/>
              </a:ext>
            </a:extLst>
          </p:cNvPr>
          <p:cNvSpPr txBox="1"/>
          <p:nvPr/>
        </p:nvSpPr>
        <p:spPr>
          <a:xfrm>
            <a:off x="3896671" y="4086125"/>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5 </a:t>
            </a:r>
          </a:p>
        </p:txBody>
      </p:sp>
      <p:sp>
        <p:nvSpPr>
          <p:cNvPr id="25" name="TextBox 24">
            <a:hlinkClick r:id="" action="ppaction://noaction">
              <a:snd r:embed="rId10" name="wo ist hier beep.wav"/>
            </a:hlinkClick>
            <a:extLst>
              <a:ext uri="{FF2B5EF4-FFF2-40B4-BE49-F238E27FC236}">
                <a16:creationId xmlns:a16="http://schemas.microsoft.com/office/drawing/2014/main" id="{5E17C9F0-E48D-4CDF-A92D-865457D3F63F}"/>
              </a:ext>
            </a:extLst>
          </p:cNvPr>
          <p:cNvSpPr txBox="1"/>
          <p:nvPr/>
        </p:nvSpPr>
        <p:spPr>
          <a:xfrm>
            <a:off x="3896671" y="4711848"/>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7 </a:t>
            </a:r>
          </a:p>
        </p:txBody>
      </p:sp>
      <p:sp>
        <p:nvSpPr>
          <p:cNvPr id="26" name="TextBox 25">
            <a:hlinkClick r:id="" action="ppaction://noaction">
              <a:snd r:embed="rId11" name="9beep.wav"/>
            </a:hlinkClick>
            <a:extLst>
              <a:ext uri="{FF2B5EF4-FFF2-40B4-BE49-F238E27FC236}">
                <a16:creationId xmlns:a16="http://schemas.microsoft.com/office/drawing/2014/main" id="{55C1C5DC-5499-4C79-960F-03E7B83B7DDD}"/>
              </a:ext>
            </a:extLst>
          </p:cNvPr>
          <p:cNvSpPr txBox="1"/>
          <p:nvPr/>
        </p:nvSpPr>
        <p:spPr>
          <a:xfrm>
            <a:off x="3896671" y="533756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9 </a:t>
            </a:r>
          </a:p>
        </p:txBody>
      </p:sp>
      <p:sp>
        <p:nvSpPr>
          <p:cNvPr id="4" name="TextBox 3">
            <a:extLst>
              <a:ext uri="{FF2B5EF4-FFF2-40B4-BE49-F238E27FC236}">
                <a16:creationId xmlns:a16="http://schemas.microsoft.com/office/drawing/2014/main" id="{AB39D963-C825-47AE-A510-B5B9B0F1D4F1}"/>
              </a:ext>
            </a:extLst>
          </p:cNvPr>
          <p:cNvSpPr txBox="1"/>
          <p:nvPr/>
        </p:nvSpPr>
        <p:spPr>
          <a:xfrm>
            <a:off x="4925899" y="2982908"/>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28" name="TextBox 27">
            <a:extLst>
              <a:ext uri="{FF2B5EF4-FFF2-40B4-BE49-F238E27FC236}">
                <a16:creationId xmlns:a16="http://schemas.microsoft.com/office/drawing/2014/main" id="{79D16DEB-6D0B-4B85-BF8F-2FB9DF52783A}"/>
              </a:ext>
            </a:extLst>
          </p:cNvPr>
          <p:cNvSpPr txBox="1"/>
          <p:nvPr/>
        </p:nvSpPr>
        <p:spPr>
          <a:xfrm>
            <a:off x="4925898" y="3594657"/>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29" name="TextBox 28">
            <a:extLst>
              <a:ext uri="{FF2B5EF4-FFF2-40B4-BE49-F238E27FC236}">
                <a16:creationId xmlns:a16="http://schemas.microsoft.com/office/drawing/2014/main" id="{B2C6E8D5-08DD-4647-A029-900D740F627D}"/>
              </a:ext>
            </a:extLst>
          </p:cNvPr>
          <p:cNvSpPr txBox="1"/>
          <p:nvPr/>
        </p:nvSpPr>
        <p:spPr>
          <a:xfrm>
            <a:off x="4925898" y="4206405"/>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30" name="TextBox 29">
            <a:extLst>
              <a:ext uri="{FF2B5EF4-FFF2-40B4-BE49-F238E27FC236}">
                <a16:creationId xmlns:a16="http://schemas.microsoft.com/office/drawing/2014/main" id="{C3D5114B-9437-49A3-9139-5166B691C4A9}"/>
              </a:ext>
            </a:extLst>
          </p:cNvPr>
          <p:cNvSpPr txBox="1"/>
          <p:nvPr/>
        </p:nvSpPr>
        <p:spPr>
          <a:xfrm>
            <a:off x="4925898" y="4818153"/>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31" name="TextBox 30">
            <a:extLst>
              <a:ext uri="{FF2B5EF4-FFF2-40B4-BE49-F238E27FC236}">
                <a16:creationId xmlns:a16="http://schemas.microsoft.com/office/drawing/2014/main" id="{EF0BC79C-CC14-4167-8904-9AEFF70C2183}"/>
              </a:ext>
            </a:extLst>
          </p:cNvPr>
          <p:cNvSpPr txBox="1"/>
          <p:nvPr/>
        </p:nvSpPr>
        <p:spPr>
          <a:xfrm>
            <a:off x="4925897" y="5429902"/>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32" name="TextBox 31">
            <a:hlinkClick r:id="" action="ppaction://noaction">
              <a:snd r:embed="rId12" name="2 beep.wav"/>
            </a:hlinkClick>
            <a:extLst>
              <a:ext uri="{FF2B5EF4-FFF2-40B4-BE49-F238E27FC236}">
                <a16:creationId xmlns:a16="http://schemas.microsoft.com/office/drawing/2014/main" id="{D2261CCD-DBD7-470A-89E8-71F288CF8ABF}"/>
              </a:ext>
            </a:extLst>
          </p:cNvPr>
          <p:cNvSpPr txBox="1"/>
          <p:nvPr/>
        </p:nvSpPr>
        <p:spPr>
          <a:xfrm>
            <a:off x="7402931" y="2835366"/>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2 </a:t>
            </a:r>
          </a:p>
        </p:txBody>
      </p:sp>
      <p:sp>
        <p:nvSpPr>
          <p:cNvPr id="33" name="TextBox 32">
            <a:hlinkClick r:id="" action="ppaction://noaction">
              <a:snd r:embed="rId13" name="4 beep.wav"/>
            </a:hlinkClick>
            <a:extLst>
              <a:ext uri="{FF2B5EF4-FFF2-40B4-BE49-F238E27FC236}">
                <a16:creationId xmlns:a16="http://schemas.microsoft.com/office/drawing/2014/main" id="{64BEA7C7-6EF7-480C-8554-66BF5CE3D584}"/>
              </a:ext>
            </a:extLst>
          </p:cNvPr>
          <p:cNvSpPr txBox="1"/>
          <p:nvPr/>
        </p:nvSpPr>
        <p:spPr>
          <a:xfrm>
            <a:off x="7402931" y="346108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4 </a:t>
            </a:r>
          </a:p>
        </p:txBody>
      </p:sp>
      <p:sp>
        <p:nvSpPr>
          <p:cNvPr id="34" name="TextBox 33">
            <a:hlinkClick r:id="" action="ppaction://noaction">
              <a:snd r:embed="rId14" name="6 beep.wav"/>
            </a:hlinkClick>
            <a:extLst>
              <a:ext uri="{FF2B5EF4-FFF2-40B4-BE49-F238E27FC236}">
                <a16:creationId xmlns:a16="http://schemas.microsoft.com/office/drawing/2014/main" id="{7B251B02-48A4-4AC0-A856-8B9AD3B93FF4}"/>
              </a:ext>
            </a:extLst>
          </p:cNvPr>
          <p:cNvSpPr txBox="1"/>
          <p:nvPr/>
        </p:nvSpPr>
        <p:spPr>
          <a:xfrm>
            <a:off x="7402931" y="4086812"/>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6 </a:t>
            </a:r>
          </a:p>
        </p:txBody>
      </p:sp>
      <p:sp>
        <p:nvSpPr>
          <p:cNvPr id="35" name="TextBox 34">
            <a:hlinkClick r:id="" action="ppaction://noaction">
              <a:snd r:embed="rId15" name="8 beep.wav"/>
            </a:hlinkClick>
            <a:extLst>
              <a:ext uri="{FF2B5EF4-FFF2-40B4-BE49-F238E27FC236}">
                <a16:creationId xmlns:a16="http://schemas.microsoft.com/office/drawing/2014/main" id="{185D4137-AF18-4586-AFF2-1D10499BFC89}"/>
              </a:ext>
            </a:extLst>
          </p:cNvPr>
          <p:cNvSpPr txBox="1"/>
          <p:nvPr/>
        </p:nvSpPr>
        <p:spPr>
          <a:xfrm>
            <a:off x="7402931" y="4712535"/>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8 </a:t>
            </a:r>
          </a:p>
        </p:txBody>
      </p:sp>
      <p:sp>
        <p:nvSpPr>
          <p:cNvPr id="36" name="TextBox 35">
            <a:hlinkClick r:id="" action="ppaction://noaction">
              <a:snd r:embed="rId16" name="10 beep.wav"/>
            </a:hlinkClick>
            <a:extLst>
              <a:ext uri="{FF2B5EF4-FFF2-40B4-BE49-F238E27FC236}">
                <a16:creationId xmlns:a16="http://schemas.microsoft.com/office/drawing/2014/main" id="{1AE136F0-6509-4CB9-B33F-CB145AD891DA}"/>
              </a:ext>
            </a:extLst>
          </p:cNvPr>
          <p:cNvSpPr txBox="1"/>
          <p:nvPr/>
        </p:nvSpPr>
        <p:spPr>
          <a:xfrm>
            <a:off x="7402931" y="5338256"/>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10</a:t>
            </a:r>
          </a:p>
        </p:txBody>
      </p:sp>
      <p:sp>
        <p:nvSpPr>
          <p:cNvPr id="38" name="TextBox 37">
            <a:extLst>
              <a:ext uri="{FF2B5EF4-FFF2-40B4-BE49-F238E27FC236}">
                <a16:creationId xmlns:a16="http://schemas.microsoft.com/office/drawing/2014/main" id="{8F64C034-7DDD-4987-88D5-7EFF88CC6F2A}"/>
              </a:ext>
            </a:extLst>
          </p:cNvPr>
          <p:cNvSpPr txBox="1"/>
          <p:nvPr/>
        </p:nvSpPr>
        <p:spPr>
          <a:xfrm>
            <a:off x="8432159" y="2983595"/>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39" name="TextBox 38">
            <a:extLst>
              <a:ext uri="{FF2B5EF4-FFF2-40B4-BE49-F238E27FC236}">
                <a16:creationId xmlns:a16="http://schemas.microsoft.com/office/drawing/2014/main" id="{375C9612-6824-4C56-B999-1C3FF072C3FF}"/>
              </a:ext>
            </a:extLst>
          </p:cNvPr>
          <p:cNvSpPr txBox="1"/>
          <p:nvPr/>
        </p:nvSpPr>
        <p:spPr>
          <a:xfrm>
            <a:off x="8432158" y="3595344"/>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40" name="TextBox 39">
            <a:extLst>
              <a:ext uri="{FF2B5EF4-FFF2-40B4-BE49-F238E27FC236}">
                <a16:creationId xmlns:a16="http://schemas.microsoft.com/office/drawing/2014/main" id="{76DFF2D5-2005-4453-B509-FA774ADB5C7A}"/>
              </a:ext>
            </a:extLst>
          </p:cNvPr>
          <p:cNvSpPr txBox="1"/>
          <p:nvPr/>
        </p:nvSpPr>
        <p:spPr>
          <a:xfrm>
            <a:off x="8432158" y="4207092"/>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41" name="TextBox 40">
            <a:extLst>
              <a:ext uri="{FF2B5EF4-FFF2-40B4-BE49-F238E27FC236}">
                <a16:creationId xmlns:a16="http://schemas.microsoft.com/office/drawing/2014/main" id="{0C18A9AE-E6C2-4D26-9E81-EB4C414C5A59}"/>
              </a:ext>
            </a:extLst>
          </p:cNvPr>
          <p:cNvSpPr txBox="1"/>
          <p:nvPr/>
        </p:nvSpPr>
        <p:spPr>
          <a:xfrm>
            <a:off x="8432158" y="4818840"/>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42" name="TextBox 41">
            <a:extLst>
              <a:ext uri="{FF2B5EF4-FFF2-40B4-BE49-F238E27FC236}">
                <a16:creationId xmlns:a16="http://schemas.microsoft.com/office/drawing/2014/main" id="{997D554F-0C7B-4914-AB5A-08778828124C}"/>
              </a:ext>
            </a:extLst>
          </p:cNvPr>
          <p:cNvSpPr txBox="1"/>
          <p:nvPr/>
        </p:nvSpPr>
        <p:spPr>
          <a:xfrm>
            <a:off x="8432157" y="5430589"/>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2" name="TextBox 61">
            <a:extLst>
              <a:ext uri="{FF2B5EF4-FFF2-40B4-BE49-F238E27FC236}">
                <a16:creationId xmlns:a16="http://schemas.microsoft.com/office/drawing/2014/main" id="{505A9B08-A676-4A2D-A9A6-55D83C746CD5}"/>
              </a:ext>
            </a:extLst>
          </p:cNvPr>
          <p:cNvSpPr txBox="1"/>
          <p:nvPr/>
        </p:nvSpPr>
        <p:spPr>
          <a:xfrm>
            <a:off x="4949355" y="2982908"/>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3" name="TextBox 62">
            <a:extLst>
              <a:ext uri="{FF2B5EF4-FFF2-40B4-BE49-F238E27FC236}">
                <a16:creationId xmlns:a16="http://schemas.microsoft.com/office/drawing/2014/main" id="{4D8C063F-B0A4-49B4-B5A1-60BD71A0C23B}"/>
              </a:ext>
            </a:extLst>
          </p:cNvPr>
          <p:cNvSpPr txBox="1"/>
          <p:nvPr/>
        </p:nvSpPr>
        <p:spPr>
          <a:xfrm>
            <a:off x="4949354" y="3594657"/>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4" name="TextBox 63">
            <a:extLst>
              <a:ext uri="{FF2B5EF4-FFF2-40B4-BE49-F238E27FC236}">
                <a16:creationId xmlns:a16="http://schemas.microsoft.com/office/drawing/2014/main" id="{0491B060-4C88-464E-93EB-BCD379972ABB}"/>
              </a:ext>
            </a:extLst>
          </p:cNvPr>
          <p:cNvSpPr txBox="1"/>
          <p:nvPr/>
        </p:nvSpPr>
        <p:spPr>
          <a:xfrm>
            <a:off x="4949354" y="4206405"/>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5" name="TextBox 64">
            <a:extLst>
              <a:ext uri="{FF2B5EF4-FFF2-40B4-BE49-F238E27FC236}">
                <a16:creationId xmlns:a16="http://schemas.microsoft.com/office/drawing/2014/main" id="{521B9849-B869-44BE-98CD-2D209BD9F4DF}"/>
              </a:ext>
            </a:extLst>
          </p:cNvPr>
          <p:cNvSpPr txBox="1"/>
          <p:nvPr/>
        </p:nvSpPr>
        <p:spPr>
          <a:xfrm>
            <a:off x="4949354" y="4818153"/>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6" name="TextBox 65">
            <a:extLst>
              <a:ext uri="{FF2B5EF4-FFF2-40B4-BE49-F238E27FC236}">
                <a16:creationId xmlns:a16="http://schemas.microsoft.com/office/drawing/2014/main" id="{E15866D0-60A9-400E-8275-AC6A1EEC2D9F}"/>
              </a:ext>
            </a:extLst>
          </p:cNvPr>
          <p:cNvSpPr txBox="1"/>
          <p:nvPr/>
        </p:nvSpPr>
        <p:spPr>
          <a:xfrm>
            <a:off x="4949353" y="5429902"/>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7" name="TextBox 66">
            <a:extLst>
              <a:ext uri="{FF2B5EF4-FFF2-40B4-BE49-F238E27FC236}">
                <a16:creationId xmlns:a16="http://schemas.microsoft.com/office/drawing/2014/main" id="{598AD839-E2DB-420A-8B74-3E8362867018}"/>
              </a:ext>
            </a:extLst>
          </p:cNvPr>
          <p:cNvSpPr txBox="1"/>
          <p:nvPr/>
        </p:nvSpPr>
        <p:spPr>
          <a:xfrm>
            <a:off x="8455615" y="2983595"/>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8" name="TextBox 67">
            <a:extLst>
              <a:ext uri="{FF2B5EF4-FFF2-40B4-BE49-F238E27FC236}">
                <a16:creationId xmlns:a16="http://schemas.microsoft.com/office/drawing/2014/main" id="{060D0567-FAF3-472B-8932-53286106991B}"/>
              </a:ext>
            </a:extLst>
          </p:cNvPr>
          <p:cNvSpPr txBox="1"/>
          <p:nvPr/>
        </p:nvSpPr>
        <p:spPr>
          <a:xfrm>
            <a:off x="8455614" y="3595344"/>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69" name="TextBox 68">
            <a:extLst>
              <a:ext uri="{FF2B5EF4-FFF2-40B4-BE49-F238E27FC236}">
                <a16:creationId xmlns:a16="http://schemas.microsoft.com/office/drawing/2014/main" id="{A286CD9E-D869-48B2-9064-329C819C54EB}"/>
              </a:ext>
            </a:extLst>
          </p:cNvPr>
          <p:cNvSpPr txBox="1"/>
          <p:nvPr/>
        </p:nvSpPr>
        <p:spPr>
          <a:xfrm>
            <a:off x="8455614" y="4207092"/>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70" name="TextBox 69">
            <a:extLst>
              <a:ext uri="{FF2B5EF4-FFF2-40B4-BE49-F238E27FC236}">
                <a16:creationId xmlns:a16="http://schemas.microsoft.com/office/drawing/2014/main" id="{E2EF5519-7891-4FE6-95AD-A76255C8E762}"/>
              </a:ext>
            </a:extLst>
          </p:cNvPr>
          <p:cNvSpPr txBox="1"/>
          <p:nvPr/>
        </p:nvSpPr>
        <p:spPr>
          <a:xfrm>
            <a:off x="8455614" y="4818840"/>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71" name="TextBox 70">
            <a:extLst>
              <a:ext uri="{FF2B5EF4-FFF2-40B4-BE49-F238E27FC236}">
                <a16:creationId xmlns:a16="http://schemas.microsoft.com/office/drawing/2014/main" id="{5EA98082-D314-4474-820D-B929B9DB9039}"/>
              </a:ext>
            </a:extLst>
          </p:cNvPr>
          <p:cNvSpPr txBox="1"/>
          <p:nvPr/>
        </p:nvSpPr>
        <p:spPr>
          <a:xfrm>
            <a:off x="8455613" y="5430589"/>
            <a:ext cx="679671" cy="369332"/>
          </a:xfrm>
          <a:prstGeom prst="rect">
            <a:avLst/>
          </a:prstGeom>
          <a:noFill/>
        </p:spPr>
        <p:txBody>
          <a:bodyPr wrap="square" rtlCol="0">
            <a:spAutoFit/>
          </a:bodyPr>
          <a:lstStyle/>
          <a:p>
            <a:pPr>
              <a:defRPr/>
            </a:pPr>
            <a:r>
              <a:rPr lang="en-GB" dirty="0">
                <a:solidFill>
                  <a:schemeClr val="accent1">
                    <a:lumMod val="50000"/>
                  </a:schemeClr>
                </a:solidFill>
              </a:rPr>
              <a:t>____</a:t>
            </a:r>
          </a:p>
        </p:txBody>
      </p:sp>
      <p:sp>
        <p:nvSpPr>
          <p:cNvPr id="5" name="TextBox 4">
            <a:extLst>
              <a:ext uri="{FF2B5EF4-FFF2-40B4-BE49-F238E27FC236}">
                <a16:creationId xmlns:a16="http://schemas.microsoft.com/office/drawing/2014/main" id="{903C4481-F976-4DF8-87D5-A6567F1133A4}"/>
              </a:ext>
            </a:extLst>
          </p:cNvPr>
          <p:cNvSpPr txBox="1"/>
          <p:nvPr/>
        </p:nvSpPr>
        <p:spPr>
          <a:xfrm>
            <a:off x="300038" y="2662080"/>
            <a:ext cx="2395111" cy="615553"/>
          </a:xfrm>
          <a:prstGeom prst="rect">
            <a:avLst/>
          </a:prstGeom>
          <a:solidFill>
            <a:schemeClr val="bg1">
              <a:lumMod val="95000"/>
            </a:schemeClr>
          </a:solidFill>
          <a:ln w="19050">
            <a:solidFill>
              <a:schemeClr val="accent5">
                <a:lumMod val="50000"/>
              </a:schemeClr>
            </a:solidFill>
          </a:ln>
        </p:spPr>
        <p:txBody>
          <a:bodyPr wrap="square" tIns="0" bIns="0" rtlCol="0">
            <a:spAutoFit/>
          </a:bodyPr>
          <a:lstStyle/>
          <a:p>
            <a:pPr algn="ctr">
              <a:defRPr/>
            </a:pPr>
            <a:r>
              <a:rPr lang="en-GB" sz="2000" i="1" dirty="0">
                <a:solidFill>
                  <a:schemeClr val="accent1">
                    <a:lumMod val="50000"/>
                  </a:schemeClr>
                </a:solidFill>
              </a:rPr>
              <a:t>der </a:t>
            </a:r>
            <a:r>
              <a:rPr lang="en-GB" sz="2000" i="1" dirty="0" err="1">
                <a:solidFill>
                  <a:schemeClr val="accent1">
                    <a:lumMod val="50000"/>
                  </a:schemeClr>
                </a:solidFill>
              </a:rPr>
              <a:t>Geldautomat</a:t>
            </a:r>
            <a:r>
              <a:rPr lang="en-GB" sz="2000" i="1" dirty="0">
                <a:solidFill>
                  <a:schemeClr val="accent1">
                    <a:lumMod val="50000"/>
                  </a:schemeClr>
                </a:solidFill>
              </a:rPr>
              <a:t> </a:t>
            </a:r>
            <a:r>
              <a:rPr lang="en-GB" sz="2000" dirty="0">
                <a:solidFill>
                  <a:schemeClr val="accent1">
                    <a:lumMod val="50000"/>
                  </a:schemeClr>
                </a:solidFill>
              </a:rPr>
              <a:t>cash machine</a:t>
            </a:r>
          </a:p>
        </p:txBody>
      </p:sp>
      <p:sp>
        <p:nvSpPr>
          <p:cNvPr id="4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0359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4269"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2" name="TextBox 1">
            <a:extLst>
              <a:ext uri="{FF2B5EF4-FFF2-40B4-BE49-F238E27FC236}">
                <a16:creationId xmlns:a16="http://schemas.microsoft.com/office/drawing/2014/main" id="{C79F7106-DA1C-4A9A-A2A7-142385FDE37F}"/>
              </a:ext>
            </a:extLst>
          </p:cNvPr>
          <p:cNvSpPr txBox="1"/>
          <p:nvPr/>
        </p:nvSpPr>
        <p:spPr>
          <a:xfrm>
            <a:off x="157226" y="1325536"/>
            <a:ext cx="11842713" cy="1107996"/>
          </a:xfrm>
          <a:prstGeom prst="rect">
            <a:avLst/>
          </a:prstGeom>
          <a:noFill/>
        </p:spPr>
        <p:txBody>
          <a:bodyPr wrap="square" rtlCol="0">
            <a:spAutoFit/>
          </a:bodyPr>
          <a:lstStyle/>
          <a:p>
            <a:pPr>
              <a:defRPr/>
            </a:pPr>
            <a:r>
              <a:rPr lang="en-GB" sz="2200" dirty="0">
                <a:solidFill>
                  <a:schemeClr val="accent1">
                    <a:lumMod val="50000"/>
                  </a:schemeClr>
                </a:solidFill>
              </a:rPr>
              <a:t>Wolfgang hat </a:t>
            </a:r>
            <a:r>
              <a:rPr lang="en-GB" sz="2200" dirty="0" err="1">
                <a:solidFill>
                  <a:schemeClr val="accent1">
                    <a:lumMod val="50000"/>
                  </a:schemeClr>
                </a:solidFill>
              </a:rPr>
              <a:t>ein</a:t>
            </a:r>
            <a:r>
              <a:rPr lang="en-GB" sz="2200" dirty="0">
                <a:solidFill>
                  <a:schemeClr val="accent1">
                    <a:lumMod val="50000"/>
                  </a:schemeClr>
                </a:solidFill>
              </a:rPr>
              <a:t> Problem! </a:t>
            </a:r>
            <a:r>
              <a:rPr lang="en-GB" sz="2200" dirty="0" err="1">
                <a:solidFill>
                  <a:schemeClr val="accent1">
                    <a:lumMod val="50000"/>
                  </a:schemeClr>
                </a:solidFill>
              </a:rPr>
              <a:t>Er</a:t>
            </a:r>
            <a:r>
              <a:rPr lang="en-GB" sz="2200" dirty="0">
                <a:solidFill>
                  <a:schemeClr val="accent1">
                    <a:lumMod val="50000"/>
                  </a:schemeClr>
                </a:solidFill>
              </a:rPr>
              <a:t> </a:t>
            </a:r>
            <a:r>
              <a:rPr lang="en-GB" sz="2200" dirty="0" err="1">
                <a:solidFill>
                  <a:schemeClr val="accent1">
                    <a:lumMod val="50000"/>
                  </a:schemeClr>
                </a:solidFill>
              </a:rPr>
              <a:t>denkt</a:t>
            </a:r>
            <a:r>
              <a:rPr lang="en-GB" sz="2200" dirty="0">
                <a:solidFill>
                  <a:schemeClr val="accent1">
                    <a:lumMod val="50000"/>
                  </a:schemeClr>
                </a:solidFill>
              </a:rPr>
              <a:t>, Mia </a:t>
            </a:r>
            <a:r>
              <a:rPr lang="en-GB" sz="2200" dirty="0" err="1">
                <a:solidFill>
                  <a:schemeClr val="accent1">
                    <a:lumMod val="50000"/>
                  </a:schemeClr>
                </a:solidFill>
              </a:rPr>
              <a:t>kann</a:t>
            </a:r>
            <a:r>
              <a:rPr lang="en-GB" sz="2200" dirty="0">
                <a:solidFill>
                  <a:schemeClr val="accent1">
                    <a:lumMod val="50000"/>
                  </a:schemeClr>
                </a:solidFill>
              </a:rPr>
              <a:t> </a:t>
            </a:r>
            <a:r>
              <a:rPr lang="en-GB" sz="2200" dirty="0" err="1">
                <a:solidFill>
                  <a:schemeClr val="accent1">
                    <a:lumMod val="50000"/>
                  </a:schemeClr>
                </a:solidFill>
              </a:rPr>
              <a:t>helfen</a:t>
            </a:r>
            <a:r>
              <a:rPr lang="en-GB" sz="2200" dirty="0">
                <a:solidFill>
                  <a:schemeClr val="accent1">
                    <a:lumMod val="50000"/>
                  </a:schemeClr>
                </a:solidFill>
              </a:rPr>
              <a:t>. </a:t>
            </a:r>
            <a:r>
              <a:rPr lang="en-GB" sz="2200" dirty="0" err="1">
                <a:solidFill>
                  <a:schemeClr val="accent1">
                    <a:lumMod val="50000"/>
                  </a:schemeClr>
                </a:solidFill>
              </a:rPr>
              <a:t>Er</a:t>
            </a:r>
            <a:r>
              <a:rPr lang="en-GB" sz="2200" dirty="0">
                <a:solidFill>
                  <a:schemeClr val="accent1">
                    <a:lumMod val="50000"/>
                  </a:schemeClr>
                </a:solidFill>
              </a:rPr>
              <a:t> </a:t>
            </a:r>
            <a:r>
              <a:rPr lang="en-GB" sz="2200" dirty="0" err="1">
                <a:solidFill>
                  <a:schemeClr val="accent1">
                    <a:lumMod val="50000"/>
                  </a:schemeClr>
                </a:solidFill>
              </a:rPr>
              <a:t>redet</a:t>
            </a:r>
            <a:r>
              <a:rPr lang="en-GB" sz="2200" dirty="0">
                <a:solidFill>
                  <a:schemeClr val="accent1">
                    <a:lumMod val="50000"/>
                  </a:schemeClr>
                </a:solidFill>
              </a:rPr>
              <a:t> </a:t>
            </a:r>
            <a:r>
              <a:rPr lang="en-GB" sz="2200" dirty="0" err="1">
                <a:solidFill>
                  <a:schemeClr val="accent1">
                    <a:lumMod val="50000"/>
                  </a:schemeClr>
                </a:solidFill>
              </a:rPr>
              <a:t>mit</a:t>
            </a:r>
            <a:r>
              <a:rPr lang="en-GB" sz="2200" dirty="0">
                <a:solidFill>
                  <a:schemeClr val="accent1">
                    <a:lumMod val="50000"/>
                  </a:schemeClr>
                </a:solidFill>
              </a:rPr>
              <a:t> Mia am </a:t>
            </a:r>
            <a:r>
              <a:rPr lang="en-GB" sz="2200" dirty="0" err="1">
                <a:solidFill>
                  <a:schemeClr val="accent1">
                    <a:lumMod val="50000"/>
                  </a:schemeClr>
                </a:solidFill>
              </a:rPr>
              <a:t>Telefon</a:t>
            </a:r>
            <a:r>
              <a:rPr lang="en-GB" sz="2200" dirty="0">
                <a:solidFill>
                  <a:schemeClr val="accent1">
                    <a:lumMod val="50000"/>
                  </a:schemeClr>
                </a:solidFill>
              </a:rPr>
              <a:t>.</a:t>
            </a:r>
          </a:p>
          <a:p>
            <a:pPr>
              <a:defRPr/>
            </a:pPr>
            <a:endParaRPr lang="en-GB" sz="2200" dirty="0">
              <a:solidFill>
                <a:schemeClr val="accent1">
                  <a:lumMod val="50000"/>
                </a:schemeClr>
              </a:solidFill>
            </a:endParaRPr>
          </a:p>
          <a:p>
            <a:pPr>
              <a:defRPr/>
            </a:pPr>
            <a:r>
              <a:rPr lang="en-GB" sz="2200" dirty="0">
                <a:solidFill>
                  <a:schemeClr val="accent1">
                    <a:lumMod val="50000"/>
                  </a:schemeClr>
                </a:solidFill>
              </a:rPr>
              <a:t>Is the missing word a question word or a time phrase? Write ‘Q’ or ‘T’.</a:t>
            </a:r>
          </a:p>
        </p:txBody>
      </p:sp>
      <p:sp>
        <p:nvSpPr>
          <p:cNvPr id="14" name="Speech Bubble: Rectangle with Corners Rounded 13">
            <a:extLst>
              <a:ext uri="{FF2B5EF4-FFF2-40B4-BE49-F238E27FC236}">
                <a16:creationId xmlns:a16="http://schemas.microsoft.com/office/drawing/2014/main" id="{8037A646-E23A-4495-89A7-E6976A360BCA}"/>
              </a:ext>
            </a:extLst>
          </p:cNvPr>
          <p:cNvSpPr/>
          <p:nvPr/>
        </p:nvSpPr>
        <p:spPr>
          <a:xfrm>
            <a:off x="3056477" y="2671011"/>
            <a:ext cx="3234154" cy="3440121"/>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6" name="TextBox 15">
            <a:hlinkClick r:id="" action="ppaction://noaction">
              <a:snd r:embed="rId4" name="1.wav"/>
            </a:hlinkClick>
            <a:extLst>
              <a:ext uri="{FF2B5EF4-FFF2-40B4-BE49-F238E27FC236}">
                <a16:creationId xmlns:a16="http://schemas.microsoft.com/office/drawing/2014/main" id="{5649E52A-984F-4F97-BB25-EFC42B643280}"/>
              </a:ext>
            </a:extLst>
          </p:cNvPr>
          <p:cNvSpPr txBox="1"/>
          <p:nvPr/>
        </p:nvSpPr>
        <p:spPr>
          <a:xfrm>
            <a:off x="3896671" y="283467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1 </a:t>
            </a:r>
          </a:p>
        </p:txBody>
      </p:sp>
      <p:sp>
        <p:nvSpPr>
          <p:cNvPr id="19" name="Speech Bubble: Rectangle with Corners Rounded 18">
            <a:extLst>
              <a:ext uri="{FF2B5EF4-FFF2-40B4-BE49-F238E27FC236}">
                <a16:creationId xmlns:a16="http://schemas.microsoft.com/office/drawing/2014/main" id="{958C55B3-8BAA-4A13-9513-086A411AA442}"/>
              </a:ext>
            </a:extLst>
          </p:cNvPr>
          <p:cNvSpPr/>
          <p:nvPr/>
        </p:nvSpPr>
        <p:spPr>
          <a:xfrm flipH="1">
            <a:off x="6464200" y="2662080"/>
            <a:ext cx="3332689" cy="3440121"/>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2" name="TextBox 21">
            <a:hlinkClick r:id="" action="ppaction://noaction">
              <a:snd r:embed="rId5" name="3.wav"/>
            </a:hlinkClick>
            <a:extLst>
              <a:ext uri="{FF2B5EF4-FFF2-40B4-BE49-F238E27FC236}">
                <a16:creationId xmlns:a16="http://schemas.microsoft.com/office/drawing/2014/main" id="{F21CC7D2-EBBF-48E5-AA15-47FD292B5752}"/>
              </a:ext>
            </a:extLst>
          </p:cNvPr>
          <p:cNvSpPr txBox="1"/>
          <p:nvPr/>
        </p:nvSpPr>
        <p:spPr>
          <a:xfrm>
            <a:off x="3896671" y="3460402"/>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3 </a:t>
            </a:r>
          </a:p>
        </p:txBody>
      </p:sp>
      <p:sp>
        <p:nvSpPr>
          <p:cNvPr id="24" name="TextBox 23">
            <a:hlinkClick r:id="" action="ppaction://noaction">
              <a:snd r:embed="rId6" name="5.wav"/>
            </a:hlinkClick>
            <a:extLst>
              <a:ext uri="{FF2B5EF4-FFF2-40B4-BE49-F238E27FC236}">
                <a16:creationId xmlns:a16="http://schemas.microsoft.com/office/drawing/2014/main" id="{DC219FAD-5A9A-4C50-BF4B-085F1CAD13E8}"/>
              </a:ext>
            </a:extLst>
          </p:cNvPr>
          <p:cNvSpPr txBox="1"/>
          <p:nvPr/>
        </p:nvSpPr>
        <p:spPr>
          <a:xfrm>
            <a:off x="3896671" y="4086125"/>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5 </a:t>
            </a:r>
          </a:p>
        </p:txBody>
      </p:sp>
      <p:sp>
        <p:nvSpPr>
          <p:cNvPr id="25" name="TextBox 24">
            <a:hlinkClick r:id="" action="ppaction://noaction">
              <a:snd r:embed="rId7" name="wo ist hier.wav"/>
            </a:hlinkClick>
            <a:extLst>
              <a:ext uri="{FF2B5EF4-FFF2-40B4-BE49-F238E27FC236}">
                <a16:creationId xmlns:a16="http://schemas.microsoft.com/office/drawing/2014/main" id="{5E17C9F0-E48D-4CDF-A92D-865457D3F63F}"/>
              </a:ext>
            </a:extLst>
          </p:cNvPr>
          <p:cNvSpPr txBox="1"/>
          <p:nvPr/>
        </p:nvSpPr>
        <p:spPr>
          <a:xfrm>
            <a:off x="3896671" y="4711848"/>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7 </a:t>
            </a:r>
          </a:p>
        </p:txBody>
      </p:sp>
      <p:sp>
        <p:nvSpPr>
          <p:cNvPr id="26" name="TextBox 25">
            <a:hlinkClick r:id="" action="ppaction://noaction">
              <a:snd r:embed="rId8" name="9.wav"/>
            </a:hlinkClick>
            <a:extLst>
              <a:ext uri="{FF2B5EF4-FFF2-40B4-BE49-F238E27FC236}">
                <a16:creationId xmlns:a16="http://schemas.microsoft.com/office/drawing/2014/main" id="{55C1C5DC-5499-4C79-960F-03E7B83B7DDD}"/>
              </a:ext>
            </a:extLst>
          </p:cNvPr>
          <p:cNvSpPr txBox="1"/>
          <p:nvPr/>
        </p:nvSpPr>
        <p:spPr>
          <a:xfrm>
            <a:off x="3896671" y="533756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9 </a:t>
            </a:r>
          </a:p>
        </p:txBody>
      </p:sp>
      <p:sp>
        <p:nvSpPr>
          <p:cNvPr id="4" name="TextBox 3">
            <a:extLst>
              <a:ext uri="{FF2B5EF4-FFF2-40B4-BE49-F238E27FC236}">
                <a16:creationId xmlns:a16="http://schemas.microsoft.com/office/drawing/2014/main" id="{AB39D963-C825-47AE-A510-B5B9B0F1D4F1}"/>
              </a:ext>
            </a:extLst>
          </p:cNvPr>
          <p:cNvSpPr txBox="1"/>
          <p:nvPr/>
        </p:nvSpPr>
        <p:spPr>
          <a:xfrm>
            <a:off x="4925899" y="2982908"/>
            <a:ext cx="679671" cy="369332"/>
          </a:xfrm>
          <a:prstGeom prst="rect">
            <a:avLst/>
          </a:prstGeom>
          <a:noFill/>
        </p:spPr>
        <p:txBody>
          <a:bodyPr wrap="square" rtlCol="0">
            <a:spAutoFit/>
          </a:bodyPr>
          <a:lstStyle/>
          <a:p>
            <a:pPr algn="ctr">
              <a:defRPr/>
            </a:pPr>
            <a:r>
              <a:rPr lang="en-GB" dirty="0">
                <a:solidFill>
                  <a:schemeClr val="accent1">
                    <a:lumMod val="50000"/>
                  </a:schemeClr>
                </a:solidFill>
              </a:rPr>
              <a:t>Q</a:t>
            </a:r>
          </a:p>
        </p:txBody>
      </p:sp>
      <p:sp>
        <p:nvSpPr>
          <p:cNvPr id="28" name="TextBox 27">
            <a:extLst>
              <a:ext uri="{FF2B5EF4-FFF2-40B4-BE49-F238E27FC236}">
                <a16:creationId xmlns:a16="http://schemas.microsoft.com/office/drawing/2014/main" id="{79D16DEB-6D0B-4B85-BF8F-2FB9DF52783A}"/>
              </a:ext>
            </a:extLst>
          </p:cNvPr>
          <p:cNvSpPr txBox="1"/>
          <p:nvPr/>
        </p:nvSpPr>
        <p:spPr>
          <a:xfrm>
            <a:off x="4925898" y="3594657"/>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sp>
        <p:nvSpPr>
          <p:cNvPr id="29" name="TextBox 28">
            <a:extLst>
              <a:ext uri="{FF2B5EF4-FFF2-40B4-BE49-F238E27FC236}">
                <a16:creationId xmlns:a16="http://schemas.microsoft.com/office/drawing/2014/main" id="{B2C6E8D5-08DD-4647-A029-900D740F627D}"/>
              </a:ext>
            </a:extLst>
          </p:cNvPr>
          <p:cNvSpPr txBox="1"/>
          <p:nvPr/>
        </p:nvSpPr>
        <p:spPr>
          <a:xfrm>
            <a:off x="4925898" y="4206405"/>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sp>
        <p:nvSpPr>
          <p:cNvPr id="30" name="TextBox 29">
            <a:extLst>
              <a:ext uri="{FF2B5EF4-FFF2-40B4-BE49-F238E27FC236}">
                <a16:creationId xmlns:a16="http://schemas.microsoft.com/office/drawing/2014/main" id="{C3D5114B-9437-49A3-9139-5166B691C4A9}"/>
              </a:ext>
            </a:extLst>
          </p:cNvPr>
          <p:cNvSpPr txBox="1"/>
          <p:nvPr/>
        </p:nvSpPr>
        <p:spPr>
          <a:xfrm>
            <a:off x="4925898" y="4818153"/>
            <a:ext cx="679671" cy="369332"/>
          </a:xfrm>
          <a:prstGeom prst="rect">
            <a:avLst/>
          </a:prstGeom>
          <a:noFill/>
        </p:spPr>
        <p:txBody>
          <a:bodyPr wrap="square" rtlCol="0">
            <a:spAutoFit/>
          </a:bodyPr>
          <a:lstStyle/>
          <a:p>
            <a:pPr algn="ctr">
              <a:defRPr/>
            </a:pPr>
            <a:r>
              <a:rPr lang="en-GB" dirty="0">
                <a:solidFill>
                  <a:schemeClr val="accent1">
                    <a:lumMod val="50000"/>
                  </a:schemeClr>
                </a:solidFill>
              </a:rPr>
              <a:t>Q</a:t>
            </a:r>
          </a:p>
        </p:txBody>
      </p:sp>
      <p:sp>
        <p:nvSpPr>
          <p:cNvPr id="31" name="TextBox 30">
            <a:extLst>
              <a:ext uri="{FF2B5EF4-FFF2-40B4-BE49-F238E27FC236}">
                <a16:creationId xmlns:a16="http://schemas.microsoft.com/office/drawing/2014/main" id="{EF0BC79C-CC14-4167-8904-9AEFF70C2183}"/>
              </a:ext>
            </a:extLst>
          </p:cNvPr>
          <p:cNvSpPr txBox="1"/>
          <p:nvPr/>
        </p:nvSpPr>
        <p:spPr>
          <a:xfrm>
            <a:off x="4925897" y="5429902"/>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sp>
        <p:nvSpPr>
          <p:cNvPr id="32" name="TextBox 31">
            <a:hlinkClick r:id="" action="ppaction://noaction">
              <a:snd r:embed="rId9" name="2.wav"/>
            </a:hlinkClick>
            <a:extLst>
              <a:ext uri="{FF2B5EF4-FFF2-40B4-BE49-F238E27FC236}">
                <a16:creationId xmlns:a16="http://schemas.microsoft.com/office/drawing/2014/main" id="{D2261CCD-DBD7-470A-89E8-71F288CF8ABF}"/>
              </a:ext>
            </a:extLst>
          </p:cNvPr>
          <p:cNvSpPr txBox="1"/>
          <p:nvPr/>
        </p:nvSpPr>
        <p:spPr>
          <a:xfrm>
            <a:off x="7402931" y="2835366"/>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2 </a:t>
            </a:r>
          </a:p>
        </p:txBody>
      </p:sp>
      <p:sp>
        <p:nvSpPr>
          <p:cNvPr id="33" name="TextBox 32">
            <a:hlinkClick r:id="" action="ppaction://noaction">
              <a:snd r:embed="rId10" name="4.wav"/>
            </a:hlinkClick>
            <a:extLst>
              <a:ext uri="{FF2B5EF4-FFF2-40B4-BE49-F238E27FC236}">
                <a16:creationId xmlns:a16="http://schemas.microsoft.com/office/drawing/2014/main" id="{64BEA7C7-6EF7-480C-8554-66BF5CE3D584}"/>
              </a:ext>
            </a:extLst>
          </p:cNvPr>
          <p:cNvSpPr txBox="1"/>
          <p:nvPr/>
        </p:nvSpPr>
        <p:spPr>
          <a:xfrm>
            <a:off x="7402931" y="3461089"/>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4 </a:t>
            </a:r>
          </a:p>
        </p:txBody>
      </p:sp>
      <p:sp>
        <p:nvSpPr>
          <p:cNvPr id="34" name="TextBox 33">
            <a:hlinkClick r:id="" action="ppaction://noaction">
              <a:snd r:embed="rId11" name="6.wav"/>
            </a:hlinkClick>
            <a:extLst>
              <a:ext uri="{FF2B5EF4-FFF2-40B4-BE49-F238E27FC236}">
                <a16:creationId xmlns:a16="http://schemas.microsoft.com/office/drawing/2014/main" id="{7B251B02-48A4-4AC0-A856-8B9AD3B93FF4}"/>
              </a:ext>
            </a:extLst>
          </p:cNvPr>
          <p:cNvSpPr txBox="1"/>
          <p:nvPr/>
        </p:nvSpPr>
        <p:spPr>
          <a:xfrm>
            <a:off x="7402931" y="4086812"/>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6 </a:t>
            </a:r>
          </a:p>
        </p:txBody>
      </p:sp>
      <p:sp>
        <p:nvSpPr>
          <p:cNvPr id="35" name="TextBox 34">
            <a:hlinkClick r:id="" action="ppaction://noaction">
              <a:snd r:embed="rId12" name="8.wav"/>
            </a:hlinkClick>
            <a:extLst>
              <a:ext uri="{FF2B5EF4-FFF2-40B4-BE49-F238E27FC236}">
                <a16:creationId xmlns:a16="http://schemas.microsoft.com/office/drawing/2014/main" id="{185D4137-AF18-4586-AFF2-1D10499BFC89}"/>
              </a:ext>
            </a:extLst>
          </p:cNvPr>
          <p:cNvSpPr txBox="1"/>
          <p:nvPr/>
        </p:nvSpPr>
        <p:spPr>
          <a:xfrm>
            <a:off x="7402931" y="4712535"/>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 8 </a:t>
            </a:r>
          </a:p>
        </p:txBody>
      </p:sp>
      <p:sp>
        <p:nvSpPr>
          <p:cNvPr id="36" name="TextBox 35">
            <a:hlinkClick r:id="" action="ppaction://noaction">
              <a:snd r:embed="rId13" name="10.wav"/>
            </a:hlinkClick>
            <a:extLst>
              <a:ext uri="{FF2B5EF4-FFF2-40B4-BE49-F238E27FC236}">
                <a16:creationId xmlns:a16="http://schemas.microsoft.com/office/drawing/2014/main" id="{1AE136F0-6509-4CB9-B33F-CB145AD891DA}"/>
              </a:ext>
            </a:extLst>
          </p:cNvPr>
          <p:cNvSpPr txBox="1"/>
          <p:nvPr/>
        </p:nvSpPr>
        <p:spPr>
          <a:xfrm>
            <a:off x="7402931" y="5338256"/>
            <a:ext cx="530915" cy="461665"/>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a:defRPr/>
            </a:pPr>
            <a:r>
              <a:rPr lang="en-US" sz="2400" b="1" dirty="0">
                <a:solidFill>
                  <a:schemeClr val="bg1"/>
                </a:solidFill>
              </a:rPr>
              <a:t>10</a:t>
            </a:r>
          </a:p>
        </p:txBody>
      </p:sp>
      <p:sp>
        <p:nvSpPr>
          <p:cNvPr id="38" name="TextBox 37">
            <a:extLst>
              <a:ext uri="{FF2B5EF4-FFF2-40B4-BE49-F238E27FC236}">
                <a16:creationId xmlns:a16="http://schemas.microsoft.com/office/drawing/2014/main" id="{8F64C034-7DDD-4987-88D5-7EFF88CC6F2A}"/>
              </a:ext>
            </a:extLst>
          </p:cNvPr>
          <p:cNvSpPr txBox="1"/>
          <p:nvPr/>
        </p:nvSpPr>
        <p:spPr>
          <a:xfrm>
            <a:off x="8432159" y="2983595"/>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sp>
        <p:nvSpPr>
          <p:cNvPr id="39" name="TextBox 38">
            <a:extLst>
              <a:ext uri="{FF2B5EF4-FFF2-40B4-BE49-F238E27FC236}">
                <a16:creationId xmlns:a16="http://schemas.microsoft.com/office/drawing/2014/main" id="{375C9612-6824-4C56-B999-1C3FF072C3FF}"/>
              </a:ext>
            </a:extLst>
          </p:cNvPr>
          <p:cNvSpPr txBox="1"/>
          <p:nvPr/>
        </p:nvSpPr>
        <p:spPr>
          <a:xfrm>
            <a:off x="8432158" y="3595344"/>
            <a:ext cx="679671" cy="369332"/>
          </a:xfrm>
          <a:prstGeom prst="rect">
            <a:avLst/>
          </a:prstGeom>
          <a:noFill/>
        </p:spPr>
        <p:txBody>
          <a:bodyPr wrap="square" rtlCol="0">
            <a:spAutoFit/>
          </a:bodyPr>
          <a:lstStyle/>
          <a:p>
            <a:pPr algn="ctr">
              <a:defRPr/>
            </a:pPr>
            <a:r>
              <a:rPr lang="en-GB" dirty="0">
                <a:solidFill>
                  <a:schemeClr val="accent1">
                    <a:lumMod val="50000"/>
                  </a:schemeClr>
                </a:solidFill>
              </a:rPr>
              <a:t>Q</a:t>
            </a:r>
          </a:p>
        </p:txBody>
      </p:sp>
      <p:sp>
        <p:nvSpPr>
          <p:cNvPr id="40" name="TextBox 39">
            <a:extLst>
              <a:ext uri="{FF2B5EF4-FFF2-40B4-BE49-F238E27FC236}">
                <a16:creationId xmlns:a16="http://schemas.microsoft.com/office/drawing/2014/main" id="{76DFF2D5-2005-4453-B509-FA774ADB5C7A}"/>
              </a:ext>
            </a:extLst>
          </p:cNvPr>
          <p:cNvSpPr txBox="1"/>
          <p:nvPr/>
        </p:nvSpPr>
        <p:spPr>
          <a:xfrm>
            <a:off x="8432158" y="4207092"/>
            <a:ext cx="679671" cy="369332"/>
          </a:xfrm>
          <a:prstGeom prst="rect">
            <a:avLst/>
          </a:prstGeom>
          <a:noFill/>
        </p:spPr>
        <p:txBody>
          <a:bodyPr wrap="square" rtlCol="0">
            <a:spAutoFit/>
          </a:bodyPr>
          <a:lstStyle/>
          <a:p>
            <a:pPr algn="ctr">
              <a:defRPr/>
            </a:pPr>
            <a:r>
              <a:rPr lang="en-GB" dirty="0">
                <a:solidFill>
                  <a:schemeClr val="accent1">
                    <a:lumMod val="50000"/>
                  </a:schemeClr>
                </a:solidFill>
              </a:rPr>
              <a:t>Q</a:t>
            </a:r>
          </a:p>
        </p:txBody>
      </p:sp>
      <p:sp>
        <p:nvSpPr>
          <p:cNvPr id="41" name="TextBox 40">
            <a:extLst>
              <a:ext uri="{FF2B5EF4-FFF2-40B4-BE49-F238E27FC236}">
                <a16:creationId xmlns:a16="http://schemas.microsoft.com/office/drawing/2014/main" id="{0C18A9AE-E6C2-4D26-9E81-EB4C414C5A59}"/>
              </a:ext>
            </a:extLst>
          </p:cNvPr>
          <p:cNvSpPr txBox="1"/>
          <p:nvPr/>
        </p:nvSpPr>
        <p:spPr>
          <a:xfrm>
            <a:off x="8432158" y="4818840"/>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sp>
        <p:nvSpPr>
          <p:cNvPr id="42" name="TextBox 41">
            <a:extLst>
              <a:ext uri="{FF2B5EF4-FFF2-40B4-BE49-F238E27FC236}">
                <a16:creationId xmlns:a16="http://schemas.microsoft.com/office/drawing/2014/main" id="{997D554F-0C7B-4914-AB5A-08778828124C}"/>
              </a:ext>
            </a:extLst>
          </p:cNvPr>
          <p:cNvSpPr txBox="1"/>
          <p:nvPr/>
        </p:nvSpPr>
        <p:spPr>
          <a:xfrm>
            <a:off x="8432157" y="5430589"/>
            <a:ext cx="679671" cy="369332"/>
          </a:xfrm>
          <a:prstGeom prst="rect">
            <a:avLst/>
          </a:prstGeom>
          <a:noFill/>
        </p:spPr>
        <p:txBody>
          <a:bodyPr wrap="square" rtlCol="0">
            <a:spAutoFit/>
          </a:bodyPr>
          <a:lstStyle/>
          <a:p>
            <a:pPr algn="ctr">
              <a:defRPr/>
            </a:pPr>
            <a:r>
              <a:rPr lang="en-GB" dirty="0">
                <a:solidFill>
                  <a:schemeClr val="accent1">
                    <a:lumMod val="50000"/>
                  </a:schemeClr>
                </a:solidFill>
              </a:rPr>
              <a:t>T</a:t>
            </a:r>
          </a:p>
        </p:txBody>
      </p:sp>
      <p:pic>
        <p:nvPicPr>
          <p:cNvPr id="51" name="Picture 50" descr="A picture containing shirt&#10;&#10;Description automatically generated">
            <a:extLst>
              <a:ext uri="{FF2B5EF4-FFF2-40B4-BE49-F238E27FC236}">
                <a16:creationId xmlns:a16="http://schemas.microsoft.com/office/drawing/2014/main" id="{71396015-FD31-4102-9E27-6754BD35B1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377" y="3695688"/>
            <a:ext cx="1451407" cy="2436966"/>
          </a:xfrm>
          <a:prstGeom prst="rect">
            <a:avLst/>
          </a:prstGeom>
        </p:spPr>
      </p:pic>
      <p:pic>
        <p:nvPicPr>
          <p:cNvPr id="52" name="Picture 51">
            <a:extLst>
              <a:ext uri="{FF2B5EF4-FFF2-40B4-BE49-F238E27FC236}">
                <a16:creationId xmlns:a16="http://schemas.microsoft.com/office/drawing/2014/main" id="{29D97DAA-A9A4-45A7-B99A-F4DACA1F5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15372" y="1973669"/>
            <a:ext cx="1728829" cy="1722019"/>
          </a:xfrm>
          <a:prstGeom prst="rect">
            <a:avLst/>
          </a:prstGeom>
        </p:spPr>
      </p:pic>
      <p:pic>
        <p:nvPicPr>
          <p:cNvPr id="53" name="Picture 2" descr="Phone Clip Art">
            <a:extLst>
              <a:ext uri="{FF2B5EF4-FFF2-40B4-BE49-F238E27FC236}">
                <a16:creationId xmlns:a16="http://schemas.microsoft.com/office/drawing/2014/main" id="{86C0BA7C-8326-429F-B123-44676D19214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2516" y="5102220"/>
            <a:ext cx="1107151" cy="112997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hone Clip Art">
            <a:extLst>
              <a:ext uri="{FF2B5EF4-FFF2-40B4-BE49-F238E27FC236}">
                <a16:creationId xmlns:a16="http://schemas.microsoft.com/office/drawing/2014/main" id="{B8BBF71E-AE93-4B06-9628-EFB8B1DEF51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03144" y="3120357"/>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1FA1725-6F67-4C22-9EFB-6D7D7F183081}"/>
              </a:ext>
            </a:extLst>
          </p:cNvPr>
          <p:cNvSpPr txBox="1"/>
          <p:nvPr/>
        </p:nvSpPr>
        <p:spPr>
          <a:xfrm>
            <a:off x="4949355" y="2982908"/>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56" name="TextBox 55">
            <a:extLst>
              <a:ext uri="{FF2B5EF4-FFF2-40B4-BE49-F238E27FC236}">
                <a16:creationId xmlns:a16="http://schemas.microsoft.com/office/drawing/2014/main" id="{BF6C0BE0-889A-48E6-B3CD-D51C3FF0B3BE}"/>
              </a:ext>
            </a:extLst>
          </p:cNvPr>
          <p:cNvSpPr txBox="1"/>
          <p:nvPr/>
        </p:nvSpPr>
        <p:spPr>
          <a:xfrm>
            <a:off x="8455615" y="2983595"/>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57" name="TextBox 56">
            <a:extLst>
              <a:ext uri="{FF2B5EF4-FFF2-40B4-BE49-F238E27FC236}">
                <a16:creationId xmlns:a16="http://schemas.microsoft.com/office/drawing/2014/main" id="{A3701A92-5CD0-4976-B956-FC4103D2416E}"/>
              </a:ext>
            </a:extLst>
          </p:cNvPr>
          <p:cNvSpPr txBox="1"/>
          <p:nvPr/>
        </p:nvSpPr>
        <p:spPr>
          <a:xfrm>
            <a:off x="4949354" y="3594657"/>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58" name="TextBox 57">
            <a:extLst>
              <a:ext uri="{FF2B5EF4-FFF2-40B4-BE49-F238E27FC236}">
                <a16:creationId xmlns:a16="http://schemas.microsoft.com/office/drawing/2014/main" id="{157C6543-BC1F-42FB-9E15-F3D850999FCA}"/>
              </a:ext>
            </a:extLst>
          </p:cNvPr>
          <p:cNvSpPr txBox="1"/>
          <p:nvPr/>
        </p:nvSpPr>
        <p:spPr>
          <a:xfrm>
            <a:off x="8455614" y="3595344"/>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59" name="TextBox 58">
            <a:extLst>
              <a:ext uri="{FF2B5EF4-FFF2-40B4-BE49-F238E27FC236}">
                <a16:creationId xmlns:a16="http://schemas.microsoft.com/office/drawing/2014/main" id="{656B8116-7278-4DDE-B304-50F23A8380C6}"/>
              </a:ext>
            </a:extLst>
          </p:cNvPr>
          <p:cNvSpPr txBox="1"/>
          <p:nvPr/>
        </p:nvSpPr>
        <p:spPr>
          <a:xfrm>
            <a:off x="4949354" y="4206405"/>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60" name="TextBox 59">
            <a:extLst>
              <a:ext uri="{FF2B5EF4-FFF2-40B4-BE49-F238E27FC236}">
                <a16:creationId xmlns:a16="http://schemas.microsoft.com/office/drawing/2014/main" id="{86D80855-0A8C-4D22-AFA1-7BE3EDB92A8A}"/>
              </a:ext>
            </a:extLst>
          </p:cNvPr>
          <p:cNvSpPr txBox="1"/>
          <p:nvPr/>
        </p:nvSpPr>
        <p:spPr>
          <a:xfrm>
            <a:off x="8455614" y="4207092"/>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74" name="TextBox 73">
            <a:extLst>
              <a:ext uri="{FF2B5EF4-FFF2-40B4-BE49-F238E27FC236}">
                <a16:creationId xmlns:a16="http://schemas.microsoft.com/office/drawing/2014/main" id="{D617881F-7FAE-49FC-BE0A-AAFDEE575765}"/>
              </a:ext>
            </a:extLst>
          </p:cNvPr>
          <p:cNvSpPr txBox="1"/>
          <p:nvPr/>
        </p:nvSpPr>
        <p:spPr>
          <a:xfrm>
            <a:off x="8455613" y="5430589"/>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75" name="TextBox 74">
            <a:extLst>
              <a:ext uri="{FF2B5EF4-FFF2-40B4-BE49-F238E27FC236}">
                <a16:creationId xmlns:a16="http://schemas.microsoft.com/office/drawing/2014/main" id="{85854E07-BF55-448F-A7DC-13EC095E0630}"/>
              </a:ext>
            </a:extLst>
          </p:cNvPr>
          <p:cNvSpPr txBox="1"/>
          <p:nvPr/>
        </p:nvSpPr>
        <p:spPr>
          <a:xfrm>
            <a:off x="4949353" y="5429902"/>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76" name="TextBox 75">
            <a:extLst>
              <a:ext uri="{FF2B5EF4-FFF2-40B4-BE49-F238E27FC236}">
                <a16:creationId xmlns:a16="http://schemas.microsoft.com/office/drawing/2014/main" id="{9357B4E6-30D1-443F-889D-67492CCB75E1}"/>
              </a:ext>
            </a:extLst>
          </p:cNvPr>
          <p:cNvSpPr txBox="1"/>
          <p:nvPr/>
        </p:nvSpPr>
        <p:spPr>
          <a:xfrm>
            <a:off x="8455614" y="4818840"/>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77" name="TextBox 76">
            <a:extLst>
              <a:ext uri="{FF2B5EF4-FFF2-40B4-BE49-F238E27FC236}">
                <a16:creationId xmlns:a16="http://schemas.microsoft.com/office/drawing/2014/main" id="{7B2D11C6-E997-40F0-AAE6-7731A8ADDDAA}"/>
              </a:ext>
            </a:extLst>
          </p:cNvPr>
          <p:cNvSpPr txBox="1"/>
          <p:nvPr/>
        </p:nvSpPr>
        <p:spPr>
          <a:xfrm>
            <a:off x="4949354" y="4818153"/>
            <a:ext cx="679671" cy="369332"/>
          </a:xfrm>
          <a:prstGeom prst="rect">
            <a:avLst/>
          </a:prstGeom>
          <a:solidFill>
            <a:schemeClr val="bg1"/>
          </a:solidFill>
        </p:spPr>
        <p:txBody>
          <a:bodyPr wrap="square" rtlCol="0">
            <a:spAutoFit/>
          </a:bodyPr>
          <a:lstStyle/>
          <a:p>
            <a:pPr>
              <a:defRPr/>
            </a:pPr>
            <a:r>
              <a:rPr lang="en-GB" dirty="0">
                <a:solidFill>
                  <a:schemeClr val="accent1">
                    <a:lumMod val="50000"/>
                  </a:schemeClr>
                </a:solidFill>
              </a:rPr>
              <a:t>____</a:t>
            </a:r>
          </a:p>
        </p:txBody>
      </p:sp>
      <p:sp>
        <p:nvSpPr>
          <p:cNvPr id="43" name="TextBox 42">
            <a:extLst>
              <a:ext uri="{FF2B5EF4-FFF2-40B4-BE49-F238E27FC236}">
                <a16:creationId xmlns:a16="http://schemas.microsoft.com/office/drawing/2014/main" id="{63BDA756-AD2D-4A67-A270-C81746985EEB}"/>
              </a:ext>
            </a:extLst>
          </p:cNvPr>
          <p:cNvSpPr txBox="1"/>
          <p:nvPr/>
        </p:nvSpPr>
        <p:spPr>
          <a:xfrm>
            <a:off x="300038" y="2662080"/>
            <a:ext cx="2395111" cy="615553"/>
          </a:xfrm>
          <a:prstGeom prst="rect">
            <a:avLst/>
          </a:prstGeom>
          <a:solidFill>
            <a:schemeClr val="bg1">
              <a:lumMod val="95000"/>
            </a:schemeClr>
          </a:solidFill>
          <a:ln w="19050">
            <a:solidFill>
              <a:schemeClr val="accent5">
                <a:lumMod val="50000"/>
              </a:schemeClr>
            </a:solidFill>
          </a:ln>
        </p:spPr>
        <p:txBody>
          <a:bodyPr wrap="square" tIns="0" bIns="0" rtlCol="0">
            <a:spAutoFit/>
          </a:bodyPr>
          <a:lstStyle/>
          <a:p>
            <a:pPr algn="ctr">
              <a:defRPr/>
            </a:pPr>
            <a:r>
              <a:rPr lang="en-GB" sz="2000" i="1" dirty="0">
                <a:solidFill>
                  <a:schemeClr val="accent1">
                    <a:lumMod val="50000"/>
                  </a:schemeClr>
                </a:solidFill>
              </a:rPr>
              <a:t>der </a:t>
            </a:r>
            <a:r>
              <a:rPr lang="en-GB" sz="2000" i="1" dirty="0" err="1">
                <a:solidFill>
                  <a:schemeClr val="accent1">
                    <a:lumMod val="50000"/>
                  </a:schemeClr>
                </a:solidFill>
              </a:rPr>
              <a:t>Geldautomat</a:t>
            </a:r>
            <a:r>
              <a:rPr lang="en-GB" sz="2000" i="1" dirty="0">
                <a:solidFill>
                  <a:schemeClr val="accent1">
                    <a:lumMod val="50000"/>
                  </a:schemeClr>
                </a:solidFill>
              </a:rPr>
              <a:t> </a:t>
            </a:r>
            <a:r>
              <a:rPr lang="en-GB" sz="2000" dirty="0">
                <a:solidFill>
                  <a:schemeClr val="accent1">
                    <a:lumMod val="50000"/>
                  </a:schemeClr>
                </a:solidFill>
              </a:rPr>
              <a:t>cash machine</a:t>
            </a:r>
          </a:p>
        </p:txBody>
      </p:sp>
      <p:sp>
        <p:nvSpPr>
          <p:cNvPr id="4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941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74" grpId="0" animBg="1"/>
      <p:bldP spid="75" grpId="0" animBg="1"/>
      <p:bldP spid="76" grpId="0"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42788"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Wie </a:t>
            </a:r>
            <a:r>
              <a:rPr lang="en-GB" sz="3600" b="1" dirty="0" err="1">
                <a:solidFill>
                  <a:schemeClr val="bg1"/>
                </a:solidFill>
              </a:rPr>
              <a:t>läuft’s</a:t>
            </a:r>
            <a:r>
              <a:rPr lang="en-GB" sz="3600" b="1" dirty="0">
                <a:solidFill>
                  <a:schemeClr val="bg1"/>
                </a:solidFill>
              </a:rPr>
              <a:t>?</a:t>
            </a:r>
          </a:p>
        </p:txBody>
      </p:sp>
      <p:grpSp>
        <p:nvGrpSpPr>
          <p:cNvPr id="14" name="Group 13">
            <a:extLst>
              <a:ext uri="{FF2B5EF4-FFF2-40B4-BE49-F238E27FC236}">
                <a16:creationId xmlns:a16="http://schemas.microsoft.com/office/drawing/2014/main" id="{408A7A9E-2FDC-4FE2-BB1B-1F186F535132}"/>
              </a:ext>
            </a:extLst>
          </p:cNvPr>
          <p:cNvGrpSpPr/>
          <p:nvPr/>
        </p:nvGrpSpPr>
        <p:grpSpPr>
          <a:xfrm>
            <a:off x="605364" y="1266941"/>
            <a:ext cx="3404776" cy="4979624"/>
            <a:chOff x="4719331" y="2191837"/>
            <a:chExt cx="2198943" cy="4003200"/>
          </a:xfrm>
        </p:grpSpPr>
        <p:grpSp>
          <p:nvGrpSpPr>
            <p:cNvPr id="17" name="Group 16">
              <a:extLst>
                <a:ext uri="{FF2B5EF4-FFF2-40B4-BE49-F238E27FC236}">
                  <a16:creationId xmlns:a16="http://schemas.microsoft.com/office/drawing/2014/main" id="{A5030B68-9C7A-4A6A-88C5-836088AF925B}"/>
                </a:ext>
              </a:extLst>
            </p:cNvPr>
            <p:cNvGrpSpPr/>
            <p:nvPr/>
          </p:nvGrpSpPr>
          <p:grpSpPr>
            <a:xfrm>
              <a:off x="4719331" y="2191837"/>
              <a:ext cx="2198943" cy="4003200"/>
              <a:chOff x="-30479" y="22860"/>
              <a:chExt cx="3394710" cy="6004560"/>
            </a:xfrm>
          </p:grpSpPr>
          <p:grpSp>
            <p:nvGrpSpPr>
              <p:cNvPr id="19" name="Group 18">
                <a:extLst>
                  <a:ext uri="{FF2B5EF4-FFF2-40B4-BE49-F238E27FC236}">
                    <a16:creationId xmlns:a16="http://schemas.microsoft.com/office/drawing/2014/main" id="{E142F3C8-3F7F-47E3-A5D6-72AAD0A6D9A4}"/>
                  </a:ext>
                </a:extLst>
              </p:cNvPr>
              <p:cNvGrpSpPr/>
              <p:nvPr/>
            </p:nvGrpSpPr>
            <p:grpSpPr>
              <a:xfrm>
                <a:off x="-30479" y="22860"/>
                <a:ext cx="3394710" cy="6004560"/>
                <a:chOff x="-30479" y="22860"/>
                <a:chExt cx="3394710" cy="6004560"/>
              </a:xfrm>
            </p:grpSpPr>
            <p:grpSp>
              <p:nvGrpSpPr>
                <p:cNvPr id="21" name="Group 20">
                  <a:extLst>
                    <a:ext uri="{FF2B5EF4-FFF2-40B4-BE49-F238E27FC236}">
                      <a16:creationId xmlns:a16="http://schemas.microsoft.com/office/drawing/2014/main" id="{A64FDECD-E00C-4FFA-AA37-CEF621A26145}"/>
                    </a:ext>
                  </a:extLst>
                </p:cNvPr>
                <p:cNvGrpSpPr/>
                <p:nvPr/>
              </p:nvGrpSpPr>
              <p:grpSpPr>
                <a:xfrm>
                  <a:off x="-30479" y="22860"/>
                  <a:ext cx="3394710" cy="6004560"/>
                  <a:chOff x="-30479" y="22860"/>
                  <a:chExt cx="3394710" cy="6004560"/>
                </a:xfrm>
              </p:grpSpPr>
              <p:sp>
                <p:nvSpPr>
                  <p:cNvPr id="24" name="Rectangle: Rounded Corners 23">
                    <a:extLst>
                      <a:ext uri="{FF2B5EF4-FFF2-40B4-BE49-F238E27FC236}">
                        <a16:creationId xmlns:a16="http://schemas.microsoft.com/office/drawing/2014/main" id="{E7736BB7-B3CF-4AFA-8EE3-C08DE1D5C2F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25" name="Rectangle 24">
                    <a:extLst>
                      <a:ext uri="{FF2B5EF4-FFF2-40B4-BE49-F238E27FC236}">
                        <a16:creationId xmlns:a16="http://schemas.microsoft.com/office/drawing/2014/main" id="{1FFB6617-0A7E-4F32-8F98-000A72087C6B}"/>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22" name="Oval 21">
                  <a:extLst>
                    <a:ext uri="{FF2B5EF4-FFF2-40B4-BE49-F238E27FC236}">
                      <a16:creationId xmlns:a16="http://schemas.microsoft.com/office/drawing/2014/main" id="{E8751D1C-8EB9-48CD-A969-603F912526F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20" name="Speech Bubble: Rectangle with Corners Rounded 19">
                <a:extLst>
                  <a:ext uri="{FF2B5EF4-FFF2-40B4-BE49-F238E27FC236}">
                    <a16:creationId xmlns:a16="http://schemas.microsoft.com/office/drawing/2014/main" id="{87EF0448-C63D-4B2C-B795-4BD77D23C885}"/>
                  </a:ext>
                </a:extLst>
              </p:cNvPr>
              <p:cNvSpPr/>
              <p:nvPr/>
            </p:nvSpPr>
            <p:spPr>
              <a:xfrm>
                <a:off x="266310" y="525982"/>
                <a:ext cx="2830692" cy="127374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3D52D2A-0D6F-4DC8-8D32-3A8A33070892}"/>
                </a:ext>
              </a:extLst>
            </p:cNvPr>
            <p:cNvSpPr txBox="1"/>
            <p:nvPr/>
          </p:nvSpPr>
          <p:spPr>
            <a:xfrm>
              <a:off x="4945823" y="2548707"/>
              <a:ext cx="1776491" cy="779393"/>
            </a:xfrm>
            <a:prstGeom prst="rect">
              <a:avLst/>
            </a:prstGeom>
            <a:noFill/>
          </p:spPr>
          <p:txBody>
            <a:bodyPr wrap="square" rtlCol="0">
              <a:spAutoFit/>
            </a:bodyPr>
            <a:lstStyle/>
            <a:p>
              <a:r>
                <a:rPr lang="en-GB" sz="1900" b="1" dirty="0">
                  <a:solidFill>
                    <a:schemeClr val="accent1">
                      <a:lumMod val="50000"/>
                    </a:schemeClr>
                  </a:solidFill>
                  <a:latin typeface="Century Gothic" panose="020B0502020202020204" pitchFamily="34" charset="0"/>
                </a:rPr>
                <a:t>1. Mia: </a:t>
              </a:r>
              <a:r>
                <a:rPr lang="de-DE" sz="1900" dirty="0">
                  <a:solidFill>
                    <a:schemeClr val="accent1">
                      <a:lumMod val="50000"/>
                    </a:schemeClr>
                  </a:solidFill>
                  <a:latin typeface="Century Gothic" panose="020B0502020202020204" pitchFamily="34" charset="0"/>
                </a:rPr>
                <a:t>Na Heidi, wie läuft’s? Wo bist du</a:t>
              </a:r>
              <a:r>
                <a:rPr lang="de-DE" sz="1900" b="1" dirty="0">
                  <a:solidFill>
                    <a:schemeClr val="accent1">
                      <a:lumMod val="50000"/>
                    </a:schemeClr>
                  </a:solidFill>
                  <a:latin typeface="Century Gothic" panose="020B0502020202020204" pitchFamily="34" charset="0"/>
                </a:rPr>
                <a:t>? </a:t>
              </a:r>
              <a:r>
                <a:rPr lang="de-DE" sz="1900" dirty="0">
                  <a:solidFill>
                    <a:schemeClr val="accent1">
                      <a:lumMod val="50000"/>
                    </a:schemeClr>
                  </a:solidFill>
                  <a:latin typeface="Century Gothic" panose="020B0502020202020204" pitchFamily="34" charset="0"/>
                </a:rPr>
                <a:t>Im Eiscafé?</a:t>
              </a:r>
              <a:endParaRPr lang="en-GB" sz="1900" dirty="0">
                <a:solidFill>
                  <a:schemeClr val="accent1">
                    <a:lumMod val="50000"/>
                  </a:schemeClr>
                </a:solidFill>
                <a:latin typeface="Century Gothic" panose="020B0502020202020204" pitchFamily="34" charset="0"/>
              </a:endParaRPr>
            </a:p>
          </p:txBody>
        </p:sp>
      </p:grpSp>
      <p:sp>
        <p:nvSpPr>
          <p:cNvPr id="59" name="TextBox 58">
            <a:extLst>
              <a:ext uri="{FF2B5EF4-FFF2-40B4-BE49-F238E27FC236}">
                <a16:creationId xmlns:a16="http://schemas.microsoft.com/office/drawing/2014/main" id="{4D83E5DA-7C28-4FEF-B423-FA789F304E69}"/>
              </a:ext>
            </a:extLst>
          </p:cNvPr>
          <p:cNvSpPr txBox="1"/>
          <p:nvPr/>
        </p:nvSpPr>
        <p:spPr>
          <a:xfrm>
            <a:off x="2915216" y="219541"/>
            <a:ext cx="7883965" cy="707886"/>
          </a:xfrm>
          <a:prstGeom prst="rect">
            <a:avLst/>
          </a:prstGeom>
          <a:noFill/>
        </p:spPr>
        <p:txBody>
          <a:bodyPr wrap="square" rtlCol="0">
            <a:spAutoFit/>
          </a:bodyPr>
          <a:lstStyle/>
          <a:p>
            <a:pPr algn="ctr"/>
            <a:r>
              <a:rPr lang="en-GB" sz="2000" dirty="0">
                <a:solidFill>
                  <a:schemeClr val="accent1">
                    <a:lumMod val="50000"/>
                  </a:schemeClr>
                </a:solidFill>
              </a:rPr>
              <a:t>Mia </a:t>
            </a:r>
            <a:r>
              <a:rPr lang="en-GB" sz="2000" dirty="0" err="1">
                <a:solidFill>
                  <a:schemeClr val="accent1">
                    <a:lumMod val="50000"/>
                  </a:schemeClr>
                </a:solidFill>
              </a:rPr>
              <a:t>schreibt</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Heidi. </a:t>
            </a:r>
          </a:p>
          <a:p>
            <a:pPr algn="ctr"/>
            <a:r>
              <a:rPr lang="en-GB" sz="2000" dirty="0" err="1">
                <a:solidFill>
                  <a:schemeClr val="accent1">
                    <a:lumMod val="50000"/>
                  </a:schemeClr>
                </a:solidFill>
              </a:rPr>
              <a:t>Siehst</a:t>
            </a:r>
            <a:r>
              <a:rPr lang="en-GB" sz="2000" dirty="0">
                <a:solidFill>
                  <a:schemeClr val="accent1">
                    <a:lumMod val="50000"/>
                  </a:schemeClr>
                </a:solidFill>
              </a:rPr>
              <a:t> du </a:t>
            </a:r>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Frage</a:t>
            </a:r>
            <a:r>
              <a:rPr lang="en-GB" sz="2000" dirty="0">
                <a:solidFill>
                  <a:schemeClr val="accent1">
                    <a:lumMod val="50000"/>
                  </a:schemeClr>
                </a:solidFill>
              </a:rPr>
              <a:t> (</a:t>
            </a:r>
            <a:r>
              <a:rPr lang="en-GB" sz="2000" b="1" dirty="0">
                <a:solidFill>
                  <a:schemeClr val="accent1">
                    <a:lumMod val="50000"/>
                  </a:schemeClr>
                </a:solidFill>
              </a:rPr>
              <a:t>?</a:t>
            </a:r>
            <a:r>
              <a:rPr lang="en-GB" sz="2000" dirty="0">
                <a:solidFill>
                  <a:schemeClr val="accent1">
                    <a:lumMod val="50000"/>
                  </a:schemeClr>
                </a:solidFill>
              </a:rPr>
              <a:t>) </a:t>
            </a:r>
            <a:r>
              <a:rPr lang="en-GB" sz="2000" dirty="0" err="1">
                <a:solidFill>
                  <a:schemeClr val="accent1">
                    <a:lumMod val="50000"/>
                  </a:schemeClr>
                </a:solidFill>
              </a:rPr>
              <a:t>oder</a:t>
            </a:r>
            <a:r>
              <a:rPr lang="en-GB" sz="2000" dirty="0">
                <a:solidFill>
                  <a:schemeClr val="accent1">
                    <a:lumMod val="50000"/>
                  </a:schemeClr>
                </a:solidFill>
              </a:rPr>
              <a:t> </a:t>
            </a:r>
            <a:r>
              <a:rPr lang="en-GB" sz="2000" dirty="0" err="1">
                <a:solidFill>
                  <a:schemeClr val="accent1">
                    <a:lumMod val="50000"/>
                  </a:schemeClr>
                </a:solidFill>
              </a:rPr>
              <a:t>einen</a:t>
            </a:r>
            <a:r>
              <a:rPr lang="en-GB" sz="2000" dirty="0">
                <a:solidFill>
                  <a:schemeClr val="accent1">
                    <a:lumMod val="50000"/>
                  </a:schemeClr>
                </a:solidFill>
              </a:rPr>
              <a:t> </a:t>
            </a:r>
            <a:r>
              <a:rPr lang="en-GB" sz="2000" dirty="0" err="1">
                <a:solidFill>
                  <a:schemeClr val="accent1">
                    <a:lumMod val="50000"/>
                  </a:schemeClr>
                </a:solidFill>
              </a:rPr>
              <a:t>Satz</a:t>
            </a:r>
            <a:r>
              <a:rPr lang="en-GB" sz="2000" dirty="0">
                <a:solidFill>
                  <a:schemeClr val="accent1">
                    <a:lumMod val="50000"/>
                  </a:schemeClr>
                </a:solidFill>
              </a:rPr>
              <a:t> (</a:t>
            </a:r>
            <a:r>
              <a:rPr lang="en-GB" sz="2000" b="1" dirty="0">
                <a:solidFill>
                  <a:schemeClr val="accent1">
                    <a:lumMod val="50000"/>
                  </a:schemeClr>
                </a:solidFill>
              </a:rPr>
              <a:t>./!</a:t>
            </a:r>
            <a:r>
              <a:rPr lang="en-GB" sz="2000" dirty="0">
                <a:solidFill>
                  <a:schemeClr val="accent1">
                    <a:lumMod val="50000"/>
                  </a:schemeClr>
                </a:solidFill>
              </a:rPr>
              <a:t>) ?</a:t>
            </a:r>
          </a:p>
        </p:txBody>
      </p:sp>
      <p:grpSp>
        <p:nvGrpSpPr>
          <p:cNvPr id="2" name="Group 1">
            <a:extLst>
              <a:ext uri="{FF2B5EF4-FFF2-40B4-BE49-F238E27FC236}">
                <a16:creationId xmlns:a16="http://schemas.microsoft.com/office/drawing/2014/main" id="{6D4F7000-C892-49E7-B2DB-B995B18F1D9A}"/>
              </a:ext>
            </a:extLst>
          </p:cNvPr>
          <p:cNvGrpSpPr/>
          <p:nvPr/>
        </p:nvGrpSpPr>
        <p:grpSpPr>
          <a:xfrm>
            <a:off x="879651" y="3044027"/>
            <a:ext cx="2827069" cy="1056325"/>
            <a:chOff x="879651" y="3044027"/>
            <a:chExt cx="2827069" cy="1056325"/>
          </a:xfrm>
        </p:grpSpPr>
        <p:sp>
          <p:nvSpPr>
            <p:cNvPr id="57" name="Speech Bubble: Rectangle with Corners Rounded 56">
              <a:extLst>
                <a:ext uri="{FF2B5EF4-FFF2-40B4-BE49-F238E27FC236}">
                  <a16:creationId xmlns:a16="http://schemas.microsoft.com/office/drawing/2014/main" id="{2E69CBA8-AC21-409A-ACE9-0F8FFCEFFBA8}"/>
                </a:ext>
              </a:extLst>
            </p:cNvPr>
            <p:cNvSpPr/>
            <p:nvPr/>
          </p:nvSpPr>
          <p:spPr>
            <a:xfrm>
              <a:off x="879651" y="3044027"/>
              <a:ext cx="2827069" cy="105632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5873464D-2C74-4015-898F-2A44D3B3075A}"/>
                </a:ext>
              </a:extLst>
            </p:cNvPr>
            <p:cNvSpPr txBox="1"/>
            <p:nvPr/>
          </p:nvSpPr>
          <p:spPr>
            <a:xfrm>
              <a:off x="938315" y="3087441"/>
              <a:ext cx="2546514" cy="969496"/>
            </a:xfrm>
            <a:prstGeom prst="rect">
              <a:avLst/>
            </a:prstGeom>
            <a:noFill/>
          </p:spPr>
          <p:txBody>
            <a:bodyPr wrap="square" rtlCol="0">
              <a:spAutoFit/>
            </a:bodyPr>
            <a:lstStyle/>
            <a:p>
              <a:r>
                <a:rPr lang="en-GB" sz="1900" b="1" dirty="0">
                  <a:solidFill>
                    <a:schemeClr val="accent1">
                      <a:lumMod val="50000"/>
                    </a:schemeClr>
                  </a:solidFill>
                  <a:latin typeface="Century Gothic" panose="020B0502020202020204" pitchFamily="34" charset="0"/>
                </a:rPr>
                <a:t>2. Heidi: </a:t>
              </a:r>
              <a:r>
                <a:rPr lang="de-DE" sz="1900" dirty="0">
                  <a:solidFill>
                    <a:schemeClr val="accent1">
                      <a:lumMod val="50000"/>
                    </a:schemeClr>
                  </a:solidFill>
                  <a:latin typeface="Century Gothic" panose="020B0502020202020204" pitchFamily="34" charset="0"/>
                </a:rPr>
                <a:t>Also … im Moment stehe ich im Supermarkt</a:t>
              </a:r>
              <a:r>
                <a:rPr lang="de-DE" sz="1900" b="1" dirty="0">
                  <a:solidFill>
                    <a:schemeClr val="accent1">
                      <a:lumMod val="50000"/>
                    </a:schemeClr>
                  </a:solidFill>
                  <a:latin typeface="Century Gothic" panose="020B0502020202020204" pitchFamily="34" charset="0"/>
                </a:rPr>
                <a:t>.</a:t>
              </a:r>
            </a:p>
          </p:txBody>
        </p:sp>
      </p:grpSp>
      <p:sp>
        <p:nvSpPr>
          <p:cNvPr id="64" name="Speech Bubble: Rectangle with Corners Rounded 63">
            <a:extLst>
              <a:ext uri="{FF2B5EF4-FFF2-40B4-BE49-F238E27FC236}">
                <a16:creationId xmlns:a16="http://schemas.microsoft.com/office/drawing/2014/main" id="{BEF6E90A-64B1-4F32-8774-08D513FF754E}"/>
              </a:ext>
            </a:extLst>
          </p:cNvPr>
          <p:cNvSpPr/>
          <p:nvPr/>
        </p:nvSpPr>
        <p:spPr>
          <a:xfrm>
            <a:off x="879652" y="4443775"/>
            <a:ext cx="2827068" cy="110394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403B3EE2-468E-49FF-8834-2889ADEE0441}"/>
              </a:ext>
            </a:extLst>
          </p:cNvPr>
          <p:cNvSpPr txBox="1"/>
          <p:nvPr/>
        </p:nvSpPr>
        <p:spPr>
          <a:xfrm>
            <a:off x="934732" y="4462199"/>
            <a:ext cx="2546514" cy="969496"/>
          </a:xfrm>
          <a:prstGeom prst="rect">
            <a:avLst/>
          </a:prstGeom>
          <a:noFill/>
        </p:spPr>
        <p:txBody>
          <a:bodyPr wrap="square" rtlCol="0">
            <a:spAutoFit/>
          </a:bodyPr>
          <a:lstStyle/>
          <a:p>
            <a:r>
              <a:rPr lang="en-GB" sz="1900" b="1" dirty="0">
                <a:solidFill>
                  <a:srgbClr val="1F4E79"/>
                </a:solidFill>
                <a:latin typeface="Century Gothic" panose="020B0502020202020204" pitchFamily="34" charset="0"/>
              </a:rPr>
              <a:t>3. Mia: </a:t>
            </a:r>
            <a:r>
              <a:rPr lang="de-DE" sz="1900" dirty="0">
                <a:solidFill>
                  <a:srgbClr val="1F4E79"/>
                </a:solidFill>
                <a:latin typeface="Century Gothic" panose="020B0502020202020204" pitchFamily="34" charset="0"/>
              </a:rPr>
              <a:t>Oh! Wann gehst du Eis essen</a:t>
            </a:r>
            <a:r>
              <a:rPr lang="de-DE" sz="1900" b="1" dirty="0">
                <a:solidFill>
                  <a:schemeClr val="accent5">
                    <a:lumMod val="50000"/>
                  </a:schemeClr>
                </a:solidFill>
                <a:latin typeface="Century Gothic" panose="020B0502020202020204" pitchFamily="34" charset="0"/>
              </a:rPr>
              <a:t>?</a:t>
            </a:r>
            <a:r>
              <a:rPr lang="de-DE" sz="1900" dirty="0">
                <a:solidFill>
                  <a:srgbClr val="1F4E79"/>
                </a:solidFill>
                <a:latin typeface="Century Gothic" panose="020B0502020202020204" pitchFamily="34" charset="0"/>
              </a:rPr>
              <a:t> Es wird spät … </a:t>
            </a:r>
          </a:p>
        </p:txBody>
      </p:sp>
      <p:grpSp>
        <p:nvGrpSpPr>
          <p:cNvPr id="67" name="Group 66">
            <a:extLst>
              <a:ext uri="{FF2B5EF4-FFF2-40B4-BE49-F238E27FC236}">
                <a16:creationId xmlns:a16="http://schemas.microsoft.com/office/drawing/2014/main" id="{AF5D9869-DD90-4BA8-86C4-C7D75C4DBF06}"/>
              </a:ext>
            </a:extLst>
          </p:cNvPr>
          <p:cNvGrpSpPr/>
          <p:nvPr/>
        </p:nvGrpSpPr>
        <p:grpSpPr>
          <a:xfrm>
            <a:off x="4434489" y="1288767"/>
            <a:ext cx="3400957" cy="4957797"/>
            <a:chOff x="4719331" y="2191837"/>
            <a:chExt cx="2198943" cy="4003200"/>
          </a:xfrm>
        </p:grpSpPr>
        <p:grpSp>
          <p:nvGrpSpPr>
            <p:cNvPr id="68" name="Group 67">
              <a:extLst>
                <a:ext uri="{FF2B5EF4-FFF2-40B4-BE49-F238E27FC236}">
                  <a16:creationId xmlns:a16="http://schemas.microsoft.com/office/drawing/2014/main" id="{E0ACAD79-35A2-4FF3-8E9C-5C109921D3BA}"/>
                </a:ext>
              </a:extLst>
            </p:cNvPr>
            <p:cNvGrpSpPr/>
            <p:nvPr/>
          </p:nvGrpSpPr>
          <p:grpSpPr>
            <a:xfrm>
              <a:off x="4719331" y="2191837"/>
              <a:ext cx="2198943" cy="4003200"/>
              <a:chOff x="-30479" y="22860"/>
              <a:chExt cx="3394710" cy="6004560"/>
            </a:xfrm>
          </p:grpSpPr>
          <p:grpSp>
            <p:nvGrpSpPr>
              <p:cNvPr id="70" name="Group 69">
                <a:extLst>
                  <a:ext uri="{FF2B5EF4-FFF2-40B4-BE49-F238E27FC236}">
                    <a16:creationId xmlns:a16="http://schemas.microsoft.com/office/drawing/2014/main" id="{0E219F5D-CC04-48FE-81DF-809E778DBB89}"/>
                  </a:ext>
                </a:extLst>
              </p:cNvPr>
              <p:cNvGrpSpPr/>
              <p:nvPr/>
            </p:nvGrpSpPr>
            <p:grpSpPr>
              <a:xfrm>
                <a:off x="-30479" y="22860"/>
                <a:ext cx="3394710" cy="6004560"/>
                <a:chOff x="-30479" y="22860"/>
                <a:chExt cx="3394710" cy="6004560"/>
              </a:xfrm>
            </p:grpSpPr>
            <p:grpSp>
              <p:nvGrpSpPr>
                <p:cNvPr id="72" name="Group 71">
                  <a:extLst>
                    <a:ext uri="{FF2B5EF4-FFF2-40B4-BE49-F238E27FC236}">
                      <a16:creationId xmlns:a16="http://schemas.microsoft.com/office/drawing/2014/main" id="{16C22F73-B6B9-4960-B5AD-42AAEF52B6F8}"/>
                    </a:ext>
                  </a:extLst>
                </p:cNvPr>
                <p:cNvGrpSpPr/>
                <p:nvPr/>
              </p:nvGrpSpPr>
              <p:grpSpPr>
                <a:xfrm>
                  <a:off x="-30479" y="22860"/>
                  <a:ext cx="3394710" cy="6004560"/>
                  <a:chOff x="-30479" y="22860"/>
                  <a:chExt cx="3394710" cy="6004560"/>
                </a:xfrm>
              </p:grpSpPr>
              <p:sp>
                <p:nvSpPr>
                  <p:cNvPr id="74" name="Rectangle: Rounded Corners 73">
                    <a:extLst>
                      <a:ext uri="{FF2B5EF4-FFF2-40B4-BE49-F238E27FC236}">
                        <a16:creationId xmlns:a16="http://schemas.microsoft.com/office/drawing/2014/main" id="{81623174-B6FE-4186-A2EB-8E6115B41258}"/>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75" name="Rectangle 74">
                    <a:extLst>
                      <a:ext uri="{FF2B5EF4-FFF2-40B4-BE49-F238E27FC236}">
                        <a16:creationId xmlns:a16="http://schemas.microsoft.com/office/drawing/2014/main" id="{8B4706FF-6CFA-4901-8FA1-8DCE0D9E6B7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73" name="Oval 72">
                  <a:extLst>
                    <a:ext uri="{FF2B5EF4-FFF2-40B4-BE49-F238E27FC236}">
                      <a16:creationId xmlns:a16="http://schemas.microsoft.com/office/drawing/2014/main" id="{55B2678E-D53F-4F21-82E1-A4CA00AA707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71" name="Speech Bubble: Rectangle with Corners Rounded 70">
                <a:extLst>
                  <a:ext uri="{FF2B5EF4-FFF2-40B4-BE49-F238E27FC236}">
                    <a16:creationId xmlns:a16="http://schemas.microsoft.com/office/drawing/2014/main" id="{26D23935-1C37-4BC9-8115-3B3F121D38A3}"/>
                  </a:ext>
                </a:extLst>
              </p:cNvPr>
              <p:cNvSpPr/>
              <p:nvPr/>
            </p:nvSpPr>
            <p:spPr>
              <a:xfrm>
                <a:off x="266310" y="525983"/>
                <a:ext cx="2830692" cy="131437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69" name="TextBox 68">
              <a:extLst>
                <a:ext uri="{FF2B5EF4-FFF2-40B4-BE49-F238E27FC236}">
                  <a16:creationId xmlns:a16="http://schemas.microsoft.com/office/drawing/2014/main" id="{0E3FB92B-A864-4AAB-AB5B-BA3D05CCC013}"/>
                </a:ext>
              </a:extLst>
            </p:cNvPr>
            <p:cNvSpPr txBox="1"/>
            <p:nvPr/>
          </p:nvSpPr>
          <p:spPr>
            <a:xfrm>
              <a:off x="4945822" y="2548707"/>
              <a:ext cx="1856457" cy="782825"/>
            </a:xfrm>
            <a:prstGeom prst="rect">
              <a:avLst/>
            </a:prstGeom>
            <a:noFill/>
          </p:spPr>
          <p:txBody>
            <a:bodyPr wrap="square" rtlCol="0">
              <a:spAutoFit/>
            </a:bodyPr>
            <a:lstStyle/>
            <a:p>
              <a:r>
                <a:rPr lang="en-GB" sz="1900" b="1" dirty="0">
                  <a:solidFill>
                    <a:schemeClr val="accent1">
                      <a:lumMod val="50000"/>
                    </a:schemeClr>
                  </a:solidFill>
                  <a:latin typeface="Century Gothic" panose="020B0502020202020204" pitchFamily="34" charset="0"/>
                </a:rPr>
                <a:t>4. Heidi: </a:t>
              </a:r>
              <a:r>
                <a:rPr lang="en-GB" sz="1900" dirty="0" err="1">
                  <a:solidFill>
                    <a:schemeClr val="accent1">
                      <a:lumMod val="50000"/>
                    </a:schemeClr>
                  </a:solidFill>
                  <a:latin typeface="Century Gothic" panose="020B0502020202020204" pitchFamily="34" charset="0"/>
                </a:rPr>
                <a:t>Japp</a:t>
              </a:r>
              <a:r>
                <a:rPr lang="en-GB" sz="1900" dirty="0">
                  <a:solidFill>
                    <a:schemeClr val="accent1">
                      <a:lumMod val="50000"/>
                    </a:schemeClr>
                  </a:solidFill>
                  <a:latin typeface="Century Gothic" panose="020B0502020202020204" pitchFamily="34" charset="0"/>
                </a:rPr>
                <a:t>. </a:t>
              </a:r>
            </a:p>
            <a:p>
              <a:r>
                <a:rPr lang="de-DE" sz="1900" dirty="0">
                  <a:solidFill>
                    <a:schemeClr val="accent1">
                      <a:lumMod val="50000"/>
                    </a:schemeClr>
                  </a:solidFill>
                  <a:latin typeface="Century Gothic" panose="020B0502020202020204" pitchFamily="34" charset="0"/>
                </a:rPr>
                <a:t>Aber jetzt braucht Wolfgang einen Hut</a:t>
              </a:r>
              <a:r>
                <a:rPr lang="de-DE" sz="1900" b="1" dirty="0">
                  <a:solidFill>
                    <a:schemeClr val="accent1">
                      <a:lumMod val="50000"/>
                    </a:schemeClr>
                  </a:solidFill>
                  <a:latin typeface="Century Gothic" panose="020B0502020202020204" pitchFamily="34" charset="0"/>
                </a:rPr>
                <a:t>.</a:t>
              </a:r>
              <a:endParaRPr lang="en-GB" sz="1900" b="1" dirty="0">
                <a:solidFill>
                  <a:schemeClr val="accent1">
                    <a:lumMod val="50000"/>
                  </a:schemeClr>
                </a:solidFill>
                <a:latin typeface="Century Gothic" panose="020B0502020202020204" pitchFamily="34" charset="0"/>
              </a:endParaRPr>
            </a:p>
          </p:txBody>
        </p:sp>
      </p:grpSp>
      <p:sp>
        <p:nvSpPr>
          <p:cNvPr id="76" name="Speech Bubble: Rectangle with Corners Rounded 75">
            <a:extLst>
              <a:ext uri="{FF2B5EF4-FFF2-40B4-BE49-F238E27FC236}">
                <a16:creationId xmlns:a16="http://schemas.microsoft.com/office/drawing/2014/main" id="{09063E13-FA50-4B13-9D73-2D521B68CA10}"/>
              </a:ext>
            </a:extLst>
          </p:cNvPr>
          <p:cNvSpPr/>
          <p:nvPr/>
        </p:nvSpPr>
        <p:spPr>
          <a:xfrm>
            <a:off x="4764879" y="3083707"/>
            <a:ext cx="2783541" cy="97365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0EFBCFC2-C442-44B4-9B1A-751E5303D050}"/>
              </a:ext>
            </a:extLst>
          </p:cNvPr>
          <p:cNvSpPr txBox="1"/>
          <p:nvPr/>
        </p:nvSpPr>
        <p:spPr>
          <a:xfrm>
            <a:off x="4753378" y="3083316"/>
            <a:ext cx="2664564" cy="969496"/>
          </a:xfrm>
          <a:prstGeom prst="rect">
            <a:avLst/>
          </a:prstGeom>
          <a:noFill/>
        </p:spPr>
        <p:txBody>
          <a:bodyPr wrap="square" rtlCol="0">
            <a:spAutoFit/>
          </a:bodyPr>
          <a:lstStyle/>
          <a:p>
            <a:r>
              <a:rPr lang="en-GB" sz="1900" b="1" dirty="0">
                <a:solidFill>
                  <a:srgbClr val="1F4E79"/>
                </a:solidFill>
                <a:latin typeface="Century Gothic" panose="020B0502020202020204" pitchFamily="34" charset="0"/>
              </a:rPr>
              <a:t>5. Mia: </a:t>
            </a:r>
            <a:r>
              <a:rPr lang="de-DE" sz="1900" dirty="0">
                <a:solidFill>
                  <a:srgbClr val="1F4E79"/>
                </a:solidFill>
                <a:latin typeface="Century Gothic" panose="020B0502020202020204" pitchFamily="34" charset="0"/>
              </a:rPr>
              <a:t>Was?? Nein ... nie trägt Wolfgang einen Hut</a:t>
            </a:r>
            <a:r>
              <a:rPr lang="de-DE" sz="1900" b="1" dirty="0">
                <a:solidFill>
                  <a:srgbClr val="1F4E79"/>
                </a:solidFill>
                <a:latin typeface="Century Gothic" panose="020B0502020202020204" pitchFamily="34" charset="0"/>
              </a:rPr>
              <a:t>!</a:t>
            </a:r>
            <a:endParaRPr lang="de-DE" sz="1900" b="1" dirty="0">
              <a:solidFill>
                <a:schemeClr val="accent5">
                  <a:lumMod val="50000"/>
                </a:schemeClr>
              </a:solidFill>
              <a:latin typeface="Century Gothic" panose="020B0502020202020204" pitchFamily="34" charset="0"/>
            </a:endParaRPr>
          </a:p>
        </p:txBody>
      </p:sp>
      <p:sp>
        <p:nvSpPr>
          <p:cNvPr id="78" name="Speech Bubble: Rectangle with Corners Rounded 77">
            <a:extLst>
              <a:ext uri="{FF2B5EF4-FFF2-40B4-BE49-F238E27FC236}">
                <a16:creationId xmlns:a16="http://schemas.microsoft.com/office/drawing/2014/main" id="{6CF5953D-8D18-46AD-A377-9ABCDAFA4198}"/>
              </a:ext>
            </a:extLst>
          </p:cNvPr>
          <p:cNvSpPr/>
          <p:nvPr/>
        </p:nvSpPr>
        <p:spPr>
          <a:xfrm>
            <a:off x="4759154" y="4321128"/>
            <a:ext cx="2783540" cy="12366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457AA63E-A00A-41EC-9134-4ED750159E67}"/>
              </a:ext>
            </a:extLst>
          </p:cNvPr>
          <p:cNvSpPr txBox="1"/>
          <p:nvPr/>
        </p:nvSpPr>
        <p:spPr>
          <a:xfrm>
            <a:off x="4753378" y="4308498"/>
            <a:ext cx="2835901" cy="1261884"/>
          </a:xfrm>
          <a:prstGeom prst="rect">
            <a:avLst/>
          </a:prstGeom>
          <a:noFill/>
        </p:spPr>
        <p:txBody>
          <a:bodyPr wrap="square" rtlCol="0">
            <a:spAutoFit/>
          </a:bodyPr>
          <a:lstStyle/>
          <a:p>
            <a:r>
              <a:rPr lang="en-GB" sz="1900" b="1" dirty="0">
                <a:solidFill>
                  <a:srgbClr val="115076"/>
                </a:solidFill>
                <a:latin typeface="Century Gothic" panose="020B0502020202020204" pitchFamily="34" charset="0"/>
              </a:rPr>
              <a:t>6. Heidi: </a:t>
            </a:r>
            <a:r>
              <a:rPr lang="de-DE" sz="1900" dirty="0">
                <a:solidFill>
                  <a:srgbClr val="115076"/>
                </a:solidFill>
                <a:latin typeface="Century Gothic" panose="020B0502020202020204" pitchFamily="34" charset="0"/>
              </a:rPr>
              <a:t>Tja … plötzlich </a:t>
            </a:r>
            <a:r>
              <a:rPr lang="de-DE" sz="1900" dirty="0">
                <a:solidFill>
                  <a:srgbClr val="1F4E79"/>
                </a:solidFill>
                <a:latin typeface="Century Gothic" panose="020B0502020202020204" pitchFamily="34" charset="0"/>
              </a:rPr>
              <a:t>trägt</a:t>
            </a:r>
            <a:r>
              <a:rPr lang="de-DE" sz="1900" dirty="0">
                <a:solidFill>
                  <a:srgbClr val="115076"/>
                </a:solidFill>
                <a:latin typeface="Century Gothic" panose="020B0502020202020204" pitchFamily="34" charset="0"/>
              </a:rPr>
              <a:t> er einen</a:t>
            </a:r>
            <a:r>
              <a:rPr lang="de-DE" sz="1900" b="1" dirty="0">
                <a:solidFill>
                  <a:srgbClr val="115076"/>
                </a:solidFill>
                <a:latin typeface="Century Gothic" panose="020B0502020202020204" pitchFamily="34" charset="0"/>
              </a:rPr>
              <a:t>.</a:t>
            </a:r>
            <a:r>
              <a:rPr lang="de-DE" sz="1900" dirty="0">
                <a:solidFill>
                  <a:srgbClr val="115076"/>
                </a:solidFill>
                <a:latin typeface="Century Gothic" panose="020B0502020202020204" pitchFamily="34" charset="0"/>
              </a:rPr>
              <a:t>   </a:t>
            </a:r>
          </a:p>
          <a:p>
            <a:r>
              <a:rPr lang="de-DE" sz="1900" dirty="0">
                <a:solidFill>
                  <a:srgbClr val="115076"/>
                </a:solidFill>
                <a:latin typeface="Century Gothic" panose="020B0502020202020204" pitchFamily="34" charset="0"/>
              </a:rPr>
              <a:t>Wo kann er hier einen Hut finden</a:t>
            </a:r>
            <a:r>
              <a:rPr lang="de-DE" sz="1900" b="1" dirty="0">
                <a:solidFill>
                  <a:srgbClr val="115076"/>
                </a:solidFill>
                <a:latin typeface="Century Gothic" panose="020B0502020202020204" pitchFamily="34" charset="0"/>
              </a:rPr>
              <a:t>?</a:t>
            </a:r>
          </a:p>
        </p:txBody>
      </p:sp>
      <p:grpSp>
        <p:nvGrpSpPr>
          <p:cNvPr id="104" name="Group 103">
            <a:extLst>
              <a:ext uri="{FF2B5EF4-FFF2-40B4-BE49-F238E27FC236}">
                <a16:creationId xmlns:a16="http://schemas.microsoft.com/office/drawing/2014/main" id="{70F96DAB-E00B-4945-9B17-F371FB84F1B5}"/>
              </a:ext>
            </a:extLst>
          </p:cNvPr>
          <p:cNvGrpSpPr/>
          <p:nvPr/>
        </p:nvGrpSpPr>
        <p:grpSpPr>
          <a:xfrm>
            <a:off x="8185679" y="1288767"/>
            <a:ext cx="3400957" cy="4957797"/>
            <a:chOff x="4719331" y="2191837"/>
            <a:chExt cx="2198943" cy="4003200"/>
          </a:xfrm>
        </p:grpSpPr>
        <p:grpSp>
          <p:nvGrpSpPr>
            <p:cNvPr id="105" name="Group 104">
              <a:extLst>
                <a:ext uri="{FF2B5EF4-FFF2-40B4-BE49-F238E27FC236}">
                  <a16:creationId xmlns:a16="http://schemas.microsoft.com/office/drawing/2014/main" id="{00108BF1-3508-44B2-8B70-1C95CAE4419B}"/>
                </a:ext>
              </a:extLst>
            </p:cNvPr>
            <p:cNvGrpSpPr/>
            <p:nvPr/>
          </p:nvGrpSpPr>
          <p:grpSpPr>
            <a:xfrm>
              <a:off x="4719331" y="2191837"/>
              <a:ext cx="2198943" cy="4003200"/>
              <a:chOff x="-30479" y="22860"/>
              <a:chExt cx="3394710" cy="6004560"/>
            </a:xfrm>
          </p:grpSpPr>
          <p:grpSp>
            <p:nvGrpSpPr>
              <p:cNvPr id="107" name="Group 106">
                <a:extLst>
                  <a:ext uri="{FF2B5EF4-FFF2-40B4-BE49-F238E27FC236}">
                    <a16:creationId xmlns:a16="http://schemas.microsoft.com/office/drawing/2014/main" id="{8F0FD4DC-3940-43D9-AF3C-5B5BE4592E12}"/>
                  </a:ext>
                </a:extLst>
              </p:cNvPr>
              <p:cNvGrpSpPr/>
              <p:nvPr/>
            </p:nvGrpSpPr>
            <p:grpSpPr>
              <a:xfrm>
                <a:off x="-30479" y="22860"/>
                <a:ext cx="3394710" cy="6004560"/>
                <a:chOff x="-30479" y="22860"/>
                <a:chExt cx="3394710" cy="6004560"/>
              </a:xfrm>
            </p:grpSpPr>
            <p:grpSp>
              <p:nvGrpSpPr>
                <p:cNvPr id="109" name="Group 108">
                  <a:extLst>
                    <a:ext uri="{FF2B5EF4-FFF2-40B4-BE49-F238E27FC236}">
                      <a16:creationId xmlns:a16="http://schemas.microsoft.com/office/drawing/2014/main" id="{27D1B3FD-9327-459E-B4B8-6E9D9B9FAAEB}"/>
                    </a:ext>
                  </a:extLst>
                </p:cNvPr>
                <p:cNvGrpSpPr/>
                <p:nvPr/>
              </p:nvGrpSpPr>
              <p:grpSpPr>
                <a:xfrm>
                  <a:off x="-30479" y="22860"/>
                  <a:ext cx="3394710" cy="6004560"/>
                  <a:chOff x="-30479" y="22860"/>
                  <a:chExt cx="3394710" cy="6004560"/>
                </a:xfrm>
              </p:grpSpPr>
              <p:sp>
                <p:nvSpPr>
                  <p:cNvPr id="111" name="Rectangle: Rounded Corners 110">
                    <a:extLst>
                      <a:ext uri="{FF2B5EF4-FFF2-40B4-BE49-F238E27FC236}">
                        <a16:creationId xmlns:a16="http://schemas.microsoft.com/office/drawing/2014/main" id="{630EEC5F-FD7B-4FDB-9C71-7E7A1234B21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112" name="Rectangle 111">
                    <a:extLst>
                      <a:ext uri="{FF2B5EF4-FFF2-40B4-BE49-F238E27FC236}">
                        <a16:creationId xmlns:a16="http://schemas.microsoft.com/office/drawing/2014/main" id="{D957547C-4EE3-4426-B012-3510D4BAF4E2}"/>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110" name="Oval 109">
                  <a:extLst>
                    <a:ext uri="{FF2B5EF4-FFF2-40B4-BE49-F238E27FC236}">
                      <a16:creationId xmlns:a16="http://schemas.microsoft.com/office/drawing/2014/main" id="{0796AEF7-19C4-42D0-93DD-8608B59E8E6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108" name="Speech Bubble: Rectangle with Corners Rounded 107">
                <a:extLst>
                  <a:ext uri="{FF2B5EF4-FFF2-40B4-BE49-F238E27FC236}">
                    <a16:creationId xmlns:a16="http://schemas.microsoft.com/office/drawing/2014/main" id="{CE3E4A93-E985-46AF-AF36-E99628502344}"/>
                  </a:ext>
                </a:extLst>
              </p:cNvPr>
              <p:cNvSpPr/>
              <p:nvPr/>
            </p:nvSpPr>
            <p:spPr>
              <a:xfrm>
                <a:off x="266310" y="525983"/>
                <a:ext cx="2830692" cy="131437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106" name="TextBox 105">
              <a:extLst>
                <a:ext uri="{FF2B5EF4-FFF2-40B4-BE49-F238E27FC236}">
                  <a16:creationId xmlns:a16="http://schemas.microsoft.com/office/drawing/2014/main" id="{9E46E7DD-CB68-4E18-86D4-D3CB68AA8CCC}"/>
                </a:ext>
              </a:extLst>
            </p:cNvPr>
            <p:cNvSpPr txBox="1"/>
            <p:nvPr/>
          </p:nvSpPr>
          <p:spPr>
            <a:xfrm>
              <a:off x="4945822" y="2548707"/>
              <a:ext cx="1856457" cy="782825"/>
            </a:xfrm>
            <a:prstGeom prst="rect">
              <a:avLst/>
            </a:prstGeom>
            <a:noFill/>
          </p:spPr>
          <p:txBody>
            <a:bodyPr wrap="square" rtlCol="0">
              <a:spAutoFit/>
            </a:bodyPr>
            <a:lstStyle/>
            <a:p>
              <a:r>
                <a:rPr lang="en-GB" sz="1900" b="1" dirty="0">
                  <a:solidFill>
                    <a:schemeClr val="accent1">
                      <a:lumMod val="50000"/>
                    </a:schemeClr>
                  </a:solidFill>
                  <a:latin typeface="Century Gothic" panose="020B0502020202020204" pitchFamily="34" charset="0"/>
                </a:rPr>
                <a:t>7. Mia: </a:t>
              </a:r>
              <a:r>
                <a:rPr lang="de-DE" sz="1900" dirty="0">
                  <a:solidFill>
                    <a:schemeClr val="accent1">
                      <a:lumMod val="50000"/>
                    </a:schemeClr>
                  </a:solidFill>
                  <a:latin typeface="Century Gothic" panose="020B0502020202020204" pitchFamily="34" charset="0"/>
                </a:rPr>
                <a:t>Mmmm … ich weiss nicht, sorry!! Wie findest du Wolfgang</a:t>
              </a:r>
              <a:r>
                <a:rPr lang="de-DE" sz="1900" b="1" dirty="0">
                  <a:solidFill>
                    <a:schemeClr val="accent1">
                      <a:lumMod val="50000"/>
                    </a:schemeClr>
                  </a:solidFill>
                  <a:latin typeface="Century Gothic" panose="020B0502020202020204" pitchFamily="34" charset="0"/>
                </a:rPr>
                <a:t>?</a:t>
              </a:r>
              <a:endParaRPr lang="en-GB" sz="1900" b="1" dirty="0">
                <a:solidFill>
                  <a:schemeClr val="accent1">
                    <a:lumMod val="50000"/>
                  </a:schemeClr>
                </a:solidFill>
                <a:latin typeface="Century Gothic" panose="020B0502020202020204" pitchFamily="34" charset="0"/>
              </a:endParaRPr>
            </a:p>
          </p:txBody>
        </p:sp>
      </p:grpSp>
      <p:sp>
        <p:nvSpPr>
          <p:cNvPr id="113" name="Speech Bubble: Rectangle with Corners Rounded 112">
            <a:extLst>
              <a:ext uri="{FF2B5EF4-FFF2-40B4-BE49-F238E27FC236}">
                <a16:creationId xmlns:a16="http://schemas.microsoft.com/office/drawing/2014/main" id="{2F7A451E-3C9B-4D27-89E4-853BCF816021}"/>
              </a:ext>
            </a:extLst>
          </p:cNvPr>
          <p:cNvSpPr/>
          <p:nvPr/>
        </p:nvSpPr>
        <p:spPr>
          <a:xfrm>
            <a:off x="8483014" y="3090313"/>
            <a:ext cx="2828833" cy="126149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4F86B6C9-1604-46EC-989A-906EB8D99A07}"/>
              </a:ext>
            </a:extLst>
          </p:cNvPr>
          <p:cNvSpPr/>
          <p:nvPr/>
        </p:nvSpPr>
        <p:spPr>
          <a:xfrm>
            <a:off x="8509194" y="4677871"/>
            <a:ext cx="2802654" cy="99773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7" name="TextBox 116">
            <a:extLst>
              <a:ext uri="{FF2B5EF4-FFF2-40B4-BE49-F238E27FC236}">
                <a16:creationId xmlns:a16="http://schemas.microsoft.com/office/drawing/2014/main" id="{F38026BD-006C-4767-AD02-DC99173E649E}"/>
              </a:ext>
            </a:extLst>
          </p:cNvPr>
          <p:cNvSpPr txBox="1"/>
          <p:nvPr/>
        </p:nvSpPr>
        <p:spPr>
          <a:xfrm>
            <a:off x="8520354" y="3118163"/>
            <a:ext cx="2835901" cy="1261884"/>
          </a:xfrm>
          <a:prstGeom prst="rect">
            <a:avLst/>
          </a:prstGeom>
          <a:noFill/>
        </p:spPr>
        <p:txBody>
          <a:bodyPr wrap="square" rtlCol="0">
            <a:spAutoFit/>
          </a:bodyPr>
          <a:lstStyle/>
          <a:p>
            <a:r>
              <a:rPr lang="en-GB" sz="1900" b="1" dirty="0">
                <a:solidFill>
                  <a:srgbClr val="1F4E79"/>
                </a:solidFill>
                <a:latin typeface="Century Gothic" panose="020B0502020202020204" pitchFamily="34" charset="0"/>
              </a:rPr>
              <a:t>8. Heidi: </a:t>
            </a:r>
            <a:r>
              <a:rPr lang="de-DE" sz="1900" dirty="0">
                <a:solidFill>
                  <a:srgbClr val="1F4E79"/>
                </a:solidFill>
                <a:latin typeface="Century Gothic" panose="020B0502020202020204" pitchFamily="34" charset="0"/>
              </a:rPr>
              <a:t>Ach, oft finde ich ihn ganz toll.   Aber ... er ist ein bisschen unorganisiert</a:t>
            </a:r>
            <a:r>
              <a:rPr lang="de-DE" sz="1900" b="1" dirty="0">
                <a:solidFill>
                  <a:srgbClr val="1F4E79"/>
                </a:solidFill>
                <a:latin typeface="Century Gothic" panose="020B0502020202020204" pitchFamily="34" charset="0"/>
              </a:rPr>
              <a:t>.</a:t>
            </a:r>
            <a:endParaRPr lang="de-DE" sz="1900" b="1" dirty="0">
              <a:solidFill>
                <a:schemeClr val="accent5">
                  <a:lumMod val="50000"/>
                </a:schemeClr>
              </a:solidFill>
              <a:latin typeface="Century Gothic" panose="020B0502020202020204" pitchFamily="34" charset="0"/>
            </a:endParaRPr>
          </a:p>
        </p:txBody>
      </p:sp>
      <p:sp>
        <p:nvSpPr>
          <p:cNvPr id="118" name="TextBox 117">
            <a:extLst>
              <a:ext uri="{FF2B5EF4-FFF2-40B4-BE49-F238E27FC236}">
                <a16:creationId xmlns:a16="http://schemas.microsoft.com/office/drawing/2014/main" id="{D9020339-2EB8-4BC2-A146-655EA1267FD0}"/>
              </a:ext>
            </a:extLst>
          </p:cNvPr>
          <p:cNvSpPr txBox="1"/>
          <p:nvPr/>
        </p:nvSpPr>
        <p:spPr>
          <a:xfrm>
            <a:off x="8535977" y="4677871"/>
            <a:ext cx="2699965" cy="969496"/>
          </a:xfrm>
          <a:prstGeom prst="rect">
            <a:avLst/>
          </a:prstGeom>
          <a:noFill/>
        </p:spPr>
        <p:txBody>
          <a:bodyPr wrap="square" rtlCol="0">
            <a:spAutoFit/>
          </a:bodyPr>
          <a:lstStyle/>
          <a:p>
            <a:r>
              <a:rPr lang="en-GB" sz="1900" b="1" dirty="0">
                <a:solidFill>
                  <a:srgbClr val="1F4E79"/>
                </a:solidFill>
                <a:latin typeface="Century Gothic" panose="020B0502020202020204" pitchFamily="34" charset="0"/>
              </a:rPr>
              <a:t>9. Mia: </a:t>
            </a:r>
            <a:r>
              <a:rPr lang="de-DE" sz="1900" dirty="0">
                <a:solidFill>
                  <a:srgbClr val="1F4E79"/>
                </a:solidFill>
                <a:latin typeface="Century Gothic" panose="020B0502020202020204" pitchFamily="34" charset="0"/>
              </a:rPr>
              <a:t>Mm. Heute ist er ziemlich nervös. Er mag dich sehr, Heidi</a:t>
            </a:r>
            <a:r>
              <a:rPr lang="de-DE" sz="1900" b="1" dirty="0">
                <a:solidFill>
                  <a:srgbClr val="1F4E79"/>
                </a:solidFill>
                <a:latin typeface="Century Gothic" panose="020B0502020202020204" pitchFamily="34" charset="0"/>
              </a:rPr>
              <a:t>!</a:t>
            </a:r>
            <a:endParaRPr lang="de-DE" sz="1900" b="1" dirty="0">
              <a:solidFill>
                <a:schemeClr val="accent5">
                  <a:lumMod val="50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8F66412C-8782-43CA-B233-2C4F2500290D}"/>
              </a:ext>
            </a:extLst>
          </p:cNvPr>
          <p:cNvSpPr txBox="1"/>
          <p:nvPr/>
        </p:nvSpPr>
        <p:spPr>
          <a:xfrm>
            <a:off x="3180413" y="2010936"/>
            <a:ext cx="269018" cy="369332"/>
          </a:xfrm>
          <a:prstGeom prst="rect">
            <a:avLst/>
          </a:prstGeom>
          <a:solidFill>
            <a:schemeClr val="bg1"/>
          </a:solidFill>
        </p:spPr>
        <p:txBody>
          <a:bodyPr wrap="square" lIns="0" rIns="0" rtlCol="0">
            <a:spAutoFit/>
          </a:bodyPr>
          <a:lstStyle/>
          <a:p>
            <a:pPr algn="ctr"/>
            <a:r>
              <a:rPr lang="en-GB" dirty="0">
                <a:solidFill>
                  <a:schemeClr val="accent1">
                    <a:lumMod val="50000"/>
                  </a:schemeClr>
                </a:solidFill>
              </a:rPr>
              <a:t>__</a:t>
            </a:r>
          </a:p>
        </p:txBody>
      </p:sp>
      <p:sp>
        <p:nvSpPr>
          <p:cNvPr id="119" name="TextBox 118">
            <a:extLst>
              <a:ext uri="{FF2B5EF4-FFF2-40B4-BE49-F238E27FC236}">
                <a16:creationId xmlns:a16="http://schemas.microsoft.com/office/drawing/2014/main" id="{80303847-1B23-4681-B5B3-52D1096D3B16}"/>
              </a:ext>
            </a:extLst>
          </p:cNvPr>
          <p:cNvSpPr txBox="1"/>
          <p:nvPr/>
        </p:nvSpPr>
        <p:spPr>
          <a:xfrm>
            <a:off x="2714625" y="3683040"/>
            <a:ext cx="273043" cy="369332"/>
          </a:xfrm>
          <a:prstGeom prst="rect">
            <a:avLst/>
          </a:prstGeom>
          <a:solidFill>
            <a:schemeClr val="bg1"/>
          </a:solidFill>
        </p:spPr>
        <p:txBody>
          <a:bodyPr wrap="square" lIns="0" rIns="0" rtlCol="0">
            <a:spAutoFit/>
          </a:bodyPr>
          <a:lstStyle/>
          <a:p>
            <a:pPr algn="ctr"/>
            <a:r>
              <a:rPr lang="en-GB" dirty="0">
                <a:solidFill>
                  <a:schemeClr val="accent1">
                    <a:lumMod val="50000"/>
                  </a:schemeClr>
                </a:solidFill>
              </a:rPr>
              <a:t>__</a:t>
            </a:r>
          </a:p>
        </p:txBody>
      </p:sp>
      <p:sp>
        <p:nvSpPr>
          <p:cNvPr id="120" name="TextBox 119">
            <a:extLst>
              <a:ext uri="{FF2B5EF4-FFF2-40B4-BE49-F238E27FC236}">
                <a16:creationId xmlns:a16="http://schemas.microsoft.com/office/drawing/2014/main" id="{4C5DE4CA-2D06-470B-99B6-1A98E1E38A19}"/>
              </a:ext>
            </a:extLst>
          </p:cNvPr>
          <p:cNvSpPr txBox="1"/>
          <p:nvPr/>
        </p:nvSpPr>
        <p:spPr>
          <a:xfrm>
            <a:off x="3094974" y="4762281"/>
            <a:ext cx="273043" cy="369332"/>
          </a:xfrm>
          <a:prstGeom prst="rect">
            <a:avLst/>
          </a:prstGeom>
          <a:solidFill>
            <a:schemeClr val="bg1"/>
          </a:solidFill>
        </p:spPr>
        <p:txBody>
          <a:bodyPr wrap="square" lIns="0" rIns="0" rtlCol="0">
            <a:spAutoFit/>
          </a:bodyPr>
          <a:lstStyle/>
          <a:p>
            <a:pPr algn="ctr"/>
            <a:r>
              <a:rPr lang="en-GB" dirty="0">
                <a:solidFill>
                  <a:schemeClr val="accent1">
                    <a:lumMod val="50000"/>
                  </a:schemeClr>
                </a:solidFill>
              </a:rPr>
              <a:t>__</a:t>
            </a:r>
          </a:p>
        </p:txBody>
      </p:sp>
      <p:sp>
        <p:nvSpPr>
          <p:cNvPr id="121" name="TextBox 120">
            <a:extLst>
              <a:ext uri="{FF2B5EF4-FFF2-40B4-BE49-F238E27FC236}">
                <a16:creationId xmlns:a16="http://schemas.microsoft.com/office/drawing/2014/main" id="{A5A9EBFF-2DA9-4656-84CB-EF433C3F644B}"/>
              </a:ext>
            </a:extLst>
          </p:cNvPr>
          <p:cNvSpPr txBox="1"/>
          <p:nvPr/>
        </p:nvSpPr>
        <p:spPr>
          <a:xfrm>
            <a:off x="7202320" y="2315403"/>
            <a:ext cx="273043" cy="369332"/>
          </a:xfrm>
          <a:prstGeom prst="rect">
            <a:avLst/>
          </a:prstGeom>
          <a:solidFill>
            <a:schemeClr val="bg1"/>
          </a:solidFill>
        </p:spPr>
        <p:txBody>
          <a:bodyPr wrap="square" lIns="0" rIns="0" rtlCol="0">
            <a:spAutoFit/>
          </a:bodyPr>
          <a:lstStyle/>
          <a:p>
            <a:pPr algn="ctr"/>
            <a:r>
              <a:rPr lang="en-GB" dirty="0">
                <a:solidFill>
                  <a:schemeClr val="accent1">
                    <a:lumMod val="50000"/>
                  </a:schemeClr>
                </a:solidFill>
              </a:rPr>
              <a:t>__</a:t>
            </a:r>
          </a:p>
        </p:txBody>
      </p:sp>
      <p:sp>
        <p:nvSpPr>
          <p:cNvPr id="122" name="TextBox 121">
            <a:extLst>
              <a:ext uri="{FF2B5EF4-FFF2-40B4-BE49-F238E27FC236}">
                <a16:creationId xmlns:a16="http://schemas.microsoft.com/office/drawing/2014/main" id="{9F459220-2542-42E2-B720-7D0A375471A2}"/>
              </a:ext>
            </a:extLst>
          </p:cNvPr>
          <p:cNvSpPr txBox="1"/>
          <p:nvPr/>
        </p:nvSpPr>
        <p:spPr>
          <a:xfrm>
            <a:off x="5961388" y="3721059"/>
            <a:ext cx="273043"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123" name="TextBox 122">
            <a:extLst>
              <a:ext uri="{FF2B5EF4-FFF2-40B4-BE49-F238E27FC236}">
                <a16:creationId xmlns:a16="http://schemas.microsoft.com/office/drawing/2014/main" id="{253AB154-684C-4420-BC70-E2BF3E9EB93F}"/>
              </a:ext>
            </a:extLst>
          </p:cNvPr>
          <p:cNvSpPr txBox="1"/>
          <p:nvPr/>
        </p:nvSpPr>
        <p:spPr>
          <a:xfrm>
            <a:off x="6044814" y="5240136"/>
            <a:ext cx="273043"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124" name="TextBox 123">
            <a:extLst>
              <a:ext uri="{FF2B5EF4-FFF2-40B4-BE49-F238E27FC236}">
                <a16:creationId xmlns:a16="http://schemas.microsoft.com/office/drawing/2014/main" id="{643E1B95-EFDA-4283-88A2-B55A0C3D7A53}"/>
              </a:ext>
            </a:extLst>
          </p:cNvPr>
          <p:cNvSpPr txBox="1"/>
          <p:nvPr/>
        </p:nvSpPr>
        <p:spPr>
          <a:xfrm>
            <a:off x="6435984" y="4659533"/>
            <a:ext cx="249978"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125" name="TextBox 124">
            <a:extLst>
              <a:ext uri="{FF2B5EF4-FFF2-40B4-BE49-F238E27FC236}">
                <a16:creationId xmlns:a16="http://schemas.microsoft.com/office/drawing/2014/main" id="{AF360DA2-B6A4-4928-84B4-3760DD91D106}"/>
              </a:ext>
            </a:extLst>
          </p:cNvPr>
          <p:cNvSpPr txBox="1"/>
          <p:nvPr/>
        </p:nvSpPr>
        <p:spPr>
          <a:xfrm>
            <a:off x="10997671" y="2361569"/>
            <a:ext cx="273043"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126" name="TextBox 125">
            <a:extLst>
              <a:ext uri="{FF2B5EF4-FFF2-40B4-BE49-F238E27FC236}">
                <a16:creationId xmlns:a16="http://schemas.microsoft.com/office/drawing/2014/main" id="{91D65316-6DCB-47A9-9903-36B578AA013F}"/>
              </a:ext>
            </a:extLst>
          </p:cNvPr>
          <p:cNvSpPr txBox="1"/>
          <p:nvPr/>
        </p:nvSpPr>
        <p:spPr>
          <a:xfrm>
            <a:off x="10415353" y="3444060"/>
            <a:ext cx="235185"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127" name="TextBox 126">
            <a:extLst>
              <a:ext uri="{FF2B5EF4-FFF2-40B4-BE49-F238E27FC236}">
                <a16:creationId xmlns:a16="http://schemas.microsoft.com/office/drawing/2014/main" id="{B7F2A3B1-ADB4-42C0-99AF-1E9937A10D38}"/>
              </a:ext>
            </a:extLst>
          </p:cNvPr>
          <p:cNvSpPr txBox="1"/>
          <p:nvPr/>
        </p:nvSpPr>
        <p:spPr>
          <a:xfrm>
            <a:off x="11010593" y="5303714"/>
            <a:ext cx="273043" cy="276999"/>
          </a:xfrm>
          <a:prstGeom prst="rect">
            <a:avLst/>
          </a:prstGeom>
          <a:solidFill>
            <a:schemeClr val="bg1"/>
          </a:solidFill>
        </p:spPr>
        <p:txBody>
          <a:bodyPr wrap="square" lIns="0" tIns="0" rIns="0" bIns="0" rtlCol="0">
            <a:spAutoFit/>
          </a:bodyPr>
          <a:lstStyle/>
          <a:p>
            <a:pPr algn="ctr"/>
            <a:r>
              <a:rPr lang="en-GB" dirty="0">
                <a:solidFill>
                  <a:schemeClr val="accent1">
                    <a:lumMod val="50000"/>
                  </a:schemeClr>
                </a:solidFill>
              </a:rPr>
              <a:t>__</a:t>
            </a:r>
          </a:p>
        </p:txBody>
      </p:sp>
      <p:sp>
        <p:nvSpPr>
          <p:cNvPr id="61"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und </a:t>
            </a:r>
            <a:r>
              <a:rPr lang="en-GB" sz="3600" b="1" dirty="0" err="1">
                <a:solidFill>
                  <a:schemeClr val="bg1"/>
                </a:solidFill>
              </a:rPr>
              <a:t>wann</a:t>
            </a:r>
            <a:r>
              <a:rPr lang="en-GB" sz="3600" b="1" dirty="0">
                <a:solidFill>
                  <a:schemeClr val="bg1"/>
                </a:solidFill>
              </a:rPr>
              <a:t>?</a:t>
            </a:r>
          </a:p>
        </p:txBody>
      </p:sp>
      <p:sp>
        <p:nvSpPr>
          <p:cNvPr id="12" name="TextBox 11">
            <a:extLst>
              <a:ext uri="{FF2B5EF4-FFF2-40B4-BE49-F238E27FC236}">
                <a16:creationId xmlns:a16="http://schemas.microsoft.com/office/drawing/2014/main" id="{7B5EF191-E832-4753-9498-D5489CEC63C6}"/>
              </a:ext>
            </a:extLst>
          </p:cNvPr>
          <p:cNvSpPr txBox="1"/>
          <p:nvPr/>
        </p:nvSpPr>
        <p:spPr>
          <a:xfrm>
            <a:off x="2871250" y="2627292"/>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901384" y="2690897"/>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DA77969-1E84-4F40-BDEA-B935A87E423C}"/>
              </a:ext>
            </a:extLst>
          </p:cNvPr>
          <p:cNvSpPr txBox="1"/>
          <p:nvPr/>
        </p:nvSpPr>
        <p:spPr>
          <a:xfrm>
            <a:off x="5240400" y="5494402"/>
            <a:ext cx="1837820"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3, 5 – WO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 4, 6 – WO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7" name="Rounded Rectangle 51">
            <a:extLst>
              <a:ext uri="{FF2B5EF4-FFF2-40B4-BE49-F238E27FC236}">
                <a16:creationId xmlns:a16="http://schemas.microsoft.com/office/drawing/2014/main" id="{7FFB1886-6CAC-4FD4-907D-1D3A7BE3F451}"/>
              </a:ext>
            </a:extLst>
          </p:cNvPr>
          <p:cNvSpPr/>
          <p:nvPr/>
        </p:nvSpPr>
        <p:spPr>
          <a:xfrm>
            <a:off x="2991671" y="1331131"/>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Mädchen</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jetzt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trinkt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Wasser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54C5B8B7-CF6B-44FF-BD82-31E9F470EEF4}"/>
              </a:ext>
            </a:extLst>
          </p:cNvPr>
          <p:cNvSpPr/>
          <p:nvPr/>
        </p:nvSpPr>
        <p:spPr>
          <a:xfrm>
            <a:off x="5168961" y="1331372"/>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jeden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trägt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einen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Hut</a:t>
            </a:r>
          </a:p>
        </p:txBody>
      </p:sp>
      <p:sp>
        <p:nvSpPr>
          <p:cNvPr id="24" name="Rounded Rectangle 51">
            <a:extLst>
              <a:ext uri="{FF2B5EF4-FFF2-40B4-BE49-F238E27FC236}">
                <a16:creationId xmlns:a16="http://schemas.microsoft.com/office/drawing/2014/main" id="{84A6A338-7384-44AE-967C-F308CB6CEBF2}"/>
              </a:ext>
            </a:extLst>
          </p:cNvPr>
          <p:cNvSpPr/>
          <p:nvPr/>
        </p:nvSpPr>
        <p:spPr>
          <a:xfrm>
            <a:off x="7348949" y="133550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(pl.)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jede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Woche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Deutsch</a:t>
            </a:r>
          </a:p>
        </p:txBody>
      </p:sp>
      <p:sp>
        <p:nvSpPr>
          <p:cNvPr id="25" name="Rounded Rectangle 51">
            <a:extLst>
              <a:ext uri="{FF2B5EF4-FFF2-40B4-BE49-F238E27FC236}">
                <a16:creationId xmlns:a16="http://schemas.microsoft.com/office/drawing/2014/main" id="{1E59FB02-4623-48BF-990F-E3CB042A308A}"/>
              </a:ext>
            </a:extLst>
          </p:cNvPr>
          <p:cNvSpPr/>
          <p:nvPr/>
        </p:nvSpPr>
        <p:spPr>
          <a:xfrm>
            <a:off x="9527588" y="1338396"/>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am Montag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bekommt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Geschenk</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1458CC0-42E7-4B4B-AE61-DC52DC992FFB}"/>
              </a:ext>
            </a:extLst>
          </p:cNvPr>
          <p:cNvSpPr txBox="1"/>
          <p:nvPr/>
        </p:nvSpPr>
        <p:spPr>
          <a:xfrm>
            <a:off x="727905" y="4950491"/>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Rounded Rectangle 51">
            <a:extLst>
              <a:ext uri="{FF2B5EF4-FFF2-40B4-BE49-F238E27FC236}">
                <a16:creationId xmlns:a16="http://schemas.microsoft.com/office/drawing/2014/main" id="{97BD5BFE-F837-47F8-BD56-13FE270C8AE3}"/>
              </a:ext>
            </a:extLst>
          </p:cNvPr>
          <p:cNvSpPr/>
          <p:nvPr/>
        </p:nvSpPr>
        <p:spPr>
          <a:xfrm>
            <a:off x="803179" y="3070390"/>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du</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f</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reitags</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dirty="0" err="1">
                <a:solidFill>
                  <a:prstClr val="white"/>
                </a:solidFill>
              </a:rPr>
              <a:t>hörst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dirty="0" err="1">
                <a:solidFill>
                  <a:prstClr val="white"/>
                </a:solidFill>
              </a:rPr>
              <a:t>Musik</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ounded Rectangle 51">
            <a:extLst>
              <a:ext uri="{FF2B5EF4-FFF2-40B4-BE49-F238E27FC236}">
                <a16:creationId xmlns:a16="http://schemas.microsoft.com/office/drawing/2014/main" id="{3B4D67A0-874C-4B76-8AA3-57A82D9E9867}"/>
              </a:ext>
            </a:extLst>
          </p:cNvPr>
          <p:cNvSpPr/>
          <p:nvPr/>
        </p:nvSpPr>
        <p:spPr>
          <a:xfrm>
            <a:off x="2981818" y="3059363"/>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800" rIns="82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ich</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m</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orgens</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putze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Auto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ounded Rectangle 51">
            <a:extLst>
              <a:ext uri="{FF2B5EF4-FFF2-40B4-BE49-F238E27FC236}">
                <a16:creationId xmlns:a16="http://schemas.microsoft.com/office/drawing/2014/main" id="{8A930996-5001-4042-8AA4-780E09B0629D}"/>
              </a:ext>
            </a:extLst>
          </p:cNvPr>
          <p:cNvSpPr/>
          <p:nvPr/>
        </p:nvSpPr>
        <p:spPr>
          <a:xfrm>
            <a:off x="5158702" y="3050233"/>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am D</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onnerstag</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benutzt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den Computer</a:t>
            </a:r>
          </a:p>
        </p:txBody>
      </p:sp>
      <p:sp>
        <p:nvSpPr>
          <p:cNvPr id="33" name="Rounded Rectangle 51">
            <a:extLst>
              <a:ext uri="{FF2B5EF4-FFF2-40B4-BE49-F238E27FC236}">
                <a16:creationId xmlns:a16="http://schemas.microsoft.com/office/drawing/2014/main" id="{7F82E5B1-898D-4422-AD3D-B1420EC9724D}"/>
              </a:ext>
            </a:extLst>
          </p:cNvPr>
          <p:cNvSpPr/>
          <p:nvPr/>
        </p:nvSpPr>
        <p:spPr>
          <a:xfrm>
            <a:off x="7339096" y="3050586"/>
            <a:ext cx="1995732" cy="1491932"/>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wir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Dienstag</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spielen</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dirty="0" err="1">
                <a:solidFill>
                  <a:prstClr val="white"/>
                </a:solidFill>
              </a:rPr>
              <a:t>Fußball</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le 51">
            <a:extLst>
              <a:ext uri="{FF2B5EF4-FFF2-40B4-BE49-F238E27FC236}">
                <a16:creationId xmlns:a16="http://schemas.microsoft.com/office/drawing/2014/main" id="{2CA38672-9F13-4E27-94B2-00F02185B95A}"/>
              </a:ext>
            </a:extLst>
          </p:cNvPr>
          <p:cNvSpPr/>
          <p:nvPr/>
        </p:nvSpPr>
        <p:spPr>
          <a:xfrm>
            <a:off x="9517735" y="3062995"/>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jetzt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sehe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Problem</a:t>
            </a:r>
          </a:p>
        </p:txBody>
      </p:sp>
      <p:sp>
        <p:nvSpPr>
          <p:cNvPr id="35" name="Rounded Rectangle 51">
            <a:extLst>
              <a:ext uri="{FF2B5EF4-FFF2-40B4-BE49-F238E27FC236}">
                <a16:creationId xmlns:a16="http://schemas.microsoft.com/office/drawing/2014/main" id="{104210BC-F2D8-49F3-8256-9A2EC89FB49D}"/>
              </a:ext>
            </a:extLst>
          </p:cNvPr>
          <p:cNvSpPr/>
          <p:nvPr/>
        </p:nvSpPr>
        <p:spPr>
          <a:xfrm>
            <a:off x="824883" y="4787594"/>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Mia und Katja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Mittwoch</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kochen</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50" b="0" i="0" u="none" strike="noStrike" kern="1200" cap="none" spc="0" normalizeH="0" baseline="0" noProof="0" dirty="0">
                <a:ln>
                  <a:noFill/>
                </a:ln>
                <a:solidFill>
                  <a:prstClr val="white"/>
                </a:solidFill>
                <a:effectLst/>
                <a:uLnTx/>
                <a:uFillTx/>
                <a:latin typeface="Century Gothic" panose="020F0302020204030204"/>
                <a:ea typeface="+mn-ea"/>
                <a:cs typeface="+mn-cs"/>
              </a:rPr>
              <a:t>das Essen</a:t>
            </a:r>
          </a:p>
        </p:txBody>
      </p:sp>
      <p:sp>
        <p:nvSpPr>
          <p:cNvPr id="36" name="Rounded Rectangle 51">
            <a:extLst>
              <a:ext uri="{FF2B5EF4-FFF2-40B4-BE49-F238E27FC236}">
                <a16:creationId xmlns:a16="http://schemas.microsoft.com/office/drawing/2014/main" id="{464ACD12-5C94-4CBC-8783-DFE2190BEB82}"/>
              </a:ext>
            </a:extLst>
          </p:cNvPr>
          <p:cNvSpPr/>
          <p:nvPr/>
        </p:nvSpPr>
        <p:spPr>
          <a:xfrm>
            <a:off x="9517735" y="4787594"/>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Junge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abends</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isst</a:t>
            </a:r>
            <a:endParaRPr lang="en-GB"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Obst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51">
            <a:extLst>
              <a:ext uri="{FF2B5EF4-FFF2-40B4-BE49-F238E27FC236}">
                <a16:creationId xmlns:a16="http://schemas.microsoft.com/office/drawing/2014/main" id="{FA156165-FD33-4D57-B1BF-88AE69B0E141}"/>
              </a:ext>
            </a:extLst>
          </p:cNvPr>
          <p:cNvSpPr/>
          <p:nvPr/>
        </p:nvSpPr>
        <p:spPr>
          <a:xfrm>
            <a:off x="2987732" y="478759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Katja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jeden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nehmen</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d</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Zug</a:t>
            </a:r>
          </a:p>
        </p:txBody>
      </p:sp>
      <p:sp>
        <p:nvSpPr>
          <p:cNvPr id="39" name="Rounded Rectangle 51">
            <a:extLst>
              <a:ext uri="{FF2B5EF4-FFF2-40B4-BE49-F238E27FC236}">
                <a16:creationId xmlns:a16="http://schemas.microsoft.com/office/drawing/2014/main" id="{D9CD56F4-A97A-4696-BDC7-FC85FA722D5D}"/>
              </a:ext>
            </a:extLst>
          </p:cNvPr>
          <p:cNvSpPr/>
          <p:nvPr/>
        </p:nvSpPr>
        <p:spPr>
          <a:xfrm>
            <a:off x="7335157" y="478759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heute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dirty="0" err="1">
                <a:solidFill>
                  <a:prstClr val="white"/>
                </a:solidFill>
              </a:rPr>
              <a:t>fährst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Fahrrad</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ounded Rectangle 51">
            <a:extLst>
              <a:ext uri="{FF2B5EF4-FFF2-40B4-BE49-F238E27FC236}">
                <a16:creationId xmlns:a16="http://schemas.microsoft.com/office/drawing/2014/main" id="{07F885A8-9752-4FE8-A9EB-0C70FFC34C7A}"/>
              </a:ext>
            </a:extLst>
          </p:cNvPr>
          <p:cNvSpPr/>
          <p:nvPr/>
        </p:nvSpPr>
        <p:spPr>
          <a:xfrm>
            <a:off x="814199" y="1353185"/>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am </a:t>
            </a:r>
            <a:r>
              <a:rPr lang="en-GB" dirty="0">
                <a:solidFill>
                  <a:prstClr val="white"/>
                </a:solidFill>
                <a:latin typeface="Century Gothic" panose="020F0302020204030204"/>
              </a:rPr>
              <a:t>Nachmittag</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liest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Buch</a:t>
            </a:r>
          </a:p>
        </p:txBody>
      </p:sp>
      <p:pic>
        <p:nvPicPr>
          <p:cNvPr id="174" name="Picture 2" descr="Dice Clip Art">
            <a:extLst>
              <a:ext uri="{FF2B5EF4-FFF2-40B4-BE49-F238E27FC236}">
                <a16:creationId xmlns:a16="http://schemas.microsoft.com/office/drawing/2014/main" id="{BBDBAA20-1BF2-4073-A890-5A65666142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6327" y="4743145"/>
            <a:ext cx="596613" cy="707886"/>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Custom 7">
            <a:hlinkClick r:id="" action="ppaction://noaction" highlightClick="1">
              <a:snd r:embed="rId5" name="24 1. Q.wav"/>
            </a:hlinkClick>
          </p:cNvPr>
          <p:cNvSpPr/>
          <p:nvPr/>
        </p:nvSpPr>
        <p:spPr>
          <a:xfrm>
            <a:off x="950808" y="120361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75" name="Action Button: Custom 7">
            <a:hlinkClick r:id="" action="ppaction://noaction" highlightClick="1">
              <a:snd r:embed="rId6" name="24 1. 2.wav"/>
            </a:hlinkClick>
            <a:extLst>
              <a:ext uri="{FF2B5EF4-FFF2-40B4-BE49-F238E27FC236}">
                <a16:creationId xmlns:a16="http://schemas.microsoft.com/office/drawing/2014/main" id="{79540EFE-D3C0-4061-B077-928F3BD4931E}"/>
              </a:ext>
            </a:extLst>
          </p:cNvPr>
          <p:cNvSpPr/>
          <p:nvPr/>
        </p:nvSpPr>
        <p:spPr>
          <a:xfrm>
            <a:off x="2299405" y="119564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76" name="Action Button: Custom 7">
            <a:hlinkClick r:id="" action="ppaction://noaction" highlightClick="1">
              <a:snd r:embed="rId7" name="24 1. 1.wav"/>
            </a:hlinkClick>
            <a:extLst>
              <a:ext uri="{FF2B5EF4-FFF2-40B4-BE49-F238E27FC236}">
                <a16:creationId xmlns:a16="http://schemas.microsoft.com/office/drawing/2014/main" id="{188064F3-30EE-44FE-A943-57A4808459F2}"/>
              </a:ext>
            </a:extLst>
          </p:cNvPr>
          <p:cNvSpPr/>
          <p:nvPr/>
        </p:nvSpPr>
        <p:spPr>
          <a:xfrm>
            <a:off x="1625107" y="119761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77" name="Action Button: Custom 7">
            <a:hlinkClick r:id="" action="ppaction://noaction" highlightClick="1">
              <a:snd r:embed="rId8" name="wasser Q.wav"/>
            </a:hlinkClick>
            <a:extLst>
              <a:ext uri="{FF2B5EF4-FFF2-40B4-BE49-F238E27FC236}">
                <a16:creationId xmlns:a16="http://schemas.microsoft.com/office/drawing/2014/main" id="{0BDAA0E8-8665-4649-9412-EAC21079FBD2}"/>
              </a:ext>
            </a:extLst>
          </p:cNvPr>
          <p:cNvSpPr/>
          <p:nvPr/>
        </p:nvSpPr>
        <p:spPr>
          <a:xfrm>
            <a:off x="3125006" y="119900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78" name="Action Button: Custom 7">
            <a:hlinkClick r:id="" action="ppaction://noaction" highlightClick="1">
              <a:snd r:embed="rId9" name="wasser2.wav"/>
            </a:hlinkClick>
            <a:extLst>
              <a:ext uri="{FF2B5EF4-FFF2-40B4-BE49-F238E27FC236}">
                <a16:creationId xmlns:a16="http://schemas.microsoft.com/office/drawing/2014/main" id="{E894E6D1-B056-42E2-A35F-63E8CF3BE085}"/>
              </a:ext>
            </a:extLst>
          </p:cNvPr>
          <p:cNvSpPr/>
          <p:nvPr/>
        </p:nvSpPr>
        <p:spPr>
          <a:xfrm>
            <a:off x="4473603" y="119102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79" name="Action Button: Custom 7">
            <a:hlinkClick r:id="" action="ppaction://noaction" highlightClick="1">
              <a:snd r:embed="rId10" name="wasser1.wav"/>
            </a:hlinkClick>
            <a:extLst>
              <a:ext uri="{FF2B5EF4-FFF2-40B4-BE49-F238E27FC236}">
                <a16:creationId xmlns:a16="http://schemas.microsoft.com/office/drawing/2014/main" id="{2CDEC8E2-5E91-41F3-AFDA-EF92942C4B21}"/>
              </a:ext>
            </a:extLst>
          </p:cNvPr>
          <p:cNvSpPr/>
          <p:nvPr/>
        </p:nvSpPr>
        <p:spPr>
          <a:xfrm>
            <a:off x="3799305" y="119299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80" name="Action Button: Custom 7">
            <a:hlinkClick r:id="" action="ppaction://noaction" highlightClick="1">
              <a:snd r:embed="rId11" name="hutQ.wav"/>
            </a:hlinkClick>
            <a:extLst>
              <a:ext uri="{FF2B5EF4-FFF2-40B4-BE49-F238E27FC236}">
                <a16:creationId xmlns:a16="http://schemas.microsoft.com/office/drawing/2014/main" id="{1733EAD2-4D7F-4615-A37B-52DC089DC1A7}"/>
              </a:ext>
            </a:extLst>
          </p:cNvPr>
          <p:cNvSpPr/>
          <p:nvPr/>
        </p:nvSpPr>
        <p:spPr>
          <a:xfrm>
            <a:off x="5318065" y="120555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81" name="Action Button: Custom 7">
            <a:hlinkClick r:id="" action="ppaction://noaction" highlightClick="1">
              <a:snd r:embed="rId12" name="hut2.wav"/>
            </a:hlinkClick>
            <a:extLst>
              <a:ext uri="{FF2B5EF4-FFF2-40B4-BE49-F238E27FC236}">
                <a16:creationId xmlns:a16="http://schemas.microsoft.com/office/drawing/2014/main" id="{81D3B94C-829B-4130-B7A5-CA995565E084}"/>
              </a:ext>
            </a:extLst>
          </p:cNvPr>
          <p:cNvSpPr/>
          <p:nvPr/>
        </p:nvSpPr>
        <p:spPr>
          <a:xfrm>
            <a:off x="6666662" y="119758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82" name="Action Button: Custom 7">
            <a:hlinkClick r:id="" action="ppaction://noaction" highlightClick="1">
              <a:snd r:embed="rId13" name="hut1.wav"/>
            </a:hlinkClick>
            <a:extLst>
              <a:ext uri="{FF2B5EF4-FFF2-40B4-BE49-F238E27FC236}">
                <a16:creationId xmlns:a16="http://schemas.microsoft.com/office/drawing/2014/main" id="{866DAB58-E440-4254-875E-C5F4CFA2889E}"/>
              </a:ext>
            </a:extLst>
          </p:cNvPr>
          <p:cNvSpPr/>
          <p:nvPr/>
        </p:nvSpPr>
        <p:spPr>
          <a:xfrm>
            <a:off x="5992364" y="119955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83" name="Action Button: Custom 7">
            <a:hlinkClick r:id="" action="ppaction://noaction" highlightClick="1">
              <a:snd r:embed="rId14" name="Deutsch Q.wav"/>
            </a:hlinkClick>
            <a:extLst>
              <a:ext uri="{FF2B5EF4-FFF2-40B4-BE49-F238E27FC236}">
                <a16:creationId xmlns:a16="http://schemas.microsoft.com/office/drawing/2014/main" id="{148AAF46-5371-46B5-AA5F-7CD954920777}"/>
              </a:ext>
            </a:extLst>
          </p:cNvPr>
          <p:cNvSpPr/>
          <p:nvPr/>
        </p:nvSpPr>
        <p:spPr>
          <a:xfrm>
            <a:off x="7477719" y="1196279"/>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84" name="Action Button: Custom 7">
            <a:hlinkClick r:id="" action="ppaction://noaction" highlightClick="1">
              <a:snd r:embed="rId15" name="deutsch 2.wav"/>
            </a:hlinkClick>
            <a:extLst>
              <a:ext uri="{FF2B5EF4-FFF2-40B4-BE49-F238E27FC236}">
                <a16:creationId xmlns:a16="http://schemas.microsoft.com/office/drawing/2014/main" id="{30DE43CD-F19D-4BAD-B64A-ABA6EE2A7C90}"/>
              </a:ext>
            </a:extLst>
          </p:cNvPr>
          <p:cNvSpPr/>
          <p:nvPr/>
        </p:nvSpPr>
        <p:spPr>
          <a:xfrm>
            <a:off x="8826316" y="118830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85" name="Action Button: Custom 7">
            <a:hlinkClick r:id="" action="ppaction://noaction" highlightClick="1">
              <a:snd r:embed="rId16" name="deutsch 1.wav"/>
            </a:hlinkClick>
            <a:extLst>
              <a:ext uri="{FF2B5EF4-FFF2-40B4-BE49-F238E27FC236}">
                <a16:creationId xmlns:a16="http://schemas.microsoft.com/office/drawing/2014/main" id="{8C95D176-9EA8-4B24-99AA-123603E91F04}"/>
              </a:ext>
            </a:extLst>
          </p:cNvPr>
          <p:cNvSpPr/>
          <p:nvPr/>
        </p:nvSpPr>
        <p:spPr>
          <a:xfrm>
            <a:off x="8152018" y="119027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86" name="Action Button: Custom 7">
            <a:hlinkClick r:id="" action="ppaction://noaction" highlightClick="1">
              <a:snd r:embed="rId17" name="geschenkQ.wav"/>
            </a:hlinkClick>
            <a:extLst>
              <a:ext uri="{FF2B5EF4-FFF2-40B4-BE49-F238E27FC236}">
                <a16:creationId xmlns:a16="http://schemas.microsoft.com/office/drawing/2014/main" id="{5B158D8D-40DB-4B4B-A09A-4E52BB512024}"/>
              </a:ext>
            </a:extLst>
          </p:cNvPr>
          <p:cNvSpPr/>
          <p:nvPr/>
        </p:nvSpPr>
        <p:spPr>
          <a:xfrm>
            <a:off x="9665827" y="119748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87" name="Action Button: Custom 7">
            <a:hlinkClick r:id="" action="ppaction://noaction" highlightClick="1">
              <a:snd r:embed="rId18" name="geschenk2.wav"/>
            </a:hlinkClick>
            <a:extLst>
              <a:ext uri="{FF2B5EF4-FFF2-40B4-BE49-F238E27FC236}">
                <a16:creationId xmlns:a16="http://schemas.microsoft.com/office/drawing/2014/main" id="{ED1BC622-7751-4856-81C7-E104142CB77A}"/>
              </a:ext>
            </a:extLst>
          </p:cNvPr>
          <p:cNvSpPr/>
          <p:nvPr/>
        </p:nvSpPr>
        <p:spPr>
          <a:xfrm>
            <a:off x="11014424" y="118951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88" name="Action Button: Custom 7">
            <a:hlinkClick r:id="" action="ppaction://noaction" highlightClick="1">
              <a:snd r:embed="rId19" name="geschenk1.wav"/>
            </a:hlinkClick>
            <a:extLst>
              <a:ext uri="{FF2B5EF4-FFF2-40B4-BE49-F238E27FC236}">
                <a16:creationId xmlns:a16="http://schemas.microsoft.com/office/drawing/2014/main" id="{352B539E-A58D-4918-8E20-5F4204057C32}"/>
              </a:ext>
            </a:extLst>
          </p:cNvPr>
          <p:cNvSpPr/>
          <p:nvPr/>
        </p:nvSpPr>
        <p:spPr>
          <a:xfrm>
            <a:off x="10340126" y="119148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89" name="Action Button: Custom 7">
            <a:hlinkClick r:id="" action="ppaction://noaction" highlightClick="1">
              <a:snd r:embed="rId20" name="Musik Q.wav"/>
            </a:hlinkClick>
            <a:extLst>
              <a:ext uri="{FF2B5EF4-FFF2-40B4-BE49-F238E27FC236}">
                <a16:creationId xmlns:a16="http://schemas.microsoft.com/office/drawing/2014/main" id="{A747282F-F8AF-44D5-B477-B2D3239DE289}"/>
              </a:ext>
            </a:extLst>
          </p:cNvPr>
          <p:cNvSpPr/>
          <p:nvPr/>
        </p:nvSpPr>
        <p:spPr>
          <a:xfrm>
            <a:off x="950808" y="293262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90" name="Action Button: Custom 7">
            <a:hlinkClick r:id="" action="ppaction://noaction" highlightClick="1">
              <a:snd r:embed="rId21" name="musk2.wav"/>
            </a:hlinkClick>
            <a:extLst>
              <a:ext uri="{FF2B5EF4-FFF2-40B4-BE49-F238E27FC236}">
                <a16:creationId xmlns:a16="http://schemas.microsoft.com/office/drawing/2014/main" id="{4C829AEB-CF8F-48A0-A159-F9E79EB5643E}"/>
              </a:ext>
            </a:extLst>
          </p:cNvPr>
          <p:cNvSpPr/>
          <p:nvPr/>
        </p:nvSpPr>
        <p:spPr>
          <a:xfrm>
            <a:off x="2299405" y="292465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91" name="Action Button: Custom 7">
            <a:hlinkClick r:id="" action="ppaction://noaction" highlightClick="1">
              <a:snd r:embed="rId22" name="musik1.wav"/>
            </a:hlinkClick>
            <a:extLst>
              <a:ext uri="{FF2B5EF4-FFF2-40B4-BE49-F238E27FC236}">
                <a16:creationId xmlns:a16="http://schemas.microsoft.com/office/drawing/2014/main" id="{346DEAC1-CC68-43C6-A654-4FBDF3320DC3}"/>
              </a:ext>
            </a:extLst>
          </p:cNvPr>
          <p:cNvSpPr/>
          <p:nvPr/>
        </p:nvSpPr>
        <p:spPr>
          <a:xfrm>
            <a:off x="1625107" y="292662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92" name="Action Button: Custom 7">
            <a:hlinkClick r:id="" action="ppaction://noaction" highlightClick="1">
              <a:snd r:embed="rId23" name="24 7. Q.wav"/>
            </a:hlinkClick>
            <a:extLst>
              <a:ext uri="{FF2B5EF4-FFF2-40B4-BE49-F238E27FC236}">
                <a16:creationId xmlns:a16="http://schemas.microsoft.com/office/drawing/2014/main" id="{2A250F26-64E0-461F-A335-8F0E7401D0F8}"/>
              </a:ext>
            </a:extLst>
          </p:cNvPr>
          <p:cNvSpPr/>
          <p:nvPr/>
        </p:nvSpPr>
        <p:spPr>
          <a:xfrm>
            <a:off x="3125006" y="292801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93" name="Action Button: Custom 7">
            <a:hlinkClick r:id="" action="ppaction://noaction" highlightClick="1">
              <a:snd r:embed="rId24" name="24 7. 2-2.wav"/>
            </a:hlinkClick>
            <a:extLst>
              <a:ext uri="{FF2B5EF4-FFF2-40B4-BE49-F238E27FC236}">
                <a16:creationId xmlns:a16="http://schemas.microsoft.com/office/drawing/2014/main" id="{E7CB6712-A22A-4D8A-B000-7702738EEC5A}"/>
              </a:ext>
            </a:extLst>
          </p:cNvPr>
          <p:cNvSpPr/>
          <p:nvPr/>
        </p:nvSpPr>
        <p:spPr>
          <a:xfrm>
            <a:off x="4473603" y="292003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94" name="Action Button: Custom 7">
            <a:hlinkClick r:id="" action="ppaction://noaction" highlightClick="1">
              <a:snd r:embed="rId25" name="24 7. 1.wav"/>
            </a:hlinkClick>
            <a:extLst>
              <a:ext uri="{FF2B5EF4-FFF2-40B4-BE49-F238E27FC236}">
                <a16:creationId xmlns:a16="http://schemas.microsoft.com/office/drawing/2014/main" id="{939304F3-D5A2-4564-B756-7280C0133F6E}"/>
              </a:ext>
            </a:extLst>
          </p:cNvPr>
          <p:cNvSpPr/>
          <p:nvPr/>
        </p:nvSpPr>
        <p:spPr>
          <a:xfrm>
            <a:off x="3799305" y="292200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95" name="Action Button: Custom 7">
            <a:hlinkClick r:id="" action="ppaction://noaction" highlightClick="1">
              <a:snd r:embed="rId26" name="computer Q.wav"/>
            </a:hlinkClick>
            <a:extLst>
              <a:ext uri="{FF2B5EF4-FFF2-40B4-BE49-F238E27FC236}">
                <a16:creationId xmlns:a16="http://schemas.microsoft.com/office/drawing/2014/main" id="{C34B8FC0-E9D0-42B0-8ED1-68946DEACEB4}"/>
              </a:ext>
            </a:extLst>
          </p:cNvPr>
          <p:cNvSpPr/>
          <p:nvPr/>
        </p:nvSpPr>
        <p:spPr>
          <a:xfrm>
            <a:off x="5318065" y="293456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96" name="Action Button: Custom 7">
            <a:hlinkClick r:id="" action="ppaction://noaction" highlightClick="1">
              <a:snd r:embed="rId27" name="computer2.wav"/>
            </a:hlinkClick>
            <a:extLst>
              <a:ext uri="{FF2B5EF4-FFF2-40B4-BE49-F238E27FC236}">
                <a16:creationId xmlns:a16="http://schemas.microsoft.com/office/drawing/2014/main" id="{E41B6EF6-B124-4784-8187-92F25DBF1B1E}"/>
              </a:ext>
            </a:extLst>
          </p:cNvPr>
          <p:cNvSpPr/>
          <p:nvPr/>
        </p:nvSpPr>
        <p:spPr>
          <a:xfrm>
            <a:off x="6666662" y="292659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197" name="Action Button: Custom 7">
            <a:hlinkClick r:id="" action="ppaction://noaction" highlightClick="1">
              <a:snd r:embed="rId28" name="computer1.wav"/>
            </a:hlinkClick>
            <a:extLst>
              <a:ext uri="{FF2B5EF4-FFF2-40B4-BE49-F238E27FC236}">
                <a16:creationId xmlns:a16="http://schemas.microsoft.com/office/drawing/2014/main" id="{0D177F3C-CAEC-44BB-8DF9-64D18BE778FC}"/>
              </a:ext>
            </a:extLst>
          </p:cNvPr>
          <p:cNvSpPr/>
          <p:nvPr/>
        </p:nvSpPr>
        <p:spPr>
          <a:xfrm>
            <a:off x="5992364" y="292856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198" name="Action Button: Custom 7">
            <a:hlinkClick r:id="" action="ppaction://noaction" highlightClick="1">
              <a:snd r:embed="rId29" name="24 9. Q.wav"/>
            </a:hlinkClick>
            <a:extLst>
              <a:ext uri="{FF2B5EF4-FFF2-40B4-BE49-F238E27FC236}">
                <a16:creationId xmlns:a16="http://schemas.microsoft.com/office/drawing/2014/main" id="{656175C4-697D-491C-8383-7AA4B071156E}"/>
              </a:ext>
            </a:extLst>
          </p:cNvPr>
          <p:cNvSpPr/>
          <p:nvPr/>
        </p:nvSpPr>
        <p:spPr>
          <a:xfrm>
            <a:off x="7477719" y="292528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199" name="Action Button: Custom 7">
            <a:hlinkClick r:id="" action="ppaction://noaction" highlightClick="1">
              <a:snd r:embed="rId30" name="24 9. 2.wav"/>
            </a:hlinkClick>
            <a:extLst>
              <a:ext uri="{FF2B5EF4-FFF2-40B4-BE49-F238E27FC236}">
                <a16:creationId xmlns:a16="http://schemas.microsoft.com/office/drawing/2014/main" id="{0F1F5C7F-0612-4D25-8608-C1F7A02DDF7E}"/>
              </a:ext>
            </a:extLst>
          </p:cNvPr>
          <p:cNvSpPr/>
          <p:nvPr/>
        </p:nvSpPr>
        <p:spPr>
          <a:xfrm>
            <a:off x="8826316" y="291731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00" name="Action Button: Custom 7">
            <a:hlinkClick r:id="" action="ppaction://noaction" highlightClick="1">
              <a:snd r:embed="rId31" name="24 9. 1.wav"/>
            </a:hlinkClick>
            <a:extLst>
              <a:ext uri="{FF2B5EF4-FFF2-40B4-BE49-F238E27FC236}">
                <a16:creationId xmlns:a16="http://schemas.microsoft.com/office/drawing/2014/main" id="{67476FE7-D1BB-4C87-9184-C52FF6A17746}"/>
              </a:ext>
            </a:extLst>
          </p:cNvPr>
          <p:cNvSpPr/>
          <p:nvPr/>
        </p:nvSpPr>
        <p:spPr>
          <a:xfrm>
            <a:off x="8152018" y="291928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201" name="Action Button: Custom 7">
            <a:hlinkClick r:id="" action="ppaction://noaction" highlightClick="1">
              <a:snd r:embed="rId32" name="problem Q.wav"/>
            </a:hlinkClick>
            <a:extLst>
              <a:ext uri="{FF2B5EF4-FFF2-40B4-BE49-F238E27FC236}">
                <a16:creationId xmlns:a16="http://schemas.microsoft.com/office/drawing/2014/main" id="{BC520634-6462-4E01-A599-CADAA1F224FF}"/>
              </a:ext>
            </a:extLst>
          </p:cNvPr>
          <p:cNvSpPr/>
          <p:nvPr/>
        </p:nvSpPr>
        <p:spPr>
          <a:xfrm>
            <a:off x="9665827" y="292649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202" name="Action Button: Custom 7">
            <a:hlinkClick r:id="" action="ppaction://noaction" highlightClick="1">
              <a:snd r:embed="rId33" name="problem2.wav"/>
            </a:hlinkClick>
            <a:extLst>
              <a:ext uri="{FF2B5EF4-FFF2-40B4-BE49-F238E27FC236}">
                <a16:creationId xmlns:a16="http://schemas.microsoft.com/office/drawing/2014/main" id="{0A1610C8-E04F-4D68-B716-3A2D4EED4619}"/>
              </a:ext>
            </a:extLst>
          </p:cNvPr>
          <p:cNvSpPr/>
          <p:nvPr/>
        </p:nvSpPr>
        <p:spPr>
          <a:xfrm>
            <a:off x="11014424" y="291852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03" name="Action Button: Custom 7">
            <a:hlinkClick r:id="" action="ppaction://noaction" highlightClick="1">
              <a:snd r:embed="rId34" name="problem1.wav"/>
            </a:hlinkClick>
            <a:extLst>
              <a:ext uri="{FF2B5EF4-FFF2-40B4-BE49-F238E27FC236}">
                <a16:creationId xmlns:a16="http://schemas.microsoft.com/office/drawing/2014/main" id="{D92BA0EB-8863-476C-899A-932ECB2FEC94}"/>
              </a:ext>
            </a:extLst>
          </p:cNvPr>
          <p:cNvSpPr/>
          <p:nvPr/>
        </p:nvSpPr>
        <p:spPr>
          <a:xfrm>
            <a:off x="10340126" y="292049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204" name="Action Button: Custom 7">
            <a:hlinkClick r:id="" action="ppaction://noaction" highlightClick="1">
              <a:snd r:embed="rId35" name="24 11. Q.wav"/>
            </a:hlinkClick>
            <a:extLst>
              <a:ext uri="{FF2B5EF4-FFF2-40B4-BE49-F238E27FC236}">
                <a16:creationId xmlns:a16="http://schemas.microsoft.com/office/drawing/2014/main" id="{B7B8F30F-E4EE-49A1-94F9-D8F1CC2919E1}"/>
              </a:ext>
            </a:extLst>
          </p:cNvPr>
          <p:cNvSpPr/>
          <p:nvPr/>
        </p:nvSpPr>
        <p:spPr>
          <a:xfrm>
            <a:off x="950808" y="4620099"/>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205" name="Action Button: Custom 7">
            <a:hlinkClick r:id="" action="ppaction://noaction" highlightClick="1">
              <a:snd r:embed="rId36" name="24 11. 2.wav"/>
            </a:hlinkClick>
            <a:extLst>
              <a:ext uri="{FF2B5EF4-FFF2-40B4-BE49-F238E27FC236}">
                <a16:creationId xmlns:a16="http://schemas.microsoft.com/office/drawing/2014/main" id="{8359AB7F-28AB-4212-8D31-BD7A858E6B5D}"/>
              </a:ext>
            </a:extLst>
          </p:cNvPr>
          <p:cNvSpPr/>
          <p:nvPr/>
        </p:nvSpPr>
        <p:spPr>
          <a:xfrm>
            <a:off x="2299405" y="461212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06" name="Action Button: Custom 7">
            <a:hlinkClick r:id="" action="ppaction://noaction" highlightClick="1">
              <a:snd r:embed="rId37" name="24 11. 1.wav"/>
            </a:hlinkClick>
            <a:extLst>
              <a:ext uri="{FF2B5EF4-FFF2-40B4-BE49-F238E27FC236}">
                <a16:creationId xmlns:a16="http://schemas.microsoft.com/office/drawing/2014/main" id="{88C823FB-9CC8-482F-B265-D2C5C40C561D}"/>
              </a:ext>
            </a:extLst>
          </p:cNvPr>
          <p:cNvSpPr/>
          <p:nvPr/>
        </p:nvSpPr>
        <p:spPr>
          <a:xfrm>
            <a:off x="1625107" y="461409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207" name="Action Button: Custom 7">
            <a:hlinkClick r:id="" action="ppaction://noaction" highlightClick="1">
              <a:snd r:embed="rId38" name="Wann nimmt.wav"/>
            </a:hlinkClick>
            <a:extLst>
              <a:ext uri="{FF2B5EF4-FFF2-40B4-BE49-F238E27FC236}">
                <a16:creationId xmlns:a16="http://schemas.microsoft.com/office/drawing/2014/main" id="{3852D616-9DC3-41ED-83F3-1771C3871084}"/>
              </a:ext>
            </a:extLst>
          </p:cNvPr>
          <p:cNvSpPr/>
          <p:nvPr/>
        </p:nvSpPr>
        <p:spPr>
          <a:xfrm>
            <a:off x="3125006" y="461548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208" name="Action Button: Custom 7">
            <a:hlinkClick r:id="" action="ppaction://noaction" highlightClick="1">
              <a:snd r:embed="rId39" name="jeden Tag nimmt.wav"/>
            </a:hlinkClick>
            <a:extLst>
              <a:ext uri="{FF2B5EF4-FFF2-40B4-BE49-F238E27FC236}">
                <a16:creationId xmlns:a16="http://schemas.microsoft.com/office/drawing/2014/main" id="{FDFAFC81-F5F5-487A-AA64-8056CE9D767C}"/>
              </a:ext>
            </a:extLst>
          </p:cNvPr>
          <p:cNvSpPr/>
          <p:nvPr/>
        </p:nvSpPr>
        <p:spPr>
          <a:xfrm>
            <a:off x="4473603" y="460750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09" name="Action Button: Custom 7">
            <a:hlinkClick r:id="" action="ppaction://noaction" highlightClick="1">
              <a:snd r:embed="rId40" name="Katja nimmt.wav"/>
            </a:hlinkClick>
            <a:extLst>
              <a:ext uri="{FF2B5EF4-FFF2-40B4-BE49-F238E27FC236}">
                <a16:creationId xmlns:a16="http://schemas.microsoft.com/office/drawing/2014/main" id="{00FC2127-A256-4071-A13B-6556527E24E5}"/>
              </a:ext>
            </a:extLst>
          </p:cNvPr>
          <p:cNvSpPr/>
          <p:nvPr/>
        </p:nvSpPr>
        <p:spPr>
          <a:xfrm>
            <a:off x="3799305" y="460947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213" name="Action Button: Custom 7">
            <a:hlinkClick r:id="" action="ppaction://noaction" highlightClick="1">
              <a:snd r:embed="rId41" name="fahrradQ.wav"/>
            </a:hlinkClick>
            <a:extLst>
              <a:ext uri="{FF2B5EF4-FFF2-40B4-BE49-F238E27FC236}">
                <a16:creationId xmlns:a16="http://schemas.microsoft.com/office/drawing/2014/main" id="{D1A843D2-1251-4B75-8E19-5BE819445E1F}"/>
              </a:ext>
            </a:extLst>
          </p:cNvPr>
          <p:cNvSpPr/>
          <p:nvPr/>
        </p:nvSpPr>
        <p:spPr>
          <a:xfrm>
            <a:off x="7477719" y="461276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214" name="Action Button: Custom 7">
            <a:hlinkClick r:id="" action="ppaction://noaction" highlightClick="1">
              <a:snd r:embed="rId42" name="fahrrad2.wav"/>
            </a:hlinkClick>
            <a:extLst>
              <a:ext uri="{FF2B5EF4-FFF2-40B4-BE49-F238E27FC236}">
                <a16:creationId xmlns:a16="http://schemas.microsoft.com/office/drawing/2014/main" id="{D616495F-923D-4EDE-8A85-E827567722E4}"/>
              </a:ext>
            </a:extLst>
          </p:cNvPr>
          <p:cNvSpPr/>
          <p:nvPr/>
        </p:nvSpPr>
        <p:spPr>
          <a:xfrm>
            <a:off x="8826316" y="460478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15" name="Action Button: Custom 7">
            <a:hlinkClick r:id="" action="ppaction://noaction" highlightClick="1">
              <a:snd r:embed="rId43" name="fahrrad1.wav"/>
            </a:hlinkClick>
            <a:extLst>
              <a:ext uri="{FF2B5EF4-FFF2-40B4-BE49-F238E27FC236}">
                <a16:creationId xmlns:a16="http://schemas.microsoft.com/office/drawing/2014/main" id="{1F2497B2-5C7C-424A-8362-E07B2BA74950}"/>
              </a:ext>
            </a:extLst>
          </p:cNvPr>
          <p:cNvSpPr/>
          <p:nvPr/>
        </p:nvSpPr>
        <p:spPr>
          <a:xfrm>
            <a:off x="8152018" y="460675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216" name="Action Button: Custom 7">
            <a:hlinkClick r:id="" action="ppaction://noaction" highlightClick="1">
              <a:snd r:embed="rId44" name="obst Q.wav"/>
            </a:hlinkClick>
            <a:extLst>
              <a:ext uri="{FF2B5EF4-FFF2-40B4-BE49-F238E27FC236}">
                <a16:creationId xmlns:a16="http://schemas.microsoft.com/office/drawing/2014/main" id="{6D85EDB6-D60B-4465-9BCE-5398BA4AD657}"/>
              </a:ext>
            </a:extLst>
          </p:cNvPr>
          <p:cNvSpPr/>
          <p:nvPr/>
        </p:nvSpPr>
        <p:spPr>
          <a:xfrm>
            <a:off x="9665827" y="461397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217" name="Action Button: Custom 7">
            <a:hlinkClick r:id="" action="ppaction://noaction" highlightClick="1">
              <a:snd r:embed="rId45" name="obst2.wav"/>
            </a:hlinkClick>
            <a:extLst>
              <a:ext uri="{FF2B5EF4-FFF2-40B4-BE49-F238E27FC236}">
                <a16:creationId xmlns:a16="http://schemas.microsoft.com/office/drawing/2014/main" id="{3058DFBD-8F67-48A3-831B-1FB7E4B3D04F}"/>
              </a:ext>
            </a:extLst>
          </p:cNvPr>
          <p:cNvSpPr/>
          <p:nvPr/>
        </p:nvSpPr>
        <p:spPr>
          <a:xfrm>
            <a:off x="11014424" y="460599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218" name="Action Button: Custom 7">
            <a:hlinkClick r:id="" action="ppaction://noaction" highlightClick="1">
              <a:snd r:embed="rId46" name="obst1.wav"/>
            </a:hlinkClick>
            <a:extLst>
              <a:ext uri="{FF2B5EF4-FFF2-40B4-BE49-F238E27FC236}">
                <a16:creationId xmlns:a16="http://schemas.microsoft.com/office/drawing/2014/main" id="{5CCE9BAE-F7D0-490F-8DE9-FA3480A17010}"/>
              </a:ext>
            </a:extLst>
          </p:cNvPr>
          <p:cNvSpPr/>
          <p:nvPr/>
        </p:nvSpPr>
        <p:spPr>
          <a:xfrm>
            <a:off x="10340126" y="460796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6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555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und </a:t>
            </a:r>
            <a:r>
              <a:rPr lang="en-GB" sz="3600" b="1" dirty="0" err="1">
                <a:solidFill>
                  <a:schemeClr val="bg1"/>
                </a:solidFill>
              </a:rPr>
              <a:t>wann</a:t>
            </a:r>
            <a:r>
              <a:rPr lang="en-GB" sz="3600" b="1" dirty="0">
                <a:solidFill>
                  <a:schemeClr val="bg1"/>
                </a:solidFill>
              </a:rPr>
              <a:t>?</a:t>
            </a:r>
          </a:p>
        </p:txBody>
      </p:sp>
      <p:sp>
        <p:nvSpPr>
          <p:cNvPr id="12" name="TextBox 11">
            <a:extLst>
              <a:ext uri="{FF2B5EF4-FFF2-40B4-BE49-F238E27FC236}">
                <a16:creationId xmlns:a16="http://schemas.microsoft.com/office/drawing/2014/main" id="{7B5EF191-E832-4753-9498-D5489CEC63C6}"/>
              </a:ext>
            </a:extLst>
          </p:cNvPr>
          <p:cNvSpPr txBox="1"/>
          <p:nvPr/>
        </p:nvSpPr>
        <p:spPr>
          <a:xfrm>
            <a:off x="2871250" y="2627292"/>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901384" y="2690897"/>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DA77969-1E84-4F40-BDEA-B935A87E423C}"/>
              </a:ext>
            </a:extLst>
          </p:cNvPr>
          <p:cNvSpPr txBox="1"/>
          <p:nvPr/>
        </p:nvSpPr>
        <p:spPr>
          <a:xfrm>
            <a:off x="5240400" y="5494402"/>
            <a:ext cx="1837820"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3, 5 – WO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4, 6 – WO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7" name="Rounded Rectangle 51">
            <a:extLst>
              <a:ext uri="{FF2B5EF4-FFF2-40B4-BE49-F238E27FC236}">
                <a16:creationId xmlns:a16="http://schemas.microsoft.com/office/drawing/2014/main" id="{7FFB1886-6CAC-4FD4-907D-1D3A7BE3F451}"/>
              </a:ext>
            </a:extLst>
          </p:cNvPr>
          <p:cNvSpPr/>
          <p:nvPr/>
        </p:nvSpPr>
        <p:spPr>
          <a:xfrm>
            <a:off x="2991671" y="1331131"/>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the girl</a:t>
            </a:r>
          </a:p>
          <a:p>
            <a:pPr lvl="0" algn="ctr">
              <a:defRPr/>
            </a:pPr>
            <a:r>
              <a:rPr lang="en-GB" dirty="0">
                <a:solidFill>
                  <a:prstClr val="white"/>
                </a:solidFill>
              </a:rPr>
              <a:t>now</a:t>
            </a:r>
          </a:p>
          <a:p>
            <a:pPr lvl="0" algn="ctr">
              <a:defRPr/>
            </a:pPr>
            <a:r>
              <a:rPr lang="en-GB" dirty="0">
                <a:solidFill>
                  <a:prstClr val="white"/>
                </a:solidFill>
              </a:rPr>
              <a:t>is drinking</a:t>
            </a:r>
          </a:p>
          <a:p>
            <a:pPr lvl="0" algn="ctr">
              <a:defRPr/>
            </a:pPr>
            <a:r>
              <a:rPr lang="en-GB" dirty="0">
                <a:solidFill>
                  <a:prstClr val="white"/>
                </a:solidFill>
              </a:rPr>
              <a:t>water</a:t>
            </a:r>
          </a:p>
        </p:txBody>
      </p:sp>
      <p:sp>
        <p:nvSpPr>
          <p:cNvPr id="22" name="Rounded Rectangle 51">
            <a:extLst>
              <a:ext uri="{FF2B5EF4-FFF2-40B4-BE49-F238E27FC236}">
                <a16:creationId xmlns:a16="http://schemas.microsoft.com/office/drawing/2014/main" id="{54C5B8B7-CF6B-44FF-BD82-31E9F470EEF4}"/>
              </a:ext>
            </a:extLst>
          </p:cNvPr>
          <p:cNvSpPr/>
          <p:nvPr/>
        </p:nvSpPr>
        <p:spPr>
          <a:xfrm>
            <a:off x="5168961" y="1331372"/>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he</a:t>
            </a:r>
          </a:p>
          <a:p>
            <a:pPr lvl="0" algn="ctr">
              <a:defRPr/>
            </a:pPr>
            <a:r>
              <a:rPr lang="en-GB" dirty="0">
                <a:solidFill>
                  <a:prstClr val="white"/>
                </a:solidFill>
              </a:rPr>
              <a:t>every day</a:t>
            </a:r>
          </a:p>
          <a:p>
            <a:pPr lvl="0" algn="ctr">
              <a:defRPr/>
            </a:pPr>
            <a:r>
              <a:rPr lang="en-GB" dirty="0">
                <a:solidFill>
                  <a:prstClr val="white"/>
                </a:solidFill>
              </a:rPr>
              <a:t>wears</a:t>
            </a:r>
          </a:p>
          <a:p>
            <a:pPr lvl="0" algn="ctr">
              <a:defRPr/>
            </a:pPr>
            <a:r>
              <a:rPr lang="en-GB" dirty="0">
                <a:solidFill>
                  <a:prstClr val="white"/>
                </a:solidFill>
              </a:rPr>
              <a:t>a hat</a:t>
            </a:r>
          </a:p>
        </p:txBody>
      </p:sp>
      <p:sp>
        <p:nvSpPr>
          <p:cNvPr id="24" name="Rounded Rectangle 51">
            <a:extLst>
              <a:ext uri="{FF2B5EF4-FFF2-40B4-BE49-F238E27FC236}">
                <a16:creationId xmlns:a16="http://schemas.microsoft.com/office/drawing/2014/main" id="{84A6A338-7384-44AE-967C-F308CB6CEBF2}"/>
              </a:ext>
            </a:extLst>
          </p:cNvPr>
          <p:cNvSpPr/>
          <p:nvPr/>
        </p:nvSpPr>
        <p:spPr>
          <a:xfrm>
            <a:off x="7348949" y="133550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they</a:t>
            </a:r>
          </a:p>
          <a:p>
            <a:pPr lvl="0" algn="ctr">
              <a:defRPr/>
            </a:pPr>
            <a:r>
              <a:rPr lang="en-GB" dirty="0">
                <a:solidFill>
                  <a:prstClr val="white"/>
                </a:solidFill>
              </a:rPr>
              <a:t>every week</a:t>
            </a:r>
          </a:p>
          <a:p>
            <a:pPr lvl="0" algn="ctr">
              <a:defRPr/>
            </a:pPr>
            <a:r>
              <a:rPr lang="en-GB" dirty="0">
                <a:solidFill>
                  <a:prstClr val="white"/>
                </a:solidFill>
              </a:rPr>
              <a:t>speak</a:t>
            </a:r>
          </a:p>
          <a:p>
            <a:pPr lvl="0" algn="ctr">
              <a:defRPr/>
            </a:pPr>
            <a:r>
              <a:rPr lang="en-GB" dirty="0">
                <a:solidFill>
                  <a:prstClr val="white"/>
                </a:solidFill>
              </a:rPr>
              <a:t>German</a:t>
            </a:r>
          </a:p>
        </p:txBody>
      </p:sp>
      <p:sp>
        <p:nvSpPr>
          <p:cNvPr id="25" name="Rounded Rectangle 51">
            <a:extLst>
              <a:ext uri="{FF2B5EF4-FFF2-40B4-BE49-F238E27FC236}">
                <a16:creationId xmlns:a16="http://schemas.microsoft.com/office/drawing/2014/main" id="{1E59FB02-4623-48BF-990F-E3CB042A308A}"/>
              </a:ext>
            </a:extLst>
          </p:cNvPr>
          <p:cNvSpPr/>
          <p:nvPr/>
        </p:nvSpPr>
        <p:spPr>
          <a:xfrm>
            <a:off x="9527588" y="1338396"/>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she</a:t>
            </a:r>
          </a:p>
          <a:p>
            <a:pPr lvl="0" algn="ctr">
              <a:defRPr/>
            </a:pPr>
            <a:r>
              <a:rPr lang="en-GB" dirty="0">
                <a:solidFill>
                  <a:prstClr val="white"/>
                </a:solidFill>
              </a:rPr>
              <a:t>on Monday</a:t>
            </a:r>
          </a:p>
          <a:p>
            <a:pPr lvl="0" algn="ctr">
              <a:defRPr/>
            </a:pPr>
            <a:r>
              <a:rPr lang="en-GB" dirty="0">
                <a:solidFill>
                  <a:prstClr val="white"/>
                </a:solidFill>
              </a:rPr>
              <a:t>is receiving</a:t>
            </a:r>
          </a:p>
          <a:p>
            <a:pPr lvl="0" algn="ctr">
              <a:defRPr/>
            </a:pPr>
            <a:r>
              <a:rPr lang="en-GB" dirty="0">
                <a:solidFill>
                  <a:prstClr val="white"/>
                </a:solidFill>
              </a:rPr>
              <a:t>a gift</a:t>
            </a:r>
          </a:p>
        </p:txBody>
      </p:sp>
      <p:sp>
        <p:nvSpPr>
          <p:cNvPr id="28" name="TextBox 27">
            <a:extLst>
              <a:ext uri="{FF2B5EF4-FFF2-40B4-BE49-F238E27FC236}">
                <a16:creationId xmlns:a16="http://schemas.microsoft.com/office/drawing/2014/main" id="{41458CC0-42E7-4B4B-AE61-DC52DC992FFB}"/>
              </a:ext>
            </a:extLst>
          </p:cNvPr>
          <p:cNvSpPr txBox="1"/>
          <p:nvPr/>
        </p:nvSpPr>
        <p:spPr>
          <a:xfrm>
            <a:off x="727905" y="4950491"/>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Rounded Rectangle 51">
            <a:extLst>
              <a:ext uri="{FF2B5EF4-FFF2-40B4-BE49-F238E27FC236}">
                <a16:creationId xmlns:a16="http://schemas.microsoft.com/office/drawing/2014/main" id="{97BD5BFE-F837-47F8-BD56-13FE270C8AE3}"/>
              </a:ext>
            </a:extLst>
          </p:cNvPr>
          <p:cNvSpPr/>
          <p:nvPr/>
        </p:nvSpPr>
        <p:spPr>
          <a:xfrm>
            <a:off x="803179" y="3070390"/>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you</a:t>
            </a:r>
          </a:p>
          <a:p>
            <a:pPr lvl="0" algn="ctr">
              <a:defRPr/>
            </a:pPr>
            <a:r>
              <a:rPr lang="en-GB" dirty="0">
                <a:solidFill>
                  <a:prstClr val="white"/>
                </a:solidFill>
              </a:rPr>
              <a:t>on Fridays</a:t>
            </a:r>
          </a:p>
          <a:p>
            <a:pPr lvl="0" algn="ctr">
              <a:defRPr/>
            </a:pPr>
            <a:r>
              <a:rPr lang="en-GB" dirty="0">
                <a:solidFill>
                  <a:prstClr val="white"/>
                </a:solidFill>
              </a:rPr>
              <a:t>listen to</a:t>
            </a:r>
          </a:p>
          <a:p>
            <a:pPr lvl="0" algn="ctr">
              <a:defRPr/>
            </a:pPr>
            <a:r>
              <a:rPr lang="en-GB" dirty="0">
                <a:solidFill>
                  <a:prstClr val="white"/>
                </a:solidFill>
              </a:rPr>
              <a:t>music</a:t>
            </a:r>
          </a:p>
        </p:txBody>
      </p:sp>
      <p:sp>
        <p:nvSpPr>
          <p:cNvPr id="31" name="Rounded Rectangle 51">
            <a:extLst>
              <a:ext uri="{FF2B5EF4-FFF2-40B4-BE49-F238E27FC236}">
                <a16:creationId xmlns:a16="http://schemas.microsoft.com/office/drawing/2014/main" id="{3B4D67A0-874C-4B76-8AA3-57A82D9E9867}"/>
              </a:ext>
            </a:extLst>
          </p:cNvPr>
          <p:cNvSpPr/>
          <p:nvPr/>
        </p:nvSpPr>
        <p:spPr>
          <a:xfrm>
            <a:off x="2981818" y="3059363"/>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800" rIns="82800" rtlCol="0" anchor="ctr"/>
          <a:lstStyle/>
          <a:p>
            <a:pPr lvl="0" algn="ctr">
              <a:defRPr/>
            </a:pPr>
            <a:endParaRPr lang="en-GB" dirty="0">
              <a:solidFill>
                <a:prstClr val="white"/>
              </a:solidFill>
            </a:endParaRPr>
          </a:p>
          <a:p>
            <a:pPr lvl="0" algn="ctr">
              <a:defRPr/>
            </a:pPr>
            <a:endParaRPr lang="en-GB" dirty="0">
              <a:solidFill>
                <a:prstClr val="white"/>
              </a:solidFill>
            </a:endParaRPr>
          </a:p>
          <a:p>
            <a:pPr lvl="0" algn="ctr">
              <a:defRPr/>
            </a:pPr>
            <a:r>
              <a:rPr lang="en-GB" dirty="0">
                <a:solidFill>
                  <a:prstClr val="white"/>
                </a:solidFill>
              </a:rPr>
              <a:t>I</a:t>
            </a:r>
          </a:p>
          <a:p>
            <a:pPr lvl="0" algn="ctr">
              <a:defRPr/>
            </a:pPr>
            <a:r>
              <a:rPr lang="en-GB" dirty="0">
                <a:solidFill>
                  <a:prstClr val="white"/>
                </a:solidFill>
              </a:rPr>
              <a:t>in the mornings</a:t>
            </a:r>
          </a:p>
          <a:p>
            <a:pPr lvl="0" algn="ctr">
              <a:defRPr/>
            </a:pPr>
            <a:r>
              <a:rPr lang="en-GB" dirty="0">
                <a:solidFill>
                  <a:prstClr val="white"/>
                </a:solidFill>
              </a:rPr>
              <a:t>clean</a:t>
            </a:r>
          </a:p>
          <a:p>
            <a:pPr lvl="0" algn="ctr">
              <a:defRPr/>
            </a:pPr>
            <a:r>
              <a:rPr lang="en-GB" dirty="0">
                <a:solidFill>
                  <a:prstClr val="white"/>
                </a:solidFill>
              </a:rPr>
              <a:t>the car</a:t>
            </a:r>
          </a:p>
          <a:p>
            <a:pPr lvl="0" algn="ctr">
              <a:defRPr/>
            </a:pPr>
            <a:endParaRPr lang="en-GB" dirty="0">
              <a:solidFill>
                <a:prstClr val="white"/>
              </a:solidFill>
            </a:endParaRPr>
          </a:p>
          <a:p>
            <a:pPr lvl="0" algn="ctr">
              <a:defRPr/>
            </a:pPr>
            <a:endParaRPr lang="en-GB" dirty="0">
              <a:solidFill>
                <a:prstClr val="white"/>
              </a:solidFill>
            </a:endParaRPr>
          </a:p>
        </p:txBody>
      </p:sp>
      <p:sp>
        <p:nvSpPr>
          <p:cNvPr id="32" name="Rounded Rectangle 51">
            <a:extLst>
              <a:ext uri="{FF2B5EF4-FFF2-40B4-BE49-F238E27FC236}">
                <a16:creationId xmlns:a16="http://schemas.microsoft.com/office/drawing/2014/main" id="{8A930996-5001-4042-8AA4-780E09B0629D}"/>
              </a:ext>
            </a:extLst>
          </p:cNvPr>
          <p:cNvSpPr/>
          <p:nvPr/>
        </p:nvSpPr>
        <p:spPr>
          <a:xfrm>
            <a:off x="5158702" y="3050233"/>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defRPr/>
            </a:pPr>
            <a:r>
              <a:rPr lang="en-GB" dirty="0">
                <a:solidFill>
                  <a:prstClr val="white"/>
                </a:solidFill>
              </a:rPr>
              <a:t>he</a:t>
            </a:r>
          </a:p>
          <a:p>
            <a:pPr lvl="0" algn="ctr">
              <a:defRPr/>
            </a:pPr>
            <a:r>
              <a:rPr lang="en-GB" dirty="0">
                <a:solidFill>
                  <a:prstClr val="white"/>
                </a:solidFill>
              </a:rPr>
              <a:t>on Thursday</a:t>
            </a:r>
          </a:p>
          <a:p>
            <a:pPr lvl="0" algn="ctr">
              <a:defRPr/>
            </a:pPr>
            <a:r>
              <a:rPr lang="en-GB" dirty="0">
                <a:solidFill>
                  <a:prstClr val="white"/>
                </a:solidFill>
              </a:rPr>
              <a:t>is using</a:t>
            </a:r>
          </a:p>
          <a:p>
            <a:pPr lvl="0" algn="ctr">
              <a:defRPr/>
            </a:pPr>
            <a:r>
              <a:rPr lang="en-GB" dirty="0">
                <a:solidFill>
                  <a:prstClr val="white"/>
                </a:solidFill>
              </a:rPr>
              <a:t>the computer</a:t>
            </a:r>
          </a:p>
        </p:txBody>
      </p:sp>
      <p:sp>
        <p:nvSpPr>
          <p:cNvPr id="33" name="Rounded Rectangle 51">
            <a:extLst>
              <a:ext uri="{FF2B5EF4-FFF2-40B4-BE49-F238E27FC236}">
                <a16:creationId xmlns:a16="http://schemas.microsoft.com/office/drawing/2014/main" id="{7F82E5B1-898D-4422-AD3D-B1420EC9724D}"/>
              </a:ext>
            </a:extLst>
          </p:cNvPr>
          <p:cNvSpPr/>
          <p:nvPr/>
        </p:nvSpPr>
        <p:spPr>
          <a:xfrm>
            <a:off x="7339096" y="3050586"/>
            <a:ext cx="1995732" cy="1491932"/>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we</a:t>
            </a:r>
          </a:p>
          <a:p>
            <a:pPr lvl="0" algn="ctr">
              <a:defRPr/>
            </a:pPr>
            <a:r>
              <a:rPr lang="en-GB" dirty="0">
                <a:solidFill>
                  <a:prstClr val="white"/>
                </a:solidFill>
              </a:rPr>
              <a:t>on Tuesday</a:t>
            </a:r>
          </a:p>
          <a:p>
            <a:pPr lvl="0" algn="ctr">
              <a:defRPr/>
            </a:pPr>
            <a:r>
              <a:rPr lang="en-GB" dirty="0">
                <a:solidFill>
                  <a:prstClr val="white"/>
                </a:solidFill>
              </a:rPr>
              <a:t>are playing</a:t>
            </a:r>
          </a:p>
          <a:p>
            <a:pPr lvl="0" algn="ctr">
              <a:defRPr/>
            </a:pPr>
            <a:r>
              <a:rPr lang="en-GB" dirty="0">
                <a:solidFill>
                  <a:prstClr val="white"/>
                </a:solidFill>
              </a:rPr>
              <a:t>football</a:t>
            </a:r>
          </a:p>
        </p:txBody>
      </p:sp>
      <p:sp>
        <p:nvSpPr>
          <p:cNvPr id="34" name="Rounded Rectangle 51">
            <a:extLst>
              <a:ext uri="{FF2B5EF4-FFF2-40B4-BE49-F238E27FC236}">
                <a16:creationId xmlns:a16="http://schemas.microsoft.com/office/drawing/2014/main" id="{2CA38672-9F13-4E27-94B2-00F02185B95A}"/>
              </a:ext>
            </a:extLst>
          </p:cNvPr>
          <p:cNvSpPr/>
          <p:nvPr/>
        </p:nvSpPr>
        <p:spPr>
          <a:xfrm>
            <a:off x="9517735" y="3062995"/>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I</a:t>
            </a:r>
          </a:p>
          <a:p>
            <a:pPr lvl="0" algn="ctr">
              <a:defRPr/>
            </a:pPr>
            <a:r>
              <a:rPr lang="en-GB" dirty="0">
                <a:solidFill>
                  <a:prstClr val="white"/>
                </a:solidFill>
              </a:rPr>
              <a:t>now</a:t>
            </a:r>
          </a:p>
          <a:p>
            <a:pPr lvl="0" algn="ctr">
              <a:defRPr/>
            </a:pPr>
            <a:r>
              <a:rPr lang="en-GB" dirty="0">
                <a:solidFill>
                  <a:prstClr val="white"/>
                </a:solidFill>
              </a:rPr>
              <a:t>see</a:t>
            </a:r>
          </a:p>
          <a:p>
            <a:pPr lvl="0" algn="ctr">
              <a:defRPr/>
            </a:pPr>
            <a:r>
              <a:rPr lang="en-GB" dirty="0">
                <a:solidFill>
                  <a:prstClr val="white"/>
                </a:solidFill>
              </a:rPr>
              <a:t>the problem</a:t>
            </a:r>
          </a:p>
        </p:txBody>
      </p:sp>
      <p:sp>
        <p:nvSpPr>
          <p:cNvPr id="35" name="Rounded Rectangle 51">
            <a:extLst>
              <a:ext uri="{FF2B5EF4-FFF2-40B4-BE49-F238E27FC236}">
                <a16:creationId xmlns:a16="http://schemas.microsoft.com/office/drawing/2014/main" id="{104210BC-F2D8-49F3-8256-9A2EC89FB49D}"/>
              </a:ext>
            </a:extLst>
          </p:cNvPr>
          <p:cNvSpPr/>
          <p:nvPr/>
        </p:nvSpPr>
        <p:spPr>
          <a:xfrm>
            <a:off x="824883" y="4787594"/>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Mia and Katja</a:t>
            </a:r>
          </a:p>
          <a:p>
            <a:pPr lvl="0" algn="ctr">
              <a:defRPr/>
            </a:pPr>
            <a:r>
              <a:rPr lang="en-GB" sz="1750" dirty="0">
                <a:solidFill>
                  <a:prstClr val="white"/>
                </a:solidFill>
              </a:rPr>
              <a:t>on Wednesday</a:t>
            </a:r>
          </a:p>
          <a:p>
            <a:pPr lvl="0" algn="ctr">
              <a:defRPr/>
            </a:pPr>
            <a:r>
              <a:rPr lang="en-GB" dirty="0">
                <a:solidFill>
                  <a:prstClr val="white"/>
                </a:solidFill>
              </a:rPr>
              <a:t>are cooking</a:t>
            </a:r>
          </a:p>
          <a:p>
            <a:pPr lvl="0" algn="ctr">
              <a:defRPr/>
            </a:pPr>
            <a:r>
              <a:rPr lang="en-GB" sz="1750" dirty="0">
                <a:solidFill>
                  <a:prstClr val="white"/>
                </a:solidFill>
              </a:rPr>
              <a:t>the food</a:t>
            </a:r>
          </a:p>
        </p:txBody>
      </p:sp>
      <p:sp>
        <p:nvSpPr>
          <p:cNvPr id="36" name="Rounded Rectangle 51">
            <a:extLst>
              <a:ext uri="{FF2B5EF4-FFF2-40B4-BE49-F238E27FC236}">
                <a16:creationId xmlns:a16="http://schemas.microsoft.com/office/drawing/2014/main" id="{464ACD12-5C94-4CBC-8783-DFE2190BEB82}"/>
              </a:ext>
            </a:extLst>
          </p:cNvPr>
          <p:cNvSpPr/>
          <p:nvPr/>
        </p:nvSpPr>
        <p:spPr>
          <a:xfrm>
            <a:off x="9517735" y="4787594"/>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dirty="0">
                <a:solidFill>
                  <a:prstClr val="white"/>
                </a:solidFill>
              </a:rPr>
              <a:t>the boy</a:t>
            </a:r>
          </a:p>
          <a:p>
            <a:pPr lvl="0" algn="ctr">
              <a:defRPr/>
            </a:pPr>
            <a:r>
              <a:rPr lang="en-GB" dirty="0">
                <a:solidFill>
                  <a:prstClr val="white"/>
                </a:solidFill>
              </a:rPr>
              <a:t>in the evenings</a:t>
            </a:r>
          </a:p>
          <a:p>
            <a:pPr lvl="0" algn="ctr">
              <a:defRPr/>
            </a:pPr>
            <a:r>
              <a:rPr lang="en-GB" dirty="0">
                <a:solidFill>
                  <a:prstClr val="white"/>
                </a:solidFill>
              </a:rPr>
              <a:t>eats</a:t>
            </a:r>
          </a:p>
          <a:p>
            <a:pPr lvl="0" algn="ctr">
              <a:defRPr/>
            </a:pPr>
            <a:r>
              <a:rPr lang="en-GB" dirty="0">
                <a:solidFill>
                  <a:prstClr val="white"/>
                </a:solidFill>
              </a:rPr>
              <a:t>fruit</a:t>
            </a:r>
          </a:p>
        </p:txBody>
      </p:sp>
      <p:sp>
        <p:nvSpPr>
          <p:cNvPr id="38" name="Rounded Rectangle 51">
            <a:extLst>
              <a:ext uri="{FF2B5EF4-FFF2-40B4-BE49-F238E27FC236}">
                <a16:creationId xmlns:a16="http://schemas.microsoft.com/office/drawing/2014/main" id="{FA156165-FD33-4D57-B1BF-88AE69B0E141}"/>
              </a:ext>
            </a:extLst>
          </p:cNvPr>
          <p:cNvSpPr/>
          <p:nvPr/>
        </p:nvSpPr>
        <p:spPr>
          <a:xfrm>
            <a:off x="2987732" y="478759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Katja</a:t>
            </a:r>
          </a:p>
          <a:p>
            <a:pPr lvl="0" algn="ctr">
              <a:defRPr/>
            </a:pPr>
            <a:r>
              <a:rPr lang="en-GB" dirty="0">
                <a:solidFill>
                  <a:prstClr val="white"/>
                </a:solidFill>
              </a:rPr>
              <a:t>every day</a:t>
            </a:r>
          </a:p>
          <a:p>
            <a:pPr lvl="0" algn="ctr">
              <a:defRPr/>
            </a:pPr>
            <a:r>
              <a:rPr lang="en-GB" dirty="0">
                <a:solidFill>
                  <a:prstClr val="white"/>
                </a:solidFill>
              </a:rPr>
              <a:t>takes</a:t>
            </a:r>
          </a:p>
          <a:p>
            <a:pPr lvl="0" algn="ctr">
              <a:defRPr/>
            </a:pPr>
            <a:r>
              <a:rPr lang="en-GB">
                <a:solidFill>
                  <a:prstClr val="white"/>
                </a:solidFill>
              </a:rPr>
              <a:t>the train</a:t>
            </a:r>
            <a:endParaRPr lang="en-GB" dirty="0">
              <a:solidFill>
                <a:prstClr val="white"/>
              </a:solidFill>
            </a:endParaRPr>
          </a:p>
        </p:txBody>
      </p:sp>
      <p:sp>
        <p:nvSpPr>
          <p:cNvPr id="39" name="Rounded Rectangle 51">
            <a:extLst>
              <a:ext uri="{FF2B5EF4-FFF2-40B4-BE49-F238E27FC236}">
                <a16:creationId xmlns:a16="http://schemas.microsoft.com/office/drawing/2014/main" id="{D9CD56F4-A97A-4696-BDC7-FC85FA722D5D}"/>
              </a:ext>
            </a:extLst>
          </p:cNvPr>
          <p:cNvSpPr/>
          <p:nvPr/>
        </p:nvSpPr>
        <p:spPr>
          <a:xfrm>
            <a:off x="7335157" y="4787594"/>
            <a:ext cx="1995732" cy="147000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you</a:t>
            </a:r>
          </a:p>
          <a:p>
            <a:pPr lvl="0" algn="ctr">
              <a:defRPr/>
            </a:pPr>
            <a:r>
              <a:rPr lang="en-GB" dirty="0">
                <a:solidFill>
                  <a:prstClr val="white"/>
                </a:solidFill>
              </a:rPr>
              <a:t>today</a:t>
            </a:r>
          </a:p>
          <a:p>
            <a:pPr lvl="0" algn="ctr">
              <a:defRPr/>
            </a:pPr>
            <a:r>
              <a:rPr lang="en-GB" dirty="0">
                <a:solidFill>
                  <a:prstClr val="white"/>
                </a:solidFill>
              </a:rPr>
              <a:t>are cycling</a:t>
            </a:r>
          </a:p>
        </p:txBody>
      </p:sp>
      <p:sp>
        <p:nvSpPr>
          <p:cNvPr id="40" name="Rounded Rectangle 51">
            <a:extLst>
              <a:ext uri="{FF2B5EF4-FFF2-40B4-BE49-F238E27FC236}">
                <a16:creationId xmlns:a16="http://schemas.microsoft.com/office/drawing/2014/main" id="{07F885A8-9752-4FE8-A9EB-0C70FFC34C7A}"/>
              </a:ext>
            </a:extLst>
          </p:cNvPr>
          <p:cNvSpPr/>
          <p:nvPr/>
        </p:nvSpPr>
        <p:spPr>
          <a:xfrm>
            <a:off x="814199" y="1353185"/>
            <a:ext cx="1995732" cy="1470006"/>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defRPr/>
            </a:pPr>
            <a:r>
              <a:rPr lang="en-GB" dirty="0">
                <a:solidFill>
                  <a:prstClr val="white"/>
                </a:solidFill>
              </a:rPr>
              <a:t>you</a:t>
            </a:r>
          </a:p>
          <a:p>
            <a:pPr lvl="0" algn="ctr">
              <a:defRPr/>
            </a:pPr>
            <a:r>
              <a:rPr lang="en-GB" dirty="0">
                <a:solidFill>
                  <a:prstClr val="white"/>
                </a:solidFill>
              </a:rPr>
              <a:t>in the afternoon</a:t>
            </a:r>
          </a:p>
          <a:p>
            <a:pPr lvl="0" algn="ctr">
              <a:defRPr/>
            </a:pPr>
            <a:r>
              <a:rPr lang="en-GB" dirty="0">
                <a:solidFill>
                  <a:prstClr val="white"/>
                </a:solidFill>
              </a:rPr>
              <a:t>are reading</a:t>
            </a:r>
          </a:p>
          <a:p>
            <a:pPr lvl="0" algn="ctr">
              <a:defRPr/>
            </a:pPr>
            <a:r>
              <a:rPr lang="en-GB" dirty="0">
                <a:solidFill>
                  <a:prstClr val="white"/>
                </a:solidFill>
              </a:rPr>
              <a:t>a book</a:t>
            </a:r>
          </a:p>
        </p:txBody>
      </p:sp>
      <p:pic>
        <p:nvPicPr>
          <p:cNvPr id="174" name="Picture 2" descr="Dice Clip Art">
            <a:extLst>
              <a:ext uri="{FF2B5EF4-FFF2-40B4-BE49-F238E27FC236}">
                <a16:creationId xmlns:a16="http://schemas.microsoft.com/office/drawing/2014/main" id="{BBDBAA20-1BF2-4073-A890-5A65666142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6327" y="4743145"/>
            <a:ext cx="596613" cy="707886"/>
          </a:xfrm>
          <a:prstGeom prst="rect">
            <a:avLst/>
          </a:prstGeom>
          <a:noFill/>
          <a:extLst>
            <a:ext uri="{909E8E84-426E-40DD-AFC4-6F175D3DCCD1}">
              <a14:hiddenFill xmlns:a14="http://schemas.microsoft.com/office/drawing/2010/main">
                <a:solidFill>
                  <a:srgbClr val="FFFFFF"/>
                </a:solidFill>
              </a14:hiddenFill>
            </a:ext>
          </a:extLst>
        </p:spPr>
      </p:pic>
      <p:sp>
        <p:nvSpPr>
          <p:cNvPr id="177" name="Action Button: Custom 7">
            <a:hlinkClick r:id="" action="ppaction://noaction" highlightClick="1">
              <a:snd r:embed="rId5" name="wasser Q.wav"/>
            </a:hlinkClick>
            <a:extLst>
              <a:ext uri="{FF2B5EF4-FFF2-40B4-BE49-F238E27FC236}">
                <a16:creationId xmlns:a16="http://schemas.microsoft.com/office/drawing/2014/main" id="{0BDAA0E8-8665-4649-9412-EAC21079FBD2}"/>
              </a:ext>
            </a:extLst>
          </p:cNvPr>
          <p:cNvSpPr/>
          <p:nvPr/>
        </p:nvSpPr>
        <p:spPr>
          <a:xfrm>
            <a:off x="3125006" y="119900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78" name="Action Button: Custom 7">
            <a:hlinkClick r:id="" action="ppaction://noaction" highlightClick="1">
              <a:snd r:embed="rId6" name="wasser2.wav"/>
            </a:hlinkClick>
            <a:extLst>
              <a:ext uri="{FF2B5EF4-FFF2-40B4-BE49-F238E27FC236}">
                <a16:creationId xmlns:a16="http://schemas.microsoft.com/office/drawing/2014/main" id="{E894E6D1-B056-42E2-A35F-63E8CF3BE085}"/>
              </a:ext>
            </a:extLst>
          </p:cNvPr>
          <p:cNvSpPr/>
          <p:nvPr/>
        </p:nvSpPr>
        <p:spPr>
          <a:xfrm>
            <a:off x="4473603" y="119102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79" name="Action Button: Custom 7">
            <a:hlinkClick r:id="" action="ppaction://noaction" highlightClick="1">
              <a:snd r:embed="rId7" name="wasser1.wav"/>
            </a:hlinkClick>
            <a:extLst>
              <a:ext uri="{FF2B5EF4-FFF2-40B4-BE49-F238E27FC236}">
                <a16:creationId xmlns:a16="http://schemas.microsoft.com/office/drawing/2014/main" id="{2CDEC8E2-5E91-41F3-AFDA-EF92942C4B21}"/>
              </a:ext>
            </a:extLst>
          </p:cNvPr>
          <p:cNvSpPr/>
          <p:nvPr/>
        </p:nvSpPr>
        <p:spPr>
          <a:xfrm>
            <a:off x="3799305" y="119299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180" name="Action Button: Custom 7">
            <a:hlinkClick r:id="" action="ppaction://noaction" highlightClick="1">
              <a:snd r:embed="rId8" name="hutQ.wav"/>
            </a:hlinkClick>
            <a:extLst>
              <a:ext uri="{FF2B5EF4-FFF2-40B4-BE49-F238E27FC236}">
                <a16:creationId xmlns:a16="http://schemas.microsoft.com/office/drawing/2014/main" id="{1733EAD2-4D7F-4615-A37B-52DC089DC1A7}"/>
              </a:ext>
            </a:extLst>
          </p:cNvPr>
          <p:cNvSpPr/>
          <p:nvPr/>
        </p:nvSpPr>
        <p:spPr>
          <a:xfrm>
            <a:off x="5318065" y="120555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81" name="Action Button: Custom 7">
            <a:hlinkClick r:id="" action="ppaction://noaction" highlightClick="1">
              <a:snd r:embed="rId9" name="hut2.wav"/>
            </a:hlinkClick>
            <a:extLst>
              <a:ext uri="{FF2B5EF4-FFF2-40B4-BE49-F238E27FC236}">
                <a16:creationId xmlns:a16="http://schemas.microsoft.com/office/drawing/2014/main" id="{81D3B94C-829B-4130-B7A5-CA995565E084}"/>
              </a:ext>
            </a:extLst>
          </p:cNvPr>
          <p:cNvSpPr/>
          <p:nvPr/>
        </p:nvSpPr>
        <p:spPr>
          <a:xfrm>
            <a:off x="6666662" y="119758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82" name="Action Button: Custom 7">
            <a:hlinkClick r:id="" action="ppaction://noaction" highlightClick="1">
              <a:snd r:embed="rId10" name="hut1.wav"/>
            </a:hlinkClick>
            <a:extLst>
              <a:ext uri="{FF2B5EF4-FFF2-40B4-BE49-F238E27FC236}">
                <a16:creationId xmlns:a16="http://schemas.microsoft.com/office/drawing/2014/main" id="{866DAB58-E440-4254-875E-C5F4CFA2889E}"/>
              </a:ext>
            </a:extLst>
          </p:cNvPr>
          <p:cNvSpPr/>
          <p:nvPr/>
        </p:nvSpPr>
        <p:spPr>
          <a:xfrm>
            <a:off x="5992364" y="119955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183" name="Action Button: Custom 7">
            <a:hlinkClick r:id="" action="ppaction://noaction" highlightClick="1">
              <a:snd r:embed="rId11" name="Deutsch Q.wav"/>
            </a:hlinkClick>
            <a:extLst>
              <a:ext uri="{FF2B5EF4-FFF2-40B4-BE49-F238E27FC236}">
                <a16:creationId xmlns:a16="http://schemas.microsoft.com/office/drawing/2014/main" id="{148AAF46-5371-46B5-AA5F-7CD954920777}"/>
              </a:ext>
            </a:extLst>
          </p:cNvPr>
          <p:cNvSpPr/>
          <p:nvPr/>
        </p:nvSpPr>
        <p:spPr>
          <a:xfrm>
            <a:off x="7477719" y="1196279"/>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84" name="Action Button: Custom 7">
            <a:hlinkClick r:id="" action="ppaction://noaction" highlightClick="1">
              <a:snd r:embed="rId12" name="deutsch 2.wav"/>
            </a:hlinkClick>
            <a:extLst>
              <a:ext uri="{FF2B5EF4-FFF2-40B4-BE49-F238E27FC236}">
                <a16:creationId xmlns:a16="http://schemas.microsoft.com/office/drawing/2014/main" id="{30DE43CD-F19D-4BAD-B64A-ABA6EE2A7C90}"/>
              </a:ext>
            </a:extLst>
          </p:cNvPr>
          <p:cNvSpPr/>
          <p:nvPr/>
        </p:nvSpPr>
        <p:spPr>
          <a:xfrm>
            <a:off x="8826316" y="118830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85" name="Action Button: Custom 7">
            <a:hlinkClick r:id="" action="ppaction://noaction" highlightClick="1">
              <a:snd r:embed="rId13" name="deutsch 1.wav"/>
            </a:hlinkClick>
            <a:extLst>
              <a:ext uri="{FF2B5EF4-FFF2-40B4-BE49-F238E27FC236}">
                <a16:creationId xmlns:a16="http://schemas.microsoft.com/office/drawing/2014/main" id="{8C95D176-9EA8-4B24-99AA-123603E91F04}"/>
              </a:ext>
            </a:extLst>
          </p:cNvPr>
          <p:cNvSpPr/>
          <p:nvPr/>
        </p:nvSpPr>
        <p:spPr>
          <a:xfrm>
            <a:off x="8152018" y="119027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186" name="Action Button: Custom 7">
            <a:hlinkClick r:id="" action="ppaction://noaction" highlightClick="1">
              <a:snd r:embed="rId14" name="geschenkQ.wav"/>
            </a:hlinkClick>
            <a:extLst>
              <a:ext uri="{FF2B5EF4-FFF2-40B4-BE49-F238E27FC236}">
                <a16:creationId xmlns:a16="http://schemas.microsoft.com/office/drawing/2014/main" id="{5B158D8D-40DB-4B4B-A09A-4E52BB512024}"/>
              </a:ext>
            </a:extLst>
          </p:cNvPr>
          <p:cNvSpPr/>
          <p:nvPr/>
        </p:nvSpPr>
        <p:spPr>
          <a:xfrm>
            <a:off x="9665827" y="119748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87" name="Action Button: Custom 7">
            <a:hlinkClick r:id="" action="ppaction://noaction" highlightClick="1">
              <a:snd r:embed="rId15" name="geschenk2.wav"/>
            </a:hlinkClick>
            <a:extLst>
              <a:ext uri="{FF2B5EF4-FFF2-40B4-BE49-F238E27FC236}">
                <a16:creationId xmlns:a16="http://schemas.microsoft.com/office/drawing/2014/main" id="{ED1BC622-7751-4856-81C7-E104142CB77A}"/>
              </a:ext>
            </a:extLst>
          </p:cNvPr>
          <p:cNvSpPr/>
          <p:nvPr/>
        </p:nvSpPr>
        <p:spPr>
          <a:xfrm>
            <a:off x="11014424" y="118951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88" name="Action Button: Custom 7">
            <a:hlinkClick r:id="" action="ppaction://noaction" highlightClick="1">
              <a:snd r:embed="rId16" name="geschenk1.wav"/>
            </a:hlinkClick>
            <a:extLst>
              <a:ext uri="{FF2B5EF4-FFF2-40B4-BE49-F238E27FC236}">
                <a16:creationId xmlns:a16="http://schemas.microsoft.com/office/drawing/2014/main" id="{352B539E-A58D-4918-8E20-5F4204057C32}"/>
              </a:ext>
            </a:extLst>
          </p:cNvPr>
          <p:cNvSpPr/>
          <p:nvPr/>
        </p:nvSpPr>
        <p:spPr>
          <a:xfrm>
            <a:off x="10340126" y="119148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189" name="Action Button: Custom 7">
            <a:hlinkClick r:id="" action="ppaction://noaction" highlightClick="1">
              <a:snd r:embed="rId17" name="Musik Q.wav"/>
            </a:hlinkClick>
            <a:extLst>
              <a:ext uri="{FF2B5EF4-FFF2-40B4-BE49-F238E27FC236}">
                <a16:creationId xmlns:a16="http://schemas.microsoft.com/office/drawing/2014/main" id="{A747282F-F8AF-44D5-B477-B2D3239DE289}"/>
              </a:ext>
            </a:extLst>
          </p:cNvPr>
          <p:cNvSpPr/>
          <p:nvPr/>
        </p:nvSpPr>
        <p:spPr>
          <a:xfrm>
            <a:off x="950808" y="293262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90" name="Action Button: Custom 7">
            <a:hlinkClick r:id="" action="ppaction://noaction" highlightClick="1">
              <a:snd r:embed="rId18" name="musk2.wav"/>
            </a:hlinkClick>
            <a:extLst>
              <a:ext uri="{FF2B5EF4-FFF2-40B4-BE49-F238E27FC236}">
                <a16:creationId xmlns:a16="http://schemas.microsoft.com/office/drawing/2014/main" id="{4C829AEB-CF8F-48A0-A159-F9E79EB5643E}"/>
              </a:ext>
            </a:extLst>
          </p:cNvPr>
          <p:cNvSpPr/>
          <p:nvPr/>
        </p:nvSpPr>
        <p:spPr>
          <a:xfrm>
            <a:off x="2299405" y="292465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91" name="Action Button: Custom 7">
            <a:hlinkClick r:id="" action="ppaction://noaction" highlightClick="1">
              <a:snd r:embed="rId19" name="musik1.wav"/>
            </a:hlinkClick>
            <a:extLst>
              <a:ext uri="{FF2B5EF4-FFF2-40B4-BE49-F238E27FC236}">
                <a16:creationId xmlns:a16="http://schemas.microsoft.com/office/drawing/2014/main" id="{346DEAC1-CC68-43C6-A654-4FBDF3320DC3}"/>
              </a:ext>
            </a:extLst>
          </p:cNvPr>
          <p:cNvSpPr/>
          <p:nvPr/>
        </p:nvSpPr>
        <p:spPr>
          <a:xfrm>
            <a:off x="1625107" y="292662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195" name="Action Button: Custom 7">
            <a:hlinkClick r:id="" action="ppaction://noaction" highlightClick="1">
              <a:snd r:embed="rId20" name="computer Q.wav"/>
            </a:hlinkClick>
            <a:extLst>
              <a:ext uri="{FF2B5EF4-FFF2-40B4-BE49-F238E27FC236}">
                <a16:creationId xmlns:a16="http://schemas.microsoft.com/office/drawing/2014/main" id="{C34B8FC0-E9D0-42B0-8ED1-68946DEACEB4}"/>
              </a:ext>
            </a:extLst>
          </p:cNvPr>
          <p:cNvSpPr/>
          <p:nvPr/>
        </p:nvSpPr>
        <p:spPr>
          <a:xfrm>
            <a:off x="5318065" y="293456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196" name="Action Button: Custom 7">
            <a:hlinkClick r:id="" action="ppaction://noaction" highlightClick="1">
              <a:snd r:embed="rId21" name="computer2.wav"/>
            </a:hlinkClick>
            <a:extLst>
              <a:ext uri="{FF2B5EF4-FFF2-40B4-BE49-F238E27FC236}">
                <a16:creationId xmlns:a16="http://schemas.microsoft.com/office/drawing/2014/main" id="{E41B6EF6-B124-4784-8187-92F25DBF1B1E}"/>
              </a:ext>
            </a:extLst>
          </p:cNvPr>
          <p:cNvSpPr/>
          <p:nvPr/>
        </p:nvSpPr>
        <p:spPr>
          <a:xfrm>
            <a:off x="6666662" y="292659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97" name="Action Button: Custom 7">
            <a:hlinkClick r:id="" action="ppaction://noaction" highlightClick="1">
              <a:snd r:embed="rId22" name="computer1.wav"/>
            </a:hlinkClick>
            <a:extLst>
              <a:ext uri="{FF2B5EF4-FFF2-40B4-BE49-F238E27FC236}">
                <a16:creationId xmlns:a16="http://schemas.microsoft.com/office/drawing/2014/main" id="{0D177F3C-CAEC-44BB-8DF9-64D18BE778FC}"/>
              </a:ext>
            </a:extLst>
          </p:cNvPr>
          <p:cNvSpPr/>
          <p:nvPr/>
        </p:nvSpPr>
        <p:spPr>
          <a:xfrm>
            <a:off x="5992364" y="292856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201" name="Action Button: Custom 7">
            <a:hlinkClick r:id="" action="ppaction://noaction" highlightClick="1">
              <a:snd r:embed="rId23" name="problem Q.wav"/>
            </a:hlinkClick>
            <a:extLst>
              <a:ext uri="{FF2B5EF4-FFF2-40B4-BE49-F238E27FC236}">
                <a16:creationId xmlns:a16="http://schemas.microsoft.com/office/drawing/2014/main" id="{BC520634-6462-4E01-A599-CADAA1F224FF}"/>
              </a:ext>
            </a:extLst>
          </p:cNvPr>
          <p:cNvSpPr/>
          <p:nvPr/>
        </p:nvSpPr>
        <p:spPr>
          <a:xfrm>
            <a:off x="9665827" y="292649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202" name="Action Button: Custom 7">
            <a:hlinkClick r:id="" action="ppaction://noaction" highlightClick="1">
              <a:snd r:embed="rId24" name="problem2.wav"/>
            </a:hlinkClick>
            <a:extLst>
              <a:ext uri="{FF2B5EF4-FFF2-40B4-BE49-F238E27FC236}">
                <a16:creationId xmlns:a16="http://schemas.microsoft.com/office/drawing/2014/main" id="{0A1610C8-E04F-4D68-B716-3A2D4EED4619}"/>
              </a:ext>
            </a:extLst>
          </p:cNvPr>
          <p:cNvSpPr/>
          <p:nvPr/>
        </p:nvSpPr>
        <p:spPr>
          <a:xfrm>
            <a:off x="11014424" y="291852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203" name="Action Button: Custom 7">
            <a:hlinkClick r:id="" action="ppaction://noaction" highlightClick="1">
              <a:snd r:embed="rId25" name="problem1.wav"/>
            </a:hlinkClick>
            <a:extLst>
              <a:ext uri="{FF2B5EF4-FFF2-40B4-BE49-F238E27FC236}">
                <a16:creationId xmlns:a16="http://schemas.microsoft.com/office/drawing/2014/main" id="{D92BA0EB-8863-476C-899A-932ECB2FEC94}"/>
              </a:ext>
            </a:extLst>
          </p:cNvPr>
          <p:cNvSpPr/>
          <p:nvPr/>
        </p:nvSpPr>
        <p:spPr>
          <a:xfrm>
            <a:off x="10340126" y="292049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207" name="Action Button: Custom 7">
            <a:hlinkClick r:id="" action="ppaction://noaction" highlightClick="1">
              <a:snd r:embed="rId26" name="Wann nimmt.wav"/>
            </a:hlinkClick>
            <a:extLst>
              <a:ext uri="{FF2B5EF4-FFF2-40B4-BE49-F238E27FC236}">
                <a16:creationId xmlns:a16="http://schemas.microsoft.com/office/drawing/2014/main" id="{3852D616-9DC3-41ED-83F3-1771C3871084}"/>
              </a:ext>
            </a:extLst>
          </p:cNvPr>
          <p:cNvSpPr/>
          <p:nvPr/>
        </p:nvSpPr>
        <p:spPr>
          <a:xfrm>
            <a:off x="3125006" y="461548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208" name="Action Button: Custom 7">
            <a:hlinkClick r:id="" action="ppaction://noaction" highlightClick="1">
              <a:snd r:embed="rId27" name="jeden Tag nimmt.wav"/>
            </a:hlinkClick>
            <a:extLst>
              <a:ext uri="{FF2B5EF4-FFF2-40B4-BE49-F238E27FC236}">
                <a16:creationId xmlns:a16="http://schemas.microsoft.com/office/drawing/2014/main" id="{FDFAFC81-F5F5-487A-AA64-8056CE9D767C}"/>
              </a:ext>
            </a:extLst>
          </p:cNvPr>
          <p:cNvSpPr/>
          <p:nvPr/>
        </p:nvSpPr>
        <p:spPr>
          <a:xfrm>
            <a:off x="4473603" y="460750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209" name="Action Button: Custom 7">
            <a:hlinkClick r:id="" action="ppaction://noaction" highlightClick="1">
              <a:snd r:embed="rId28" name="Katja nimmt.wav"/>
            </a:hlinkClick>
            <a:extLst>
              <a:ext uri="{FF2B5EF4-FFF2-40B4-BE49-F238E27FC236}">
                <a16:creationId xmlns:a16="http://schemas.microsoft.com/office/drawing/2014/main" id="{00FC2127-A256-4071-A13B-6556527E24E5}"/>
              </a:ext>
            </a:extLst>
          </p:cNvPr>
          <p:cNvSpPr/>
          <p:nvPr/>
        </p:nvSpPr>
        <p:spPr>
          <a:xfrm>
            <a:off x="3799305" y="460947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213" name="Action Button: Custom 7">
            <a:hlinkClick r:id="" action="ppaction://noaction" highlightClick="1">
              <a:snd r:embed="rId29" name="fahrradQ.wav"/>
            </a:hlinkClick>
            <a:extLst>
              <a:ext uri="{FF2B5EF4-FFF2-40B4-BE49-F238E27FC236}">
                <a16:creationId xmlns:a16="http://schemas.microsoft.com/office/drawing/2014/main" id="{D1A843D2-1251-4B75-8E19-5BE819445E1F}"/>
              </a:ext>
            </a:extLst>
          </p:cNvPr>
          <p:cNvSpPr/>
          <p:nvPr/>
        </p:nvSpPr>
        <p:spPr>
          <a:xfrm>
            <a:off x="7477719" y="461276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214" name="Action Button: Custom 7">
            <a:hlinkClick r:id="" action="ppaction://noaction" highlightClick="1">
              <a:snd r:embed="rId30" name="fahrrad2.wav"/>
            </a:hlinkClick>
            <a:extLst>
              <a:ext uri="{FF2B5EF4-FFF2-40B4-BE49-F238E27FC236}">
                <a16:creationId xmlns:a16="http://schemas.microsoft.com/office/drawing/2014/main" id="{D616495F-923D-4EDE-8A85-E827567722E4}"/>
              </a:ext>
            </a:extLst>
          </p:cNvPr>
          <p:cNvSpPr/>
          <p:nvPr/>
        </p:nvSpPr>
        <p:spPr>
          <a:xfrm>
            <a:off x="8826316" y="4604786"/>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215" name="Action Button: Custom 7">
            <a:hlinkClick r:id="" action="ppaction://noaction" highlightClick="1">
              <a:snd r:embed="rId31" name="fahrrad1.wav"/>
            </a:hlinkClick>
            <a:extLst>
              <a:ext uri="{FF2B5EF4-FFF2-40B4-BE49-F238E27FC236}">
                <a16:creationId xmlns:a16="http://schemas.microsoft.com/office/drawing/2014/main" id="{1F2497B2-5C7C-424A-8362-E07B2BA74950}"/>
              </a:ext>
            </a:extLst>
          </p:cNvPr>
          <p:cNvSpPr/>
          <p:nvPr/>
        </p:nvSpPr>
        <p:spPr>
          <a:xfrm>
            <a:off x="8152018" y="460675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216" name="Action Button: Custom 7">
            <a:hlinkClick r:id="" action="ppaction://noaction" highlightClick="1">
              <a:snd r:embed="rId32" name="obst Q.wav"/>
            </a:hlinkClick>
            <a:extLst>
              <a:ext uri="{FF2B5EF4-FFF2-40B4-BE49-F238E27FC236}">
                <a16:creationId xmlns:a16="http://schemas.microsoft.com/office/drawing/2014/main" id="{6D85EDB6-D60B-4465-9BCE-5398BA4AD657}"/>
              </a:ext>
            </a:extLst>
          </p:cNvPr>
          <p:cNvSpPr/>
          <p:nvPr/>
        </p:nvSpPr>
        <p:spPr>
          <a:xfrm>
            <a:off x="9665827" y="461397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a:t>
            </a:r>
          </a:p>
        </p:txBody>
      </p:sp>
      <p:sp>
        <p:nvSpPr>
          <p:cNvPr id="217" name="Action Button: Custom 7">
            <a:hlinkClick r:id="" action="ppaction://noaction" highlightClick="1">
              <a:snd r:embed="rId33" name="obst2.wav"/>
            </a:hlinkClick>
            <a:extLst>
              <a:ext uri="{FF2B5EF4-FFF2-40B4-BE49-F238E27FC236}">
                <a16:creationId xmlns:a16="http://schemas.microsoft.com/office/drawing/2014/main" id="{3058DFBD-8F67-48A3-831B-1FB7E4B3D04F}"/>
              </a:ext>
            </a:extLst>
          </p:cNvPr>
          <p:cNvSpPr/>
          <p:nvPr/>
        </p:nvSpPr>
        <p:spPr>
          <a:xfrm>
            <a:off x="11014424" y="460599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218" name="Action Button: Custom 7">
            <a:hlinkClick r:id="" action="ppaction://noaction" highlightClick="1">
              <a:snd r:embed="rId34" name="obst1.wav"/>
            </a:hlinkClick>
            <a:extLst>
              <a:ext uri="{FF2B5EF4-FFF2-40B4-BE49-F238E27FC236}">
                <a16:creationId xmlns:a16="http://schemas.microsoft.com/office/drawing/2014/main" id="{5CCE9BAE-F7D0-490F-8DE9-FA3480A17010}"/>
              </a:ext>
            </a:extLst>
          </p:cNvPr>
          <p:cNvSpPr/>
          <p:nvPr/>
        </p:nvSpPr>
        <p:spPr>
          <a:xfrm>
            <a:off x="10340126" y="460796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a:t>
            </a:r>
          </a:p>
        </p:txBody>
      </p:sp>
      <p:sp>
        <p:nvSpPr>
          <p:cNvPr id="79" name="Action Button: Custom 78">
            <a:hlinkClick r:id="" action="ppaction://noaction" highlightClick="1">
              <a:snd r:embed="rId35" name="24 1. Q.wav"/>
            </a:hlinkClick>
          </p:cNvPr>
          <p:cNvSpPr/>
          <p:nvPr/>
        </p:nvSpPr>
        <p:spPr>
          <a:xfrm>
            <a:off x="950808" y="1203617"/>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80" name="Action Button: Custom 7">
            <a:hlinkClick r:id="" action="ppaction://noaction" highlightClick="1">
              <a:snd r:embed="rId36" name="24 1. 2.wav"/>
            </a:hlinkClick>
            <a:extLst>
              <a:ext uri="{FF2B5EF4-FFF2-40B4-BE49-F238E27FC236}">
                <a16:creationId xmlns:a16="http://schemas.microsoft.com/office/drawing/2014/main" id="{79540EFE-D3C0-4061-B077-928F3BD4931E}"/>
              </a:ext>
            </a:extLst>
          </p:cNvPr>
          <p:cNvSpPr/>
          <p:nvPr/>
        </p:nvSpPr>
        <p:spPr>
          <a:xfrm>
            <a:off x="2299405" y="119564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81" name="Action Button: Custom 7">
            <a:hlinkClick r:id="" action="ppaction://noaction" highlightClick="1">
              <a:snd r:embed="rId37" name="24 1. 1.wav"/>
            </a:hlinkClick>
            <a:extLst>
              <a:ext uri="{FF2B5EF4-FFF2-40B4-BE49-F238E27FC236}">
                <a16:creationId xmlns:a16="http://schemas.microsoft.com/office/drawing/2014/main" id="{188064F3-30EE-44FE-A943-57A4808459F2}"/>
              </a:ext>
            </a:extLst>
          </p:cNvPr>
          <p:cNvSpPr/>
          <p:nvPr/>
        </p:nvSpPr>
        <p:spPr>
          <a:xfrm>
            <a:off x="1625107" y="1197611"/>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82" name="Action Button: Custom 7">
            <a:hlinkClick r:id="" action="ppaction://noaction" highlightClick="1">
              <a:snd r:embed="rId38" name="24 7. Q.wav"/>
            </a:hlinkClick>
            <a:extLst>
              <a:ext uri="{FF2B5EF4-FFF2-40B4-BE49-F238E27FC236}">
                <a16:creationId xmlns:a16="http://schemas.microsoft.com/office/drawing/2014/main" id="{2A250F26-64E0-461F-A335-8F0E7401D0F8}"/>
              </a:ext>
            </a:extLst>
          </p:cNvPr>
          <p:cNvSpPr/>
          <p:nvPr/>
        </p:nvSpPr>
        <p:spPr>
          <a:xfrm>
            <a:off x="3125006" y="2928010"/>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83" name="Action Button: Custom 7">
            <a:hlinkClick r:id="" action="ppaction://noaction" highlightClick="1">
              <a:snd r:embed="rId39" name="24 7. 2-2.wav"/>
            </a:hlinkClick>
            <a:extLst>
              <a:ext uri="{FF2B5EF4-FFF2-40B4-BE49-F238E27FC236}">
                <a16:creationId xmlns:a16="http://schemas.microsoft.com/office/drawing/2014/main" id="{E7CB6712-A22A-4D8A-B000-7702738EEC5A}"/>
              </a:ext>
            </a:extLst>
          </p:cNvPr>
          <p:cNvSpPr/>
          <p:nvPr/>
        </p:nvSpPr>
        <p:spPr>
          <a:xfrm>
            <a:off x="4473603" y="2920035"/>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84" name="Action Button: Custom 7">
            <a:hlinkClick r:id="" action="ppaction://noaction" highlightClick="1">
              <a:snd r:embed="rId40" name="24 7. 1.wav"/>
            </a:hlinkClick>
            <a:extLst>
              <a:ext uri="{FF2B5EF4-FFF2-40B4-BE49-F238E27FC236}">
                <a16:creationId xmlns:a16="http://schemas.microsoft.com/office/drawing/2014/main" id="{939304F3-D5A2-4564-B756-7280C0133F6E}"/>
              </a:ext>
            </a:extLst>
          </p:cNvPr>
          <p:cNvSpPr/>
          <p:nvPr/>
        </p:nvSpPr>
        <p:spPr>
          <a:xfrm>
            <a:off x="3799305" y="292200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85" name="Action Button: Custom 7">
            <a:hlinkClick r:id="" action="ppaction://noaction" highlightClick="1">
              <a:snd r:embed="rId41" name="24 9. Q.wav"/>
            </a:hlinkClick>
            <a:extLst>
              <a:ext uri="{FF2B5EF4-FFF2-40B4-BE49-F238E27FC236}">
                <a16:creationId xmlns:a16="http://schemas.microsoft.com/office/drawing/2014/main" id="{656175C4-697D-491C-8383-7AA4B071156E}"/>
              </a:ext>
            </a:extLst>
          </p:cNvPr>
          <p:cNvSpPr/>
          <p:nvPr/>
        </p:nvSpPr>
        <p:spPr>
          <a:xfrm>
            <a:off x="7477719" y="2925288"/>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86" name="Action Button: Custom 7">
            <a:hlinkClick r:id="" action="ppaction://noaction" highlightClick="1">
              <a:snd r:embed="rId42" name="24 9. 2.wav"/>
            </a:hlinkClick>
            <a:extLst>
              <a:ext uri="{FF2B5EF4-FFF2-40B4-BE49-F238E27FC236}">
                <a16:creationId xmlns:a16="http://schemas.microsoft.com/office/drawing/2014/main" id="{0F1F5C7F-0612-4D25-8608-C1F7A02DDF7E}"/>
              </a:ext>
            </a:extLst>
          </p:cNvPr>
          <p:cNvSpPr/>
          <p:nvPr/>
        </p:nvSpPr>
        <p:spPr>
          <a:xfrm>
            <a:off x="8826316" y="291731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87" name="Action Button: Custom 7">
            <a:hlinkClick r:id="" action="ppaction://noaction" highlightClick="1">
              <a:snd r:embed="rId43" name="24 9. 1.wav"/>
            </a:hlinkClick>
            <a:extLst>
              <a:ext uri="{FF2B5EF4-FFF2-40B4-BE49-F238E27FC236}">
                <a16:creationId xmlns:a16="http://schemas.microsoft.com/office/drawing/2014/main" id="{67476FE7-D1BB-4C87-9184-C52FF6A17746}"/>
              </a:ext>
            </a:extLst>
          </p:cNvPr>
          <p:cNvSpPr/>
          <p:nvPr/>
        </p:nvSpPr>
        <p:spPr>
          <a:xfrm>
            <a:off x="8152018" y="2919282"/>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88" name="Action Button: Custom 7">
            <a:hlinkClick r:id="" action="ppaction://noaction" highlightClick="1">
              <a:snd r:embed="rId44" name="24 11. Q.wav"/>
            </a:hlinkClick>
            <a:extLst>
              <a:ext uri="{FF2B5EF4-FFF2-40B4-BE49-F238E27FC236}">
                <a16:creationId xmlns:a16="http://schemas.microsoft.com/office/drawing/2014/main" id="{B7B8F30F-E4EE-49A1-94F9-D8F1CC2919E1}"/>
              </a:ext>
            </a:extLst>
          </p:cNvPr>
          <p:cNvSpPr/>
          <p:nvPr/>
        </p:nvSpPr>
        <p:spPr>
          <a:xfrm>
            <a:off x="950808" y="4620099"/>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Q</a:t>
            </a:r>
          </a:p>
        </p:txBody>
      </p:sp>
      <p:sp>
        <p:nvSpPr>
          <p:cNvPr id="89" name="Action Button: Custom 7">
            <a:hlinkClick r:id="" action="ppaction://noaction" highlightClick="1">
              <a:snd r:embed="rId45" name="24 11. 2.wav"/>
            </a:hlinkClick>
            <a:extLst>
              <a:ext uri="{FF2B5EF4-FFF2-40B4-BE49-F238E27FC236}">
                <a16:creationId xmlns:a16="http://schemas.microsoft.com/office/drawing/2014/main" id="{8359AB7F-28AB-4212-8D31-BD7A858E6B5D}"/>
              </a:ext>
            </a:extLst>
          </p:cNvPr>
          <p:cNvSpPr/>
          <p:nvPr/>
        </p:nvSpPr>
        <p:spPr>
          <a:xfrm>
            <a:off x="2299405" y="4612124"/>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2</a:t>
            </a:r>
          </a:p>
        </p:txBody>
      </p:sp>
      <p:sp>
        <p:nvSpPr>
          <p:cNvPr id="90" name="Action Button: Custom 7">
            <a:hlinkClick r:id="" action="ppaction://noaction" highlightClick="1">
              <a:snd r:embed="rId46" name="24 11. 1.wav"/>
            </a:hlinkClick>
            <a:extLst>
              <a:ext uri="{FF2B5EF4-FFF2-40B4-BE49-F238E27FC236}">
                <a16:creationId xmlns:a16="http://schemas.microsoft.com/office/drawing/2014/main" id="{88C823FB-9CC8-482F-B265-D2C5C40C561D}"/>
              </a:ext>
            </a:extLst>
          </p:cNvPr>
          <p:cNvSpPr/>
          <p:nvPr/>
        </p:nvSpPr>
        <p:spPr>
          <a:xfrm>
            <a:off x="1625107" y="4614093"/>
            <a:ext cx="360858" cy="327344"/>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1</a:t>
            </a:r>
          </a:p>
        </p:txBody>
      </p:sp>
      <p:sp>
        <p:nvSpPr>
          <p:cNvPr id="67"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215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7276011" cy="707849"/>
          </a:xfrm>
        </p:spPr>
        <p:txBody>
          <a:bodyPr>
            <a:normAutofit/>
          </a:bodyPr>
          <a:lstStyle/>
          <a:p>
            <a:r>
              <a:rPr lang="en-GB" sz="2800" b="1" dirty="0" err="1">
                <a:solidFill>
                  <a:schemeClr val="bg1"/>
                </a:solidFill>
              </a:rPr>
              <a:t>Mit</a:t>
            </a:r>
            <a:r>
              <a:rPr lang="en-GB" sz="2800" b="1" dirty="0">
                <a:solidFill>
                  <a:schemeClr val="bg1"/>
                </a:solidFill>
              </a:rPr>
              <a:t> </a:t>
            </a:r>
            <a:r>
              <a:rPr lang="en-GB" sz="2800" b="1" dirty="0" err="1">
                <a:solidFill>
                  <a:schemeClr val="bg1"/>
                </a:solidFill>
              </a:rPr>
              <a:t>wem</a:t>
            </a:r>
            <a:r>
              <a:rPr lang="en-GB" sz="2800" b="1" dirty="0">
                <a:solidFill>
                  <a:schemeClr val="bg1"/>
                </a:solidFill>
              </a:rPr>
              <a:t> hast du </a:t>
            </a:r>
            <a:r>
              <a:rPr lang="en-GB" sz="2800" b="1" dirty="0" err="1">
                <a:solidFill>
                  <a:schemeClr val="bg1"/>
                </a:solidFill>
              </a:rPr>
              <a:t>viel</a:t>
            </a:r>
            <a:r>
              <a:rPr lang="en-GB" sz="2800" b="1" dirty="0">
                <a:solidFill>
                  <a:schemeClr val="bg1"/>
                </a:solidFill>
              </a:rPr>
              <a:t> </a:t>
            </a:r>
            <a:r>
              <a:rPr lang="en-GB" sz="2800" b="1" dirty="0" err="1">
                <a:solidFill>
                  <a:schemeClr val="bg1"/>
                </a:solidFill>
              </a:rPr>
              <a:t>gemeinsam</a:t>
            </a:r>
            <a:r>
              <a:rPr lang="en-GB" sz="2800" b="1" dirty="0">
                <a:solidFill>
                  <a:schemeClr val="bg1"/>
                </a:solidFill>
              </a:rPr>
              <a:t>?</a:t>
            </a:r>
          </a:p>
        </p:txBody>
      </p:sp>
      <p:pic>
        <p:nvPicPr>
          <p:cNvPr id="8" name="Picture 2" descr="Dictionary Clip Art">
            <a:extLst>
              <a:ext uri="{FF2B5EF4-FFF2-40B4-BE49-F238E27FC236}">
                <a16:creationId xmlns:a16="http://schemas.microsoft.com/office/drawing/2014/main" id="{E3F955DE-E0F0-4E07-B3AE-2F21DFFE29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77" y="4500052"/>
            <a:ext cx="1482123" cy="1497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C1EA5B-9CC8-46C2-9BE0-19534C075856}"/>
              </a:ext>
            </a:extLst>
          </p:cNvPr>
          <p:cNvSpPr txBox="1"/>
          <p:nvPr/>
        </p:nvSpPr>
        <p:spPr>
          <a:xfrm>
            <a:off x="149725" y="1265129"/>
            <a:ext cx="11566711" cy="1785104"/>
          </a:xfrm>
          <a:prstGeom prst="rect">
            <a:avLst/>
          </a:prstGeom>
          <a:noFill/>
        </p:spPr>
        <p:txBody>
          <a:bodyPr wrap="square" rtlCol="0">
            <a:spAutoFit/>
          </a:bodyPr>
          <a:lstStyle/>
          <a:p>
            <a:r>
              <a:rPr lang="en-GB" sz="2200" dirty="0">
                <a:solidFill>
                  <a:schemeClr val="accent1">
                    <a:lumMod val="50000"/>
                  </a:schemeClr>
                </a:solidFill>
              </a:rPr>
              <a:t>Was </a:t>
            </a:r>
            <a:r>
              <a:rPr lang="en-GB" sz="2200" dirty="0" err="1">
                <a:solidFill>
                  <a:schemeClr val="accent1">
                    <a:lumMod val="50000"/>
                  </a:schemeClr>
                </a:solidFill>
              </a:rPr>
              <a:t>machst</a:t>
            </a:r>
            <a:r>
              <a:rPr lang="en-GB" sz="2200" dirty="0">
                <a:solidFill>
                  <a:schemeClr val="accent1">
                    <a:lumMod val="50000"/>
                  </a:schemeClr>
                </a:solidFill>
              </a:rPr>
              <a:t> du </a:t>
            </a:r>
            <a:r>
              <a:rPr lang="en-GB" sz="2200" dirty="0" err="1">
                <a:solidFill>
                  <a:schemeClr val="accent1">
                    <a:lumMod val="50000"/>
                  </a:schemeClr>
                </a:solidFill>
              </a:rPr>
              <a:t>jede</a:t>
            </a:r>
            <a:r>
              <a:rPr lang="en-GB" sz="2200" dirty="0">
                <a:solidFill>
                  <a:schemeClr val="accent1">
                    <a:lumMod val="50000"/>
                  </a:schemeClr>
                </a:solidFill>
              </a:rPr>
              <a:t> </a:t>
            </a:r>
            <a:r>
              <a:rPr lang="en-GB" sz="2200" dirty="0" err="1">
                <a:solidFill>
                  <a:schemeClr val="accent1">
                    <a:lumMod val="50000"/>
                  </a:schemeClr>
                </a:solidFill>
              </a:rPr>
              <a:t>Woche</a:t>
            </a:r>
            <a:r>
              <a:rPr lang="en-GB" sz="2200" dirty="0">
                <a:solidFill>
                  <a:schemeClr val="accent1">
                    <a:lumMod val="50000"/>
                  </a:schemeClr>
                </a:solidFill>
              </a:rPr>
              <a:t>? </a:t>
            </a: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a:solidFill>
                  <a:schemeClr val="accent1">
                    <a:lumMod val="50000"/>
                  </a:schemeClr>
                </a:solidFill>
              </a:rPr>
              <a:t>3 </a:t>
            </a:r>
            <a:r>
              <a:rPr lang="en-GB" sz="2200" b="1" dirty="0" err="1">
                <a:solidFill>
                  <a:schemeClr val="accent1">
                    <a:lumMod val="50000"/>
                  </a:schemeClr>
                </a:solidFill>
              </a:rPr>
              <a:t>Sätze</a:t>
            </a:r>
            <a:r>
              <a:rPr lang="en-GB" sz="2200" dirty="0">
                <a:solidFill>
                  <a:schemeClr val="accent1">
                    <a:lumMod val="50000"/>
                  </a:schemeClr>
                </a:solidFill>
              </a:rPr>
              <a:t>. </a:t>
            </a:r>
          </a:p>
          <a:p>
            <a:endParaRPr lang="en-GB" sz="2200" dirty="0">
              <a:solidFill>
                <a:schemeClr val="accent1">
                  <a:lumMod val="50000"/>
                </a:schemeClr>
              </a:solidFill>
            </a:endParaRPr>
          </a:p>
          <a:p>
            <a:r>
              <a:rPr lang="en-GB" sz="2200" dirty="0">
                <a:solidFill>
                  <a:schemeClr val="accent1">
                    <a:lumMod val="50000"/>
                  </a:schemeClr>
                </a:solidFill>
              </a:rPr>
              <a:t>Rede </a:t>
            </a:r>
            <a:r>
              <a:rPr lang="en-GB" sz="2200" dirty="0" err="1">
                <a:solidFill>
                  <a:schemeClr val="accent1">
                    <a:lumMod val="50000"/>
                  </a:schemeClr>
                </a:solidFill>
              </a:rPr>
              <a:t>mit</a:t>
            </a:r>
            <a:r>
              <a:rPr lang="en-GB" sz="2200" dirty="0">
                <a:solidFill>
                  <a:schemeClr val="accent1">
                    <a:lumMod val="50000"/>
                  </a:schemeClr>
                </a:solidFill>
              </a:rPr>
              <a:t> </a:t>
            </a:r>
            <a:r>
              <a:rPr lang="en-GB" sz="2200" dirty="0" err="1">
                <a:solidFill>
                  <a:schemeClr val="accent1">
                    <a:lumMod val="50000"/>
                  </a:schemeClr>
                </a:solidFill>
              </a:rPr>
              <a:t>vielen</a:t>
            </a:r>
            <a:r>
              <a:rPr lang="en-GB" sz="2200" dirty="0">
                <a:solidFill>
                  <a:schemeClr val="accent1">
                    <a:lumMod val="50000"/>
                  </a:schemeClr>
                </a:solidFill>
              </a:rPr>
              <a:t> </a:t>
            </a:r>
            <a:r>
              <a:rPr lang="en-GB" sz="2200" dirty="0" err="1">
                <a:solidFill>
                  <a:schemeClr val="accent1">
                    <a:lumMod val="50000"/>
                  </a:schemeClr>
                </a:solidFill>
              </a:rPr>
              <a:t>Personen</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err="1">
                <a:solidFill>
                  <a:schemeClr val="accent1">
                    <a:lumMod val="50000"/>
                  </a:schemeClr>
                </a:solidFill>
              </a:rPr>
              <a:t>Mit</a:t>
            </a:r>
            <a:r>
              <a:rPr lang="en-GB" sz="2200" dirty="0">
                <a:solidFill>
                  <a:schemeClr val="accent1">
                    <a:lumMod val="50000"/>
                  </a:schemeClr>
                </a:solidFill>
              </a:rPr>
              <a:t> </a:t>
            </a:r>
            <a:r>
              <a:rPr lang="en-GB" sz="2200" dirty="0" err="1">
                <a:solidFill>
                  <a:schemeClr val="accent1">
                    <a:lumMod val="50000"/>
                  </a:schemeClr>
                </a:solidFill>
              </a:rPr>
              <a:t>wem</a:t>
            </a:r>
            <a:r>
              <a:rPr lang="en-GB" sz="2200" dirty="0">
                <a:solidFill>
                  <a:schemeClr val="accent1">
                    <a:lumMod val="50000"/>
                  </a:schemeClr>
                </a:solidFill>
              </a:rPr>
              <a:t> hast du </a:t>
            </a:r>
            <a:r>
              <a:rPr lang="en-GB" sz="2200" dirty="0" err="1">
                <a:solidFill>
                  <a:schemeClr val="accent1">
                    <a:lumMod val="50000"/>
                  </a:schemeClr>
                </a:solidFill>
              </a:rPr>
              <a:t>viel</a:t>
            </a:r>
            <a:r>
              <a:rPr lang="en-GB" sz="2200" dirty="0">
                <a:solidFill>
                  <a:schemeClr val="accent1">
                    <a:lumMod val="50000"/>
                  </a:schemeClr>
                </a:solidFill>
              </a:rPr>
              <a:t> </a:t>
            </a:r>
            <a:r>
              <a:rPr lang="en-GB" sz="2200" dirty="0" err="1">
                <a:solidFill>
                  <a:schemeClr val="accent1">
                    <a:lumMod val="50000"/>
                  </a:schemeClr>
                </a:solidFill>
              </a:rPr>
              <a:t>gemeinsam</a:t>
            </a:r>
            <a:r>
              <a:rPr lang="en-GB" sz="2200" dirty="0">
                <a:solidFill>
                  <a:schemeClr val="accent1">
                    <a:lumMod val="50000"/>
                  </a:schemeClr>
                </a:solidFill>
              </a:rPr>
              <a:t>?</a:t>
            </a:r>
          </a:p>
        </p:txBody>
      </p:sp>
      <p:pic>
        <p:nvPicPr>
          <p:cNvPr id="2052" name="Picture 4" descr="Note Pad Clip Art">
            <a:extLst>
              <a:ext uri="{FF2B5EF4-FFF2-40B4-BE49-F238E27FC236}">
                <a16:creationId xmlns:a16="http://schemas.microsoft.com/office/drawing/2014/main" id="{05A2BDCF-77B2-459E-8BBB-6EE6E5118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576" y="1163991"/>
            <a:ext cx="3758975" cy="4865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48FF52-B66F-4580-BE4B-D65FBCF8027E}"/>
              </a:ext>
            </a:extLst>
          </p:cNvPr>
          <p:cNvSpPr txBox="1"/>
          <p:nvPr/>
        </p:nvSpPr>
        <p:spPr>
          <a:xfrm>
            <a:off x="8239878" y="2225654"/>
            <a:ext cx="3630859" cy="1200329"/>
          </a:xfrm>
          <a:prstGeom prst="rect">
            <a:avLst/>
          </a:prstGeom>
          <a:noFill/>
        </p:spPr>
        <p:txBody>
          <a:bodyPr wrap="square" rtlCol="0">
            <a:spAutoFit/>
          </a:bodyPr>
          <a:lstStyle/>
          <a:p>
            <a:pPr>
              <a:lnSpc>
                <a:spcPct val="160000"/>
              </a:lnSpc>
            </a:pPr>
            <a:r>
              <a:rPr lang="en-GB" sz="2400" i="1" dirty="0">
                <a:solidFill>
                  <a:schemeClr val="accent1">
                    <a:lumMod val="50000"/>
                  </a:schemeClr>
                </a:solidFill>
                <a:latin typeface="+mj-lt"/>
              </a:rPr>
              <a:t>Ich </a:t>
            </a:r>
            <a:r>
              <a:rPr lang="en-GB" sz="2400" i="1" dirty="0" err="1">
                <a:solidFill>
                  <a:schemeClr val="accent1">
                    <a:lumMod val="50000"/>
                  </a:schemeClr>
                </a:solidFill>
                <a:latin typeface="+mj-lt"/>
              </a:rPr>
              <a:t>putze</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samstags</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mein</a:t>
            </a:r>
            <a:r>
              <a:rPr lang="en-GB" sz="2400" i="1" dirty="0">
                <a:solidFill>
                  <a:schemeClr val="accent1">
                    <a:lumMod val="50000"/>
                  </a:schemeClr>
                </a:solidFill>
                <a:latin typeface="+mj-lt"/>
              </a:rPr>
              <a:t> Zimmer. </a:t>
            </a:r>
          </a:p>
        </p:txBody>
      </p:sp>
      <p:sp>
        <p:nvSpPr>
          <p:cNvPr id="12" name="TextBox 11">
            <a:extLst>
              <a:ext uri="{FF2B5EF4-FFF2-40B4-BE49-F238E27FC236}">
                <a16:creationId xmlns:a16="http://schemas.microsoft.com/office/drawing/2014/main" id="{243AB0E4-CA1C-4E33-BC72-3F1EFEFAF346}"/>
              </a:ext>
            </a:extLst>
          </p:cNvPr>
          <p:cNvSpPr txBox="1"/>
          <p:nvPr/>
        </p:nvSpPr>
        <p:spPr>
          <a:xfrm>
            <a:off x="8239878" y="3394322"/>
            <a:ext cx="3194137" cy="1194751"/>
          </a:xfrm>
          <a:prstGeom prst="rect">
            <a:avLst/>
          </a:prstGeom>
          <a:noFill/>
        </p:spPr>
        <p:txBody>
          <a:bodyPr wrap="square" rtlCol="0">
            <a:spAutoFit/>
          </a:bodyPr>
          <a:lstStyle/>
          <a:p>
            <a:pPr>
              <a:lnSpc>
                <a:spcPct val="160000"/>
              </a:lnSpc>
            </a:pPr>
            <a:r>
              <a:rPr lang="en-GB" sz="2400" i="1" dirty="0" err="1">
                <a:solidFill>
                  <a:schemeClr val="accent1">
                    <a:lumMod val="50000"/>
                  </a:schemeClr>
                </a:solidFill>
                <a:latin typeface="+mj-lt"/>
              </a:rPr>
              <a:t>Wann</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putzt</a:t>
            </a:r>
            <a:r>
              <a:rPr lang="en-GB" sz="2400" i="1" dirty="0">
                <a:solidFill>
                  <a:schemeClr val="accent1">
                    <a:lumMod val="50000"/>
                  </a:schemeClr>
                </a:solidFill>
                <a:latin typeface="+mj-lt"/>
              </a:rPr>
              <a:t> du </a:t>
            </a:r>
            <a:r>
              <a:rPr lang="en-GB" sz="2400" i="1" dirty="0" err="1">
                <a:solidFill>
                  <a:schemeClr val="accent1">
                    <a:lumMod val="50000"/>
                  </a:schemeClr>
                </a:solidFill>
                <a:latin typeface="+mj-lt"/>
              </a:rPr>
              <a:t>dein</a:t>
            </a:r>
            <a:r>
              <a:rPr lang="en-GB" sz="2400" i="1" dirty="0">
                <a:solidFill>
                  <a:schemeClr val="accent1">
                    <a:lumMod val="50000"/>
                  </a:schemeClr>
                </a:solidFill>
                <a:latin typeface="+mj-lt"/>
              </a:rPr>
              <a:t> Zimmer?</a:t>
            </a:r>
          </a:p>
        </p:txBody>
      </p:sp>
      <p:sp>
        <p:nvSpPr>
          <p:cNvPr id="13" name="TextBox 12">
            <a:extLst>
              <a:ext uri="{FF2B5EF4-FFF2-40B4-BE49-F238E27FC236}">
                <a16:creationId xmlns:a16="http://schemas.microsoft.com/office/drawing/2014/main" id="{9FD9DD81-5D35-4745-AD4D-930343B23403}"/>
              </a:ext>
            </a:extLst>
          </p:cNvPr>
          <p:cNvSpPr txBox="1"/>
          <p:nvPr/>
        </p:nvSpPr>
        <p:spPr>
          <a:xfrm>
            <a:off x="8239878" y="4557803"/>
            <a:ext cx="3194137" cy="1194751"/>
          </a:xfrm>
          <a:prstGeom prst="rect">
            <a:avLst/>
          </a:prstGeom>
          <a:noFill/>
        </p:spPr>
        <p:txBody>
          <a:bodyPr wrap="square" rtlCol="0">
            <a:spAutoFit/>
          </a:bodyPr>
          <a:lstStyle/>
          <a:p>
            <a:pPr>
              <a:lnSpc>
                <a:spcPct val="160000"/>
              </a:lnSpc>
            </a:pPr>
            <a:r>
              <a:rPr lang="en-GB" sz="2400" i="1" dirty="0">
                <a:solidFill>
                  <a:schemeClr val="accent1">
                    <a:lumMod val="50000"/>
                  </a:schemeClr>
                </a:solidFill>
                <a:latin typeface="+mj-lt"/>
              </a:rPr>
              <a:t>Ich </a:t>
            </a:r>
            <a:r>
              <a:rPr lang="en-GB" sz="2400" i="1" dirty="0" err="1">
                <a:solidFill>
                  <a:schemeClr val="accent1">
                    <a:lumMod val="50000"/>
                  </a:schemeClr>
                </a:solidFill>
                <a:latin typeface="+mj-lt"/>
              </a:rPr>
              <a:t>koche</a:t>
            </a:r>
            <a:r>
              <a:rPr lang="en-GB" sz="2400" i="1" dirty="0">
                <a:solidFill>
                  <a:schemeClr val="accent1">
                    <a:lumMod val="50000"/>
                  </a:schemeClr>
                </a:solidFill>
                <a:latin typeface="+mj-lt"/>
              </a:rPr>
              <a:t> </a:t>
            </a:r>
            <a:r>
              <a:rPr lang="en-GB" sz="2400" b="1" i="1" dirty="0" err="1">
                <a:solidFill>
                  <a:schemeClr val="accent1">
                    <a:lumMod val="50000"/>
                  </a:schemeClr>
                </a:solidFill>
                <a:latin typeface="+mj-lt"/>
              </a:rPr>
              <a:t>nie</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Abendessen</a:t>
            </a:r>
            <a:r>
              <a:rPr lang="en-GB" sz="2400" i="1" dirty="0">
                <a:solidFill>
                  <a:schemeClr val="accent1">
                    <a:lumMod val="50000"/>
                  </a:schemeClr>
                </a:solidFill>
                <a:latin typeface="+mj-lt"/>
              </a:rPr>
              <a:t>. </a:t>
            </a:r>
          </a:p>
        </p:txBody>
      </p:sp>
      <p:sp>
        <p:nvSpPr>
          <p:cNvPr id="14" name="Speech Bubble: Rectangle with Corners Rounded 13">
            <a:extLst>
              <a:ext uri="{FF2B5EF4-FFF2-40B4-BE49-F238E27FC236}">
                <a16:creationId xmlns:a16="http://schemas.microsoft.com/office/drawing/2014/main" id="{99959CEF-58B0-43A4-9651-EF9F29A3828D}"/>
              </a:ext>
            </a:extLst>
          </p:cNvPr>
          <p:cNvSpPr/>
          <p:nvPr/>
        </p:nvSpPr>
        <p:spPr>
          <a:xfrm>
            <a:off x="3143012" y="3467220"/>
            <a:ext cx="3581712" cy="2338827"/>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Remember!</a:t>
            </a:r>
          </a:p>
          <a:p>
            <a:pPr algn="ctr"/>
            <a:endParaRPr lang="en-GB" sz="2200" b="1" dirty="0"/>
          </a:p>
          <a:p>
            <a:pPr algn="ctr"/>
            <a:r>
              <a:rPr lang="en-GB" sz="2200" dirty="0"/>
              <a:t>Word order 2 after </a:t>
            </a:r>
            <a:r>
              <a:rPr lang="en-GB" sz="2200" b="1" dirty="0"/>
              <a:t>times</a:t>
            </a:r>
            <a:r>
              <a:rPr lang="en-GB" sz="2200" dirty="0"/>
              <a:t> and </a:t>
            </a:r>
            <a:r>
              <a:rPr lang="en-GB" sz="2200" b="1" dirty="0"/>
              <a:t>question words.</a:t>
            </a:r>
            <a:endParaRPr lang="en-GB" sz="2200" dirty="0"/>
          </a:p>
        </p:txBody>
      </p:sp>
      <p:sp>
        <p:nvSpPr>
          <p:cNvPr id="17" name="Rounded Rectangle 11">
            <a:extLst>
              <a:ext uri="{FF2B5EF4-FFF2-40B4-BE49-F238E27FC236}">
                <a16:creationId xmlns:a16="http://schemas.microsoft.com/office/drawing/2014/main" id="{483D7EB9-C2AA-4190-98DE-925F861600E9}"/>
              </a:ext>
            </a:extLst>
          </p:cNvPr>
          <p:cNvSpPr/>
          <p:nvPr/>
        </p:nvSpPr>
        <p:spPr>
          <a:xfrm>
            <a:off x="9092485" y="247046"/>
            <a:ext cx="286640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44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3304C5C-A8B3-4854-881E-48E8F6A690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316055"/>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5B0A541-7B2F-4165-9DDA-0D00D878B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88171"/>
            <a:ext cx="2602568" cy="1909949"/>
          </a:xfrm>
          <a:prstGeom prst="rect">
            <a:avLst/>
          </a:prstGeom>
        </p:spPr>
      </p:pic>
    </p:spTree>
    <p:extLst>
      <p:ext uri="{BB962C8B-B14F-4D97-AF65-F5344CB8AC3E}">
        <p14:creationId xmlns:p14="http://schemas.microsoft.com/office/powerpoint/2010/main" val="952231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7308"/>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69041"/>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3)</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2.2 Week 4</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2.1 Week 3</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2800" b="1" dirty="0" err="1">
                <a:solidFill>
                  <a:schemeClr val="bg1"/>
                </a:solidFill>
              </a:rPr>
              <a:t>Meine</a:t>
            </a:r>
            <a:r>
              <a:rPr lang="en-GB" sz="2800" b="1" dirty="0">
                <a:solidFill>
                  <a:schemeClr val="bg1"/>
                </a:solidFill>
              </a:rPr>
              <a:t> </a:t>
            </a:r>
            <a:r>
              <a:rPr lang="en-GB" sz="2800" b="1" dirty="0" err="1">
                <a:solidFill>
                  <a:schemeClr val="bg1"/>
                </a:solidFill>
              </a:rPr>
              <a:t>Woche</a:t>
            </a:r>
            <a:r>
              <a:rPr lang="en-GB" sz="2800" b="1" dirty="0">
                <a:solidFill>
                  <a:schemeClr val="bg1"/>
                </a:solidFill>
              </a:rPr>
              <a:t> und </a:t>
            </a:r>
            <a:r>
              <a:rPr lang="en-GB" sz="2800" b="1" dirty="0" err="1">
                <a:solidFill>
                  <a:schemeClr val="bg1"/>
                </a:solidFill>
              </a:rPr>
              <a:t>deine</a:t>
            </a:r>
            <a:r>
              <a:rPr lang="en-GB" sz="2800" b="1" dirty="0">
                <a:solidFill>
                  <a:schemeClr val="bg1"/>
                </a:solidFill>
              </a:rPr>
              <a:t> </a:t>
            </a:r>
            <a:r>
              <a:rPr lang="en-GB" sz="2800" b="1" dirty="0" err="1">
                <a:solidFill>
                  <a:schemeClr val="bg1"/>
                </a:solidFill>
              </a:rPr>
              <a:t>Woche</a:t>
            </a:r>
            <a:endParaRPr lang="en-GB" sz="2800" b="1" dirty="0">
              <a:solidFill>
                <a:schemeClr val="bg1"/>
              </a:solidFill>
            </a:endParaRPr>
          </a:p>
        </p:txBody>
      </p:sp>
      <p:pic>
        <p:nvPicPr>
          <p:cNvPr id="7" name="Picture 6" descr="A picture containing computer&#10;&#10;Description automatically generated">
            <a:extLst>
              <a:ext uri="{FF2B5EF4-FFF2-40B4-BE49-F238E27FC236}">
                <a16:creationId xmlns:a16="http://schemas.microsoft.com/office/drawing/2014/main" id="{25BB065F-5254-4392-9C8B-55E98D415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374">
            <a:off x="1920298" y="1394049"/>
            <a:ext cx="7951352" cy="5665339"/>
          </a:xfrm>
          <a:prstGeom prst="rect">
            <a:avLst/>
          </a:prstGeom>
        </p:spPr>
      </p:pic>
      <p:sp>
        <p:nvSpPr>
          <p:cNvPr id="8" name="TextBox 7">
            <a:extLst>
              <a:ext uri="{FF2B5EF4-FFF2-40B4-BE49-F238E27FC236}">
                <a16:creationId xmlns:a16="http://schemas.microsoft.com/office/drawing/2014/main" id="{99E4B749-F1D7-423E-8E38-743B6D8F1CDF}"/>
              </a:ext>
            </a:extLst>
          </p:cNvPr>
          <p:cNvSpPr txBox="1"/>
          <p:nvPr/>
        </p:nvSpPr>
        <p:spPr>
          <a:xfrm>
            <a:off x="2799744" y="3330831"/>
            <a:ext cx="6192463" cy="2046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Ich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spiele</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am Montag Tennis, </a:t>
            </a:r>
            <a:r>
              <a:rPr kumimoji="0" lang="en-GB" sz="2400" b="1" i="1" strike="noStrike" kern="1200" cap="none" spc="0" normalizeH="0" baseline="0" noProof="0" dirty="0">
                <a:ln>
                  <a:noFill/>
                </a:ln>
                <a:solidFill>
                  <a:srgbClr val="4472C4">
                    <a:lumMod val="50000"/>
                  </a:srgbClr>
                </a:solidFill>
                <a:effectLst/>
                <a:uLnTx/>
                <a:uFillTx/>
                <a:latin typeface="+mj-lt"/>
                <a:ea typeface="+mn-ea"/>
                <a:cs typeface="+mn-cs"/>
              </a:rPr>
              <a:t>und</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Anna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spielt</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am Montag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auch</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Tennis.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4472C4">
                  <a:lumMod val="50000"/>
                </a:srgbClr>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Am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Dienstag</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esse</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ich</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Obst</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1" i="1" strike="noStrike" kern="1200" cap="none" spc="0" normalizeH="0" baseline="0" noProof="0" dirty="0" err="1">
                <a:ln>
                  <a:noFill/>
                </a:ln>
                <a:solidFill>
                  <a:srgbClr val="4472C4">
                    <a:lumMod val="50000"/>
                  </a:srgbClr>
                </a:solidFill>
                <a:effectLst/>
                <a:uLnTx/>
                <a:uFillTx/>
                <a:latin typeface="+mj-lt"/>
                <a:ea typeface="+mn-ea"/>
                <a:cs typeface="+mn-cs"/>
              </a:rPr>
              <a:t>aber</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Anna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isst</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mj-lt"/>
                <a:ea typeface="+mn-ea"/>
                <a:cs typeface="+mn-cs"/>
              </a:rPr>
              <a:t>Kekse</a:t>
            </a:r>
            <a:r>
              <a:rPr kumimoji="0" lang="en-GB" sz="2400" b="0" i="1" u="none" strike="noStrike" kern="1200" cap="none" spc="0" normalizeH="0" baseline="0" noProof="0" dirty="0">
                <a:ln>
                  <a:noFill/>
                </a:ln>
                <a:solidFill>
                  <a:srgbClr val="4472C4">
                    <a:lumMod val="50000"/>
                  </a:srgbClr>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9ADB718-2B15-437D-917F-2A928F0235F4}"/>
              </a:ext>
            </a:extLst>
          </p:cNvPr>
          <p:cNvSpPr txBox="1"/>
          <p:nvPr/>
        </p:nvSpPr>
        <p:spPr>
          <a:xfrm>
            <a:off x="193677" y="1330467"/>
            <a:ext cx="116030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machst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und was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dein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Partner/</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deine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Partnerin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und /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grpSp>
        <p:nvGrpSpPr>
          <p:cNvPr id="19" name="Group 18">
            <a:extLst>
              <a:ext uri="{FF2B5EF4-FFF2-40B4-BE49-F238E27FC236}">
                <a16:creationId xmlns:a16="http://schemas.microsoft.com/office/drawing/2014/main" id="{BB5EAF7F-357D-431D-B344-539C29F4762F}"/>
              </a:ext>
            </a:extLst>
          </p:cNvPr>
          <p:cNvGrpSpPr/>
          <p:nvPr/>
        </p:nvGrpSpPr>
        <p:grpSpPr>
          <a:xfrm>
            <a:off x="9024946" y="3279408"/>
            <a:ext cx="1927419" cy="890275"/>
            <a:chOff x="10442819" y="2120158"/>
            <a:chExt cx="1415870" cy="1092200"/>
          </a:xfrm>
        </p:grpSpPr>
        <p:grpSp>
          <p:nvGrpSpPr>
            <p:cNvPr id="20" name="Group 19">
              <a:extLst>
                <a:ext uri="{FF2B5EF4-FFF2-40B4-BE49-F238E27FC236}">
                  <a16:creationId xmlns:a16="http://schemas.microsoft.com/office/drawing/2014/main" id="{71FC77B1-73C0-4594-ABE7-0F7632060E69}"/>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B3992858-AD43-4B9F-912D-D2EC16522911}"/>
                  </a:ext>
                </a:extLst>
              </p:cNvPr>
              <p:cNvGrpSpPr/>
              <p:nvPr/>
            </p:nvGrpSpPr>
            <p:grpSpPr>
              <a:xfrm>
                <a:off x="10442819" y="2120158"/>
                <a:ext cx="295031" cy="1092200"/>
                <a:chOff x="10595219" y="1873250"/>
                <a:chExt cx="295031" cy="1092200"/>
              </a:xfrm>
            </p:grpSpPr>
            <p:cxnSp>
              <p:nvCxnSpPr>
                <p:cNvPr id="24" name="Straight Connector 23">
                  <a:extLst>
                    <a:ext uri="{FF2B5EF4-FFF2-40B4-BE49-F238E27FC236}">
                      <a16:creationId xmlns:a16="http://schemas.microsoft.com/office/drawing/2014/main" id="{6CE085CA-D4A6-4830-B84B-05C82FFBD393}"/>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04777D-A798-43FF-85D3-5E6833048E7C}"/>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9BA25F-38F6-424E-86D0-9856E414247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31DE697-D7AE-4AFA-B70E-426A7233835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4B06B4A-27AE-4758-898D-7A9A4063428B}"/>
                </a:ext>
              </a:extLst>
            </p:cNvPr>
            <p:cNvSpPr txBox="1"/>
            <p:nvPr/>
          </p:nvSpPr>
          <p:spPr>
            <a:xfrm>
              <a:off x="10797074" y="2466202"/>
              <a:ext cx="1061615" cy="49086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same</a:t>
              </a:r>
            </a:p>
          </p:txBody>
        </p:sp>
      </p:grpSp>
      <p:grpSp>
        <p:nvGrpSpPr>
          <p:cNvPr id="27" name="Group 26">
            <a:extLst>
              <a:ext uri="{FF2B5EF4-FFF2-40B4-BE49-F238E27FC236}">
                <a16:creationId xmlns:a16="http://schemas.microsoft.com/office/drawing/2014/main" id="{BB6B187A-3C12-4418-8EFA-59A1A2A2FF67}"/>
              </a:ext>
            </a:extLst>
          </p:cNvPr>
          <p:cNvGrpSpPr/>
          <p:nvPr/>
        </p:nvGrpSpPr>
        <p:grpSpPr>
          <a:xfrm>
            <a:off x="9028477" y="4499848"/>
            <a:ext cx="1927419" cy="890275"/>
            <a:chOff x="10442819" y="2120158"/>
            <a:chExt cx="1415870" cy="1092200"/>
          </a:xfrm>
        </p:grpSpPr>
        <p:grpSp>
          <p:nvGrpSpPr>
            <p:cNvPr id="28" name="Group 27">
              <a:extLst>
                <a:ext uri="{FF2B5EF4-FFF2-40B4-BE49-F238E27FC236}">
                  <a16:creationId xmlns:a16="http://schemas.microsoft.com/office/drawing/2014/main" id="{90BA044E-1D59-47D4-95BF-A5A0D3A73236}"/>
                </a:ext>
              </a:extLst>
            </p:cNvPr>
            <p:cNvGrpSpPr/>
            <p:nvPr/>
          </p:nvGrpSpPr>
          <p:grpSpPr>
            <a:xfrm>
              <a:off x="10442819" y="2120158"/>
              <a:ext cx="374186" cy="1092200"/>
              <a:chOff x="10442819" y="2120158"/>
              <a:chExt cx="507524" cy="1092200"/>
            </a:xfrm>
          </p:grpSpPr>
          <p:grpSp>
            <p:nvGrpSpPr>
              <p:cNvPr id="30" name="Group 29">
                <a:extLst>
                  <a:ext uri="{FF2B5EF4-FFF2-40B4-BE49-F238E27FC236}">
                    <a16:creationId xmlns:a16="http://schemas.microsoft.com/office/drawing/2014/main" id="{E56A4C8A-37B7-4F87-9412-19ECB8C8A625}"/>
                  </a:ext>
                </a:extLst>
              </p:cNvPr>
              <p:cNvGrpSpPr/>
              <p:nvPr/>
            </p:nvGrpSpPr>
            <p:grpSpPr>
              <a:xfrm>
                <a:off x="10442819" y="2120158"/>
                <a:ext cx="295031" cy="1092200"/>
                <a:chOff x="10595219" y="1873250"/>
                <a:chExt cx="295031" cy="1092200"/>
              </a:xfrm>
            </p:grpSpPr>
            <p:cxnSp>
              <p:nvCxnSpPr>
                <p:cNvPr id="32" name="Straight Connector 31">
                  <a:extLst>
                    <a:ext uri="{FF2B5EF4-FFF2-40B4-BE49-F238E27FC236}">
                      <a16:creationId xmlns:a16="http://schemas.microsoft.com/office/drawing/2014/main" id="{30324C28-9C4D-4035-BE8B-EC033E6CF97C}"/>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928DFD-5D8E-4FFF-B81A-0D4FBD2CE58C}"/>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CCDE00-4864-4228-AE4D-6AB809ADBB1E}"/>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A9FCAC32-06F6-4650-A411-06F5051EF5C8}"/>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168FCC33-24B5-4CE3-AC80-FBCB077CAFCC}"/>
                </a:ext>
              </a:extLst>
            </p:cNvPr>
            <p:cNvSpPr txBox="1"/>
            <p:nvPr/>
          </p:nvSpPr>
          <p:spPr>
            <a:xfrm>
              <a:off x="10797074" y="2466202"/>
              <a:ext cx="1061615" cy="49086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different</a:t>
              </a:r>
            </a:p>
          </p:txBody>
        </p:sp>
      </p:grpSp>
      <p:sp>
        <p:nvSpPr>
          <p:cNvPr id="2" name="Rounded Rectangular Callout 1"/>
          <p:cNvSpPr/>
          <p:nvPr/>
        </p:nvSpPr>
        <p:spPr>
          <a:xfrm>
            <a:off x="6807200" y="1933123"/>
            <a:ext cx="4837044" cy="901148"/>
          </a:xfrm>
          <a:prstGeom prst="wedgeRoundRectCallout">
            <a:avLst>
              <a:gd name="adj1" fmla="val -50148"/>
              <a:gd name="adj2" fmla="val 115442"/>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Use a comma before ‘und’ and ‘</a:t>
            </a:r>
            <a:r>
              <a:rPr lang="en-GB" dirty="0" err="1"/>
              <a:t>aber</a:t>
            </a:r>
            <a:r>
              <a:rPr lang="en-GB" dirty="0"/>
              <a:t>’, when joining two main clauses together.</a:t>
            </a:r>
          </a:p>
        </p:txBody>
      </p:sp>
      <p:sp>
        <p:nvSpPr>
          <p:cNvPr id="3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121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Samstagnachmittag</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und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schläft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träumt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von …</a:t>
            </a:r>
          </a:p>
        </p:txBody>
      </p:sp>
      <p:pic>
        <p:nvPicPr>
          <p:cNvPr id="5" name="Picture 4" descr="A close up of a logo&#10;&#10;Description automatically generated">
            <a:extLst>
              <a:ext uri="{FF2B5EF4-FFF2-40B4-BE49-F238E27FC236}">
                <a16:creationId xmlns:a16="http://schemas.microsoft.com/office/drawing/2014/main" id="{50EDFB67-D217-4F70-93E6-3B358D690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40" y="2532582"/>
            <a:ext cx="2881460" cy="2912970"/>
          </a:xfrm>
          <a:prstGeom prst="rect">
            <a:avLst/>
          </a:prstGeom>
        </p:spPr>
      </p:pic>
      <p:sp>
        <p:nvSpPr>
          <p:cNvPr id="7" name="TextBox 6">
            <a:extLst>
              <a:ext uri="{FF2B5EF4-FFF2-40B4-BE49-F238E27FC236}">
                <a16:creationId xmlns:a16="http://schemas.microsoft.com/office/drawing/2014/main" id="{CA246430-0D23-43DF-9BCB-F5B74C9D352D}"/>
              </a:ext>
            </a:extLst>
          </p:cNvPr>
          <p:cNvSpPr txBox="1"/>
          <p:nvPr/>
        </p:nvSpPr>
        <p:spPr>
          <a:xfrm>
            <a:off x="5197616" y="3140242"/>
            <a:ext cx="6103957" cy="175432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endPar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3074" name="Picture 2" descr="Digital Clock 12:30 Clip Art">
            <a:extLst>
              <a:ext uri="{FF2B5EF4-FFF2-40B4-BE49-F238E27FC236}">
                <a16:creationId xmlns:a16="http://schemas.microsoft.com/office/drawing/2014/main" id="{F1A623FC-F871-4237-B5C6-CEEAA4B4D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84" y="5151217"/>
            <a:ext cx="2247698" cy="846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ar Clip Art">
            <a:extLst>
              <a:ext uri="{FF2B5EF4-FFF2-40B4-BE49-F238E27FC236}">
                <a16:creationId xmlns:a16="http://schemas.microsoft.com/office/drawing/2014/main" id="{B2E5552F-EE93-4471-B3AF-D60AF7BAF3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0372" y="3114087"/>
            <a:ext cx="687668" cy="7788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rch Clip Art">
            <a:extLst>
              <a:ext uri="{FF2B5EF4-FFF2-40B4-BE49-F238E27FC236}">
                <a16:creationId xmlns:a16="http://schemas.microsoft.com/office/drawing/2014/main" id="{393E6CBD-EDCC-49E8-9CA9-D982CB6188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8348"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045AF0E7-702C-4D7C-9322-F69BB6BF7F2B}"/>
              </a:ext>
            </a:extLst>
          </p:cNvPr>
          <p:cNvSpPr/>
          <p:nvPr/>
        </p:nvSpPr>
        <p:spPr>
          <a:xfrm rot="584006">
            <a:off x="4133112" y="2163974"/>
            <a:ext cx="6632153" cy="3908381"/>
          </a:xfrm>
          <a:prstGeom prst="cloudCallout">
            <a:avLst>
              <a:gd name="adj1" fmla="val -69981"/>
              <a:gd name="adj2" fmla="val -11802"/>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85196C44-6C86-49A0-92D6-596132C5766F}"/>
              </a:ext>
            </a:extLst>
          </p:cNvPr>
          <p:cNvSpPr/>
          <p:nvPr/>
        </p:nvSpPr>
        <p:spPr>
          <a:xfrm>
            <a:off x="9262198" y="4342472"/>
            <a:ext cx="505857" cy="7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4" name="Picture 6" descr="Church Clip Art">
            <a:extLst>
              <a:ext uri="{FF2B5EF4-FFF2-40B4-BE49-F238E27FC236}">
                <a16:creationId xmlns:a16="http://schemas.microsoft.com/office/drawing/2014/main" id="{AF99B4EF-7DCE-4407-A430-BF6537DC2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65111"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141A814-1343-4D3D-BDD8-1B8BF402B58E}"/>
              </a:ext>
            </a:extLst>
          </p:cNvPr>
          <p:cNvSpPr/>
          <p:nvPr/>
        </p:nvSpPr>
        <p:spPr>
          <a:xfrm>
            <a:off x="4938139" y="3114087"/>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Custom 16">
            <a:hlinkClick r:id="" action="ppaction://noaction" highlightClick="1">
              <a:snd r:embed="rId8" name="Kirsc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69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7449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lvl="0">
              <a:lnSpc>
                <a:spcPct val="150000"/>
              </a:lnSpc>
              <a:defRPr/>
            </a:pP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schläft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Am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Wochenende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sie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sehr</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aktiv</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Heidi mag Kunst. Sie malt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 …  </a:t>
            </a:r>
            <a:endParaRPr kumimoji="0" lang="en-US"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id="{3F391FC8-7B4D-415A-AC93-54921505C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4150" y="2381261"/>
            <a:ext cx="2100918" cy="2969729"/>
          </a:xfrm>
          <a:prstGeom prst="rect">
            <a:avLst/>
          </a:prstGeom>
        </p:spPr>
      </p:pic>
      <p:pic>
        <p:nvPicPr>
          <p:cNvPr id="3082" name="Picture 10" descr="Painter Color Palette With Brush Cartoon Clip Art">
            <a:extLst>
              <a:ext uri="{FF2B5EF4-FFF2-40B4-BE49-F238E27FC236}">
                <a16:creationId xmlns:a16="http://schemas.microsoft.com/office/drawing/2014/main" id="{59963CEB-CDF6-427D-8C6C-628A53E52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835" y="4338436"/>
            <a:ext cx="1431864" cy="14127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FC8B713-8833-4FBD-91AB-F3C39FCB8F02}"/>
              </a:ext>
            </a:extLst>
          </p:cNvPr>
          <p:cNvGrpSpPr/>
          <p:nvPr/>
        </p:nvGrpSpPr>
        <p:grpSpPr>
          <a:xfrm>
            <a:off x="7033359" y="1695023"/>
            <a:ext cx="2659925" cy="3841311"/>
            <a:chOff x="6992135" y="1864517"/>
            <a:chExt cx="2659927" cy="3841311"/>
          </a:xfrm>
        </p:grpSpPr>
        <p:pic>
          <p:nvPicPr>
            <p:cNvPr id="30" name="Picture 29">
              <a:extLst>
                <a:ext uri="{FF2B5EF4-FFF2-40B4-BE49-F238E27FC236}">
                  <a16:creationId xmlns:a16="http://schemas.microsoft.com/office/drawing/2014/main" id="{D9AF5CBB-DF3B-421D-A6B0-26D2FFB05028}"/>
                </a:ext>
              </a:extLst>
            </p:cNvPr>
            <p:cNvPicPr>
              <a:picLocks noChangeAspect="1"/>
            </p:cNvPicPr>
            <p:nvPr/>
          </p:nvPicPr>
          <p:blipFill>
            <a:blip r:embed="rId6"/>
            <a:stretch>
              <a:fillRect/>
            </a:stretch>
          </p:blipFill>
          <p:spPr>
            <a:xfrm>
              <a:off x="6992135" y="1864517"/>
              <a:ext cx="2659927" cy="3841311"/>
            </a:xfrm>
            <a:prstGeom prst="rect">
              <a:avLst/>
            </a:prstGeom>
          </p:spPr>
        </p:pic>
        <p:pic>
          <p:nvPicPr>
            <p:cNvPr id="3086" name="Picture 14" descr="Yellow Star Clip Art">
              <a:extLst>
                <a:ext uri="{FF2B5EF4-FFF2-40B4-BE49-F238E27FC236}">
                  <a16:creationId xmlns:a16="http://schemas.microsoft.com/office/drawing/2014/main" id="{BFE1FEEF-7C23-4654-A744-169F91FE5C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886" y="2806046"/>
              <a:ext cx="1306895" cy="12459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4DE4C35-3379-4897-A7DD-1CDA83543417}"/>
              </a:ext>
            </a:extLst>
          </p:cNvPr>
          <p:cNvSpPr txBox="1"/>
          <p:nvPr/>
        </p:nvSpPr>
        <p:spPr>
          <a:xfrm>
            <a:off x="4877119" y="5537187"/>
            <a:ext cx="1652554"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St</a:t>
            </a:r>
            <a:r>
              <a:rPr lang="en-GB" sz="3200" b="1" dirty="0" err="1">
                <a:solidFill>
                  <a:schemeClr val="accent1">
                    <a:lumMod val="50000"/>
                  </a:schemeClr>
                </a:solidFill>
              </a:rPr>
              <a:t>i</a:t>
            </a:r>
            <a:r>
              <a:rPr lang="en-GB" sz="3200" dirty="0" err="1">
                <a:solidFill>
                  <a:schemeClr val="accent1">
                    <a:lumMod val="50000"/>
                  </a:schemeClr>
                </a:solidFill>
              </a:rPr>
              <a:t>rn</a:t>
            </a:r>
            <a:endParaRPr lang="en-GB" sz="3200" dirty="0">
              <a:solidFill>
                <a:schemeClr val="accent1">
                  <a:lumMod val="50000"/>
                </a:schemeClr>
              </a:solidFill>
            </a:endParaRPr>
          </a:p>
        </p:txBody>
      </p:sp>
      <p:grpSp>
        <p:nvGrpSpPr>
          <p:cNvPr id="20" name="Group 19">
            <a:extLst>
              <a:ext uri="{FF2B5EF4-FFF2-40B4-BE49-F238E27FC236}">
                <a16:creationId xmlns:a16="http://schemas.microsoft.com/office/drawing/2014/main" id="{64C7B571-AF1E-4C54-B66D-ABDD9B4E8126}"/>
              </a:ext>
            </a:extLst>
          </p:cNvPr>
          <p:cNvGrpSpPr/>
          <p:nvPr/>
        </p:nvGrpSpPr>
        <p:grpSpPr>
          <a:xfrm>
            <a:off x="4373433" y="1768196"/>
            <a:ext cx="2659925" cy="3788891"/>
            <a:chOff x="4372678" y="1888552"/>
            <a:chExt cx="2659927" cy="3841311"/>
          </a:xfrm>
        </p:grpSpPr>
        <p:pic>
          <p:nvPicPr>
            <p:cNvPr id="14" name="Picture 13">
              <a:extLst>
                <a:ext uri="{FF2B5EF4-FFF2-40B4-BE49-F238E27FC236}">
                  <a16:creationId xmlns:a16="http://schemas.microsoft.com/office/drawing/2014/main" id="{F62C152E-E995-4ADD-BAFA-692E4D3B42DE}"/>
                </a:ext>
              </a:extLst>
            </p:cNvPr>
            <p:cNvPicPr>
              <a:picLocks noChangeAspect="1"/>
            </p:cNvPicPr>
            <p:nvPr/>
          </p:nvPicPr>
          <p:blipFill>
            <a:blip r:embed="rId6"/>
            <a:stretch>
              <a:fillRect/>
            </a:stretch>
          </p:blipFill>
          <p:spPr>
            <a:xfrm>
              <a:off x="4372678" y="1888552"/>
              <a:ext cx="2659927" cy="3841311"/>
            </a:xfrm>
            <a:prstGeom prst="rect">
              <a:avLst/>
            </a:prstGeom>
          </p:spPr>
        </p:pic>
        <p:pic>
          <p:nvPicPr>
            <p:cNvPr id="3084" name="Picture 12" descr="Man Clip Art">
              <a:extLst>
                <a:ext uri="{FF2B5EF4-FFF2-40B4-BE49-F238E27FC236}">
                  <a16:creationId xmlns:a16="http://schemas.microsoft.com/office/drawing/2014/main" id="{CBDFC8C1-530E-4BC2-80AC-1CD09A7994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562" y="2667430"/>
              <a:ext cx="1009333" cy="1671006"/>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D0525AE6-2AE4-4971-9B16-AA9ED01C8BDC}"/>
                </a:ext>
              </a:extLst>
            </p:cNvPr>
            <p:cNvSpPr/>
            <p:nvPr/>
          </p:nvSpPr>
          <p:spPr>
            <a:xfrm rot="1000354">
              <a:off x="4579784" y="2902399"/>
              <a:ext cx="971107" cy="3057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a:extLst>
              <a:ext uri="{FF2B5EF4-FFF2-40B4-BE49-F238E27FC236}">
                <a16:creationId xmlns:a16="http://schemas.microsoft.com/office/drawing/2014/main" id="{D31685EC-B4CB-489D-AF60-0A64F70AF7B5}"/>
              </a:ext>
            </a:extLst>
          </p:cNvPr>
          <p:cNvSpPr txBox="1"/>
          <p:nvPr/>
        </p:nvSpPr>
        <p:spPr>
          <a:xfrm>
            <a:off x="7438659" y="5536334"/>
            <a:ext cx="1849326" cy="584775"/>
          </a:xfrm>
          <a:prstGeom prst="rect">
            <a:avLst/>
          </a:prstGeom>
          <a:noFill/>
        </p:spPr>
        <p:txBody>
          <a:bodyPr wrap="square" rtlCol="0">
            <a:spAutoFit/>
          </a:bodyPr>
          <a:lstStyle/>
          <a:p>
            <a:r>
              <a:rPr lang="en-GB" sz="3200" dirty="0">
                <a:solidFill>
                  <a:schemeClr val="accent1">
                    <a:lumMod val="50000"/>
                  </a:schemeClr>
                </a:solidFill>
              </a:rPr>
              <a:t>b) St</a:t>
            </a:r>
            <a:r>
              <a:rPr lang="en-GB" sz="3200" b="1" dirty="0">
                <a:solidFill>
                  <a:schemeClr val="accent1">
                    <a:lumMod val="50000"/>
                  </a:schemeClr>
                </a:solidFill>
              </a:rPr>
              <a:t>e</a:t>
            </a:r>
            <a:r>
              <a:rPr lang="en-GB" sz="3200" dirty="0">
                <a:solidFill>
                  <a:schemeClr val="accent1">
                    <a:lumMod val="50000"/>
                  </a:schemeClr>
                </a:solidFill>
              </a:rPr>
              <a:t>rn</a:t>
            </a:r>
          </a:p>
        </p:txBody>
      </p:sp>
      <p:sp>
        <p:nvSpPr>
          <p:cNvPr id="43" name="Oval 42">
            <a:extLst>
              <a:ext uri="{FF2B5EF4-FFF2-40B4-BE49-F238E27FC236}">
                <a16:creationId xmlns:a16="http://schemas.microsoft.com/office/drawing/2014/main" id="{EF9001DA-9CAF-4C2E-BF6A-4351305817C8}"/>
              </a:ext>
            </a:extLst>
          </p:cNvPr>
          <p:cNvSpPr/>
          <p:nvPr/>
        </p:nvSpPr>
        <p:spPr>
          <a:xfrm>
            <a:off x="4616408" y="5464014"/>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9F8928A6-F2E4-4EB8-8FCC-482BD917A831}"/>
              </a:ext>
            </a:extLst>
          </p:cNvPr>
          <p:cNvCxnSpPr>
            <a:cxnSpLocks/>
          </p:cNvCxnSpPr>
          <p:nvPr/>
        </p:nvCxnSpPr>
        <p:spPr>
          <a:xfrm>
            <a:off x="904596" y="2130284"/>
            <a:ext cx="28588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Action Button: Custom 16">
            <a:hlinkClick r:id="" action="ppaction://noaction" highlightClick="1">
              <a:snd r:embed="rId9" name="ste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2</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37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403272"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Mieze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auch</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sehr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aktiv</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spielt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pic>
        <p:nvPicPr>
          <p:cNvPr id="5126" name="Picture 6" descr="Bee Clip Art">
            <a:extLst>
              <a:ext uri="{FF2B5EF4-FFF2-40B4-BE49-F238E27FC236}">
                <a16:creationId xmlns:a16="http://schemas.microsoft.com/office/drawing/2014/main" id="{03F2ED79-1453-4B79-A92D-E729574DE6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7772" y="2415362"/>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ee Clip Art">
            <a:extLst>
              <a:ext uri="{FF2B5EF4-FFF2-40B4-BE49-F238E27FC236}">
                <a16:creationId xmlns:a16="http://schemas.microsoft.com/office/drawing/2014/main" id="{BAFFC865-A906-42D5-94C9-3FB0AAB753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944617">
            <a:off x="9100687" y="1129327"/>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ee Clip Art">
            <a:extLst>
              <a:ext uri="{FF2B5EF4-FFF2-40B4-BE49-F238E27FC236}">
                <a16:creationId xmlns:a16="http://schemas.microsoft.com/office/drawing/2014/main" id="{1DF1D24F-5397-4174-9C2E-78A974656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73244" flipH="1">
            <a:off x="9495587" y="3818945"/>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ee Clip Art">
            <a:extLst>
              <a:ext uri="{FF2B5EF4-FFF2-40B4-BE49-F238E27FC236}">
                <a16:creationId xmlns:a16="http://schemas.microsoft.com/office/drawing/2014/main" id="{EC7A06B6-8E49-4649-B0F8-FB383D44DB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145" flipH="1">
            <a:off x="10554314" y="2139390"/>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ee Clip Art">
            <a:extLst>
              <a:ext uri="{FF2B5EF4-FFF2-40B4-BE49-F238E27FC236}">
                <a16:creationId xmlns:a16="http://schemas.microsoft.com/office/drawing/2014/main" id="{34D031A8-4265-434C-83B8-7459186BC4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120729" flipH="1">
            <a:off x="7905421" y="1308192"/>
            <a:ext cx="811682" cy="5519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57D6C78-1A5D-4DC0-B222-73E30AFE495D}"/>
              </a:ext>
            </a:extLst>
          </p:cNvPr>
          <p:cNvSpPr txBox="1"/>
          <p:nvPr/>
        </p:nvSpPr>
        <p:spPr>
          <a:xfrm>
            <a:off x="1483380" y="5106553"/>
            <a:ext cx="2181889"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B</a:t>
            </a:r>
            <a:r>
              <a:rPr lang="en-GB" sz="3200" b="1" dirty="0" err="1">
                <a:solidFill>
                  <a:schemeClr val="accent1">
                    <a:lumMod val="50000"/>
                  </a:schemeClr>
                </a:solidFill>
              </a:rPr>
              <a:t>ei</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29" name="TextBox 28">
            <a:extLst>
              <a:ext uri="{FF2B5EF4-FFF2-40B4-BE49-F238E27FC236}">
                <a16:creationId xmlns:a16="http://schemas.microsoft.com/office/drawing/2014/main" id="{9ABE3FEB-7D20-415C-81A3-224EB347C567}"/>
              </a:ext>
            </a:extLst>
          </p:cNvPr>
          <p:cNvSpPr txBox="1"/>
          <p:nvPr/>
        </p:nvSpPr>
        <p:spPr>
          <a:xfrm>
            <a:off x="8321324" y="5148686"/>
            <a:ext cx="2181889"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B</a:t>
            </a:r>
            <a:r>
              <a:rPr lang="en-GB" sz="3200" b="1" dirty="0" err="1">
                <a:solidFill>
                  <a:schemeClr val="accent1">
                    <a:lumMod val="50000"/>
                  </a:schemeClr>
                </a:solidFill>
              </a:rPr>
              <a:t>ie</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30" name="Oval 29">
            <a:extLst>
              <a:ext uri="{FF2B5EF4-FFF2-40B4-BE49-F238E27FC236}">
                <a16:creationId xmlns:a16="http://schemas.microsoft.com/office/drawing/2014/main" id="{5864C000-F75E-4E1A-905A-AE0BC99E6D79}"/>
              </a:ext>
            </a:extLst>
          </p:cNvPr>
          <p:cNvSpPr/>
          <p:nvPr/>
        </p:nvSpPr>
        <p:spPr>
          <a:xfrm>
            <a:off x="957572" y="5060596"/>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5D074EC9-7387-4BDD-8AB7-ABB4FD2F5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93" y="2062570"/>
            <a:ext cx="3967661" cy="2849922"/>
          </a:xfrm>
          <a:prstGeom prst="rect">
            <a:avLst/>
          </a:prstGeom>
        </p:spPr>
      </p:pic>
      <p:pic>
        <p:nvPicPr>
          <p:cNvPr id="8" name="Picture 7">
            <a:extLst>
              <a:ext uri="{FF2B5EF4-FFF2-40B4-BE49-F238E27FC236}">
                <a16:creationId xmlns:a16="http://schemas.microsoft.com/office/drawing/2014/main" id="{3227EB6A-066E-412E-996F-1E2F38C353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2831" y="2326057"/>
            <a:ext cx="1241906" cy="2480728"/>
          </a:xfrm>
          <a:prstGeom prst="rect">
            <a:avLst/>
          </a:prstGeom>
        </p:spPr>
      </p:pic>
      <p:sp>
        <p:nvSpPr>
          <p:cNvPr id="18" name="Action Button: Custom 16">
            <a:hlinkClick r:id="" action="ppaction://noaction" highlightClick="1">
              <a:snd r:embed="rId8" name="bein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3</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358732"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chillt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jetzt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bisschen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liest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Buch,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aber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es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langweilig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________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so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interessant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endPar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5397266" y="5408851"/>
            <a:ext cx="2445250"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K</a:t>
            </a:r>
            <a:r>
              <a:rPr lang="en-GB" sz="3200" b="1" dirty="0" err="1">
                <a:solidFill>
                  <a:schemeClr val="accent1">
                    <a:lumMod val="50000"/>
                  </a:schemeClr>
                </a:solidFill>
              </a:rPr>
              <a:t>i</a:t>
            </a:r>
            <a:r>
              <a:rPr lang="en-GB" sz="3200" dirty="0" err="1">
                <a:solidFill>
                  <a:schemeClr val="accent1">
                    <a:lumMod val="50000"/>
                  </a:schemeClr>
                </a:solidFill>
              </a:rPr>
              <a:t>sten</a:t>
            </a:r>
            <a:endParaRPr lang="en-GB" sz="3200" dirty="0">
              <a:solidFill>
                <a:schemeClr val="accent1">
                  <a:lumMod val="50000"/>
                </a:schemeClr>
              </a:solidFill>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8084182" y="5399953"/>
            <a:ext cx="2354339"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K</a:t>
            </a:r>
            <a:r>
              <a:rPr lang="en-GB" sz="3200" b="1" dirty="0" err="1">
                <a:solidFill>
                  <a:schemeClr val="accent1">
                    <a:lumMod val="50000"/>
                  </a:schemeClr>
                </a:solidFill>
              </a:rPr>
              <a:t>ü</a:t>
            </a:r>
            <a:r>
              <a:rPr lang="en-GB" sz="3200" dirty="0" err="1">
                <a:solidFill>
                  <a:schemeClr val="accent1">
                    <a:lumMod val="50000"/>
                  </a:schemeClr>
                </a:solidFill>
              </a:rPr>
              <a:t>sten</a:t>
            </a:r>
            <a:endParaRPr lang="en-GB" sz="3200" dirty="0">
              <a:solidFill>
                <a:schemeClr val="accent1">
                  <a:lumMod val="50000"/>
                </a:schemeClr>
              </a:solidFill>
            </a:endParaRPr>
          </a:p>
        </p:txBody>
      </p:sp>
      <p:sp>
        <p:nvSpPr>
          <p:cNvPr id="43" name="Oval 42">
            <a:extLst>
              <a:ext uri="{FF2B5EF4-FFF2-40B4-BE49-F238E27FC236}">
                <a16:creationId xmlns:a16="http://schemas.microsoft.com/office/drawing/2014/main" id="{EF9001DA-9CAF-4C2E-BF6A-4351305817C8}"/>
              </a:ext>
            </a:extLst>
          </p:cNvPr>
          <p:cNvSpPr/>
          <p:nvPr/>
        </p:nvSpPr>
        <p:spPr>
          <a:xfrm>
            <a:off x="8084182" y="5311821"/>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02460"/>
            <a:ext cx="1671531" cy="2335376"/>
          </a:xfrm>
          <a:prstGeom prst="rect">
            <a:avLst/>
          </a:prstGeom>
        </p:spPr>
      </p:pic>
      <p:pic>
        <p:nvPicPr>
          <p:cNvPr id="24" name="Picture 2" descr="Book, Cover, Education, Layout, Page, School, Office">
            <a:extLst>
              <a:ext uri="{FF2B5EF4-FFF2-40B4-BE49-F238E27FC236}">
                <a16:creationId xmlns:a16="http://schemas.microsoft.com/office/drawing/2014/main" id="{52D5CA90-1B77-4C4B-94CB-FD45A0A3EE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9946" y="1985735"/>
            <a:ext cx="1952416" cy="28865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A9511AD-6B73-4B65-B456-DD9BD4705F53}"/>
              </a:ext>
            </a:extLst>
          </p:cNvPr>
          <p:cNvGrpSpPr/>
          <p:nvPr/>
        </p:nvGrpSpPr>
        <p:grpSpPr>
          <a:xfrm>
            <a:off x="8578971" y="2669626"/>
            <a:ext cx="1237909" cy="1759175"/>
            <a:chOff x="3307940" y="2737408"/>
            <a:chExt cx="1578796" cy="1973495"/>
          </a:xfrm>
        </p:grpSpPr>
        <p:pic>
          <p:nvPicPr>
            <p:cNvPr id="2060" name="Picture 12"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FBDCD1D-1448-40A3-8E4B-A0EF0F9E1533}"/>
              </a:ext>
            </a:extLst>
          </p:cNvPr>
          <p:cNvGrpSpPr/>
          <p:nvPr/>
        </p:nvGrpSpPr>
        <p:grpSpPr>
          <a:xfrm>
            <a:off x="5358732" y="2066892"/>
            <a:ext cx="1952416" cy="2886529"/>
            <a:chOff x="5358732" y="2066892"/>
            <a:chExt cx="1952416" cy="2886529"/>
          </a:xfrm>
        </p:grpSpPr>
        <p:pic>
          <p:nvPicPr>
            <p:cNvPr id="2050" name="Picture 2" descr="Book, Cover, Education, Layout, Page, School, Office">
              <a:extLst>
                <a:ext uri="{FF2B5EF4-FFF2-40B4-BE49-F238E27FC236}">
                  <a16:creationId xmlns:a16="http://schemas.microsoft.com/office/drawing/2014/main" id="{971C6E0F-9E02-4CE6-8654-83489DC727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732" y="2066892"/>
              <a:ext cx="1952416" cy="28865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pen Box Clip Art">
              <a:extLst>
                <a:ext uri="{FF2B5EF4-FFF2-40B4-BE49-F238E27FC236}">
                  <a16:creationId xmlns:a16="http://schemas.microsoft.com/office/drawing/2014/main" id="{7B4EFC1F-3F67-48B2-A979-856669450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6319" y="2742332"/>
              <a:ext cx="1382850" cy="9818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ox Clip Art">
              <a:extLst>
                <a:ext uri="{FF2B5EF4-FFF2-40B4-BE49-F238E27FC236}">
                  <a16:creationId xmlns:a16="http://schemas.microsoft.com/office/drawing/2014/main" id="{9E3C6E67-1889-4E4F-B152-D6911F8E5B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3218" y="3614803"/>
              <a:ext cx="939056" cy="100300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Action Button: Custom 16">
            <a:hlinkClick r:id="" action="ppaction://noaction" highlightClick="1">
              <a:snd r:embed="rId10" name="küst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4</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9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087842"/>
            <a:ext cx="12087270" cy="1754326"/>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Es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wird</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spät</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heute</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Nachmittag</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Date!</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Wohnzimmer</a:t>
            </a:r>
            <a:r>
              <a:rPr lang="en-US" sz="2400" noProof="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surft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Internet.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chemeClr val="accent5">
                    <a:lumMod val="50000"/>
                  </a:schemeClr>
                </a:solidFill>
              </a:rPr>
              <a: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 Wie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du die …</a:t>
            </a:r>
            <a:r>
              <a:rPr lang="en-GB" sz="2000" dirty="0">
                <a:solidFill>
                  <a:schemeClr val="accent5">
                    <a:lumMod val="50000"/>
                  </a:schemeClr>
                </a:solidFill>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C66696B3-182B-42A5-9098-8BA22030DED2}"/>
              </a:ext>
            </a:extLst>
          </p:cNvPr>
          <p:cNvPicPr>
            <a:picLocks noChangeAspect="1"/>
          </p:cNvPicPr>
          <p:nvPr/>
        </p:nvPicPr>
        <p:blipFill>
          <a:blip r:embed="rId4"/>
          <a:stretch>
            <a:fillRect/>
          </a:stretch>
        </p:blipFill>
        <p:spPr>
          <a:xfrm>
            <a:off x="10191823" y="2587566"/>
            <a:ext cx="1700139" cy="2027877"/>
          </a:xfrm>
          <a:prstGeom prst="rect">
            <a:avLst/>
          </a:prstGeom>
        </p:spPr>
      </p:pic>
      <p:pic>
        <p:nvPicPr>
          <p:cNvPr id="1026" name="Picture 2" descr="Tablet, Device, Technology, Computer, Internet, Mobile">
            <a:extLst>
              <a:ext uri="{FF2B5EF4-FFF2-40B4-BE49-F238E27FC236}">
                <a16:creationId xmlns:a16="http://schemas.microsoft.com/office/drawing/2014/main" id="{E9B4961E-6125-4503-8760-84E4C31FD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879"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ablet, Device, Technology, Computer, Internet, Mobile">
            <a:extLst>
              <a:ext uri="{FF2B5EF4-FFF2-40B4-BE49-F238E27FC236}">
                <a16:creationId xmlns:a16="http://schemas.microsoft.com/office/drawing/2014/main" id="{31A55793-4D62-42C6-9CCA-F4D9DAD95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627"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40AE38-9216-45F4-91C1-A1F3FB1FC550}"/>
              </a:ext>
            </a:extLst>
          </p:cNvPr>
          <p:cNvPicPr>
            <a:picLocks noChangeAspect="1"/>
          </p:cNvPicPr>
          <p:nvPr/>
        </p:nvPicPr>
        <p:blipFill>
          <a:blip r:embed="rId6"/>
          <a:stretch>
            <a:fillRect/>
          </a:stretch>
        </p:blipFill>
        <p:spPr>
          <a:xfrm>
            <a:off x="7314893" y="2688911"/>
            <a:ext cx="1480332" cy="2234521"/>
          </a:xfrm>
          <a:prstGeom prst="rect">
            <a:avLst/>
          </a:prstGeom>
        </p:spPr>
      </p:pic>
      <p:pic>
        <p:nvPicPr>
          <p:cNvPr id="1030" name="Picture 6" descr="World Landmarks Clip Art">
            <a:extLst>
              <a:ext uri="{FF2B5EF4-FFF2-40B4-BE49-F238E27FC236}">
                <a16:creationId xmlns:a16="http://schemas.microsoft.com/office/drawing/2014/main" id="{767E5DE5-D072-4D0C-99E1-00DAD8C47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465" y="2803969"/>
            <a:ext cx="1642448" cy="2004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55B4415-6148-4CA0-9135-488A1386E59B}"/>
              </a:ext>
            </a:extLst>
          </p:cNvPr>
          <p:cNvSpPr txBox="1"/>
          <p:nvPr/>
        </p:nvSpPr>
        <p:spPr>
          <a:xfrm>
            <a:off x="4346921" y="5571598"/>
            <a:ext cx="1652554" cy="584775"/>
          </a:xfrm>
          <a:prstGeom prst="rect">
            <a:avLst/>
          </a:prstGeom>
          <a:noFill/>
        </p:spPr>
        <p:txBody>
          <a:bodyPr wrap="square" rtlCol="0">
            <a:spAutoFit/>
          </a:bodyPr>
          <a:lstStyle/>
          <a:p>
            <a:r>
              <a:rPr lang="en-GB" sz="3200" dirty="0">
                <a:solidFill>
                  <a:schemeClr val="accent1">
                    <a:lumMod val="50000"/>
                  </a:schemeClr>
                </a:solidFill>
              </a:rPr>
              <a:t>a) T</a:t>
            </a:r>
            <a:r>
              <a:rPr lang="en-GB" sz="3200" b="1" dirty="0">
                <a:solidFill>
                  <a:schemeClr val="accent1">
                    <a:lumMod val="50000"/>
                  </a:schemeClr>
                </a:solidFill>
              </a:rPr>
              <a:t>ou</a:t>
            </a:r>
            <a:r>
              <a:rPr lang="en-GB" sz="3200" dirty="0">
                <a:solidFill>
                  <a:schemeClr val="accent1">
                    <a:lumMod val="50000"/>
                  </a:schemeClr>
                </a:solidFill>
              </a:rPr>
              <a:t>r</a:t>
            </a:r>
          </a:p>
        </p:txBody>
      </p:sp>
      <p:sp>
        <p:nvSpPr>
          <p:cNvPr id="32" name="TextBox 31">
            <a:extLst>
              <a:ext uri="{FF2B5EF4-FFF2-40B4-BE49-F238E27FC236}">
                <a16:creationId xmlns:a16="http://schemas.microsoft.com/office/drawing/2014/main" id="{C9DC71C5-1329-44E9-B73F-5AB5C3F7C9CC}"/>
              </a:ext>
            </a:extLst>
          </p:cNvPr>
          <p:cNvSpPr txBox="1"/>
          <p:nvPr/>
        </p:nvSpPr>
        <p:spPr>
          <a:xfrm>
            <a:off x="7290872" y="5571598"/>
            <a:ext cx="1652554"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T</a:t>
            </a:r>
            <a:r>
              <a:rPr lang="en-GB" sz="3200" b="1" dirty="0" err="1">
                <a:solidFill>
                  <a:schemeClr val="accent1">
                    <a:lumMod val="50000"/>
                  </a:schemeClr>
                </a:solidFill>
              </a:rPr>
              <a:t>ü</a:t>
            </a:r>
            <a:r>
              <a:rPr lang="en-GB" sz="3200" dirty="0" err="1">
                <a:solidFill>
                  <a:schemeClr val="accent1">
                    <a:lumMod val="50000"/>
                  </a:schemeClr>
                </a:solidFill>
              </a:rPr>
              <a:t>r</a:t>
            </a:r>
            <a:endParaRPr lang="en-GB" sz="3200" dirty="0">
              <a:solidFill>
                <a:schemeClr val="accent1">
                  <a:lumMod val="50000"/>
                </a:schemeClr>
              </a:solidFill>
            </a:endParaRPr>
          </a:p>
        </p:txBody>
      </p:sp>
      <p:sp>
        <p:nvSpPr>
          <p:cNvPr id="33" name="Oval 32">
            <a:extLst>
              <a:ext uri="{FF2B5EF4-FFF2-40B4-BE49-F238E27FC236}">
                <a16:creationId xmlns:a16="http://schemas.microsoft.com/office/drawing/2014/main" id="{C4130F35-9D2C-4F2C-BE32-FC045AE339D9}"/>
              </a:ext>
            </a:extLst>
          </p:cNvPr>
          <p:cNvSpPr/>
          <p:nvPr/>
        </p:nvSpPr>
        <p:spPr>
          <a:xfrm>
            <a:off x="7148103" y="5540159"/>
            <a:ext cx="1786261"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Custom 16">
            <a:hlinkClick r:id="" action="ppaction://noaction" highlightClick="1">
              <a:snd r:embed="rId8" name="Tur.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345" y="2870216"/>
            <a:ext cx="1826160" cy="3148075"/>
          </a:xfrm>
          <a:prstGeom prst="rect">
            <a:avLst/>
          </a:prstGeom>
        </p:spPr>
      </p:pic>
    </p:spTree>
    <p:extLst>
      <p:ext uri="{BB962C8B-B14F-4D97-AF65-F5344CB8AC3E}">
        <p14:creationId xmlns:p14="http://schemas.microsoft.com/office/powerpoint/2010/main" val="8517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58691"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ganz</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relaxt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Wolfgang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kommt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zehn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Minuten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bleibt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Moment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stehen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7" name="TextBox 16">
            <a:extLst>
              <a:ext uri="{FF2B5EF4-FFF2-40B4-BE49-F238E27FC236}">
                <a16:creationId xmlns:a16="http://schemas.microsoft.com/office/drawing/2014/main" id="{24DE4C35-3379-4897-A7DD-1CDA83543417}"/>
              </a:ext>
            </a:extLst>
          </p:cNvPr>
          <p:cNvSpPr txBox="1"/>
          <p:nvPr/>
        </p:nvSpPr>
        <p:spPr>
          <a:xfrm>
            <a:off x="4242439" y="5386244"/>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1" name="TextBox 40">
            <a:extLst>
              <a:ext uri="{FF2B5EF4-FFF2-40B4-BE49-F238E27FC236}">
                <a16:creationId xmlns:a16="http://schemas.microsoft.com/office/drawing/2014/main" id="{D31685EC-B4CB-489D-AF60-0A64F70AF7B5}"/>
              </a:ext>
            </a:extLst>
          </p:cNvPr>
          <p:cNvSpPr txBox="1"/>
          <p:nvPr/>
        </p:nvSpPr>
        <p:spPr>
          <a:xfrm>
            <a:off x="7717816" y="538624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3" name="Oval 42">
            <a:extLst>
              <a:ext uri="{FF2B5EF4-FFF2-40B4-BE49-F238E27FC236}">
                <a16:creationId xmlns:a16="http://schemas.microsoft.com/office/drawing/2014/main" id="{EF9001DA-9CAF-4C2E-BF6A-4351305817C8}"/>
              </a:ext>
            </a:extLst>
          </p:cNvPr>
          <p:cNvSpPr/>
          <p:nvPr/>
        </p:nvSpPr>
        <p:spPr>
          <a:xfrm>
            <a:off x="7474794" y="5289213"/>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6" name="Picture 2" descr="Mountain, Nature, Sky, Landscape">
            <a:extLst>
              <a:ext uri="{FF2B5EF4-FFF2-40B4-BE49-F238E27FC236}">
                <a16:creationId xmlns:a16="http://schemas.microsoft.com/office/drawing/2014/main" id="{0F72BC39-D0F7-4881-8B78-15AA89B0E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484" y="2614232"/>
            <a:ext cx="3016343" cy="2394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B3FE22-FA04-437C-A273-480C00BA27E2}"/>
              </a:ext>
            </a:extLst>
          </p:cNvPr>
          <p:cNvPicPr>
            <a:picLocks noChangeAspect="1"/>
          </p:cNvPicPr>
          <p:nvPr/>
        </p:nvPicPr>
        <p:blipFill>
          <a:blip r:embed="rId5"/>
          <a:stretch>
            <a:fillRect/>
          </a:stretch>
        </p:blipFill>
        <p:spPr>
          <a:xfrm>
            <a:off x="7616178" y="2750149"/>
            <a:ext cx="1931534" cy="2258913"/>
          </a:xfrm>
          <a:prstGeom prst="rect">
            <a:avLst/>
          </a:prstGeom>
        </p:spPr>
      </p:pic>
      <p:cxnSp>
        <p:nvCxnSpPr>
          <p:cNvPr id="7" name="Straight Connector 6">
            <a:extLst>
              <a:ext uri="{FF2B5EF4-FFF2-40B4-BE49-F238E27FC236}">
                <a16:creationId xmlns:a16="http://schemas.microsoft.com/office/drawing/2014/main" id="{45C044C5-8AB6-4BEC-9DE6-BAEFAD937573}"/>
              </a:ext>
            </a:extLst>
          </p:cNvPr>
          <p:cNvCxnSpPr>
            <a:cxnSpLocks/>
          </p:cNvCxnSpPr>
          <p:nvPr/>
        </p:nvCxnSpPr>
        <p:spPr>
          <a:xfrm>
            <a:off x="6047600" y="2109386"/>
            <a:ext cx="828000" cy="3193"/>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5A56663-C8EB-484A-B405-3220B2B815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3541" y="2641000"/>
            <a:ext cx="1829363" cy="3356787"/>
          </a:xfrm>
          <a:prstGeom prst="rect">
            <a:avLst/>
          </a:prstGeom>
        </p:spPr>
      </p:pic>
      <p:sp>
        <p:nvSpPr>
          <p:cNvPr id="18" name="Action Button: Custom 16">
            <a:hlinkClick r:id="" action="ppaction://noaction" highlightClick="1">
              <a:snd r:embed="rId7" name="Burg.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6</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6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7055</TotalTime>
  <Words>7171</Words>
  <Application>Microsoft Macintosh PowerPoint</Application>
  <PresentationFormat>Widescreen</PresentationFormat>
  <Paragraphs>971</Paragraphs>
  <Slides>28</Slides>
  <Notes>28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28</vt:i4>
      </vt:variant>
    </vt:vector>
  </HeadingPairs>
  <TitlesOfParts>
    <vt:vector size="37" baseType="lpstr">
      <vt:lpstr>arial</vt:lpstr>
      <vt:lpstr>arial</vt:lpstr>
      <vt:lpstr>Calibri</vt:lpstr>
      <vt:lpstr>Century Gothic</vt:lpstr>
      <vt:lpstr>2_Office Theme</vt:lpstr>
      <vt:lpstr>1_Office Theme</vt:lpstr>
      <vt:lpstr>4_Office Theme</vt:lpstr>
      <vt:lpstr>3_Office Theme</vt:lpstr>
      <vt:lpstr>5_Office Theme</vt:lpstr>
      <vt:lpstr>What do you do when? [2]  What do others do and when? [2]</vt:lpstr>
      <vt:lpstr>Meine Woche und deine Woche</vt:lpstr>
      <vt:lpstr>Meine Woche und deine Woche</vt:lpstr>
      <vt:lpstr>Samstagnachmittag</vt:lpstr>
      <vt:lpstr>Samstagnachmittag</vt:lpstr>
      <vt:lpstr>Samstagnachmittag</vt:lpstr>
      <vt:lpstr>Samstagnachmittag</vt:lpstr>
      <vt:lpstr>Samstagnachmittag</vt:lpstr>
      <vt:lpstr>Samstagnachmittag</vt:lpstr>
      <vt:lpstr>Samstagnachmittag</vt:lpstr>
      <vt:lpstr>Samstagnachmittag</vt:lpstr>
      <vt:lpstr>‘Am Montag’ oder ‘montags’?</vt:lpstr>
      <vt:lpstr>Wolfgangs Kopf!</vt:lpstr>
      <vt:lpstr>Wolfgangs Kopf!</vt:lpstr>
      <vt:lpstr>What do you do when? [2]  What do others do and when? [2]</vt:lpstr>
      <vt:lpstr>Finde ein Wort …</vt:lpstr>
      <vt:lpstr>Wolfgang ist hier!</vt:lpstr>
      <vt:lpstr>Heidis Shoppingliste</vt:lpstr>
      <vt:lpstr>Wolfgangs Shoppingliste</vt:lpstr>
      <vt:lpstr>W-Fragen und WO2</vt:lpstr>
      <vt:lpstr>Wie läuft’s?</vt:lpstr>
      <vt:lpstr>Antworten</vt:lpstr>
      <vt:lpstr>Wie läuft’s?</vt:lpstr>
      <vt:lpstr>Wer macht was und wann?</vt:lpstr>
      <vt:lpstr>Wer macht was und wann?</vt:lpstr>
      <vt:lpstr>Mit wem hast du viel gemeinsam?</vt:lpstr>
      <vt:lpstr>Gaming Grammar</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Mary Richardson</cp:lastModifiedBy>
  <cp:revision>286</cp:revision>
  <dcterms:created xsi:type="dcterms:W3CDTF">2020-03-10T16:54:18Z</dcterms:created>
  <dcterms:modified xsi:type="dcterms:W3CDTF">2021-12-20T12:20:54Z</dcterms:modified>
</cp:coreProperties>
</file>