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349" autoAdjust="0"/>
  </p:normalViewPr>
  <p:slideViewPr>
    <p:cSldViewPr snapToGrid="0">
      <p:cViewPr varScale="1">
        <p:scale>
          <a:sx n="87" d="100"/>
          <a:sy n="87"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DD638-B89F-44DE-AE47-0E6253896257}"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C2D85-DEE4-44D7-86B2-685332E36E73}" type="slidenum">
              <a:rPr lang="en-GB" smtClean="0"/>
              <a:t>‹#›</a:t>
            </a:fld>
            <a:endParaRPr lang="en-GB"/>
          </a:p>
        </p:txBody>
      </p:sp>
    </p:spTree>
    <p:extLst>
      <p:ext uri="{BB962C8B-B14F-4D97-AF65-F5344CB8AC3E}">
        <p14:creationId xmlns:p14="http://schemas.microsoft.com/office/powerpoint/2010/main" val="106827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unsplash.com/@neonbrand?utm_source=unsplash&amp;utm_medium=referral&amp;utm_content=creditCopyText" TargetMode="External"/><Relationship Id="rId3" Type="http://schemas.openxmlformats.org/officeDocument/2006/relationships/hyperlink" Target="https://unsplash.com/@fhlcreative" TargetMode="External"/><Relationship Id="rId7" Type="http://schemas.openxmlformats.org/officeDocument/2006/relationships/hyperlink" Target="http://www.clker.com/clipart-27772.html" TargetMode="External"/><Relationship Id="rId12" Type="http://schemas.openxmlformats.org/officeDocument/2006/relationships/hyperlink" Target="https://unsplash.com/@bananablackca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unsplash.com/s/photos/school?utm_source=unsplash&amp;utm_medium=referral&amp;utm_content=creditCopyText" TargetMode="External"/><Relationship Id="rId11" Type="http://schemas.openxmlformats.org/officeDocument/2006/relationships/hyperlink" Target="https://unsplash.com/@gilberfranco?utm_source=unsplash&amp;utm_medium=referral&amp;utm_content=creditCopyText" TargetMode="External"/><Relationship Id="rId5" Type="http://schemas.openxmlformats.org/officeDocument/2006/relationships/hyperlink" Target="https://unsplash.com/@jorgefdezsalas" TargetMode="External"/><Relationship Id="rId10" Type="http://schemas.openxmlformats.org/officeDocument/2006/relationships/hyperlink" Target="https://unsplash.com/@micahboswell" TargetMode="External"/><Relationship Id="rId4" Type="http://schemas.openxmlformats.org/officeDocument/2006/relationships/hyperlink" Target="https://unsplash.com/s/photos/museum?utm_source=unsplash&amp;utm_medium=referral&amp;utm_content=creditCopyText" TargetMode="External"/><Relationship Id="rId9" Type="http://schemas.openxmlformats.org/officeDocument/2006/relationships/hyperlink" Target="https://unsplash.com/@redcharli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Revisited SSCs : [u] </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54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9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19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 </a:t>
            </a:r>
            <a:r>
              <a:rPr lang="en-GB" b="0" dirty="0"/>
              <a:t>1. </a:t>
            </a:r>
            <a:r>
              <a:rPr lang="en-GB" dirty="0"/>
              <a:t>Hay </a:t>
            </a:r>
            <a:r>
              <a:rPr lang="en-GB" b="1" dirty="0"/>
              <a:t>u</a:t>
            </a:r>
            <a:r>
              <a:rPr lang="en-GB" dirty="0"/>
              <a:t>n </a:t>
            </a:r>
            <a:r>
              <a:rPr lang="en-GB" dirty="0" err="1"/>
              <a:t>mercado</a:t>
            </a:r>
            <a:r>
              <a:rPr lang="en-GB" dirty="0"/>
              <a:t>; 2. </a:t>
            </a:r>
            <a:r>
              <a:rPr lang="en-GB" dirty="0" err="1"/>
              <a:t>Esc</a:t>
            </a:r>
            <a:r>
              <a:rPr lang="en-GB" b="1" dirty="0" err="1"/>
              <a:t>u</a:t>
            </a:r>
            <a:r>
              <a:rPr lang="en-GB" dirty="0" err="1"/>
              <a:t>char</a:t>
            </a:r>
            <a:r>
              <a:rPr lang="en-GB" dirty="0"/>
              <a:t> </a:t>
            </a:r>
            <a:r>
              <a:rPr lang="en-GB" dirty="0" err="1"/>
              <a:t>m</a:t>
            </a:r>
            <a:r>
              <a:rPr lang="en-GB" b="1" dirty="0" err="1"/>
              <a:t>ú</a:t>
            </a:r>
            <a:r>
              <a:rPr lang="en-GB" dirty="0" err="1"/>
              <a:t>sica</a:t>
            </a:r>
            <a:r>
              <a:rPr lang="en-GB" dirty="0"/>
              <a:t> es genial; 3. El </a:t>
            </a:r>
            <a:r>
              <a:rPr lang="en-GB" dirty="0" err="1"/>
              <a:t>m</a:t>
            </a:r>
            <a:r>
              <a:rPr lang="en-GB" b="1" dirty="0" err="1"/>
              <a:t>u</a:t>
            </a:r>
            <a:r>
              <a:rPr lang="en-GB" b="0" dirty="0" err="1"/>
              <a:t>ndo</a:t>
            </a:r>
            <a:r>
              <a:rPr lang="en-GB" b="0" baseline="0" dirty="0"/>
              <a:t> </a:t>
            </a:r>
            <a:r>
              <a:rPr lang="en-GB" b="0" baseline="0" dirty="0" err="1"/>
              <a:t>es</a:t>
            </a:r>
            <a:r>
              <a:rPr lang="en-GB" b="0" baseline="0" dirty="0"/>
              <a:t> </a:t>
            </a:r>
            <a:r>
              <a:rPr lang="en-GB" b="0" baseline="0" dirty="0" err="1"/>
              <a:t>grande</a:t>
            </a:r>
            <a:r>
              <a:rPr lang="en-GB" dirty="0"/>
              <a:t>; 4. </a:t>
            </a:r>
            <a:r>
              <a:rPr lang="en-GB" dirty="0" err="1"/>
              <a:t>Est</a:t>
            </a:r>
            <a:r>
              <a:rPr lang="en-GB" b="1" dirty="0" err="1"/>
              <a:t>u</a:t>
            </a:r>
            <a:r>
              <a:rPr lang="en-GB" dirty="0" err="1"/>
              <a:t>dia</a:t>
            </a:r>
            <a:r>
              <a:rPr lang="en-GB" dirty="0"/>
              <a:t> </a:t>
            </a:r>
            <a:r>
              <a:rPr lang="en-GB" dirty="0" err="1"/>
              <a:t>m</a:t>
            </a:r>
            <a:r>
              <a:rPr lang="en-GB" b="1" dirty="0" err="1"/>
              <a:t>u</a:t>
            </a:r>
            <a:r>
              <a:rPr lang="en-GB" dirty="0" err="1"/>
              <a:t>cho</a:t>
            </a:r>
            <a:r>
              <a:rPr lang="en-GB" dirty="0"/>
              <a:t> </a:t>
            </a:r>
            <a:r>
              <a:rPr lang="en-GB" dirty="0" err="1"/>
              <a:t>en</a:t>
            </a:r>
            <a:r>
              <a:rPr lang="en-GB" dirty="0"/>
              <a:t> la </a:t>
            </a:r>
            <a:r>
              <a:rPr lang="en-GB" dirty="0" err="1"/>
              <a:t>esc</a:t>
            </a:r>
            <a:r>
              <a:rPr lang="en-GB" b="1" dirty="0" err="1"/>
              <a:t>u</a:t>
            </a:r>
            <a:r>
              <a:rPr lang="en-GB" dirty="0" err="1"/>
              <a:t>ela</a:t>
            </a:r>
            <a:r>
              <a:rPr lang="en-GB" dirty="0"/>
              <a:t>; 5. El </a:t>
            </a:r>
            <a:r>
              <a:rPr lang="en-GB" dirty="0" err="1"/>
              <a:t>l</a:t>
            </a:r>
            <a:r>
              <a:rPr lang="en-GB" b="1" dirty="0" err="1"/>
              <a:t>u</a:t>
            </a:r>
            <a:r>
              <a:rPr lang="en-GB" dirty="0" err="1"/>
              <a:t>gar</a:t>
            </a:r>
            <a:r>
              <a:rPr lang="en-GB" dirty="0"/>
              <a:t> </a:t>
            </a:r>
            <a:r>
              <a:rPr lang="en-GB" dirty="0" err="1"/>
              <a:t>está</a:t>
            </a:r>
            <a:r>
              <a:rPr lang="en-GB" dirty="0"/>
              <a:t> </a:t>
            </a:r>
            <a:r>
              <a:rPr lang="en-GB" dirty="0" err="1"/>
              <a:t>cerca</a:t>
            </a:r>
            <a:r>
              <a:rPr lang="en-GB" dirty="0"/>
              <a:t>; 6. Tiene la </a:t>
            </a:r>
            <a:r>
              <a:rPr lang="en-GB" dirty="0" err="1"/>
              <a:t>resp</a:t>
            </a:r>
            <a:r>
              <a:rPr lang="en-GB" b="1" dirty="0" err="1"/>
              <a:t>u</a:t>
            </a:r>
            <a:r>
              <a:rPr lang="en-GB" dirty="0" err="1"/>
              <a:t>esta</a:t>
            </a:r>
            <a:r>
              <a:rPr lang="en-GB" dirty="0"/>
              <a:t>; 7. El p</a:t>
            </a:r>
            <a:r>
              <a:rPr lang="en-GB" b="1" dirty="0"/>
              <a:t>u</a:t>
            </a:r>
            <a:r>
              <a:rPr lang="en-GB" dirty="0"/>
              <a:t>eblo </a:t>
            </a:r>
            <a:r>
              <a:rPr lang="en-GB" dirty="0" err="1"/>
              <a:t>antig</a:t>
            </a:r>
            <a:r>
              <a:rPr lang="en-GB" b="1" dirty="0" err="1"/>
              <a:t>u</a:t>
            </a:r>
            <a:r>
              <a:rPr lang="en-GB" dirty="0" err="1"/>
              <a:t>o</a:t>
            </a:r>
            <a:r>
              <a:rPr lang="en-GB" dirty="0"/>
              <a:t> </a:t>
            </a:r>
            <a:r>
              <a:rPr lang="en-GB" dirty="0" err="1"/>
              <a:t>está</a:t>
            </a:r>
            <a:r>
              <a:rPr lang="en-GB" dirty="0"/>
              <a:t> </a:t>
            </a:r>
            <a:r>
              <a:rPr lang="en-GB" dirty="0" err="1"/>
              <a:t>lejos</a:t>
            </a:r>
            <a:r>
              <a:rPr lang="en-GB" dirty="0"/>
              <a:t>; 8. </a:t>
            </a:r>
            <a:r>
              <a:rPr lang="es-ES" dirty="0"/>
              <a:t>El pájaro az</a:t>
            </a:r>
            <a:r>
              <a:rPr lang="es-ES" b="1" dirty="0"/>
              <a:t>u</a:t>
            </a:r>
            <a:r>
              <a:rPr lang="es-ES" dirty="0"/>
              <a:t>l está en la nat</a:t>
            </a:r>
            <a:r>
              <a:rPr lang="es-ES" b="1" dirty="0"/>
              <a:t>u</a:t>
            </a:r>
            <a:r>
              <a:rPr lang="es-ES" dirty="0"/>
              <a:t>raleza</a:t>
            </a:r>
            <a:r>
              <a:rPr lang="en-GB" dirty="0"/>
              <a:t>; 9. ¿</a:t>
            </a:r>
            <a:r>
              <a:rPr lang="en-GB" dirty="0" err="1"/>
              <a:t>Sólo</a:t>
            </a:r>
            <a:r>
              <a:rPr lang="en-GB" dirty="0"/>
              <a:t> hay </a:t>
            </a:r>
            <a:r>
              <a:rPr lang="en-GB" b="1" dirty="0"/>
              <a:t>u</a:t>
            </a:r>
            <a:r>
              <a:rPr lang="en-GB" dirty="0"/>
              <a:t>n </a:t>
            </a:r>
            <a:r>
              <a:rPr lang="en-GB" b="1" dirty="0" err="1"/>
              <a:t>u</a:t>
            </a:r>
            <a:r>
              <a:rPr lang="en-GB" dirty="0" err="1"/>
              <a:t>niverso</a:t>
            </a:r>
            <a:r>
              <a:rPr lang="en-GB" dirty="0"/>
              <a:t>?; 10.</a:t>
            </a:r>
            <a:r>
              <a:rPr lang="en-GB" sz="1200" b="0" dirty="0">
                <a:solidFill>
                  <a:srgbClr val="002060"/>
                </a:solidFill>
                <a:latin typeface="Century Gothic" panose="020B0502020202020204" pitchFamily="34" charset="0"/>
              </a:rPr>
              <a:t> Hay </a:t>
            </a:r>
            <a:r>
              <a:rPr lang="en-GB" b="1" dirty="0"/>
              <a:t>u</a:t>
            </a:r>
            <a:r>
              <a:rPr lang="en-GB" sz="1200" b="0" dirty="0">
                <a:solidFill>
                  <a:srgbClr val="002060"/>
                </a:solidFill>
                <a:latin typeface="Century Gothic" panose="020B0502020202020204" pitchFamily="34" charset="0"/>
              </a:rPr>
              <a:t>n </a:t>
            </a:r>
            <a:r>
              <a:rPr lang="en-GB" sz="1200" b="0" dirty="0" err="1">
                <a:solidFill>
                  <a:srgbClr val="002060"/>
                </a:solidFill>
                <a:latin typeface="Century Gothic" panose="020B0502020202020204" pitchFamily="34" charset="0"/>
              </a:rPr>
              <a:t>m</a:t>
            </a:r>
            <a:r>
              <a:rPr lang="en-GB" sz="1200" b="1" dirty="0" err="1">
                <a:solidFill>
                  <a:srgbClr val="002060"/>
                </a:solidFill>
                <a:latin typeface="Century Gothic" panose="020B0502020202020204" pitchFamily="34" charset="0"/>
              </a:rPr>
              <a:t>u</a:t>
            </a:r>
            <a:r>
              <a:rPr lang="en-GB" sz="1200" b="0" dirty="0" err="1">
                <a:solidFill>
                  <a:srgbClr val="002060"/>
                </a:solidFill>
                <a:latin typeface="Century Gothic" panose="020B0502020202020204" pitchFamily="34" charset="0"/>
              </a:rPr>
              <a:t>seo</a:t>
            </a:r>
            <a:r>
              <a:rPr lang="en-GB" sz="1200" b="0" dirty="0">
                <a:solidFill>
                  <a:srgbClr val="002060"/>
                </a:solidFill>
                <a:latin typeface="Century Gothic" panose="020B0502020202020204" pitchFamily="34" charset="0"/>
              </a:rPr>
              <a:t> </a:t>
            </a:r>
            <a:r>
              <a:rPr lang="en-GB" sz="1200" b="0" dirty="0" err="1">
                <a:solidFill>
                  <a:srgbClr val="002060"/>
                </a:solidFill>
                <a:latin typeface="Century Gothic" panose="020B0502020202020204" pitchFamily="34" charset="0"/>
              </a:rPr>
              <a:t>en</a:t>
            </a:r>
            <a:r>
              <a:rPr lang="en-GB" sz="1200" b="0" dirty="0">
                <a:solidFill>
                  <a:srgbClr val="002060"/>
                </a:solidFill>
                <a:latin typeface="Century Gothic" panose="020B0502020202020204" pitchFamily="34" charset="0"/>
              </a:rPr>
              <a:t> la ci</a:t>
            </a:r>
            <a:r>
              <a:rPr lang="en-GB" sz="1200" b="1" dirty="0">
                <a:solidFill>
                  <a:srgbClr val="002060"/>
                </a:solidFill>
                <a:latin typeface="Century Gothic" panose="020B0502020202020204" pitchFamily="34" charset="0"/>
              </a:rPr>
              <a:t>u</a:t>
            </a:r>
            <a:r>
              <a:rPr lang="en-GB" sz="1200" b="0" dirty="0">
                <a:solidFill>
                  <a:srgbClr val="002060"/>
                </a:solidFill>
                <a:latin typeface="Century Gothic" panose="020B0502020202020204" pitchFamily="34" charset="0"/>
              </a:rPr>
              <a:t>dad.</a:t>
            </a:r>
          </a:p>
          <a:p>
            <a:endParaRPr lang="en-GB" dirty="0"/>
          </a:p>
          <a:p>
            <a:r>
              <a:rPr lang="en-GB" baseline="0" dirty="0"/>
              <a:t>Students first listen out for how many times they can listen to the sound ‘u’, 1, 2 or 3 times. They then listen again and write the whole sentence. Higher-achieving groups may be able to write the whole sentence the first time they listen. Writing the sentence will help students to check their initial decision about how many times ‘u’ appears.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there is some phonological variation in the SSC ‘u’ in several of these</a:t>
            </a:r>
            <a:r>
              <a:rPr lang="en-GB" sz="1200" kern="1200" baseline="0" dirty="0">
                <a:solidFill>
                  <a:schemeClr val="tx1"/>
                </a:solidFill>
                <a:effectLst/>
                <a:latin typeface="+mn-lt"/>
                <a:ea typeface="+mn-ea"/>
                <a:cs typeface="+mn-cs"/>
              </a:rPr>
              <a:t> words</a:t>
            </a:r>
            <a:r>
              <a:rPr lang="en-GB" sz="1200" kern="1200" dirty="0">
                <a:solidFill>
                  <a:schemeClr val="tx1"/>
                </a:solidFill>
                <a:effectLst/>
                <a:latin typeface="+mn-lt"/>
                <a:ea typeface="+mn-ea"/>
                <a:cs typeface="+mn-cs"/>
              </a:rPr>
              <a:t>. It can be useful to make students aware that ‘u’ can vary in sound, depending on the letters that come before or after it. (For example, it</a:t>
            </a:r>
            <a:r>
              <a:rPr lang="en-GB" sz="1200" kern="1200" baseline="0" dirty="0">
                <a:solidFill>
                  <a:schemeClr val="tx1"/>
                </a:solidFill>
                <a:effectLst/>
                <a:latin typeface="+mn-lt"/>
                <a:ea typeface="+mn-ea"/>
                <a:cs typeface="+mn-cs"/>
              </a:rPr>
              <a:t> is followed by a vowel in </a:t>
            </a:r>
            <a:r>
              <a:rPr lang="en-GB" sz="1200" kern="1200" baseline="0" dirty="0" err="1">
                <a:solidFill>
                  <a:schemeClr val="tx1"/>
                </a:solidFill>
                <a:effectLst/>
                <a:latin typeface="+mn-lt"/>
                <a:ea typeface="+mn-ea"/>
                <a:cs typeface="+mn-cs"/>
              </a:rPr>
              <a:t>respuesta</a:t>
            </a:r>
            <a:r>
              <a:rPr lang="en-GB" sz="1200" kern="1200" baseline="0" dirty="0">
                <a:solidFill>
                  <a:schemeClr val="tx1"/>
                </a:solidFill>
                <a:effectLst/>
                <a:latin typeface="+mn-lt"/>
                <a:ea typeface="+mn-ea"/>
                <a:cs typeface="+mn-cs"/>
              </a:rPr>
              <a:t>, pueblo and </a:t>
            </a:r>
            <a:r>
              <a:rPr lang="en-GB" sz="1200" kern="1200" baseline="0" dirty="0" err="1">
                <a:solidFill>
                  <a:schemeClr val="tx1"/>
                </a:solidFill>
                <a:effectLst/>
                <a:latin typeface="+mn-lt"/>
                <a:ea typeface="+mn-ea"/>
                <a:cs typeface="+mn-cs"/>
              </a:rPr>
              <a:t>antiguo</a:t>
            </a:r>
            <a:r>
              <a:rPr lang="en-GB" sz="1200" kern="1200" baseline="0" dirty="0">
                <a:solidFill>
                  <a:schemeClr val="tx1"/>
                </a:solidFill>
                <a:effectLst/>
                <a:latin typeface="+mn-lt"/>
                <a:ea typeface="+mn-ea"/>
                <a:cs typeface="+mn-cs"/>
              </a:rPr>
              <a:t> and so sounds different).  </a:t>
            </a:r>
            <a:r>
              <a:rPr lang="en-GB" sz="1200" kern="1200" dirty="0">
                <a:solidFill>
                  <a:schemeClr val="tx1"/>
                </a:solidFill>
                <a:effectLst/>
                <a:latin typeface="+mn-lt"/>
                <a:ea typeface="+mn-ea"/>
                <a:cs typeface="+mn-cs"/>
              </a:rPr>
              <a:t>Students may recognise other previously taught SSCs, e.g. ‘cu’ in </a:t>
            </a:r>
            <a:r>
              <a:rPr lang="en-GB" sz="1200" kern="1200" dirty="0" err="1">
                <a:solidFill>
                  <a:schemeClr val="tx1"/>
                </a:solidFill>
                <a:effectLst/>
                <a:latin typeface="+mn-lt"/>
                <a:ea typeface="+mn-ea"/>
                <a:cs typeface="+mn-cs"/>
              </a:rPr>
              <a:t>escuchar</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Students have already met </a:t>
            </a:r>
            <a:r>
              <a:rPr lang="en-GB" sz="1200" kern="1200" dirty="0" err="1">
                <a:solidFill>
                  <a:schemeClr val="tx1"/>
                </a:solidFill>
                <a:effectLst/>
                <a:latin typeface="+mn-lt"/>
                <a:ea typeface="+mn-ea"/>
                <a:cs typeface="+mn-cs"/>
              </a:rPr>
              <a:t>cuánto</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cuantos</a:t>
            </a:r>
            <a:r>
              <a:rPr lang="en-GB" sz="1200" kern="1200" dirty="0">
                <a:solidFill>
                  <a:schemeClr val="tx1"/>
                </a:solidFill>
                <a:effectLst/>
                <a:latin typeface="+mn-lt"/>
                <a:ea typeface="+mn-ea"/>
                <a:cs typeface="+mn-cs"/>
              </a:rPr>
              <a:t> in lesson 2.1.4, but have not seen its feminine form or ‘</a:t>
            </a:r>
            <a:r>
              <a:rPr lang="en-GB" sz="1200" kern="1200" dirty="0" err="1">
                <a:solidFill>
                  <a:schemeClr val="tx1"/>
                </a:solidFill>
                <a:effectLst/>
                <a:latin typeface="+mn-lt"/>
                <a:ea typeface="+mn-ea"/>
                <a:cs typeface="+mn-cs"/>
              </a:rPr>
              <a:t>vez</a:t>
            </a:r>
            <a:r>
              <a:rPr lang="en-GB" sz="1200" kern="1200" dirty="0">
                <a:solidFill>
                  <a:schemeClr val="tx1"/>
                </a:solidFill>
                <a:effectLst/>
                <a:latin typeface="+mn-lt"/>
                <a:ea typeface="+mn-ea"/>
                <a:cs typeface="+mn-cs"/>
              </a:rPr>
              <a:t>’, yet. Ensure that the meaning of this word is clear to them when giving task instructions.</a:t>
            </a:r>
          </a:p>
          <a:p>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90784-656C-4BA6-90F8-11FF7804BF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55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OPTIONAL</a:t>
            </a:r>
          </a:p>
          <a:p>
            <a:r>
              <a:rPr lang="en-GB" baseline="0" dirty="0"/>
              <a:t>Having focused on the sound-spelling correspondence(s), students now focus on the meaning of the words used for practice.</a:t>
            </a:r>
          </a:p>
          <a:p>
            <a:r>
              <a:rPr lang="en-GB" dirty="0"/>
              <a:t>They can write them in their books</a:t>
            </a:r>
            <a:r>
              <a:rPr lang="en-GB" baseline="0" dirty="0"/>
              <a:t>, and write the letter next to the word, as above.</a:t>
            </a:r>
          </a:p>
          <a:p>
            <a:r>
              <a:rPr lang="en-GB" baseline="0" dirty="0"/>
              <a:t>Elicit the letter in Spanish to practise letters of the alphabet.</a:t>
            </a:r>
          </a:p>
          <a:p>
            <a:endParaRPr lang="en-GB" baseline="0" dirty="0"/>
          </a:p>
          <a:p>
            <a:r>
              <a:rPr lang="en-GB" baseline="0" dirty="0"/>
              <a:t>Alternatively, the teacher can read out each word and students will say the corresponding letter in Spanish.</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 </a:t>
            </a:r>
            <a:r>
              <a:rPr lang="en-GB" sz="1200" b="0" i="0" kern="1200" dirty="0">
                <a:solidFill>
                  <a:schemeClr val="tx1"/>
                </a:solidFill>
                <a:effectLst/>
                <a:latin typeface="+mn-lt"/>
                <a:ea typeface="+mn-ea"/>
                <a:cs typeface="+mn-cs"/>
              </a:rPr>
              <a:t>Photo by </a:t>
            </a:r>
            <a:r>
              <a:rPr lang="en-GB" dirty="0" err="1">
                <a:hlinkClick r:id="rId3"/>
              </a:rPr>
              <a:t>fhlcreative</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4"/>
              </a:rPr>
              <a:t>Unsplash</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 </a:t>
            </a:r>
            <a:r>
              <a:rPr lang="en-GB" dirty="0">
                <a:effectLst/>
              </a:rPr>
              <a:t>Photo by </a:t>
            </a:r>
            <a:r>
              <a:rPr lang="en-GB" dirty="0" err="1">
                <a:hlinkClick r:id="rId5"/>
              </a:rPr>
              <a:t>jorgefdezsalas</a:t>
            </a:r>
            <a:r>
              <a:rPr lang="en-GB" dirty="0">
                <a:effectLst/>
              </a:rPr>
              <a:t> on </a:t>
            </a:r>
            <a:r>
              <a:rPr lang="en-GB" sz="1200" kern="1200" dirty="0" err="1">
                <a:solidFill>
                  <a:schemeClr val="tx1"/>
                </a:solidFill>
                <a:effectLst/>
                <a:latin typeface="+mn-lt"/>
                <a:ea typeface="+mn-ea"/>
                <a:cs typeface="+mn-cs"/>
                <a:hlinkClick r:id="rId6"/>
              </a:rPr>
              <a:t>Unsplash</a:t>
            </a:r>
            <a:endParaRPr lang="en-GB" baseline="0" dirty="0"/>
          </a:p>
          <a:p>
            <a:r>
              <a:rPr lang="en-GB" baseline="0" dirty="0"/>
              <a:t>C) Free clipart from </a:t>
            </a:r>
            <a:r>
              <a:rPr lang="en-GB" dirty="0" err="1">
                <a:hlinkClick r:id="rId7"/>
              </a:rPr>
              <a:t>clker</a:t>
            </a:r>
            <a:r>
              <a:rPr lang="en-GB" dirty="0">
                <a:hlinkClick r:id="rId7"/>
              </a:rPr>
              <a:t>.</a:t>
            </a:r>
            <a:endParaRPr lang="en-GB" dirty="0"/>
          </a:p>
          <a:p>
            <a:r>
              <a:rPr lang="en-GB" baseline="0" dirty="0"/>
              <a:t>D) </a:t>
            </a:r>
            <a:r>
              <a:rPr lang="en-GB" dirty="0">
                <a:effectLst/>
              </a:rPr>
              <a:t>Photo by </a:t>
            </a:r>
            <a:r>
              <a:rPr lang="en-GB" sz="1200" kern="1200" dirty="0" err="1">
                <a:solidFill>
                  <a:schemeClr val="tx1"/>
                </a:solidFill>
                <a:effectLst/>
                <a:latin typeface="+mn-lt"/>
                <a:ea typeface="+mn-ea"/>
                <a:cs typeface="+mn-cs"/>
                <a:hlinkClick r:id="rId8"/>
              </a:rPr>
              <a:t>NeONBRAND</a:t>
            </a:r>
            <a:r>
              <a:rPr lang="en-GB" dirty="0">
                <a:effectLst/>
              </a:rPr>
              <a:t> on </a:t>
            </a:r>
            <a:r>
              <a:rPr lang="en-GB" sz="1200" kern="1200" dirty="0" err="1">
                <a:solidFill>
                  <a:schemeClr val="tx1"/>
                </a:solidFill>
                <a:effectLst/>
                <a:latin typeface="+mn-lt"/>
                <a:ea typeface="+mn-ea"/>
                <a:cs typeface="+mn-cs"/>
                <a:hlinkClick r:id="rId6"/>
              </a:rPr>
              <a:t>Unsplash</a:t>
            </a:r>
            <a:endParaRPr lang="en-GB" baseline="0" dirty="0"/>
          </a:p>
          <a:p>
            <a:r>
              <a:rPr lang="en-GB" baseline="0" dirty="0"/>
              <a:t>E) </a:t>
            </a:r>
            <a:r>
              <a:rPr lang="en-GB" dirty="0">
                <a:effectLst/>
              </a:rPr>
              <a:t>Photo by </a:t>
            </a:r>
            <a:r>
              <a:rPr lang="en-GB" dirty="0" err="1">
                <a:hlinkClick r:id="rId9"/>
              </a:rPr>
              <a:t>redcharlie</a:t>
            </a:r>
            <a:r>
              <a:rPr lang="en-GB" dirty="0">
                <a:effectLst/>
              </a:rPr>
              <a:t> on </a:t>
            </a:r>
            <a:r>
              <a:rPr lang="en-GB" sz="1200" kern="1200" dirty="0" err="1">
                <a:solidFill>
                  <a:schemeClr val="tx1"/>
                </a:solidFill>
                <a:effectLst/>
                <a:latin typeface="+mn-lt"/>
                <a:ea typeface="+mn-ea"/>
                <a:cs typeface="+mn-cs"/>
                <a:hlinkClick r:id="rId6"/>
              </a:rPr>
              <a:t>Unsplash</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 </a:t>
            </a:r>
            <a:r>
              <a:rPr lang="en-GB" sz="1200" b="0" i="0" kern="1200" dirty="0">
                <a:solidFill>
                  <a:schemeClr val="tx1"/>
                </a:solidFill>
                <a:effectLst/>
                <a:latin typeface="+mn-lt"/>
                <a:ea typeface="+mn-ea"/>
                <a:cs typeface="+mn-cs"/>
              </a:rPr>
              <a:t>Photo by </a:t>
            </a:r>
            <a:r>
              <a:rPr lang="en-GB" dirty="0" err="1">
                <a:hlinkClick r:id="rId10"/>
              </a:rPr>
              <a:t>micahboswell</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4"/>
              </a:rPr>
              <a:t>Unsplash</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 Free clipart from </a:t>
            </a:r>
            <a:r>
              <a:rPr lang="en-GB" dirty="0" err="1">
                <a:hlinkClick r:id="rId7"/>
              </a:rPr>
              <a:t>clker</a:t>
            </a:r>
            <a:r>
              <a:rPr lang="en-GB" dirty="0">
                <a:hlinkClick r:id="rId7"/>
              </a:rPr>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 Free clipart from </a:t>
            </a:r>
            <a:r>
              <a:rPr lang="en-GB" dirty="0" err="1">
                <a:hlinkClick r:id="rId7"/>
              </a:rPr>
              <a:t>clker</a:t>
            </a:r>
            <a:r>
              <a:rPr lang="en-GB" dirty="0">
                <a:hlinkClick r:id="rId7"/>
              </a:rPr>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 </a:t>
            </a:r>
            <a:r>
              <a:rPr lang="en-GB" sz="1200" b="0" i="0" kern="1200" dirty="0">
                <a:solidFill>
                  <a:schemeClr val="tx1"/>
                </a:solidFill>
                <a:effectLst/>
                <a:latin typeface="+mn-lt"/>
                <a:ea typeface="+mn-ea"/>
                <a:cs typeface="+mn-cs"/>
              </a:rPr>
              <a:t>Photo by </a:t>
            </a:r>
            <a:r>
              <a:rPr lang="en-GB" sz="1200" b="0" i="0" kern="1200" dirty="0" err="1">
                <a:solidFill>
                  <a:schemeClr val="tx1"/>
                </a:solidFill>
                <a:effectLst/>
                <a:latin typeface="+mn-lt"/>
                <a:ea typeface="+mn-ea"/>
                <a:cs typeface="+mn-cs"/>
                <a:hlinkClick r:id="rId11"/>
              </a:rPr>
              <a:t>gilber</a:t>
            </a:r>
            <a:r>
              <a:rPr lang="en-GB" sz="1200" b="0" i="0" kern="1200" dirty="0">
                <a:solidFill>
                  <a:schemeClr val="tx1"/>
                </a:solidFill>
                <a:effectLst/>
                <a:latin typeface="+mn-lt"/>
                <a:ea typeface="+mn-ea"/>
                <a:cs typeface="+mn-cs"/>
                <a:hlinkClick r:id="rId11"/>
              </a:rPr>
              <a:t> </a:t>
            </a:r>
            <a:r>
              <a:rPr lang="en-GB" sz="1200" b="0" i="0" kern="1200" dirty="0" err="1">
                <a:solidFill>
                  <a:schemeClr val="tx1"/>
                </a:solidFill>
                <a:effectLst/>
                <a:latin typeface="+mn-lt"/>
                <a:ea typeface="+mn-ea"/>
                <a:cs typeface="+mn-cs"/>
                <a:hlinkClick r:id="rId11"/>
              </a:rPr>
              <a:t>franco</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4"/>
              </a:rPr>
              <a:t>Unsplash</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J) </a:t>
            </a:r>
            <a:r>
              <a:rPr lang="en-GB" dirty="0">
                <a:effectLst/>
              </a:rPr>
              <a:t>Photo by </a:t>
            </a:r>
            <a:r>
              <a:rPr lang="en-GB" dirty="0" err="1">
                <a:hlinkClick r:id="rId12"/>
              </a:rPr>
              <a:t>bananablackcat</a:t>
            </a:r>
            <a:r>
              <a:rPr lang="en-GB" dirty="0">
                <a:effectLst/>
              </a:rPr>
              <a:t> on </a:t>
            </a:r>
            <a:r>
              <a:rPr lang="en-GB" sz="1200" kern="1200" dirty="0" err="1">
                <a:solidFill>
                  <a:schemeClr val="tx1"/>
                </a:solidFill>
                <a:effectLst/>
                <a:latin typeface="+mn-lt"/>
                <a:ea typeface="+mn-ea"/>
                <a:cs typeface="+mn-cs"/>
                <a:hlinkClick r:id="rId6"/>
              </a:rPr>
              <a:t>Unsplash</a:t>
            </a:r>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90784-656C-4BA6-90F8-11FF7804BF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60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a:t>Do not display during the activity.</a:t>
            </a:r>
          </a:p>
          <a:p>
            <a:pPr marL="0" indent="0">
              <a:buNone/>
            </a:pPr>
            <a:endParaRPr lang="en-GB" baseline="0" dirty="0"/>
          </a:p>
          <a:p>
            <a:pPr marL="0" indent="0">
              <a:buNone/>
            </a:pPr>
            <a:r>
              <a:rPr lang="en-GB" baseline="0" dirty="0"/>
              <a:t>Pairs take it in turns to read out the text to their partner who has to listen out for the missing vowels, which are all revisited this week and last week in the </a:t>
            </a:r>
            <a:r>
              <a:rPr lang="en-GB" baseline="0" dirty="0" err="1"/>
              <a:t>SoW.</a:t>
            </a:r>
            <a:endParaRPr lang="en-GB" baseline="0" dirty="0"/>
          </a:p>
          <a:p>
            <a:pPr marL="0" indent="0">
              <a:buNone/>
            </a:pPr>
            <a:endParaRPr lang="en-GB" baseline="0" dirty="0"/>
          </a:p>
          <a:p>
            <a:pPr marL="0" indent="0">
              <a:buNone/>
            </a:pPr>
            <a:r>
              <a:rPr lang="en-GB" baseline="0" dirty="0"/>
              <a:t>Some highly skilled students might be able to complete some of the words on their own, but most will need the input from their partner reading the full text aloud to be able to complete all the words. </a:t>
            </a:r>
          </a:p>
          <a:p>
            <a:pPr marL="0" indent="0">
              <a:buNone/>
            </a:pPr>
            <a:endParaRPr lang="en-GB" baseline="0" dirty="0"/>
          </a:p>
          <a:p>
            <a:pPr marL="0" indent="0">
              <a:buNone/>
            </a:pPr>
            <a:r>
              <a:rPr lang="en-GB" baseline="0" dirty="0"/>
              <a:t>More vowels can be deleted to make it more challenging, depending on the level of the group.</a:t>
            </a:r>
          </a:p>
          <a:p>
            <a:pPr marL="228600" indent="-228600">
              <a:buAutoNum type="alphaLcParenR"/>
            </a:pPr>
            <a:endParaRPr lang="en-GB" baseline="0" dirty="0"/>
          </a:p>
          <a:p>
            <a:pPr marL="0" indent="0">
              <a:buNone/>
            </a:pPr>
            <a:r>
              <a:rPr lang="en-GB" baseline="0" dirty="0"/>
              <a:t>All the vocabulary used here has been seen in previously taught vocabulary sets or phonics practice, and words have also been included from the sets of words to be revisited during this week. Also, the form “</a:t>
            </a:r>
            <a:r>
              <a:rPr lang="en-GB" baseline="0" dirty="0" err="1"/>
              <a:t>puedo</a:t>
            </a:r>
            <a:r>
              <a:rPr lang="en-GB" baseline="0" dirty="0"/>
              <a:t>” has been purposely used to allow an opportunity for teachers to focus students on this verb, which was taught in lesson 1.</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47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E7746E-9C5F-4F65-B7BA-87E647BD5FE4}"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128669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E7746E-9C5F-4F65-B7BA-87E647BD5FE4}"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274718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E7746E-9C5F-4F65-B7BA-87E647BD5FE4}"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215664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80481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4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2213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963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868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889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19/04/2020</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44640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1618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E7746E-9C5F-4F65-B7BA-87E647BD5FE4}"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2420747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6837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41880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7955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E7746E-9C5F-4F65-B7BA-87E647BD5FE4}"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404119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E7746E-9C5F-4F65-B7BA-87E647BD5FE4}"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154917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E7746E-9C5F-4F65-B7BA-87E647BD5FE4}"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406035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E7746E-9C5F-4F65-B7BA-87E647BD5FE4}"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25815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7746E-9C5F-4F65-B7BA-87E647BD5FE4}"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272383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E7746E-9C5F-4F65-B7BA-87E647BD5FE4}"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287791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E7746E-9C5F-4F65-B7BA-87E647BD5FE4}"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3351-088B-426A-B8BB-004B1A5AE7FD}" type="slidenum">
              <a:rPr lang="en-GB" smtClean="0"/>
              <a:t>‹#›</a:t>
            </a:fld>
            <a:endParaRPr lang="en-GB"/>
          </a:p>
        </p:txBody>
      </p:sp>
    </p:spTree>
    <p:extLst>
      <p:ext uri="{BB962C8B-B14F-4D97-AF65-F5344CB8AC3E}">
        <p14:creationId xmlns:p14="http://schemas.microsoft.com/office/powerpoint/2010/main" val="58560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7746E-9C5F-4F65-B7BA-87E647BD5FE4}" type="datetimeFigureOut">
              <a:rPr lang="en-GB" smtClean="0"/>
              <a:t>19/04/2020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33351-088B-426A-B8BB-004B1A5AE7FD}" type="slidenum">
              <a:rPr lang="en-GB" smtClean="0"/>
              <a:t>‹#›</a:t>
            </a:fld>
            <a:endParaRPr lang="en-GB"/>
          </a:p>
        </p:txBody>
      </p:sp>
    </p:spTree>
    <p:extLst>
      <p:ext uri="{BB962C8B-B14F-4D97-AF65-F5344CB8AC3E}">
        <p14:creationId xmlns:p14="http://schemas.microsoft.com/office/powerpoint/2010/main" val="422783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r>
              <a:rPr lang="en-GB" sz="1100" dirty="0">
                <a:latin typeface="Tw Cen MT" panose="020B0602020104020603" pitchFamily="34" charset="0"/>
              </a:rPr>
              <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463907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7.wav"/><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audio" Target="../media/audio16.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audio" Target="../media/audio11.wav"/><Relationship Id="rId11" Type="http://schemas.openxmlformats.org/officeDocument/2006/relationships/image" Target="../media/image8.png"/><Relationship Id="rId5" Type="http://schemas.openxmlformats.org/officeDocument/2006/relationships/audio" Target="../media/audio10.wav"/><Relationship Id="rId10" Type="http://schemas.openxmlformats.org/officeDocument/2006/relationships/audio" Target="../media/audio15.wav"/><Relationship Id="rId4" Type="http://schemas.openxmlformats.org/officeDocument/2006/relationships/audio" Target="../media/audio9.wav"/><Relationship Id="rId9" Type="http://schemas.openxmlformats.org/officeDocument/2006/relationships/audio" Target="../media/audio14.wav"/></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91808" y="0"/>
            <a:ext cx="4386347" cy="6892295"/>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8" name="TextBox 17"/>
          <p:cNvSpPr txBox="1"/>
          <p:nvPr/>
        </p:nvSpPr>
        <p:spPr>
          <a:xfrm>
            <a:off x="52293" y="6179811"/>
            <a:ext cx="44298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Amanda Izquierdo / Nick Avery</a:t>
            </a:r>
          </a:p>
        </p:txBody>
      </p:sp>
      <p:sp>
        <p:nvSpPr>
          <p:cNvPr id="13" name="TextBox 12"/>
          <p:cNvSpPr txBox="1"/>
          <p:nvPr/>
        </p:nvSpPr>
        <p:spPr>
          <a:xfrm>
            <a:off x="52293" y="6519446"/>
            <a:ext cx="3762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Date updated: </a:t>
            </a: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19/04/2020</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90284" y="5303825"/>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a:t>
            </a:r>
            <a:r>
              <a:rPr lang="en-GB" sz="2200" dirty="0">
                <a:solidFill>
                  <a:prstClr val="white"/>
                </a:solidFill>
                <a:latin typeface="Century Gothic" panose="020B0502020202020204" pitchFamily="34" charset="0"/>
              </a:rPr>
              <a:t>2</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 name="Title 1">
            <a:extLst>
              <a:ext uri="{FF2B5EF4-FFF2-40B4-BE49-F238E27FC236}">
                <a16:creationId xmlns:a16="http://schemas.microsoft.com/office/drawing/2014/main" id="{F1143010-9B15-AA49-ABA9-875107BEBC4F}"/>
              </a:ext>
            </a:extLst>
          </p:cNvPr>
          <p:cNvSpPr>
            <a:spLocks noGrp="1"/>
          </p:cNvSpPr>
          <p:nvPr>
            <p:ph type="title"/>
          </p:nvPr>
        </p:nvSpPr>
        <p:spPr>
          <a:xfrm>
            <a:off x="90284" y="2137731"/>
            <a:ext cx="8515659" cy="1308416"/>
          </a:xfrm>
        </p:spPr>
        <p:txBody>
          <a:bodyPr>
            <a:normAutofit/>
          </a:bodyPr>
          <a:lstStyle/>
          <a:p>
            <a:r>
              <a:rPr lang="en-GB" sz="4000" b="1" dirty="0" smtClean="0">
                <a:solidFill>
                  <a:prstClr val="white"/>
                </a:solidFill>
                <a:latin typeface="Century Gothic" panose="020B0502020202020204" pitchFamily="34" charset="0"/>
              </a:rPr>
              <a:t>Phonics: revisiting SSC [u]</a:t>
            </a:r>
            <a:endParaRPr lang="en-US" sz="4000" dirty="0"/>
          </a:p>
        </p:txBody>
      </p:sp>
    </p:spTree>
    <p:extLst>
      <p:ext uri="{BB962C8B-B14F-4D97-AF65-F5344CB8AC3E}">
        <p14:creationId xmlns:p14="http://schemas.microsoft.com/office/powerpoint/2010/main" val="22340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362B5-98FD-8B40-BA7F-8B98D091784F}"/>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the universe"/>
          <p:cNvSpPr/>
          <p:nvPr/>
        </p:nvSpPr>
        <p:spPr>
          <a:xfrm>
            <a:off x="4338936" y="1814021"/>
            <a:ext cx="3547533" cy="298018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 name="Picture 4" descr="univers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3625" y="1949284"/>
            <a:ext cx="1951002" cy="19510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2325" y="3705219"/>
            <a:ext cx="39031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niverso</a:t>
            </a:r>
          </a:p>
        </p:txBody>
      </p:sp>
      <p:sp>
        <p:nvSpPr>
          <p:cNvPr id="10" name="TextBox 9"/>
          <p:cNvSpPr txBox="1"/>
          <p:nvPr/>
        </p:nvSpPr>
        <p:spPr>
          <a:xfrm>
            <a:off x="508091" y="184567"/>
            <a:ext cx="344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pic>
        <p:nvPicPr>
          <p:cNvPr id="1030" name="Picture 6" descr="the glob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4718" y="1276389"/>
            <a:ext cx="1670672" cy="1648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77142" y="3389876"/>
            <a:ext cx="16505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21" name="TextBox 20"/>
          <p:cNvSpPr txBox="1"/>
          <p:nvPr/>
        </p:nvSpPr>
        <p:spPr>
          <a:xfrm>
            <a:off x="1168524" y="4227228"/>
            <a:ext cx="1792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 an]</a:t>
            </a:r>
          </a:p>
        </p:txBody>
      </p:sp>
      <p:sp>
        <p:nvSpPr>
          <p:cNvPr id="9" name="TextBox 8"/>
          <p:cNvSpPr txBox="1"/>
          <p:nvPr/>
        </p:nvSpPr>
        <p:spPr>
          <a:xfrm>
            <a:off x="4546600" y="4839984"/>
            <a:ext cx="3098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nca</a:t>
            </a:r>
          </a:p>
        </p:txBody>
      </p:sp>
      <p:sp>
        <p:nvSpPr>
          <p:cNvPr id="16" name="TextBox 15"/>
          <p:cNvSpPr txBox="1"/>
          <p:nvPr/>
        </p:nvSpPr>
        <p:spPr>
          <a:xfrm>
            <a:off x="5152402" y="5656221"/>
            <a:ext cx="18629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[never]</a:t>
            </a:r>
          </a:p>
        </p:txBody>
      </p:sp>
      <p:sp>
        <p:nvSpPr>
          <p:cNvPr id="7" name="TextBox 6"/>
          <p:cNvSpPr txBox="1"/>
          <p:nvPr/>
        </p:nvSpPr>
        <p:spPr>
          <a:xfrm>
            <a:off x="8475218" y="184567"/>
            <a:ext cx="348564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cho</a:t>
            </a:r>
          </a:p>
        </p:txBody>
      </p:sp>
      <p:grpSp>
        <p:nvGrpSpPr>
          <p:cNvPr id="2" name="Group 1" descr="lots of money in stacks"/>
          <p:cNvGrpSpPr/>
          <p:nvPr/>
        </p:nvGrpSpPr>
        <p:grpSpPr>
          <a:xfrm>
            <a:off x="8826945" y="1172268"/>
            <a:ext cx="2461148" cy="1752517"/>
            <a:chOff x="6696349" y="31690"/>
            <a:chExt cx="3029004" cy="2156872"/>
          </a:xfrm>
        </p:grpSpPr>
        <p:pic>
          <p:nvPicPr>
            <p:cNvPr id="17" name="Picture 8" descr="stacks of mone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138585">
              <a:off x="6696349" y="675225"/>
              <a:ext cx="2178620" cy="15133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cks of mone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39796">
              <a:off x="7355459" y="31690"/>
              <a:ext cx="2178620" cy="15133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cks of mone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724225">
              <a:off x="7546733" y="633900"/>
              <a:ext cx="2178620" cy="151333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8826945" y="3383149"/>
            <a:ext cx="2620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gar</a:t>
            </a:r>
          </a:p>
        </p:txBody>
      </p:sp>
      <p:sp>
        <p:nvSpPr>
          <p:cNvPr id="23" name="TextBox 22"/>
          <p:cNvSpPr txBox="1"/>
          <p:nvPr/>
        </p:nvSpPr>
        <p:spPr>
          <a:xfrm>
            <a:off x="9206949" y="4341261"/>
            <a:ext cx="18605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[place]</a:t>
            </a:r>
          </a:p>
        </p:txBody>
      </p:sp>
    </p:spTree>
    <p:extLst>
      <p:ext uri="{BB962C8B-B14F-4D97-AF65-F5344CB8AC3E}">
        <p14:creationId xmlns:p14="http://schemas.microsoft.com/office/powerpoint/2010/main" val="23256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4" name="universo.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5" name="mundo.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subTnLst>
                                    <p:audio>
                                      <p:cMediaNode>
                                        <p:cTn display="0" masterRel="sameClick">
                                          <p:stCondLst>
                                            <p:cond evt="begin" delay="0">
                                              <p:tn val="25"/>
                                            </p:cond>
                                          </p:stCondLst>
                                          <p:endCondLst>
                                            <p:cond evt="onStopAudio" delay="0">
                                              <p:tgtEl>
                                                <p:sldTgt/>
                                              </p:tgtEl>
                                            </p:cond>
                                          </p:endCondLst>
                                        </p:cTn>
                                        <p:tgtEl>
                                          <p:sndTgt r:embed="rId5" name="mundo.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6" name="mucho.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6" name="mucho.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7" name="un.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7" name="un.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subTnLst>
                                    <p:audio>
                                      <p:cMediaNode>
                                        <p:cTn display="0" masterRel="sameClick">
                                          <p:stCondLst>
                                            <p:cond evt="begin" delay="0">
                                              <p:tn val="50"/>
                                            </p:cond>
                                          </p:stCondLst>
                                          <p:endCondLst>
                                            <p:cond evt="onStopAudio" delay="0">
                                              <p:tgtEl>
                                                <p:sldTgt/>
                                              </p:tgtEl>
                                            </p:cond>
                                          </p:endCondLst>
                                        </p:cTn>
                                        <p:tgtEl>
                                          <p:sndTgt r:embed="rId8" name="nunca.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8" name="nunca.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subTnLst>
                                    <p:audio>
                                      <p:cMediaNode>
                                        <p:cTn display="0" masterRel="sameClick">
                                          <p:stCondLst>
                                            <p:cond evt="begin" delay="0">
                                              <p:tn val="60"/>
                                            </p:cond>
                                          </p:stCondLst>
                                          <p:endCondLst>
                                            <p:cond evt="onStopAudio" delay="0">
                                              <p:tgtEl>
                                                <p:sldTgt/>
                                              </p:tgtEl>
                                            </p:cond>
                                          </p:endCondLst>
                                        </p:cTn>
                                        <p:tgtEl>
                                          <p:sndTgt r:embed="rId9" name="lugar.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subTnLst>
                                    <p:audio>
                                      <p:cMediaNode>
                                        <p:cTn display="0" masterRel="sameClick">
                                          <p:stCondLst>
                                            <p:cond evt="begin" delay="0">
                                              <p:tn val="65"/>
                                            </p:cond>
                                          </p:stCondLst>
                                          <p:endCondLst>
                                            <p:cond evt="onStopAudio" delay="0">
                                              <p:tgtEl>
                                                <p:sldTgt/>
                                              </p:tgtEl>
                                            </p:cond>
                                          </p:endCondLst>
                                        </p:cTn>
                                        <p:tgtEl>
                                          <p:sndTgt r:embed="rId9" name="lug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0" grpId="0"/>
      <p:bldP spid="8" grpId="0"/>
      <p:bldP spid="21" grpId="0"/>
      <p:bldP spid="9" grpId="0"/>
      <p:bldP spid="16" grpId="0"/>
      <p:bldP spid="7" grpId="0"/>
      <p:bldP spid="6"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CEDC-4F74-C54F-A8C6-DC1189E40B26}"/>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 xmlns:adec="http://schemas.microsoft.com/office/drawing/2017/decorative" val="1"/>
              </a:ext>
            </a:extLst>
          </p:cNvPr>
          <p:cNvSpPr/>
          <p:nvPr/>
        </p:nvSpPr>
        <p:spPr>
          <a:xfrm>
            <a:off x="4338936" y="1814021"/>
            <a:ext cx="3547533" cy="298018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132325" y="3705219"/>
            <a:ext cx="39031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niverso</a:t>
            </a:r>
          </a:p>
        </p:txBody>
      </p:sp>
      <p:sp>
        <p:nvSpPr>
          <p:cNvPr id="10" name="TextBox 9"/>
          <p:cNvSpPr txBox="1"/>
          <p:nvPr/>
        </p:nvSpPr>
        <p:spPr>
          <a:xfrm>
            <a:off x="508091" y="184567"/>
            <a:ext cx="344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8" name="TextBox 7"/>
          <p:cNvSpPr txBox="1"/>
          <p:nvPr/>
        </p:nvSpPr>
        <p:spPr>
          <a:xfrm>
            <a:off x="1177142" y="3389876"/>
            <a:ext cx="16505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9" name="TextBox 8"/>
          <p:cNvSpPr txBox="1"/>
          <p:nvPr/>
        </p:nvSpPr>
        <p:spPr>
          <a:xfrm>
            <a:off x="4546600" y="4839984"/>
            <a:ext cx="3098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nca</a:t>
            </a:r>
          </a:p>
        </p:txBody>
      </p:sp>
      <p:sp>
        <p:nvSpPr>
          <p:cNvPr id="7" name="TextBox 6"/>
          <p:cNvSpPr txBox="1"/>
          <p:nvPr/>
        </p:nvSpPr>
        <p:spPr>
          <a:xfrm>
            <a:off x="8475218" y="184567"/>
            <a:ext cx="348564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cho</a:t>
            </a:r>
          </a:p>
        </p:txBody>
      </p:sp>
      <p:sp>
        <p:nvSpPr>
          <p:cNvPr id="6" name="TextBox 5"/>
          <p:cNvSpPr txBox="1"/>
          <p:nvPr/>
        </p:nvSpPr>
        <p:spPr>
          <a:xfrm>
            <a:off x="8826945" y="3383149"/>
            <a:ext cx="2620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gar</a:t>
            </a:r>
          </a:p>
        </p:txBody>
      </p:sp>
    </p:spTree>
    <p:extLst>
      <p:ext uri="{BB962C8B-B14F-4D97-AF65-F5344CB8AC3E}">
        <p14:creationId xmlns:p14="http://schemas.microsoft.com/office/powerpoint/2010/main" val="35796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4" name="universo.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mundo.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6" name="mucho.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7" name="un.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8" name="nunca.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9" name="lug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8" grpId="0"/>
      <p:bldP spid="9" grpId="0"/>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FAA0-959E-974A-B641-94B687B72B68}"/>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 xmlns:adec="http://schemas.microsoft.com/office/drawing/2017/decorative" val="1"/>
              </a:ext>
            </a:extLst>
          </p:cNvPr>
          <p:cNvSpPr/>
          <p:nvPr/>
        </p:nvSpPr>
        <p:spPr>
          <a:xfrm>
            <a:off x="4338936" y="1814021"/>
            <a:ext cx="3547533" cy="298018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132325" y="3705219"/>
            <a:ext cx="39031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niverso</a:t>
            </a:r>
          </a:p>
        </p:txBody>
      </p:sp>
      <p:sp>
        <p:nvSpPr>
          <p:cNvPr id="10" name="TextBox 9"/>
          <p:cNvSpPr txBox="1"/>
          <p:nvPr/>
        </p:nvSpPr>
        <p:spPr>
          <a:xfrm>
            <a:off x="508091" y="184567"/>
            <a:ext cx="344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8" name="TextBox 7"/>
          <p:cNvSpPr txBox="1"/>
          <p:nvPr/>
        </p:nvSpPr>
        <p:spPr>
          <a:xfrm>
            <a:off x="1177142" y="3389876"/>
            <a:ext cx="16505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9" name="TextBox 8"/>
          <p:cNvSpPr txBox="1"/>
          <p:nvPr/>
        </p:nvSpPr>
        <p:spPr>
          <a:xfrm>
            <a:off x="4546600" y="4839984"/>
            <a:ext cx="3098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nca</a:t>
            </a:r>
          </a:p>
        </p:txBody>
      </p:sp>
      <p:sp>
        <p:nvSpPr>
          <p:cNvPr id="7" name="TextBox 6"/>
          <p:cNvSpPr txBox="1"/>
          <p:nvPr/>
        </p:nvSpPr>
        <p:spPr>
          <a:xfrm>
            <a:off x="8475218" y="184567"/>
            <a:ext cx="348564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cho</a:t>
            </a:r>
          </a:p>
        </p:txBody>
      </p:sp>
      <p:sp>
        <p:nvSpPr>
          <p:cNvPr id="6" name="TextBox 5"/>
          <p:cNvSpPr txBox="1"/>
          <p:nvPr/>
        </p:nvSpPr>
        <p:spPr>
          <a:xfrm>
            <a:off x="8826945" y="3383149"/>
            <a:ext cx="2620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gar</a:t>
            </a:r>
          </a:p>
        </p:txBody>
      </p:sp>
    </p:spTree>
    <p:extLst>
      <p:ext uri="{BB962C8B-B14F-4D97-AF65-F5344CB8AC3E}">
        <p14:creationId xmlns:p14="http://schemas.microsoft.com/office/powerpoint/2010/main" val="273085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8" grpId="0"/>
      <p:bldP spid="9"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92;p5" descr="Table for exercises"/>
          <p:cNvGraphicFramePr/>
          <p:nvPr>
            <p:extLst/>
          </p:nvPr>
        </p:nvGraphicFramePr>
        <p:xfrm>
          <a:off x="732692" y="533808"/>
          <a:ext cx="4525107" cy="5803193"/>
        </p:xfrm>
        <a:graphic>
          <a:graphicData uri="http://schemas.openxmlformats.org/drawingml/2006/table">
            <a:tbl>
              <a:tblPr firstRow="1" bandRow="1">
                <a:noFill/>
              </a:tblPr>
              <a:tblGrid>
                <a:gridCol w="817469">
                  <a:extLst>
                    <a:ext uri="{9D8B030D-6E8A-4147-A177-3AD203B41FA5}">
                      <a16:colId xmlns:a16="http://schemas.microsoft.com/office/drawing/2014/main" val="20000"/>
                    </a:ext>
                  </a:extLst>
                </a:gridCol>
                <a:gridCol w="1226506">
                  <a:extLst>
                    <a:ext uri="{9D8B030D-6E8A-4147-A177-3AD203B41FA5}">
                      <a16:colId xmlns:a16="http://schemas.microsoft.com/office/drawing/2014/main" val="20001"/>
                    </a:ext>
                  </a:extLst>
                </a:gridCol>
                <a:gridCol w="1240566">
                  <a:extLst>
                    <a:ext uri="{9D8B030D-6E8A-4147-A177-3AD203B41FA5}">
                      <a16:colId xmlns:a16="http://schemas.microsoft.com/office/drawing/2014/main" val="20002"/>
                    </a:ext>
                  </a:extLst>
                </a:gridCol>
                <a:gridCol w="1240566">
                  <a:extLst>
                    <a:ext uri="{9D8B030D-6E8A-4147-A177-3AD203B41FA5}">
                      <a16:colId xmlns:a16="http://schemas.microsoft.com/office/drawing/2014/main" val="1818084120"/>
                    </a:ext>
                  </a:extLst>
                </a:gridCol>
              </a:tblGrid>
              <a:tr h="527563">
                <a:tc>
                  <a:txBody>
                    <a:bodyPr/>
                    <a:lstStyle/>
                    <a:p>
                      <a:pPr marL="0" marR="0" lvl="0" indent="0" algn="l" rtl="0">
                        <a:spcBef>
                          <a:spcPts val="0"/>
                        </a:spcBef>
                        <a:spcAft>
                          <a:spcPts val="0"/>
                        </a:spcAft>
                        <a:buNone/>
                      </a:pPr>
                      <a:endParaRPr sz="2000" b="1" dirty="0">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b="1">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b="1" dirty="0">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b="1" dirty="0">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0"/>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6"/>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7"/>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8"/>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lgn="ctr">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412699304"/>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lgn="ctr">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90934260"/>
                  </a:ext>
                </a:extLst>
              </a:tr>
            </a:tbl>
          </a:graphicData>
        </a:graphic>
      </p:graphicFrame>
      <p:sp>
        <p:nvSpPr>
          <p:cNvPr id="6" name="Google Shape;94;p5"/>
          <p:cNvSpPr txBox="1"/>
          <p:nvPr/>
        </p:nvSpPr>
        <p:spPr>
          <a:xfrm>
            <a:off x="1961567" y="495949"/>
            <a:ext cx="574327" cy="1015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F3864"/>
                </a:solidFill>
                <a:effectLst/>
                <a:uLnTx/>
                <a:uFillTx/>
                <a:latin typeface="Century Gothic" panose="020B0502020202020204" pitchFamily="34" charset="0"/>
                <a:ea typeface="+mn-ea"/>
                <a:cs typeface="+mn-cs"/>
                <a:sym typeface="Century Gothic"/>
              </a:rPr>
              <a:t>1</a:t>
            </a:r>
            <a:endParaRPr kumimoji="0"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a:cs typeface="Century Gothic"/>
              <a:sym typeface="Century Gothic"/>
            </a:endParaRPr>
          </a:p>
        </p:txBody>
      </p:sp>
      <p:sp>
        <p:nvSpPr>
          <p:cNvPr id="7" name="Google Shape;95;p5">
            <a:hlinkClick r:id="" action="ppaction://noaction">
              <a:snd r:embed="rId3" name="Hay un mercado.wav"/>
            </a:hlinkClick>
          </p:cNvPr>
          <p:cNvSpPr/>
          <p:nvPr/>
        </p:nvSpPr>
        <p:spPr>
          <a:xfrm>
            <a:off x="935245" y="1093484"/>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Google Shape;96;p5"/>
          <p:cNvSpPr txBox="1"/>
          <p:nvPr/>
        </p:nvSpPr>
        <p:spPr>
          <a:xfrm>
            <a:off x="1786802" y="1033184"/>
            <a:ext cx="1094154" cy="51483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10" name="Google Shape;98;p5">
            <a:hlinkClick r:id="" action="ppaction://noaction">
              <a:snd r:embed="rId4" name="Escuchar música es fantástico.wav"/>
            </a:hlinkClick>
          </p:cNvPr>
          <p:cNvSpPr/>
          <p:nvPr/>
        </p:nvSpPr>
        <p:spPr>
          <a:xfrm>
            <a:off x="935245" y="1642294"/>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Google Shape;101;p5">
            <a:hlinkClick r:id="" action="ppaction://noaction">
              <a:snd r:embed="rId5" name="el mundo es grande.wav"/>
            </a:hlinkClick>
          </p:cNvPr>
          <p:cNvSpPr/>
          <p:nvPr/>
        </p:nvSpPr>
        <p:spPr>
          <a:xfrm>
            <a:off x="935242" y="2144582"/>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Google Shape;104;p5">
            <a:hlinkClick r:id="" action="ppaction://noaction">
              <a:snd r:embed="rId6" name="Estudia mucho en la escuela.wav"/>
            </a:hlinkClick>
          </p:cNvPr>
          <p:cNvSpPr/>
          <p:nvPr/>
        </p:nvSpPr>
        <p:spPr>
          <a:xfrm>
            <a:off x="935242" y="2688781"/>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9" name="Google Shape;107;p5">
            <a:hlinkClick r:id="" action="ppaction://noaction">
              <a:snd r:embed="rId7" name="El lugar está cerca.wav"/>
            </a:hlinkClick>
          </p:cNvPr>
          <p:cNvSpPr/>
          <p:nvPr/>
        </p:nvSpPr>
        <p:spPr>
          <a:xfrm>
            <a:off x="935242" y="3209838"/>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5</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2" name="Google Shape;110;p5">
            <a:hlinkClick r:id="" action="ppaction://noaction">
              <a:snd r:embed="rId8" name="Tiene la respuesta.wav"/>
            </a:hlinkClick>
          </p:cNvPr>
          <p:cNvSpPr/>
          <p:nvPr/>
        </p:nvSpPr>
        <p:spPr>
          <a:xfrm>
            <a:off x="935242" y="3737937"/>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6</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5" name="Google Shape;113;p5">
            <a:hlinkClick r:id="" action="ppaction://noaction">
              <a:snd r:embed="rId9" name="El pueblo antiguo está lejos.wav"/>
            </a:hlinkClick>
          </p:cNvPr>
          <p:cNvSpPr/>
          <p:nvPr/>
        </p:nvSpPr>
        <p:spPr>
          <a:xfrm>
            <a:off x="935242" y="4266036"/>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7</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8" name="Google Shape;116;p5">
            <a:hlinkClick r:id="" action="ppaction://noaction">
              <a:snd r:embed="rId10" name="El pájaro azul está en la naturaleza.wav"/>
            </a:hlinkClick>
          </p:cNvPr>
          <p:cNvSpPr/>
          <p:nvPr/>
        </p:nvSpPr>
        <p:spPr>
          <a:xfrm>
            <a:off x="935242" y="4794135"/>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8</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1" name="Google Shape;119;p5"/>
          <p:cNvSpPr txBox="1">
            <a:spLocks noGrp="1"/>
          </p:cNvSpPr>
          <p:nvPr>
            <p:ph type="title"/>
          </p:nvPr>
        </p:nvSpPr>
        <p:spPr>
          <a:xfrm>
            <a:off x="629451" y="42694"/>
            <a:ext cx="7695399" cy="481051"/>
          </a:xfrm>
          <a:prstGeom prst="rect">
            <a:avLst/>
          </a:prstGeom>
          <a:noFill/>
          <a:ln>
            <a:noFill/>
          </a:ln>
        </p:spPr>
        <p:txBody>
          <a:bodyPr spcFirstLastPara="1" wrap="square" lIns="91425" tIns="45700" rIns="91425" bIns="45700" anchor="ctr" anchorCtr="0">
            <a:normAutofit/>
          </a:bodyPr>
          <a:lstStyle/>
          <a:p>
            <a:pPr lvl="0">
              <a:lnSpc>
                <a:spcPct val="100000"/>
              </a:lnSpc>
              <a:spcBef>
                <a:spcPts val="0"/>
              </a:spcBef>
            </a:pPr>
            <a:r>
              <a:rPr lang="en-GB" sz="2400" b="1" dirty="0">
                <a:solidFill>
                  <a:srgbClr val="1F3864"/>
                </a:solidFill>
                <a:latin typeface="Century Gothic" panose="020B0502020202020204" pitchFamily="34" charset="0"/>
                <a:ea typeface="Century Gothic"/>
                <a:cs typeface="Century Gothic"/>
                <a:sym typeface="Century Gothic"/>
              </a:rPr>
              <a:t>Escucha. ¿</a:t>
            </a:r>
            <a:r>
              <a:rPr lang="en-GB" sz="2400" b="1" dirty="0" err="1">
                <a:solidFill>
                  <a:srgbClr val="1F3864"/>
                </a:solidFill>
                <a:latin typeface="Century Gothic" panose="020B0502020202020204" pitchFamily="34" charset="0"/>
                <a:ea typeface="Century Gothic"/>
                <a:cs typeface="Century Gothic"/>
                <a:sym typeface="Century Gothic"/>
              </a:rPr>
              <a:t>Cuántas</a:t>
            </a:r>
            <a:r>
              <a:rPr lang="en-GB" sz="2400" b="1" dirty="0">
                <a:solidFill>
                  <a:srgbClr val="1F3864"/>
                </a:solidFill>
                <a:latin typeface="Century Gothic" panose="020B0502020202020204" pitchFamily="34" charset="0"/>
                <a:ea typeface="Century Gothic"/>
                <a:cs typeface="Century Gothic"/>
                <a:sym typeface="Century Gothic"/>
              </a:rPr>
              <a:t> </a:t>
            </a:r>
            <a:r>
              <a:rPr lang="en-GB" sz="2400" b="1" dirty="0" err="1">
                <a:solidFill>
                  <a:srgbClr val="1F3864"/>
                </a:solidFill>
                <a:latin typeface="Century Gothic" panose="020B0502020202020204" pitchFamily="34" charset="0"/>
                <a:ea typeface="Century Gothic"/>
                <a:cs typeface="Century Gothic"/>
                <a:sym typeface="Century Gothic"/>
              </a:rPr>
              <a:t>veces</a:t>
            </a:r>
            <a:r>
              <a:rPr lang="en-GB" sz="2400" b="1" dirty="0">
                <a:solidFill>
                  <a:srgbClr val="1F3864"/>
                </a:solidFill>
                <a:latin typeface="Century Gothic" panose="020B0502020202020204" pitchFamily="34" charset="0"/>
                <a:ea typeface="Century Gothic"/>
                <a:cs typeface="Century Gothic"/>
                <a:sym typeface="Century Gothic"/>
              </a:rPr>
              <a:t> </a:t>
            </a:r>
            <a:r>
              <a:rPr lang="en-GB" sz="2400" b="1" dirty="0" err="1">
                <a:solidFill>
                  <a:srgbClr val="1F3864"/>
                </a:solidFill>
                <a:latin typeface="Century Gothic" panose="020B0502020202020204" pitchFamily="34" charset="0"/>
                <a:ea typeface="Century Gothic"/>
                <a:cs typeface="Century Gothic"/>
                <a:sym typeface="Century Gothic"/>
              </a:rPr>
              <a:t>escuchas</a:t>
            </a:r>
            <a:r>
              <a:rPr lang="en-GB" sz="2400" b="1" dirty="0">
                <a:solidFill>
                  <a:srgbClr val="1F3864"/>
                </a:solidFill>
                <a:latin typeface="Century Gothic" panose="020B0502020202020204" pitchFamily="34" charset="0"/>
                <a:ea typeface="Century Gothic"/>
                <a:cs typeface="Century Gothic"/>
                <a:sym typeface="Century Gothic"/>
              </a:rPr>
              <a:t> el </a:t>
            </a:r>
            <a:r>
              <a:rPr lang="en-GB" sz="2400" b="1" dirty="0" err="1">
                <a:solidFill>
                  <a:srgbClr val="1F3864"/>
                </a:solidFill>
                <a:latin typeface="Century Gothic" panose="020B0502020202020204" pitchFamily="34" charset="0"/>
                <a:ea typeface="Century Gothic"/>
                <a:cs typeface="Century Gothic"/>
                <a:sym typeface="Century Gothic"/>
              </a:rPr>
              <a:t>sonido</a:t>
            </a:r>
            <a:r>
              <a:rPr lang="en-GB" sz="2400" b="1" dirty="0">
                <a:solidFill>
                  <a:srgbClr val="1F3864"/>
                </a:solidFill>
                <a:latin typeface="Century Gothic" panose="020B0502020202020204" pitchFamily="34" charset="0"/>
                <a:ea typeface="Century Gothic"/>
                <a:cs typeface="Century Gothic"/>
                <a:sym typeface="Century Gothic"/>
              </a:rPr>
              <a:t> ‘u’?</a:t>
            </a:r>
            <a:endParaRPr sz="2400" b="1" dirty="0">
              <a:solidFill>
                <a:srgbClr val="002060"/>
              </a:solidFill>
              <a:latin typeface="Century Gothic" panose="020B0502020202020204" pitchFamily="34" charset="0"/>
            </a:endParaRPr>
          </a:p>
        </p:txBody>
      </p:sp>
      <p:sp>
        <p:nvSpPr>
          <p:cNvPr id="32" name="Google Shape;94;p5"/>
          <p:cNvSpPr txBox="1"/>
          <p:nvPr/>
        </p:nvSpPr>
        <p:spPr>
          <a:xfrm>
            <a:off x="3143547" y="513683"/>
            <a:ext cx="669596"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F3864"/>
                </a:solidFill>
                <a:effectLst/>
                <a:uLnTx/>
                <a:uFillTx/>
                <a:latin typeface="Century Gothic" panose="020B0502020202020204" pitchFamily="34" charset="0"/>
                <a:ea typeface="Century Gothic"/>
                <a:cs typeface="Century Gothic"/>
                <a:sym typeface="Century Gothic"/>
              </a:rPr>
              <a:t>2</a:t>
            </a:r>
            <a:endParaRPr kumimoji="0" sz="32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a:cs typeface="Century Gothic"/>
              <a:sym typeface="Century Gothic"/>
            </a:endParaRPr>
          </a:p>
        </p:txBody>
      </p:sp>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0816" y="1053667"/>
            <a:ext cx="522871" cy="544657"/>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67282" y="1566047"/>
            <a:ext cx="522871" cy="544657"/>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25613" y="2065156"/>
            <a:ext cx="522871" cy="544657"/>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0453" y="2640771"/>
            <a:ext cx="522871" cy="544657"/>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21713" y="3098529"/>
            <a:ext cx="522871" cy="544657"/>
          </a:xfrm>
          <a:prstGeom prst="rect">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5102" y="3704645"/>
            <a:ext cx="522871" cy="544657"/>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67282" y="4188057"/>
            <a:ext cx="522871" cy="544657"/>
          </a:xfrm>
          <a:prstGeom prst="rect">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51050" y="4751623"/>
            <a:ext cx="522871" cy="544657"/>
          </a:xfrm>
          <a:prstGeom prst="rect">
            <a:avLst/>
          </a:prstGeom>
        </p:spPr>
      </p:pic>
      <p:sp>
        <p:nvSpPr>
          <p:cNvPr id="41" name="Google Shape;116;p5">
            <a:hlinkClick r:id="" action="ppaction://noaction">
              <a:snd r:embed="rId12" name="solo hay un universo.wav"/>
            </a:hlinkClick>
          </p:cNvPr>
          <p:cNvSpPr/>
          <p:nvPr/>
        </p:nvSpPr>
        <p:spPr>
          <a:xfrm>
            <a:off x="935242" y="5344212"/>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9</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2" name="Google Shape;116;p5">
            <a:hlinkClick r:id="" action="ppaction://noaction">
              <a:snd r:embed="rId13" name="Hay un museo en la ciudad.wav"/>
            </a:hlinkClick>
          </p:cNvPr>
          <p:cNvSpPr/>
          <p:nvPr/>
        </p:nvSpPr>
        <p:spPr>
          <a:xfrm>
            <a:off x="935242" y="5853039"/>
            <a:ext cx="50070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10</a:t>
            </a:r>
            <a:endParaRPr kumimoji="0" sz="1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3547" y="5298346"/>
            <a:ext cx="522871" cy="544657"/>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4182" y="5761309"/>
            <a:ext cx="522871" cy="544657"/>
          </a:xfrm>
          <a:prstGeom prst="rect">
            <a:avLst/>
          </a:prstGeom>
        </p:spPr>
      </p:pic>
      <p:sp>
        <p:nvSpPr>
          <p:cNvPr id="72" name="Google Shape;119;p5"/>
          <p:cNvSpPr txBox="1">
            <a:spLocks/>
          </p:cNvSpPr>
          <p:nvPr/>
        </p:nvSpPr>
        <p:spPr>
          <a:xfrm>
            <a:off x="5297653" y="715319"/>
            <a:ext cx="7045186" cy="481051"/>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1F3864"/>
                </a:solidFill>
                <a:effectLst/>
                <a:uLnTx/>
                <a:uFillTx/>
                <a:latin typeface="Century Gothic" panose="020B0502020202020204" pitchFamily="34" charset="0"/>
                <a:ea typeface="Century Gothic"/>
                <a:cs typeface="Century Gothic"/>
                <a:sym typeface="Century Gothic"/>
              </a:rPr>
              <a:t>Escucha otra vez. Escribe las frases en español.</a:t>
            </a:r>
            <a:endParaRPr kumimoji="0" lang="pt-BR" sz="24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73" name="Google Shape;92;p5" descr="Table for exercises"/>
          <p:cNvGraphicFramePr/>
          <p:nvPr>
            <p:extLst/>
          </p:nvPr>
        </p:nvGraphicFramePr>
        <p:xfrm>
          <a:off x="6703378" y="1033184"/>
          <a:ext cx="5372807" cy="5275630"/>
        </p:xfrm>
        <a:graphic>
          <a:graphicData uri="http://schemas.openxmlformats.org/drawingml/2006/table">
            <a:tbl>
              <a:tblPr firstRow="1" bandRow="1">
                <a:noFill/>
              </a:tblPr>
              <a:tblGrid>
                <a:gridCol w="5372807">
                  <a:extLst>
                    <a:ext uri="{9D8B030D-6E8A-4147-A177-3AD203B41FA5}">
                      <a16:colId xmlns:a16="http://schemas.microsoft.com/office/drawing/2014/main" val="20000"/>
                    </a:ext>
                  </a:extLst>
                </a:gridCol>
              </a:tblGrid>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6"/>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7"/>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8"/>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412699304"/>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90934260"/>
                  </a:ext>
                </a:extLst>
              </a:tr>
            </a:tbl>
          </a:graphicData>
        </a:graphic>
      </p:graphicFrame>
      <p:sp>
        <p:nvSpPr>
          <p:cNvPr id="74" name="Google Shape;99;p5"/>
          <p:cNvSpPr txBox="1"/>
          <p:nvPr/>
        </p:nvSpPr>
        <p:spPr>
          <a:xfrm>
            <a:off x="6699478" y="1146270"/>
            <a:ext cx="47837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Hay </a:t>
            </a:r>
            <a:r>
              <a:rPr kumimoji="0" lang="en-GB" sz="2400" b="1" i="0" u="none" strike="noStrike" kern="1200" cap="none" spc="0" normalizeH="0" baseline="0" noProof="0" dirty="0">
                <a:ln>
                  <a:noFill/>
                </a:ln>
                <a:solidFill>
                  <a:srgbClr val="ED7D31"/>
                </a:solidFill>
                <a:effectLst/>
                <a:uLnTx/>
                <a:uFillTx/>
                <a:latin typeface="Century Gothic"/>
                <a:ea typeface="Century Gothic"/>
                <a:cs typeface="Century Gothic"/>
                <a:sym typeface="Century Gothic"/>
              </a:rPr>
              <a:t>u</a:t>
            </a:r>
            <a:r>
              <a:rPr kumimoji="0" lang="en-GB"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n </a:t>
            </a:r>
            <a:r>
              <a:rPr kumimoji="0" lang="en-GB" sz="24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mercado</a:t>
            </a:r>
            <a:r>
              <a:rPr kumimoji="0" lang="en-GB"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75" name="Google Shape;99;p5"/>
          <p:cNvSpPr txBox="1"/>
          <p:nvPr/>
        </p:nvSpPr>
        <p:spPr>
          <a:xfrm>
            <a:off x="6699478" y="1633597"/>
            <a:ext cx="498691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ú</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sica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fantástico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6" name="Google Shape;99;p5"/>
          <p:cNvSpPr txBox="1"/>
          <p:nvPr/>
        </p:nvSpPr>
        <p:spPr>
          <a:xfrm>
            <a:off x="6699478" y="2125390"/>
            <a:ext cx="4631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ndo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grande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7" name="Google Shape;99;p5"/>
          <p:cNvSpPr txBox="1"/>
          <p:nvPr/>
        </p:nvSpPr>
        <p:spPr>
          <a:xfrm>
            <a:off x="6699478" y="2671307"/>
            <a:ext cx="4631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dia m</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cho en la esc</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Google Shape;99;p5"/>
          <p:cNvSpPr txBox="1"/>
          <p:nvPr/>
        </p:nvSpPr>
        <p:spPr>
          <a:xfrm>
            <a:off x="6699478" y="3209838"/>
            <a:ext cx="4631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gar</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cerca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9" name="Google Shape;99;p5"/>
          <p:cNvSpPr txBox="1"/>
          <p:nvPr/>
        </p:nvSpPr>
        <p:spPr>
          <a:xfrm>
            <a:off x="6699478" y="3746161"/>
            <a:ext cx="4631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Tiene la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80" name="Google Shape;99;p5"/>
          <p:cNvSpPr txBox="1"/>
          <p:nvPr/>
        </p:nvSpPr>
        <p:spPr>
          <a:xfrm>
            <a:off x="6712121" y="4238553"/>
            <a:ext cx="4631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p</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eblo antig</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 está lejos.</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Google Shape;99;p5"/>
          <p:cNvSpPr txBox="1"/>
          <p:nvPr/>
        </p:nvSpPr>
        <p:spPr>
          <a:xfrm>
            <a:off x="6703378" y="4785769"/>
            <a:ext cx="54886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pájaro az</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 está en la nat</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raleza.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2" name="Google Shape;99;p5"/>
          <p:cNvSpPr txBox="1"/>
          <p:nvPr/>
        </p:nvSpPr>
        <p:spPr>
          <a:xfrm>
            <a:off x="6712121" y="5282513"/>
            <a:ext cx="497427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¿Solo hay </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 </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niverso?</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3" name="Google Shape;99;p5"/>
          <p:cNvSpPr txBox="1"/>
          <p:nvPr/>
        </p:nvSpPr>
        <p:spPr>
          <a:xfrm>
            <a:off x="6712121" y="5847190"/>
            <a:ext cx="4631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Hay </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 m</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seo en la ci</a:t>
            </a:r>
            <a:r>
              <a:rPr kumimoji="0" lang="es-ES"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s-E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dad.</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Rounded Rectangle 44"/>
          <p:cNvSpPr/>
          <p:nvPr/>
        </p:nvSpPr>
        <p:spPr>
          <a:xfrm>
            <a:off x="9575075" y="0"/>
            <a:ext cx="261692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 name="Title 1"/>
          <p:cNvSpPr txBox="1">
            <a:spLocks/>
          </p:cNvSpPr>
          <p:nvPr/>
        </p:nvSpPr>
        <p:spPr>
          <a:xfrm>
            <a:off x="9666516" y="-51143"/>
            <a:ext cx="2676020" cy="503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escuchar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47" name="Google Shape;94;p5">
            <a:extLst>
              <a:ext uri="{FF2B5EF4-FFF2-40B4-BE49-F238E27FC236}">
                <a16:creationId xmlns:a16="http://schemas.microsoft.com/office/drawing/2014/main" id="{4270AA40-A2BD-405D-BC27-AC196F524021}"/>
              </a:ext>
            </a:extLst>
          </p:cNvPr>
          <p:cNvSpPr txBox="1"/>
          <p:nvPr/>
        </p:nvSpPr>
        <p:spPr>
          <a:xfrm>
            <a:off x="4297091" y="503610"/>
            <a:ext cx="669596"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F3864"/>
                </a:solidFill>
                <a:effectLst/>
                <a:uLnTx/>
                <a:uFillTx/>
                <a:latin typeface="Century Gothic" panose="020B0502020202020204" pitchFamily="34" charset="0"/>
                <a:ea typeface="Century Gothic"/>
                <a:cs typeface="Century Gothic"/>
                <a:sym typeface="Century Gothic"/>
              </a:rPr>
              <a:t>3</a:t>
            </a:r>
            <a:endParaRPr kumimoji="0" sz="32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130605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75" grpId="0"/>
      <p:bldP spid="76" grpId="0"/>
      <p:bldP spid="77" grpId="0"/>
      <p:bldP spid="78" grpId="0"/>
      <p:bldP spid="79" grpId="0"/>
      <p:bldP spid="80" grpId="0"/>
      <p:bldP spid="81" grpId="0"/>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92;p5" descr="Table for exercises"/>
          <p:cNvGraphicFramePr/>
          <p:nvPr>
            <p:extLst/>
          </p:nvPr>
        </p:nvGraphicFramePr>
        <p:xfrm>
          <a:off x="96164" y="1046153"/>
          <a:ext cx="2590804" cy="5275630"/>
        </p:xfrm>
        <a:graphic>
          <a:graphicData uri="http://schemas.openxmlformats.org/drawingml/2006/table">
            <a:tbl>
              <a:tblPr firstRow="1" bandRow="1">
                <a:noFill/>
              </a:tblPr>
              <a:tblGrid>
                <a:gridCol w="1882953">
                  <a:extLst>
                    <a:ext uri="{9D8B030D-6E8A-4147-A177-3AD203B41FA5}">
                      <a16:colId xmlns:a16="http://schemas.microsoft.com/office/drawing/2014/main" val="20000"/>
                    </a:ext>
                  </a:extLst>
                </a:gridCol>
                <a:gridCol w="707851">
                  <a:extLst>
                    <a:ext uri="{9D8B030D-6E8A-4147-A177-3AD203B41FA5}">
                      <a16:colId xmlns:a16="http://schemas.microsoft.com/office/drawing/2014/main" val="2547862368"/>
                    </a:ext>
                  </a:extLst>
                </a:gridCol>
              </a:tblGrid>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6"/>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7"/>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8"/>
                  </a:ext>
                </a:extLst>
              </a:tr>
              <a:tr h="527563">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412699304"/>
                  </a:ext>
                </a:extLst>
              </a:tr>
              <a:tr h="527563">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90934260"/>
                  </a:ext>
                </a:extLst>
              </a:tr>
            </a:tbl>
          </a:graphicData>
        </a:graphic>
      </p:graphicFrame>
      <p:sp>
        <p:nvSpPr>
          <p:cNvPr id="9" name="Google Shape;99;p5"/>
          <p:cNvSpPr txBox="1"/>
          <p:nvPr/>
        </p:nvSpPr>
        <p:spPr>
          <a:xfrm>
            <a:off x="153954" y="1092443"/>
            <a:ext cx="176975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nat</a:t>
            </a:r>
            <a:r>
              <a:rPr kumimoji="0" lang="en-GB" sz="2400" b="1" i="0" u="none" strike="noStrike" kern="1200" cap="none" spc="0" normalizeH="0" baseline="0" noProof="0" dirty="0" err="1">
                <a:ln>
                  <a:noFill/>
                </a:ln>
                <a:solidFill>
                  <a:srgbClr val="ED7D31"/>
                </a:solidFill>
                <a:effectLst/>
                <a:uLnTx/>
                <a:uFillTx/>
                <a:latin typeface="Century Gothic"/>
                <a:ea typeface="Century Gothic"/>
                <a:cs typeface="Century Gothic"/>
                <a:sym typeface="Century Gothic"/>
              </a:rPr>
              <a:t>u</a:t>
            </a:r>
            <a:r>
              <a:rPr kumimoji="0" lang="en-GB" sz="24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raleza</a:t>
            </a:r>
            <a:endParaRPr kumimoji="0"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0" name="Google Shape;99;p5"/>
          <p:cNvSpPr txBox="1"/>
          <p:nvPr/>
        </p:nvSpPr>
        <p:spPr>
          <a:xfrm>
            <a:off x="133054" y="1618379"/>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az</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Google Shape;99;p5"/>
          <p:cNvSpPr txBox="1"/>
          <p:nvPr/>
        </p:nvSpPr>
        <p:spPr>
          <a:xfrm>
            <a:off x="133054" y="2110172"/>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F3B73"/>
                </a:solidFill>
                <a:effectLst/>
                <a:uLnTx/>
                <a:uFillTx/>
                <a:latin typeface="Century Gothic" panose="020B0502020202020204" pitchFamily="34" charset="0"/>
                <a:ea typeface="+mn-ea"/>
                <a:cs typeface="+mn-cs"/>
              </a:rPr>
              <a:t>esc</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1F3B73"/>
                </a:solidFill>
                <a:effectLst/>
                <a:uLnTx/>
                <a:uFillTx/>
                <a:latin typeface="Century Gothic" panose="020B0502020202020204" pitchFamily="34" charset="0"/>
                <a:ea typeface="+mn-ea"/>
                <a:cs typeface="+mn-cs"/>
              </a:rPr>
              <a:t>char</a:t>
            </a:r>
            <a:endParaRPr kumimoji="0" lang="en-GB" sz="2400" b="1" i="0" u="none" strike="noStrike" kern="1200" cap="none" spc="0" normalizeH="0" baseline="0" noProof="0" dirty="0">
              <a:ln>
                <a:noFill/>
              </a:ln>
              <a:solidFill>
                <a:srgbClr val="1F3B73"/>
              </a:solidFill>
              <a:effectLst/>
              <a:uLnTx/>
              <a:uFillTx/>
              <a:latin typeface="Century Gothic" panose="020B0502020202020204" pitchFamily="34" charset="0"/>
              <a:ea typeface="+mn-ea"/>
              <a:cs typeface="+mn-cs"/>
            </a:endParaRPr>
          </a:p>
        </p:txBody>
      </p:sp>
      <p:sp>
        <p:nvSpPr>
          <p:cNvPr id="12" name="Google Shape;99;p5"/>
          <p:cNvSpPr txBox="1"/>
          <p:nvPr/>
        </p:nvSpPr>
        <p:spPr>
          <a:xfrm>
            <a:off x="153954" y="2656089"/>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seo</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Google Shape;99;p5"/>
          <p:cNvSpPr txBox="1"/>
          <p:nvPr/>
        </p:nvSpPr>
        <p:spPr>
          <a:xfrm>
            <a:off x="153954" y="3194620"/>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Google Shape;99;p5"/>
          <p:cNvSpPr txBox="1"/>
          <p:nvPr/>
        </p:nvSpPr>
        <p:spPr>
          <a:xfrm>
            <a:off x="153954" y="3730943"/>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ndo</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Google Shape;99;p5"/>
          <p:cNvSpPr txBox="1"/>
          <p:nvPr/>
        </p:nvSpPr>
        <p:spPr>
          <a:xfrm>
            <a:off x="153954" y="4238611"/>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t>
            </a: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eblo</a:t>
            </a:r>
          </a:p>
        </p:txBody>
      </p:sp>
      <p:sp>
        <p:nvSpPr>
          <p:cNvPr id="16" name="Google Shape;99;p5"/>
          <p:cNvSpPr txBox="1"/>
          <p:nvPr/>
        </p:nvSpPr>
        <p:spPr>
          <a:xfrm>
            <a:off x="153954" y="4752699"/>
            <a:ext cx="164655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antig</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Google Shape;99;p5"/>
          <p:cNvSpPr txBox="1"/>
          <p:nvPr/>
        </p:nvSpPr>
        <p:spPr>
          <a:xfrm>
            <a:off x="181032" y="5289903"/>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a:t>
            </a: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dad</a:t>
            </a:r>
          </a:p>
        </p:txBody>
      </p:sp>
      <p:sp>
        <p:nvSpPr>
          <p:cNvPr id="18" name="Google Shape;99;p5"/>
          <p:cNvSpPr txBox="1"/>
          <p:nvPr/>
        </p:nvSpPr>
        <p:spPr>
          <a:xfrm>
            <a:off x="181032" y="5811162"/>
            <a:ext cx="16220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a:t>
            </a: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Rectangle 31"/>
          <p:cNvSpPr/>
          <p:nvPr/>
        </p:nvSpPr>
        <p:spPr>
          <a:xfrm>
            <a:off x="9504653" y="308116"/>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42" name="Rectangle 41"/>
          <p:cNvSpPr/>
          <p:nvPr/>
        </p:nvSpPr>
        <p:spPr>
          <a:xfrm>
            <a:off x="2112421" y="1120327"/>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43" name="Rectangle 42"/>
          <p:cNvSpPr/>
          <p:nvPr/>
        </p:nvSpPr>
        <p:spPr>
          <a:xfrm>
            <a:off x="2119587" y="1637030"/>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44" name="Rectangle 43"/>
          <p:cNvSpPr/>
          <p:nvPr/>
        </p:nvSpPr>
        <p:spPr>
          <a:xfrm>
            <a:off x="2144515" y="2179329"/>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45" name="Rectangle 44"/>
          <p:cNvSpPr/>
          <p:nvPr/>
        </p:nvSpPr>
        <p:spPr>
          <a:xfrm>
            <a:off x="2116561" y="2694375"/>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46" name="Rectangle 45"/>
          <p:cNvSpPr/>
          <p:nvPr/>
        </p:nvSpPr>
        <p:spPr>
          <a:xfrm>
            <a:off x="2114176" y="3224550"/>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47" name="Rectangle 46"/>
          <p:cNvSpPr/>
          <p:nvPr/>
        </p:nvSpPr>
        <p:spPr>
          <a:xfrm>
            <a:off x="2126555" y="3745095"/>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48" name="Rectangle 47"/>
          <p:cNvSpPr/>
          <p:nvPr/>
        </p:nvSpPr>
        <p:spPr>
          <a:xfrm>
            <a:off x="2134740" y="4255698"/>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t>
            </a:r>
          </a:p>
        </p:txBody>
      </p:sp>
      <p:sp>
        <p:nvSpPr>
          <p:cNvPr id="49" name="Rectangle 48"/>
          <p:cNvSpPr/>
          <p:nvPr/>
        </p:nvSpPr>
        <p:spPr>
          <a:xfrm>
            <a:off x="2148699" y="4818840"/>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50" name="Rectangle 49"/>
          <p:cNvSpPr/>
          <p:nvPr/>
        </p:nvSpPr>
        <p:spPr>
          <a:xfrm>
            <a:off x="2119585" y="5329981"/>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51" name="Rectangle 50"/>
          <p:cNvSpPr/>
          <p:nvPr/>
        </p:nvSpPr>
        <p:spPr>
          <a:xfrm>
            <a:off x="2138766" y="5884486"/>
            <a:ext cx="383703" cy="30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7" name="Title 6"/>
          <p:cNvSpPr>
            <a:spLocks noGrp="1"/>
          </p:cNvSpPr>
          <p:nvPr>
            <p:ph type="title"/>
          </p:nvPr>
        </p:nvSpPr>
        <p:spPr>
          <a:xfrm>
            <a:off x="0" y="199222"/>
            <a:ext cx="11934568" cy="433865"/>
          </a:xfrm>
        </p:spPr>
        <p:txBody>
          <a:bodyPr>
            <a:noAutofit/>
          </a:bodyPr>
          <a:lstStyle/>
          <a:p>
            <a:r>
              <a:rPr lang="pt-BR" sz="2800" b="1" dirty="0">
                <a:solidFill>
                  <a:srgbClr val="1F3864"/>
                </a:solidFill>
                <a:latin typeface="Century Gothic" panose="020B0502020202020204" pitchFamily="34" charset="0"/>
                <a:ea typeface="Century Gothic"/>
                <a:cs typeface="Century Gothic"/>
                <a:sym typeface="Century Gothic"/>
              </a:rPr>
              <a:t>Identifica la imagen y escribe la letra correcta.</a:t>
            </a:r>
            <a:r>
              <a:rPr lang="pt-BR" sz="2800" b="1" dirty="0">
                <a:solidFill>
                  <a:srgbClr val="002060"/>
                </a:solidFill>
                <a:latin typeface="Century Gothic" panose="020B0502020202020204" pitchFamily="34" charset="0"/>
              </a:rPr>
              <a:t/>
            </a:r>
            <a:br>
              <a:rPr lang="pt-BR" sz="2800" b="1" dirty="0">
                <a:solidFill>
                  <a:srgbClr val="002060"/>
                </a:solidFill>
                <a:latin typeface="Century Gothic" panose="020B0502020202020204" pitchFamily="34" charset="0"/>
              </a:rPr>
            </a:br>
            <a:endParaRPr lang="en-GB" sz="2800" dirty="0"/>
          </a:p>
        </p:txBody>
      </p:sp>
      <p:pic>
        <p:nvPicPr>
          <p:cNvPr id="53" name="Picture 2" descr="woman sitting on floor">
            <a:extLst>
              <a:ext uri="{FF2B5EF4-FFF2-40B4-BE49-F238E27FC236}">
                <a16:creationId xmlns:a16="http://schemas.microsoft.com/office/drawing/2014/main" id="{558007FB-9264-495F-9A00-9D61396491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4294" r="12233" b="18488"/>
          <a:stretch/>
        </p:blipFill>
        <p:spPr bwMode="auto">
          <a:xfrm>
            <a:off x="5805714" y="4666140"/>
            <a:ext cx="2798014" cy="162878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an and woman sitting on chairs">
            <a:extLst>
              <a:ext uri="{FF2B5EF4-FFF2-40B4-BE49-F238E27FC236}">
                <a16:creationId xmlns:a16="http://schemas.microsoft.com/office/drawing/2014/main" id="{9573DBB4-7C20-4F26-9941-C73C52885A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117" y="2638146"/>
            <a:ext cx="2891007" cy="1798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and black wooden board">
            <a:extLst>
              <a:ext uri="{FF2B5EF4-FFF2-40B4-BE49-F238E27FC236}">
                <a16:creationId xmlns:a16="http://schemas.microsoft.com/office/drawing/2014/main" id="{C2F7CBA3-8F66-4061-9D13-E37549A80E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8637" b="80479"/>
          <a:stretch/>
        </p:blipFill>
        <p:spPr bwMode="auto">
          <a:xfrm>
            <a:off x="9242957" y="1518991"/>
            <a:ext cx="2216058" cy="1394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ite and multicolored concrete building">
            <a:extLst>
              <a:ext uri="{FF2B5EF4-FFF2-40B4-BE49-F238E27FC236}">
                <a16:creationId xmlns:a16="http://schemas.microsoft.com/office/drawing/2014/main" id="{55FCEEAC-C0BC-451C-B839-C6B1D17369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7408" y="4503673"/>
            <a:ext cx="3329874" cy="18181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ity scale under blue sky">
            <a:extLst>
              <a:ext uri="{FF2B5EF4-FFF2-40B4-BE49-F238E27FC236}">
                <a16:creationId xmlns:a16="http://schemas.microsoft.com/office/drawing/2014/main" id="{AF0FD1DE-CE8B-4A8C-95FE-1A52CB5141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6752" y="513373"/>
            <a:ext cx="2891007" cy="19283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utton Clip Art">
            <a:extLst>
              <a:ext uri="{FF2B5EF4-FFF2-40B4-BE49-F238E27FC236}">
                <a16:creationId xmlns:a16="http://schemas.microsoft.com/office/drawing/2014/main" id="{9E06E0C4-0BFC-4DE1-AD2C-2D80EC4D6B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4505" y="3132400"/>
            <a:ext cx="2052718" cy="10263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ncrete structure with black texts">
            <a:extLst>
              <a:ext uri="{FF2B5EF4-FFF2-40B4-BE49-F238E27FC236}">
                <a16:creationId xmlns:a16="http://schemas.microsoft.com/office/drawing/2014/main" id="{65D7B9C1-A2FD-4E09-9635-D1E70B3051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9483" y="516512"/>
            <a:ext cx="2891007" cy="1928302"/>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056429B-A272-499C-BBD8-631566B232CD}"/>
              </a:ext>
            </a:extLst>
          </p:cNvPr>
          <p:cNvSpPr/>
          <p:nvPr/>
        </p:nvSpPr>
        <p:spPr>
          <a:xfrm>
            <a:off x="8790238" y="4469423"/>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t>
            </a:r>
          </a:p>
        </p:txBody>
      </p:sp>
      <p:sp>
        <p:nvSpPr>
          <p:cNvPr id="55" name="Rectangle 54">
            <a:extLst>
              <a:ext uri="{FF2B5EF4-FFF2-40B4-BE49-F238E27FC236}">
                <a16:creationId xmlns:a16="http://schemas.microsoft.com/office/drawing/2014/main" id="{7BE4B71E-E7CF-46A9-B717-32BEBBC73914}"/>
              </a:ext>
            </a:extLst>
          </p:cNvPr>
          <p:cNvSpPr/>
          <p:nvPr/>
        </p:nvSpPr>
        <p:spPr>
          <a:xfrm>
            <a:off x="9422516" y="2967159"/>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56" name="Rectangle 55">
            <a:extLst>
              <a:ext uri="{FF2B5EF4-FFF2-40B4-BE49-F238E27FC236}">
                <a16:creationId xmlns:a16="http://schemas.microsoft.com/office/drawing/2014/main" id="{1D2C2F84-D5AE-4C28-87B1-D5093123E6B5}"/>
              </a:ext>
            </a:extLst>
          </p:cNvPr>
          <p:cNvSpPr/>
          <p:nvPr/>
        </p:nvSpPr>
        <p:spPr>
          <a:xfrm>
            <a:off x="9230665" y="1403513"/>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57" name="Rectangle 56">
            <a:extLst>
              <a:ext uri="{FF2B5EF4-FFF2-40B4-BE49-F238E27FC236}">
                <a16:creationId xmlns:a16="http://schemas.microsoft.com/office/drawing/2014/main" id="{58C6FFEB-5F14-4868-A81A-F5CC8B62245C}"/>
              </a:ext>
            </a:extLst>
          </p:cNvPr>
          <p:cNvSpPr/>
          <p:nvPr/>
        </p:nvSpPr>
        <p:spPr>
          <a:xfrm>
            <a:off x="5793128" y="4619976"/>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59" name="Rectangle 58">
            <a:extLst>
              <a:ext uri="{FF2B5EF4-FFF2-40B4-BE49-F238E27FC236}">
                <a16:creationId xmlns:a16="http://schemas.microsoft.com/office/drawing/2014/main" id="{52591766-6695-41A9-AB3E-106A78727E96}"/>
              </a:ext>
            </a:extLst>
          </p:cNvPr>
          <p:cNvSpPr/>
          <p:nvPr/>
        </p:nvSpPr>
        <p:spPr>
          <a:xfrm>
            <a:off x="2882851" y="2638146"/>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60" name="Rectangle 59">
            <a:extLst>
              <a:ext uri="{FF2B5EF4-FFF2-40B4-BE49-F238E27FC236}">
                <a16:creationId xmlns:a16="http://schemas.microsoft.com/office/drawing/2014/main" id="{E7BF30DB-723F-46CC-9D90-D9CA5E937CF7}"/>
              </a:ext>
            </a:extLst>
          </p:cNvPr>
          <p:cNvSpPr/>
          <p:nvPr/>
        </p:nvSpPr>
        <p:spPr>
          <a:xfrm>
            <a:off x="2731275" y="513373"/>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61" name="Rectangle 60">
            <a:extLst>
              <a:ext uri="{FF2B5EF4-FFF2-40B4-BE49-F238E27FC236}">
                <a16:creationId xmlns:a16="http://schemas.microsoft.com/office/drawing/2014/main" id="{94D59D04-A253-4D93-BE84-8D135B991011}"/>
              </a:ext>
            </a:extLst>
          </p:cNvPr>
          <p:cNvSpPr/>
          <p:nvPr/>
        </p:nvSpPr>
        <p:spPr>
          <a:xfrm>
            <a:off x="5984980" y="504817"/>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pic>
        <p:nvPicPr>
          <p:cNvPr id="62" name="Picture 61" descr="green leafed trees">
            <a:extLst>
              <a:ext uri="{FF2B5EF4-FFF2-40B4-BE49-F238E27FC236}">
                <a16:creationId xmlns:a16="http://schemas.microsoft.com/office/drawing/2014/main" id="{5D4B1F2B-7CCF-43CA-85A1-33D5FF9858B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4075" y="2539766"/>
            <a:ext cx="2891006" cy="19283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EAB4FAF2-D0C9-49C8-93F3-D68961D105A2}"/>
              </a:ext>
            </a:extLst>
          </p:cNvPr>
          <p:cNvSpPr/>
          <p:nvPr/>
        </p:nvSpPr>
        <p:spPr>
          <a:xfrm>
            <a:off x="5874075" y="2533175"/>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pic>
        <p:nvPicPr>
          <p:cNvPr id="65" name="Picture 6" descr="the globe">
            <a:extLst>
              <a:ext uri="{FF2B5EF4-FFF2-40B4-BE49-F238E27FC236}">
                <a16:creationId xmlns:a16="http://schemas.microsoft.com/office/drawing/2014/main" id="{1F4CB0E9-3CBA-4542-B9BF-D1BBD19481C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79579" y="142771"/>
            <a:ext cx="1172445" cy="115681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8" descr="Al Listen! Clip Art">
            <a:extLst>
              <a:ext uri="{FF2B5EF4-FFF2-40B4-BE49-F238E27FC236}">
                <a16:creationId xmlns:a16="http://schemas.microsoft.com/office/drawing/2014/main" id="{1BFA1A49-35ED-400A-AE5E-569094A112B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136" t="7333" r="6368" b="37177"/>
          <a:stretch/>
        </p:blipFill>
        <p:spPr bwMode="auto">
          <a:xfrm>
            <a:off x="3266554" y="4541092"/>
            <a:ext cx="2087255" cy="1741747"/>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a:extLst>
              <a:ext uri="{FF2B5EF4-FFF2-40B4-BE49-F238E27FC236}">
                <a16:creationId xmlns:a16="http://schemas.microsoft.com/office/drawing/2014/main" id="{7A8EB5FB-DFE1-4E68-AB59-90A92D9CF082}"/>
              </a:ext>
            </a:extLst>
          </p:cNvPr>
          <p:cNvSpPr/>
          <p:nvPr/>
        </p:nvSpPr>
        <p:spPr>
          <a:xfrm>
            <a:off x="3013724" y="4630554"/>
            <a:ext cx="383703" cy="3011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Tree>
    <p:extLst>
      <p:ext uri="{BB962C8B-B14F-4D97-AF65-F5344CB8AC3E}">
        <p14:creationId xmlns:p14="http://schemas.microsoft.com/office/powerpoint/2010/main" val="30781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5" name="Title 1"/>
          <p:cNvSpPr>
            <a:spLocks noGrp="1"/>
          </p:cNvSpPr>
          <p:nvPr>
            <p:ph type="title" idx="4294967295"/>
          </p:nvPr>
        </p:nvSpPr>
        <p:spPr>
          <a:xfrm>
            <a:off x="0" y="0"/>
            <a:ext cx="6484938" cy="1325563"/>
          </a:xfrm>
        </p:spPr>
        <p:txBody>
          <a:bodyPr>
            <a:normAutofit/>
          </a:bodyPr>
          <a:lstStyle/>
          <a:p>
            <a:r>
              <a:rPr lang="en-GB" sz="3600" b="1" dirty="0">
                <a:solidFill>
                  <a:schemeClr val="bg1"/>
                </a:solidFill>
                <a:latin typeface="Century Gothic" panose="020B0502020202020204" pitchFamily="34" charset="0"/>
              </a:rPr>
              <a:t>¿A, e, </a:t>
            </a:r>
            <a:r>
              <a:rPr lang="en-GB" sz="3600" b="1" dirty="0" err="1">
                <a:solidFill>
                  <a:schemeClr val="bg1"/>
                </a:solidFill>
                <a:latin typeface="Century Gothic" panose="020B0502020202020204" pitchFamily="34" charset="0"/>
              </a:rPr>
              <a:t>i</a:t>
            </a:r>
            <a:r>
              <a:rPr lang="en-GB" sz="3600" b="1" dirty="0">
                <a:solidFill>
                  <a:schemeClr val="bg1"/>
                </a:solidFill>
                <a:latin typeface="Century Gothic" panose="020B0502020202020204" pitchFamily="34" charset="0"/>
              </a:rPr>
              <a:t>, o, u?</a:t>
            </a:r>
            <a:endParaRPr lang="en-GB" sz="3600" b="1" dirty="0">
              <a:solidFill>
                <a:schemeClr val="bg1"/>
              </a:solidFill>
            </a:endParaRPr>
          </a:p>
        </p:txBody>
      </p:sp>
      <p:sp>
        <p:nvSpPr>
          <p:cNvPr id="12" name="TextBox 11">
            <a:extLst>
              <a:ext uri="{FF2B5EF4-FFF2-40B4-BE49-F238E27FC236}">
                <a16:creationId xmlns:a16="http://schemas.microsoft.com/office/drawing/2014/main" id="{6A500173-7AE1-4980-9C52-2DFAE38768EA}"/>
              </a:ext>
            </a:extLst>
          </p:cNvPr>
          <p:cNvSpPr txBox="1"/>
          <p:nvPr/>
        </p:nvSpPr>
        <p:spPr>
          <a:xfrm>
            <a:off x="534011" y="1287922"/>
            <a:ext cx="4142918" cy="64633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Persona A</a:t>
            </a:r>
          </a:p>
        </p:txBody>
      </p:sp>
      <p:sp>
        <p:nvSpPr>
          <p:cNvPr id="30" name="TextBox 29">
            <a:extLst>
              <a:ext uri="{FF2B5EF4-FFF2-40B4-BE49-F238E27FC236}">
                <a16:creationId xmlns:a16="http://schemas.microsoft.com/office/drawing/2014/main" id="{6A500173-7AE1-4980-9C52-2DFAE38768EA}"/>
              </a:ext>
            </a:extLst>
          </p:cNvPr>
          <p:cNvSpPr txBox="1"/>
          <p:nvPr/>
        </p:nvSpPr>
        <p:spPr>
          <a:xfrm>
            <a:off x="7018949" y="1227700"/>
            <a:ext cx="4142918" cy="64633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Persona B</a:t>
            </a:r>
          </a:p>
        </p:txBody>
      </p:sp>
      <p:sp>
        <p:nvSpPr>
          <p:cNvPr id="31" name="Rectangle 30"/>
          <p:cNvSpPr/>
          <p:nvPr/>
        </p:nvSpPr>
        <p:spPr>
          <a:xfrm rot="5400000">
            <a:off x="5777343" y="1345538"/>
            <a:ext cx="63325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33333"/>
                </a:solidFill>
                <a:effectLst/>
                <a:uLnTx/>
                <a:uFillTx/>
                <a:latin typeface="Helvetica Neue"/>
                <a:ea typeface="+mn-ea"/>
                <a:cs typeface="+mn-cs"/>
              </a:rPr>
              <a:t>✄</a:t>
            </a:r>
            <a:endParaRPr kumimoji="0" lang="en-GB" sz="24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2" name="TextBox 31"/>
          <p:cNvSpPr txBox="1"/>
          <p:nvPr/>
        </p:nvSpPr>
        <p:spPr>
          <a:xfrm rot="5400000">
            <a:off x="3891564" y="3892002"/>
            <a:ext cx="4498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rPr>
              <a:t>- - - - - - - - - - - - - - - - - - - - - - - - - - - - - - -</a:t>
            </a:r>
          </a:p>
        </p:txBody>
      </p:sp>
      <p:sp>
        <p:nvSpPr>
          <p:cNvPr id="20" name="Rounded Rectangle 11" descr="background rectangle&#10;">
            <a:extLst>
              <a:ext uri="{FF2B5EF4-FFF2-40B4-BE49-F238E27FC236}">
                <a16:creationId xmlns:a16="http://schemas.microsoft.com/office/drawing/2014/main" id="{9268BA27-9508-448E-9915-ACE234D74542}"/>
              </a:ext>
            </a:extLst>
          </p:cNvPr>
          <p:cNvSpPr/>
          <p:nvPr/>
        </p:nvSpPr>
        <p:spPr>
          <a:xfrm>
            <a:off x="9823939" y="93581"/>
            <a:ext cx="2177562" cy="657122"/>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Title 2">
            <a:extLst>
              <a:ext uri="{FF2B5EF4-FFF2-40B4-BE49-F238E27FC236}">
                <a16:creationId xmlns:a16="http://schemas.microsoft.com/office/drawing/2014/main" id="{89A9CC99-6E6F-BA4F-8531-09C581FE85E7}"/>
              </a:ext>
            </a:extLst>
          </p:cNvPr>
          <p:cNvSpPr txBox="1">
            <a:spLocks/>
          </p:cNvSpPr>
          <p:nvPr/>
        </p:nvSpPr>
        <p:spPr>
          <a:xfrm>
            <a:off x="9823939" y="46689"/>
            <a:ext cx="2285775" cy="769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hablar / escuchar / escribir</a:t>
            </a:r>
            <a:endParaRPr kumimoji="0" lang="en-US"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graphicFrame>
        <p:nvGraphicFramePr>
          <p:cNvPr id="24" name="Table 2">
            <a:extLst>
              <a:ext uri="{FF2B5EF4-FFF2-40B4-BE49-F238E27FC236}">
                <a16:creationId xmlns:a16="http://schemas.microsoft.com/office/drawing/2014/main" id="{2930D95B-43A4-46BB-9AA3-834E6A52A0B0}"/>
              </a:ext>
            </a:extLst>
          </p:cNvPr>
          <p:cNvGraphicFramePr>
            <a:graphicFrameLocks noGrp="1"/>
          </p:cNvGraphicFramePr>
          <p:nvPr/>
        </p:nvGraphicFramePr>
        <p:xfrm>
          <a:off x="6801649" y="2007544"/>
          <a:ext cx="4883481" cy="4114800"/>
        </p:xfrm>
        <a:graphic>
          <a:graphicData uri="http://schemas.openxmlformats.org/drawingml/2006/table">
            <a:tbl>
              <a:tblPr firstRow="1" bandRow="1">
                <a:tableStyleId>{8A107856-5554-42FB-B03E-39F5DBC370BA}</a:tableStyleId>
              </a:tblPr>
              <a:tblGrid>
                <a:gridCol w="4883481">
                  <a:extLst>
                    <a:ext uri="{9D8B030D-6E8A-4147-A177-3AD203B41FA5}">
                      <a16:colId xmlns:a16="http://schemas.microsoft.com/office/drawing/2014/main" val="3887794188"/>
                    </a:ext>
                  </a:extLst>
                </a:gridCol>
              </a:tblGrid>
              <a:tr h="3872019">
                <a:tc>
                  <a:txBody>
                    <a:bodyPr/>
                    <a:lstStyle/>
                    <a:p>
                      <a:r>
                        <a:rPr lang="en-GB" sz="2400" b="0" kern="1200" dirty="0">
                          <a:solidFill>
                            <a:schemeClr val="dk1"/>
                          </a:solidFill>
                          <a:effectLst/>
                          <a:latin typeface="+mn-lt"/>
                          <a:ea typeface="+mn-ea"/>
                          <a:cs typeface="+mn-cs"/>
                        </a:rPr>
                        <a:t>M_ c_ _</a:t>
                      </a:r>
                      <a:r>
                        <a:rPr lang="en-GB" sz="2400" b="0" kern="1200" dirty="0" err="1">
                          <a:solidFill>
                            <a:schemeClr val="dk1"/>
                          </a:solidFill>
                          <a:effectLst/>
                          <a:latin typeface="+mn-lt"/>
                          <a:ea typeface="+mn-ea"/>
                          <a:cs typeface="+mn-cs"/>
                        </a:rPr>
                        <a:t>udad</a:t>
                      </a:r>
                      <a:r>
                        <a:rPr lang="en-GB" sz="2400" b="0" kern="1200" dirty="0">
                          <a:solidFill>
                            <a:schemeClr val="dk1"/>
                          </a:solidFill>
                          <a:effectLst/>
                          <a:latin typeface="+mn-lt"/>
                          <a:ea typeface="+mn-ea"/>
                          <a:cs typeface="+mn-cs"/>
                        </a:rPr>
                        <a:t> es </a:t>
                      </a:r>
                      <a:r>
                        <a:rPr lang="en-GB" sz="2400" b="0" kern="1200" dirty="0" err="1">
                          <a:solidFill>
                            <a:schemeClr val="dk1"/>
                          </a:solidFill>
                          <a:effectLst/>
                          <a:latin typeface="+mn-lt"/>
                          <a:ea typeface="+mn-ea"/>
                          <a:cs typeface="+mn-cs"/>
                        </a:rPr>
                        <a:t>int_resant</a:t>
                      </a:r>
                      <a:r>
                        <a:rPr lang="en-GB" sz="2400" b="0" kern="1200" dirty="0">
                          <a:solidFill>
                            <a:schemeClr val="dk1"/>
                          </a:solidFill>
                          <a:effectLst/>
                          <a:latin typeface="+mn-lt"/>
                          <a:ea typeface="+mn-ea"/>
                          <a:cs typeface="+mn-cs"/>
                        </a:rPr>
                        <a:t>_ y </a:t>
                      </a:r>
                      <a:r>
                        <a:rPr lang="en-GB" sz="2400" b="0" kern="1200" dirty="0" err="1">
                          <a:solidFill>
                            <a:schemeClr val="dk1"/>
                          </a:solidFill>
                          <a:effectLst/>
                          <a:latin typeface="+mn-lt"/>
                          <a:ea typeface="+mn-ea"/>
                          <a:cs typeface="+mn-cs"/>
                        </a:rPr>
                        <a:t>b_nit</a:t>
                      </a:r>
                      <a:r>
                        <a:rPr lang="en-GB" sz="2400" b="0" kern="1200" dirty="0">
                          <a:solidFill>
                            <a:schemeClr val="dk1"/>
                          </a:solidFill>
                          <a:effectLst/>
                          <a:latin typeface="+mn-lt"/>
                          <a:ea typeface="+mn-ea"/>
                          <a:cs typeface="+mn-cs"/>
                        </a:rPr>
                        <a:t>_. </a:t>
                      </a:r>
                      <a:r>
                        <a:rPr lang="en-GB" sz="2400" b="0" kern="1200" dirty="0" err="1">
                          <a:solidFill>
                            <a:schemeClr val="dk1"/>
                          </a:solidFill>
                          <a:effectLst/>
                          <a:latin typeface="+mn-lt"/>
                          <a:ea typeface="+mn-ea"/>
                          <a:cs typeface="+mn-cs"/>
                        </a:rPr>
                        <a:t>H_y</a:t>
                      </a:r>
                      <a:r>
                        <a:rPr lang="en-GB" sz="2400" b="0" kern="1200" dirty="0">
                          <a:solidFill>
                            <a:schemeClr val="dk1"/>
                          </a:solidFill>
                          <a:effectLst/>
                          <a:latin typeface="+mn-lt"/>
                          <a:ea typeface="+mn-ea"/>
                          <a:cs typeface="+mn-cs"/>
                        </a:rPr>
                        <a:t> t_ _</a:t>
                      </a:r>
                      <a:r>
                        <a:rPr lang="en-GB" sz="2400" b="0" kern="1200" dirty="0" err="1">
                          <a:solidFill>
                            <a:schemeClr val="dk1"/>
                          </a:solidFill>
                          <a:effectLst/>
                          <a:latin typeface="+mn-lt"/>
                          <a:ea typeface="+mn-ea"/>
                          <a:cs typeface="+mn-cs"/>
                        </a:rPr>
                        <a:t>ndas</a:t>
                      </a:r>
                      <a:r>
                        <a:rPr lang="en-GB" sz="2400" b="0" kern="1200" dirty="0">
                          <a:solidFill>
                            <a:schemeClr val="dk1"/>
                          </a:solidFill>
                          <a:effectLst/>
                          <a:latin typeface="+mn-lt"/>
                          <a:ea typeface="+mn-ea"/>
                          <a:cs typeface="+mn-cs"/>
                        </a:rPr>
                        <a:t>, un </a:t>
                      </a:r>
                      <a:r>
                        <a:rPr lang="en-GB" sz="2400" b="0" kern="1200" dirty="0" err="1">
                          <a:solidFill>
                            <a:schemeClr val="dk1"/>
                          </a:solidFill>
                          <a:effectLst/>
                          <a:latin typeface="+mn-lt"/>
                          <a:ea typeface="+mn-ea"/>
                          <a:cs typeface="+mn-cs"/>
                        </a:rPr>
                        <a:t>m_rc_d</a:t>
                      </a:r>
                      <a:r>
                        <a:rPr lang="en-GB" sz="2400" b="0" kern="1200" dirty="0">
                          <a:solidFill>
                            <a:schemeClr val="dk1"/>
                          </a:solidFill>
                          <a:effectLst/>
                          <a:latin typeface="+mn-lt"/>
                          <a:ea typeface="+mn-ea"/>
                          <a:cs typeface="+mn-cs"/>
                        </a:rPr>
                        <a:t>_, un </a:t>
                      </a:r>
                      <a:r>
                        <a:rPr lang="en-GB" sz="2400" b="0" kern="1200" dirty="0" err="1">
                          <a:solidFill>
                            <a:schemeClr val="dk1"/>
                          </a:solidFill>
                          <a:effectLst/>
                          <a:latin typeface="+mn-lt"/>
                          <a:ea typeface="+mn-ea"/>
                          <a:cs typeface="+mn-cs"/>
                        </a:rPr>
                        <a:t>m_s</a:t>
                      </a:r>
                      <a:r>
                        <a:rPr lang="en-GB" sz="2400" b="0" kern="1200" dirty="0">
                          <a:solidFill>
                            <a:schemeClr val="dk1"/>
                          </a:solidFill>
                          <a:effectLst/>
                          <a:latin typeface="+mn-lt"/>
                          <a:ea typeface="+mn-ea"/>
                          <a:cs typeface="+mn-cs"/>
                        </a:rPr>
                        <a:t>_ _, una </a:t>
                      </a:r>
                      <a:r>
                        <a:rPr lang="en-GB" sz="2400" b="0" kern="1200" dirty="0" err="1">
                          <a:solidFill>
                            <a:schemeClr val="dk1"/>
                          </a:solidFill>
                          <a:effectLst/>
                          <a:latin typeface="+mn-lt"/>
                          <a:ea typeface="+mn-ea"/>
                          <a:cs typeface="+mn-cs"/>
                        </a:rPr>
                        <a:t>igl_s</a:t>
                      </a:r>
                      <a:r>
                        <a:rPr lang="en-GB" sz="2400" b="0" kern="1200" dirty="0">
                          <a:solidFill>
                            <a:schemeClr val="dk1"/>
                          </a:solidFill>
                          <a:effectLst/>
                          <a:latin typeface="+mn-lt"/>
                          <a:ea typeface="+mn-ea"/>
                          <a:cs typeface="+mn-cs"/>
                        </a:rPr>
                        <a:t>_ _ y dos </a:t>
                      </a:r>
                      <a:r>
                        <a:rPr lang="en-GB" sz="2400" b="0" kern="1200" dirty="0" err="1">
                          <a:solidFill>
                            <a:schemeClr val="dk1"/>
                          </a:solidFill>
                          <a:effectLst/>
                          <a:latin typeface="+mn-lt"/>
                          <a:ea typeface="+mn-ea"/>
                          <a:cs typeface="+mn-cs"/>
                        </a:rPr>
                        <a:t>b_nc_s</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T_mb_én</a:t>
                      </a:r>
                      <a:r>
                        <a:rPr lang="en-GB" sz="2400" b="0" kern="1200" dirty="0">
                          <a:solidFill>
                            <a:schemeClr val="dk1"/>
                          </a:solidFill>
                          <a:effectLst/>
                          <a:latin typeface="+mn-lt"/>
                          <a:ea typeface="+mn-ea"/>
                          <a:cs typeface="+mn-cs"/>
                        </a:rPr>
                        <a:t> t_ _n_ </a:t>
                      </a:r>
                      <a:r>
                        <a:rPr lang="en-GB" sz="2400" b="0" kern="1200" dirty="0" err="1">
                          <a:solidFill>
                            <a:schemeClr val="dk1"/>
                          </a:solidFill>
                          <a:effectLst/>
                          <a:latin typeface="+mn-lt"/>
                          <a:ea typeface="+mn-ea"/>
                          <a:cs typeface="+mn-cs"/>
                        </a:rPr>
                        <a:t>n_t_ral_za</a:t>
                      </a:r>
                      <a:r>
                        <a:rPr lang="en-GB" sz="2400" b="0" kern="1200" dirty="0">
                          <a:solidFill>
                            <a:schemeClr val="dk1"/>
                          </a:solidFill>
                          <a:effectLst/>
                          <a:latin typeface="+mn-lt"/>
                          <a:ea typeface="+mn-ea"/>
                          <a:cs typeface="+mn-cs"/>
                        </a:rPr>
                        <a:t>: hay un </a:t>
                      </a:r>
                      <a:r>
                        <a:rPr lang="en-GB" sz="2400" b="0" kern="1200" dirty="0" err="1">
                          <a:solidFill>
                            <a:schemeClr val="dk1"/>
                          </a:solidFill>
                          <a:effectLst/>
                          <a:latin typeface="+mn-lt"/>
                          <a:ea typeface="+mn-ea"/>
                          <a:cs typeface="+mn-cs"/>
                        </a:rPr>
                        <a:t>rí</a:t>
                      </a:r>
                      <a:r>
                        <a:rPr lang="en-GB" sz="2400" b="0" kern="1200" dirty="0">
                          <a:solidFill>
                            <a:schemeClr val="dk1"/>
                          </a:solidFill>
                          <a:effectLst/>
                          <a:latin typeface="+mn-lt"/>
                          <a:ea typeface="+mn-ea"/>
                          <a:cs typeface="+mn-cs"/>
                        </a:rPr>
                        <a:t>_ _</a:t>
                      </a:r>
                      <a:r>
                        <a:rPr lang="en-GB" sz="2400" b="0" kern="1200" dirty="0" err="1">
                          <a:solidFill>
                            <a:schemeClr val="dk1"/>
                          </a:solidFill>
                          <a:effectLst/>
                          <a:latin typeface="+mn-lt"/>
                          <a:ea typeface="+mn-ea"/>
                          <a:cs typeface="+mn-cs"/>
                        </a:rPr>
                        <a:t>ntr</a:t>
                      </a:r>
                      <a:r>
                        <a:rPr lang="en-GB" sz="2400" b="0" kern="1200" dirty="0">
                          <a:solidFill>
                            <a:schemeClr val="dk1"/>
                          </a:solidFill>
                          <a:effectLst/>
                          <a:latin typeface="+mn-lt"/>
                          <a:ea typeface="+mn-ea"/>
                          <a:cs typeface="+mn-cs"/>
                        </a:rPr>
                        <a:t>_ </a:t>
                      </a:r>
                      <a:r>
                        <a:rPr lang="en-GB" sz="2400" b="0" kern="1200" dirty="0" err="1">
                          <a:solidFill>
                            <a:schemeClr val="dk1"/>
                          </a:solidFill>
                          <a:effectLst/>
                          <a:latin typeface="+mn-lt"/>
                          <a:ea typeface="+mn-ea"/>
                          <a:cs typeface="+mn-cs"/>
                        </a:rPr>
                        <a:t>árb_l_s</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m_y</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v_rd_s</a:t>
                      </a:r>
                      <a:r>
                        <a:rPr lang="en-GB" sz="2400" b="0" kern="1200" dirty="0">
                          <a:solidFill>
                            <a:schemeClr val="dk1"/>
                          </a:solidFill>
                          <a:effectLst/>
                          <a:latin typeface="+mn-lt"/>
                          <a:ea typeface="+mn-ea"/>
                          <a:cs typeface="+mn-cs"/>
                        </a:rPr>
                        <a:t>.</a:t>
                      </a:r>
                    </a:p>
                    <a:p>
                      <a:endParaRPr lang="en-GB" sz="2400" b="0" kern="1200" dirty="0">
                        <a:solidFill>
                          <a:schemeClr val="dk1"/>
                        </a:solidFill>
                        <a:effectLst/>
                        <a:latin typeface="+mn-lt"/>
                        <a:ea typeface="+mn-ea"/>
                        <a:cs typeface="+mn-cs"/>
                      </a:endParaRPr>
                    </a:p>
                    <a:p>
                      <a:r>
                        <a:rPr lang="en-GB" sz="2400" b="0" kern="1200" dirty="0">
                          <a:solidFill>
                            <a:schemeClr val="dk1"/>
                          </a:solidFill>
                          <a:effectLst/>
                          <a:latin typeface="+mn-lt"/>
                          <a:ea typeface="+mn-ea"/>
                          <a:cs typeface="+mn-cs"/>
                        </a:rPr>
                        <a:t>Mi </a:t>
                      </a:r>
                      <a:r>
                        <a:rPr lang="en-GB" sz="2400" b="0" kern="1200" dirty="0" err="1">
                          <a:solidFill>
                            <a:schemeClr val="dk1"/>
                          </a:solidFill>
                          <a:effectLst/>
                          <a:latin typeface="+mn-lt"/>
                          <a:ea typeface="+mn-ea"/>
                          <a:cs typeface="+mn-cs"/>
                        </a:rPr>
                        <a:t>escuela</a:t>
                      </a:r>
                      <a:r>
                        <a:rPr lang="en-GB" sz="2400" b="0" kern="1200" dirty="0">
                          <a:solidFill>
                            <a:schemeClr val="dk1"/>
                          </a:solidFill>
                          <a:effectLst/>
                          <a:latin typeface="+mn-lt"/>
                          <a:ea typeface="+mn-ea"/>
                          <a:cs typeface="+mn-cs"/>
                        </a:rPr>
                        <a:t> es </a:t>
                      </a:r>
                      <a:r>
                        <a:rPr lang="en-GB" sz="2400" b="0" kern="1200" dirty="0" err="1">
                          <a:solidFill>
                            <a:schemeClr val="dk1"/>
                          </a:solidFill>
                          <a:effectLst/>
                          <a:latin typeface="+mn-lt"/>
                          <a:ea typeface="+mn-ea"/>
                          <a:cs typeface="+mn-cs"/>
                        </a:rPr>
                        <a:t>muy</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buena</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puedo</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participar</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deportes</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grupo</a:t>
                      </a:r>
                      <a:r>
                        <a:rPr lang="en-GB" sz="2400" b="0" kern="1200" dirty="0">
                          <a:solidFill>
                            <a:schemeClr val="dk1"/>
                          </a:solidFill>
                          <a:effectLst/>
                          <a:latin typeface="+mn-lt"/>
                          <a:ea typeface="+mn-ea"/>
                          <a:cs typeface="+mn-cs"/>
                        </a:rPr>
                        <a:t> y </a:t>
                      </a:r>
                      <a:r>
                        <a:rPr lang="en-GB" sz="2400" b="0" kern="1200" dirty="0" err="1">
                          <a:solidFill>
                            <a:schemeClr val="dk1"/>
                          </a:solidFill>
                          <a:effectLst/>
                          <a:latin typeface="+mn-lt"/>
                          <a:ea typeface="+mn-ea"/>
                          <a:cs typeface="+mn-cs"/>
                        </a:rPr>
                        <a:t>también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puedo</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estudiar</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ciencia</a:t>
                      </a:r>
                      <a:r>
                        <a:rPr lang="en-GB" sz="2400" b="0" kern="1200" dirty="0">
                          <a:solidFill>
                            <a:schemeClr val="dk1"/>
                          </a:solidFill>
                          <a:effectLst/>
                          <a:latin typeface="+mn-lt"/>
                          <a:ea typeface="+mn-ea"/>
                          <a:cs typeface="+mn-cs"/>
                        </a:rPr>
                        <a:t> y </a:t>
                      </a:r>
                      <a:r>
                        <a:rPr lang="en-GB" sz="2400" b="0" kern="1200" dirty="0" err="1">
                          <a:solidFill>
                            <a:schemeClr val="dk1"/>
                          </a:solidFill>
                          <a:effectLst/>
                          <a:latin typeface="+mn-lt"/>
                          <a:ea typeface="+mn-ea"/>
                          <a:cs typeface="+mn-cs"/>
                        </a:rPr>
                        <a:t>arte</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Puedo</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caminar</a:t>
                      </a:r>
                      <a:r>
                        <a:rPr lang="en-GB" sz="2400" b="0" kern="1200" dirty="0">
                          <a:solidFill>
                            <a:schemeClr val="dk1"/>
                          </a:solidFill>
                          <a:effectLst/>
                          <a:latin typeface="+mn-lt"/>
                          <a:ea typeface="+mn-ea"/>
                          <a:cs typeface="+mn-cs"/>
                        </a:rPr>
                        <a:t> a la </a:t>
                      </a:r>
                      <a:r>
                        <a:rPr lang="en-GB" sz="2400" b="0" kern="1200" dirty="0" err="1">
                          <a:solidFill>
                            <a:schemeClr val="dk1"/>
                          </a:solidFill>
                          <a:effectLst/>
                          <a:latin typeface="+mn-lt"/>
                          <a:ea typeface="+mn-ea"/>
                          <a:cs typeface="+mn-cs"/>
                        </a:rPr>
                        <a:t>escuela</a:t>
                      </a:r>
                      <a:r>
                        <a:rPr lang="en-GB" sz="2400" b="0" kern="1200" dirty="0">
                          <a:solidFill>
                            <a:schemeClr val="dk1"/>
                          </a:solidFill>
                          <a:effectLst/>
                          <a:latin typeface="+mn-lt"/>
                          <a:ea typeface="+mn-ea"/>
                          <a:cs typeface="+mn-cs"/>
                        </a:rPr>
                        <a:t> o </a:t>
                      </a:r>
                      <a:r>
                        <a:rPr lang="en-GB" sz="2400" b="0" kern="1200" dirty="0" err="1">
                          <a:solidFill>
                            <a:schemeClr val="dk1"/>
                          </a:solidFill>
                          <a:effectLst/>
                          <a:latin typeface="+mn-lt"/>
                          <a:ea typeface="+mn-ea"/>
                          <a:cs typeface="+mn-cs"/>
                        </a:rPr>
                        <a:t>ir</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bicicleta</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porque</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está</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cerca</a:t>
                      </a:r>
                      <a:r>
                        <a:rPr lang="en-GB" sz="2400" b="0" kern="1200" dirty="0">
                          <a:solidFill>
                            <a:schemeClr val="dk1"/>
                          </a:solidFill>
                          <a:effectLst/>
                          <a:latin typeface="+mn-lt"/>
                          <a:ea typeface="+mn-ea"/>
                          <a:cs typeface="+mn-cs"/>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92913307"/>
                  </a:ext>
                </a:extLst>
              </a:tr>
            </a:tbl>
          </a:graphicData>
        </a:graphic>
      </p:graphicFrame>
      <p:graphicFrame>
        <p:nvGraphicFramePr>
          <p:cNvPr id="25" name="Table 2">
            <a:extLst>
              <a:ext uri="{FF2B5EF4-FFF2-40B4-BE49-F238E27FC236}">
                <a16:creationId xmlns:a16="http://schemas.microsoft.com/office/drawing/2014/main" id="{06D0B2CA-1250-4D1E-B169-35F1153A20DC}"/>
              </a:ext>
            </a:extLst>
          </p:cNvPr>
          <p:cNvGraphicFramePr>
            <a:graphicFrameLocks noGrp="1"/>
          </p:cNvGraphicFramePr>
          <p:nvPr/>
        </p:nvGraphicFramePr>
        <p:xfrm>
          <a:off x="534011" y="2032776"/>
          <a:ext cx="4883481" cy="4114800"/>
        </p:xfrm>
        <a:graphic>
          <a:graphicData uri="http://schemas.openxmlformats.org/drawingml/2006/table">
            <a:tbl>
              <a:tblPr firstRow="1" bandRow="1">
                <a:tableStyleId>{8A107856-5554-42FB-B03E-39F5DBC370BA}</a:tableStyleId>
              </a:tblPr>
              <a:tblGrid>
                <a:gridCol w="4883481">
                  <a:extLst>
                    <a:ext uri="{9D8B030D-6E8A-4147-A177-3AD203B41FA5}">
                      <a16:colId xmlns:a16="http://schemas.microsoft.com/office/drawing/2014/main" val="3887794188"/>
                    </a:ext>
                  </a:extLst>
                </a:gridCol>
              </a:tblGrid>
              <a:tr h="3872018">
                <a:tc>
                  <a:txBody>
                    <a:bodyPr/>
                    <a:lstStyle/>
                    <a:p>
                      <a:r>
                        <a:rPr lang="en-GB" sz="2400" b="0" kern="1200" dirty="0">
                          <a:solidFill>
                            <a:schemeClr val="dk1"/>
                          </a:solidFill>
                          <a:effectLst/>
                          <a:latin typeface="+mn-lt"/>
                          <a:ea typeface="+mn-ea"/>
                          <a:cs typeface="+mn-cs"/>
                        </a:rPr>
                        <a:t>Mi ciudad es </a:t>
                      </a:r>
                      <a:r>
                        <a:rPr lang="en-GB" sz="2400" b="0" kern="1200" dirty="0" err="1">
                          <a:solidFill>
                            <a:schemeClr val="dk1"/>
                          </a:solidFill>
                          <a:effectLst/>
                          <a:latin typeface="+mn-lt"/>
                          <a:ea typeface="+mn-ea"/>
                          <a:cs typeface="+mn-cs"/>
                        </a:rPr>
                        <a:t>interesante</a:t>
                      </a:r>
                      <a:r>
                        <a:rPr lang="en-GB" sz="2400" b="0" kern="1200" dirty="0">
                          <a:solidFill>
                            <a:schemeClr val="dk1"/>
                          </a:solidFill>
                          <a:effectLst/>
                          <a:latin typeface="+mn-lt"/>
                          <a:ea typeface="+mn-ea"/>
                          <a:cs typeface="+mn-cs"/>
                        </a:rPr>
                        <a:t> y </a:t>
                      </a:r>
                      <a:r>
                        <a:rPr lang="en-GB" sz="2400" b="0" kern="1200" dirty="0" err="1">
                          <a:solidFill>
                            <a:schemeClr val="dk1"/>
                          </a:solidFill>
                          <a:effectLst/>
                          <a:latin typeface="+mn-lt"/>
                          <a:ea typeface="+mn-ea"/>
                          <a:cs typeface="+mn-cs"/>
                        </a:rPr>
                        <a:t>bonita</a:t>
                      </a:r>
                      <a:r>
                        <a:rPr lang="en-GB" sz="2400" b="0" kern="1200" dirty="0">
                          <a:solidFill>
                            <a:schemeClr val="dk1"/>
                          </a:solidFill>
                          <a:effectLst/>
                          <a:latin typeface="+mn-lt"/>
                          <a:ea typeface="+mn-ea"/>
                          <a:cs typeface="+mn-cs"/>
                        </a:rPr>
                        <a:t>. Hay tiendas, un </a:t>
                      </a:r>
                      <a:r>
                        <a:rPr lang="en-GB" sz="2400" b="0" kern="1200" dirty="0" err="1">
                          <a:solidFill>
                            <a:schemeClr val="dk1"/>
                          </a:solidFill>
                          <a:effectLst/>
                          <a:latin typeface="+mn-lt"/>
                          <a:ea typeface="+mn-ea"/>
                          <a:cs typeface="+mn-cs"/>
                        </a:rPr>
                        <a:t>mercado</a:t>
                      </a:r>
                      <a:r>
                        <a:rPr lang="en-GB" sz="2400" b="0" kern="1200" dirty="0">
                          <a:solidFill>
                            <a:schemeClr val="dk1"/>
                          </a:solidFill>
                          <a:effectLst/>
                          <a:latin typeface="+mn-lt"/>
                          <a:ea typeface="+mn-ea"/>
                          <a:cs typeface="+mn-cs"/>
                        </a:rPr>
                        <a:t>, un </a:t>
                      </a:r>
                      <a:r>
                        <a:rPr lang="en-GB" sz="2400" b="0" kern="1200" dirty="0" err="1">
                          <a:solidFill>
                            <a:schemeClr val="dk1"/>
                          </a:solidFill>
                          <a:effectLst/>
                          <a:latin typeface="+mn-lt"/>
                          <a:ea typeface="+mn-ea"/>
                          <a:cs typeface="+mn-cs"/>
                        </a:rPr>
                        <a:t>museo</a:t>
                      </a:r>
                      <a:r>
                        <a:rPr lang="en-GB" sz="2400" b="0" kern="1200" dirty="0">
                          <a:solidFill>
                            <a:schemeClr val="dk1"/>
                          </a:solidFill>
                          <a:effectLst/>
                          <a:latin typeface="+mn-lt"/>
                          <a:ea typeface="+mn-ea"/>
                          <a:cs typeface="+mn-cs"/>
                        </a:rPr>
                        <a:t>, una </a:t>
                      </a:r>
                      <a:r>
                        <a:rPr lang="en-GB" sz="2400" b="0" kern="1200" dirty="0" err="1">
                          <a:solidFill>
                            <a:schemeClr val="dk1"/>
                          </a:solidFill>
                          <a:effectLst/>
                          <a:latin typeface="+mn-lt"/>
                          <a:ea typeface="+mn-ea"/>
                          <a:cs typeface="+mn-cs"/>
                        </a:rPr>
                        <a:t>iglesia</a:t>
                      </a:r>
                      <a:r>
                        <a:rPr lang="en-GB" sz="2400" b="0" kern="1200" dirty="0">
                          <a:solidFill>
                            <a:schemeClr val="dk1"/>
                          </a:solidFill>
                          <a:effectLst/>
                          <a:latin typeface="+mn-lt"/>
                          <a:ea typeface="+mn-ea"/>
                          <a:cs typeface="+mn-cs"/>
                        </a:rPr>
                        <a:t> y dos </a:t>
                      </a:r>
                      <a:r>
                        <a:rPr lang="en-GB" sz="2400" b="0" kern="1200" dirty="0" err="1">
                          <a:solidFill>
                            <a:schemeClr val="dk1"/>
                          </a:solidFill>
                          <a:effectLst/>
                          <a:latin typeface="+mn-lt"/>
                          <a:ea typeface="+mn-ea"/>
                          <a:cs typeface="+mn-cs"/>
                        </a:rPr>
                        <a:t>bancos</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También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tiene</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naturaleza</a:t>
                      </a:r>
                      <a:r>
                        <a:rPr lang="en-GB" sz="2400" b="0" kern="1200" dirty="0">
                          <a:solidFill>
                            <a:schemeClr val="dk1"/>
                          </a:solidFill>
                          <a:effectLst/>
                          <a:latin typeface="+mn-lt"/>
                          <a:ea typeface="+mn-ea"/>
                          <a:cs typeface="+mn-cs"/>
                        </a:rPr>
                        <a:t>: hay un </a:t>
                      </a:r>
                      <a:r>
                        <a:rPr lang="en-GB" sz="2400" b="0" kern="1200" dirty="0" err="1">
                          <a:solidFill>
                            <a:schemeClr val="dk1"/>
                          </a:solidFill>
                          <a:effectLst/>
                          <a:latin typeface="+mn-lt"/>
                          <a:ea typeface="+mn-ea"/>
                          <a:cs typeface="+mn-cs"/>
                        </a:rPr>
                        <a:t>río</a:t>
                      </a:r>
                      <a:r>
                        <a:rPr lang="en-GB" sz="2400" b="0" kern="1200" dirty="0">
                          <a:solidFill>
                            <a:schemeClr val="dk1"/>
                          </a:solidFill>
                          <a:effectLst/>
                          <a:latin typeface="+mn-lt"/>
                          <a:ea typeface="+mn-ea"/>
                          <a:cs typeface="+mn-cs"/>
                        </a:rPr>
                        <a:t> entre </a:t>
                      </a:r>
                      <a:r>
                        <a:rPr lang="en-GB" sz="2400" b="0" kern="1200" dirty="0" err="1">
                          <a:solidFill>
                            <a:schemeClr val="dk1"/>
                          </a:solidFill>
                          <a:effectLst/>
                          <a:latin typeface="+mn-lt"/>
                          <a:ea typeface="+mn-ea"/>
                          <a:cs typeface="+mn-cs"/>
                        </a:rPr>
                        <a:t>árboles</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muy</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verdes</a:t>
                      </a:r>
                      <a:r>
                        <a:rPr lang="en-GB" sz="2400" b="0" kern="1200" dirty="0">
                          <a:solidFill>
                            <a:schemeClr val="dk1"/>
                          </a:solidFill>
                          <a:effectLst/>
                          <a:latin typeface="+mn-lt"/>
                          <a:ea typeface="+mn-ea"/>
                          <a:cs typeface="+mn-cs"/>
                        </a:rPr>
                        <a:t>.</a:t>
                      </a:r>
                    </a:p>
                    <a:p>
                      <a:endParaRPr lang="en-GB" sz="2400" b="0" kern="1200" dirty="0">
                        <a:solidFill>
                          <a:schemeClr val="dk1"/>
                        </a:solidFill>
                        <a:effectLst/>
                        <a:latin typeface="+mn-lt"/>
                        <a:ea typeface="+mn-ea"/>
                        <a:cs typeface="+mn-cs"/>
                      </a:endParaRPr>
                    </a:p>
                    <a:p>
                      <a:r>
                        <a:rPr lang="en-GB" sz="2400" b="0" kern="1200" dirty="0">
                          <a:solidFill>
                            <a:schemeClr val="dk1"/>
                          </a:solidFill>
                          <a:effectLst/>
                          <a:latin typeface="+mn-lt"/>
                          <a:ea typeface="+mn-ea"/>
                          <a:cs typeface="+mn-cs"/>
                        </a:rPr>
                        <a:t>Mi _</a:t>
                      </a:r>
                      <a:r>
                        <a:rPr lang="en-GB" sz="2400" b="0" kern="1200" dirty="0" err="1">
                          <a:solidFill>
                            <a:schemeClr val="dk1"/>
                          </a:solidFill>
                          <a:effectLst/>
                          <a:latin typeface="+mn-lt"/>
                          <a:ea typeface="+mn-ea"/>
                          <a:cs typeface="+mn-cs"/>
                        </a:rPr>
                        <a:t>sc</a:t>
                      </a:r>
                      <a:r>
                        <a:rPr lang="en-GB" sz="2400" b="0" kern="1200" dirty="0">
                          <a:solidFill>
                            <a:schemeClr val="dk1"/>
                          </a:solidFill>
                          <a:effectLst/>
                          <a:latin typeface="+mn-lt"/>
                          <a:ea typeface="+mn-ea"/>
                          <a:cs typeface="+mn-cs"/>
                        </a:rPr>
                        <a:t>_ _la es </a:t>
                      </a:r>
                      <a:r>
                        <a:rPr lang="en-GB" sz="2400" b="0" kern="1200" dirty="0" err="1">
                          <a:solidFill>
                            <a:schemeClr val="dk1"/>
                          </a:solidFill>
                          <a:effectLst/>
                          <a:latin typeface="+mn-lt"/>
                          <a:ea typeface="+mn-ea"/>
                          <a:cs typeface="+mn-cs"/>
                        </a:rPr>
                        <a:t>m_y</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b_en</a:t>
                      </a:r>
                      <a:r>
                        <a:rPr lang="en-GB" sz="2400" b="0" kern="1200" dirty="0">
                          <a:solidFill>
                            <a:schemeClr val="dk1"/>
                          </a:solidFill>
                          <a:effectLst/>
                          <a:latin typeface="+mn-lt"/>
                          <a:ea typeface="+mn-ea"/>
                          <a:cs typeface="+mn-cs"/>
                        </a:rPr>
                        <a:t>_, </a:t>
                      </a:r>
                      <a:r>
                        <a:rPr lang="en-GB" sz="2400" b="0" kern="1200" dirty="0" err="1">
                          <a:solidFill>
                            <a:schemeClr val="dk1"/>
                          </a:solidFill>
                          <a:effectLst/>
                          <a:latin typeface="+mn-lt"/>
                          <a:ea typeface="+mn-ea"/>
                          <a:cs typeface="+mn-cs"/>
                        </a:rPr>
                        <a:t>p_ed</a:t>
                      </a:r>
                      <a:r>
                        <a:rPr lang="en-GB" sz="2400" b="0" kern="1200" dirty="0">
                          <a:solidFill>
                            <a:schemeClr val="dk1"/>
                          </a:solidFill>
                          <a:effectLst/>
                          <a:latin typeface="+mn-lt"/>
                          <a:ea typeface="+mn-ea"/>
                          <a:cs typeface="+mn-cs"/>
                        </a:rPr>
                        <a:t>_ </a:t>
                      </a:r>
                      <a:r>
                        <a:rPr lang="en-GB" sz="2400" b="0" kern="1200" dirty="0" err="1">
                          <a:solidFill>
                            <a:schemeClr val="dk1"/>
                          </a:solidFill>
                          <a:effectLst/>
                          <a:latin typeface="+mn-lt"/>
                          <a:ea typeface="+mn-ea"/>
                          <a:cs typeface="+mn-cs"/>
                        </a:rPr>
                        <a:t>p_rtic_par</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d_p_rt_s</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en</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gr_p</a:t>
                      </a:r>
                      <a:r>
                        <a:rPr lang="en-GB" sz="2400" b="0" kern="1200" dirty="0">
                          <a:solidFill>
                            <a:schemeClr val="dk1"/>
                          </a:solidFill>
                          <a:effectLst/>
                          <a:latin typeface="+mn-lt"/>
                          <a:ea typeface="+mn-ea"/>
                          <a:cs typeface="+mn-cs"/>
                        </a:rPr>
                        <a:t>_ y </a:t>
                      </a:r>
                      <a:r>
                        <a:rPr lang="en-GB" sz="2400" b="0" kern="1200" dirty="0" err="1">
                          <a:solidFill>
                            <a:schemeClr val="dk1"/>
                          </a:solidFill>
                          <a:effectLst/>
                          <a:latin typeface="+mn-lt"/>
                          <a:ea typeface="+mn-ea"/>
                          <a:cs typeface="+mn-cs"/>
                        </a:rPr>
                        <a:t>t_mbién</a:t>
                      </a:r>
                      <a:r>
                        <a:rPr lang="en-GB" sz="2400" b="0" kern="1200" dirty="0">
                          <a:solidFill>
                            <a:schemeClr val="dk1"/>
                          </a:solidFill>
                          <a:effectLst/>
                          <a:latin typeface="+mn-lt"/>
                          <a:ea typeface="+mn-ea"/>
                          <a:cs typeface="+mn-cs"/>
                        </a:rPr>
                        <a:t> p_ _d_ _</a:t>
                      </a:r>
                      <a:r>
                        <a:rPr lang="en-GB" sz="2400" b="0" kern="1200" dirty="0" err="1">
                          <a:solidFill>
                            <a:schemeClr val="dk1"/>
                          </a:solidFill>
                          <a:effectLst/>
                          <a:latin typeface="+mn-lt"/>
                          <a:ea typeface="+mn-ea"/>
                          <a:cs typeface="+mn-cs"/>
                        </a:rPr>
                        <a:t>st_diar</a:t>
                      </a:r>
                      <a:r>
                        <a:rPr lang="en-GB" sz="2400" b="0" kern="1200" dirty="0">
                          <a:solidFill>
                            <a:schemeClr val="dk1"/>
                          </a:solidFill>
                          <a:effectLst/>
                          <a:latin typeface="+mn-lt"/>
                          <a:ea typeface="+mn-ea"/>
                          <a:cs typeface="+mn-cs"/>
                        </a:rPr>
                        <a:t> c_ _</a:t>
                      </a:r>
                      <a:r>
                        <a:rPr lang="en-GB" sz="2400" b="0" kern="1200" dirty="0" err="1">
                          <a:solidFill>
                            <a:schemeClr val="dk1"/>
                          </a:solidFill>
                          <a:effectLst/>
                          <a:latin typeface="+mn-lt"/>
                          <a:ea typeface="+mn-ea"/>
                          <a:cs typeface="+mn-cs"/>
                        </a:rPr>
                        <a:t>nc_a</a:t>
                      </a:r>
                      <a:r>
                        <a:rPr lang="en-GB" sz="2400" b="0" kern="1200" dirty="0">
                          <a:solidFill>
                            <a:schemeClr val="dk1"/>
                          </a:solidFill>
                          <a:effectLst/>
                          <a:latin typeface="+mn-lt"/>
                          <a:ea typeface="+mn-ea"/>
                          <a:cs typeface="+mn-cs"/>
                        </a:rPr>
                        <a:t> y _rt_. P_ _d_ </a:t>
                      </a:r>
                      <a:r>
                        <a:rPr lang="en-GB" sz="2400" b="0" kern="1200" dirty="0" err="1">
                          <a:solidFill>
                            <a:schemeClr val="dk1"/>
                          </a:solidFill>
                          <a:effectLst/>
                          <a:latin typeface="+mn-lt"/>
                          <a:ea typeface="+mn-ea"/>
                          <a:cs typeface="+mn-cs"/>
                        </a:rPr>
                        <a:t>camin_r</a:t>
                      </a:r>
                      <a:r>
                        <a:rPr lang="en-GB" sz="2400" b="0" kern="1200" dirty="0">
                          <a:solidFill>
                            <a:schemeClr val="dk1"/>
                          </a:solidFill>
                          <a:effectLst/>
                          <a:latin typeface="+mn-lt"/>
                          <a:ea typeface="+mn-ea"/>
                          <a:cs typeface="+mn-cs"/>
                        </a:rPr>
                        <a:t> a l_ _</a:t>
                      </a:r>
                      <a:r>
                        <a:rPr lang="en-GB" sz="2400" b="0" kern="1200" dirty="0" err="1">
                          <a:solidFill>
                            <a:schemeClr val="dk1"/>
                          </a:solidFill>
                          <a:effectLst/>
                          <a:latin typeface="+mn-lt"/>
                          <a:ea typeface="+mn-ea"/>
                          <a:cs typeface="+mn-cs"/>
                        </a:rPr>
                        <a:t>sc_el</a:t>
                      </a:r>
                      <a:r>
                        <a:rPr lang="en-GB" sz="2400" b="0" kern="1200" dirty="0">
                          <a:solidFill>
                            <a:schemeClr val="dk1"/>
                          </a:solidFill>
                          <a:effectLst/>
                          <a:latin typeface="+mn-lt"/>
                          <a:ea typeface="+mn-ea"/>
                          <a:cs typeface="+mn-cs"/>
                        </a:rPr>
                        <a:t>_ o </a:t>
                      </a:r>
                      <a:r>
                        <a:rPr lang="en-GB" sz="2400" b="0" kern="1200" dirty="0" err="1">
                          <a:solidFill>
                            <a:schemeClr val="dk1"/>
                          </a:solidFill>
                          <a:effectLst/>
                          <a:latin typeface="+mn-lt"/>
                          <a:ea typeface="+mn-ea"/>
                          <a:cs typeface="+mn-cs"/>
                        </a:rPr>
                        <a:t>ir</a:t>
                      </a:r>
                      <a:r>
                        <a:rPr lang="en-GB" sz="2400" b="0" kern="1200" dirty="0">
                          <a:solidFill>
                            <a:schemeClr val="dk1"/>
                          </a:solidFill>
                          <a:effectLst/>
                          <a:latin typeface="+mn-lt"/>
                          <a:ea typeface="+mn-ea"/>
                          <a:cs typeface="+mn-cs"/>
                        </a:rPr>
                        <a:t> _n </a:t>
                      </a:r>
                      <a:r>
                        <a:rPr lang="en-GB" sz="2400" b="0" kern="1200" dirty="0" err="1">
                          <a:solidFill>
                            <a:schemeClr val="dk1"/>
                          </a:solidFill>
                          <a:effectLst/>
                          <a:latin typeface="+mn-lt"/>
                          <a:ea typeface="+mn-ea"/>
                          <a:cs typeface="+mn-cs"/>
                        </a:rPr>
                        <a:t>b_c_clet</a:t>
                      </a:r>
                      <a:r>
                        <a:rPr lang="en-GB" sz="2400" b="0" kern="1200" dirty="0">
                          <a:solidFill>
                            <a:schemeClr val="dk1"/>
                          </a:solidFill>
                          <a:effectLst/>
                          <a:latin typeface="+mn-lt"/>
                          <a:ea typeface="+mn-ea"/>
                          <a:cs typeface="+mn-cs"/>
                        </a:rPr>
                        <a:t>_ </a:t>
                      </a:r>
                      <a:r>
                        <a:rPr lang="en-GB" sz="2400" b="0" kern="1200" dirty="0" err="1">
                          <a:solidFill>
                            <a:schemeClr val="dk1"/>
                          </a:solidFill>
                          <a:effectLst/>
                          <a:latin typeface="+mn-lt"/>
                          <a:ea typeface="+mn-ea"/>
                          <a:cs typeface="+mn-cs"/>
                        </a:rPr>
                        <a:t>p_rqu</a:t>
                      </a:r>
                      <a:r>
                        <a:rPr lang="en-GB" sz="2400" b="0" kern="1200" dirty="0">
                          <a:solidFill>
                            <a:schemeClr val="dk1"/>
                          </a:solidFill>
                          <a:effectLst/>
                          <a:latin typeface="+mn-lt"/>
                          <a:ea typeface="+mn-ea"/>
                          <a:cs typeface="+mn-cs"/>
                        </a:rPr>
                        <a:t>_ _</a:t>
                      </a:r>
                      <a:r>
                        <a:rPr lang="en-GB" sz="2400" b="0" kern="1200" dirty="0" err="1">
                          <a:solidFill>
                            <a:schemeClr val="dk1"/>
                          </a:solidFill>
                          <a:effectLst/>
                          <a:latin typeface="+mn-lt"/>
                          <a:ea typeface="+mn-ea"/>
                          <a:cs typeface="+mn-cs"/>
                        </a:rPr>
                        <a:t>stá</a:t>
                      </a:r>
                      <a:r>
                        <a:rPr lang="en-GB" sz="2400" b="0" kern="1200" dirty="0">
                          <a:solidFill>
                            <a:schemeClr val="dk1"/>
                          </a:solidFill>
                          <a:effectLst/>
                          <a:latin typeface="+mn-lt"/>
                          <a:ea typeface="+mn-ea"/>
                          <a:cs typeface="+mn-cs"/>
                        </a:rPr>
                        <a:t> </a:t>
                      </a:r>
                      <a:r>
                        <a:rPr lang="en-GB" sz="2400" b="0" kern="1200" dirty="0" err="1">
                          <a:solidFill>
                            <a:schemeClr val="dk1"/>
                          </a:solidFill>
                          <a:effectLst/>
                          <a:latin typeface="+mn-lt"/>
                          <a:ea typeface="+mn-ea"/>
                          <a:cs typeface="+mn-cs"/>
                        </a:rPr>
                        <a:t>c_rca</a:t>
                      </a:r>
                      <a:r>
                        <a:rPr lang="en-GB" sz="2400" b="0" kern="1200" dirty="0">
                          <a:solidFill>
                            <a:schemeClr val="dk1"/>
                          </a:solidFill>
                          <a:effectLst/>
                          <a:latin typeface="+mn-lt"/>
                          <a:ea typeface="+mn-ea"/>
                          <a:cs typeface="+mn-cs"/>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92913307"/>
                  </a:ext>
                </a:extLst>
              </a:tr>
            </a:tbl>
          </a:graphicData>
        </a:graphic>
      </p:graphicFrame>
    </p:spTree>
    <p:extLst>
      <p:ext uri="{BB962C8B-B14F-4D97-AF65-F5344CB8AC3E}">
        <p14:creationId xmlns:p14="http://schemas.microsoft.com/office/powerpoint/2010/main" val="1897400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Widescreen</PresentationFormat>
  <Paragraphs>138</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Century Gothic</vt:lpstr>
      <vt:lpstr>Helvetica Neue</vt:lpstr>
      <vt:lpstr>Tw Cen MT</vt:lpstr>
      <vt:lpstr>Office Theme</vt:lpstr>
      <vt:lpstr>1_Office Theme</vt:lpstr>
      <vt:lpstr>Phonics: revisiting SSC [u]</vt:lpstr>
      <vt:lpstr>u </vt:lpstr>
      <vt:lpstr>u </vt:lpstr>
      <vt:lpstr>u </vt:lpstr>
      <vt:lpstr>Escucha. ¿Cuántas veces escuchas el sonido ‘u’?</vt:lpstr>
      <vt:lpstr>Identifica la imagen y escribe la letra correcta. </vt:lpstr>
      <vt:lpstr>¿A, e, i, o, u?</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revisiting SSC [u]</dc:title>
  <dc:creator>Nicholas Avery</dc:creator>
  <cp:lastModifiedBy>Nicholas Avery</cp:lastModifiedBy>
  <cp:revision>1</cp:revision>
  <dcterms:created xsi:type="dcterms:W3CDTF">2020-04-19T17:45:10Z</dcterms:created>
  <dcterms:modified xsi:type="dcterms:W3CDTF">2020-04-19T17:45:30Z</dcterms:modified>
</cp:coreProperties>
</file>